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s/slide77.xml" ContentType="application/vnd.openxmlformats-officedocument.presentationml.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tags/tag68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notesSlides/notesSlide29.xml" ContentType="application/vnd.openxmlformats-officedocument.presentationml.notesSlide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bookmarkIdSeed="2">
  <p:sldMasterIdLst>
    <p:sldMasterId id="2147483686" r:id="rId1"/>
  </p:sldMasterIdLst>
  <p:notesMasterIdLst>
    <p:notesMasterId r:id="rId87"/>
  </p:notesMasterIdLst>
  <p:handoutMasterIdLst>
    <p:handoutMasterId r:id="rId88"/>
  </p:handoutMasterIdLst>
  <p:sldIdLst>
    <p:sldId id="696" r:id="rId2"/>
    <p:sldId id="388" r:id="rId3"/>
    <p:sldId id="318" r:id="rId4"/>
    <p:sldId id="635" r:id="rId5"/>
    <p:sldId id="636" r:id="rId6"/>
    <p:sldId id="639" r:id="rId7"/>
    <p:sldId id="638" r:id="rId8"/>
    <p:sldId id="321" r:id="rId9"/>
    <p:sldId id="640" r:id="rId10"/>
    <p:sldId id="642" r:id="rId11"/>
    <p:sldId id="641" r:id="rId12"/>
    <p:sldId id="643" r:id="rId13"/>
    <p:sldId id="644" r:id="rId14"/>
    <p:sldId id="645" r:id="rId15"/>
    <p:sldId id="647" r:id="rId16"/>
    <p:sldId id="646" r:id="rId17"/>
    <p:sldId id="648" r:id="rId18"/>
    <p:sldId id="650" r:id="rId19"/>
    <p:sldId id="651" r:id="rId20"/>
    <p:sldId id="649" r:id="rId21"/>
    <p:sldId id="652" r:id="rId22"/>
    <p:sldId id="654" r:id="rId23"/>
    <p:sldId id="655" r:id="rId24"/>
    <p:sldId id="656" r:id="rId25"/>
    <p:sldId id="657" r:id="rId26"/>
    <p:sldId id="658" r:id="rId27"/>
    <p:sldId id="659" r:id="rId28"/>
    <p:sldId id="660" r:id="rId29"/>
    <p:sldId id="661" r:id="rId30"/>
    <p:sldId id="662" r:id="rId31"/>
    <p:sldId id="464" r:id="rId32"/>
    <p:sldId id="663" r:id="rId33"/>
    <p:sldId id="697" r:id="rId34"/>
    <p:sldId id="698" r:id="rId35"/>
    <p:sldId id="699" r:id="rId36"/>
    <p:sldId id="664" r:id="rId37"/>
    <p:sldId id="665" r:id="rId38"/>
    <p:sldId id="667" r:id="rId39"/>
    <p:sldId id="668" r:id="rId40"/>
    <p:sldId id="669" r:id="rId41"/>
    <p:sldId id="670" r:id="rId42"/>
    <p:sldId id="671" r:id="rId43"/>
    <p:sldId id="672" r:id="rId44"/>
    <p:sldId id="377" r:id="rId45"/>
    <p:sldId id="437" r:id="rId46"/>
    <p:sldId id="673" r:id="rId47"/>
    <p:sldId id="438" r:id="rId48"/>
    <p:sldId id="439" r:id="rId49"/>
    <p:sldId id="674" r:id="rId50"/>
    <p:sldId id="678" r:id="rId51"/>
    <p:sldId id="683" r:id="rId52"/>
    <p:sldId id="679" r:id="rId53"/>
    <p:sldId id="685" r:id="rId54"/>
    <p:sldId id="684" r:id="rId55"/>
    <p:sldId id="362" r:id="rId56"/>
    <p:sldId id="686" r:id="rId57"/>
    <p:sldId id="364" r:id="rId58"/>
    <p:sldId id="365" r:id="rId59"/>
    <p:sldId id="414" r:id="rId60"/>
    <p:sldId id="415" r:id="rId61"/>
    <p:sldId id="441" r:id="rId62"/>
    <p:sldId id="419" r:id="rId63"/>
    <p:sldId id="420" r:id="rId64"/>
    <p:sldId id="442" r:id="rId65"/>
    <p:sldId id="443" r:id="rId66"/>
    <p:sldId id="450" r:id="rId67"/>
    <p:sldId id="453" r:id="rId68"/>
    <p:sldId id="456" r:id="rId69"/>
    <p:sldId id="457" r:id="rId70"/>
    <p:sldId id="462" r:id="rId71"/>
    <p:sldId id="461" r:id="rId72"/>
    <p:sldId id="460" r:id="rId73"/>
    <p:sldId id="687" r:id="rId74"/>
    <p:sldId id="688" r:id="rId75"/>
    <p:sldId id="369" r:id="rId76"/>
    <p:sldId id="689" r:id="rId77"/>
    <p:sldId id="400" r:id="rId78"/>
    <p:sldId id="690" r:id="rId79"/>
    <p:sldId id="618" r:id="rId80"/>
    <p:sldId id="691" r:id="rId81"/>
    <p:sldId id="692" r:id="rId82"/>
    <p:sldId id="693" r:id="rId83"/>
    <p:sldId id="694" r:id="rId84"/>
    <p:sldId id="396" r:id="rId85"/>
    <p:sldId id="695" r:id="rId86"/>
  </p:sldIdLst>
  <p:sldSz cx="9144000" cy="6858000" type="screen4x3"/>
  <p:notesSz cx="7010400" cy="9236075"/>
  <p:embeddedFontLst>
    <p:embeddedFont>
      <p:font typeface="Calibri Light" pitchFamily="34" charset="0"/>
      <p:regular r:id="rId89"/>
      <p:italic r:id="rId90"/>
    </p:embeddedFont>
    <p:embeddedFont>
      <p:font typeface="Calibri" pitchFamily="34" charset="0"/>
      <p:regular r:id="rId91"/>
      <p:bold r:id="rId92"/>
      <p:italic r:id="rId93"/>
      <p:boldItalic r:id="rId94"/>
    </p:embeddedFont>
    <p:embeddedFont>
      <p:font typeface="Lucida Sans Unicode" pitchFamily="34" charset="0"/>
      <p:regular r:id="rId95"/>
    </p:embeddedFont>
    <p:embeddedFont>
      <p:font typeface="GreekC" pitchFamily="2" charset="0"/>
      <p:regular r:id="rId96"/>
    </p:embeddedFont>
    <p:embeddedFont>
      <p:font typeface="Arial Narrow" pitchFamily="34" charset="0"/>
      <p:regular r:id="rId97"/>
      <p:bold r:id="rId98"/>
      <p:italic r:id="rId99"/>
      <p:boldItalic r:id="rId100"/>
    </p:embeddedFont>
    <p:embeddedFont>
      <p:font typeface="Wingdings 3" pitchFamily="18" charset="2"/>
      <p:regular r:id="rId101"/>
    </p:embeddedFont>
    <p:embeddedFont>
      <p:font typeface="Verdana" pitchFamily="34" charset="0"/>
      <p:regular r:id="rId102"/>
      <p:bold r:id="rId103"/>
      <p:italic r:id="rId104"/>
      <p:boldItalic r:id="rId105"/>
    </p:embeddedFont>
    <p:embeddedFont>
      <p:font typeface="Comic Sans MS" pitchFamily="66" charset="0"/>
      <p:regular r:id="rId106"/>
      <p:bold r:id="rId107"/>
      <p:italic r:id="rId108"/>
      <p:boldItalic r:id="rId109"/>
    </p:embeddedFont>
  </p:embeddedFontLst>
  <p:custDataLst>
    <p:tags r:id="rId1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70" userDrawn="1">
          <p15:clr>
            <a:srgbClr val="A4A3A4"/>
          </p15:clr>
        </p15:guide>
        <p15:guide id="2" pos="2070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CC66"/>
    <a:srgbClr val="FDFEC6"/>
    <a:srgbClr val="FF3300"/>
    <a:srgbClr val="006600"/>
    <a:srgbClr val="3F6228"/>
    <a:srgbClr val="FF7C80"/>
    <a:srgbClr val="3366FF"/>
    <a:srgbClr val="0099FF"/>
    <a:srgbClr val="A9D18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5" autoAdjust="0"/>
    <p:restoredTop sz="94952" autoAdjust="0"/>
  </p:normalViewPr>
  <p:slideViewPr>
    <p:cSldViewPr snapToGrid="0">
      <p:cViewPr varScale="1">
        <p:scale>
          <a:sx n="84" d="100"/>
          <a:sy n="84" d="100"/>
        </p:scale>
        <p:origin x="-1320" y="-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328" y="102"/>
      </p:cViewPr>
      <p:guideLst>
        <p:guide orient="horz" pos="2770"/>
        <p:guide orient="horz" pos="2909"/>
        <p:guide pos="2070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font" Target="fonts/font19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102" Type="http://schemas.openxmlformats.org/officeDocument/2006/relationships/font" Target="fonts/font14.fntdata"/><Relationship Id="rId110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2.fntdata"/><Relationship Id="rId95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2.fntdata"/><Relationship Id="rId105" Type="http://schemas.openxmlformats.org/officeDocument/2006/relationships/font" Target="fonts/font17.fntdata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5.fntdata"/><Relationship Id="rId98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font" Target="fonts/font15.fntdata"/><Relationship Id="rId108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font" Target="fonts/font3.fntdata"/><Relationship Id="rId96" Type="http://schemas.openxmlformats.org/officeDocument/2006/relationships/font" Target="fonts/font8.fntdata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8.fntdata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openxmlformats.org/officeDocument/2006/relationships/font" Target="fonts/font11.fntdata"/><Relationship Id="rId10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9.fntdata"/><Relationship Id="rId104" Type="http://schemas.openxmlformats.org/officeDocument/2006/relationships/font" Target="fonts/font1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3F0F2-F2F1-42AA-90D2-EDF123EFD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2824" tIns="46412" rIns="92824" bIns="46412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6623050" y="-4265613"/>
            <a:ext cx="13246100" cy="9936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1042" y="4387136"/>
            <a:ext cx="5605074" cy="41546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405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84988" y="-4433888"/>
            <a:ext cx="13769976" cy="1032827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84988" y="-4433888"/>
            <a:ext cx="13769976" cy="1032827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39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84988" y="-4433888"/>
            <a:ext cx="13769976" cy="1032827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861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84988" y="-4433888"/>
            <a:ext cx="13769976" cy="1032827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84988" y="-4433888"/>
            <a:ext cx="13769976" cy="10328276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65439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896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9319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769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6324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167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190750" y="702326"/>
            <a:ext cx="2628901" cy="3463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822" tIns="46410" rIns="92822" bIns="46410" anchor="ctr"/>
          <a:lstStyle/>
          <a:p>
            <a:endParaRPr lang="en-US"/>
          </a:p>
        </p:txBody>
      </p:sp>
      <p:sp>
        <p:nvSpPr>
          <p:cNvPr id="839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0" y="4387136"/>
            <a:ext cx="5606698" cy="415623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868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58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4641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022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051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190750" y="702326"/>
            <a:ext cx="2628901" cy="34635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822" tIns="46410" rIns="92822" bIns="46410" anchor="ctr"/>
          <a:lstStyle/>
          <a:p>
            <a:endParaRPr lang="en-US"/>
          </a:p>
        </p:txBody>
      </p:sp>
      <p:sp>
        <p:nvSpPr>
          <p:cNvPr id="839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040" y="4387136"/>
            <a:ext cx="5606698" cy="415623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5783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07398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9148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623050" y="-4265613"/>
            <a:ext cx="13246100" cy="993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86000" y="730090"/>
            <a:ext cx="2743201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59" tIns="48329" rIns="96659" bIns="48329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1"/>
            <a:ext cx="5850467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811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86000" y="730090"/>
            <a:ext cx="2743201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59" tIns="48329" rIns="96659" bIns="48329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1"/>
            <a:ext cx="5850467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172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86000" y="730090"/>
            <a:ext cx="2743201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59" tIns="48329" rIns="96659" bIns="48329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1"/>
            <a:ext cx="5850467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687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86000" y="730090"/>
            <a:ext cx="2743201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59" tIns="48329" rIns="96659" bIns="48329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1"/>
            <a:ext cx="5850467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914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86000" y="730090"/>
            <a:ext cx="2743201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59" tIns="48329" rIns="96659" bIns="48329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1"/>
            <a:ext cx="5850467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0704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86000" y="730090"/>
            <a:ext cx="2743201" cy="36004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6659" tIns="48329" rIns="96659" bIns="48329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520" y="4560571"/>
            <a:ext cx="5850467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85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847619-5EBB-414F-AFAC-767844C04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21B4FEE-1EB3-498D-8DDA-D72D73C8D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488899-08A6-4AB7-B6F8-8CD81742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D8B4AB-47B0-431D-83D8-BB5DBF96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555EFA-7D8C-425B-B861-E456DF65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9557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ED700F-6346-4B41-B1EC-BEF88166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5B615E-580F-4FB7-A0C0-5BEDC9AF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3CBDE-C464-4681-80D6-2A55A720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E1217A-465C-4350-88B4-6A57E3BC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69369E-01CF-4507-935C-89AFCED3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2008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83E80-D431-469A-BDBC-06E995D9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C321E6-D88F-40ED-844B-FF79BC11DF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F88590-B81F-4775-9E63-4D43CB159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D897982-2082-441D-B878-D72BC5A5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FAC5E20-AEFD-4F6A-AECA-6E87488C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A71CBC-D2F6-4EC0-B5E6-81C1B9FD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79550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3B3109-F6E4-4FCA-B5CE-9318D56E05A7}"/>
              </a:ext>
            </a:extLst>
          </p:cNvPr>
          <p:cNvSpPr/>
          <p:nvPr userDrawn="1"/>
        </p:nvSpPr>
        <p:spPr>
          <a:xfrm>
            <a:off x="91440" y="228600"/>
            <a:ext cx="8731624" cy="32004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100000">
                <a:srgbClr val="0000FF"/>
              </a:gs>
            </a:gsLst>
            <a:lin ang="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CD5D96-B737-4FC3-9755-BEBAA142AE44}"/>
              </a:ext>
            </a:extLst>
          </p:cNvPr>
          <p:cNvSpPr txBox="1"/>
          <p:nvPr userDrawn="1"/>
        </p:nvSpPr>
        <p:spPr>
          <a:xfrm>
            <a:off x="161365" y="152400"/>
            <a:ext cx="66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I. Numbers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8FC0375-9841-4CE4-84C1-D0D55D415A41}"/>
              </a:ext>
            </a:extLst>
          </p:cNvPr>
          <p:cNvSpPr/>
          <p:nvPr userDrawn="1"/>
        </p:nvSpPr>
        <p:spPr>
          <a:xfrm>
            <a:off x="177859" y="720498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BE21F36-C12D-4621-9078-B80809071BDF}"/>
              </a:ext>
            </a:extLst>
          </p:cNvPr>
          <p:cNvSpPr/>
          <p:nvPr userDrawn="1"/>
        </p:nvSpPr>
        <p:spPr>
          <a:xfrm>
            <a:off x="674855" y="641661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4A8D2F8-6593-4E72-9CC9-72A2A905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7886700" cy="5358814"/>
          </a:xfrm>
        </p:spPr>
        <p:txBody>
          <a:bodyPr/>
          <a:lstStyle>
            <a:lvl1pPr>
              <a:defRPr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7298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_Meas_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3B3109-F6E4-4FCA-B5CE-9318D56E05A7}"/>
              </a:ext>
            </a:extLst>
          </p:cNvPr>
          <p:cNvSpPr/>
          <p:nvPr userDrawn="1"/>
        </p:nvSpPr>
        <p:spPr>
          <a:xfrm>
            <a:off x="91440" y="228600"/>
            <a:ext cx="8731624" cy="320040"/>
          </a:xfrm>
          <a:prstGeom prst="rect">
            <a:avLst/>
          </a:prstGeom>
          <a:gradFill flip="none" rotWithShape="1">
            <a:gsLst>
              <a:gs pos="0">
                <a:srgbClr val="3F6228"/>
              </a:gs>
              <a:gs pos="98230">
                <a:schemeClr val="bg1"/>
              </a:gs>
              <a:gs pos="38000">
                <a:schemeClr val="accent6">
                  <a:lumMod val="97000"/>
                  <a:lumOff val="3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CD5D96-B737-4FC3-9755-BEBAA142AE44}"/>
              </a:ext>
            </a:extLst>
          </p:cNvPr>
          <p:cNvSpPr txBox="1"/>
          <p:nvPr userDrawn="1"/>
        </p:nvSpPr>
        <p:spPr>
          <a:xfrm>
            <a:off x="192896" y="162910"/>
            <a:ext cx="66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II. Measurement Errors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8FC0375-9841-4CE4-84C1-D0D55D415A41}"/>
              </a:ext>
            </a:extLst>
          </p:cNvPr>
          <p:cNvSpPr/>
          <p:nvPr userDrawn="1"/>
        </p:nvSpPr>
        <p:spPr>
          <a:xfrm>
            <a:off x="177859" y="720498"/>
            <a:ext cx="210312" cy="21031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BE21F36-C12D-4621-9078-B80809071BDF}"/>
              </a:ext>
            </a:extLst>
          </p:cNvPr>
          <p:cNvSpPr/>
          <p:nvPr userDrawn="1"/>
        </p:nvSpPr>
        <p:spPr>
          <a:xfrm>
            <a:off x="674855" y="641661"/>
            <a:ext cx="64008" cy="64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4A8D2F8-6593-4E72-9CC9-72A2A905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7886700" cy="5358814"/>
          </a:xfrm>
        </p:spPr>
        <p:txBody>
          <a:bodyPr/>
          <a:lstStyle>
            <a:lvl1pPr>
              <a:defRPr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453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II_Random_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3B3109-F6E4-4FCA-B5CE-9318D56E05A7}"/>
              </a:ext>
            </a:extLst>
          </p:cNvPr>
          <p:cNvSpPr/>
          <p:nvPr userDrawn="1"/>
        </p:nvSpPr>
        <p:spPr>
          <a:xfrm>
            <a:off x="91440" y="228600"/>
            <a:ext cx="8731624" cy="320040"/>
          </a:xfrm>
          <a:prstGeom prst="rect">
            <a:avLst/>
          </a:prstGeom>
          <a:gradFill flip="none" rotWithShape="1">
            <a:gsLst>
              <a:gs pos="0">
                <a:srgbClr val="FF3300"/>
              </a:gs>
              <a:gs pos="48000">
                <a:srgbClr val="FFCC66"/>
              </a:gs>
              <a:gs pos="100000">
                <a:srgbClr val="FDFEC6"/>
              </a:gs>
              <a:gs pos="79000">
                <a:schemeClr val="accent4">
                  <a:lumMod val="20000"/>
                  <a:lumOff val="80000"/>
                </a:schemeClr>
              </a:gs>
            </a:gsLst>
            <a:lin ang="108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CD5D96-B737-4FC3-9755-BEBAA142AE44}"/>
              </a:ext>
            </a:extLst>
          </p:cNvPr>
          <p:cNvSpPr txBox="1"/>
          <p:nvPr userDrawn="1"/>
        </p:nvSpPr>
        <p:spPr>
          <a:xfrm>
            <a:off x="161365" y="152400"/>
            <a:ext cx="66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III. Random Errors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8FC0375-9841-4CE4-84C1-D0D55D415A41}"/>
              </a:ext>
            </a:extLst>
          </p:cNvPr>
          <p:cNvSpPr/>
          <p:nvPr userDrawn="1"/>
        </p:nvSpPr>
        <p:spPr>
          <a:xfrm>
            <a:off x="177859" y="720498"/>
            <a:ext cx="210312" cy="21031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BE21F36-C12D-4621-9078-B80809071BDF}"/>
              </a:ext>
            </a:extLst>
          </p:cNvPr>
          <p:cNvSpPr/>
          <p:nvPr userDrawn="1"/>
        </p:nvSpPr>
        <p:spPr>
          <a:xfrm>
            <a:off x="674855" y="641661"/>
            <a:ext cx="64008" cy="64008"/>
          </a:xfrm>
          <a:prstGeom prst="ellipse">
            <a:avLst/>
          </a:prstGeom>
          <a:solidFill>
            <a:srgbClr val="FFCC66"/>
          </a:solidFill>
          <a:ln w="12700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4A8D2F8-6593-4E72-9CC9-72A2A905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7886700" cy="5358814"/>
          </a:xfrm>
        </p:spPr>
        <p:txBody>
          <a:bodyPr/>
          <a:lstStyle>
            <a:lvl1pPr>
              <a:defRPr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319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3B3109-F6E4-4FCA-B5CE-9318D56E05A7}"/>
              </a:ext>
            </a:extLst>
          </p:cNvPr>
          <p:cNvSpPr/>
          <p:nvPr userDrawn="1"/>
        </p:nvSpPr>
        <p:spPr>
          <a:xfrm>
            <a:off x="91440" y="228600"/>
            <a:ext cx="8731624" cy="32004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4000">
                <a:schemeClr val="bg1">
                  <a:lumMod val="85000"/>
                </a:schemeClr>
              </a:gs>
              <a:gs pos="69000">
                <a:schemeClr val="bg1">
                  <a:lumMod val="6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CD5D96-B737-4FC3-9755-BEBAA142AE44}"/>
              </a:ext>
            </a:extLst>
          </p:cNvPr>
          <p:cNvSpPr txBox="1"/>
          <p:nvPr userDrawn="1"/>
        </p:nvSpPr>
        <p:spPr>
          <a:xfrm>
            <a:off x="161365" y="152400"/>
            <a:ext cx="66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Summary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8FC0375-9841-4CE4-84C1-D0D55D415A41}"/>
              </a:ext>
            </a:extLst>
          </p:cNvPr>
          <p:cNvSpPr/>
          <p:nvPr userDrawn="1"/>
        </p:nvSpPr>
        <p:spPr>
          <a:xfrm>
            <a:off x="177859" y="720498"/>
            <a:ext cx="210312" cy="21031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BE21F36-C12D-4621-9078-B80809071BDF}"/>
              </a:ext>
            </a:extLst>
          </p:cNvPr>
          <p:cNvSpPr/>
          <p:nvPr userDrawn="1"/>
        </p:nvSpPr>
        <p:spPr>
          <a:xfrm>
            <a:off x="674855" y="641661"/>
            <a:ext cx="64008" cy="64008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A4A8D2F8-6593-4E72-9CC9-72A2A905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1"/>
            <a:ext cx="7886700" cy="5358814"/>
          </a:xfrm>
        </p:spPr>
        <p:txBody>
          <a:bodyPr/>
          <a:lstStyle>
            <a:lvl1pPr>
              <a:defRPr b="1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2456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0F78980-DC9A-43C9-B452-84BC16FE9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3" y="284444"/>
            <a:ext cx="7886700" cy="414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2EA614-8E1E-4978-9E2E-82B4D2B70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603" y="8843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0A24EF-1B96-4D5B-9722-6726BDB4D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12/4/2021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254455-84DB-4184-B58F-F3B64688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E8C443-55C2-4FD1-ABF4-4EE4F1263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79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7.wm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0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0.jpe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2.wmf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12.png"/><Relationship Id="rId4" Type="http://schemas.openxmlformats.org/officeDocument/2006/relationships/tags" Target="../tags/tag41.xml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image" Target="../media/image20.jpe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0" Type="http://schemas.openxmlformats.org/officeDocument/2006/relationships/tags" Target="../tags/tag62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5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oleObject" Target="../embeddings/oleObject9.bin"/><Relationship Id="rId2" Type="http://schemas.openxmlformats.org/officeDocument/2006/relationships/tags" Target="../tags/tag85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89.xml"/><Relationship Id="rId7" Type="http://schemas.openxmlformats.org/officeDocument/2006/relationships/oleObject" Target="../embeddings/oleObject10.bin"/><Relationship Id="rId2" Type="http://schemas.openxmlformats.org/officeDocument/2006/relationships/tags" Target="../tags/tag88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tags" Target="../tags/tag9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91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95.xml"/><Relationship Id="rId7" Type="http://schemas.openxmlformats.org/officeDocument/2006/relationships/oleObject" Target="../embeddings/oleObject14.bin"/><Relationship Id="rId2" Type="http://schemas.openxmlformats.org/officeDocument/2006/relationships/tags" Target="../tags/tag94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6.xml"/><Relationship Id="rId9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98.xml"/><Relationship Id="rId7" Type="http://schemas.openxmlformats.org/officeDocument/2006/relationships/oleObject" Target="../embeddings/oleObject17.bin"/><Relationship Id="rId2" Type="http://schemas.openxmlformats.org/officeDocument/2006/relationships/tags" Target="../tags/tag97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6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99.xml"/><Relationship Id="rId9" Type="http://schemas.openxmlformats.org/officeDocument/2006/relationships/oleObject" Target="../embeddings/oleObject1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19.xml"/><Relationship Id="rId11" Type="http://schemas.openxmlformats.org/officeDocument/2006/relationships/oleObject" Target="../embeddings/oleObject31.bin"/><Relationship Id="rId5" Type="http://schemas.openxmlformats.org/officeDocument/2006/relationships/tags" Target="../tags/tag118.xml"/><Relationship Id="rId10" Type="http://schemas.openxmlformats.org/officeDocument/2006/relationships/oleObject" Target="../embeddings/oleObject30.bin"/><Relationship Id="rId4" Type="http://schemas.openxmlformats.org/officeDocument/2006/relationships/tags" Target="../tags/tag117.xml"/><Relationship Id="rId9" Type="http://schemas.openxmlformats.org/officeDocument/2006/relationships/notesSlide" Target="../notesSlides/notesSlide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5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8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1.png"/><Relationship Id="rId2" Type="http://schemas.openxmlformats.org/officeDocument/2006/relationships/tags" Target="../tags/tag12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3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1.png"/><Relationship Id="rId2" Type="http://schemas.openxmlformats.org/officeDocument/2006/relationships/tags" Target="../tags/tag12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3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tags" Target="../tags/tag124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25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6.jpe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tags" Target="../tags/tag128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30.xml"/><Relationship Id="rId10" Type="http://schemas.openxmlformats.org/officeDocument/2006/relationships/oleObject" Target="../embeddings/oleObject44.bin"/><Relationship Id="rId4" Type="http://schemas.openxmlformats.org/officeDocument/2006/relationships/tags" Target="../tags/tag129.xml"/><Relationship Id="rId9" Type="http://schemas.openxmlformats.org/officeDocument/2006/relationships/image" Target="../media/image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70.wmf"/><Relationship Id="rId4" Type="http://schemas.openxmlformats.org/officeDocument/2006/relationships/notesSlide" Target="../notesSlides/notesSlide3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D29F3AD-2A9B-4AAB-B8D3-C7374D8E09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2400"/>
              <a:t>Mentoring Mondays</a:t>
            </a:r>
            <a:r>
              <a:rPr lang="en-US"/>
              <a:t/>
            </a:r>
            <a:br>
              <a:rPr lang="en-US"/>
            </a:br>
            <a:r>
              <a:rPr lang="en-US"/>
              <a:t>Measurement &amp; Computation Errors</a:t>
            </a:r>
            <a:br>
              <a:rPr lang="en-US"/>
            </a:b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3A5B71F4-56AE-4A6F-82EC-D9E6AC43E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/>
              <a:t>Mon 29 Nov and Mon 06 Dec</a:t>
            </a:r>
          </a:p>
          <a:p>
            <a:r>
              <a:rPr lang="en-US" sz="2400"/>
              <a:t>Jerry Mahun, PLS</a:t>
            </a:r>
          </a:p>
          <a:p>
            <a:r>
              <a:rPr lang="en-US" i="1"/>
              <a:t>Retired and a burden on my wife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4DB5951-7186-40B3-AC26-994675B25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38" y="4630214"/>
            <a:ext cx="1160121" cy="19883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079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D73B21A-8DC0-442F-84A2-C00D2424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C. Significant Figures;  2. Which digits are significant?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kern="120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BE3D3290-FF8D-4A08-B206-666CF6045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565614"/>
              </p:ext>
            </p:extLst>
          </p:nvPr>
        </p:nvGraphicFramePr>
        <p:xfrm>
          <a:off x="626060" y="1712034"/>
          <a:ext cx="7700210" cy="466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78">
                  <a:extLst>
                    <a:ext uri="{9D8B030D-6E8A-4147-A177-3AD203B41FA5}">
                      <a16:colId xmlns="" xmlns:a16="http://schemas.microsoft.com/office/drawing/2014/main" val="2503900846"/>
                    </a:ext>
                  </a:extLst>
                </a:gridCol>
                <a:gridCol w="189693">
                  <a:extLst>
                    <a:ext uri="{9D8B030D-6E8A-4147-A177-3AD203B41FA5}">
                      <a16:colId xmlns="" xmlns:a16="http://schemas.microsoft.com/office/drawing/2014/main" val="611786008"/>
                    </a:ext>
                  </a:extLst>
                </a:gridCol>
                <a:gridCol w="5486401">
                  <a:extLst>
                    <a:ext uri="{9D8B030D-6E8A-4147-A177-3AD203B41FA5}">
                      <a16:colId xmlns="" xmlns:a16="http://schemas.microsoft.com/office/drawing/2014/main" val="1115470962"/>
                    </a:ext>
                  </a:extLst>
                </a:gridCol>
                <a:gridCol w="25400">
                  <a:extLst>
                    <a:ext uri="{9D8B030D-6E8A-4147-A177-3AD203B41FA5}">
                      <a16:colId xmlns="" xmlns:a16="http://schemas.microsoft.com/office/drawing/2014/main" val="728858157"/>
                    </a:ext>
                  </a:extLst>
                </a:gridCol>
                <a:gridCol w="1779338">
                  <a:extLst>
                    <a:ext uri="{9D8B030D-6E8A-4147-A177-3AD203B41FA5}">
                      <a16:colId xmlns="" xmlns:a16="http://schemas.microsoft.com/office/drawing/2014/main" val="304813091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1. All non-zero digits</a:t>
                      </a: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125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sym typeface="Wingdings 3" panose="05040102010807070707" pitchFamily="18" charset="2"/>
                        </a:rPr>
                        <a:t>   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 sf</a:t>
                      </a: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2398945846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2000" dirty="0"/>
                        <a:t>2. Zeros are significant if:</a:t>
                      </a: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1550246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a. between non-zero digits</a:t>
                      </a: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10025</a:t>
                      </a:r>
                      <a:r>
                        <a:rPr lang="en-US" sz="2000" dirty="0"/>
                        <a:t> </a:t>
                      </a:r>
                      <a:r>
                        <a:rPr lang="en-US" sz="2000">
                          <a:sym typeface="Wingdings 3" panose="05040102010807070707" pitchFamily="18" charset="2"/>
                        </a:rPr>
                        <a:t></a:t>
                      </a:r>
                      <a:r>
                        <a:rPr lang="en-US" sz="2000"/>
                        <a:t>    5 sf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2663261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b. right of non-zero digits &amp; right of decimal</a:t>
                      </a: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1.24500</a:t>
                      </a:r>
                      <a:r>
                        <a:rPr lang="en-US" sz="2000" dirty="0"/>
                        <a:t> </a:t>
                      </a:r>
                      <a:r>
                        <a:rPr lang="en-US" sz="2000">
                          <a:sym typeface="Wingdings 3" panose="05040102010807070707" pitchFamily="18" charset="2"/>
                        </a:rPr>
                        <a:t></a:t>
                      </a:r>
                      <a:r>
                        <a:rPr lang="en-US" sz="2000"/>
                        <a:t> </a:t>
                      </a:r>
                      <a:r>
                        <a:rPr lang="en-US" sz="2000" baseline="0"/>
                        <a:t> </a:t>
                      </a:r>
                      <a:r>
                        <a:rPr lang="en-US" sz="2000"/>
                        <a:t> 6 sf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4191388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c. right of non-zero digits &amp; left of decimal point</a:t>
                      </a: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3250</a:t>
                      </a:r>
                      <a:r>
                        <a:rPr lang="en-US" sz="2000" dirty="0"/>
                        <a:t>. </a:t>
                      </a:r>
                      <a:r>
                        <a:rPr lang="en-US" sz="2000">
                          <a:sym typeface="Wingdings 3" panose="05040102010807070707" pitchFamily="18" charset="2"/>
                        </a:rPr>
                        <a:t></a:t>
                      </a:r>
                      <a:r>
                        <a:rPr lang="en-US" sz="2000"/>
                        <a:t>   4 sf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13613815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3. Zeros are not significant (place holders only) if:</a:t>
                      </a:r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338025699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r>
                        <a:rPr lang="en-US" sz="2000" dirty="0"/>
                        <a:t>a. left of non-zero digits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a. left of non-zero digits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</a:t>
                      </a:r>
                      <a:r>
                        <a:rPr lang="en-US" sz="2000" b="1" dirty="0"/>
                        <a:t>124</a:t>
                      </a:r>
                      <a:r>
                        <a:rPr lang="en-US" sz="2000" dirty="0"/>
                        <a:t> </a:t>
                      </a:r>
                      <a:r>
                        <a:rPr lang="en-US" sz="2000">
                          <a:sym typeface="Wingdings 3" panose="05040102010807070707" pitchFamily="18" charset="2"/>
                        </a:rPr>
                        <a:t></a:t>
                      </a:r>
                      <a:r>
                        <a:rPr lang="en-US" sz="2000"/>
                        <a:t> </a:t>
                      </a:r>
                      <a:r>
                        <a:rPr lang="en-US" sz="2000" baseline="0"/>
                        <a:t>  </a:t>
                      </a:r>
                      <a:r>
                        <a:rPr lang="en-US" sz="2000"/>
                        <a:t> 3 sf</a:t>
                      </a:r>
                      <a:endParaRPr lang="en-US" sz="200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0.000</a:t>
                      </a:r>
                      <a:r>
                        <a:rPr lang="en-US" sz="2000" b="1" dirty="0"/>
                        <a:t>98</a:t>
                      </a:r>
                      <a:r>
                        <a:rPr lang="en-US" sz="2000" dirty="0"/>
                        <a:t> </a:t>
                      </a:r>
                      <a:r>
                        <a:rPr lang="en-US" sz="2000">
                          <a:sym typeface="Wingdings 3" panose="05040102010807070707" pitchFamily="18" charset="2"/>
                        </a:rPr>
                        <a:t></a:t>
                      </a:r>
                      <a:r>
                        <a:rPr lang="en-US" sz="2000"/>
                        <a:t> </a:t>
                      </a:r>
                      <a:r>
                        <a:rPr lang="en-US" sz="2000" baseline="0"/>
                        <a:t>  </a:t>
                      </a:r>
                      <a:r>
                        <a:rPr lang="en-US" sz="2000"/>
                        <a:t> 2 sf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="" xmlns:a16="http://schemas.microsoft.com/office/drawing/2014/main" val="349138926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r>
                        <a:rPr lang="en-US" sz="2000" dirty="0"/>
                        <a:t>b. right of non-zero digit &amp; left of </a:t>
                      </a:r>
                      <a:r>
                        <a:rPr lang="en-US" sz="2000" i="1" dirty="0"/>
                        <a:t>implied</a:t>
                      </a:r>
                      <a:r>
                        <a:rPr lang="en-US" sz="2000" dirty="0"/>
                        <a:t> decimal 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b. right of non-zero digit &amp; left of implied decimal </a:t>
                      </a:r>
                      <a:r>
                        <a:rPr lang="en-US" sz="2000" dirty="0" err="1"/>
                        <a:t>pt</a:t>
                      </a:r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4</a:t>
                      </a:r>
                      <a:r>
                        <a:rPr lang="en-US" sz="2000" dirty="0"/>
                        <a:t>000 </a:t>
                      </a:r>
                      <a:r>
                        <a:rPr lang="en-US" sz="2000">
                          <a:sym typeface="Wingdings 3" panose="05040102010807070707" pitchFamily="18" charset="2"/>
                        </a:rPr>
                        <a:t></a:t>
                      </a:r>
                      <a:r>
                        <a:rPr lang="en-US" sz="2000"/>
                        <a:t> </a:t>
                      </a:r>
                      <a:r>
                        <a:rPr lang="en-US" sz="2000" baseline="0"/>
                        <a:t>  </a:t>
                      </a:r>
                      <a:r>
                        <a:rPr lang="en-US" sz="2000"/>
                        <a:t> 1 sf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325829696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23473158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39608215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anchor="ctr"/>
                </a:tc>
                <a:extLst>
                  <a:ext uri="{0D108BD9-81ED-4DB2-BD59-A6C34878D82A}">
                    <a16:rowId xmlns="" xmlns:a16="http://schemas.microsoft.com/office/drawing/2014/main" val="51733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3291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7421C36-7F8C-4C3D-8C06-D19A15E6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C. Significant Figures; 3. Math operations</a:t>
            </a:r>
          </a:p>
          <a:p>
            <a:pPr lvl="1"/>
            <a:r>
              <a:rPr lang="en-US"/>
              <a:t>Calculation result can only be as accurate as the least accurate number used.</a:t>
            </a:r>
          </a:p>
          <a:p>
            <a:pPr lvl="1"/>
            <a:r>
              <a:rPr lang="en-US" b="1"/>
              <a:t>Add/subtract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 b="1"/>
              <a:t>Multiply/divide</a:t>
            </a:r>
          </a:p>
          <a:p>
            <a:pPr lvl="2"/>
            <a:r>
              <a:rPr lang="en-US"/>
              <a:t>Product has same sf as the least number of sf of the two factors.</a:t>
            </a:r>
          </a:p>
          <a:p>
            <a:pPr lvl="2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1F285A8A-588D-41A3-99CB-B977C6B99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7367651"/>
              </p:ext>
            </p:extLst>
          </p:nvPr>
        </p:nvGraphicFramePr>
        <p:xfrm>
          <a:off x="2116176" y="1997285"/>
          <a:ext cx="5334001" cy="13870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675">
                  <a:extLst>
                    <a:ext uri="{9D8B030D-6E8A-4147-A177-3AD203B41FA5}">
                      <a16:colId xmlns="" xmlns:a16="http://schemas.microsoft.com/office/drawing/2014/main" val="4235822492"/>
                    </a:ext>
                  </a:extLst>
                </a:gridCol>
                <a:gridCol w="1305661">
                  <a:extLst>
                    <a:ext uri="{9D8B030D-6E8A-4147-A177-3AD203B41FA5}">
                      <a16:colId xmlns="" xmlns:a16="http://schemas.microsoft.com/office/drawing/2014/main" val="3253647140"/>
                    </a:ext>
                  </a:extLst>
                </a:gridCol>
                <a:gridCol w="288758">
                  <a:extLst>
                    <a:ext uri="{9D8B030D-6E8A-4147-A177-3AD203B41FA5}">
                      <a16:colId xmlns="" xmlns:a16="http://schemas.microsoft.com/office/drawing/2014/main" val="3046044712"/>
                    </a:ext>
                  </a:extLst>
                </a:gridCol>
                <a:gridCol w="589547">
                  <a:extLst>
                    <a:ext uri="{9D8B030D-6E8A-4147-A177-3AD203B41FA5}">
                      <a16:colId xmlns="" xmlns:a16="http://schemas.microsoft.com/office/drawing/2014/main" val="2472002299"/>
                    </a:ext>
                  </a:extLst>
                </a:gridCol>
                <a:gridCol w="1660360">
                  <a:extLst>
                    <a:ext uri="{9D8B030D-6E8A-4147-A177-3AD203B41FA5}">
                      <a16:colId xmlns="" xmlns:a16="http://schemas.microsoft.com/office/drawing/2014/main" val="731115735"/>
                    </a:ext>
                  </a:extLst>
                </a:gridCol>
              </a:tblGrid>
              <a:tr h="277409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  95.20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9191310"/>
                  </a:ext>
                </a:extLst>
              </a:tr>
              <a:tr h="277409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912.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800" dirty="0"/>
                        <a:t> 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7631909"/>
                  </a:ext>
                </a:extLst>
              </a:tr>
              <a:tr h="277409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  34.2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4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189681"/>
                  </a:ext>
                </a:extLst>
              </a:tr>
              <a:tr h="277409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  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800" dirty="0"/>
                        <a:t>00  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sym typeface="Wingdings 3" panose="05040102010807070707" pitchFamily="18" charset="2"/>
                        </a:rPr>
                        <a:t> least accurate</a:t>
                      </a:r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8370782"/>
                  </a:ext>
                </a:extLst>
              </a:tr>
              <a:tr h="277409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Raw answer =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 1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800" dirty="0"/>
                        <a:t>41.54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=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9251976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73B89B22-736D-4B95-8382-12B75CF50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8532855"/>
              </p:ext>
            </p:extLst>
          </p:nvPr>
        </p:nvGraphicFramePr>
        <p:xfrm>
          <a:off x="1263316" y="4617313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9989">
                  <a:extLst>
                    <a:ext uri="{9D8B030D-6E8A-4147-A177-3AD203B41FA5}">
                      <a16:colId xmlns="" xmlns:a16="http://schemas.microsoft.com/office/drawing/2014/main" val="1371481769"/>
                    </a:ext>
                  </a:extLst>
                </a:gridCol>
                <a:gridCol w="1106906">
                  <a:extLst>
                    <a:ext uri="{9D8B030D-6E8A-4147-A177-3AD203B41FA5}">
                      <a16:colId xmlns="" xmlns:a16="http://schemas.microsoft.com/office/drawing/2014/main" val="4109867484"/>
                    </a:ext>
                  </a:extLst>
                </a:gridCol>
                <a:gridCol w="3469105">
                  <a:extLst>
                    <a:ext uri="{9D8B030D-6E8A-4147-A177-3AD203B41FA5}">
                      <a16:colId xmlns="" xmlns:a16="http://schemas.microsoft.com/office/drawing/2014/main" val="12812966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    13.1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 3" panose="05040102010807070707" pitchFamily="18" charset="2"/>
                        </a:rPr>
                        <a:t> </a:t>
                      </a:r>
                      <a:r>
                        <a:rPr lang="en-US" sz="18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 3" panose="05040102010807070707" pitchFamily="18" charset="2"/>
                        </a:rPr>
                        <a:t>3 sf</a:t>
                      </a:r>
                      <a:endParaRPr lang="en-US" sz="1800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757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x 147.25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 3" panose="05040102010807070707" pitchFamily="18" charset="2"/>
                        </a:rPr>
                        <a:t> 5 sf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1436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Raw answer =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 1928.975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1930</a:t>
                      </a:r>
                      <a:r>
                        <a:rPr lang="en-US" sz="1800" dirty="0"/>
                        <a:t> 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 3" panose="05040102010807070707" pitchFamily="18" charset="2"/>
                        </a:rPr>
                        <a:t> 3 sf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2676937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3A6D5D-4F7A-41D8-A747-16E095533F14}"/>
              </a:ext>
            </a:extLst>
          </p:cNvPr>
          <p:cNvSpPr txBox="1"/>
          <p:nvPr/>
        </p:nvSpPr>
        <p:spPr>
          <a:xfrm>
            <a:off x="1566042" y="5896303"/>
            <a:ext cx="508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Mult/Div rule also applies to trig functions and roots</a:t>
            </a:r>
          </a:p>
        </p:txBody>
      </p:sp>
    </p:spTree>
    <p:extLst>
      <p:ext uri="{BB962C8B-B14F-4D97-AF65-F5344CB8AC3E}">
        <p14:creationId xmlns="" xmlns:p14="http://schemas.microsoft.com/office/powerpoint/2010/main" val="2223938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7421C36-7F8C-4C3D-8C06-D19A15E65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C. Significant Figures; 4. Computation Errors</a:t>
            </a:r>
          </a:p>
          <a:p>
            <a:pPr lvl="1"/>
            <a:r>
              <a:rPr lang="en-US"/>
              <a:t>Most comp errors are due to: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Wrong or approx. conversion factors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Rounding bias, not carrying sufficient digits</a:t>
            </a:r>
          </a:p>
          <a:p>
            <a:pPr lvl="1"/>
            <a:endParaRPr lang="en-US"/>
          </a:p>
          <a:p>
            <a:pPr lvl="1"/>
            <a:r>
              <a:rPr lang="en-US" sz="1800"/>
              <a:t>Area in square yards of a 65.32 ft long 130.19 ft wide rectangular field?</a:t>
            </a:r>
          </a:p>
          <a:p>
            <a:pPr lvl="1"/>
            <a:endParaRPr lang="en-US" sz="1800"/>
          </a:p>
          <a:p>
            <a:pPr lvl="2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1BF91FB-A887-43F2-BCA3-6B26A883C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76282567"/>
              </p:ext>
            </p:extLst>
          </p:nvPr>
        </p:nvGraphicFramePr>
        <p:xfrm>
          <a:off x="3043238" y="3054350"/>
          <a:ext cx="3702050" cy="1323975"/>
        </p:xfrm>
        <a:graphic>
          <a:graphicData uri="http://schemas.openxmlformats.org/presentationml/2006/ole">
            <p:oleObj spid="_x0000_s429078" name="Equation" r:id="rId3" imgW="2946240" imgH="1054080" progId="Equation.DSMT4">
              <p:embed/>
            </p:oleObj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26FE1E0-8566-448E-8877-96BFE7C24655}"/>
              </a:ext>
            </a:extLst>
          </p:cNvPr>
          <p:cNvGrpSpPr/>
          <p:nvPr/>
        </p:nvGrpSpPr>
        <p:grpSpPr>
          <a:xfrm>
            <a:off x="873466" y="3287994"/>
            <a:ext cx="1554113" cy="1827849"/>
            <a:chOff x="673769" y="2226450"/>
            <a:chExt cx="1554113" cy="1827849"/>
          </a:xfrm>
        </p:grpSpPr>
        <p:sp>
          <p:nvSpPr>
            <p:cNvPr id="8" name="Rectangle 5" descr="Canvas">
              <a:extLst>
                <a:ext uri="{FF2B5EF4-FFF2-40B4-BE49-F238E27FC236}">
                  <a16:creationId xmlns="" xmlns:a16="http://schemas.microsoft.com/office/drawing/2014/main" id="{7F1F2598-384F-4CB2-9F18-445AC4B707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91768" y="2747817"/>
              <a:ext cx="1152525" cy="6762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400">
                <a:latin typeface="+mj-lt"/>
              </a:endParaRPr>
            </a:p>
          </p:txBody>
        </p:sp>
        <p:sp>
          <p:nvSpPr>
            <p:cNvPr id="12" name="Text Box 6">
              <a:extLst>
                <a:ext uri="{FF2B5EF4-FFF2-40B4-BE49-F238E27FC236}">
                  <a16:creationId xmlns="" xmlns:a16="http://schemas.microsoft.com/office/drawing/2014/main" id="{C83A3045-CA67-43C0-8398-75BAB4909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968" y="2226450"/>
              <a:ext cx="74571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65.32 ft</a:t>
              </a:r>
            </a:p>
            <a:p>
              <a:pPr algn="ctr"/>
              <a:r>
                <a:rPr lang="en-US" sz="1400" dirty="0">
                  <a:latin typeface="+mj-lt"/>
                </a:rPr>
                <a:t>4 sf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="" xmlns:a16="http://schemas.microsoft.com/office/drawing/2014/main" id="{4CC03C47-57F0-441B-85A2-4F7018FC6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0794" y="2875654"/>
              <a:ext cx="83708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+mj-lt"/>
                </a:rPr>
                <a:t>130.19 </a:t>
              </a: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ft</a:t>
              </a:r>
            </a:p>
            <a:p>
              <a:pPr algn="ctr"/>
              <a:r>
                <a:rPr lang="en-US" sz="1400" dirty="0">
                  <a:latin typeface="+mj-lt"/>
                </a:rPr>
                <a:t>5 sf</a:t>
              </a:r>
              <a:endParaRPr lang="en-US" sz="1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4BF059E-E56A-4C82-BD3A-672D905417B4}"/>
                </a:ext>
              </a:extLst>
            </p:cNvPr>
            <p:cNvSpPr txBox="1"/>
            <p:nvPr/>
          </p:nvSpPr>
          <p:spPr>
            <a:xfrm>
              <a:off x="673769" y="3746522"/>
              <a:ext cx="772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+mj-lt"/>
                </a:rPr>
                <a:t>A=L x W</a:t>
              </a:r>
            </a:p>
          </p:txBody>
        </p:sp>
      </p:grpSp>
      <p:graphicFrame>
        <p:nvGraphicFramePr>
          <p:cNvPr id="15" name="Object 14">
            <a:extLst>
              <a:ext uri="{FF2B5EF4-FFF2-40B4-BE49-F238E27FC236}">
                <a16:creationId xmlns="" xmlns:a16="http://schemas.microsoft.com/office/drawing/2014/main" id="{8D31FD6C-3028-45AA-A875-24B50E3B5C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57772941"/>
              </p:ext>
            </p:extLst>
          </p:nvPr>
        </p:nvGraphicFramePr>
        <p:xfrm>
          <a:off x="2714625" y="4911725"/>
          <a:ext cx="3213100" cy="887413"/>
        </p:xfrm>
        <a:graphic>
          <a:graphicData uri="http://schemas.openxmlformats.org/presentationml/2006/ole">
            <p:oleObj spid="_x0000_s429079" name="Equation" r:id="rId4" imgW="2476440" imgH="685800" progId="Equation.DSMT4">
              <p:embed/>
            </p:oleObj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79BF59C-5188-4EE8-B56C-DEEB926ADF65}"/>
              </a:ext>
            </a:extLst>
          </p:cNvPr>
          <p:cNvSpPr/>
          <p:nvPr/>
        </p:nvSpPr>
        <p:spPr>
          <a:xfrm>
            <a:off x="5917328" y="4035972"/>
            <a:ext cx="809296" cy="33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0FE42CD2-CE37-4A81-81C9-9258BDF43A5C}"/>
              </a:ext>
            </a:extLst>
          </p:cNvPr>
          <p:cNvSpPr/>
          <p:nvPr/>
        </p:nvSpPr>
        <p:spPr>
          <a:xfrm>
            <a:off x="5092263" y="5470634"/>
            <a:ext cx="809296" cy="3363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83A3357D-8139-46A5-8301-89FDFF86A0AA}"/>
              </a:ext>
            </a:extLst>
          </p:cNvPr>
          <p:cNvSpPr/>
          <p:nvPr/>
        </p:nvSpPr>
        <p:spPr>
          <a:xfrm>
            <a:off x="6001407" y="4498428"/>
            <a:ext cx="420414" cy="1135117"/>
          </a:xfrm>
          <a:custGeom>
            <a:avLst/>
            <a:gdLst>
              <a:gd name="connsiteX0" fmla="*/ 809296 w 809296"/>
              <a:gd name="connsiteY0" fmla="*/ 0 h 1114097"/>
              <a:gd name="connsiteX1" fmla="*/ 578069 w 809296"/>
              <a:gd name="connsiteY1" fmla="*/ 851338 h 1114097"/>
              <a:gd name="connsiteX2" fmla="*/ 0 w 809296"/>
              <a:gd name="connsiteY2" fmla="*/ 1114097 h 111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296" h="1114097">
                <a:moveTo>
                  <a:pt x="809296" y="0"/>
                </a:moveTo>
                <a:cubicBezTo>
                  <a:pt x="761124" y="332827"/>
                  <a:pt x="712952" y="665655"/>
                  <a:pt x="578069" y="851338"/>
                </a:cubicBezTo>
                <a:cubicBezTo>
                  <a:pt x="443186" y="1037021"/>
                  <a:pt x="221593" y="1075559"/>
                  <a:pt x="0" y="1114097"/>
                </a:cubicBezTo>
              </a:path>
            </a:pathLst>
          </a:custGeom>
          <a:noFill/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2770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59AD22-0331-40CC-89E8-FC050D25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Quality</a:t>
            </a:r>
          </a:p>
          <a:p>
            <a:pPr lvl="1"/>
            <a:r>
              <a:rPr lang="en-US"/>
              <a:t>Accuracy</a:t>
            </a:r>
          </a:p>
          <a:p>
            <a:pPr lvl="2"/>
            <a:r>
              <a:rPr lang="en-US"/>
              <a:t>Absolute nearness to true value; measurement with minimal errors.</a:t>
            </a:r>
          </a:p>
          <a:p>
            <a:pPr lvl="1"/>
            <a:endParaRPr lang="en-US"/>
          </a:p>
          <a:p>
            <a:pPr lvl="1"/>
            <a:r>
              <a:rPr lang="en-US"/>
              <a:t>Precision</a:t>
            </a:r>
          </a:p>
          <a:p>
            <a:pPr lvl="2"/>
            <a:r>
              <a:rPr lang="en-US"/>
              <a:t>Repeatability; spread of a measurement set.</a:t>
            </a:r>
          </a:p>
          <a:p>
            <a:pPr lvl="2"/>
            <a:r>
              <a:rPr lang="en-US"/>
              <a:t>Similar error behavior in repeated measurements</a:t>
            </a:r>
          </a:p>
          <a:p>
            <a:pPr lvl="1"/>
            <a:endParaRPr lang="en-US"/>
          </a:p>
          <a:p>
            <a:pPr lvl="1"/>
            <a:r>
              <a:rPr lang="en-US"/>
              <a:t>Resolution</a:t>
            </a:r>
          </a:p>
          <a:p>
            <a:pPr lvl="2"/>
            <a:r>
              <a:rPr lang="en-US"/>
              <a:t>The smallest division to which the measurement can be expressed base on the instrumentation used.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FB240D3-1145-46F0-97D7-3A193181E806}"/>
              </a:ext>
            </a:extLst>
          </p:cNvPr>
          <p:cNvGrpSpPr/>
          <p:nvPr/>
        </p:nvGrpSpPr>
        <p:grpSpPr>
          <a:xfrm>
            <a:off x="1697500" y="4936869"/>
            <a:ext cx="4153582" cy="488680"/>
            <a:chOff x="1802603" y="4663600"/>
            <a:chExt cx="4153582" cy="48868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E1D4B27-D848-46E4-ABA5-F832473CD94A}"/>
                </a:ext>
              </a:extLst>
            </p:cNvPr>
            <p:cNvGrpSpPr/>
            <p:nvPr/>
          </p:nvGrpSpPr>
          <p:grpSpPr>
            <a:xfrm>
              <a:off x="1802603" y="4663600"/>
              <a:ext cx="149694" cy="140946"/>
              <a:chOff x="1103938" y="3537418"/>
              <a:chExt cx="244475" cy="23018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Rectangle 3">
                <a:extLst>
                  <a:ext uri="{FF2B5EF4-FFF2-40B4-BE49-F238E27FC236}">
                    <a16:creationId xmlns="" xmlns:a16="http://schemas.microsoft.com/office/drawing/2014/main" id="{5E312F17-F531-404C-B5AF-850904D0D44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07113" y="3539006"/>
                <a:ext cx="238125" cy="228600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3" name="Line 4">
                <a:extLst>
                  <a:ext uri="{FF2B5EF4-FFF2-40B4-BE49-F238E27FC236}">
                    <a16:creationId xmlns="" xmlns:a16="http://schemas.microsoft.com/office/drawing/2014/main" id="{30D15522-3990-4666-95A1-AD3D71F79DC3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105526" y="3537418"/>
                <a:ext cx="234950" cy="22860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4" name="Line 5">
                <a:extLst>
                  <a:ext uri="{FF2B5EF4-FFF2-40B4-BE49-F238E27FC236}">
                    <a16:creationId xmlns="" xmlns:a16="http://schemas.microsoft.com/office/drawing/2014/main" id="{19440B0E-6183-49AA-AEE3-3E9699A33D9A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1103938" y="3537418"/>
                <a:ext cx="244475" cy="22860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78B1DE8E-7E58-433F-A9F7-6EDB560E7FEB}"/>
                </a:ext>
              </a:extLst>
            </p:cNvPr>
            <p:cNvGrpSpPr/>
            <p:nvPr/>
          </p:nvGrpSpPr>
          <p:grpSpPr>
            <a:xfrm>
              <a:off x="5451683" y="4670871"/>
              <a:ext cx="149694" cy="140946"/>
              <a:chOff x="7087226" y="3537418"/>
              <a:chExt cx="244475" cy="23018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9" name="Rectangle 7">
                <a:extLst>
                  <a:ext uri="{FF2B5EF4-FFF2-40B4-BE49-F238E27FC236}">
                    <a16:creationId xmlns="" xmlns:a16="http://schemas.microsoft.com/office/drawing/2014/main" id="{280F7366-D58C-4379-8203-229D3CDB03F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091989" y="3539006"/>
                <a:ext cx="238125" cy="228600"/>
              </a:xfrm>
              <a:prstGeom prst="rect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30" name="Line 8">
                <a:extLst>
                  <a:ext uri="{FF2B5EF4-FFF2-40B4-BE49-F238E27FC236}">
                    <a16:creationId xmlns="" xmlns:a16="http://schemas.microsoft.com/office/drawing/2014/main" id="{B4B2C4E7-F4C4-4707-BA7C-1CEF417FFE3F}"/>
                  </a:ext>
                </a:extLst>
              </p:cNvPr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090401" y="3537418"/>
                <a:ext cx="234950" cy="22860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="" xmlns:a16="http://schemas.microsoft.com/office/drawing/2014/main" id="{CF8F6F02-6125-4C54-B01E-34D20315E31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7087226" y="3537418"/>
                <a:ext cx="244475" cy="22860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A2E950C-76CC-4E81-80DB-7D30EEB63410}"/>
                </a:ext>
              </a:extLst>
            </p:cNvPr>
            <p:cNvGrpSpPr/>
            <p:nvPr/>
          </p:nvGrpSpPr>
          <p:grpSpPr>
            <a:xfrm>
              <a:off x="1815983" y="4706575"/>
              <a:ext cx="4140202" cy="445705"/>
              <a:chOff x="1815983" y="4761991"/>
              <a:chExt cx="4140202" cy="445705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F426C8CE-B0E6-4CC3-84FF-55C13773CE99}"/>
                  </a:ext>
                </a:extLst>
              </p:cNvPr>
              <p:cNvSpPr/>
              <p:nvPr/>
            </p:nvSpPr>
            <p:spPr>
              <a:xfrm rot="10800000">
                <a:off x="3032053" y="4807171"/>
                <a:ext cx="835844" cy="199962"/>
              </a:xfrm>
              <a:custGeom>
                <a:avLst/>
                <a:gdLst>
                  <a:gd name="connsiteX0" fmla="*/ 0 w 1877785"/>
                  <a:gd name="connsiteY0" fmla="*/ 316774 h 326571"/>
                  <a:gd name="connsiteX1" fmla="*/ 3265 w 1877785"/>
                  <a:gd name="connsiteY1" fmla="*/ 0 h 326571"/>
                  <a:gd name="connsiteX2" fmla="*/ 1819002 w 1877785"/>
                  <a:gd name="connsiteY2" fmla="*/ 3265 h 326571"/>
                  <a:gd name="connsiteX3" fmla="*/ 1783080 w 1877785"/>
                  <a:gd name="connsiteY3" fmla="*/ 65314 h 326571"/>
                  <a:gd name="connsiteX4" fmla="*/ 1783080 w 1877785"/>
                  <a:gd name="connsiteY4" fmla="*/ 97971 h 326571"/>
                  <a:gd name="connsiteX5" fmla="*/ 1783080 w 1877785"/>
                  <a:gd name="connsiteY5" fmla="*/ 133894 h 326571"/>
                  <a:gd name="connsiteX6" fmla="*/ 1799408 w 1877785"/>
                  <a:gd name="connsiteY6" fmla="*/ 160020 h 326571"/>
                  <a:gd name="connsiteX7" fmla="*/ 1835331 w 1877785"/>
                  <a:gd name="connsiteY7" fmla="*/ 186145 h 326571"/>
                  <a:gd name="connsiteX8" fmla="*/ 1871254 w 1877785"/>
                  <a:gd name="connsiteY8" fmla="*/ 209005 h 326571"/>
                  <a:gd name="connsiteX9" fmla="*/ 1877785 w 1877785"/>
                  <a:gd name="connsiteY9" fmla="*/ 257991 h 326571"/>
                  <a:gd name="connsiteX10" fmla="*/ 1864722 w 1877785"/>
                  <a:gd name="connsiteY10" fmla="*/ 326571 h 326571"/>
                  <a:gd name="connsiteX11" fmla="*/ 0 w 1877785"/>
                  <a:gd name="connsiteY11" fmla="*/ 316774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7785" h="326571">
                    <a:moveTo>
                      <a:pt x="0" y="316774"/>
                    </a:moveTo>
                    <a:cubicBezTo>
                      <a:pt x="1088" y="211183"/>
                      <a:pt x="2177" y="105591"/>
                      <a:pt x="3265" y="0"/>
                    </a:cubicBezTo>
                    <a:lnTo>
                      <a:pt x="1819002" y="3265"/>
                    </a:lnTo>
                    <a:lnTo>
                      <a:pt x="1783080" y="65314"/>
                    </a:lnTo>
                    <a:lnTo>
                      <a:pt x="1783080" y="97971"/>
                    </a:lnTo>
                    <a:lnTo>
                      <a:pt x="1783080" y="133894"/>
                    </a:lnTo>
                    <a:lnTo>
                      <a:pt x="1799408" y="160020"/>
                    </a:lnTo>
                    <a:lnTo>
                      <a:pt x="1835331" y="186145"/>
                    </a:lnTo>
                    <a:lnTo>
                      <a:pt x="1871254" y="209005"/>
                    </a:lnTo>
                    <a:lnTo>
                      <a:pt x="1877785" y="257991"/>
                    </a:lnTo>
                    <a:lnTo>
                      <a:pt x="1864722" y="326571"/>
                    </a:lnTo>
                    <a:lnTo>
                      <a:pt x="0" y="3167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A9396F8E-FEEA-4884-A8AA-29949C76232C}"/>
                  </a:ext>
                </a:extLst>
              </p:cNvPr>
              <p:cNvSpPr/>
              <p:nvPr/>
            </p:nvSpPr>
            <p:spPr>
              <a:xfrm>
                <a:off x="1880269" y="4809838"/>
                <a:ext cx="1149785" cy="199962"/>
              </a:xfrm>
              <a:custGeom>
                <a:avLst/>
                <a:gdLst>
                  <a:gd name="connsiteX0" fmla="*/ 0 w 1877785"/>
                  <a:gd name="connsiteY0" fmla="*/ 316774 h 326571"/>
                  <a:gd name="connsiteX1" fmla="*/ 3265 w 1877785"/>
                  <a:gd name="connsiteY1" fmla="*/ 0 h 326571"/>
                  <a:gd name="connsiteX2" fmla="*/ 1819002 w 1877785"/>
                  <a:gd name="connsiteY2" fmla="*/ 3265 h 326571"/>
                  <a:gd name="connsiteX3" fmla="*/ 1783080 w 1877785"/>
                  <a:gd name="connsiteY3" fmla="*/ 65314 h 326571"/>
                  <a:gd name="connsiteX4" fmla="*/ 1783080 w 1877785"/>
                  <a:gd name="connsiteY4" fmla="*/ 97971 h 326571"/>
                  <a:gd name="connsiteX5" fmla="*/ 1783080 w 1877785"/>
                  <a:gd name="connsiteY5" fmla="*/ 133894 h 326571"/>
                  <a:gd name="connsiteX6" fmla="*/ 1799408 w 1877785"/>
                  <a:gd name="connsiteY6" fmla="*/ 160020 h 326571"/>
                  <a:gd name="connsiteX7" fmla="*/ 1835331 w 1877785"/>
                  <a:gd name="connsiteY7" fmla="*/ 186145 h 326571"/>
                  <a:gd name="connsiteX8" fmla="*/ 1871254 w 1877785"/>
                  <a:gd name="connsiteY8" fmla="*/ 209005 h 326571"/>
                  <a:gd name="connsiteX9" fmla="*/ 1877785 w 1877785"/>
                  <a:gd name="connsiteY9" fmla="*/ 257991 h 326571"/>
                  <a:gd name="connsiteX10" fmla="*/ 1864722 w 1877785"/>
                  <a:gd name="connsiteY10" fmla="*/ 326571 h 326571"/>
                  <a:gd name="connsiteX11" fmla="*/ 0 w 1877785"/>
                  <a:gd name="connsiteY11" fmla="*/ 316774 h 326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77785" h="326571">
                    <a:moveTo>
                      <a:pt x="0" y="316774"/>
                    </a:moveTo>
                    <a:cubicBezTo>
                      <a:pt x="1088" y="211183"/>
                      <a:pt x="2177" y="105591"/>
                      <a:pt x="3265" y="0"/>
                    </a:cubicBezTo>
                    <a:lnTo>
                      <a:pt x="1819002" y="3265"/>
                    </a:lnTo>
                    <a:lnTo>
                      <a:pt x="1783080" y="65314"/>
                    </a:lnTo>
                    <a:lnTo>
                      <a:pt x="1783080" y="97971"/>
                    </a:lnTo>
                    <a:lnTo>
                      <a:pt x="1783080" y="133894"/>
                    </a:lnTo>
                    <a:lnTo>
                      <a:pt x="1799408" y="160020"/>
                    </a:lnTo>
                    <a:lnTo>
                      <a:pt x="1835331" y="186145"/>
                    </a:lnTo>
                    <a:lnTo>
                      <a:pt x="1871254" y="209005"/>
                    </a:lnTo>
                    <a:lnTo>
                      <a:pt x="1877785" y="257991"/>
                    </a:lnTo>
                    <a:lnTo>
                      <a:pt x="1864722" y="326571"/>
                    </a:lnTo>
                    <a:lnTo>
                      <a:pt x="0" y="31677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="" xmlns:a16="http://schemas.microsoft.com/office/drawing/2014/main" id="{D2E2F945-9925-4B88-99BA-153C81DDE81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877250" y="4810332"/>
                <a:ext cx="3973586" cy="195963"/>
                <a:chOff x="1982041" y="5485129"/>
                <a:chExt cx="5477570" cy="320040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="" xmlns:a16="http://schemas.microsoft.com/office/drawing/2014/main" id="{5893919A-E611-4465-8157-1D62776586AC}"/>
                    </a:ext>
                  </a:extLst>
                </p:cNvPr>
                <p:cNvGrpSpPr/>
                <p:nvPr/>
              </p:nvGrpSpPr>
              <p:grpSpPr>
                <a:xfrm>
                  <a:off x="4726434" y="5485129"/>
                  <a:ext cx="2733177" cy="320040"/>
                  <a:chOff x="4542796" y="4959991"/>
                  <a:chExt cx="2726355" cy="320040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="" xmlns:a16="http://schemas.microsoft.com/office/drawing/2014/main" id="{11F6A9B3-8A5D-4D35-9D1B-1902C1203B0F}"/>
                      </a:ext>
                    </a:extLst>
                  </p:cNvPr>
                  <p:cNvSpPr/>
                  <p:nvPr/>
                </p:nvSpPr>
                <p:spPr>
                  <a:xfrm>
                    <a:off x="4542796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="" xmlns:a16="http://schemas.microsoft.com/office/drawing/2014/main" id="{CF089754-951E-49FB-A7EE-E75E9E57D3FA}"/>
                      </a:ext>
                    </a:extLst>
                  </p:cNvPr>
                  <p:cNvSpPr/>
                  <p:nvPr/>
                </p:nvSpPr>
                <p:spPr>
                  <a:xfrm>
                    <a:off x="4813090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" name="Rectangle 20">
                    <a:extLst>
                      <a:ext uri="{FF2B5EF4-FFF2-40B4-BE49-F238E27FC236}">
                        <a16:creationId xmlns="" xmlns:a16="http://schemas.microsoft.com/office/drawing/2014/main" id="{DFDBB454-5EAD-409F-80F1-020896F09669}"/>
                      </a:ext>
                    </a:extLst>
                  </p:cNvPr>
                  <p:cNvSpPr/>
                  <p:nvPr/>
                </p:nvSpPr>
                <p:spPr>
                  <a:xfrm>
                    <a:off x="5079505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="" xmlns:a16="http://schemas.microsoft.com/office/drawing/2014/main" id="{7D9E5BC9-9AEC-473C-94E6-35914143255B}"/>
                      </a:ext>
                    </a:extLst>
                  </p:cNvPr>
                  <p:cNvSpPr/>
                  <p:nvPr/>
                </p:nvSpPr>
                <p:spPr>
                  <a:xfrm>
                    <a:off x="5353376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="" xmlns:a16="http://schemas.microsoft.com/office/drawing/2014/main" id="{8BAC4507-052B-4840-902E-2DA02A67A400}"/>
                      </a:ext>
                    </a:extLst>
                  </p:cNvPr>
                  <p:cNvSpPr/>
                  <p:nvPr/>
                </p:nvSpPr>
                <p:spPr>
                  <a:xfrm>
                    <a:off x="5626961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="" xmlns:a16="http://schemas.microsoft.com/office/drawing/2014/main" id="{66F3A173-CBEB-4750-A28D-624B10C97DC8}"/>
                      </a:ext>
                    </a:extLst>
                  </p:cNvPr>
                  <p:cNvSpPr/>
                  <p:nvPr/>
                </p:nvSpPr>
                <p:spPr>
                  <a:xfrm>
                    <a:off x="5900407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="" xmlns:a16="http://schemas.microsoft.com/office/drawing/2014/main" id="{140BCE42-6A89-442C-B889-56F139904FDB}"/>
                      </a:ext>
                    </a:extLst>
                  </p:cNvPr>
                  <p:cNvSpPr/>
                  <p:nvPr/>
                </p:nvSpPr>
                <p:spPr>
                  <a:xfrm>
                    <a:off x="6173993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="" xmlns:a16="http://schemas.microsoft.com/office/drawing/2014/main" id="{B668603D-96A6-401A-A4A5-79966B80A1E9}"/>
                      </a:ext>
                    </a:extLst>
                  </p:cNvPr>
                  <p:cNvSpPr/>
                  <p:nvPr/>
                </p:nvSpPr>
                <p:spPr>
                  <a:xfrm>
                    <a:off x="6447799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="" xmlns:a16="http://schemas.microsoft.com/office/drawing/2014/main" id="{1A379ED4-E536-433C-8181-F1AEFD4211D5}"/>
                      </a:ext>
                    </a:extLst>
                  </p:cNvPr>
                  <p:cNvSpPr/>
                  <p:nvPr/>
                </p:nvSpPr>
                <p:spPr>
                  <a:xfrm>
                    <a:off x="6721245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="" xmlns:a16="http://schemas.microsoft.com/office/drawing/2014/main" id="{4EC0CB10-53A3-407F-9086-FD63632B136C}"/>
                      </a:ext>
                    </a:extLst>
                  </p:cNvPr>
                  <p:cNvSpPr/>
                  <p:nvPr/>
                </p:nvSpPr>
                <p:spPr>
                  <a:xfrm>
                    <a:off x="6994831" y="4959991"/>
                    <a:ext cx="274320" cy="32004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EC7E9A56-CF99-4D8C-8772-FF8993531E45}"/>
                    </a:ext>
                  </a:extLst>
                </p:cNvPr>
                <p:cNvSpPr/>
                <p:nvPr/>
              </p:nvSpPr>
              <p:spPr>
                <a:xfrm>
                  <a:off x="1982041" y="5485129"/>
                  <a:ext cx="2743200" cy="32004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12" name="Freeform 59">
                <a:extLst>
                  <a:ext uri="{FF2B5EF4-FFF2-40B4-BE49-F238E27FC236}">
                    <a16:creationId xmlns="" xmlns:a16="http://schemas.microsoft.com/office/drawing/2014/main" id="{13A242DF-1596-4878-875A-EAD3E7DD07E5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 rot="153980">
                <a:off x="3023493" y="4761991"/>
                <a:ext cx="59295" cy="29258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11" y="31"/>
                  </a:cxn>
                  <a:cxn ang="0">
                    <a:pos x="3" y="49"/>
                  </a:cxn>
                  <a:cxn ang="0">
                    <a:pos x="0" y="68"/>
                  </a:cxn>
                  <a:cxn ang="0">
                    <a:pos x="2" y="76"/>
                  </a:cxn>
                  <a:cxn ang="0">
                    <a:pos x="6" y="83"/>
                  </a:cxn>
                  <a:cxn ang="0">
                    <a:pos x="19" y="96"/>
                  </a:cxn>
                  <a:cxn ang="0">
                    <a:pos x="32" y="108"/>
                  </a:cxn>
                  <a:cxn ang="0">
                    <a:pos x="38" y="123"/>
                  </a:cxn>
                  <a:cxn ang="0">
                    <a:pos x="36" y="144"/>
                  </a:cxn>
                  <a:cxn ang="0">
                    <a:pos x="29" y="163"/>
                  </a:cxn>
                  <a:cxn ang="0">
                    <a:pos x="18" y="182"/>
                  </a:cxn>
                  <a:cxn ang="0">
                    <a:pos x="5" y="199"/>
                  </a:cxn>
                </a:cxnLst>
                <a:rect l="0" t="0" r="r" b="b"/>
                <a:pathLst>
                  <a:path w="38" h="199">
                    <a:moveTo>
                      <a:pt x="35" y="0"/>
                    </a:moveTo>
                    <a:lnTo>
                      <a:pt x="11" y="31"/>
                    </a:lnTo>
                    <a:lnTo>
                      <a:pt x="3" y="49"/>
                    </a:lnTo>
                    <a:lnTo>
                      <a:pt x="0" y="68"/>
                    </a:lnTo>
                    <a:lnTo>
                      <a:pt x="2" y="76"/>
                    </a:lnTo>
                    <a:lnTo>
                      <a:pt x="6" y="83"/>
                    </a:lnTo>
                    <a:lnTo>
                      <a:pt x="19" y="96"/>
                    </a:lnTo>
                    <a:lnTo>
                      <a:pt x="32" y="108"/>
                    </a:lnTo>
                    <a:lnTo>
                      <a:pt x="38" y="123"/>
                    </a:lnTo>
                    <a:lnTo>
                      <a:pt x="36" y="144"/>
                    </a:lnTo>
                    <a:lnTo>
                      <a:pt x="29" y="163"/>
                    </a:lnTo>
                    <a:lnTo>
                      <a:pt x="18" y="182"/>
                    </a:lnTo>
                    <a:lnTo>
                      <a:pt x="5" y="19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3" name="Freeform 59">
                <a:extLst>
                  <a:ext uri="{FF2B5EF4-FFF2-40B4-BE49-F238E27FC236}">
                    <a16:creationId xmlns="" xmlns:a16="http://schemas.microsoft.com/office/drawing/2014/main" id="{4578F59E-FE25-49D6-85D2-B4AF57573797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968594" y="4776534"/>
                <a:ext cx="59295" cy="292585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11" y="31"/>
                  </a:cxn>
                  <a:cxn ang="0">
                    <a:pos x="3" y="49"/>
                  </a:cxn>
                  <a:cxn ang="0">
                    <a:pos x="0" y="68"/>
                  </a:cxn>
                  <a:cxn ang="0">
                    <a:pos x="2" y="76"/>
                  </a:cxn>
                  <a:cxn ang="0">
                    <a:pos x="6" y="83"/>
                  </a:cxn>
                  <a:cxn ang="0">
                    <a:pos x="19" y="96"/>
                  </a:cxn>
                  <a:cxn ang="0">
                    <a:pos x="32" y="108"/>
                  </a:cxn>
                  <a:cxn ang="0">
                    <a:pos x="38" y="123"/>
                  </a:cxn>
                  <a:cxn ang="0">
                    <a:pos x="36" y="144"/>
                  </a:cxn>
                  <a:cxn ang="0">
                    <a:pos x="29" y="163"/>
                  </a:cxn>
                  <a:cxn ang="0">
                    <a:pos x="18" y="182"/>
                  </a:cxn>
                  <a:cxn ang="0">
                    <a:pos x="5" y="199"/>
                  </a:cxn>
                </a:cxnLst>
                <a:rect l="0" t="0" r="r" b="b"/>
                <a:pathLst>
                  <a:path w="38" h="199">
                    <a:moveTo>
                      <a:pt x="35" y="0"/>
                    </a:moveTo>
                    <a:lnTo>
                      <a:pt x="11" y="31"/>
                    </a:lnTo>
                    <a:lnTo>
                      <a:pt x="3" y="49"/>
                    </a:lnTo>
                    <a:lnTo>
                      <a:pt x="0" y="68"/>
                    </a:lnTo>
                    <a:lnTo>
                      <a:pt x="2" y="76"/>
                    </a:lnTo>
                    <a:lnTo>
                      <a:pt x="6" y="83"/>
                    </a:lnTo>
                    <a:lnTo>
                      <a:pt x="19" y="96"/>
                    </a:lnTo>
                    <a:lnTo>
                      <a:pt x="32" y="108"/>
                    </a:lnTo>
                    <a:lnTo>
                      <a:pt x="38" y="123"/>
                    </a:lnTo>
                    <a:lnTo>
                      <a:pt x="36" y="144"/>
                    </a:lnTo>
                    <a:lnTo>
                      <a:pt x="29" y="163"/>
                    </a:lnTo>
                    <a:lnTo>
                      <a:pt x="18" y="182"/>
                    </a:lnTo>
                    <a:lnTo>
                      <a:pt x="5" y="199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14" name="Rectangle 27">
                <a:extLst>
                  <a:ext uri="{FF2B5EF4-FFF2-40B4-BE49-F238E27FC236}">
                    <a16:creationId xmlns="" xmlns:a16="http://schemas.microsoft.com/office/drawing/2014/main" id="{E58FEFB0-8221-4376-80C5-E4E5FDA9708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815983" y="4992252"/>
                <a:ext cx="993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0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5" name="Rectangle 28">
                <a:extLst>
                  <a:ext uri="{FF2B5EF4-FFF2-40B4-BE49-F238E27FC236}">
                    <a16:creationId xmlns="" xmlns:a16="http://schemas.microsoft.com/office/drawing/2014/main" id="{4F1ED9E0-FE02-441B-9D54-1A0505700041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812555" y="4992252"/>
                <a:ext cx="9938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9</a:t>
                </a: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6" name="Rectangle 29">
                <a:extLst>
                  <a:ext uri="{FF2B5EF4-FFF2-40B4-BE49-F238E27FC236}">
                    <a16:creationId xmlns="" xmlns:a16="http://schemas.microsoft.com/office/drawing/2014/main" id="{F52F2ECA-310C-4BC1-BBDF-A7476205C68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757413" y="4992252"/>
                <a:ext cx="198772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n-lt"/>
                    <a:cs typeface="Arial" pitchFamily="34" charset="0"/>
                  </a:rPr>
                  <a:t>10</a:t>
                </a:r>
                <a:endPara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107B6B2-B6CB-4AAF-AD96-39CCC6BFC226}"/>
              </a:ext>
            </a:extLst>
          </p:cNvPr>
          <p:cNvSpPr txBox="1"/>
          <p:nvPr/>
        </p:nvSpPr>
        <p:spPr>
          <a:xfrm>
            <a:off x="4797972" y="5454133"/>
            <a:ext cx="2443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Ex: 9.84, 9.83, 9.84 </a:t>
            </a:r>
          </a:p>
        </p:txBody>
      </p:sp>
    </p:spTree>
    <p:extLst>
      <p:ext uri="{BB962C8B-B14F-4D97-AF65-F5344CB8AC3E}">
        <p14:creationId xmlns="" xmlns:p14="http://schemas.microsoft.com/office/powerpoint/2010/main" val="383530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59AD22-0331-40CC-89E8-FC050D25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Quality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85DA6CB3-885C-4B12-BD7E-6FF70AF5794A}"/>
              </a:ext>
            </a:extLst>
          </p:cNvPr>
          <p:cNvGrpSpPr>
            <a:grpSpLocks noChangeAspect="1"/>
          </p:cNvGrpSpPr>
          <p:nvPr/>
        </p:nvGrpSpPr>
        <p:grpSpPr>
          <a:xfrm>
            <a:off x="1791488" y="1253307"/>
            <a:ext cx="5366373" cy="5073550"/>
            <a:chOff x="685800" y="359227"/>
            <a:chExt cx="6585163" cy="6225835"/>
          </a:xfrm>
        </p:grpSpPr>
        <p:pic>
          <p:nvPicPr>
            <p:cNvPr id="37" name="Picture 133">
              <a:extLst>
                <a:ext uri="{FF2B5EF4-FFF2-40B4-BE49-F238E27FC236}">
                  <a16:creationId xmlns="" xmlns:a16="http://schemas.microsoft.com/office/drawing/2014/main" id="{FB590D88-0803-4EF9-B0C0-07D42EF786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359227"/>
              <a:ext cx="2525625" cy="252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2">
              <a:extLst>
                <a:ext uri="{FF2B5EF4-FFF2-40B4-BE49-F238E27FC236}">
                  <a16:creationId xmlns="" xmlns:a16="http://schemas.microsoft.com/office/drawing/2014/main" id="{CD67C678-1823-42AC-900F-8626772FA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1464" y="1382827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32">
              <a:extLst>
                <a:ext uri="{FF2B5EF4-FFF2-40B4-BE49-F238E27FC236}">
                  <a16:creationId xmlns="" xmlns:a16="http://schemas.microsoft.com/office/drawing/2014/main" id="{EB2A715F-AC5D-4D8B-948F-6682EA3A46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1176" y="1447595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32">
              <a:extLst>
                <a:ext uri="{FF2B5EF4-FFF2-40B4-BE49-F238E27FC236}">
                  <a16:creationId xmlns="" xmlns:a16="http://schemas.microsoft.com/office/drawing/2014/main" id="{78D0D142-7472-4E2E-9E79-C379F8E67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3879" y="1493861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32">
              <a:extLst>
                <a:ext uri="{FF2B5EF4-FFF2-40B4-BE49-F238E27FC236}">
                  <a16:creationId xmlns="" xmlns:a16="http://schemas.microsoft.com/office/drawing/2014/main" id="{D74B062D-6732-4C52-8EEC-36DC0831A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01924" y="1623400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33">
              <a:extLst>
                <a:ext uri="{FF2B5EF4-FFF2-40B4-BE49-F238E27FC236}">
                  <a16:creationId xmlns="" xmlns:a16="http://schemas.microsoft.com/office/drawing/2014/main" id="{7FEFCE51-AA45-4D29-9CD5-FCFC12BEF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51478" y="359227"/>
              <a:ext cx="2525625" cy="252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132">
              <a:extLst>
                <a:ext uri="{FF2B5EF4-FFF2-40B4-BE49-F238E27FC236}">
                  <a16:creationId xmlns="" xmlns:a16="http://schemas.microsoft.com/office/drawing/2014/main" id="{6D268DD2-F9C2-4835-89DA-B3AF2DC64D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88238" y="2169318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132">
              <a:extLst>
                <a:ext uri="{FF2B5EF4-FFF2-40B4-BE49-F238E27FC236}">
                  <a16:creationId xmlns="" xmlns:a16="http://schemas.microsoft.com/office/drawing/2014/main" id="{32797878-F602-40CD-83D0-FFED29A2A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53007" y="1956502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32">
              <a:extLst>
                <a:ext uri="{FF2B5EF4-FFF2-40B4-BE49-F238E27FC236}">
                  <a16:creationId xmlns="" xmlns:a16="http://schemas.microsoft.com/office/drawing/2014/main" id="{3F709135-3F43-4BC4-952A-CA01962CC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60479" y="2030526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32">
              <a:extLst>
                <a:ext uri="{FF2B5EF4-FFF2-40B4-BE49-F238E27FC236}">
                  <a16:creationId xmlns="" xmlns:a16="http://schemas.microsoft.com/office/drawing/2014/main" id="{5B28929E-7804-4B39-8140-10D18AC9F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91801" y="2076789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33">
              <a:extLst>
                <a:ext uri="{FF2B5EF4-FFF2-40B4-BE49-F238E27FC236}">
                  <a16:creationId xmlns="" xmlns:a16="http://schemas.microsoft.com/office/drawing/2014/main" id="{C648F2DA-A6F7-42BE-98D8-A86F02977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5800" y="3612981"/>
              <a:ext cx="2525625" cy="252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33">
              <a:extLst>
                <a:ext uri="{FF2B5EF4-FFF2-40B4-BE49-F238E27FC236}">
                  <a16:creationId xmlns="" xmlns:a16="http://schemas.microsoft.com/office/drawing/2014/main" id="{3CAB1885-956E-4A2B-AB31-99BD742D1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51478" y="3612981"/>
              <a:ext cx="2525625" cy="252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32">
              <a:extLst>
                <a:ext uri="{FF2B5EF4-FFF2-40B4-BE49-F238E27FC236}">
                  <a16:creationId xmlns="" xmlns:a16="http://schemas.microsoft.com/office/drawing/2014/main" id="{62BB797C-B8DA-4E3F-A3AE-B2D8F8FB0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85548" y="5737668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32">
              <a:extLst>
                <a:ext uri="{FF2B5EF4-FFF2-40B4-BE49-F238E27FC236}">
                  <a16:creationId xmlns="" xmlns:a16="http://schemas.microsoft.com/office/drawing/2014/main" id="{612107A5-D678-4133-9B9C-E397E29A1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1697" y="4618072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32">
              <a:extLst>
                <a:ext uri="{FF2B5EF4-FFF2-40B4-BE49-F238E27FC236}">
                  <a16:creationId xmlns="" xmlns:a16="http://schemas.microsoft.com/office/drawing/2014/main" id="{AF324D52-9D23-4FD6-8361-1449DC6FE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2674" y="3665029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32">
              <a:extLst>
                <a:ext uri="{FF2B5EF4-FFF2-40B4-BE49-F238E27FC236}">
                  <a16:creationId xmlns="" xmlns:a16="http://schemas.microsoft.com/office/drawing/2014/main" id="{C3E747F4-F9D0-4A89-BBA1-29CA7F68A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9914" y="5117726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132">
              <a:extLst>
                <a:ext uri="{FF2B5EF4-FFF2-40B4-BE49-F238E27FC236}">
                  <a16:creationId xmlns="" xmlns:a16="http://schemas.microsoft.com/office/drawing/2014/main" id="{1724A218-0EA5-4A08-B189-5E60CB244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8929" y="5062209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32">
              <a:extLst>
                <a:ext uri="{FF2B5EF4-FFF2-40B4-BE49-F238E27FC236}">
                  <a16:creationId xmlns="" xmlns:a16="http://schemas.microsoft.com/office/drawing/2014/main" id="{1591EDD4-EC4B-43AC-80EE-A81F29CDE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81857" y="5700656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32">
              <a:extLst>
                <a:ext uri="{FF2B5EF4-FFF2-40B4-BE49-F238E27FC236}">
                  <a16:creationId xmlns="" xmlns:a16="http://schemas.microsoft.com/office/drawing/2014/main" id="{67594D03-4EFC-441B-BCB4-01003BAF1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16741" y="4192441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32">
              <a:extLst>
                <a:ext uri="{FF2B5EF4-FFF2-40B4-BE49-F238E27FC236}">
                  <a16:creationId xmlns="" xmlns:a16="http://schemas.microsoft.com/office/drawing/2014/main" id="{72407630-D4CE-43EE-97FF-B207F6D7F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75422" y="5691404"/>
              <a:ext cx="254222" cy="228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16428E5B-A555-44E4-A6E4-CD7876FC7E4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669654" y="2895595"/>
              <a:ext cx="558688" cy="42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(a)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9EECFAB1-4BB2-416F-AD7F-F595272C095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658765" y="6161308"/>
              <a:ext cx="558688" cy="42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(c)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57910A03-CE9B-4B3B-B531-73391631FEC9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624478" y="2895591"/>
              <a:ext cx="573833" cy="42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(b)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042F0016-6376-4932-A126-3EC5517DF368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635361" y="6161304"/>
              <a:ext cx="573833" cy="423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(d)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00979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59AD22-0331-40CC-89E8-FC050D25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Quality</a:t>
            </a:r>
          </a:p>
          <a:p>
            <a:pPr lvl="1"/>
            <a:r>
              <a:rPr lang="en-US"/>
              <a:t>Resolution</a:t>
            </a:r>
          </a:p>
          <a:p>
            <a:pPr lvl="2"/>
            <a:r>
              <a:rPr lang="en-US"/>
              <a:t>Higher resolution gives better accuracy (in theory)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A6606DF-DAD9-4D47-8308-7B90DFF620D7}"/>
              </a:ext>
            </a:extLst>
          </p:cNvPr>
          <p:cNvGrpSpPr/>
          <p:nvPr/>
        </p:nvGrpSpPr>
        <p:grpSpPr>
          <a:xfrm>
            <a:off x="469079" y="2141592"/>
            <a:ext cx="8123100" cy="3602256"/>
            <a:chOff x="363975" y="1889344"/>
            <a:chExt cx="8123100" cy="3602256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DF4B0DBA-99C9-4196-B790-58CD99E1A61C}"/>
                </a:ext>
              </a:extLst>
            </p:cNvPr>
            <p:cNvGrpSpPr/>
            <p:nvPr/>
          </p:nvGrpSpPr>
          <p:grpSpPr>
            <a:xfrm>
              <a:off x="932775" y="2664044"/>
              <a:ext cx="1478122" cy="571450"/>
              <a:chOff x="995838" y="2085975"/>
              <a:chExt cx="1478122" cy="571450"/>
            </a:xfrm>
          </p:grpSpPr>
          <p:sp>
            <p:nvSpPr>
              <p:cNvPr id="37" name="Rectangle 13">
                <a:extLst>
                  <a:ext uri="{FF2B5EF4-FFF2-40B4-BE49-F238E27FC236}">
                    <a16:creationId xmlns="" xmlns:a16="http://schemas.microsoft.com/office/drawing/2014/main" id="{1ED0BAED-A206-4333-8B10-5D387A03D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0">
                <a:off x="2342514" y="2159050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50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8" name="Rectangle 14">
                <a:extLst>
                  <a:ext uri="{FF2B5EF4-FFF2-40B4-BE49-F238E27FC236}">
                    <a16:creationId xmlns="" xmlns:a16="http://schemas.microsoft.com/office/drawing/2014/main" id="{1CF6D073-FEC2-4DDF-B8BC-1C3B2ED87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0413" y="2085975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40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39" name="Rectangle 15">
                <a:extLst>
                  <a:ext uri="{FF2B5EF4-FFF2-40B4-BE49-F238E27FC236}">
                    <a16:creationId xmlns="" xmlns:a16="http://schemas.microsoft.com/office/drawing/2014/main" id="{CEF17DB6-5B48-4633-A52B-6B38739B2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00000">
                <a:off x="1756727" y="2149525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30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="" xmlns:a16="http://schemas.microsoft.com/office/drawing/2014/main" id="{DDED5BE9-0A97-4E54-8F5C-6F5702808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00000">
                <a:off x="1472564" y="2220962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20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1" name="Rectangle 17">
                <a:extLst>
                  <a:ext uri="{FF2B5EF4-FFF2-40B4-BE49-F238E27FC236}">
                    <a16:creationId xmlns="" xmlns:a16="http://schemas.microsoft.com/office/drawing/2014/main" id="{F5A4F2AA-13D4-4B27-BF45-86697C687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1205864" y="2340025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10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42" name="Rectangle 18">
                <a:extLst>
                  <a:ext uri="{FF2B5EF4-FFF2-40B4-BE49-F238E27FC236}">
                    <a16:creationId xmlns="" xmlns:a16="http://schemas.microsoft.com/office/drawing/2014/main" id="{F4CE4A6B-F5BF-4F6F-88F6-959784E99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995838" y="2503537"/>
                <a:ext cx="6572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="" xmlns:a16="http://schemas.microsoft.com/office/drawing/2014/main" id="{C998EA23-A397-4452-919D-AA1D50DFFED0}"/>
                </a:ext>
              </a:extLst>
            </p:cNvPr>
            <p:cNvGrpSpPr/>
            <p:nvPr/>
          </p:nvGrpSpPr>
          <p:grpSpPr>
            <a:xfrm>
              <a:off x="564000" y="2400519"/>
              <a:ext cx="2032000" cy="2068513"/>
              <a:chOff x="627063" y="1822450"/>
              <a:chExt cx="2032000" cy="2068513"/>
            </a:xfrm>
          </p:grpSpPr>
          <p:sp>
            <p:nvSpPr>
              <p:cNvPr id="44" name="Line 5">
                <a:extLst>
                  <a:ext uri="{FF2B5EF4-FFF2-40B4-BE49-F238E27FC236}">
                    <a16:creationId xmlns="" xmlns:a16="http://schemas.microsoft.com/office/drawing/2014/main" id="{3FDD5FB0-FD02-413B-994D-3E0C1DBB4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5063" y="1854200"/>
                <a:ext cx="42862" cy="2460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5" name="Line 6">
                <a:extLst>
                  <a:ext uri="{FF2B5EF4-FFF2-40B4-BE49-F238E27FC236}">
                    <a16:creationId xmlns="" xmlns:a16="http://schemas.microsoft.com/office/drawing/2014/main" id="{146CBCEA-2F16-470E-98A3-A8BED9EFC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9150" y="1822450"/>
                <a:ext cx="0" cy="2508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6" name="Line 7">
                <a:extLst>
                  <a:ext uri="{FF2B5EF4-FFF2-40B4-BE49-F238E27FC236}">
                    <a16:creationId xmlns="" xmlns:a16="http://schemas.microsoft.com/office/drawing/2014/main" id="{82D2C85E-45F9-4224-9953-3FB2E0DC3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30375" y="1854200"/>
                <a:ext cx="42862" cy="2460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7" name="Line 8">
                <a:extLst>
                  <a:ext uri="{FF2B5EF4-FFF2-40B4-BE49-F238E27FC236}">
                    <a16:creationId xmlns="" xmlns:a16="http://schemas.microsoft.com/office/drawing/2014/main" id="{F06EFFB0-7AE4-4646-924F-C6A4952B83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82713" y="1947863"/>
                <a:ext cx="84137" cy="2349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8" name="Line 9">
                <a:extLst>
                  <a:ext uri="{FF2B5EF4-FFF2-40B4-BE49-F238E27FC236}">
                    <a16:creationId xmlns="" xmlns:a16="http://schemas.microsoft.com/office/drawing/2014/main" id="{14C52159-0231-4BFC-97CD-EB83C38E5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55688" y="2100263"/>
                <a:ext cx="125412" cy="2159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49" name="Line 10">
                <a:extLst>
                  <a:ext uri="{FF2B5EF4-FFF2-40B4-BE49-F238E27FC236}">
                    <a16:creationId xmlns="" xmlns:a16="http://schemas.microsoft.com/office/drawing/2014/main" id="{8FB313F6-404A-46B6-BFF5-555482D535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0413" y="2306638"/>
                <a:ext cx="160337" cy="1920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0" name="Line 11">
                <a:extLst>
                  <a:ext uri="{FF2B5EF4-FFF2-40B4-BE49-F238E27FC236}">
                    <a16:creationId xmlns="" xmlns:a16="http://schemas.microsoft.com/office/drawing/2014/main" id="{67EDC513-C922-47EB-959C-61EFB7350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9150" y="1903413"/>
                <a:ext cx="569912" cy="198755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1" name="Line 12">
                <a:extLst>
                  <a:ext uri="{FF2B5EF4-FFF2-40B4-BE49-F238E27FC236}">
                    <a16:creationId xmlns="" xmlns:a16="http://schemas.microsoft.com/office/drawing/2014/main" id="{0DBDFB94-9C6C-4F11-894F-25122AEEF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7063" y="2428875"/>
                <a:ext cx="1462087" cy="146208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2" name="Freeform 19">
                <a:extLst>
                  <a:ext uri="{FF2B5EF4-FFF2-40B4-BE49-F238E27FC236}">
                    <a16:creationId xmlns="" xmlns:a16="http://schemas.microsoft.com/office/drawing/2014/main" id="{60A714C1-EEAF-4DFB-8031-A7DA7629A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063" y="1824038"/>
                <a:ext cx="2032000" cy="604838"/>
              </a:xfrm>
              <a:custGeom>
                <a:avLst/>
                <a:gdLst>
                  <a:gd name="T0" fmla="*/ 4992 w 4992"/>
                  <a:gd name="T1" fmla="*/ 193 h 1484"/>
                  <a:gd name="T2" fmla="*/ 4465 w 4992"/>
                  <a:gd name="T3" fmla="*/ 72 h 1484"/>
                  <a:gd name="T4" fmla="*/ 3928 w 4992"/>
                  <a:gd name="T5" fmla="*/ 8 h 1484"/>
                  <a:gd name="T6" fmla="*/ 3388 w 4992"/>
                  <a:gd name="T7" fmla="*/ 0 h 1484"/>
                  <a:gd name="T8" fmla="*/ 2849 w 4992"/>
                  <a:gd name="T9" fmla="*/ 51 h 1484"/>
                  <a:gd name="T10" fmla="*/ 2320 w 4992"/>
                  <a:gd name="T11" fmla="*/ 158 h 1484"/>
                  <a:gd name="T12" fmla="*/ 1804 w 4992"/>
                  <a:gd name="T13" fmla="*/ 321 h 1484"/>
                  <a:gd name="T14" fmla="*/ 1309 w 4992"/>
                  <a:gd name="T15" fmla="*/ 538 h 1484"/>
                  <a:gd name="T16" fmla="*/ 840 w 4992"/>
                  <a:gd name="T17" fmla="*/ 806 h 1484"/>
                  <a:gd name="T18" fmla="*/ 402 w 4992"/>
                  <a:gd name="T19" fmla="*/ 1123 h 1484"/>
                  <a:gd name="T20" fmla="*/ 0 w 4992"/>
                  <a:gd name="T21" fmla="*/ 1484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92" h="1484">
                    <a:moveTo>
                      <a:pt x="4992" y="193"/>
                    </a:moveTo>
                    <a:lnTo>
                      <a:pt x="4465" y="72"/>
                    </a:lnTo>
                    <a:lnTo>
                      <a:pt x="3928" y="8"/>
                    </a:lnTo>
                    <a:lnTo>
                      <a:pt x="3388" y="0"/>
                    </a:lnTo>
                    <a:lnTo>
                      <a:pt x="2849" y="51"/>
                    </a:lnTo>
                    <a:lnTo>
                      <a:pt x="2320" y="158"/>
                    </a:lnTo>
                    <a:lnTo>
                      <a:pt x="1804" y="321"/>
                    </a:lnTo>
                    <a:lnTo>
                      <a:pt x="1309" y="538"/>
                    </a:lnTo>
                    <a:lnTo>
                      <a:pt x="840" y="806"/>
                    </a:lnTo>
                    <a:lnTo>
                      <a:pt x="402" y="1123"/>
                    </a:lnTo>
                    <a:lnTo>
                      <a:pt x="0" y="1484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="" xmlns:a16="http://schemas.microsoft.com/office/drawing/2014/main" id="{D9A1B183-9C69-471B-A6C3-110353FB8D96}"/>
                </a:ext>
              </a:extLst>
            </p:cNvPr>
            <p:cNvGrpSpPr/>
            <p:nvPr/>
          </p:nvGrpSpPr>
          <p:grpSpPr>
            <a:xfrm>
              <a:off x="363975" y="1889344"/>
              <a:ext cx="1833562" cy="2579688"/>
              <a:chOff x="427038" y="1311275"/>
              <a:chExt cx="1833562" cy="2579688"/>
            </a:xfrm>
          </p:grpSpPr>
          <p:sp>
            <p:nvSpPr>
              <p:cNvPr id="54" name="Line 20">
                <a:extLst>
                  <a:ext uri="{FF2B5EF4-FFF2-40B4-BE49-F238E27FC236}">
                    <a16:creationId xmlns="" xmlns:a16="http://schemas.microsoft.com/office/drawing/2014/main" id="{F5F34FBA-59E7-433C-B17A-8A932B1A1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7038" y="1911350"/>
                <a:ext cx="1662112" cy="1979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5" name="Line 21">
                <a:extLst>
                  <a:ext uri="{FF2B5EF4-FFF2-40B4-BE49-F238E27FC236}">
                    <a16:creationId xmlns="" xmlns:a16="http://schemas.microsoft.com/office/drawing/2014/main" id="{63FB2219-BD7C-43D4-B59A-C37ABCB8C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9150" y="1311275"/>
                <a:ext cx="153987" cy="25796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6" name="Line 22">
                <a:extLst>
                  <a:ext uri="{FF2B5EF4-FFF2-40B4-BE49-F238E27FC236}">
                    <a16:creationId xmlns="" xmlns:a16="http://schemas.microsoft.com/office/drawing/2014/main" id="{72C84E20-27EB-4B1B-98D5-BACB1D4973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038" y="1911350"/>
                <a:ext cx="82550" cy="603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7" name="Line 23">
                <a:extLst>
                  <a:ext uri="{FF2B5EF4-FFF2-40B4-BE49-F238E27FC236}">
                    <a16:creationId xmlns="" xmlns:a16="http://schemas.microsoft.com/office/drawing/2014/main" id="{ADF31E5F-D36E-4F0E-89DD-376451326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038" y="1911350"/>
                <a:ext cx="46037" cy="92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8" name="Line 24">
                <a:extLst>
                  <a:ext uri="{FF2B5EF4-FFF2-40B4-BE49-F238E27FC236}">
                    <a16:creationId xmlns="" xmlns:a16="http://schemas.microsoft.com/office/drawing/2014/main" id="{4EF84A50-835F-4509-BBDE-95FD361B1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3138" y="1311275"/>
                <a:ext cx="17462" cy="1000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59" name="Line 25">
                <a:extLst>
                  <a:ext uri="{FF2B5EF4-FFF2-40B4-BE49-F238E27FC236}">
                    <a16:creationId xmlns="" xmlns:a16="http://schemas.microsoft.com/office/drawing/2014/main" id="{3467035C-CB4B-438A-B148-214C6E2AC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11388" y="1311275"/>
                <a:ext cx="3175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9F1AA645-0B26-4E0A-B78E-59523447DA5F}"/>
                </a:ext>
              </a:extLst>
            </p:cNvPr>
            <p:cNvGrpSpPr/>
            <p:nvPr/>
          </p:nvGrpSpPr>
          <p:grpSpPr>
            <a:xfrm>
              <a:off x="3661687" y="2664044"/>
              <a:ext cx="1478123" cy="571450"/>
              <a:chOff x="3724750" y="2085975"/>
              <a:chExt cx="1478123" cy="571450"/>
            </a:xfrm>
          </p:grpSpPr>
          <p:sp>
            <p:nvSpPr>
              <p:cNvPr id="61" name="Rectangle 43">
                <a:extLst>
                  <a:ext uri="{FF2B5EF4-FFF2-40B4-BE49-F238E27FC236}">
                    <a16:creationId xmlns="" xmlns:a16="http://schemas.microsoft.com/office/drawing/2014/main" id="{FD475978-8722-4963-A2F5-81D878C4F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0">
                <a:off x="5071427" y="2159050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50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2" name="Rectangle 44">
                <a:extLst>
                  <a:ext uri="{FF2B5EF4-FFF2-40B4-BE49-F238E27FC236}">
                    <a16:creationId xmlns="" xmlns:a16="http://schemas.microsoft.com/office/drawing/2014/main" id="{C8BC7DE2-FEF3-431D-B137-09B12395F1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9325" y="2085975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40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3" name="Rectangle 45">
                <a:extLst>
                  <a:ext uri="{FF2B5EF4-FFF2-40B4-BE49-F238E27FC236}">
                    <a16:creationId xmlns="" xmlns:a16="http://schemas.microsoft.com/office/drawing/2014/main" id="{B745D763-EABF-46B4-8D72-1584B142C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00000">
                <a:off x="4485639" y="2149525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30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4" name="Rectangle 46">
                <a:extLst>
                  <a:ext uri="{FF2B5EF4-FFF2-40B4-BE49-F238E27FC236}">
                    <a16:creationId xmlns="" xmlns:a16="http://schemas.microsoft.com/office/drawing/2014/main" id="{CEDFE9AE-3579-4210-8862-E2305F1FD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400000">
                <a:off x="4201477" y="2220962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20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5" name="Rectangle 47">
                <a:extLst>
                  <a:ext uri="{FF2B5EF4-FFF2-40B4-BE49-F238E27FC236}">
                    <a16:creationId xmlns="" xmlns:a16="http://schemas.microsoft.com/office/drawing/2014/main" id="{4A489AF2-BA15-4C01-8D4E-E61C39D43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00000">
                <a:off x="3934777" y="2340025"/>
                <a:ext cx="13144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10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66" name="Rectangle 48">
                <a:extLst>
                  <a:ext uri="{FF2B5EF4-FFF2-40B4-BE49-F238E27FC236}">
                    <a16:creationId xmlns="" xmlns:a16="http://schemas.microsoft.com/office/drawing/2014/main" id="{E9C57875-9D03-46FD-9989-79ECDA6B7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200000">
                <a:off x="3724750" y="2503537"/>
                <a:ext cx="6572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</a:rPr>
                  <a:t>0</a:t>
                </a:r>
                <a:endParaRPr kumimoji="0" lang="en-US" alt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="" xmlns:a16="http://schemas.microsoft.com/office/drawing/2014/main" id="{1E45B419-064C-4823-AB7E-6FE87C06B583}"/>
                </a:ext>
              </a:extLst>
            </p:cNvPr>
            <p:cNvGrpSpPr/>
            <p:nvPr/>
          </p:nvGrpSpPr>
          <p:grpSpPr>
            <a:xfrm>
              <a:off x="3292912" y="2400519"/>
              <a:ext cx="2032001" cy="2068513"/>
              <a:chOff x="3355975" y="1822450"/>
              <a:chExt cx="2032001" cy="2068513"/>
            </a:xfrm>
          </p:grpSpPr>
          <p:sp>
            <p:nvSpPr>
              <p:cNvPr id="68" name="Line 29">
                <a:extLst>
                  <a:ext uri="{FF2B5EF4-FFF2-40B4-BE49-F238E27FC236}">
                    <a16:creationId xmlns="" xmlns:a16="http://schemas.microsoft.com/office/drawing/2014/main" id="{88497A9C-7DBA-438C-A204-72D0C0AE3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2250" y="1893888"/>
                <a:ext cx="50800" cy="19208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69" name="Line 30">
                <a:extLst>
                  <a:ext uri="{FF2B5EF4-FFF2-40B4-BE49-F238E27FC236}">
                    <a16:creationId xmlns="" xmlns:a16="http://schemas.microsoft.com/office/drawing/2014/main" id="{0B200D83-3D75-414F-A299-CE28EBFC9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1575" y="1830388"/>
                <a:ext cx="17463" cy="19843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0" name="Line 31">
                <a:extLst>
                  <a:ext uri="{FF2B5EF4-FFF2-40B4-BE49-F238E27FC236}">
                    <a16:creationId xmlns="" xmlns:a16="http://schemas.microsoft.com/office/drawing/2014/main" id="{F71F2640-7437-4BBF-A243-332767558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3975" y="1854200"/>
                <a:ext cx="42863" cy="2460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1" name="Line 32">
                <a:extLst>
                  <a:ext uri="{FF2B5EF4-FFF2-40B4-BE49-F238E27FC236}">
                    <a16:creationId xmlns="" xmlns:a16="http://schemas.microsoft.com/office/drawing/2014/main" id="{3E5AB698-694C-43EB-8FEB-D7D3967EE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38675" y="1830388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2" name="Line 33">
                <a:extLst>
                  <a:ext uri="{FF2B5EF4-FFF2-40B4-BE49-F238E27FC236}">
                    <a16:creationId xmlns="" xmlns:a16="http://schemas.microsoft.com/office/drawing/2014/main" id="{89CE84F4-0BE5-44BB-B658-B2248E21B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8063" y="1822450"/>
                <a:ext cx="0" cy="2508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3" name="Line 34">
                <a:extLst>
                  <a:ext uri="{FF2B5EF4-FFF2-40B4-BE49-F238E27FC236}">
                    <a16:creationId xmlns="" xmlns:a16="http://schemas.microsoft.com/office/drawing/2014/main" id="{282F4AA8-7B9D-48C7-8EFE-6A52F560D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83075" y="1893888"/>
                <a:ext cx="50800" cy="19208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4" name="Line 35">
                <a:extLst>
                  <a:ext uri="{FF2B5EF4-FFF2-40B4-BE49-F238E27FC236}">
                    <a16:creationId xmlns="" xmlns:a16="http://schemas.microsoft.com/office/drawing/2014/main" id="{6C6D20A8-7583-40AE-A922-DBEF235E4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59288" y="1854200"/>
                <a:ext cx="42863" cy="2460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5" name="Line 36">
                <a:extLst>
                  <a:ext uri="{FF2B5EF4-FFF2-40B4-BE49-F238E27FC236}">
                    <a16:creationId xmlns="" xmlns:a16="http://schemas.microsoft.com/office/drawing/2014/main" id="{EB044F01-6384-4273-8FD6-9D0228917F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44938" y="2016125"/>
                <a:ext cx="82550" cy="18097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6" name="Line 37">
                <a:extLst>
                  <a:ext uri="{FF2B5EF4-FFF2-40B4-BE49-F238E27FC236}">
                    <a16:creationId xmlns="" xmlns:a16="http://schemas.microsoft.com/office/drawing/2014/main" id="{82EAF067-87D2-43DB-9DBF-68094A7E9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11625" y="1947863"/>
                <a:ext cx="84138" cy="2349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7" name="Line 38">
                <a:extLst>
                  <a:ext uri="{FF2B5EF4-FFF2-40B4-BE49-F238E27FC236}">
                    <a16:creationId xmlns="" xmlns:a16="http://schemas.microsoft.com/office/drawing/2014/main" id="{EA4418BD-F177-41F2-823B-1C78FB821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632200" y="2197100"/>
                <a:ext cx="114300" cy="1635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8" name="Line 39">
                <a:extLst>
                  <a:ext uri="{FF2B5EF4-FFF2-40B4-BE49-F238E27FC236}">
                    <a16:creationId xmlns="" xmlns:a16="http://schemas.microsoft.com/office/drawing/2014/main" id="{699167CB-BC49-4463-8E75-50B49B025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4600" y="2100263"/>
                <a:ext cx="125413" cy="2159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79" name="Line 40">
                <a:extLst>
                  <a:ext uri="{FF2B5EF4-FFF2-40B4-BE49-F238E27FC236}">
                    <a16:creationId xmlns="" xmlns:a16="http://schemas.microsoft.com/office/drawing/2014/main" id="{155650A2-68AF-4C21-9BBD-B5DB63F14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89325" y="2306638"/>
                <a:ext cx="160338" cy="1920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80" name="Line 41">
                <a:extLst>
                  <a:ext uri="{FF2B5EF4-FFF2-40B4-BE49-F238E27FC236}">
                    <a16:creationId xmlns="" xmlns:a16="http://schemas.microsoft.com/office/drawing/2014/main" id="{8B93634F-FD96-4C82-A16B-682C1C254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8063" y="1903413"/>
                <a:ext cx="569913" cy="198755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81" name="Line 42">
                <a:extLst>
                  <a:ext uri="{FF2B5EF4-FFF2-40B4-BE49-F238E27FC236}">
                    <a16:creationId xmlns="" xmlns:a16="http://schemas.microsoft.com/office/drawing/2014/main" id="{82BA0940-1544-4A60-A106-D59146268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55975" y="2428875"/>
                <a:ext cx="1462088" cy="146208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="" xmlns:a16="http://schemas.microsoft.com/office/drawing/2014/main" id="{EFD06E1B-C7AD-434A-B371-C950E3613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975" y="1824038"/>
                <a:ext cx="2032000" cy="604838"/>
              </a:xfrm>
              <a:custGeom>
                <a:avLst/>
                <a:gdLst>
                  <a:gd name="T0" fmla="*/ 4992 w 4992"/>
                  <a:gd name="T1" fmla="*/ 193 h 1484"/>
                  <a:gd name="T2" fmla="*/ 4465 w 4992"/>
                  <a:gd name="T3" fmla="*/ 72 h 1484"/>
                  <a:gd name="T4" fmla="*/ 3928 w 4992"/>
                  <a:gd name="T5" fmla="*/ 8 h 1484"/>
                  <a:gd name="T6" fmla="*/ 3388 w 4992"/>
                  <a:gd name="T7" fmla="*/ 0 h 1484"/>
                  <a:gd name="T8" fmla="*/ 2849 w 4992"/>
                  <a:gd name="T9" fmla="*/ 51 h 1484"/>
                  <a:gd name="T10" fmla="*/ 2320 w 4992"/>
                  <a:gd name="T11" fmla="*/ 158 h 1484"/>
                  <a:gd name="T12" fmla="*/ 1804 w 4992"/>
                  <a:gd name="T13" fmla="*/ 321 h 1484"/>
                  <a:gd name="T14" fmla="*/ 1309 w 4992"/>
                  <a:gd name="T15" fmla="*/ 538 h 1484"/>
                  <a:gd name="T16" fmla="*/ 840 w 4992"/>
                  <a:gd name="T17" fmla="*/ 806 h 1484"/>
                  <a:gd name="T18" fmla="*/ 402 w 4992"/>
                  <a:gd name="T19" fmla="*/ 1123 h 1484"/>
                  <a:gd name="T20" fmla="*/ 0 w 4992"/>
                  <a:gd name="T21" fmla="*/ 1484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92" h="1484">
                    <a:moveTo>
                      <a:pt x="4992" y="193"/>
                    </a:moveTo>
                    <a:lnTo>
                      <a:pt x="4465" y="72"/>
                    </a:lnTo>
                    <a:lnTo>
                      <a:pt x="3928" y="8"/>
                    </a:lnTo>
                    <a:lnTo>
                      <a:pt x="3388" y="0"/>
                    </a:lnTo>
                    <a:lnTo>
                      <a:pt x="2849" y="51"/>
                    </a:lnTo>
                    <a:lnTo>
                      <a:pt x="2320" y="158"/>
                    </a:lnTo>
                    <a:lnTo>
                      <a:pt x="1804" y="321"/>
                    </a:lnTo>
                    <a:lnTo>
                      <a:pt x="1309" y="538"/>
                    </a:lnTo>
                    <a:lnTo>
                      <a:pt x="840" y="806"/>
                    </a:lnTo>
                    <a:lnTo>
                      <a:pt x="402" y="1123"/>
                    </a:lnTo>
                    <a:lnTo>
                      <a:pt x="0" y="1484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="" xmlns:a16="http://schemas.microsoft.com/office/drawing/2014/main" id="{2F12F935-075D-4DF7-A787-21D51363CDB3}"/>
                </a:ext>
              </a:extLst>
            </p:cNvPr>
            <p:cNvGrpSpPr/>
            <p:nvPr/>
          </p:nvGrpSpPr>
          <p:grpSpPr>
            <a:xfrm>
              <a:off x="5821800" y="1889344"/>
              <a:ext cx="1833562" cy="2579688"/>
              <a:chOff x="5884863" y="1311275"/>
              <a:chExt cx="1833562" cy="2579688"/>
            </a:xfrm>
          </p:grpSpPr>
          <p:sp>
            <p:nvSpPr>
              <p:cNvPr id="84" name="Line 125">
                <a:extLst>
                  <a:ext uri="{FF2B5EF4-FFF2-40B4-BE49-F238E27FC236}">
                    <a16:creationId xmlns="" xmlns:a16="http://schemas.microsoft.com/office/drawing/2014/main" id="{5287BA58-55E7-4AF2-B444-6251A13C86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84863" y="1911350"/>
                <a:ext cx="1662112" cy="1979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85" name="Line 126">
                <a:extLst>
                  <a:ext uri="{FF2B5EF4-FFF2-40B4-BE49-F238E27FC236}">
                    <a16:creationId xmlns="" xmlns:a16="http://schemas.microsoft.com/office/drawing/2014/main" id="{0930E638-1DD9-4F21-9E52-4208E5493B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6975" y="1311275"/>
                <a:ext cx="153987" cy="25796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86" name="Line 127">
                <a:extLst>
                  <a:ext uri="{FF2B5EF4-FFF2-40B4-BE49-F238E27FC236}">
                    <a16:creationId xmlns="" xmlns:a16="http://schemas.microsoft.com/office/drawing/2014/main" id="{C67AED1F-A161-4B00-8FA0-9D3BE1C14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4863" y="1911350"/>
                <a:ext cx="82550" cy="603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87" name="Line 128">
                <a:extLst>
                  <a:ext uri="{FF2B5EF4-FFF2-40B4-BE49-F238E27FC236}">
                    <a16:creationId xmlns="" xmlns:a16="http://schemas.microsoft.com/office/drawing/2014/main" id="{39D2B3C8-0B15-4540-8165-0846B7DD2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4863" y="1911350"/>
                <a:ext cx="46037" cy="92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88" name="Line 129">
                <a:extLst>
                  <a:ext uri="{FF2B5EF4-FFF2-40B4-BE49-F238E27FC236}">
                    <a16:creationId xmlns="" xmlns:a16="http://schemas.microsoft.com/office/drawing/2014/main" id="{48606CBF-5966-4358-AF96-4B96CD6BD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00963" y="1311275"/>
                <a:ext cx="17462" cy="1000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89" name="Line 130">
                <a:extLst>
                  <a:ext uri="{FF2B5EF4-FFF2-40B4-BE49-F238E27FC236}">
                    <a16:creationId xmlns="" xmlns:a16="http://schemas.microsoft.com/office/drawing/2014/main" id="{20BB2840-DAFF-44CE-A97D-2ACE783F00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669213" y="1311275"/>
                <a:ext cx="3175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891C77A6-5A62-42AA-8891-39EBE3C81297}"/>
                </a:ext>
              </a:extLst>
            </p:cNvPr>
            <p:cNvGrpSpPr/>
            <p:nvPr/>
          </p:nvGrpSpPr>
          <p:grpSpPr>
            <a:xfrm>
              <a:off x="6021825" y="2400519"/>
              <a:ext cx="2032000" cy="2068513"/>
              <a:chOff x="6084888" y="1822450"/>
              <a:chExt cx="2032000" cy="2068513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="" xmlns:a16="http://schemas.microsoft.com/office/drawing/2014/main" id="{169DEDB3-4F9F-4313-B654-C0D0185148EB}"/>
                  </a:ext>
                </a:extLst>
              </p:cNvPr>
              <p:cNvGrpSpPr/>
              <p:nvPr/>
            </p:nvGrpSpPr>
            <p:grpSpPr>
              <a:xfrm>
                <a:off x="6453663" y="2085975"/>
                <a:ext cx="1478122" cy="571450"/>
                <a:chOff x="6453663" y="2085975"/>
                <a:chExt cx="1478122" cy="571450"/>
              </a:xfrm>
            </p:grpSpPr>
            <p:sp>
              <p:nvSpPr>
                <p:cNvPr id="152" name="Rectangle 118">
                  <a:extLst>
                    <a:ext uri="{FF2B5EF4-FFF2-40B4-BE49-F238E27FC236}">
                      <a16:creationId xmlns="" xmlns:a16="http://schemas.microsoft.com/office/drawing/2014/main" id="{072677A8-E063-43C8-A432-0B65A1F2D2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600000">
                  <a:off x="7800339" y="2159050"/>
                  <a:ext cx="13144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50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53" name="Rectangle 119">
                  <a:extLst>
                    <a:ext uri="{FF2B5EF4-FFF2-40B4-BE49-F238E27FC236}">
                      <a16:creationId xmlns="" xmlns:a16="http://schemas.microsoft.com/office/drawing/2014/main" id="{7B62093E-F969-4057-93CE-9392C5E0DE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8238" y="2085975"/>
                  <a:ext cx="13144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40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54" name="Rectangle 120">
                  <a:extLst>
                    <a:ext uri="{FF2B5EF4-FFF2-40B4-BE49-F238E27FC236}">
                      <a16:creationId xmlns="" xmlns:a16="http://schemas.microsoft.com/office/drawing/2014/main" id="{B79BAE45-76E6-42F9-9412-C743B5F1B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1000000">
                  <a:off x="7214552" y="2149525"/>
                  <a:ext cx="13144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30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55" name="Rectangle 121">
                  <a:extLst>
                    <a:ext uri="{FF2B5EF4-FFF2-40B4-BE49-F238E27FC236}">
                      <a16:creationId xmlns="" xmlns:a16="http://schemas.microsoft.com/office/drawing/2014/main" id="{8B50DA90-D34A-4EE0-972D-A916142317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400000">
                  <a:off x="6930389" y="2220962"/>
                  <a:ext cx="13144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20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56" name="Rectangle 122">
                  <a:extLst>
                    <a:ext uri="{FF2B5EF4-FFF2-40B4-BE49-F238E27FC236}">
                      <a16:creationId xmlns="" xmlns:a16="http://schemas.microsoft.com/office/drawing/2014/main" id="{001B7C6B-62F2-4D29-B46E-E349DA3CD7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800000">
                  <a:off x="6663689" y="2340025"/>
                  <a:ext cx="131446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10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  <p:sp>
              <p:nvSpPr>
                <p:cNvPr id="157" name="Rectangle 123">
                  <a:extLst>
                    <a:ext uri="{FF2B5EF4-FFF2-40B4-BE49-F238E27FC236}">
                      <a16:creationId xmlns="" xmlns:a16="http://schemas.microsoft.com/office/drawing/2014/main" id="{07D82A81-80E0-4F8F-9786-CCAA00324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9200000">
                  <a:off x="6453663" y="2503537"/>
                  <a:ext cx="65724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0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</a:rPr>
                    <a:t>0</a:t>
                  </a:r>
                  <a:endParaRPr kumimoji="0" lang="en-US" altLang="en-US" sz="1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endParaRPr>
                </a:p>
              </p:txBody>
            </p:sp>
          </p:grpSp>
          <p:sp>
            <p:nvSpPr>
              <p:cNvPr id="92" name="Line 59">
                <a:extLst>
                  <a:ext uri="{FF2B5EF4-FFF2-40B4-BE49-F238E27FC236}">
                    <a16:creationId xmlns="" xmlns:a16="http://schemas.microsoft.com/office/drawing/2014/main" id="{DF59CBBA-9B68-4D61-867C-ADC3328E2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77200" y="1903413"/>
                <a:ext cx="39687" cy="14128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93" name="Line 60">
                <a:extLst>
                  <a:ext uri="{FF2B5EF4-FFF2-40B4-BE49-F238E27FC236}">
                    <a16:creationId xmlns="" xmlns:a16="http://schemas.microsoft.com/office/drawing/2014/main" id="{DC596442-AB56-40A8-92E2-D092066CC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31163" y="1893888"/>
                <a:ext cx="50800" cy="19208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94" name="Line 61">
                <a:extLst>
                  <a:ext uri="{FF2B5EF4-FFF2-40B4-BE49-F238E27FC236}">
                    <a16:creationId xmlns="" xmlns:a16="http://schemas.microsoft.com/office/drawing/2014/main" id="{4B1CC1FF-6B1F-4E8C-B3D5-0E7958DC6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2113" y="1884363"/>
                <a:ext cx="34925" cy="1428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95" name="Line 62">
                <a:extLst>
                  <a:ext uri="{FF2B5EF4-FFF2-40B4-BE49-F238E27FC236}">
                    <a16:creationId xmlns="" xmlns:a16="http://schemas.microsoft.com/office/drawing/2014/main" id="{0002CCF7-8CB7-4B53-9D5F-438D2F43F9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8775" y="1876425"/>
                <a:ext cx="33337" cy="1428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96" name="Line 63">
                <a:extLst>
                  <a:ext uri="{FF2B5EF4-FFF2-40B4-BE49-F238E27FC236}">
                    <a16:creationId xmlns="" xmlns:a16="http://schemas.microsoft.com/office/drawing/2014/main" id="{48264E97-697E-4A8E-AE65-245BF11E5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47025" y="1868488"/>
                <a:ext cx="30162" cy="1428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97" name="Line 64">
                <a:extLst>
                  <a:ext uri="{FF2B5EF4-FFF2-40B4-BE49-F238E27FC236}">
                    <a16:creationId xmlns="" xmlns:a16="http://schemas.microsoft.com/office/drawing/2014/main" id="{A3A36B45-CA04-4EA5-9945-9CB63ED4B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3688" y="1860550"/>
                <a:ext cx="28575" cy="14446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98" name="Line 65">
                <a:extLst>
                  <a:ext uri="{FF2B5EF4-FFF2-40B4-BE49-F238E27FC236}">
                    <a16:creationId xmlns="" xmlns:a16="http://schemas.microsoft.com/office/drawing/2014/main" id="{945002F2-B95C-48B3-BD85-1F6E55133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48600" y="1847850"/>
                <a:ext cx="22225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99" name="Line 66">
                <a:extLst>
                  <a:ext uri="{FF2B5EF4-FFF2-40B4-BE49-F238E27FC236}">
                    <a16:creationId xmlns="" xmlns:a16="http://schemas.microsoft.com/office/drawing/2014/main" id="{7D939F3E-B1F2-4DF0-8398-F92676A96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15263" y="1843088"/>
                <a:ext cx="19050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0" name="Line 67">
                <a:extLst>
                  <a:ext uri="{FF2B5EF4-FFF2-40B4-BE49-F238E27FC236}">
                    <a16:creationId xmlns="" xmlns:a16="http://schemas.microsoft.com/office/drawing/2014/main" id="{F567F7FF-06F2-4BFB-B03A-09E67AF51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1925" y="1838325"/>
                <a:ext cx="17462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1" name="Line 68">
                <a:extLst>
                  <a:ext uri="{FF2B5EF4-FFF2-40B4-BE49-F238E27FC236}">
                    <a16:creationId xmlns="" xmlns:a16="http://schemas.microsoft.com/office/drawing/2014/main" id="{1AFF2545-6A68-4020-8155-0F953DAB9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48588" y="1833563"/>
                <a:ext cx="14287" cy="1476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2" name="Line 69">
                <a:extLst>
                  <a:ext uri="{FF2B5EF4-FFF2-40B4-BE49-F238E27FC236}">
                    <a16:creationId xmlns="" xmlns:a16="http://schemas.microsoft.com/office/drawing/2014/main" id="{2B2DFB98-D3F7-4C89-BD68-5572AFE63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10488" y="1830388"/>
                <a:ext cx="17462" cy="19843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3" name="Line 70">
                <a:extLst>
                  <a:ext uri="{FF2B5EF4-FFF2-40B4-BE49-F238E27FC236}">
                    <a16:creationId xmlns="" xmlns:a16="http://schemas.microsoft.com/office/drawing/2014/main" id="{47BEC7A4-AB06-4F9A-B4CF-3E34F5189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1913" y="1828800"/>
                <a:ext cx="9525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4" name="Line 71">
                <a:extLst>
                  <a:ext uri="{FF2B5EF4-FFF2-40B4-BE49-F238E27FC236}">
                    <a16:creationId xmlns="" xmlns:a16="http://schemas.microsoft.com/office/drawing/2014/main" id="{33A97F08-64D0-47D6-857B-41F6618428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6988" y="1825625"/>
                <a:ext cx="7937" cy="1476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5" name="Line 72">
                <a:extLst>
                  <a:ext uri="{FF2B5EF4-FFF2-40B4-BE49-F238E27FC236}">
                    <a16:creationId xmlns="" xmlns:a16="http://schemas.microsoft.com/office/drawing/2014/main" id="{08905892-B4F7-4FA2-A6E9-247998B79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13650" y="1824038"/>
                <a:ext cx="6350" cy="1476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6" name="Line 73">
                <a:extLst>
                  <a:ext uri="{FF2B5EF4-FFF2-40B4-BE49-F238E27FC236}">
                    <a16:creationId xmlns="" xmlns:a16="http://schemas.microsoft.com/office/drawing/2014/main" id="{97BFBD0B-47F9-43A9-99B7-A5CD69182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0313" y="1824038"/>
                <a:ext cx="3175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7" name="Line 74">
                <a:extLst>
                  <a:ext uri="{FF2B5EF4-FFF2-40B4-BE49-F238E27FC236}">
                    <a16:creationId xmlns="" xmlns:a16="http://schemas.microsoft.com/office/drawing/2014/main" id="{60AB651B-0DB2-431E-90A0-E5AC23E87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2888" y="1854200"/>
                <a:ext cx="42862" cy="2460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8" name="Line 75">
                <a:extLst>
                  <a:ext uri="{FF2B5EF4-FFF2-40B4-BE49-F238E27FC236}">
                    <a16:creationId xmlns="" xmlns:a16="http://schemas.microsoft.com/office/drawing/2014/main" id="{1250BB85-DEFB-4A0B-BE08-C9BEC8C0B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10463" y="1824038"/>
                <a:ext cx="3175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09" name="Line 76">
                <a:extLst>
                  <a:ext uri="{FF2B5EF4-FFF2-40B4-BE49-F238E27FC236}">
                    <a16:creationId xmlns="" xmlns:a16="http://schemas.microsoft.com/office/drawing/2014/main" id="{73376890-4653-46EE-A823-78266D560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75538" y="1824038"/>
                <a:ext cx="4762" cy="1476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0" name="Line 77">
                <a:extLst>
                  <a:ext uri="{FF2B5EF4-FFF2-40B4-BE49-F238E27FC236}">
                    <a16:creationId xmlns="" xmlns:a16="http://schemas.microsoft.com/office/drawing/2014/main" id="{1917ACE9-FC89-465E-8763-6517D53BAE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39025" y="1825625"/>
                <a:ext cx="7937" cy="1476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1" name="Line 78">
                <a:extLst>
                  <a:ext uri="{FF2B5EF4-FFF2-40B4-BE49-F238E27FC236}">
                    <a16:creationId xmlns="" xmlns:a16="http://schemas.microsoft.com/office/drawing/2014/main" id="{840C256D-7648-48FF-93B4-C8A3B64C3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402513" y="1828800"/>
                <a:ext cx="11112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2" name="Line 79">
                <a:extLst>
                  <a:ext uri="{FF2B5EF4-FFF2-40B4-BE49-F238E27FC236}">
                    <a16:creationId xmlns="" xmlns:a16="http://schemas.microsoft.com/office/drawing/2014/main" id="{57A10FE9-2234-49D5-8C42-0D4F2756DE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67588" y="1830388"/>
                <a:ext cx="15875" cy="19843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3" name="Line 80">
                <a:extLst>
                  <a:ext uri="{FF2B5EF4-FFF2-40B4-BE49-F238E27FC236}">
                    <a16:creationId xmlns="" xmlns:a16="http://schemas.microsoft.com/office/drawing/2014/main" id="{ECCF4064-73DE-4BB1-AB79-45D5930BA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331075" y="1833563"/>
                <a:ext cx="15875" cy="1476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4" name="Line 81">
                <a:extLst>
                  <a:ext uri="{FF2B5EF4-FFF2-40B4-BE49-F238E27FC236}">
                    <a16:creationId xmlns="" xmlns:a16="http://schemas.microsoft.com/office/drawing/2014/main" id="{2C9A90FF-CDCA-413B-94BC-C963D9BA7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94563" y="1838325"/>
                <a:ext cx="19050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5" name="Line 82">
                <a:extLst>
                  <a:ext uri="{FF2B5EF4-FFF2-40B4-BE49-F238E27FC236}">
                    <a16:creationId xmlns="" xmlns:a16="http://schemas.microsoft.com/office/drawing/2014/main" id="{466414F7-F4D5-472C-B6D7-E1CE5E198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59638" y="1843088"/>
                <a:ext cx="20637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6" name="Line 83">
                <a:extLst>
                  <a:ext uri="{FF2B5EF4-FFF2-40B4-BE49-F238E27FC236}">
                    <a16:creationId xmlns="" xmlns:a16="http://schemas.microsoft.com/office/drawing/2014/main" id="{36B2270D-B2E2-4BD5-B7EA-F81C01B68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223125" y="1847850"/>
                <a:ext cx="23812" cy="14605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7" name="Line 84">
                <a:extLst>
                  <a:ext uri="{FF2B5EF4-FFF2-40B4-BE49-F238E27FC236}">
                    <a16:creationId xmlns="" xmlns:a16="http://schemas.microsoft.com/office/drawing/2014/main" id="{8A0EFD1B-6121-4197-BF6E-56E58017C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6975" y="1822450"/>
                <a:ext cx="0" cy="2508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8" name="Line 85">
                <a:extLst>
                  <a:ext uri="{FF2B5EF4-FFF2-40B4-BE49-F238E27FC236}">
                    <a16:creationId xmlns="" xmlns:a16="http://schemas.microsoft.com/office/drawing/2014/main" id="{1A2B6EC0-2191-49B4-894F-FDF861305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51688" y="1860550"/>
                <a:ext cx="28575" cy="14446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="" xmlns:a16="http://schemas.microsoft.com/office/drawing/2014/main" id="{D53805E8-1DB8-427C-810B-985A39A4E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16763" y="1868488"/>
                <a:ext cx="30162" cy="1428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0" name="Line 87">
                <a:extLst>
                  <a:ext uri="{FF2B5EF4-FFF2-40B4-BE49-F238E27FC236}">
                    <a16:creationId xmlns="" xmlns:a16="http://schemas.microsoft.com/office/drawing/2014/main" id="{3851BA13-5CE1-4C56-BF2A-9FFA8248A4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81838" y="1876425"/>
                <a:ext cx="33337" cy="1428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1" name="Line 88">
                <a:extLst>
                  <a:ext uri="{FF2B5EF4-FFF2-40B4-BE49-F238E27FC236}">
                    <a16:creationId xmlns="" xmlns:a16="http://schemas.microsoft.com/office/drawing/2014/main" id="{921DC87D-651A-4E98-BAAB-80E73CC2F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46913" y="1884363"/>
                <a:ext cx="34925" cy="1428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2" name="Line 89">
                <a:extLst>
                  <a:ext uri="{FF2B5EF4-FFF2-40B4-BE49-F238E27FC236}">
                    <a16:creationId xmlns="" xmlns:a16="http://schemas.microsoft.com/office/drawing/2014/main" id="{041E5355-F20C-4A0B-A377-37E53F431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11988" y="1893888"/>
                <a:ext cx="50800" cy="192088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3" name="Line 90">
                <a:extLst>
                  <a:ext uri="{FF2B5EF4-FFF2-40B4-BE49-F238E27FC236}">
                    <a16:creationId xmlns="" xmlns:a16="http://schemas.microsoft.com/office/drawing/2014/main" id="{FD392F29-CC40-4C66-B49D-90BB87FB6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77063" y="1903413"/>
                <a:ext cx="41275" cy="14128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4" name="Line 91">
                <a:extLst>
                  <a:ext uri="{FF2B5EF4-FFF2-40B4-BE49-F238E27FC236}">
                    <a16:creationId xmlns="" xmlns:a16="http://schemas.microsoft.com/office/drawing/2014/main" id="{54FCF270-3037-4F49-A711-BD685C9C10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42138" y="1912938"/>
                <a:ext cx="42862" cy="14128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5" name="Line 92">
                <a:extLst>
                  <a:ext uri="{FF2B5EF4-FFF2-40B4-BE49-F238E27FC236}">
                    <a16:creationId xmlns="" xmlns:a16="http://schemas.microsoft.com/office/drawing/2014/main" id="{38BD5C75-974A-472A-BFF4-B2E164784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908800" y="1924050"/>
                <a:ext cx="44450" cy="1397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6" name="Line 93">
                <a:extLst>
                  <a:ext uri="{FF2B5EF4-FFF2-40B4-BE49-F238E27FC236}">
                    <a16:creationId xmlns="" xmlns:a16="http://schemas.microsoft.com/office/drawing/2014/main" id="{3BA36EDC-CA5E-46CE-977D-D46171CA8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73875" y="1935163"/>
                <a:ext cx="47625" cy="1397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7" name="Line 94">
                <a:extLst>
                  <a:ext uri="{FF2B5EF4-FFF2-40B4-BE49-F238E27FC236}">
                    <a16:creationId xmlns="" xmlns:a16="http://schemas.microsoft.com/office/drawing/2014/main" id="{879A28DA-946B-44ED-B1AD-388831EFF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188200" y="1854200"/>
                <a:ext cx="42862" cy="24606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8" name="Line 95">
                <a:extLst>
                  <a:ext uri="{FF2B5EF4-FFF2-40B4-BE49-F238E27FC236}">
                    <a16:creationId xmlns="" xmlns:a16="http://schemas.microsoft.com/office/drawing/2014/main" id="{DA51E9CC-2B67-4C27-AAFF-A24CD4C3E0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05613" y="1960563"/>
                <a:ext cx="52387" cy="1365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29" name="Line 96">
                <a:extLst>
                  <a:ext uri="{FF2B5EF4-FFF2-40B4-BE49-F238E27FC236}">
                    <a16:creationId xmlns="" xmlns:a16="http://schemas.microsoft.com/office/drawing/2014/main" id="{9B83327C-1D3A-4FA3-A7EE-F580B55D6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72275" y="1973263"/>
                <a:ext cx="55562" cy="13652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0" name="Line 97">
                <a:extLst>
                  <a:ext uri="{FF2B5EF4-FFF2-40B4-BE49-F238E27FC236}">
                    <a16:creationId xmlns="" xmlns:a16="http://schemas.microsoft.com/office/drawing/2014/main" id="{FD84BDD8-93D5-4DB9-8A8E-63EDD0D7D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38938" y="1987550"/>
                <a:ext cx="57150" cy="1349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1" name="Line 98">
                <a:extLst>
                  <a:ext uri="{FF2B5EF4-FFF2-40B4-BE49-F238E27FC236}">
                    <a16:creationId xmlns="" xmlns:a16="http://schemas.microsoft.com/office/drawing/2014/main" id="{4DCD1FCB-82BB-46D2-A96D-29B5C841A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705600" y="2001838"/>
                <a:ext cx="60325" cy="1349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2" name="Line 99">
                <a:extLst>
                  <a:ext uri="{FF2B5EF4-FFF2-40B4-BE49-F238E27FC236}">
                    <a16:creationId xmlns="" xmlns:a16="http://schemas.microsoft.com/office/drawing/2014/main" id="{78B97E31-B319-45B6-92B6-E3D818571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73850" y="2016125"/>
                <a:ext cx="82550" cy="180975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3" name="Line 100">
                <a:extLst>
                  <a:ext uri="{FF2B5EF4-FFF2-40B4-BE49-F238E27FC236}">
                    <a16:creationId xmlns="" xmlns:a16="http://schemas.microsoft.com/office/drawing/2014/main" id="{D148B1FC-79E1-4BE4-85DE-39BDFEDE9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40513" y="2032000"/>
                <a:ext cx="65087" cy="13176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4" name="Line 101">
                <a:extLst>
                  <a:ext uri="{FF2B5EF4-FFF2-40B4-BE49-F238E27FC236}">
                    <a16:creationId xmlns="" xmlns:a16="http://schemas.microsoft.com/office/drawing/2014/main" id="{7D330D4A-2EEC-418B-AACC-D89BC20CB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608763" y="2047875"/>
                <a:ext cx="66675" cy="13176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5" name="Line 102">
                <a:extLst>
                  <a:ext uri="{FF2B5EF4-FFF2-40B4-BE49-F238E27FC236}">
                    <a16:creationId xmlns="" xmlns:a16="http://schemas.microsoft.com/office/drawing/2014/main" id="{A925C800-11B5-46FE-8385-52CEA3546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77013" y="2065338"/>
                <a:ext cx="68262" cy="1301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6" name="Line 103">
                <a:extLst>
                  <a:ext uri="{FF2B5EF4-FFF2-40B4-BE49-F238E27FC236}">
                    <a16:creationId xmlns="" xmlns:a16="http://schemas.microsoft.com/office/drawing/2014/main" id="{35D4C2D1-CDE0-4E56-81B6-8B4BACB41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45263" y="2082800"/>
                <a:ext cx="69850" cy="12858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7" name="Line 104">
                <a:extLst>
                  <a:ext uri="{FF2B5EF4-FFF2-40B4-BE49-F238E27FC236}">
                    <a16:creationId xmlns="" xmlns:a16="http://schemas.microsoft.com/office/drawing/2014/main" id="{93204958-1159-46AD-B8AA-CEFE0223B3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40538" y="1947863"/>
                <a:ext cx="84137" cy="2349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8" name="Line 105">
                <a:extLst>
                  <a:ext uri="{FF2B5EF4-FFF2-40B4-BE49-F238E27FC236}">
                    <a16:creationId xmlns="" xmlns:a16="http://schemas.microsoft.com/office/drawing/2014/main" id="{20A435E7-38E6-4663-BFB4-9614D0D5A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81763" y="2117725"/>
                <a:ext cx="76200" cy="1270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39" name="Line 106">
                <a:extLst>
                  <a:ext uri="{FF2B5EF4-FFF2-40B4-BE49-F238E27FC236}">
                    <a16:creationId xmlns="" xmlns:a16="http://schemas.microsoft.com/office/drawing/2014/main" id="{E5D89FBE-B5B1-46EA-9417-B249A4273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51600" y="2136775"/>
                <a:ext cx="77787" cy="1254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0" name="Line 107">
                <a:extLst>
                  <a:ext uri="{FF2B5EF4-FFF2-40B4-BE49-F238E27FC236}">
                    <a16:creationId xmlns="" xmlns:a16="http://schemas.microsoft.com/office/drawing/2014/main" id="{8A3CFF7D-965C-4032-BA41-3F2C43CD8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421438" y="2157413"/>
                <a:ext cx="79375" cy="1222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1" name="Line 108">
                <a:extLst>
                  <a:ext uri="{FF2B5EF4-FFF2-40B4-BE49-F238E27FC236}">
                    <a16:creationId xmlns="" xmlns:a16="http://schemas.microsoft.com/office/drawing/2014/main" id="{79868875-86A6-4323-8C71-CEC5BCD5A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91275" y="2176463"/>
                <a:ext cx="80962" cy="1222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2" name="Line 109">
                <a:extLst>
                  <a:ext uri="{FF2B5EF4-FFF2-40B4-BE49-F238E27FC236}">
                    <a16:creationId xmlns="" xmlns:a16="http://schemas.microsoft.com/office/drawing/2014/main" id="{563C0011-E3EB-40DA-A771-D52CF991F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61113" y="2197100"/>
                <a:ext cx="114300" cy="163513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3" name="Line 110">
                <a:extLst>
                  <a:ext uri="{FF2B5EF4-FFF2-40B4-BE49-F238E27FC236}">
                    <a16:creationId xmlns="" xmlns:a16="http://schemas.microsoft.com/office/drawing/2014/main" id="{5EED7904-5C67-47E0-8FD7-E483F45B3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30950" y="2217738"/>
                <a:ext cx="87312" cy="11906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4" name="Line 111">
                <a:extLst>
                  <a:ext uri="{FF2B5EF4-FFF2-40B4-BE49-F238E27FC236}">
                    <a16:creationId xmlns="" xmlns:a16="http://schemas.microsoft.com/office/drawing/2014/main" id="{24FFDBE7-9B95-47D3-8BB7-D37D22C6E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02375" y="2239963"/>
                <a:ext cx="88900" cy="11588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5" name="Line 112">
                <a:extLst>
                  <a:ext uri="{FF2B5EF4-FFF2-40B4-BE49-F238E27FC236}">
                    <a16:creationId xmlns="" xmlns:a16="http://schemas.microsoft.com/office/drawing/2014/main" id="{1C7D84B4-4A7B-48EA-8027-D798BCD853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73800" y="2260600"/>
                <a:ext cx="90487" cy="11747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6" name="Line 113">
                <a:extLst>
                  <a:ext uri="{FF2B5EF4-FFF2-40B4-BE49-F238E27FC236}">
                    <a16:creationId xmlns="" xmlns:a16="http://schemas.microsoft.com/office/drawing/2014/main" id="{671909FA-99A9-4C14-AD0E-D43BA5100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45225" y="2284413"/>
                <a:ext cx="93662" cy="1143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7" name="Line 114">
                <a:extLst>
                  <a:ext uri="{FF2B5EF4-FFF2-40B4-BE49-F238E27FC236}">
                    <a16:creationId xmlns="" xmlns:a16="http://schemas.microsoft.com/office/drawing/2014/main" id="{DFB80A96-432F-48E9-B6B3-BCAE356E6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13513" y="2100263"/>
                <a:ext cx="125412" cy="2159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8" name="Line 115">
                <a:extLst>
                  <a:ext uri="{FF2B5EF4-FFF2-40B4-BE49-F238E27FC236}">
                    <a16:creationId xmlns="" xmlns:a16="http://schemas.microsoft.com/office/drawing/2014/main" id="{D263E6C1-DF29-4033-B841-2A90B2BFB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218238" y="2306638"/>
                <a:ext cx="160337" cy="1920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49" name="Line 116">
                <a:extLst>
                  <a:ext uri="{FF2B5EF4-FFF2-40B4-BE49-F238E27FC236}">
                    <a16:creationId xmlns="" xmlns:a16="http://schemas.microsoft.com/office/drawing/2014/main" id="{9E45236E-CC82-4865-A36B-2B763FA48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6975" y="1903413"/>
                <a:ext cx="569912" cy="1987550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50" name="Line 117">
                <a:extLst>
                  <a:ext uri="{FF2B5EF4-FFF2-40B4-BE49-F238E27FC236}">
                    <a16:creationId xmlns="" xmlns:a16="http://schemas.microsoft.com/office/drawing/2014/main" id="{C051550E-8B87-4D10-B4A4-9FE65D97C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084888" y="2428875"/>
                <a:ext cx="1462087" cy="1462088"/>
              </a:xfrm>
              <a:prstGeom prst="line">
                <a:avLst/>
              </a:pr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51" name="Freeform 124">
                <a:extLst>
                  <a:ext uri="{FF2B5EF4-FFF2-40B4-BE49-F238E27FC236}">
                    <a16:creationId xmlns="" xmlns:a16="http://schemas.microsoft.com/office/drawing/2014/main" id="{1181EE15-F8CC-49AD-8EFE-DF8FC6C5B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4888" y="1824038"/>
                <a:ext cx="2032000" cy="604838"/>
              </a:xfrm>
              <a:custGeom>
                <a:avLst/>
                <a:gdLst>
                  <a:gd name="T0" fmla="*/ 4992 w 4992"/>
                  <a:gd name="T1" fmla="*/ 193 h 1484"/>
                  <a:gd name="T2" fmla="*/ 4465 w 4992"/>
                  <a:gd name="T3" fmla="*/ 72 h 1484"/>
                  <a:gd name="T4" fmla="*/ 3928 w 4992"/>
                  <a:gd name="T5" fmla="*/ 8 h 1484"/>
                  <a:gd name="T6" fmla="*/ 3388 w 4992"/>
                  <a:gd name="T7" fmla="*/ 0 h 1484"/>
                  <a:gd name="T8" fmla="*/ 2849 w 4992"/>
                  <a:gd name="T9" fmla="*/ 51 h 1484"/>
                  <a:gd name="T10" fmla="*/ 2320 w 4992"/>
                  <a:gd name="T11" fmla="*/ 158 h 1484"/>
                  <a:gd name="T12" fmla="*/ 1804 w 4992"/>
                  <a:gd name="T13" fmla="*/ 321 h 1484"/>
                  <a:gd name="T14" fmla="*/ 1309 w 4992"/>
                  <a:gd name="T15" fmla="*/ 538 h 1484"/>
                  <a:gd name="T16" fmla="*/ 840 w 4992"/>
                  <a:gd name="T17" fmla="*/ 806 h 1484"/>
                  <a:gd name="T18" fmla="*/ 402 w 4992"/>
                  <a:gd name="T19" fmla="*/ 1123 h 1484"/>
                  <a:gd name="T20" fmla="*/ 0 w 4992"/>
                  <a:gd name="T21" fmla="*/ 1484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92" h="1484">
                    <a:moveTo>
                      <a:pt x="4992" y="193"/>
                    </a:moveTo>
                    <a:lnTo>
                      <a:pt x="4465" y="72"/>
                    </a:lnTo>
                    <a:lnTo>
                      <a:pt x="3928" y="8"/>
                    </a:lnTo>
                    <a:lnTo>
                      <a:pt x="3388" y="0"/>
                    </a:lnTo>
                    <a:lnTo>
                      <a:pt x="2849" y="51"/>
                    </a:lnTo>
                    <a:lnTo>
                      <a:pt x="2320" y="158"/>
                    </a:lnTo>
                    <a:lnTo>
                      <a:pt x="1804" y="321"/>
                    </a:lnTo>
                    <a:lnTo>
                      <a:pt x="1309" y="538"/>
                    </a:lnTo>
                    <a:lnTo>
                      <a:pt x="840" y="806"/>
                    </a:lnTo>
                    <a:lnTo>
                      <a:pt x="402" y="1123"/>
                    </a:lnTo>
                    <a:lnTo>
                      <a:pt x="0" y="1484"/>
                    </a:lnTo>
                  </a:path>
                </a:pathLst>
              </a:custGeom>
              <a:noFill/>
              <a:ln w="0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="" xmlns:a16="http://schemas.microsoft.com/office/drawing/2014/main" id="{A9470D8F-7B02-4C52-A78B-01C8BE3A2C62}"/>
                </a:ext>
              </a:extLst>
            </p:cNvPr>
            <p:cNvGrpSpPr/>
            <p:nvPr/>
          </p:nvGrpSpPr>
          <p:grpSpPr>
            <a:xfrm>
              <a:off x="3092887" y="1889344"/>
              <a:ext cx="1833563" cy="2579688"/>
              <a:chOff x="3155950" y="1311275"/>
              <a:chExt cx="1833563" cy="2579688"/>
            </a:xfrm>
          </p:grpSpPr>
          <p:sp>
            <p:nvSpPr>
              <p:cNvPr id="159" name="Line 50">
                <a:extLst>
                  <a:ext uri="{FF2B5EF4-FFF2-40B4-BE49-F238E27FC236}">
                    <a16:creationId xmlns="" xmlns:a16="http://schemas.microsoft.com/office/drawing/2014/main" id="{E3001CB8-A184-410B-9F48-CD21300E6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155950" y="1911350"/>
                <a:ext cx="1662113" cy="19796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60" name="Line 51">
                <a:extLst>
                  <a:ext uri="{FF2B5EF4-FFF2-40B4-BE49-F238E27FC236}">
                    <a16:creationId xmlns="" xmlns:a16="http://schemas.microsoft.com/office/drawing/2014/main" id="{6284385C-93E1-4816-AD54-8BA89AFA3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8063" y="1311275"/>
                <a:ext cx="153988" cy="25796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61" name="Line 52">
                <a:extLst>
                  <a:ext uri="{FF2B5EF4-FFF2-40B4-BE49-F238E27FC236}">
                    <a16:creationId xmlns="" xmlns:a16="http://schemas.microsoft.com/office/drawing/2014/main" id="{B46436C7-0127-421D-BD43-5823CBE101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950" y="1911350"/>
                <a:ext cx="82550" cy="6032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62" name="Line 53">
                <a:extLst>
                  <a:ext uri="{FF2B5EF4-FFF2-40B4-BE49-F238E27FC236}">
                    <a16:creationId xmlns="" xmlns:a16="http://schemas.microsoft.com/office/drawing/2014/main" id="{696DB218-8C9F-4990-92CD-3A15D43D9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950" y="1911350"/>
                <a:ext cx="46038" cy="92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63" name="Line 54">
                <a:extLst>
                  <a:ext uri="{FF2B5EF4-FFF2-40B4-BE49-F238E27FC236}">
                    <a16:creationId xmlns="" xmlns:a16="http://schemas.microsoft.com/office/drawing/2014/main" id="{D12223BF-0846-4E54-814C-EFCBB6239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72050" y="1311275"/>
                <a:ext cx="17463" cy="1000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  <p:sp>
            <p:nvSpPr>
              <p:cNvPr id="164" name="Line 55">
                <a:extLst>
                  <a:ext uri="{FF2B5EF4-FFF2-40B4-BE49-F238E27FC236}">
                    <a16:creationId xmlns="" xmlns:a16="http://schemas.microsoft.com/office/drawing/2014/main" id="{D882F120-6EE3-41BD-9DAA-2EA614D05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40300" y="1311275"/>
                <a:ext cx="31750" cy="968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00">
                  <a:latin typeface="+mj-lt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77A3A229-4FC1-4C0A-8451-FAE5C79AF07B}"/>
                </a:ext>
              </a:extLst>
            </p:cNvPr>
            <p:cNvSpPr txBox="1"/>
            <p:nvPr/>
          </p:nvSpPr>
          <p:spPr>
            <a:xfrm>
              <a:off x="1008993" y="4845269"/>
              <a:ext cx="15331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direct: 10°</a:t>
              </a:r>
            </a:p>
            <a:p>
              <a:r>
                <a:rPr lang="en-US"/>
                <a:t>interpolate: 1°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86C02495-C785-4151-A5F9-4FA881FCEC7D}"/>
                </a:ext>
              </a:extLst>
            </p:cNvPr>
            <p:cNvSpPr txBox="1"/>
            <p:nvPr/>
          </p:nvSpPr>
          <p:spPr>
            <a:xfrm>
              <a:off x="4030717" y="4845269"/>
              <a:ext cx="15331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direct: 5°</a:t>
              </a:r>
            </a:p>
            <a:p>
              <a:r>
                <a:rPr lang="en-US"/>
                <a:t>interpolate: 1°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="" xmlns:a16="http://schemas.microsoft.com/office/drawing/2014/main" id="{B48E961F-AE60-488C-A573-565E3D27EAA9}"/>
                </a:ext>
              </a:extLst>
            </p:cNvPr>
            <p:cNvSpPr txBox="1"/>
            <p:nvPr/>
          </p:nvSpPr>
          <p:spPr>
            <a:xfrm>
              <a:off x="6779172" y="4845269"/>
              <a:ext cx="17079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direct: 1°</a:t>
              </a:r>
            </a:p>
            <a:p>
              <a:r>
                <a:rPr lang="en-US"/>
                <a:t>interpolate: 0.5°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4689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C59AD22-0331-40CC-89E8-FC050D25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Tenets – individual measurements</a:t>
            </a:r>
          </a:p>
          <a:p>
            <a:pPr marL="393192" lvl="1" indent="0"/>
            <a:r>
              <a:rPr lang="en-US"/>
              <a:t>No measurement is exact. </a:t>
            </a:r>
          </a:p>
          <a:p>
            <a:pPr marL="393192" lvl="1" indent="0"/>
            <a:r>
              <a:rPr lang="en-US"/>
              <a:t>Every measurement contains errors. </a:t>
            </a:r>
          </a:p>
          <a:p>
            <a:pPr marL="393192" lvl="1" indent="0"/>
            <a:r>
              <a:rPr lang="en-US"/>
              <a:t>The true value of a measurement is never known. </a:t>
            </a:r>
          </a:p>
          <a:p>
            <a:pPr marL="393192" lvl="1" indent="0"/>
            <a:r>
              <a:rPr lang="en-US"/>
              <a:t>The exact error present in a measurement is unknown.</a:t>
            </a:r>
          </a:p>
          <a:p>
            <a:pPr lvl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BED7FC-3A6A-4E77-A619-CFCEAADB47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1" y="3142593"/>
            <a:ext cx="1241755" cy="1948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43B1AA-241C-411C-BC24-30405D4C8C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52" y="4624553"/>
            <a:ext cx="931040" cy="1637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38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Error Sources</a:t>
            </a:r>
            <a:endParaRPr lang="en-US" dirty="0"/>
          </a:p>
          <a:p>
            <a:pPr lvl="1"/>
            <a:r>
              <a:rPr lang="en-US" dirty="0"/>
              <a:t>Where they come from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1. Natural</a:t>
            </a:r>
          </a:p>
          <a:p>
            <a:pPr lvl="2"/>
            <a:r>
              <a:rPr lang="en-US" dirty="0"/>
              <a:t>Environment within which a measurement is made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794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36" y="5058350"/>
            <a:ext cx="975083" cy="69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953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3524" y="4063774"/>
            <a:ext cx="1316144" cy="96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EA814E2-67AA-48C9-B7E9-2CA3A628D7D1}"/>
              </a:ext>
            </a:extLst>
          </p:cNvPr>
          <p:cNvGrpSpPr/>
          <p:nvPr/>
        </p:nvGrpSpPr>
        <p:grpSpPr>
          <a:xfrm flipH="1">
            <a:off x="4672789" y="2659117"/>
            <a:ext cx="1454743" cy="1338724"/>
            <a:chOff x="1539844" y="2508568"/>
            <a:chExt cx="1724558" cy="1836115"/>
          </a:xfrm>
        </p:grpSpPr>
        <p:pic>
          <p:nvPicPr>
            <p:cNvPr id="167950" name="Picture 14" descr="C:\Users\gmahun\AppData\Local\Microsoft\Windows\Temporary Internet Files\Content.IE5\Q4CUITLQ\MC900311120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844" y="2508568"/>
              <a:ext cx="1724558" cy="18361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954" name="Picture 18" descr="C:\Users\gmahun\AppData\Local\Microsoft\Windows\Temporary Internet Files\Content.IE5\5E574HUD\MC900441735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026123" y="2997226"/>
              <a:ext cx="1012723" cy="101272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6E4259-8C54-4D25-AADF-081834F2AC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33" y="4002474"/>
            <a:ext cx="855391" cy="1984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64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Error Sources</a:t>
            </a:r>
            <a:endParaRPr lang="en-US" dirty="0"/>
          </a:p>
          <a:p>
            <a:pPr lvl="1"/>
            <a:r>
              <a:rPr lang="en-US" dirty="0"/>
              <a:t>Where they come from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2. Instrumental</a:t>
            </a:r>
          </a:p>
          <a:p>
            <a:pPr lvl="2"/>
            <a:r>
              <a:rPr lang="en-US" dirty="0"/>
              <a:t>Measuring equipment condition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CE08D88-9C7A-42A5-AAD2-7DE5ACE8CCC4}"/>
              </a:ext>
            </a:extLst>
          </p:cNvPr>
          <p:cNvGrpSpPr>
            <a:grpSpLocks noChangeAspect="1"/>
          </p:cNvGrpSpPr>
          <p:nvPr/>
        </p:nvGrpSpPr>
        <p:grpSpPr>
          <a:xfrm>
            <a:off x="1329026" y="2878388"/>
            <a:ext cx="3935771" cy="789722"/>
            <a:chOff x="2686639" y="3210448"/>
            <a:chExt cx="5778631" cy="115949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A343B218-47B4-43E5-BCD5-A706528938DF}"/>
                </a:ext>
              </a:extLst>
            </p:cNvPr>
            <p:cNvCxnSpPr>
              <a:cxnSpLocks/>
            </p:cNvCxnSpPr>
            <p:nvPr/>
          </p:nvCxnSpPr>
          <p:spPr>
            <a:xfrm>
              <a:off x="3167406" y="4091233"/>
              <a:ext cx="5297864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  <a:alpha val="9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44802577-5D2E-42EC-BA9E-F028C2A5B369}"/>
                </a:ext>
              </a:extLst>
            </p:cNvPr>
            <p:cNvSpPr/>
            <p:nvPr/>
          </p:nvSpPr>
          <p:spPr>
            <a:xfrm>
              <a:off x="3115456" y="4119513"/>
              <a:ext cx="127365" cy="1301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B5190DF2-562E-4A0C-8730-B21894F047DD}"/>
                </a:ext>
              </a:extLst>
            </p:cNvPr>
            <p:cNvSpPr/>
            <p:nvPr/>
          </p:nvSpPr>
          <p:spPr>
            <a:xfrm>
              <a:off x="7778685" y="4111657"/>
              <a:ext cx="122548" cy="14140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F6B80EE-8EB0-425A-83CC-806C3E04DD9D}"/>
                </a:ext>
              </a:extLst>
            </p:cNvPr>
            <p:cNvSpPr/>
            <p:nvPr/>
          </p:nvSpPr>
          <p:spPr>
            <a:xfrm>
              <a:off x="2686639" y="4202245"/>
              <a:ext cx="5656083" cy="91370"/>
            </a:xfrm>
            <a:custGeom>
              <a:avLst/>
              <a:gdLst>
                <a:gd name="connsiteX0" fmla="*/ 0 w 5656083"/>
                <a:gd name="connsiteY0" fmla="*/ 38847 h 126740"/>
                <a:gd name="connsiteX1" fmla="*/ 933254 w 5656083"/>
                <a:gd name="connsiteY1" fmla="*/ 76554 h 126740"/>
                <a:gd name="connsiteX2" fmla="*/ 1913641 w 5656083"/>
                <a:gd name="connsiteY2" fmla="*/ 76554 h 126740"/>
                <a:gd name="connsiteX3" fmla="*/ 2611225 w 5656083"/>
                <a:gd name="connsiteY3" fmla="*/ 38847 h 126740"/>
                <a:gd name="connsiteX4" fmla="*/ 3205114 w 5656083"/>
                <a:gd name="connsiteY4" fmla="*/ 95408 h 126740"/>
                <a:gd name="connsiteX5" fmla="*/ 3836709 w 5656083"/>
                <a:gd name="connsiteY5" fmla="*/ 1140 h 126740"/>
                <a:gd name="connsiteX6" fmla="*/ 4949072 w 5656083"/>
                <a:gd name="connsiteY6" fmla="*/ 48274 h 126740"/>
                <a:gd name="connsiteX7" fmla="*/ 5514681 w 5656083"/>
                <a:gd name="connsiteY7" fmla="*/ 123688 h 126740"/>
                <a:gd name="connsiteX8" fmla="*/ 5656083 w 5656083"/>
                <a:gd name="connsiteY8" fmla="*/ 104835 h 12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6083" h="126740">
                  <a:moveTo>
                    <a:pt x="0" y="38847"/>
                  </a:moveTo>
                  <a:cubicBezTo>
                    <a:pt x="307157" y="54558"/>
                    <a:pt x="614314" y="70270"/>
                    <a:pt x="933254" y="76554"/>
                  </a:cubicBezTo>
                  <a:cubicBezTo>
                    <a:pt x="1252194" y="82838"/>
                    <a:pt x="1633979" y="82838"/>
                    <a:pt x="1913641" y="76554"/>
                  </a:cubicBezTo>
                  <a:cubicBezTo>
                    <a:pt x="2193303" y="70270"/>
                    <a:pt x="2395980" y="35705"/>
                    <a:pt x="2611225" y="38847"/>
                  </a:cubicBezTo>
                  <a:cubicBezTo>
                    <a:pt x="2826470" y="41989"/>
                    <a:pt x="3000867" y="101693"/>
                    <a:pt x="3205114" y="95408"/>
                  </a:cubicBezTo>
                  <a:cubicBezTo>
                    <a:pt x="3409361" y="89123"/>
                    <a:pt x="3546050" y="8996"/>
                    <a:pt x="3836709" y="1140"/>
                  </a:cubicBezTo>
                  <a:cubicBezTo>
                    <a:pt x="4127368" y="-6716"/>
                    <a:pt x="4669410" y="27849"/>
                    <a:pt x="4949072" y="48274"/>
                  </a:cubicBezTo>
                  <a:cubicBezTo>
                    <a:pt x="5228734" y="68699"/>
                    <a:pt x="5396846" y="114261"/>
                    <a:pt x="5514681" y="123688"/>
                  </a:cubicBezTo>
                  <a:cubicBezTo>
                    <a:pt x="5632516" y="133115"/>
                    <a:pt x="5644299" y="118975"/>
                    <a:pt x="5656083" y="104835"/>
                  </a:cubicBezTo>
                </a:path>
              </a:pathLst>
            </a:custGeom>
            <a:noFill/>
            <a:ln w="158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87A30D7C-35DF-455A-9798-79D882710C26}"/>
                </a:ext>
              </a:extLst>
            </p:cNvPr>
            <p:cNvGrpSpPr/>
            <p:nvPr/>
          </p:nvGrpSpPr>
          <p:grpSpPr>
            <a:xfrm>
              <a:off x="4137140" y="3357997"/>
              <a:ext cx="2492375" cy="196157"/>
              <a:chOff x="3995738" y="3150607"/>
              <a:chExt cx="2492375" cy="196157"/>
            </a:xfrm>
          </p:grpSpPr>
          <p:sp>
            <p:nvSpPr>
              <p:cNvPr id="24" name="Line 5">
                <a:extLst>
                  <a:ext uri="{FF2B5EF4-FFF2-40B4-BE49-F238E27FC236}">
                    <a16:creationId xmlns="" xmlns:a16="http://schemas.microsoft.com/office/drawing/2014/main" id="{A71DF2F9-DEF2-4A40-8021-E3A8BD4B0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424613" y="3155951"/>
                <a:ext cx="63500" cy="1809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Line 6">
                <a:extLst>
                  <a:ext uri="{FF2B5EF4-FFF2-40B4-BE49-F238E27FC236}">
                    <a16:creationId xmlns="" xmlns:a16="http://schemas.microsoft.com/office/drawing/2014/main" id="{4E22E33D-FEEA-4361-8CFB-001A8A419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9238" y="3155951"/>
                <a:ext cx="242887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6" name="Line 7">
                <a:extLst>
                  <a:ext uri="{FF2B5EF4-FFF2-40B4-BE49-F238E27FC236}">
                    <a16:creationId xmlns="" xmlns:a16="http://schemas.microsoft.com/office/drawing/2014/main" id="{FA9C9B4F-6AEF-49E8-8FB6-0EFE23A81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73788" y="3155951"/>
                <a:ext cx="0" cy="1809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7" name="Line 8">
                <a:extLst>
                  <a:ext uri="{FF2B5EF4-FFF2-40B4-BE49-F238E27FC236}">
                    <a16:creationId xmlns="" xmlns:a16="http://schemas.microsoft.com/office/drawing/2014/main" id="{E47A5FCA-AC11-4134-91D0-49A58EFC6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9275" y="3155951"/>
                <a:ext cx="0" cy="1809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8" name="Line 9">
                <a:extLst>
                  <a:ext uri="{FF2B5EF4-FFF2-40B4-BE49-F238E27FC236}">
                    <a16:creationId xmlns="" xmlns:a16="http://schemas.microsoft.com/office/drawing/2014/main" id="{4189955F-3E65-4F1E-BAA2-B11F2A6DB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5738" y="3336926"/>
                <a:ext cx="242887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9" name="Rectangle 10">
                <a:extLst>
                  <a:ext uri="{FF2B5EF4-FFF2-40B4-BE49-F238E27FC236}">
                    <a16:creationId xmlns="" xmlns:a16="http://schemas.microsoft.com/office/drawing/2014/main" id="{13FB4C80-542E-4714-81DB-CB939393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531" y="3178034"/>
                <a:ext cx="12182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46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Rectangle 11">
                <a:extLst>
                  <a:ext uri="{FF2B5EF4-FFF2-40B4-BE49-F238E27FC236}">
                    <a16:creationId xmlns="" xmlns:a16="http://schemas.microsoft.com/office/drawing/2014/main" id="{4218F31A-414F-4DEF-A0E3-C7FDA4704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3606" y="3174859"/>
                <a:ext cx="12182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43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Line 12">
                <a:extLst>
                  <a:ext uri="{FF2B5EF4-FFF2-40B4-BE49-F238E27FC236}">
                    <a16:creationId xmlns="" xmlns:a16="http://schemas.microsoft.com/office/drawing/2014/main" id="{C4664D5A-B54C-4347-9D6E-65A3D7226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65738" y="3155951"/>
                <a:ext cx="0" cy="18097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2" name="Rectangle 13">
                <a:extLst>
                  <a:ext uri="{FF2B5EF4-FFF2-40B4-BE49-F238E27FC236}">
                    <a16:creationId xmlns="" xmlns:a16="http://schemas.microsoft.com/office/drawing/2014/main" id="{AE4A7C03-3CAE-4B99-AC4C-B3843F236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0068" y="3174859"/>
                <a:ext cx="12182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ourier New" panose="02070309020205020404" pitchFamily="49" charset="0"/>
                    <a:cs typeface="Courier New" panose="02070309020205020404" pitchFamily="49" charset="0"/>
                  </a:rPr>
                  <a:t>45</a:t>
                </a:r>
                <a:endParaRPr kumimoji="0" lang="en-US" alt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3" name="Rectangle 14">
                <a:extLst>
                  <a:ext uri="{FF2B5EF4-FFF2-40B4-BE49-F238E27FC236}">
                    <a16:creationId xmlns="" xmlns:a16="http://schemas.microsoft.com/office/drawing/2014/main" id="{F2A2EE5A-ED3B-4BB3-860A-B0A1693D1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400" y="3150607"/>
                <a:ext cx="217488" cy="19615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4763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="" xmlns:a16="http://schemas.microsoft.com/office/drawing/2014/main" id="{D2C698AF-4D45-4FDC-B224-75135CDD10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95738" y="3155951"/>
                <a:ext cx="63500" cy="18097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E2C6744D-A5A4-4EBD-9C87-ED67F73DE1C5}"/>
                </a:ext>
              </a:extLst>
            </p:cNvPr>
            <p:cNvGrpSpPr/>
            <p:nvPr/>
          </p:nvGrpSpPr>
          <p:grpSpPr>
            <a:xfrm>
              <a:off x="4491087" y="3210448"/>
              <a:ext cx="878975" cy="1159496"/>
              <a:chOff x="4491087" y="3210448"/>
              <a:chExt cx="878975" cy="1159496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A1573B4A-40FA-4C22-B518-DC1759AB3589}"/>
                  </a:ext>
                </a:extLst>
              </p:cNvPr>
              <p:cNvSpPr/>
              <p:nvPr/>
            </p:nvSpPr>
            <p:spPr>
              <a:xfrm>
                <a:off x="4747893" y="4012163"/>
                <a:ext cx="622169" cy="157288"/>
              </a:xfrm>
              <a:prstGeom prst="ellipse">
                <a:avLst/>
              </a:prstGeom>
              <a:noFill/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0" name="Arc 19">
                <a:extLst>
                  <a:ext uri="{FF2B5EF4-FFF2-40B4-BE49-F238E27FC236}">
                    <a16:creationId xmlns="" xmlns:a16="http://schemas.microsoft.com/office/drawing/2014/main" id="{52C213B5-CACF-45F1-BF3A-A64C61BE0847}"/>
                  </a:ext>
                </a:extLst>
              </p:cNvPr>
              <p:cNvSpPr/>
              <p:nvPr/>
            </p:nvSpPr>
            <p:spPr>
              <a:xfrm>
                <a:off x="4491087" y="3210448"/>
                <a:ext cx="820132" cy="1159496"/>
              </a:xfrm>
              <a:prstGeom prst="arc">
                <a:avLst>
                  <a:gd name="adj1" fmla="val 20277699"/>
                  <a:gd name="adj2" fmla="val 2008529"/>
                </a:avLst>
              </a:prstGeom>
              <a:ln w="31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277F3627-FB5B-4098-B092-55FA43DD58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117076">
                <a:off x="5277911" y="3612113"/>
                <a:ext cx="36576" cy="36576"/>
                <a:chOff x="3959441" y="1168893"/>
                <a:chExt cx="100614" cy="100614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907B5BE1-5AF0-47BA-8A25-9461DEA01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9441" y="1168893"/>
                  <a:ext cx="50307" cy="100614"/>
                </a:xfrm>
                <a:prstGeom prst="line">
                  <a:avLst/>
                </a:prstGeom>
                <a:ln w="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="" xmlns:a16="http://schemas.microsoft.com/office/drawing/2014/main" id="{3E2B53C9-43D6-4696-93F6-924F4CC0D7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748" y="1168893"/>
                  <a:ext cx="50307" cy="100614"/>
                </a:xfrm>
                <a:prstGeom prst="line">
                  <a:avLst/>
                </a:prstGeom>
                <a:ln w="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74C7E013-138B-484A-ADC1-ECB4BBDFAAC0}"/>
                </a:ext>
              </a:extLst>
            </p:cNvPr>
            <p:cNvSpPr txBox="1"/>
            <p:nvPr/>
          </p:nvSpPr>
          <p:spPr bwMode="auto">
            <a:xfrm>
              <a:off x="2763063" y="3796196"/>
              <a:ext cx="993351" cy="389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>
                  <a:latin typeface="Courier New" panose="02070309020205020404" pitchFamily="49" charset="0"/>
                  <a:ea typeface="Verdana" pitchFamily="34" charset="0"/>
                  <a:cs typeface="Courier New" panose="02070309020205020404" pitchFamily="49" charset="0"/>
                </a:rPr>
                <a:t>0.0 ft</a:t>
              </a:r>
              <a:endParaRPr lang="en-US" sz="800" dirty="0">
                <a:latin typeface="Courier New" panose="02070309020205020404" pitchFamily="49" charset="0"/>
                <a:ea typeface="Verdana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2920AFA-E801-457C-8FCA-147D8367BB85}"/>
                </a:ext>
              </a:extLst>
            </p:cNvPr>
            <p:cNvSpPr txBox="1"/>
            <p:nvPr/>
          </p:nvSpPr>
          <p:spPr bwMode="auto">
            <a:xfrm>
              <a:off x="7486453" y="3814967"/>
              <a:ext cx="6719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>
                  <a:latin typeface="Courier New" panose="02070309020205020404" pitchFamily="49" charset="0"/>
                  <a:ea typeface="Verdana" pitchFamily="34" charset="0"/>
                  <a:cs typeface="Courier New" panose="02070309020205020404" pitchFamily="49" charset="0"/>
                </a:rPr>
                <a:t>92.35 ft</a:t>
              </a:r>
              <a:endParaRPr lang="en-US" sz="800" dirty="0">
                <a:latin typeface="Courier New" panose="02070309020205020404" pitchFamily="49" charset="0"/>
                <a:ea typeface="Verdana" pitchFamily="34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4AB6D09-5BDE-421B-BD28-A4D0CCB23369}"/>
              </a:ext>
            </a:extLst>
          </p:cNvPr>
          <p:cNvGrpSpPr/>
          <p:nvPr/>
        </p:nvGrpSpPr>
        <p:grpSpPr>
          <a:xfrm>
            <a:off x="6381422" y="1132374"/>
            <a:ext cx="895047" cy="898945"/>
            <a:chOff x="6591629" y="2015244"/>
            <a:chExt cx="895047" cy="898945"/>
          </a:xfrm>
        </p:grpSpPr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B0A8B8AB-99CD-44E8-991C-E0DDB56CD377}"/>
                </a:ext>
              </a:extLst>
            </p:cNvPr>
            <p:cNvGrpSpPr/>
            <p:nvPr/>
          </p:nvGrpSpPr>
          <p:grpSpPr>
            <a:xfrm rot="-180000">
              <a:off x="6601619" y="2015244"/>
              <a:ext cx="885057" cy="867415"/>
              <a:chOff x="4526566" y="1168604"/>
              <a:chExt cx="2798996" cy="2743200"/>
            </a:xfrm>
          </p:grpSpPr>
          <p:sp>
            <p:nvSpPr>
              <p:cNvPr id="38" name="Line 6">
                <a:extLst>
                  <a:ext uri="{FF2B5EF4-FFF2-40B4-BE49-F238E27FC236}">
                    <a16:creationId xmlns="" xmlns:a16="http://schemas.microsoft.com/office/drawing/2014/main" id="{A684A562-9EF2-47F3-9701-75990F64A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68845" y="2539570"/>
                <a:ext cx="1156717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Line 8">
                <a:extLst>
                  <a:ext uri="{FF2B5EF4-FFF2-40B4-BE49-F238E27FC236}">
                    <a16:creationId xmlns="" xmlns:a16="http://schemas.microsoft.com/office/drawing/2014/main" id="{23E8B07C-5486-4667-B42B-D03EC40CC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6566" y="2539570"/>
                <a:ext cx="1359143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="" xmlns:a16="http://schemas.microsoft.com/office/drawing/2014/main" id="{3FBCB044-C42A-457B-8CDC-BCB22DCA9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127" y="1168604"/>
                <a:ext cx="0" cy="12342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11">
                <a:extLst>
                  <a:ext uri="{FF2B5EF4-FFF2-40B4-BE49-F238E27FC236}">
                    <a16:creationId xmlns="" xmlns:a16="http://schemas.microsoft.com/office/drawing/2014/main" id="{5F526678-AE1C-4877-9332-E9B0088C4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1874" y="2677554"/>
                <a:ext cx="0" cy="12342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12">
                <a:extLst>
                  <a:ext uri="{FF2B5EF4-FFF2-40B4-BE49-F238E27FC236}">
                    <a16:creationId xmlns="" xmlns:a16="http://schemas.microsoft.com/office/drawing/2014/main" id="{AFEB6EFC-FD9A-4D12-AF0A-4BA668913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3648" y="2677554"/>
                <a:ext cx="0" cy="12342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Line 7">
                <a:extLst>
                  <a:ext uri="{FF2B5EF4-FFF2-40B4-BE49-F238E27FC236}">
                    <a16:creationId xmlns="" xmlns:a16="http://schemas.microsoft.com/office/drawing/2014/main" id="{C54BB8F0-6C67-4CD1-8738-514EECC8C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49844" y="2539571"/>
                <a:ext cx="164568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10">
                <a:extLst>
                  <a:ext uri="{FF2B5EF4-FFF2-40B4-BE49-F238E27FC236}">
                    <a16:creationId xmlns="" xmlns:a16="http://schemas.microsoft.com/office/drawing/2014/main" id="{8688E4F0-78C8-44B1-A388-711C7AF88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127" y="2457286"/>
                <a:ext cx="0" cy="164568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13">
                <a:extLst>
                  <a:ext uri="{FF2B5EF4-FFF2-40B4-BE49-F238E27FC236}">
                    <a16:creationId xmlns="" xmlns:a16="http://schemas.microsoft.com/office/drawing/2014/main" id="{01AC5232-FA77-48D8-A80C-2E59DADFD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6537" y="1681293"/>
                <a:ext cx="68611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14">
                <a:extLst>
                  <a:ext uri="{FF2B5EF4-FFF2-40B4-BE49-F238E27FC236}">
                    <a16:creationId xmlns="" xmlns:a16="http://schemas.microsoft.com/office/drawing/2014/main" id="{E7D95612-1449-4763-9DFC-9251B5E142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0335" y="3397850"/>
                <a:ext cx="68485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7" name="Freeform 5">
              <a:extLst>
                <a:ext uri="{FF2B5EF4-FFF2-40B4-BE49-F238E27FC236}">
                  <a16:creationId xmlns="" xmlns:a16="http://schemas.microsoft.com/office/drawing/2014/main" id="{DAD7D55D-F939-4847-9707-CA29679E6D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1629" y="2046774"/>
              <a:ext cx="867014" cy="867415"/>
            </a:xfrm>
            <a:custGeom>
              <a:avLst/>
              <a:gdLst>
                <a:gd name="T0" fmla="*/ 10159 w 10159"/>
                <a:gd name="T1" fmla="*/ 5073 h 10147"/>
                <a:gd name="T2" fmla="*/ 10133 w 10159"/>
                <a:gd name="T3" fmla="*/ 4560 h 10147"/>
                <a:gd name="T4" fmla="*/ 10055 w 10159"/>
                <a:gd name="T5" fmla="*/ 4051 h 10147"/>
                <a:gd name="T6" fmla="*/ 9926 w 10159"/>
                <a:gd name="T7" fmla="*/ 3553 h 10147"/>
                <a:gd name="T8" fmla="*/ 9748 w 10159"/>
                <a:gd name="T9" fmla="*/ 3070 h 10147"/>
                <a:gd name="T10" fmla="*/ 9521 w 10159"/>
                <a:gd name="T11" fmla="*/ 2608 h 10147"/>
                <a:gd name="T12" fmla="*/ 9249 w 10159"/>
                <a:gd name="T13" fmla="*/ 2172 h 10147"/>
                <a:gd name="T14" fmla="*/ 8934 w 10159"/>
                <a:gd name="T15" fmla="*/ 1765 h 10147"/>
                <a:gd name="T16" fmla="*/ 8579 w 10159"/>
                <a:gd name="T17" fmla="*/ 1392 h 10147"/>
                <a:gd name="T18" fmla="*/ 8189 w 10159"/>
                <a:gd name="T19" fmla="*/ 1057 h 10147"/>
                <a:gd name="T20" fmla="*/ 7767 w 10159"/>
                <a:gd name="T21" fmla="*/ 763 h 10147"/>
                <a:gd name="T22" fmla="*/ 7317 w 10159"/>
                <a:gd name="T23" fmla="*/ 513 h 10147"/>
                <a:gd name="T24" fmla="*/ 6844 w 10159"/>
                <a:gd name="T25" fmla="*/ 310 h 10147"/>
                <a:gd name="T26" fmla="*/ 6353 w 10159"/>
                <a:gd name="T27" fmla="*/ 156 h 10147"/>
                <a:gd name="T28" fmla="*/ 5849 w 10159"/>
                <a:gd name="T29" fmla="*/ 52 h 10147"/>
                <a:gd name="T30" fmla="*/ 5337 w 10159"/>
                <a:gd name="T31" fmla="*/ 0 h 10147"/>
                <a:gd name="T32" fmla="*/ 4822 w 10159"/>
                <a:gd name="T33" fmla="*/ 0 h 10147"/>
                <a:gd name="T34" fmla="*/ 4310 w 10159"/>
                <a:gd name="T35" fmla="*/ 52 h 10147"/>
                <a:gd name="T36" fmla="*/ 3806 w 10159"/>
                <a:gd name="T37" fmla="*/ 156 h 10147"/>
                <a:gd name="T38" fmla="*/ 3315 w 10159"/>
                <a:gd name="T39" fmla="*/ 310 h 10147"/>
                <a:gd name="T40" fmla="*/ 2842 w 10159"/>
                <a:gd name="T41" fmla="*/ 513 h 10147"/>
                <a:gd name="T42" fmla="*/ 2393 w 10159"/>
                <a:gd name="T43" fmla="*/ 763 h 10147"/>
                <a:gd name="T44" fmla="*/ 1970 w 10159"/>
                <a:gd name="T45" fmla="*/ 1057 h 10147"/>
                <a:gd name="T46" fmla="*/ 1580 w 10159"/>
                <a:gd name="T47" fmla="*/ 1392 h 10147"/>
                <a:gd name="T48" fmla="*/ 1225 w 10159"/>
                <a:gd name="T49" fmla="*/ 1765 h 10147"/>
                <a:gd name="T50" fmla="*/ 910 w 10159"/>
                <a:gd name="T51" fmla="*/ 2172 h 10147"/>
                <a:gd name="T52" fmla="*/ 638 w 10159"/>
                <a:gd name="T53" fmla="*/ 2608 h 10147"/>
                <a:gd name="T54" fmla="*/ 411 w 10159"/>
                <a:gd name="T55" fmla="*/ 3070 h 10147"/>
                <a:gd name="T56" fmla="*/ 233 w 10159"/>
                <a:gd name="T57" fmla="*/ 3553 h 10147"/>
                <a:gd name="T58" fmla="*/ 104 w 10159"/>
                <a:gd name="T59" fmla="*/ 4051 h 10147"/>
                <a:gd name="T60" fmla="*/ 26 w 10159"/>
                <a:gd name="T61" fmla="*/ 4560 h 10147"/>
                <a:gd name="T62" fmla="*/ 0 w 10159"/>
                <a:gd name="T63" fmla="*/ 5073 h 10147"/>
                <a:gd name="T64" fmla="*/ 26 w 10159"/>
                <a:gd name="T65" fmla="*/ 5587 h 10147"/>
                <a:gd name="T66" fmla="*/ 104 w 10159"/>
                <a:gd name="T67" fmla="*/ 6096 h 10147"/>
                <a:gd name="T68" fmla="*/ 233 w 10159"/>
                <a:gd name="T69" fmla="*/ 6594 h 10147"/>
                <a:gd name="T70" fmla="*/ 411 w 10159"/>
                <a:gd name="T71" fmla="*/ 7077 h 10147"/>
                <a:gd name="T72" fmla="*/ 638 w 10159"/>
                <a:gd name="T73" fmla="*/ 7539 h 10147"/>
                <a:gd name="T74" fmla="*/ 910 w 10159"/>
                <a:gd name="T75" fmla="*/ 7975 h 10147"/>
                <a:gd name="T76" fmla="*/ 1225 w 10159"/>
                <a:gd name="T77" fmla="*/ 8382 h 10147"/>
                <a:gd name="T78" fmla="*/ 1580 w 10159"/>
                <a:gd name="T79" fmla="*/ 8755 h 10147"/>
                <a:gd name="T80" fmla="*/ 1970 w 10159"/>
                <a:gd name="T81" fmla="*/ 9090 h 10147"/>
                <a:gd name="T82" fmla="*/ 2393 w 10159"/>
                <a:gd name="T83" fmla="*/ 9384 h 10147"/>
                <a:gd name="T84" fmla="*/ 2842 w 10159"/>
                <a:gd name="T85" fmla="*/ 9634 h 10147"/>
                <a:gd name="T86" fmla="*/ 3315 w 10159"/>
                <a:gd name="T87" fmla="*/ 9837 h 10147"/>
                <a:gd name="T88" fmla="*/ 3806 w 10159"/>
                <a:gd name="T89" fmla="*/ 9991 h 10147"/>
                <a:gd name="T90" fmla="*/ 4310 w 10159"/>
                <a:gd name="T91" fmla="*/ 10095 h 10147"/>
                <a:gd name="T92" fmla="*/ 4822 w 10159"/>
                <a:gd name="T93" fmla="*/ 10147 h 10147"/>
                <a:gd name="T94" fmla="*/ 5337 w 10159"/>
                <a:gd name="T95" fmla="*/ 10147 h 10147"/>
                <a:gd name="T96" fmla="*/ 5849 w 10159"/>
                <a:gd name="T97" fmla="*/ 10095 h 10147"/>
                <a:gd name="T98" fmla="*/ 6353 w 10159"/>
                <a:gd name="T99" fmla="*/ 9991 h 10147"/>
                <a:gd name="T100" fmla="*/ 6844 w 10159"/>
                <a:gd name="T101" fmla="*/ 9837 h 10147"/>
                <a:gd name="T102" fmla="*/ 7317 w 10159"/>
                <a:gd name="T103" fmla="*/ 9634 h 10147"/>
                <a:gd name="T104" fmla="*/ 7767 w 10159"/>
                <a:gd name="T105" fmla="*/ 9384 h 10147"/>
                <a:gd name="T106" fmla="*/ 8189 w 10159"/>
                <a:gd name="T107" fmla="*/ 9090 h 10147"/>
                <a:gd name="T108" fmla="*/ 8579 w 10159"/>
                <a:gd name="T109" fmla="*/ 8755 h 10147"/>
                <a:gd name="T110" fmla="*/ 8934 w 10159"/>
                <a:gd name="T111" fmla="*/ 8382 h 10147"/>
                <a:gd name="T112" fmla="*/ 9249 w 10159"/>
                <a:gd name="T113" fmla="*/ 7975 h 10147"/>
                <a:gd name="T114" fmla="*/ 9521 w 10159"/>
                <a:gd name="T115" fmla="*/ 7539 h 10147"/>
                <a:gd name="T116" fmla="*/ 9748 w 10159"/>
                <a:gd name="T117" fmla="*/ 7077 h 10147"/>
                <a:gd name="T118" fmla="*/ 9926 w 10159"/>
                <a:gd name="T119" fmla="*/ 6594 h 10147"/>
                <a:gd name="T120" fmla="*/ 10055 w 10159"/>
                <a:gd name="T121" fmla="*/ 6096 h 10147"/>
                <a:gd name="T122" fmla="*/ 10133 w 10159"/>
                <a:gd name="T123" fmla="*/ 5587 h 10147"/>
                <a:gd name="T124" fmla="*/ 10159 w 10159"/>
                <a:gd name="T125" fmla="*/ 5073 h 10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59" h="10147">
                  <a:moveTo>
                    <a:pt x="10159" y="5073"/>
                  </a:moveTo>
                  <a:lnTo>
                    <a:pt x="10133" y="4560"/>
                  </a:lnTo>
                  <a:lnTo>
                    <a:pt x="10055" y="4051"/>
                  </a:lnTo>
                  <a:lnTo>
                    <a:pt x="9926" y="3553"/>
                  </a:lnTo>
                  <a:lnTo>
                    <a:pt x="9748" y="3070"/>
                  </a:lnTo>
                  <a:lnTo>
                    <a:pt x="9521" y="2608"/>
                  </a:lnTo>
                  <a:lnTo>
                    <a:pt x="9249" y="2172"/>
                  </a:lnTo>
                  <a:lnTo>
                    <a:pt x="8934" y="1765"/>
                  </a:lnTo>
                  <a:lnTo>
                    <a:pt x="8579" y="1392"/>
                  </a:lnTo>
                  <a:lnTo>
                    <a:pt x="8189" y="1057"/>
                  </a:lnTo>
                  <a:lnTo>
                    <a:pt x="7767" y="763"/>
                  </a:lnTo>
                  <a:lnTo>
                    <a:pt x="7317" y="513"/>
                  </a:lnTo>
                  <a:lnTo>
                    <a:pt x="6844" y="310"/>
                  </a:lnTo>
                  <a:lnTo>
                    <a:pt x="6353" y="156"/>
                  </a:lnTo>
                  <a:lnTo>
                    <a:pt x="5849" y="52"/>
                  </a:lnTo>
                  <a:lnTo>
                    <a:pt x="5337" y="0"/>
                  </a:lnTo>
                  <a:lnTo>
                    <a:pt x="4822" y="0"/>
                  </a:lnTo>
                  <a:lnTo>
                    <a:pt x="4310" y="52"/>
                  </a:lnTo>
                  <a:lnTo>
                    <a:pt x="3806" y="156"/>
                  </a:lnTo>
                  <a:lnTo>
                    <a:pt x="3315" y="310"/>
                  </a:lnTo>
                  <a:lnTo>
                    <a:pt x="2842" y="513"/>
                  </a:lnTo>
                  <a:lnTo>
                    <a:pt x="2393" y="763"/>
                  </a:lnTo>
                  <a:lnTo>
                    <a:pt x="1970" y="1057"/>
                  </a:lnTo>
                  <a:lnTo>
                    <a:pt x="1580" y="1392"/>
                  </a:lnTo>
                  <a:lnTo>
                    <a:pt x="1225" y="1765"/>
                  </a:lnTo>
                  <a:lnTo>
                    <a:pt x="910" y="2172"/>
                  </a:lnTo>
                  <a:lnTo>
                    <a:pt x="638" y="2608"/>
                  </a:lnTo>
                  <a:lnTo>
                    <a:pt x="411" y="3070"/>
                  </a:lnTo>
                  <a:lnTo>
                    <a:pt x="233" y="3553"/>
                  </a:lnTo>
                  <a:lnTo>
                    <a:pt x="104" y="4051"/>
                  </a:lnTo>
                  <a:lnTo>
                    <a:pt x="26" y="4560"/>
                  </a:lnTo>
                  <a:lnTo>
                    <a:pt x="0" y="5073"/>
                  </a:lnTo>
                  <a:lnTo>
                    <a:pt x="26" y="5587"/>
                  </a:lnTo>
                  <a:lnTo>
                    <a:pt x="104" y="6096"/>
                  </a:lnTo>
                  <a:lnTo>
                    <a:pt x="233" y="6594"/>
                  </a:lnTo>
                  <a:lnTo>
                    <a:pt x="411" y="7077"/>
                  </a:lnTo>
                  <a:lnTo>
                    <a:pt x="638" y="7539"/>
                  </a:lnTo>
                  <a:lnTo>
                    <a:pt x="910" y="7975"/>
                  </a:lnTo>
                  <a:lnTo>
                    <a:pt x="1225" y="8382"/>
                  </a:lnTo>
                  <a:lnTo>
                    <a:pt x="1580" y="8755"/>
                  </a:lnTo>
                  <a:lnTo>
                    <a:pt x="1970" y="9090"/>
                  </a:lnTo>
                  <a:lnTo>
                    <a:pt x="2393" y="9384"/>
                  </a:lnTo>
                  <a:lnTo>
                    <a:pt x="2842" y="9634"/>
                  </a:lnTo>
                  <a:lnTo>
                    <a:pt x="3315" y="9837"/>
                  </a:lnTo>
                  <a:lnTo>
                    <a:pt x="3806" y="9991"/>
                  </a:lnTo>
                  <a:lnTo>
                    <a:pt x="4310" y="10095"/>
                  </a:lnTo>
                  <a:lnTo>
                    <a:pt x="4822" y="10147"/>
                  </a:lnTo>
                  <a:lnTo>
                    <a:pt x="5337" y="10147"/>
                  </a:lnTo>
                  <a:lnTo>
                    <a:pt x="5849" y="10095"/>
                  </a:lnTo>
                  <a:lnTo>
                    <a:pt x="6353" y="9991"/>
                  </a:lnTo>
                  <a:lnTo>
                    <a:pt x="6844" y="9837"/>
                  </a:lnTo>
                  <a:lnTo>
                    <a:pt x="7317" y="9634"/>
                  </a:lnTo>
                  <a:lnTo>
                    <a:pt x="7767" y="9384"/>
                  </a:lnTo>
                  <a:lnTo>
                    <a:pt x="8189" y="9090"/>
                  </a:lnTo>
                  <a:lnTo>
                    <a:pt x="8579" y="8755"/>
                  </a:lnTo>
                  <a:lnTo>
                    <a:pt x="8934" y="8382"/>
                  </a:lnTo>
                  <a:lnTo>
                    <a:pt x="9249" y="7975"/>
                  </a:lnTo>
                  <a:lnTo>
                    <a:pt x="9521" y="7539"/>
                  </a:lnTo>
                  <a:lnTo>
                    <a:pt x="9748" y="7077"/>
                  </a:lnTo>
                  <a:lnTo>
                    <a:pt x="9926" y="6594"/>
                  </a:lnTo>
                  <a:lnTo>
                    <a:pt x="10055" y="6096"/>
                  </a:lnTo>
                  <a:lnTo>
                    <a:pt x="10133" y="5587"/>
                  </a:lnTo>
                  <a:lnTo>
                    <a:pt x="10159" y="5073"/>
                  </a:lnTo>
                </a:path>
              </a:pathLst>
            </a:custGeom>
            <a:noFill/>
            <a:ln w="69850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="" xmlns:a16="http://schemas.microsoft.com/office/drawing/2014/main" id="{6EF13168-6994-4543-A6AD-CFE48607E207}"/>
              </a:ext>
            </a:extLst>
          </p:cNvPr>
          <p:cNvGrpSpPr/>
          <p:nvPr/>
        </p:nvGrpSpPr>
        <p:grpSpPr>
          <a:xfrm>
            <a:off x="6649493" y="2618106"/>
            <a:ext cx="1892853" cy="2743200"/>
            <a:chOff x="6649493" y="2618106"/>
            <a:chExt cx="1892853" cy="2743200"/>
          </a:xfrm>
        </p:grpSpPr>
        <p:sp>
          <p:nvSpPr>
            <p:cNvPr id="136" name="Freeform 253">
              <a:extLst>
                <a:ext uri="{FF2B5EF4-FFF2-40B4-BE49-F238E27FC236}">
                  <a16:creationId xmlns="" xmlns:a16="http://schemas.microsoft.com/office/drawing/2014/main" id="{60923A03-F5F2-4359-BF68-22886FC9D159}"/>
                </a:ext>
              </a:extLst>
            </p:cNvPr>
            <p:cNvSpPr/>
            <p:nvPr/>
          </p:nvSpPr>
          <p:spPr>
            <a:xfrm>
              <a:off x="6649493" y="5094971"/>
              <a:ext cx="1605151" cy="54778"/>
            </a:xfrm>
            <a:custGeom>
              <a:avLst/>
              <a:gdLst>
                <a:gd name="connsiteX0" fmla="*/ 0 w 3899140"/>
                <a:gd name="connsiteY0" fmla="*/ 146649 h 146649"/>
                <a:gd name="connsiteX1" fmla="*/ 897147 w 3899140"/>
                <a:gd name="connsiteY1" fmla="*/ 34506 h 146649"/>
                <a:gd name="connsiteX2" fmla="*/ 1828800 w 3899140"/>
                <a:gd name="connsiteY2" fmla="*/ 60385 h 146649"/>
                <a:gd name="connsiteX3" fmla="*/ 3096883 w 3899140"/>
                <a:gd name="connsiteY3" fmla="*/ 60385 h 146649"/>
                <a:gd name="connsiteX4" fmla="*/ 3899140 w 3899140"/>
                <a:gd name="connsiteY4" fmla="*/ 0 h 14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9140" h="146649">
                  <a:moveTo>
                    <a:pt x="0" y="146649"/>
                  </a:moveTo>
                  <a:cubicBezTo>
                    <a:pt x="296173" y="97766"/>
                    <a:pt x="592347" y="48883"/>
                    <a:pt x="897147" y="34506"/>
                  </a:cubicBezTo>
                  <a:cubicBezTo>
                    <a:pt x="1201947" y="20129"/>
                    <a:pt x="1462177" y="56072"/>
                    <a:pt x="1828800" y="60385"/>
                  </a:cubicBezTo>
                  <a:cubicBezTo>
                    <a:pt x="2195423" y="64698"/>
                    <a:pt x="2751826" y="70449"/>
                    <a:pt x="3096883" y="60385"/>
                  </a:cubicBezTo>
                  <a:cubicBezTo>
                    <a:pt x="3441940" y="50321"/>
                    <a:pt x="3670540" y="25160"/>
                    <a:pt x="3899140" y="0"/>
                  </a:cubicBezTo>
                </a:path>
              </a:pathLst>
            </a:cu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38" name="Group 207">
              <a:extLst>
                <a:ext uri="{FF2B5EF4-FFF2-40B4-BE49-F238E27FC236}">
                  <a16:creationId xmlns="" xmlns:a16="http://schemas.microsoft.com/office/drawing/2014/main" id="{5653C38A-0B20-4E9B-9815-12357E12440D}"/>
                </a:ext>
              </a:extLst>
            </p:cNvPr>
            <p:cNvGrpSpPr>
              <a:grpSpLocks/>
            </p:cNvGrpSpPr>
            <p:nvPr/>
          </p:nvGrpSpPr>
          <p:grpSpPr bwMode="auto">
            <a:xfrm rot="120000">
              <a:off x="6965151" y="4354838"/>
              <a:ext cx="228170" cy="963890"/>
              <a:chOff x="1154872" y="2964006"/>
              <a:chExt cx="330007" cy="1394276"/>
            </a:xfrm>
          </p:grpSpPr>
          <p:sp>
            <p:nvSpPr>
              <p:cNvPr id="174" name="Parallelogram 173">
                <a:extLst>
                  <a:ext uri="{FF2B5EF4-FFF2-40B4-BE49-F238E27FC236}">
                    <a16:creationId xmlns="" xmlns:a16="http://schemas.microsoft.com/office/drawing/2014/main" id="{2E6AF220-943A-4543-A81A-D723ACA63303}"/>
                  </a:ext>
                </a:extLst>
              </p:cNvPr>
              <p:cNvSpPr/>
              <p:nvPr/>
            </p:nvSpPr>
            <p:spPr>
              <a:xfrm rot="865454">
                <a:off x="1396151" y="2964088"/>
                <a:ext cx="88829" cy="1250972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175" name="Group 571">
                <a:extLst>
                  <a:ext uri="{FF2B5EF4-FFF2-40B4-BE49-F238E27FC236}">
                    <a16:creationId xmlns="" xmlns:a16="http://schemas.microsoft.com/office/drawing/2014/main" id="{FCD4F948-FC1A-4A57-BE7F-7F46444DBF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4872" y="4097258"/>
                <a:ext cx="173039" cy="261024"/>
                <a:chOff x="1312069" y="4843462"/>
                <a:chExt cx="280988" cy="423862"/>
              </a:xfrm>
            </p:grpSpPr>
            <p:sp>
              <p:nvSpPr>
                <p:cNvPr id="176" name="Freeform 293">
                  <a:extLst>
                    <a:ext uri="{FF2B5EF4-FFF2-40B4-BE49-F238E27FC236}">
                      <a16:creationId xmlns="" xmlns:a16="http://schemas.microsoft.com/office/drawing/2014/main" id="{05F95BAB-3315-44EB-A1E3-967F7E14F75F}"/>
                    </a:ext>
                  </a:extLst>
                </p:cNvPr>
                <p:cNvSpPr/>
                <p:nvPr/>
              </p:nvSpPr>
              <p:spPr>
                <a:xfrm>
                  <a:off x="1421227" y="4843704"/>
                  <a:ext cx="171534" cy="423042"/>
                </a:xfrm>
                <a:custGeom>
                  <a:avLst/>
                  <a:gdLst>
                    <a:gd name="connsiteX0" fmla="*/ 57150 w 171450"/>
                    <a:gd name="connsiteY0" fmla="*/ 0 h 423862"/>
                    <a:gd name="connsiteX1" fmla="*/ 135731 w 171450"/>
                    <a:gd name="connsiteY1" fmla="*/ 73819 h 423862"/>
                    <a:gd name="connsiteX2" fmla="*/ 171450 w 171450"/>
                    <a:gd name="connsiteY2" fmla="*/ 69056 h 423862"/>
                    <a:gd name="connsiteX3" fmla="*/ 38100 w 171450"/>
                    <a:gd name="connsiteY3" fmla="*/ 392906 h 423862"/>
                    <a:gd name="connsiteX4" fmla="*/ 38100 w 171450"/>
                    <a:gd name="connsiteY4" fmla="*/ 423862 h 423862"/>
                    <a:gd name="connsiteX5" fmla="*/ 7143 w 171450"/>
                    <a:gd name="connsiteY5" fmla="*/ 373856 h 423862"/>
                    <a:gd name="connsiteX6" fmla="*/ 0 w 171450"/>
                    <a:gd name="connsiteY6" fmla="*/ 219075 h 423862"/>
                    <a:gd name="connsiteX7" fmla="*/ 33337 w 171450"/>
                    <a:gd name="connsiteY7" fmla="*/ 97631 h 423862"/>
                    <a:gd name="connsiteX8" fmla="*/ 57150 w 171450"/>
                    <a:gd name="connsiteY8" fmla="*/ 0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1450" h="423862">
                      <a:moveTo>
                        <a:pt x="57150" y="0"/>
                      </a:moveTo>
                      <a:lnTo>
                        <a:pt x="135731" y="73819"/>
                      </a:lnTo>
                      <a:lnTo>
                        <a:pt x="171450" y="69056"/>
                      </a:lnTo>
                      <a:lnTo>
                        <a:pt x="38100" y="392906"/>
                      </a:lnTo>
                      <a:lnTo>
                        <a:pt x="38100" y="423862"/>
                      </a:lnTo>
                      <a:lnTo>
                        <a:pt x="7143" y="373856"/>
                      </a:lnTo>
                      <a:lnTo>
                        <a:pt x="0" y="219075"/>
                      </a:lnTo>
                      <a:lnTo>
                        <a:pt x="33337" y="97631"/>
                      </a:lnTo>
                      <a:lnTo>
                        <a:pt x="5715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77" name="Freeform 294">
                  <a:extLst>
                    <a:ext uri="{FF2B5EF4-FFF2-40B4-BE49-F238E27FC236}">
                      <a16:creationId xmlns="" xmlns:a16="http://schemas.microsoft.com/office/drawing/2014/main" id="{DBCD20A1-C017-4525-BF5B-0DFB2E2F3F34}"/>
                    </a:ext>
                  </a:extLst>
                </p:cNvPr>
                <p:cNvSpPr/>
                <p:nvPr/>
              </p:nvSpPr>
              <p:spPr>
                <a:xfrm>
                  <a:off x="1312069" y="4972371"/>
                  <a:ext cx="179331" cy="62384"/>
                </a:xfrm>
                <a:custGeom>
                  <a:avLst/>
                  <a:gdLst>
                    <a:gd name="connsiteX0" fmla="*/ 0 w 178594"/>
                    <a:gd name="connsiteY0" fmla="*/ 7144 h 61913"/>
                    <a:gd name="connsiteX1" fmla="*/ 152400 w 178594"/>
                    <a:gd name="connsiteY1" fmla="*/ 0 h 61913"/>
                    <a:gd name="connsiteX2" fmla="*/ 178594 w 178594"/>
                    <a:gd name="connsiteY2" fmla="*/ 54769 h 61913"/>
                    <a:gd name="connsiteX3" fmla="*/ 35719 w 178594"/>
                    <a:gd name="connsiteY3" fmla="*/ 61913 h 61913"/>
                    <a:gd name="connsiteX4" fmla="*/ 0 w 178594"/>
                    <a:gd name="connsiteY4" fmla="*/ 7144 h 6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94" h="61913">
                      <a:moveTo>
                        <a:pt x="0" y="7144"/>
                      </a:moveTo>
                      <a:lnTo>
                        <a:pt x="152400" y="0"/>
                      </a:lnTo>
                      <a:lnTo>
                        <a:pt x="178594" y="54769"/>
                      </a:lnTo>
                      <a:lnTo>
                        <a:pt x="35719" y="61913"/>
                      </a:lnTo>
                      <a:lnTo>
                        <a:pt x="0" y="71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78" name="Freeform 295">
                  <a:extLst>
                    <a:ext uri="{FF2B5EF4-FFF2-40B4-BE49-F238E27FC236}">
                      <a16:creationId xmlns="" xmlns:a16="http://schemas.microsoft.com/office/drawing/2014/main" id="{4E66B8D8-407B-4173-8218-DD8FE1B4F161}"/>
                    </a:ext>
                  </a:extLst>
                </p:cNvPr>
                <p:cNvSpPr/>
                <p:nvPr/>
              </p:nvSpPr>
              <p:spPr>
                <a:xfrm>
                  <a:off x="1362750" y="5030856"/>
                  <a:ext cx="124752" cy="40939"/>
                </a:xfrm>
                <a:custGeom>
                  <a:avLst/>
                  <a:gdLst>
                    <a:gd name="connsiteX0" fmla="*/ 126206 w 126206"/>
                    <a:gd name="connsiteY0" fmla="*/ 0 h 40481"/>
                    <a:gd name="connsiteX1" fmla="*/ 76200 w 126206"/>
                    <a:gd name="connsiteY1" fmla="*/ 40481 h 40481"/>
                    <a:gd name="connsiteX2" fmla="*/ 0 w 126206"/>
                    <a:gd name="connsiteY2" fmla="*/ 2381 h 40481"/>
                    <a:gd name="connsiteX3" fmla="*/ 126206 w 126206"/>
                    <a:gd name="connsiteY3" fmla="*/ 0 h 4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6206" h="40481">
                      <a:moveTo>
                        <a:pt x="126206" y="0"/>
                      </a:moveTo>
                      <a:lnTo>
                        <a:pt x="76200" y="40481"/>
                      </a:lnTo>
                      <a:lnTo>
                        <a:pt x="0" y="2381"/>
                      </a:lnTo>
                      <a:lnTo>
                        <a:pt x="126206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grpSp>
          <p:nvGrpSpPr>
            <p:cNvPr id="139" name="Group 206">
              <a:extLst>
                <a:ext uri="{FF2B5EF4-FFF2-40B4-BE49-F238E27FC236}">
                  <a16:creationId xmlns="" xmlns:a16="http://schemas.microsoft.com/office/drawing/2014/main" id="{8FAACFD7-FB03-4554-8B3C-42B262C22100}"/>
                </a:ext>
              </a:extLst>
            </p:cNvPr>
            <p:cNvGrpSpPr>
              <a:grpSpLocks/>
            </p:cNvGrpSpPr>
            <p:nvPr/>
          </p:nvGrpSpPr>
          <p:grpSpPr bwMode="auto">
            <a:xfrm rot="120000">
              <a:off x="7481803" y="4198462"/>
              <a:ext cx="71708" cy="955981"/>
              <a:chOff x="1788855" y="2975029"/>
              <a:chExt cx="117268" cy="998772"/>
            </a:xfrm>
          </p:grpSpPr>
          <p:sp>
            <p:nvSpPr>
              <p:cNvPr id="170" name="Trapezoid 169">
                <a:extLst>
                  <a:ext uri="{FF2B5EF4-FFF2-40B4-BE49-F238E27FC236}">
                    <a16:creationId xmlns="" xmlns:a16="http://schemas.microsoft.com/office/drawing/2014/main" id="{7C106953-C275-44BA-AA90-76E91F839216}"/>
                  </a:ext>
                </a:extLst>
              </p:cNvPr>
              <p:cNvSpPr/>
              <p:nvPr/>
            </p:nvSpPr>
            <p:spPr>
              <a:xfrm rot="21480000" flipV="1">
                <a:off x="1788262" y="2974855"/>
                <a:ext cx="107226" cy="884456"/>
              </a:xfrm>
              <a:prstGeom prst="trapezoid">
                <a:avLst>
                  <a:gd name="adj" fmla="val 1545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71" name="Group 570">
                <a:extLst>
                  <a:ext uri="{FF2B5EF4-FFF2-40B4-BE49-F238E27FC236}">
                    <a16:creationId xmlns="" xmlns:a16="http://schemas.microsoft.com/office/drawing/2014/main" id="{DE9B1AD5-9617-473B-B464-D7998C998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03472" y="3818359"/>
                <a:ext cx="102651" cy="155442"/>
                <a:chOff x="2247900" y="4402931"/>
                <a:chExt cx="166688" cy="252413"/>
              </a:xfrm>
            </p:grpSpPr>
            <p:sp>
              <p:nvSpPr>
                <p:cNvPr id="172" name="Freeform 289">
                  <a:extLst>
                    <a:ext uri="{FF2B5EF4-FFF2-40B4-BE49-F238E27FC236}">
                      <a16:creationId xmlns="" xmlns:a16="http://schemas.microsoft.com/office/drawing/2014/main" id="{CAF7B1DC-E600-4AD9-93B2-BEDE4C96AB8D}"/>
                    </a:ext>
                  </a:extLst>
                </p:cNvPr>
                <p:cNvSpPr/>
                <p:nvPr/>
              </p:nvSpPr>
              <p:spPr>
                <a:xfrm>
                  <a:off x="2247447" y="4403251"/>
                  <a:ext cx="167504" cy="252041"/>
                </a:xfrm>
                <a:custGeom>
                  <a:avLst/>
                  <a:gdLst>
                    <a:gd name="connsiteX0" fmla="*/ 0 w 166688"/>
                    <a:gd name="connsiteY0" fmla="*/ 4763 h 252413"/>
                    <a:gd name="connsiteX1" fmla="*/ 164306 w 166688"/>
                    <a:gd name="connsiteY1" fmla="*/ 0 h 252413"/>
                    <a:gd name="connsiteX2" fmla="*/ 166688 w 166688"/>
                    <a:gd name="connsiteY2" fmla="*/ 64294 h 252413"/>
                    <a:gd name="connsiteX3" fmla="*/ 130969 w 166688"/>
                    <a:gd name="connsiteY3" fmla="*/ 71438 h 252413"/>
                    <a:gd name="connsiteX4" fmla="*/ 130969 w 166688"/>
                    <a:gd name="connsiteY4" fmla="*/ 150019 h 252413"/>
                    <a:gd name="connsiteX5" fmla="*/ 102394 w 166688"/>
                    <a:gd name="connsiteY5" fmla="*/ 252413 h 252413"/>
                    <a:gd name="connsiteX6" fmla="*/ 47625 w 166688"/>
                    <a:gd name="connsiteY6" fmla="*/ 142875 h 252413"/>
                    <a:gd name="connsiteX7" fmla="*/ 40481 w 166688"/>
                    <a:gd name="connsiteY7" fmla="*/ 66675 h 252413"/>
                    <a:gd name="connsiteX8" fmla="*/ 9525 w 166688"/>
                    <a:gd name="connsiteY8" fmla="*/ 54769 h 252413"/>
                    <a:gd name="connsiteX9" fmla="*/ 0 w 166688"/>
                    <a:gd name="connsiteY9" fmla="*/ 4763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6688" h="252413">
                      <a:moveTo>
                        <a:pt x="0" y="4763"/>
                      </a:moveTo>
                      <a:lnTo>
                        <a:pt x="164306" y="0"/>
                      </a:lnTo>
                      <a:lnTo>
                        <a:pt x="166688" y="64294"/>
                      </a:lnTo>
                      <a:lnTo>
                        <a:pt x="130969" y="71438"/>
                      </a:lnTo>
                      <a:lnTo>
                        <a:pt x="130969" y="150019"/>
                      </a:lnTo>
                      <a:lnTo>
                        <a:pt x="102394" y="252413"/>
                      </a:lnTo>
                      <a:lnTo>
                        <a:pt x="47625" y="142875"/>
                      </a:lnTo>
                      <a:lnTo>
                        <a:pt x="40481" y="66675"/>
                      </a:lnTo>
                      <a:lnTo>
                        <a:pt x="9525" y="54769"/>
                      </a:lnTo>
                      <a:lnTo>
                        <a:pt x="0" y="476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cxnSp>
              <p:nvCxnSpPr>
                <p:cNvPr id="173" name="Straight Connector 172">
                  <a:extLst>
                    <a:ext uri="{FF2B5EF4-FFF2-40B4-BE49-F238E27FC236}">
                      <a16:creationId xmlns="" xmlns:a16="http://schemas.microsoft.com/office/drawing/2014/main" id="{A3BAB4EA-B6C5-4482-99A2-05168F3AEEA7}"/>
                    </a:ext>
                  </a:extLst>
                </p:cNvPr>
                <p:cNvCxnSpPr>
                  <a:stCxn id="172" idx="7"/>
                  <a:endCxn id="172" idx="3"/>
                </p:cNvCxnSpPr>
                <p:nvPr/>
              </p:nvCxnSpPr>
              <p:spPr>
                <a:xfrm>
                  <a:off x="2287119" y="4469429"/>
                  <a:ext cx="92568" cy="5632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0" name="Group 205">
              <a:extLst>
                <a:ext uri="{FF2B5EF4-FFF2-40B4-BE49-F238E27FC236}">
                  <a16:creationId xmlns="" xmlns:a16="http://schemas.microsoft.com/office/drawing/2014/main" id="{E2525944-04A2-476A-B470-EAC251F7B3C0}"/>
                </a:ext>
              </a:extLst>
            </p:cNvPr>
            <p:cNvGrpSpPr>
              <a:grpSpLocks/>
            </p:cNvGrpSpPr>
            <p:nvPr/>
          </p:nvGrpSpPr>
          <p:grpSpPr bwMode="auto">
            <a:xfrm rot="120000">
              <a:off x="7776739" y="4357213"/>
              <a:ext cx="248814" cy="1004093"/>
              <a:chOff x="2130690" y="2925909"/>
              <a:chExt cx="359864" cy="1452431"/>
            </a:xfrm>
          </p:grpSpPr>
          <p:sp>
            <p:nvSpPr>
              <p:cNvPr id="165" name="Parallelogram 164">
                <a:extLst>
                  <a:ext uri="{FF2B5EF4-FFF2-40B4-BE49-F238E27FC236}">
                    <a16:creationId xmlns="" xmlns:a16="http://schemas.microsoft.com/office/drawing/2014/main" id="{FC4863E4-D32C-4F84-A2D7-C84D11051A5B}"/>
                  </a:ext>
                </a:extLst>
              </p:cNvPr>
              <p:cNvSpPr/>
              <p:nvPr/>
            </p:nvSpPr>
            <p:spPr>
              <a:xfrm rot="20492193">
                <a:off x="2130690" y="2925909"/>
                <a:ext cx="98791" cy="1251398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grpSp>
            <p:nvGrpSpPr>
              <p:cNvPr id="166" name="Group 569">
                <a:extLst>
                  <a:ext uri="{FF2B5EF4-FFF2-40B4-BE49-F238E27FC236}">
                    <a16:creationId xmlns="" xmlns:a16="http://schemas.microsoft.com/office/drawing/2014/main" id="{4B171FB2-A8D6-4BD8-9CFE-173DC32EBA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20116" y="4119022"/>
                <a:ext cx="170438" cy="259318"/>
                <a:chOff x="2913887" y="4711993"/>
                <a:chExt cx="276768" cy="421092"/>
              </a:xfrm>
            </p:grpSpPr>
            <p:sp>
              <p:nvSpPr>
                <p:cNvPr id="167" name="Freeform 284">
                  <a:extLst>
                    <a:ext uri="{FF2B5EF4-FFF2-40B4-BE49-F238E27FC236}">
                      <a16:creationId xmlns="" xmlns:a16="http://schemas.microsoft.com/office/drawing/2014/main" id="{06349E2D-CCEF-4F08-A20F-13FAC7441A94}"/>
                    </a:ext>
                  </a:extLst>
                </p:cNvPr>
                <p:cNvSpPr/>
                <p:nvPr/>
              </p:nvSpPr>
              <p:spPr>
                <a:xfrm>
                  <a:off x="2913887" y="4711993"/>
                  <a:ext cx="171533" cy="421092"/>
                </a:xfrm>
                <a:custGeom>
                  <a:avLst/>
                  <a:gdLst>
                    <a:gd name="connsiteX0" fmla="*/ 0 w 169069"/>
                    <a:gd name="connsiteY0" fmla="*/ 59531 h 421481"/>
                    <a:gd name="connsiteX1" fmla="*/ 50006 w 169069"/>
                    <a:gd name="connsiteY1" fmla="*/ 45244 h 421481"/>
                    <a:gd name="connsiteX2" fmla="*/ 121444 w 169069"/>
                    <a:gd name="connsiteY2" fmla="*/ 0 h 421481"/>
                    <a:gd name="connsiteX3" fmla="*/ 150019 w 169069"/>
                    <a:gd name="connsiteY3" fmla="*/ 107156 h 421481"/>
                    <a:gd name="connsiteX4" fmla="*/ 164306 w 169069"/>
                    <a:gd name="connsiteY4" fmla="*/ 214313 h 421481"/>
                    <a:gd name="connsiteX5" fmla="*/ 169069 w 169069"/>
                    <a:gd name="connsiteY5" fmla="*/ 376238 h 421481"/>
                    <a:gd name="connsiteX6" fmla="*/ 142875 w 169069"/>
                    <a:gd name="connsiteY6" fmla="*/ 421481 h 421481"/>
                    <a:gd name="connsiteX7" fmla="*/ 111919 w 169069"/>
                    <a:gd name="connsiteY7" fmla="*/ 371475 h 421481"/>
                    <a:gd name="connsiteX8" fmla="*/ 0 w 169069"/>
                    <a:gd name="connsiteY8" fmla="*/ 59531 h 421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9069" h="421481">
                      <a:moveTo>
                        <a:pt x="0" y="59531"/>
                      </a:moveTo>
                      <a:lnTo>
                        <a:pt x="50006" y="45244"/>
                      </a:lnTo>
                      <a:lnTo>
                        <a:pt x="121444" y="0"/>
                      </a:lnTo>
                      <a:lnTo>
                        <a:pt x="150019" y="107156"/>
                      </a:lnTo>
                      <a:lnTo>
                        <a:pt x="164306" y="214313"/>
                      </a:lnTo>
                      <a:lnTo>
                        <a:pt x="169069" y="376238"/>
                      </a:lnTo>
                      <a:lnTo>
                        <a:pt x="142875" y="421481"/>
                      </a:lnTo>
                      <a:lnTo>
                        <a:pt x="111919" y="371475"/>
                      </a:lnTo>
                      <a:lnTo>
                        <a:pt x="0" y="5953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68" name="Freeform 285">
                  <a:extLst>
                    <a:ext uri="{FF2B5EF4-FFF2-40B4-BE49-F238E27FC236}">
                      <a16:creationId xmlns="" xmlns:a16="http://schemas.microsoft.com/office/drawing/2014/main" id="{98B17963-9D68-4F6D-9E8E-87D569351ED3}"/>
                    </a:ext>
                  </a:extLst>
                </p:cNvPr>
                <p:cNvSpPr/>
                <p:nvPr/>
              </p:nvSpPr>
              <p:spPr>
                <a:xfrm>
                  <a:off x="3011326" y="4827002"/>
                  <a:ext cx="179329" cy="70181"/>
                </a:xfrm>
                <a:custGeom>
                  <a:avLst/>
                  <a:gdLst>
                    <a:gd name="connsiteX0" fmla="*/ 35718 w 178593"/>
                    <a:gd name="connsiteY0" fmla="*/ 0 h 71437"/>
                    <a:gd name="connsiteX1" fmla="*/ 178593 w 178593"/>
                    <a:gd name="connsiteY1" fmla="*/ 7144 h 71437"/>
                    <a:gd name="connsiteX2" fmla="*/ 150018 w 178593"/>
                    <a:gd name="connsiteY2" fmla="*/ 71437 h 71437"/>
                    <a:gd name="connsiteX3" fmla="*/ 0 w 178593"/>
                    <a:gd name="connsiteY3" fmla="*/ 61912 h 71437"/>
                    <a:gd name="connsiteX4" fmla="*/ 35718 w 178593"/>
                    <a:gd name="connsiteY4" fmla="*/ 0 h 71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593" h="71437">
                      <a:moveTo>
                        <a:pt x="35718" y="0"/>
                      </a:moveTo>
                      <a:lnTo>
                        <a:pt x="178593" y="7144"/>
                      </a:lnTo>
                      <a:lnTo>
                        <a:pt x="150018" y="71437"/>
                      </a:lnTo>
                      <a:lnTo>
                        <a:pt x="0" y="61912"/>
                      </a:lnTo>
                      <a:lnTo>
                        <a:pt x="35718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6600">
                        <a:shade val="30000"/>
                        <a:satMod val="115000"/>
                      </a:srgbClr>
                    </a:gs>
                    <a:gs pos="50000">
                      <a:srgbClr val="FF6600">
                        <a:shade val="67500"/>
                        <a:satMod val="115000"/>
                      </a:srgbClr>
                    </a:gs>
                    <a:gs pos="100000">
                      <a:srgbClr val="FF66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69" name="Freeform 286">
                  <a:extLst>
                    <a:ext uri="{FF2B5EF4-FFF2-40B4-BE49-F238E27FC236}">
                      <a16:creationId xmlns="" xmlns:a16="http://schemas.microsoft.com/office/drawing/2014/main" id="{140A814E-F81A-4A42-8EED-2A90D533A7FF}"/>
                    </a:ext>
                  </a:extLst>
                </p:cNvPr>
                <p:cNvSpPr/>
                <p:nvPr/>
              </p:nvSpPr>
              <p:spPr>
                <a:xfrm>
                  <a:off x="3028867" y="5066728"/>
                  <a:ext cx="85766" cy="54587"/>
                </a:xfrm>
                <a:custGeom>
                  <a:avLst/>
                  <a:gdLst>
                    <a:gd name="connsiteX0" fmla="*/ 0 w 85725"/>
                    <a:gd name="connsiteY0" fmla="*/ 0 h 54769"/>
                    <a:gd name="connsiteX1" fmla="*/ 28575 w 85725"/>
                    <a:gd name="connsiteY1" fmla="*/ 54769 h 54769"/>
                    <a:gd name="connsiteX2" fmla="*/ 85725 w 85725"/>
                    <a:gd name="connsiteY2" fmla="*/ 7144 h 54769"/>
                    <a:gd name="connsiteX3" fmla="*/ 0 w 85725"/>
                    <a:gd name="connsiteY3" fmla="*/ 0 h 5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54769">
                      <a:moveTo>
                        <a:pt x="0" y="0"/>
                      </a:moveTo>
                      <a:lnTo>
                        <a:pt x="28575" y="54769"/>
                      </a:lnTo>
                      <a:lnTo>
                        <a:pt x="85725" y="71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grpSp>
          <p:nvGrpSpPr>
            <p:cNvPr id="141" name="Group 576">
              <a:extLst>
                <a:ext uri="{FF2B5EF4-FFF2-40B4-BE49-F238E27FC236}">
                  <a16:creationId xmlns="" xmlns:a16="http://schemas.microsoft.com/office/drawing/2014/main" id="{04E16B42-71CB-42D6-B847-C47FB8D2DA64}"/>
                </a:ext>
              </a:extLst>
            </p:cNvPr>
            <p:cNvGrpSpPr>
              <a:grpSpLocks/>
            </p:cNvGrpSpPr>
            <p:nvPr/>
          </p:nvGrpSpPr>
          <p:grpSpPr bwMode="auto">
            <a:xfrm rot="120000">
              <a:off x="7269420" y="3899840"/>
              <a:ext cx="70311" cy="877186"/>
              <a:chOff x="1922403" y="2884415"/>
              <a:chExt cx="165133" cy="2060423"/>
            </a:xfrm>
          </p:grpSpPr>
          <p:sp>
            <p:nvSpPr>
              <p:cNvPr id="163" name="Parallelogram 162">
                <a:extLst>
                  <a:ext uri="{FF2B5EF4-FFF2-40B4-BE49-F238E27FC236}">
                    <a16:creationId xmlns="" xmlns:a16="http://schemas.microsoft.com/office/drawing/2014/main" id="{B118D5E5-9D44-4B5D-A785-E2D10A57AF4F}"/>
                  </a:ext>
                </a:extLst>
              </p:cNvPr>
              <p:cNvSpPr/>
              <p:nvPr/>
            </p:nvSpPr>
            <p:spPr>
              <a:xfrm rot="921293">
                <a:off x="2005276" y="2914423"/>
                <a:ext cx="81868" cy="203138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164" name="Parallelogram 163">
                <a:extLst>
                  <a:ext uri="{FF2B5EF4-FFF2-40B4-BE49-F238E27FC236}">
                    <a16:creationId xmlns="" xmlns:a16="http://schemas.microsoft.com/office/drawing/2014/main" id="{6BA6EA67-8D07-4746-B3F8-910004C65D88}"/>
                  </a:ext>
                </a:extLst>
              </p:cNvPr>
              <p:cNvSpPr/>
              <p:nvPr/>
            </p:nvSpPr>
            <p:spPr>
              <a:xfrm rot="921293">
                <a:off x="1921458" y="2885180"/>
                <a:ext cx="81868" cy="2031380"/>
              </a:xfrm>
              <a:prstGeom prst="parallelogram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solidFill>
                    <a:srgbClr val="FFFFFF"/>
                  </a:solidFill>
                  <a:latin typeface="Verdana" pitchFamily="34" charset="0"/>
                  <a:cs typeface="Arial" charset="0"/>
                </a:endParaRPr>
              </a:p>
            </p:txBody>
          </p:sp>
        </p:grpSp>
        <p:sp>
          <p:nvSpPr>
            <p:cNvPr id="142" name="Parallelogram 141">
              <a:extLst>
                <a:ext uri="{FF2B5EF4-FFF2-40B4-BE49-F238E27FC236}">
                  <a16:creationId xmlns="" xmlns:a16="http://schemas.microsoft.com/office/drawing/2014/main" id="{FDF4ACD8-1429-401C-8693-15D459504CF4}"/>
                </a:ext>
              </a:extLst>
            </p:cNvPr>
            <p:cNvSpPr/>
            <p:nvPr/>
          </p:nvSpPr>
          <p:spPr bwMode="auto">
            <a:xfrm rot="20665172">
              <a:off x="7688114" y="3914964"/>
              <a:ext cx="34471" cy="865116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3" name="Parallelogram 142">
              <a:extLst>
                <a:ext uri="{FF2B5EF4-FFF2-40B4-BE49-F238E27FC236}">
                  <a16:creationId xmlns="" xmlns:a16="http://schemas.microsoft.com/office/drawing/2014/main" id="{862E698E-6791-45FA-91E9-D205216E9E51}"/>
                </a:ext>
              </a:extLst>
            </p:cNvPr>
            <p:cNvSpPr/>
            <p:nvPr/>
          </p:nvSpPr>
          <p:spPr bwMode="auto">
            <a:xfrm rot="21485986">
              <a:off x="7469571" y="3947907"/>
              <a:ext cx="30709" cy="614173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144" name="Parallelogram 143">
              <a:extLst>
                <a:ext uri="{FF2B5EF4-FFF2-40B4-BE49-F238E27FC236}">
                  <a16:creationId xmlns="" xmlns:a16="http://schemas.microsoft.com/office/drawing/2014/main" id="{B31299E6-3C2A-4963-8ED5-68D28A73891B}"/>
                </a:ext>
              </a:extLst>
            </p:cNvPr>
            <p:cNvSpPr/>
            <p:nvPr/>
          </p:nvSpPr>
          <p:spPr bwMode="auto">
            <a:xfrm rot="60000">
              <a:off x="7526862" y="3948233"/>
              <a:ext cx="29878" cy="614173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45" name="Group 542">
              <a:extLst>
                <a:ext uri="{FF2B5EF4-FFF2-40B4-BE49-F238E27FC236}">
                  <a16:creationId xmlns="" xmlns:a16="http://schemas.microsoft.com/office/drawing/2014/main" id="{427E26FB-851F-4CFA-9E8E-4233D5957635}"/>
                </a:ext>
              </a:extLst>
            </p:cNvPr>
            <p:cNvGrpSpPr/>
            <p:nvPr/>
          </p:nvGrpSpPr>
          <p:grpSpPr bwMode="auto">
            <a:xfrm rot="120000">
              <a:off x="7111708" y="4718819"/>
              <a:ext cx="97335" cy="85157"/>
              <a:chOff x="2328862" y="2776537"/>
              <a:chExt cx="228601" cy="200026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61" name="Freeform 278">
                <a:extLst>
                  <a:ext uri="{FF2B5EF4-FFF2-40B4-BE49-F238E27FC236}">
                    <a16:creationId xmlns="" xmlns:a16="http://schemas.microsoft.com/office/drawing/2014/main" id="{A05776E5-A5E3-4EA4-B6C3-AF27DF19422A}"/>
                  </a:ext>
                </a:extLst>
              </p:cNvPr>
              <p:cNvSpPr/>
              <p:nvPr/>
            </p:nvSpPr>
            <p:spPr>
              <a:xfrm>
                <a:off x="2328862" y="2793207"/>
                <a:ext cx="95250" cy="183356"/>
              </a:xfrm>
              <a:custGeom>
                <a:avLst/>
                <a:gdLst>
                  <a:gd name="connsiteX0" fmla="*/ 95250 w 95250"/>
                  <a:gd name="connsiteY0" fmla="*/ 0 h 183356"/>
                  <a:gd name="connsiteX1" fmla="*/ 78582 w 95250"/>
                  <a:gd name="connsiteY1" fmla="*/ 50006 h 183356"/>
                  <a:gd name="connsiteX2" fmla="*/ 42863 w 95250"/>
                  <a:gd name="connsiteY2" fmla="*/ 150019 h 183356"/>
                  <a:gd name="connsiteX3" fmla="*/ 59532 w 95250"/>
                  <a:gd name="connsiteY3" fmla="*/ 176213 h 183356"/>
                  <a:gd name="connsiteX4" fmla="*/ 54769 w 95250"/>
                  <a:gd name="connsiteY4" fmla="*/ 183356 h 183356"/>
                  <a:gd name="connsiteX5" fmla="*/ 11907 w 95250"/>
                  <a:gd name="connsiteY5" fmla="*/ 176213 h 183356"/>
                  <a:gd name="connsiteX6" fmla="*/ 0 w 95250"/>
                  <a:gd name="connsiteY6" fmla="*/ 154781 h 183356"/>
                  <a:gd name="connsiteX7" fmla="*/ 35719 w 95250"/>
                  <a:gd name="connsiteY7" fmla="*/ 9525 h 183356"/>
                  <a:gd name="connsiteX8" fmla="*/ 95250 w 95250"/>
                  <a:gd name="connsiteY8" fmla="*/ 0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83356">
                    <a:moveTo>
                      <a:pt x="95250" y="0"/>
                    </a:moveTo>
                    <a:lnTo>
                      <a:pt x="78582" y="50006"/>
                    </a:lnTo>
                    <a:lnTo>
                      <a:pt x="42863" y="150019"/>
                    </a:lnTo>
                    <a:lnTo>
                      <a:pt x="59532" y="176213"/>
                    </a:lnTo>
                    <a:lnTo>
                      <a:pt x="54769" y="183356"/>
                    </a:lnTo>
                    <a:lnTo>
                      <a:pt x="11907" y="176213"/>
                    </a:lnTo>
                    <a:lnTo>
                      <a:pt x="0" y="154781"/>
                    </a:lnTo>
                    <a:lnTo>
                      <a:pt x="35719" y="9525"/>
                    </a:lnTo>
                    <a:lnTo>
                      <a:pt x="9525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2" name="Freeform 279">
                <a:extLst>
                  <a:ext uri="{FF2B5EF4-FFF2-40B4-BE49-F238E27FC236}">
                    <a16:creationId xmlns="" xmlns:a16="http://schemas.microsoft.com/office/drawing/2014/main" id="{93051FB9-072F-4F51-B688-78FE801E0071}"/>
                  </a:ext>
                </a:extLst>
              </p:cNvPr>
              <p:cNvSpPr/>
              <p:nvPr/>
            </p:nvSpPr>
            <p:spPr>
              <a:xfrm>
                <a:off x="2359820" y="2776537"/>
                <a:ext cx="197643" cy="119063"/>
              </a:xfrm>
              <a:custGeom>
                <a:avLst/>
                <a:gdLst>
                  <a:gd name="connsiteX0" fmla="*/ 0 w 197643"/>
                  <a:gd name="connsiteY0" fmla="*/ 23813 h 119063"/>
                  <a:gd name="connsiteX1" fmla="*/ 54768 w 197643"/>
                  <a:gd name="connsiteY1" fmla="*/ 0 h 119063"/>
                  <a:gd name="connsiteX2" fmla="*/ 135731 w 197643"/>
                  <a:gd name="connsiteY2" fmla="*/ 7144 h 119063"/>
                  <a:gd name="connsiteX3" fmla="*/ 197643 w 197643"/>
                  <a:gd name="connsiteY3" fmla="*/ 21432 h 119063"/>
                  <a:gd name="connsiteX4" fmla="*/ 176212 w 197643"/>
                  <a:gd name="connsiteY4" fmla="*/ 119063 h 119063"/>
                  <a:gd name="connsiteX5" fmla="*/ 114300 w 197643"/>
                  <a:gd name="connsiteY5" fmla="*/ 100013 h 119063"/>
                  <a:gd name="connsiteX6" fmla="*/ 38100 w 197643"/>
                  <a:gd name="connsiteY6" fmla="*/ 100013 h 119063"/>
                  <a:gd name="connsiteX7" fmla="*/ 59531 w 197643"/>
                  <a:gd name="connsiteY7" fmla="*/ 28575 h 119063"/>
                  <a:gd name="connsiteX8" fmla="*/ 0 w 197643"/>
                  <a:gd name="connsiteY8" fmla="*/ 23813 h 119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643" h="119063">
                    <a:moveTo>
                      <a:pt x="0" y="23813"/>
                    </a:moveTo>
                    <a:lnTo>
                      <a:pt x="54768" y="0"/>
                    </a:lnTo>
                    <a:lnTo>
                      <a:pt x="135731" y="7144"/>
                    </a:lnTo>
                    <a:lnTo>
                      <a:pt x="197643" y="21432"/>
                    </a:lnTo>
                    <a:lnTo>
                      <a:pt x="176212" y="119063"/>
                    </a:lnTo>
                    <a:lnTo>
                      <a:pt x="114300" y="100013"/>
                    </a:lnTo>
                    <a:lnTo>
                      <a:pt x="38100" y="100013"/>
                    </a:lnTo>
                    <a:lnTo>
                      <a:pt x="59531" y="28575"/>
                    </a:lnTo>
                    <a:lnTo>
                      <a:pt x="0" y="23813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46" name="Freeform 263">
              <a:extLst>
                <a:ext uri="{FF2B5EF4-FFF2-40B4-BE49-F238E27FC236}">
                  <a16:creationId xmlns="" xmlns:a16="http://schemas.microsoft.com/office/drawing/2014/main" id="{C94C6629-EAEB-47F0-BD56-F550307B7CCD}"/>
                </a:ext>
              </a:extLst>
            </p:cNvPr>
            <p:cNvSpPr/>
            <p:nvPr/>
          </p:nvSpPr>
          <p:spPr bwMode="auto">
            <a:xfrm rot="120000">
              <a:off x="7461098" y="4522583"/>
              <a:ext cx="104576" cy="46478"/>
            </a:xfrm>
            <a:custGeom>
              <a:avLst/>
              <a:gdLst>
                <a:gd name="connsiteX0" fmla="*/ 245269 w 246856"/>
                <a:gd name="connsiteY0" fmla="*/ 85725 h 109538"/>
                <a:gd name="connsiteX1" fmla="*/ 204788 w 246856"/>
                <a:gd name="connsiteY1" fmla="*/ 107156 h 109538"/>
                <a:gd name="connsiteX2" fmla="*/ 42863 w 246856"/>
                <a:gd name="connsiteY2" fmla="*/ 109538 h 109538"/>
                <a:gd name="connsiteX3" fmla="*/ 2382 w 246856"/>
                <a:gd name="connsiteY3" fmla="*/ 100013 h 109538"/>
                <a:gd name="connsiteX4" fmla="*/ 0 w 246856"/>
                <a:gd name="connsiteY4" fmla="*/ 19050 h 109538"/>
                <a:gd name="connsiteX5" fmla="*/ 26194 w 246856"/>
                <a:gd name="connsiteY5" fmla="*/ 4763 h 109538"/>
                <a:gd name="connsiteX6" fmla="*/ 228600 w 246856"/>
                <a:gd name="connsiteY6" fmla="*/ 0 h 109538"/>
                <a:gd name="connsiteX7" fmla="*/ 245269 w 246856"/>
                <a:gd name="connsiteY7" fmla="*/ 23813 h 109538"/>
                <a:gd name="connsiteX8" fmla="*/ 245269 w 246856"/>
                <a:gd name="connsiteY8" fmla="*/ 85725 h 10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856" h="109538">
                  <a:moveTo>
                    <a:pt x="245269" y="85725"/>
                  </a:moveTo>
                  <a:lnTo>
                    <a:pt x="204788" y="107156"/>
                  </a:lnTo>
                  <a:lnTo>
                    <a:pt x="42863" y="109538"/>
                  </a:lnTo>
                  <a:lnTo>
                    <a:pt x="2382" y="100013"/>
                  </a:lnTo>
                  <a:lnTo>
                    <a:pt x="0" y="19050"/>
                  </a:lnTo>
                  <a:lnTo>
                    <a:pt x="26194" y="4763"/>
                  </a:lnTo>
                  <a:lnTo>
                    <a:pt x="228600" y="0"/>
                  </a:lnTo>
                  <a:lnTo>
                    <a:pt x="245269" y="23813"/>
                  </a:lnTo>
                  <a:cubicBezTo>
                    <a:pt x="246063" y="46038"/>
                    <a:pt x="246856" y="68263"/>
                    <a:pt x="245269" y="8572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7" name="Parallelogram 146">
              <a:extLst>
                <a:ext uri="{FF2B5EF4-FFF2-40B4-BE49-F238E27FC236}">
                  <a16:creationId xmlns="" xmlns:a16="http://schemas.microsoft.com/office/drawing/2014/main" id="{FB552765-9122-48A7-9795-8C51EFDBB0AB}"/>
                </a:ext>
              </a:extLst>
            </p:cNvPr>
            <p:cNvSpPr/>
            <p:nvPr/>
          </p:nvSpPr>
          <p:spPr bwMode="auto">
            <a:xfrm rot="20665172">
              <a:off x="7649571" y="3912497"/>
              <a:ext cx="34471" cy="876309"/>
            </a:xfrm>
            <a:prstGeom prst="parallelogram">
              <a:avLst/>
            </a:prstGeom>
            <a:gradFill flip="none" rotWithShape="1">
              <a:gsLst>
                <a:gs pos="0">
                  <a:schemeClr val="bg1">
                    <a:lumMod val="75000"/>
                    <a:shade val="30000"/>
                    <a:satMod val="115000"/>
                  </a:schemeClr>
                </a:gs>
                <a:gs pos="50000">
                  <a:schemeClr val="bg1">
                    <a:lumMod val="75000"/>
                    <a:shade val="67500"/>
                    <a:satMod val="115000"/>
                  </a:schemeClr>
                </a:gs>
                <a:gs pos="100000">
                  <a:schemeClr val="bg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10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grpSp>
          <p:nvGrpSpPr>
            <p:cNvPr id="148" name="Group 586">
              <a:extLst>
                <a:ext uri="{FF2B5EF4-FFF2-40B4-BE49-F238E27FC236}">
                  <a16:creationId xmlns="" xmlns:a16="http://schemas.microsoft.com/office/drawing/2014/main" id="{B502AE03-336B-4424-AB28-0A4BF77C6F96}"/>
                </a:ext>
              </a:extLst>
            </p:cNvPr>
            <p:cNvGrpSpPr>
              <a:grpSpLocks/>
            </p:cNvGrpSpPr>
            <p:nvPr/>
          </p:nvGrpSpPr>
          <p:grpSpPr bwMode="auto">
            <a:xfrm rot="120000">
              <a:off x="7402023" y="3833040"/>
              <a:ext cx="206837" cy="122005"/>
              <a:chOff x="2197121" y="2711675"/>
              <a:chExt cx="485775" cy="286576"/>
            </a:xfrm>
          </p:grpSpPr>
          <p:sp>
            <p:nvSpPr>
              <p:cNvPr id="152" name="Freeform 269">
                <a:extLst>
                  <a:ext uri="{FF2B5EF4-FFF2-40B4-BE49-F238E27FC236}">
                    <a16:creationId xmlns="" xmlns:a16="http://schemas.microsoft.com/office/drawing/2014/main" id="{0EF6190E-83CC-4866-A957-41162AD5142A}"/>
                  </a:ext>
                </a:extLst>
              </p:cNvPr>
              <p:cNvSpPr/>
              <p:nvPr/>
            </p:nvSpPr>
            <p:spPr>
              <a:xfrm>
                <a:off x="2350292" y="2814998"/>
                <a:ext cx="230011" cy="183253"/>
              </a:xfrm>
              <a:custGeom>
                <a:avLst/>
                <a:gdLst>
                  <a:gd name="connsiteX0" fmla="*/ 0 w 195262"/>
                  <a:gd name="connsiteY0" fmla="*/ 183356 h 183356"/>
                  <a:gd name="connsiteX1" fmla="*/ 195262 w 195262"/>
                  <a:gd name="connsiteY1" fmla="*/ 180975 h 183356"/>
                  <a:gd name="connsiteX2" fmla="*/ 185737 w 195262"/>
                  <a:gd name="connsiteY2" fmla="*/ 0 h 183356"/>
                  <a:gd name="connsiteX3" fmla="*/ 4762 w 195262"/>
                  <a:gd name="connsiteY3" fmla="*/ 4762 h 183356"/>
                  <a:gd name="connsiteX4" fmla="*/ 0 w 195262"/>
                  <a:gd name="connsiteY4" fmla="*/ 183356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262" h="183356">
                    <a:moveTo>
                      <a:pt x="0" y="183356"/>
                    </a:moveTo>
                    <a:lnTo>
                      <a:pt x="195262" y="180975"/>
                    </a:lnTo>
                    <a:lnTo>
                      <a:pt x="185737" y="0"/>
                    </a:lnTo>
                    <a:lnTo>
                      <a:pt x="4762" y="4762"/>
                    </a:lnTo>
                    <a:lnTo>
                      <a:pt x="0" y="18335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53" name="Group 584">
                <a:extLst>
                  <a:ext uri="{FF2B5EF4-FFF2-40B4-BE49-F238E27FC236}">
                    <a16:creationId xmlns="" xmlns:a16="http://schemas.microsoft.com/office/drawing/2014/main" id="{AF0529CB-D32A-4713-924C-1B4C11D9CA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27161" y="2830599"/>
                <a:ext cx="68258" cy="146781"/>
                <a:chOff x="2957874" y="2589485"/>
                <a:chExt cx="71851" cy="16309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="" xmlns:a16="http://schemas.microsoft.com/office/drawing/2014/main" id="{ABA3628E-6E9A-45A0-9241-2AB45F5BCA5D}"/>
                    </a:ext>
                  </a:extLst>
                </p:cNvPr>
                <p:cNvSpPr/>
                <p:nvPr/>
              </p:nvSpPr>
              <p:spPr>
                <a:xfrm>
                  <a:off x="2964581" y="2589485"/>
                  <a:ext cx="59504" cy="11047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solidFill>
                      <a:srgbClr val="FFFFFF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="" xmlns:a16="http://schemas.microsoft.com/office/drawing/2014/main" id="{01B419A8-A7A4-4FA9-B726-6D1DCE7DFBC3}"/>
                    </a:ext>
                  </a:extLst>
                </p:cNvPr>
                <p:cNvSpPr/>
                <p:nvPr/>
              </p:nvSpPr>
              <p:spPr>
                <a:xfrm>
                  <a:off x="2957874" y="2653072"/>
                  <a:ext cx="71851" cy="9950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65000"/>
                        <a:lumOff val="3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65000"/>
                        <a:lumOff val="35000"/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solidFill>
                      <a:srgbClr val="FFFFFF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154" name="Group 554">
                <a:extLst>
                  <a:ext uri="{FF2B5EF4-FFF2-40B4-BE49-F238E27FC236}">
                    <a16:creationId xmlns="" xmlns:a16="http://schemas.microsoft.com/office/drawing/2014/main" id="{EA0950F4-301C-4A85-9997-8A308B0A144C}"/>
                  </a:ext>
                </a:extLst>
              </p:cNvPr>
              <p:cNvGrpSpPr/>
              <p:nvPr/>
            </p:nvGrpSpPr>
            <p:grpSpPr>
              <a:xfrm>
                <a:off x="2197121" y="2711675"/>
                <a:ext cx="485775" cy="259556"/>
                <a:chOff x="2016919" y="2702719"/>
                <a:chExt cx="485775" cy="259556"/>
              </a:xfrm>
              <a:gradFill flip="none" rotWithShape="1">
                <a:gsLst>
                  <a:gs pos="0">
                    <a:srgbClr val="FF6600">
                      <a:shade val="30000"/>
                      <a:satMod val="115000"/>
                    </a:srgbClr>
                  </a:gs>
                  <a:gs pos="50000">
                    <a:srgbClr val="FF6600">
                      <a:shade val="67500"/>
                      <a:satMod val="115000"/>
                    </a:srgbClr>
                  </a:gs>
                  <a:gs pos="100000">
                    <a:srgbClr val="FF66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</p:grpSpPr>
            <p:sp>
              <p:nvSpPr>
                <p:cNvPr id="155" name="Rectangle 154">
                  <a:extLst>
                    <a:ext uri="{FF2B5EF4-FFF2-40B4-BE49-F238E27FC236}">
                      <a16:creationId xmlns="" xmlns:a16="http://schemas.microsoft.com/office/drawing/2014/main" id="{4EE45D34-5D76-408B-9407-643979984AB6}"/>
                    </a:ext>
                  </a:extLst>
                </p:cNvPr>
                <p:cNvSpPr/>
                <p:nvPr/>
              </p:nvSpPr>
              <p:spPr>
                <a:xfrm>
                  <a:off x="2124075" y="2762250"/>
                  <a:ext cx="250031" cy="59531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="" xmlns:a16="http://schemas.microsoft.com/office/drawing/2014/main" id="{1C996FDD-49A2-4440-8830-525E61B0ED81}"/>
                    </a:ext>
                  </a:extLst>
                </p:cNvPr>
                <p:cNvSpPr/>
                <p:nvPr/>
              </p:nvSpPr>
              <p:spPr>
                <a:xfrm>
                  <a:off x="2083594" y="2702719"/>
                  <a:ext cx="352425" cy="85725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57" name="Freeform 274">
                  <a:extLst>
                    <a:ext uri="{FF2B5EF4-FFF2-40B4-BE49-F238E27FC236}">
                      <a16:creationId xmlns="" xmlns:a16="http://schemas.microsoft.com/office/drawing/2014/main" id="{F587F902-2323-44E7-8BE1-F03A19635F17}"/>
                    </a:ext>
                  </a:extLst>
                </p:cNvPr>
                <p:cNvSpPr/>
                <p:nvPr/>
              </p:nvSpPr>
              <p:spPr>
                <a:xfrm>
                  <a:off x="2312194" y="2755106"/>
                  <a:ext cx="190500" cy="204788"/>
                </a:xfrm>
                <a:custGeom>
                  <a:avLst/>
                  <a:gdLst>
                    <a:gd name="connsiteX0" fmla="*/ 33337 w 190500"/>
                    <a:gd name="connsiteY0" fmla="*/ 204788 h 204788"/>
                    <a:gd name="connsiteX1" fmla="*/ 80962 w 190500"/>
                    <a:gd name="connsiteY1" fmla="*/ 180975 h 204788"/>
                    <a:gd name="connsiteX2" fmla="*/ 190500 w 190500"/>
                    <a:gd name="connsiteY2" fmla="*/ 188119 h 204788"/>
                    <a:gd name="connsiteX3" fmla="*/ 159544 w 190500"/>
                    <a:gd name="connsiteY3" fmla="*/ 66675 h 204788"/>
                    <a:gd name="connsiteX4" fmla="*/ 102394 w 190500"/>
                    <a:gd name="connsiteY4" fmla="*/ 0 h 204788"/>
                    <a:gd name="connsiteX5" fmla="*/ 16669 w 190500"/>
                    <a:gd name="connsiteY5" fmla="*/ 14288 h 204788"/>
                    <a:gd name="connsiteX6" fmla="*/ 30956 w 190500"/>
                    <a:gd name="connsiteY6" fmla="*/ 57150 h 204788"/>
                    <a:gd name="connsiteX7" fmla="*/ 0 w 190500"/>
                    <a:gd name="connsiteY7" fmla="*/ 78582 h 204788"/>
                    <a:gd name="connsiteX8" fmla="*/ 33337 w 190500"/>
                    <a:gd name="connsiteY8" fmla="*/ 204788 h 204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0" h="204788">
                      <a:moveTo>
                        <a:pt x="33337" y="204788"/>
                      </a:moveTo>
                      <a:lnTo>
                        <a:pt x="80962" y="180975"/>
                      </a:lnTo>
                      <a:lnTo>
                        <a:pt x="190500" y="188119"/>
                      </a:lnTo>
                      <a:lnTo>
                        <a:pt x="159544" y="66675"/>
                      </a:lnTo>
                      <a:lnTo>
                        <a:pt x="102394" y="0"/>
                      </a:lnTo>
                      <a:lnTo>
                        <a:pt x="16669" y="14288"/>
                      </a:lnTo>
                      <a:lnTo>
                        <a:pt x="30956" y="57150"/>
                      </a:lnTo>
                      <a:lnTo>
                        <a:pt x="0" y="78582"/>
                      </a:lnTo>
                      <a:lnTo>
                        <a:pt x="33337" y="204788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58" name="Freeform 275">
                  <a:extLst>
                    <a:ext uri="{FF2B5EF4-FFF2-40B4-BE49-F238E27FC236}">
                      <a16:creationId xmlns="" xmlns:a16="http://schemas.microsoft.com/office/drawing/2014/main" id="{3D223095-18CC-4F4A-A774-22A4F122D1A4}"/>
                    </a:ext>
                  </a:extLst>
                </p:cNvPr>
                <p:cNvSpPr/>
                <p:nvPr/>
              </p:nvSpPr>
              <p:spPr>
                <a:xfrm>
                  <a:off x="2016919" y="2774156"/>
                  <a:ext cx="195262" cy="188119"/>
                </a:xfrm>
                <a:custGeom>
                  <a:avLst/>
                  <a:gdLst>
                    <a:gd name="connsiteX0" fmla="*/ 0 w 195262"/>
                    <a:gd name="connsiteY0" fmla="*/ 171450 h 188119"/>
                    <a:gd name="connsiteX1" fmla="*/ 35719 w 195262"/>
                    <a:gd name="connsiteY1" fmla="*/ 59532 h 188119"/>
                    <a:gd name="connsiteX2" fmla="*/ 102394 w 195262"/>
                    <a:gd name="connsiteY2" fmla="*/ 0 h 188119"/>
                    <a:gd name="connsiteX3" fmla="*/ 195262 w 195262"/>
                    <a:gd name="connsiteY3" fmla="*/ 0 h 188119"/>
                    <a:gd name="connsiteX4" fmla="*/ 192881 w 195262"/>
                    <a:gd name="connsiteY4" fmla="*/ 52388 h 188119"/>
                    <a:gd name="connsiteX5" fmla="*/ 161925 w 195262"/>
                    <a:gd name="connsiteY5" fmla="*/ 188119 h 188119"/>
                    <a:gd name="connsiteX6" fmla="*/ 107156 w 195262"/>
                    <a:gd name="connsiteY6" fmla="*/ 164307 h 188119"/>
                    <a:gd name="connsiteX7" fmla="*/ 0 w 195262"/>
                    <a:gd name="connsiteY7" fmla="*/ 171450 h 18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262" h="188119">
                      <a:moveTo>
                        <a:pt x="0" y="171450"/>
                      </a:moveTo>
                      <a:lnTo>
                        <a:pt x="35719" y="59532"/>
                      </a:lnTo>
                      <a:lnTo>
                        <a:pt x="102394" y="0"/>
                      </a:lnTo>
                      <a:lnTo>
                        <a:pt x="195262" y="0"/>
                      </a:lnTo>
                      <a:lnTo>
                        <a:pt x="192881" y="52388"/>
                      </a:lnTo>
                      <a:lnTo>
                        <a:pt x="161925" y="188119"/>
                      </a:lnTo>
                      <a:lnTo>
                        <a:pt x="107156" y="164307"/>
                      </a:lnTo>
                      <a:lnTo>
                        <a:pt x="0" y="17145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00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grpSp>
          <p:nvGrpSpPr>
            <p:cNvPr id="149" name="Group 546">
              <a:extLst>
                <a:ext uri="{FF2B5EF4-FFF2-40B4-BE49-F238E27FC236}">
                  <a16:creationId xmlns="" xmlns:a16="http://schemas.microsoft.com/office/drawing/2014/main" id="{9C466642-1AA4-45CB-A38F-B13D5CA1CDAD}"/>
                </a:ext>
              </a:extLst>
            </p:cNvPr>
            <p:cNvGrpSpPr/>
            <p:nvPr/>
          </p:nvGrpSpPr>
          <p:grpSpPr bwMode="auto">
            <a:xfrm rot="120000">
              <a:off x="7756001" y="4740036"/>
              <a:ext cx="105446" cy="92253"/>
              <a:chOff x="2836069" y="2767013"/>
              <a:chExt cx="247650" cy="21669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50" name="Freeform 267">
                <a:extLst>
                  <a:ext uri="{FF2B5EF4-FFF2-40B4-BE49-F238E27FC236}">
                    <a16:creationId xmlns="" xmlns:a16="http://schemas.microsoft.com/office/drawing/2014/main" id="{8F1C1BA8-2C9D-4578-BCF9-BC294D347E76}"/>
                  </a:ext>
                </a:extLst>
              </p:cNvPr>
              <p:cNvSpPr/>
              <p:nvPr/>
            </p:nvSpPr>
            <p:spPr>
              <a:xfrm>
                <a:off x="2836069" y="2767013"/>
                <a:ext cx="204787" cy="128587"/>
              </a:xfrm>
              <a:custGeom>
                <a:avLst/>
                <a:gdLst>
                  <a:gd name="connsiteX0" fmla="*/ 0 w 204787"/>
                  <a:gd name="connsiteY0" fmla="*/ 35718 h 128587"/>
                  <a:gd name="connsiteX1" fmla="*/ 57150 w 204787"/>
                  <a:gd name="connsiteY1" fmla="*/ 9525 h 128587"/>
                  <a:gd name="connsiteX2" fmla="*/ 164306 w 204787"/>
                  <a:gd name="connsiteY2" fmla="*/ 0 h 128587"/>
                  <a:gd name="connsiteX3" fmla="*/ 204787 w 204787"/>
                  <a:gd name="connsiteY3" fmla="*/ 95250 h 128587"/>
                  <a:gd name="connsiteX4" fmla="*/ 88106 w 204787"/>
                  <a:gd name="connsiteY4" fmla="*/ 111918 h 128587"/>
                  <a:gd name="connsiteX5" fmla="*/ 30956 w 204787"/>
                  <a:gd name="connsiteY5" fmla="*/ 128587 h 128587"/>
                  <a:gd name="connsiteX6" fmla="*/ 0 w 204787"/>
                  <a:gd name="connsiteY6" fmla="*/ 35718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7" h="128587">
                    <a:moveTo>
                      <a:pt x="0" y="35718"/>
                    </a:moveTo>
                    <a:lnTo>
                      <a:pt x="57150" y="9525"/>
                    </a:lnTo>
                    <a:lnTo>
                      <a:pt x="164306" y="0"/>
                    </a:lnTo>
                    <a:lnTo>
                      <a:pt x="204787" y="95250"/>
                    </a:lnTo>
                    <a:lnTo>
                      <a:pt x="88106" y="111918"/>
                    </a:lnTo>
                    <a:lnTo>
                      <a:pt x="30956" y="128587"/>
                    </a:lnTo>
                    <a:lnTo>
                      <a:pt x="0" y="35718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1" name="Freeform 268">
                <a:extLst>
                  <a:ext uri="{FF2B5EF4-FFF2-40B4-BE49-F238E27FC236}">
                    <a16:creationId xmlns="" xmlns:a16="http://schemas.microsoft.com/office/drawing/2014/main" id="{ECC2C9B6-8EB6-4365-B0B7-3C5996BA997D}"/>
                  </a:ext>
                </a:extLst>
              </p:cNvPr>
              <p:cNvSpPr/>
              <p:nvPr/>
            </p:nvSpPr>
            <p:spPr>
              <a:xfrm>
                <a:off x="2990850" y="2781300"/>
                <a:ext cx="92869" cy="202406"/>
              </a:xfrm>
              <a:custGeom>
                <a:avLst/>
                <a:gdLst>
                  <a:gd name="connsiteX0" fmla="*/ 0 w 92869"/>
                  <a:gd name="connsiteY0" fmla="*/ 0 h 202406"/>
                  <a:gd name="connsiteX1" fmla="*/ 47625 w 92869"/>
                  <a:gd name="connsiteY1" fmla="*/ 19050 h 202406"/>
                  <a:gd name="connsiteX2" fmla="*/ 92869 w 92869"/>
                  <a:gd name="connsiteY2" fmla="*/ 178594 h 202406"/>
                  <a:gd name="connsiteX3" fmla="*/ 45244 w 92869"/>
                  <a:gd name="connsiteY3" fmla="*/ 202406 h 202406"/>
                  <a:gd name="connsiteX4" fmla="*/ 35719 w 92869"/>
                  <a:gd name="connsiteY4" fmla="*/ 185738 h 202406"/>
                  <a:gd name="connsiteX5" fmla="*/ 42863 w 92869"/>
                  <a:gd name="connsiteY5" fmla="*/ 147638 h 202406"/>
                  <a:gd name="connsiteX6" fmla="*/ 7144 w 92869"/>
                  <a:gd name="connsiteY6" fmla="*/ 78581 h 202406"/>
                  <a:gd name="connsiteX7" fmla="*/ 0 w 92869"/>
                  <a:gd name="connsiteY7" fmla="*/ 0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869" h="202406">
                    <a:moveTo>
                      <a:pt x="0" y="0"/>
                    </a:moveTo>
                    <a:lnTo>
                      <a:pt x="47625" y="19050"/>
                    </a:lnTo>
                    <a:lnTo>
                      <a:pt x="92869" y="178594"/>
                    </a:lnTo>
                    <a:lnTo>
                      <a:pt x="45244" y="202406"/>
                    </a:lnTo>
                    <a:lnTo>
                      <a:pt x="35719" y="185738"/>
                    </a:lnTo>
                    <a:lnTo>
                      <a:pt x="42863" y="147638"/>
                    </a:lnTo>
                    <a:lnTo>
                      <a:pt x="7144" y="7858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100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79" name="Group 296">
              <a:extLst>
                <a:ext uri="{FF2B5EF4-FFF2-40B4-BE49-F238E27FC236}">
                  <a16:creationId xmlns="" xmlns:a16="http://schemas.microsoft.com/office/drawing/2014/main" id="{5FFD2797-185D-4F84-8077-F3D676D93766}"/>
                </a:ext>
              </a:extLst>
            </p:cNvPr>
            <p:cNvGrpSpPr/>
            <p:nvPr/>
          </p:nvGrpSpPr>
          <p:grpSpPr>
            <a:xfrm>
              <a:off x="7434054" y="5121132"/>
              <a:ext cx="118109" cy="174633"/>
              <a:chOff x="2932616" y="5544377"/>
              <a:chExt cx="225910" cy="334025"/>
            </a:xfrm>
          </p:grpSpPr>
          <p:sp>
            <p:nvSpPr>
              <p:cNvPr id="180" name="Cube 179">
                <a:extLst>
                  <a:ext uri="{FF2B5EF4-FFF2-40B4-BE49-F238E27FC236}">
                    <a16:creationId xmlns="" xmlns:a16="http://schemas.microsoft.com/office/drawing/2014/main" id="{105E81F0-CAB2-42A2-9421-46CFC01F124F}"/>
                  </a:ext>
                </a:extLst>
              </p:cNvPr>
              <p:cNvSpPr/>
              <p:nvPr/>
            </p:nvSpPr>
            <p:spPr>
              <a:xfrm>
                <a:off x="2932616" y="5544377"/>
                <a:ext cx="225910" cy="334025"/>
              </a:xfrm>
              <a:prstGeom prst="cube">
                <a:avLst/>
              </a:prstGeom>
              <a:blipFill>
                <a:blip r:embed="rId5" cstate="print"/>
                <a:tile tx="0" ty="0" sx="100000" sy="100000" flip="none" algn="tl"/>
              </a:blipFill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="" xmlns:a16="http://schemas.microsoft.com/office/drawing/2014/main" id="{998FEAB3-728E-42F4-9445-58BA1F077807}"/>
                  </a:ext>
                </a:extLst>
              </p:cNvPr>
              <p:cNvSpPr/>
              <p:nvPr/>
            </p:nvSpPr>
            <p:spPr>
              <a:xfrm>
                <a:off x="3025654" y="5558487"/>
                <a:ext cx="45720" cy="2743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2" name="Group 137">
              <a:extLst>
                <a:ext uri="{FF2B5EF4-FFF2-40B4-BE49-F238E27FC236}">
                  <a16:creationId xmlns="" xmlns:a16="http://schemas.microsoft.com/office/drawing/2014/main" id="{66417B86-134F-4BB1-89B7-3CAD096C831D}"/>
                </a:ext>
              </a:extLst>
            </p:cNvPr>
            <p:cNvGrpSpPr/>
            <p:nvPr/>
          </p:nvGrpSpPr>
          <p:grpSpPr>
            <a:xfrm>
              <a:off x="7688026" y="3142495"/>
              <a:ext cx="854320" cy="161416"/>
              <a:chOff x="2282412" y="5100931"/>
              <a:chExt cx="2334409" cy="441064"/>
            </a:xfrm>
          </p:grpSpPr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2507BE13-4472-41A7-A18E-C8F78662DA7B}"/>
                  </a:ext>
                </a:extLst>
              </p:cNvPr>
              <p:cNvSpPr/>
              <p:nvPr/>
            </p:nvSpPr>
            <p:spPr>
              <a:xfrm rot="5400000">
                <a:off x="3229085" y="4154258"/>
                <a:ext cx="441064" cy="2334409"/>
              </a:xfrm>
              <a:prstGeom prst="rect">
                <a:avLst/>
              </a:prstGeom>
              <a:gradFill flip="none" rotWithShape="1">
                <a:gsLst>
                  <a:gs pos="0">
                    <a:srgbClr val="339933">
                      <a:shade val="30000"/>
                      <a:satMod val="115000"/>
                    </a:srgbClr>
                  </a:gs>
                  <a:gs pos="50000">
                    <a:srgbClr val="339933">
                      <a:shade val="67500"/>
                      <a:satMod val="115000"/>
                    </a:srgbClr>
                  </a:gs>
                  <a:gs pos="100000">
                    <a:srgbClr val="339933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4" name="Group 122">
                <a:extLst>
                  <a:ext uri="{FF2B5EF4-FFF2-40B4-BE49-F238E27FC236}">
                    <a16:creationId xmlns="" xmlns:a16="http://schemas.microsoft.com/office/drawing/2014/main" id="{D3DFBBAC-6500-4407-9AC4-2C7FD8807A76}"/>
                  </a:ext>
                </a:extLst>
              </p:cNvPr>
              <p:cNvGrpSpPr/>
              <p:nvPr/>
            </p:nvGrpSpPr>
            <p:grpSpPr>
              <a:xfrm rot="5400000">
                <a:off x="3281414" y="4411194"/>
                <a:ext cx="325651" cy="1828800"/>
                <a:chOff x="6204455" y="2302136"/>
                <a:chExt cx="325651" cy="1828800"/>
              </a:xfrm>
            </p:grpSpPr>
            <p:sp>
              <p:nvSpPr>
                <p:cNvPr id="185" name="Rounded Rectangle 127">
                  <a:extLst>
                    <a:ext uri="{FF2B5EF4-FFF2-40B4-BE49-F238E27FC236}">
                      <a16:creationId xmlns="" xmlns:a16="http://schemas.microsoft.com/office/drawing/2014/main" id="{04DFBEFF-2701-44A2-862A-B6E5C856744E}"/>
                    </a:ext>
                  </a:extLst>
                </p:cNvPr>
                <p:cNvSpPr/>
                <p:nvPr/>
              </p:nvSpPr>
              <p:spPr>
                <a:xfrm>
                  <a:off x="6207162" y="2302136"/>
                  <a:ext cx="320040" cy="1828800"/>
                </a:xfrm>
                <a:prstGeom prst="roundRect">
                  <a:avLst>
                    <a:gd name="adj" fmla="val 36022"/>
                  </a:avLst>
                </a:prstGeom>
                <a:solidFill>
                  <a:srgbClr val="DDDDDD"/>
                </a:solidFill>
                <a:ln w="6350">
                  <a:solidFill>
                    <a:schemeClr val="tx1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ounded Rectangle 128">
                  <a:extLst>
                    <a:ext uri="{FF2B5EF4-FFF2-40B4-BE49-F238E27FC236}">
                      <a16:creationId xmlns="" xmlns:a16="http://schemas.microsoft.com/office/drawing/2014/main" id="{FFD272FB-881B-44DA-8012-49E0BCDDE963}"/>
                    </a:ext>
                  </a:extLst>
                </p:cNvPr>
                <p:cNvSpPr/>
                <p:nvPr/>
              </p:nvSpPr>
              <p:spPr>
                <a:xfrm>
                  <a:off x="6275843" y="2528047"/>
                  <a:ext cx="181087" cy="1371600"/>
                </a:xfrm>
                <a:prstGeom prst="roundRect">
                  <a:avLst>
                    <a:gd name="adj" fmla="val 36022"/>
                  </a:avLst>
                </a:prstGeom>
                <a:solidFill>
                  <a:srgbClr val="E7F6FF"/>
                </a:solidFill>
                <a:ln w="63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87" name="Straight Connector 186">
                  <a:extLst>
                    <a:ext uri="{FF2B5EF4-FFF2-40B4-BE49-F238E27FC236}">
                      <a16:creationId xmlns="" xmlns:a16="http://schemas.microsoft.com/office/drawing/2014/main" id="{68EA59F9-B871-4201-B65A-7C58A5BEA63D}"/>
                    </a:ext>
                  </a:extLst>
                </p:cNvPr>
                <p:cNvCxnSpPr/>
                <p:nvPr/>
              </p:nvCxnSpPr>
              <p:spPr>
                <a:xfrm>
                  <a:off x="6204455" y="2398196"/>
                  <a:ext cx="32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="" xmlns:a16="http://schemas.microsoft.com/office/drawing/2014/main" id="{9EF72727-91C0-4A27-BA6A-B808E6873B9C}"/>
                    </a:ext>
                  </a:extLst>
                </p:cNvPr>
                <p:cNvCxnSpPr/>
                <p:nvPr/>
              </p:nvCxnSpPr>
              <p:spPr>
                <a:xfrm>
                  <a:off x="6204455" y="2507924"/>
                  <a:ext cx="32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="" xmlns:a16="http://schemas.microsoft.com/office/drawing/2014/main" id="{A5FAAD39-32EF-4F0D-91DF-38A6A4DEF821}"/>
                    </a:ext>
                  </a:extLst>
                </p:cNvPr>
                <p:cNvCxnSpPr/>
                <p:nvPr/>
              </p:nvCxnSpPr>
              <p:spPr>
                <a:xfrm>
                  <a:off x="6204455" y="2617652"/>
                  <a:ext cx="32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="" xmlns:a16="http://schemas.microsoft.com/office/drawing/2014/main" id="{4012B7E7-C38D-422F-920C-F09CCFC7B2D2}"/>
                    </a:ext>
                  </a:extLst>
                </p:cNvPr>
                <p:cNvCxnSpPr/>
                <p:nvPr/>
              </p:nvCxnSpPr>
              <p:spPr>
                <a:xfrm>
                  <a:off x="6204455" y="2727380"/>
                  <a:ext cx="32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="" xmlns:a16="http://schemas.microsoft.com/office/drawing/2014/main" id="{A0E9C89A-C9A2-42D1-9F56-081C7855B187}"/>
                    </a:ext>
                  </a:extLst>
                </p:cNvPr>
                <p:cNvCxnSpPr/>
                <p:nvPr/>
              </p:nvCxnSpPr>
              <p:spPr>
                <a:xfrm>
                  <a:off x="6210066" y="3692194"/>
                  <a:ext cx="32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>
                  <a:extLst>
                    <a:ext uri="{FF2B5EF4-FFF2-40B4-BE49-F238E27FC236}">
                      <a16:creationId xmlns="" xmlns:a16="http://schemas.microsoft.com/office/drawing/2014/main" id="{368DCA57-6577-4AC4-8310-7C0B374DD97E}"/>
                    </a:ext>
                  </a:extLst>
                </p:cNvPr>
                <p:cNvCxnSpPr/>
                <p:nvPr/>
              </p:nvCxnSpPr>
              <p:spPr>
                <a:xfrm>
                  <a:off x="6210066" y="3801922"/>
                  <a:ext cx="32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>
                  <a:extLst>
                    <a:ext uri="{FF2B5EF4-FFF2-40B4-BE49-F238E27FC236}">
                      <a16:creationId xmlns="" xmlns:a16="http://schemas.microsoft.com/office/drawing/2014/main" id="{02B6912E-CC72-476C-9029-AF860E627BF8}"/>
                    </a:ext>
                  </a:extLst>
                </p:cNvPr>
                <p:cNvCxnSpPr/>
                <p:nvPr/>
              </p:nvCxnSpPr>
              <p:spPr>
                <a:xfrm>
                  <a:off x="6210066" y="3911650"/>
                  <a:ext cx="32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="" xmlns:a16="http://schemas.microsoft.com/office/drawing/2014/main" id="{AC5DD299-568A-4AF0-9D0D-7D91A7C04691}"/>
                    </a:ext>
                  </a:extLst>
                </p:cNvPr>
                <p:cNvCxnSpPr/>
                <p:nvPr/>
              </p:nvCxnSpPr>
              <p:spPr>
                <a:xfrm>
                  <a:off x="6210066" y="4021378"/>
                  <a:ext cx="320040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17C4DA6C-ADF8-4A10-9B08-8FA06E0E5937}"/>
                </a:ext>
              </a:extLst>
            </p:cNvPr>
            <p:cNvGrpSpPr/>
            <p:nvPr/>
          </p:nvGrpSpPr>
          <p:grpSpPr>
            <a:xfrm rot="180000">
              <a:off x="7383408" y="3359298"/>
              <a:ext cx="234249" cy="471287"/>
              <a:chOff x="7332962" y="3582723"/>
              <a:chExt cx="314827" cy="633401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="" xmlns:a16="http://schemas.microsoft.com/office/drawing/2014/main" id="{90749168-40B8-42BF-9D09-C131AA01D53F}"/>
                  </a:ext>
                </a:extLst>
              </p:cNvPr>
              <p:cNvGrpSpPr/>
              <p:nvPr/>
            </p:nvGrpSpPr>
            <p:grpSpPr>
              <a:xfrm>
                <a:off x="7332962" y="3582723"/>
                <a:ext cx="314827" cy="550417"/>
                <a:chOff x="8138114" y="1860472"/>
                <a:chExt cx="448056" cy="783344"/>
              </a:xfrm>
            </p:grpSpPr>
            <p:sp>
              <p:nvSpPr>
                <p:cNvPr id="75" name="Rectangle 181">
                  <a:extLst>
                    <a:ext uri="{FF2B5EF4-FFF2-40B4-BE49-F238E27FC236}">
                      <a16:creationId xmlns="" xmlns:a16="http://schemas.microsoft.com/office/drawing/2014/main" id="{3593C242-0C27-4325-B08B-23F517A754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52589" y="2604260"/>
                  <a:ext cx="17854" cy="36314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Rectangle 182">
                  <a:extLst>
                    <a:ext uri="{FF2B5EF4-FFF2-40B4-BE49-F238E27FC236}">
                      <a16:creationId xmlns="" xmlns:a16="http://schemas.microsoft.com/office/drawing/2014/main" id="{21D8C95A-4156-47ED-9410-95924CD0BF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75733" y="2604908"/>
                  <a:ext cx="17854" cy="36314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Rectangle 183">
                  <a:extLst>
                    <a:ext uri="{FF2B5EF4-FFF2-40B4-BE49-F238E27FC236}">
                      <a16:creationId xmlns="" xmlns:a16="http://schemas.microsoft.com/office/drawing/2014/main" id="{7586A534-1ECE-4267-8BB4-B9D59046C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01161" y="2607502"/>
                  <a:ext cx="17854" cy="36314"/>
                </a:xfrm>
                <a:prstGeom prst="rect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Trapezoid 183">
                  <a:extLst>
                    <a:ext uri="{FF2B5EF4-FFF2-40B4-BE49-F238E27FC236}">
                      <a16:creationId xmlns="" xmlns:a16="http://schemas.microsoft.com/office/drawing/2014/main" id="{9D45B020-0D99-49A1-B3F7-CF3A7A3CC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8258845" y="2564709"/>
                  <a:ext cx="262521" cy="47987"/>
                </a:xfrm>
                <a:custGeom>
                  <a:avLst/>
                  <a:gdLst>
                    <a:gd name="T0" fmla="*/ 319075 w 638150"/>
                    <a:gd name="T1" fmla="*/ 0 h 118649"/>
                    <a:gd name="T2" fmla="*/ 14831 w 638150"/>
                    <a:gd name="T3" fmla="*/ 59325 h 118649"/>
                    <a:gd name="T4" fmla="*/ 319075 w 638150"/>
                    <a:gd name="T5" fmla="*/ 118649 h 118649"/>
                    <a:gd name="T6" fmla="*/ 623319 w 638150"/>
                    <a:gd name="T7" fmla="*/ 59325 h 118649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19775 w 638150"/>
                    <a:gd name="T13" fmla="*/ 3677 h 118649"/>
                    <a:gd name="T14" fmla="*/ 618375 w 638150"/>
                    <a:gd name="T15" fmla="*/ 118649 h 1186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38150" h="118649">
                      <a:moveTo>
                        <a:pt x="0" y="118649"/>
                      </a:moveTo>
                      <a:lnTo>
                        <a:pt x="29662" y="0"/>
                      </a:lnTo>
                      <a:lnTo>
                        <a:pt x="608488" y="0"/>
                      </a:lnTo>
                      <a:lnTo>
                        <a:pt x="638150" y="118649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79" name="AutoShape 204">
                  <a:extLst>
                    <a:ext uri="{FF2B5EF4-FFF2-40B4-BE49-F238E27FC236}">
                      <a16:creationId xmlns="" xmlns:a16="http://schemas.microsoft.com/office/drawing/2014/main" id="{76EFF3D8-0CB4-40FC-A555-0D5E59938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4042" y="1860472"/>
                  <a:ext cx="384854" cy="247066"/>
                </a:xfrm>
                <a:custGeom>
                  <a:avLst/>
                  <a:gdLst>
                    <a:gd name="G0" fmla="+- 8763 0 0"/>
                    <a:gd name="G1" fmla="+- 11687206 0 0"/>
                    <a:gd name="G2" fmla="+- 0 0 11687206"/>
                    <a:gd name="T0" fmla="*/ 0 256 1"/>
                    <a:gd name="T1" fmla="*/ 180 256 1"/>
                    <a:gd name="G3" fmla="+- 11687206 T0 T1"/>
                    <a:gd name="T2" fmla="*/ 0 256 1"/>
                    <a:gd name="T3" fmla="*/ 90 256 1"/>
                    <a:gd name="G4" fmla="+- 11687206 T2 T3"/>
                    <a:gd name="G5" fmla="*/ G4 2 1"/>
                    <a:gd name="T4" fmla="*/ 90 256 1"/>
                    <a:gd name="T5" fmla="*/ 0 256 1"/>
                    <a:gd name="G6" fmla="+- 11687206 T4 T5"/>
                    <a:gd name="G7" fmla="*/ G6 2 1"/>
                    <a:gd name="G8" fmla="abs 11687206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763"/>
                    <a:gd name="G18" fmla="*/ 8763 1 2"/>
                    <a:gd name="G19" fmla="+- G18 5400 0"/>
                    <a:gd name="G20" fmla="cos G19 11687206"/>
                    <a:gd name="G21" fmla="sin G19 11687206"/>
                    <a:gd name="G22" fmla="+- G20 10800 0"/>
                    <a:gd name="G23" fmla="+- G21 10800 0"/>
                    <a:gd name="G24" fmla="+- 10800 0 G20"/>
                    <a:gd name="G25" fmla="+- 8763 10800 0"/>
                    <a:gd name="G26" fmla="?: G9 G17 G25"/>
                    <a:gd name="G27" fmla="?: G9 0 21600"/>
                    <a:gd name="G28" fmla="cos 10800 11687206"/>
                    <a:gd name="G29" fmla="sin 10800 11687206"/>
                    <a:gd name="G30" fmla="sin 8763 11687206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687206 G34 0"/>
                    <a:gd name="G36" fmla="?: G6 G35 G31"/>
                    <a:gd name="G37" fmla="+- 21600 0 G36"/>
                    <a:gd name="G38" fmla="?: G4 0 G33"/>
                    <a:gd name="G39" fmla="?: 11687206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022 w 21600"/>
                    <a:gd name="T15" fmla="*/ 11084 h 21600"/>
                    <a:gd name="T16" fmla="*/ 10800 w 21600"/>
                    <a:gd name="T17" fmla="*/ 2037 h 21600"/>
                    <a:gd name="T18" fmla="*/ 20578 w 21600"/>
                    <a:gd name="T19" fmla="*/ 11084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040" y="11054"/>
                      </a:moveTo>
                      <a:cubicBezTo>
                        <a:pt x="2038" y="10970"/>
                        <a:pt x="2037" y="10885"/>
                        <a:pt x="2037" y="10800"/>
                      </a:cubicBezTo>
                      <a:cubicBezTo>
                        <a:pt x="2037" y="5960"/>
                        <a:pt x="5960" y="2037"/>
                        <a:pt x="10800" y="2037"/>
                      </a:cubicBezTo>
                      <a:cubicBezTo>
                        <a:pt x="15639" y="2037"/>
                        <a:pt x="19563" y="5960"/>
                        <a:pt x="19563" y="10800"/>
                      </a:cubicBezTo>
                      <a:cubicBezTo>
                        <a:pt x="19563" y="10885"/>
                        <a:pt x="19561" y="10970"/>
                        <a:pt x="19559" y="11054"/>
                      </a:cubicBezTo>
                      <a:lnTo>
                        <a:pt x="21595" y="11114"/>
                      </a:lnTo>
                      <a:cubicBezTo>
                        <a:pt x="21598" y="11009"/>
                        <a:pt x="21600" y="1090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904"/>
                        <a:pt x="1" y="11009"/>
                        <a:pt x="4" y="11114"/>
                      </a:cubicBezTo>
                      <a:close/>
                    </a:path>
                  </a:pathLst>
                </a:custGeom>
                <a:solidFill>
                  <a:srgbClr val="008000"/>
                </a:solidFill>
                <a:ln w="3175">
                  <a:solidFill>
                    <a:srgbClr val="3366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="" xmlns:a16="http://schemas.microsoft.com/office/drawing/2014/main" id="{34330FDE-EF49-42FB-A668-F764A3E260B6}"/>
                    </a:ext>
                  </a:extLst>
                </p:cNvPr>
                <p:cNvSpPr/>
                <p:nvPr/>
              </p:nvSpPr>
              <p:spPr bwMode="auto">
                <a:xfrm>
                  <a:off x="8231734" y="2093272"/>
                  <a:ext cx="306825" cy="51877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="" xmlns:a16="http://schemas.microsoft.com/office/drawing/2014/main" id="{F85E8669-02E6-4CEF-BF42-41556C66CC3D}"/>
                    </a:ext>
                  </a:extLst>
                </p:cNvPr>
                <p:cNvSpPr/>
                <p:nvPr/>
              </p:nvSpPr>
              <p:spPr bwMode="auto">
                <a:xfrm>
                  <a:off x="8264797" y="2399349"/>
                  <a:ext cx="246651" cy="140718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Rounded Rectangle 521">
                  <a:extLst>
                    <a:ext uri="{FF2B5EF4-FFF2-40B4-BE49-F238E27FC236}">
                      <a16:creationId xmlns="" xmlns:a16="http://schemas.microsoft.com/office/drawing/2014/main" id="{C9A6FA00-D603-43C7-82F7-9CC107CE46CA}"/>
                    </a:ext>
                  </a:extLst>
                </p:cNvPr>
                <p:cNvSpPr/>
                <p:nvPr/>
              </p:nvSpPr>
              <p:spPr bwMode="auto">
                <a:xfrm>
                  <a:off x="8190074" y="1988220"/>
                  <a:ext cx="74722" cy="535635"/>
                </a:xfrm>
                <a:prstGeom prst="roundRect">
                  <a:avLst/>
                </a:prstGeom>
                <a:solidFill>
                  <a:srgbClr val="74DF4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Rounded Rectangle 522">
                  <a:extLst>
                    <a:ext uri="{FF2B5EF4-FFF2-40B4-BE49-F238E27FC236}">
                      <a16:creationId xmlns="" xmlns:a16="http://schemas.microsoft.com/office/drawing/2014/main" id="{D0A4377C-189A-4B63-95B2-32A403FD5AE7}"/>
                    </a:ext>
                  </a:extLst>
                </p:cNvPr>
                <p:cNvSpPr/>
                <p:nvPr/>
              </p:nvSpPr>
              <p:spPr bwMode="auto">
                <a:xfrm>
                  <a:off x="8510125" y="1986923"/>
                  <a:ext cx="74722" cy="533690"/>
                </a:xfrm>
                <a:prstGeom prst="roundRect">
                  <a:avLst/>
                </a:prstGeom>
                <a:solidFill>
                  <a:srgbClr val="74DF4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Rounded Rectangle 523">
                  <a:extLst>
                    <a:ext uri="{FF2B5EF4-FFF2-40B4-BE49-F238E27FC236}">
                      <a16:creationId xmlns="" xmlns:a16="http://schemas.microsoft.com/office/drawing/2014/main" id="{FF002418-BD3A-4B7A-977E-BF6A45263F6C}"/>
                    </a:ext>
                  </a:extLst>
                </p:cNvPr>
                <p:cNvSpPr/>
                <p:nvPr/>
              </p:nvSpPr>
              <p:spPr bwMode="auto">
                <a:xfrm>
                  <a:off x="8211928" y="1981917"/>
                  <a:ext cx="53562" cy="284029"/>
                </a:xfrm>
                <a:prstGeom prst="roundRect">
                  <a:avLst/>
                </a:prstGeom>
                <a:solidFill>
                  <a:srgbClr val="74DF4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="" xmlns:a16="http://schemas.microsoft.com/office/drawing/2014/main" id="{37CF109B-D8C9-468B-828C-55F3A379493E}"/>
                    </a:ext>
                  </a:extLst>
                </p:cNvPr>
                <p:cNvSpPr/>
                <p:nvPr/>
              </p:nvSpPr>
              <p:spPr bwMode="auto">
                <a:xfrm>
                  <a:off x="8514754" y="2277437"/>
                  <a:ext cx="71416" cy="73925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="" xmlns:a16="http://schemas.microsoft.com/office/drawing/2014/main" id="{BB418D02-0B95-48D6-98E6-EB585E61DFA8}"/>
                    </a:ext>
                  </a:extLst>
                </p:cNvPr>
                <p:cNvSpPr/>
                <p:nvPr/>
              </p:nvSpPr>
              <p:spPr bwMode="auto">
                <a:xfrm>
                  <a:off x="8533930" y="2299485"/>
                  <a:ext cx="31740" cy="31126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="" xmlns:a16="http://schemas.microsoft.com/office/drawing/2014/main" id="{324B01C2-5BAA-49F1-878B-9ADFE7CA274F}"/>
                    </a:ext>
                  </a:extLst>
                </p:cNvPr>
                <p:cNvSpPr/>
                <p:nvPr/>
              </p:nvSpPr>
              <p:spPr bwMode="auto">
                <a:xfrm>
                  <a:off x="8287280" y="2435663"/>
                  <a:ext cx="190443" cy="71331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Rectangle 187">
                  <a:extLst>
                    <a:ext uri="{FF2B5EF4-FFF2-40B4-BE49-F238E27FC236}">
                      <a16:creationId xmlns="" xmlns:a16="http://schemas.microsoft.com/office/drawing/2014/main" id="{A1D20958-E258-46A9-928C-F5EF48246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35701" y="2543309"/>
                  <a:ext cx="304842" cy="1880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endParaRPr lang="en-US"/>
                </a:p>
              </p:txBody>
            </p:sp>
            <p:grpSp>
              <p:nvGrpSpPr>
                <p:cNvPr id="89" name="Group 215">
                  <a:extLst>
                    <a:ext uri="{FF2B5EF4-FFF2-40B4-BE49-F238E27FC236}">
                      <a16:creationId xmlns="" xmlns:a16="http://schemas.microsoft.com/office/drawing/2014/main" id="{9C600EA0-EFB0-4325-B68A-AA096D033B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267442" y="2355254"/>
                  <a:ext cx="240038" cy="44744"/>
                  <a:chOff x="2886" y="2869"/>
                  <a:chExt cx="416" cy="99"/>
                </a:xfrm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="" xmlns:a16="http://schemas.microsoft.com/office/drawing/2014/main" id="{78357753-F0F5-48D0-82B7-6396BCAAB772}"/>
                      </a:ext>
                    </a:extLst>
                  </p:cNvPr>
                  <p:cNvSpPr/>
                  <p:nvPr/>
                </p:nvSpPr>
                <p:spPr>
                  <a:xfrm>
                    <a:off x="2886" y="2883"/>
                    <a:ext cx="416" cy="85"/>
                  </a:xfrm>
                  <a:prstGeom prst="rect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217">
                    <a:extLst>
                      <a:ext uri="{FF2B5EF4-FFF2-40B4-BE49-F238E27FC236}">
                        <a16:creationId xmlns="" xmlns:a16="http://schemas.microsoft.com/office/drawing/2014/main" id="{0DE94707-87DE-4B45-8F4C-99D6CD5104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869"/>
                    <a:ext cx="350" cy="35"/>
                  </a:xfrm>
                  <a:prstGeom prst="ellipse">
                    <a:avLst/>
                  </a:prstGeom>
                  <a:solidFill>
                    <a:srgbClr val="0099FF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AutoShape 218">
                    <a:extLst>
                      <a:ext uri="{FF2B5EF4-FFF2-40B4-BE49-F238E27FC236}">
                        <a16:creationId xmlns="" xmlns:a16="http://schemas.microsoft.com/office/drawing/2014/main" id="{77D6A911-D6CA-4440-B99D-9A9DA3B97E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12" y="2870"/>
                    <a:ext cx="167" cy="2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C0C0C0"/>
                  </a:solidFill>
                  <a:ln w="317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Group 232">
                  <a:extLst>
                    <a:ext uri="{FF2B5EF4-FFF2-40B4-BE49-F238E27FC236}">
                      <a16:creationId xmlns="" xmlns:a16="http://schemas.microsoft.com/office/drawing/2014/main" id="{AE43837E-6671-4AE9-AD98-637ED638C6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8510786" y="2446688"/>
                  <a:ext cx="65465" cy="77168"/>
                  <a:chOff x="779" y="2650"/>
                  <a:chExt cx="99" cy="119"/>
                </a:xfrm>
              </p:grpSpPr>
              <p:sp>
                <p:nvSpPr>
                  <p:cNvPr id="130" name="Rectangle 173">
                    <a:extLst>
                      <a:ext uri="{FF2B5EF4-FFF2-40B4-BE49-F238E27FC236}">
                        <a16:creationId xmlns="" xmlns:a16="http://schemas.microsoft.com/office/drawing/2014/main" id="{4A6B11D9-DB36-47EB-9758-BCA6DC0FF4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810" y="2664"/>
                    <a:ext cx="44" cy="93"/>
                  </a:xfrm>
                  <a:prstGeom prst="rect">
                    <a:avLst/>
                  </a:prstGeom>
                  <a:solidFill>
                    <a:srgbClr val="D9D9D9"/>
                  </a:solidFill>
                  <a:ln w="63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1" name="Rectangle 174">
                    <a:extLst>
                      <a:ext uri="{FF2B5EF4-FFF2-40B4-BE49-F238E27FC236}">
                        <a16:creationId xmlns="" xmlns:a16="http://schemas.microsoft.com/office/drawing/2014/main" id="{811C9720-CC85-4E85-84C3-40AB6C6011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770" y="2688"/>
                    <a:ext cx="58" cy="40"/>
                  </a:xfrm>
                  <a:prstGeom prst="rect">
                    <a:avLst/>
                  </a:prstGeom>
                  <a:solidFill>
                    <a:srgbClr val="7F7F7F"/>
                  </a:solidFill>
                  <a:ln w="63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32" name="Rectangle 174">
                    <a:extLst>
                      <a:ext uri="{FF2B5EF4-FFF2-40B4-BE49-F238E27FC236}">
                        <a16:creationId xmlns="" xmlns:a16="http://schemas.microsoft.com/office/drawing/2014/main" id="{DE7586F1-9B05-4945-B39C-3E091C944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769" y="2690"/>
                    <a:ext cx="119" cy="40"/>
                  </a:xfrm>
                  <a:prstGeom prst="rect">
                    <a:avLst/>
                  </a:prstGeom>
                  <a:solidFill>
                    <a:srgbClr val="7F7F7F"/>
                  </a:solidFill>
                  <a:ln w="63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grpSp>
              <p:nvGrpSpPr>
                <p:cNvPr id="91" name="Group 794">
                  <a:extLst>
                    <a:ext uri="{FF2B5EF4-FFF2-40B4-BE49-F238E27FC236}">
                      <a16:creationId xmlns="" xmlns:a16="http://schemas.microsoft.com/office/drawing/2014/main" id="{019C5C2E-FF51-47BA-9507-F61349B1FCE7}"/>
                    </a:ext>
                  </a:extLst>
                </p:cNvPr>
                <p:cNvGrpSpPr/>
                <p:nvPr/>
              </p:nvGrpSpPr>
              <p:grpSpPr>
                <a:xfrm>
                  <a:off x="8138114" y="2408751"/>
                  <a:ext cx="50454" cy="68678"/>
                  <a:chOff x="6078538" y="4157663"/>
                  <a:chExt cx="346075" cy="480370"/>
                </a:xfrm>
              </p:grpSpPr>
              <p:sp>
                <p:nvSpPr>
                  <p:cNvPr id="104" name="Rectangle 105">
                    <a:extLst>
                      <a:ext uri="{FF2B5EF4-FFF2-40B4-BE49-F238E27FC236}">
                        <a16:creationId xmlns="" xmlns:a16="http://schemas.microsoft.com/office/drawing/2014/main" id="{7796851B-968E-447A-9BFF-C3999EC6BF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79483" y="4157663"/>
                    <a:ext cx="171450" cy="479425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Line 92">
                    <a:extLst>
                      <a:ext uri="{FF2B5EF4-FFF2-40B4-BE49-F238E27FC236}">
                        <a16:creationId xmlns="" xmlns:a16="http://schemas.microsoft.com/office/drawing/2014/main" id="{88FC95DB-0BDF-4BC8-B61C-C381555379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215063" y="4598988"/>
                    <a:ext cx="36512" cy="36512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Line 93">
                    <a:extLst>
                      <a:ext uri="{FF2B5EF4-FFF2-40B4-BE49-F238E27FC236}">
                        <a16:creationId xmlns="" xmlns:a16="http://schemas.microsoft.com/office/drawing/2014/main" id="{A206B5C5-8A6F-4E32-9B42-F288558000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59500" y="4543425"/>
                    <a:ext cx="92075" cy="92075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" name="Line 94">
                    <a:extLst>
                      <a:ext uri="{FF2B5EF4-FFF2-40B4-BE49-F238E27FC236}">
                        <a16:creationId xmlns="" xmlns:a16="http://schemas.microsoft.com/office/drawing/2014/main" id="{46B80A39-D8C0-49D5-952A-C5BF288359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03938" y="4487863"/>
                    <a:ext cx="147637" cy="1476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" name="Line 95">
                    <a:extLst>
                      <a:ext uri="{FF2B5EF4-FFF2-40B4-BE49-F238E27FC236}">
                        <a16:creationId xmlns="" xmlns:a16="http://schemas.microsoft.com/office/drawing/2014/main" id="{AE4B62AA-9D95-4FB1-B2CF-388CFFD664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432300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9" name="Line 96">
                    <a:extLst>
                      <a:ext uri="{FF2B5EF4-FFF2-40B4-BE49-F238E27FC236}">
                        <a16:creationId xmlns="" xmlns:a16="http://schemas.microsoft.com/office/drawing/2014/main" id="{D4FAA116-1A9A-4CEC-96E4-FB56BBFBC5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376738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0" name="Line 97">
                    <a:extLst>
                      <a:ext uri="{FF2B5EF4-FFF2-40B4-BE49-F238E27FC236}">
                        <a16:creationId xmlns="" xmlns:a16="http://schemas.microsoft.com/office/drawing/2014/main" id="{88DD5357-E340-4997-B5CD-CD3D6B7751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321175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1" name="Line 98">
                    <a:extLst>
                      <a:ext uri="{FF2B5EF4-FFF2-40B4-BE49-F238E27FC236}">
                        <a16:creationId xmlns="" xmlns:a16="http://schemas.microsoft.com/office/drawing/2014/main" id="{643894AF-A47A-48E7-8079-13B396BB76A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264025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2" name="Line 99">
                    <a:extLst>
                      <a:ext uri="{FF2B5EF4-FFF2-40B4-BE49-F238E27FC236}">
                        <a16:creationId xmlns="" xmlns:a16="http://schemas.microsoft.com/office/drawing/2014/main" id="{B680797C-F00F-4EF1-B927-B1AD0A6102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208463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3" name="Line 100">
                    <a:extLst>
                      <a:ext uri="{FF2B5EF4-FFF2-40B4-BE49-F238E27FC236}">
                        <a16:creationId xmlns="" xmlns:a16="http://schemas.microsoft.com/office/drawing/2014/main" id="{B5981106-79BD-4395-9E25-5E56BC4E5B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157663"/>
                    <a:ext cx="168275" cy="168275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4" name="Line 101">
                    <a:extLst>
                      <a:ext uri="{FF2B5EF4-FFF2-40B4-BE49-F238E27FC236}">
                        <a16:creationId xmlns="" xmlns:a16="http://schemas.microsoft.com/office/drawing/2014/main" id="{2EEBC83A-EA59-4059-9A12-E1F4D4B397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157663"/>
                    <a:ext cx="112712" cy="112712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Line 102">
                    <a:extLst>
                      <a:ext uri="{FF2B5EF4-FFF2-40B4-BE49-F238E27FC236}">
                        <a16:creationId xmlns="" xmlns:a16="http://schemas.microsoft.com/office/drawing/2014/main" id="{0C917D7F-D62E-427A-AEDE-C6D98FA14F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157663"/>
                    <a:ext cx="57150" cy="57150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6" name="Line 103">
                    <a:extLst>
                      <a:ext uri="{FF2B5EF4-FFF2-40B4-BE49-F238E27FC236}">
                        <a16:creationId xmlns="" xmlns:a16="http://schemas.microsoft.com/office/drawing/2014/main" id="{521BB31E-6058-4316-89DB-3E8B37DA5D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078538" y="4157663"/>
                    <a:ext cx="1587" cy="158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7" name="Rectangle 104">
                    <a:extLst>
                      <a:ext uri="{FF2B5EF4-FFF2-40B4-BE49-F238E27FC236}">
                        <a16:creationId xmlns="" xmlns:a16="http://schemas.microsoft.com/office/drawing/2014/main" id="{70A31B81-B18E-4DB1-9E0A-57A53ADB3D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078538" y="4160196"/>
                    <a:ext cx="173037" cy="477837"/>
                  </a:xfrm>
                  <a:prstGeom prst="rect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8" name="Rectangle 106">
                    <a:extLst>
                      <a:ext uri="{FF2B5EF4-FFF2-40B4-BE49-F238E27FC236}">
                        <a16:creationId xmlns="" xmlns:a16="http://schemas.microsoft.com/office/drawing/2014/main" id="{D9A416EA-FC1B-4FD3-932B-60A80FE9C2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49988" y="4158608"/>
                    <a:ext cx="173037" cy="47783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0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9" name="Line 107">
                    <a:extLst>
                      <a:ext uri="{FF2B5EF4-FFF2-40B4-BE49-F238E27FC236}">
                        <a16:creationId xmlns="" xmlns:a16="http://schemas.microsoft.com/office/drawing/2014/main" id="{090DCA0C-A2D3-4DE6-A1E1-42C597FDD6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373813" y="4157663"/>
                    <a:ext cx="50800" cy="50800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0" name="Line 108">
                    <a:extLst>
                      <a:ext uri="{FF2B5EF4-FFF2-40B4-BE49-F238E27FC236}">
                        <a16:creationId xmlns="" xmlns:a16="http://schemas.microsoft.com/office/drawing/2014/main" id="{2E14E944-9F7E-43ED-8FDC-20C8895D8E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318250" y="4157663"/>
                    <a:ext cx="106362" cy="106362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1" name="Line 109">
                    <a:extLst>
                      <a:ext uri="{FF2B5EF4-FFF2-40B4-BE49-F238E27FC236}">
                        <a16:creationId xmlns="" xmlns:a16="http://schemas.microsoft.com/office/drawing/2014/main" id="{57D02847-A263-452C-94A0-3C383A01CB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62688" y="4157663"/>
                    <a:ext cx="161925" cy="161925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2" name="Line 110">
                    <a:extLst>
                      <a:ext uri="{FF2B5EF4-FFF2-40B4-BE49-F238E27FC236}">
                        <a16:creationId xmlns="" xmlns:a16="http://schemas.microsoft.com/office/drawing/2014/main" id="{62BCB4D7-DC5A-4928-8684-37A98AB93E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51575" y="4202113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3" name="Line 111">
                    <a:extLst>
                      <a:ext uri="{FF2B5EF4-FFF2-40B4-BE49-F238E27FC236}">
                        <a16:creationId xmlns="" xmlns:a16="http://schemas.microsoft.com/office/drawing/2014/main" id="{3022DD3B-6943-42BC-BEAF-DBE2B2C357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51575" y="4257675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4" name="Line 112">
                    <a:extLst>
                      <a:ext uri="{FF2B5EF4-FFF2-40B4-BE49-F238E27FC236}">
                        <a16:creationId xmlns="" xmlns:a16="http://schemas.microsoft.com/office/drawing/2014/main" id="{24DF9527-36D7-4645-B748-F4807C3B6E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51575" y="4313238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5" name="Line 113">
                    <a:extLst>
                      <a:ext uri="{FF2B5EF4-FFF2-40B4-BE49-F238E27FC236}">
                        <a16:creationId xmlns="" xmlns:a16="http://schemas.microsoft.com/office/drawing/2014/main" id="{F062E53F-3240-4EFA-B68E-B497E4CB0E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51575" y="4368800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6" name="Line 114">
                    <a:extLst>
                      <a:ext uri="{FF2B5EF4-FFF2-40B4-BE49-F238E27FC236}">
                        <a16:creationId xmlns="" xmlns:a16="http://schemas.microsoft.com/office/drawing/2014/main" id="{1681120F-14A0-43B7-91D0-5EB76ED756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51575" y="4425950"/>
                    <a:ext cx="173037" cy="17303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7" name="Line 115">
                    <a:extLst>
                      <a:ext uri="{FF2B5EF4-FFF2-40B4-BE49-F238E27FC236}">
                        <a16:creationId xmlns="" xmlns:a16="http://schemas.microsoft.com/office/drawing/2014/main" id="{B7952FF5-8D28-4C1E-8480-FCDAE0F50A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51575" y="4481513"/>
                    <a:ext cx="153987" cy="153987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8" name="Line 116">
                    <a:extLst>
                      <a:ext uri="{FF2B5EF4-FFF2-40B4-BE49-F238E27FC236}">
                        <a16:creationId xmlns="" xmlns:a16="http://schemas.microsoft.com/office/drawing/2014/main" id="{01CBDBC3-7986-4D0C-A042-113BB7A8D0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51575" y="4537075"/>
                    <a:ext cx="98425" cy="98425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Line 117">
                    <a:extLst>
                      <a:ext uri="{FF2B5EF4-FFF2-40B4-BE49-F238E27FC236}">
                        <a16:creationId xmlns="" xmlns:a16="http://schemas.microsoft.com/office/drawing/2014/main" id="{76BCC59D-9407-4E16-9F69-F500565153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251575" y="4592638"/>
                    <a:ext cx="42862" cy="42862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oup 398">
                  <a:extLst>
                    <a:ext uri="{FF2B5EF4-FFF2-40B4-BE49-F238E27FC236}">
                      <a16:creationId xmlns="" xmlns:a16="http://schemas.microsoft.com/office/drawing/2014/main" id="{B72D7489-AD36-42FA-AA29-08E97D4777E2}"/>
                    </a:ext>
                  </a:extLst>
                </p:cNvPr>
                <p:cNvGrpSpPr/>
                <p:nvPr/>
              </p:nvGrpSpPr>
              <p:grpSpPr>
                <a:xfrm>
                  <a:off x="8263915" y="1973047"/>
                  <a:ext cx="249922" cy="306853"/>
                  <a:chOff x="3243116" y="3209023"/>
                  <a:chExt cx="599993" cy="751201"/>
                </a:xfrm>
              </p:grpSpPr>
              <p:sp>
                <p:nvSpPr>
                  <p:cNvPr id="93" name="Oval 239">
                    <a:extLst>
                      <a:ext uri="{FF2B5EF4-FFF2-40B4-BE49-F238E27FC236}">
                        <a16:creationId xmlns="" xmlns:a16="http://schemas.microsoft.com/office/drawing/2014/main" id="{4AFC8A08-6BFC-46F9-9BD0-4776C445F4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262656" y="3209023"/>
                    <a:ext cx="550610" cy="433490"/>
                  </a:xfrm>
                  <a:prstGeom prst="ellipse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="" xmlns:a16="http://schemas.microsoft.com/office/drawing/2014/main" id="{F8144FF4-63E7-4844-8399-67604F2B3B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49531" y="3473992"/>
                    <a:ext cx="216686" cy="223228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95" name="Oval 245">
                    <a:extLst>
                      <a:ext uri="{FF2B5EF4-FFF2-40B4-BE49-F238E27FC236}">
                        <a16:creationId xmlns="" xmlns:a16="http://schemas.microsoft.com/office/drawing/2014/main" id="{4C843E28-AE4B-4BC2-B8DC-C974C3C29D5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1020" y="3501215"/>
                    <a:ext cx="164753" cy="170597"/>
                  </a:xfrm>
                  <a:prstGeom prst="ellipse">
                    <a:avLst/>
                  </a:prstGeom>
                  <a:solidFill>
                    <a:srgbClr val="5F5F5F"/>
                  </a:solidFill>
                  <a:ln w="63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6" name="Rectangle 225">
                    <a:extLst>
                      <a:ext uri="{FF2B5EF4-FFF2-40B4-BE49-F238E27FC236}">
                        <a16:creationId xmlns="" xmlns:a16="http://schemas.microsoft.com/office/drawing/2014/main" id="{BCFEA16C-43FF-4D2C-A76A-16FE4659BA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48235" y="3401840"/>
                    <a:ext cx="585713" cy="216571"/>
                  </a:xfrm>
                  <a:prstGeom prst="trapezoid">
                    <a:avLst>
                      <a:gd name="adj" fmla="val 8612"/>
                    </a:avLst>
                  </a:prstGeom>
                  <a:solidFill>
                    <a:srgbClr val="008000"/>
                  </a:solidFill>
                  <a:ln w="317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Oval 239">
                    <a:extLst>
                      <a:ext uri="{FF2B5EF4-FFF2-40B4-BE49-F238E27FC236}">
                        <a16:creationId xmlns="" xmlns:a16="http://schemas.microsoft.com/office/drawing/2014/main" id="{8CD43A09-BF1F-44CA-93B8-423225103EF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243116" y="3435880"/>
                    <a:ext cx="599993" cy="524344"/>
                  </a:xfrm>
                  <a:prstGeom prst="ellipse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endParaRPr lang="en-US">
                      <a:solidFill>
                        <a:schemeClr val="tx1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grpSp>
                <p:nvGrpSpPr>
                  <p:cNvPr id="98" name="Group 228">
                    <a:extLst>
                      <a:ext uri="{FF2B5EF4-FFF2-40B4-BE49-F238E27FC236}">
                        <a16:creationId xmlns="" xmlns:a16="http://schemas.microsoft.com/office/drawing/2014/main" id="{2E636C9C-DE87-4B88-A129-25E1450761C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23878" y="3599218"/>
                    <a:ext cx="236385" cy="205079"/>
                    <a:chOff x="1883" y="2407"/>
                    <a:chExt cx="132" cy="113"/>
                  </a:xfrm>
                </p:grpSpPr>
                <p:sp>
                  <p:nvSpPr>
                    <p:cNvPr id="101" name="Oval 245">
                      <a:extLst>
                        <a:ext uri="{FF2B5EF4-FFF2-40B4-BE49-F238E27FC236}">
                          <a16:creationId xmlns="" xmlns:a16="http://schemas.microsoft.com/office/drawing/2014/main" id="{668CA0D7-30EE-4E4D-AFEB-511502ADCC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83" y="2407"/>
                      <a:ext cx="132" cy="113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Oval 245">
                      <a:extLst>
                        <a:ext uri="{FF2B5EF4-FFF2-40B4-BE49-F238E27FC236}">
                          <a16:creationId xmlns="" xmlns:a16="http://schemas.microsoft.com/office/drawing/2014/main" id="{8F24E1A4-CA57-42C5-937E-6DE27C0F0C4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0" y="2421"/>
                      <a:ext cx="101" cy="87"/>
                    </a:xfrm>
                    <a:prstGeom prst="ellipse">
                      <a:avLst/>
                    </a:prstGeom>
                    <a:solidFill>
                      <a:srgbClr val="5F5F5F"/>
                    </a:solidFill>
                    <a:ln w="63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103" name="Oval 245">
                      <a:extLst>
                        <a:ext uri="{FF2B5EF4-FFF2-40B4-BE49-F238E27FC236}">
                          <a16:creationId xmlns="" xmlns:a16="http://schemas.microsoft.com/office/drawing/2014/main" id="{6ECB63D7-932C-4A69-A651-E19EC8318947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6" y="2448"/>
                      <a:ext cx="50" cy="3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63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chemeClr val="lt1"/>
                        </a:solidFill>
                        <a:latin typeface="+mn-lt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9" name="Straight Connector 98">
                    <a:extLst>
                      <a:ext uri="{FF2B5EF4-FFF2-40B4-BE49-F238E27FC236}">
                        <a16:creationId xmlns="" xmlns:a16="http://schemas.microsoft.com/office/drawing/2014/main" id="{01B4AFA5-9DF3-45A1-91BF-591B43C86FCE}"/>
                      </a:ext>
                    </a:extLst>
                  </p:cNvPr>
                  <p:cNvCxnSpPr>
                    <a:endCxn id="97" idx="6"/>
                  </p:cNvCxnSpPr>
                  <p:nvPr/>
                </p:nvCxnSpPr>
                <p:spPr>
                  <a:xfrm>
                    <a:off x="3811664" y="3394001"/>
                    <a:ext cx="31445" cy="30405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>
                    <a:extLst>
                      <a:ext uri="{FF2B5EF4-FFF2-40B4-BE49-F238E27FC236}">
                        <a16:creationId xmlns="" xmlns:a16="http://schemas.microsoft.com/office/drawing/2014/main" id="{4910D539-A04B-402E-92D0-20355A4024FD}"/>
                      </a:ext>
                    </a:extLst>
                  </p:cNvPr>
                  <p:cNvCxnSpPr>
                    <a:stCxn id="93" idx="2"/>
                    <a:endCxn id="97" idx="2"/>
                  </p:cNvCxnSpPr>
                  <p:nvPr/>
                </p:nvCxnSpPr>
                <p:spPr>
                  <a:xfrm flipH="1">
                    <a:off x="3243116" y="3425768"/>
                    <a:ext cx="19540" cy="27228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7" name="Group 236">
                <a:extLst>
                  <a:ext uri="{FF2B5EF4-FFF2-40B4-BE49-F238E27FC236}">
                    <a16:creationId xmlns="" xmlns:a16="http://schemas.microsoft.com/office/drawing/2014/main" id="{BC3EE658-052D-478A-9A27-991F337D92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95864" y="4101301"/>
                <a:ext cx="250438" cy="114823"/>
                <a:chOff x="1690" y="3144"/>
                <a:chExt cx="539" cy="252"/>
              </a:xfrm>
            </p:grpSpPr>
            <p:sp>
              <p:nvSpPr>
                <p:cNvPr id="218" name="Rectangle 186">
                  <a:extLst>
                    <a:ext uri="{FF2B5EF4-FFF2-40B4-BE49-F238E27FC236}">
                      <a16:creationId xmlns="" xmlns:a16="http://schemas.microsoft.com/office/drawing/2014/main" id="{C91147D3-EC77-47D7-899F-12329E3546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55" y="3236"/>
                  <a:ext cx="44" cy="93"/>
                </a:xfrm>
                <a:prstGeom prst="rect">
                  <a:avLst/>
                </a:prstGeom>
                <a:solidFill>
                  <a:srgbClr val="D9D9D9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Rectangle 190">
                  <a:extLst>
                    <a:ext uri="{FF2B5EF4-FFF2-40B4-BE49-F238E27FC236}">
                      <a16:creationId xmlns="" xmlns:a16="http://schemas.microsoft.com/office/drawing/2014/main" id="{F4B5C91F-D971-4468-A861-7F355BA758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56" y="3238"/>
                  <a:ext cx="45" cy="93"/>
                </a:xfrm>
                <a:prstGeom prst="rect">
                  <a:avLst/>
                </a:prstGeom>
                <a:solidFill>
                  <a:srgbClr val="D9D9D9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0" name="Rectangle 191">
                  <a:extLst>
                    <a:ext uri="{FF2B5EF4-FFF2-40B4-BE49-F238E27FC236}">
                      <a16:creationId xmlns="" xmlns:a16="http://schemas.microsoft.com/office/drawing/2014/main" id="{826A7F6A-BFE7-42E5-A809-7A57E61362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19" y="3262"/>
                  <a:ext cx="118" cy="40"/>
                </a:xfrm>
                <a:prstGeom prst="rect">
                  <a:avLst/>
                </a:prstGeom>
                <a:solidFill>
                  <a:srgbClr val="7F7F7F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Oval 240">
                  <a:extLst>
                    <a:ext uri="{FF2B5EF4-FFF2-40B4-BE49-F238E27FC236}">
                      <a16:creationId xmlns="" xmlns:a16="http://schemas.microsoft.com/office/drawing/2014/main" id="{5CEEF159-DCB3-468B-8549-D3624FFDC9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52" y="3144"/>
                  <a:ext cx="63" cy="12"/>
                </a:xfrm>
                <a:prstGeom prst="ellipse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2" name="Rectangle 188">
                  <a:extLst>
                    <a:ext uri="{FF2B5EF4-FFF2-40B4-BE49-F238E27FC236}">
                      <a16:creationId xmlns="" xmlns:a16="http://schemas.microsoft.com/office/drawing/2014/main" id="{46696427-6E57-429A-8162-142C22B448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92" y="3237"/>
                  <a:ext cx="45" cy="93"/>
                </a:xfrm>
                <a:prstGeom prst="rect">
                  <a:avLst/>
                </a:prstGeom>
                <a:solidFill>
                  <a:srgbClr val="D9D9D9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Rectangle 189">
                  <a:extLst>
                    <a:ext uri="{FF2B5EF4-FFF2-40B4-BE49-F238E27FC236}">
                      <a16:creationId xmlns="" xmlns:a16="http://schemas.microsoft.com/office/drawing/2014/main" id="{B98B6EFB-A9A5-4FFA-8AF4-AD67E2DB21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55" y="3263"/>
                  <a:ext cx="118" cy="40"/>
                </a:xfrm>
                <a:prstGeom prst="rect">
                  <a:avLst/>
                </a:prstGeom>
                <a:solidFill>
                  <a:srgbClr val="7F7F7F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4" name="Rectangle 184">
                  <a:extLst>
                    <a:ext uri="{FF2B5EF4-FFF2-40B4-BE49-F238E27FC236}">
                      <a16:creationId xmlns="" xmlns:a16="http://schemas.microsoft.com/office/drawing/2014/main" id="{EEF5F2CD-E322-4794-98DB-4BA9CCD49E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01" y="3162"/>
                  <a:ext cx="507" cy="77"/>
                </a:xfrm>
                <a:prstGeom prst="rect">
                  <a:avLst/>
                </a:prstGeom>
                <a:solidFill>
                  <a:srgbClr val="008000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5" name="Rectangle 187">
                  <a:extLst>
                    <a:ext uri="{FF2B5EF4-FFF2-40B4-BE49-F238E27FC236}">
                      <a16:creationId xmlns="" xmlns:a16="http://schemas.microsoft.com/office/drawing/2014/main" id="{DE7961F3-31B5-41EA-9BC9-F2412EA26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717" y="3268"/>
                  <a:ext cx="119" cy="40"/>
                </a:xfrm>
                <a:prstGeom prst="rect">
                  <a:avLst/>
                </a:prstGeom>
                <a:solidFill>
                  <a:srgbClr val="7F7F7F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6" name="Rectangle 245">
                  <a:extLst>
                    <a:ext uri="{FF2B5EF4-FFF2-40B4-BE49-F238E27FC236}">
                      <a16:creationId xmlns="" xmlns:a16="http://schemas.microsoft.com/office/drawing/2014/main" id="{80E5D075-781F-46D0-85EB-F0BF561ABA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30" y="3150"/>
                  <a:ext cx="99" cy="56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" name="Rectangle 181">
                  <a:extLst>
                    <a:ext uri="{FF2B5EF4-FFF2-40B4-BE49-F238E27FC236}">
                      <a16:creationId xmlns="" xmlns:a16="http://schemas.microsoft.com/office/drawing/2014/main" id="{DCBA5DCD-F927-45FB-A048-587B68848E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90" y="3329"/>
                  <a:ext cx="474" cy="67"/>
                </a:xfrm>
                <a:prstGeom prst="rect">
                  <a:avLst/>
                </a:prstGeom>
                <a:solidFill>
                  <a:srgbClr val="008000"/>
                </a:solidFill>
                <a:ln w="63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28" name="AutoShape 247">
                  <a:extLst>
                    <a:ext uri="{FF2B5EF4-FFF2-40B4-BE49-F238E27FC236}">
                      <a16:creationId xmlns="" xmlns:a16="http://schemas.microsoft.com/office/drawing/2014/main" id="{60FCD108-662A-4410-A14A-3E8D368E8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04" y="3182"/>
                  <a:ext cx="96" cy="32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8D9F93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="" xmlns:a16="http://schemas.microsoft.com/office/drawing/2014/main" id="{51CFF3CC-96A9-4399-9C91-28BD2FA65E96}"/>
                </a:ext>
              </a:extLst>
            </p:cNvPr>
            <p:cNvGrpSpPr/>
            <p:nvPr/>
          </p:nvGrpSpPr>
          <p:grpSpPr>
            <a:xfrm>
              <a:off x="6730122" y="3037147"/>
              <a:ext cx="494920" cy="464209"/>
              <a:chOff x="3730876" y="1268404"/>
              <a:chExt cx="665163" cy="623888"/>
            </a:xfrm>
          </p:grpSpPr>
          <p:sp>
            <p:nvSpPr>
              <p:cNvPr id="231" name="Oval 31">
                <a:extLst>
                  <a:ext uri="{FF2B5EF4-FFF2-40B4-BE49-F238E27FC236}">
                    <a16:creationId xmlns="" xmlns:a16="http://schemas.microsoft.com/office/drawing/2014/main" id="{2C8A3F3C-4782-409C-B43F-5CDFD0B38ED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30876" y="1268404"/>
                <a:ext cx="665163" cy="623888"/>
              </a:xfrm>
              <a:prstGeom prst="ellipse">
                <a:avLst/>
              </a:prstGeom>
              <a:solidFill>
                <a:srgbClr val="33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Oval 30">
                <a:extLst>
                  <a:ext uri="{FF2B5EF4-FFF2-40B4-BE49-F238E27FC236}">
                    <a16:creationId xmlns="" xmlns:a16="http://schemas.microsoft.com/office/drawing/2014/main" id="{3FB23F6E-7256-465A-B10B-585C7C3324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07076" y="1335079"/>
                <a:ext cx="508000" cy="4762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Oval 28">
                <a:extLst>
                  <a:ext uri="{FF2B5EF4-FFF2-40B4-BE49-F238E27FC236}">
                    <a16:creationId xmlns="" xmlns:a16="http://schemas.microsoft.com/office/drawing/2014/main" id="{4695DC1A-B29B-4493-BCA3-47B12899BF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73764" y="1492242"/>
                <a:ext cx="182562" cy="1714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4" name="Oval 29">
                <a:extLst>
                  <a:ext uri="{FF2B5EF4-FFF2-40B4-BE49-F238E27FC236}">
                    <a16:creationId xmlns="" xmlns:a16="http://schemas.microsoft.com/office/drawing/2014/main" id="{D008875C-DA90-4816-9C30-16D0AC351FB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97564" y="1430329"/>
                <a:ext cx="314325" cy="29527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C600E0BA-56D9-4635-8820-B5A8B3CAB5DF}"/>
                </a:ext>
              </a:extLst>
            </p:cNvPr>
            <p:cNvCxnSpPr>
              <a:cxnSpLocks/>
            </p:cNvCxnSpPr>
            <p:nvPr/>
          </p:nvCxnSpPr>
          <p:spPr>
            <a:xfrm rot="180000">
              <a:off x="7534078" y="2618106"/>
              <a:ext cx="0" cy="1431115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="" xmlns:a16="http://schemas.microsoft.com/office/drawing/2014/main" id="{6E575EDA-4387-4B47-B039-CBC8C6F1D2DA}"/>
              </a:ext>
            </a:extLst>
          </p:cNvPr>
          <p:cNvGrpSpPr/>
          <p:nvPr/>
        </p:nvGrpSpPr>
        <p:grpSpPr>
          <a:xfrm>
            <a:off x="248296" y="4072759"/>
            <a:ext cx="5213167" cy="2477085"/>
            <a:chOff x="1383413" y="3536732"/>
            <a:chExt cx="5213167" cy="2477085"/>
          </a:xfrm>
        </p:grpSpPr>
        <p:grpSp>
          <p:nvGrpSpPr>
            <p:cNvPr id="266" name="Group 265">
              <a:extLst>
                <a:ext uri="{FF2B5EF4-FFF2-40B4-BE49-F238E27FC236}">
                  <a16:creationId xmlns="" xmlns:a16="http://schemas.microsoft.com/office/drawing/2014/main" id="{2900E982-A862-4BF6-8443-312EE2A677EC}"/>
                </a:ext>
              </a:extLst>
            </p:cNvPr>
            <p:cNvGrpSpPr/>
            <p:nvPr/>
          </p:nvGrpSpPr>
          <p:grpSpPr>
            <a:xfrm>
              <a:off x="1733680" y="5766849"/>
              <a:ext cx="133808" cy="117750"/>
              <a:chOff x="1420126" y="2636152"/>
              <a:chExt cx="79375" cy="69850"/>
            </a:xfrm>
          </p:grpSpPr>
          <p:sp>
            <p:nvSpPr>
              <p:cNvPr id="385" name="Line 15">
                <a:extLst>
                  <a:ext uri="{FF2B5EF4-FFF2-40B4-BE49-F238E27FC236}">
                    <a16:creationId xmlns="" xmlns:a16="http://schemas.microsoft.com/office/drawing/2014/main" id="{1B270A9B-9ABF-4290-8D70-1012C78D3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9176" y="2636152"/>
                <a:ext cx="412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6" name="Line 22">
                <a:extLst>
                  <a:ext uri="{FF2B5EF4-FFF2-40B4-BE49-F238E27FC236}">
                    <a16:creationId xmlns="" xmlns:a16="http://schemas.microsoft.com/office/drawing/2014/main" id="{E36C65DE-9406-4E0F-95B8-EDE09A74D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126" y="263615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7" name="Line 23">
                <a:extLst>
                  <a:ext uri="{FF2B5EF4-FFF2-40B4-BE49-F238E27FC236}">
                    <a16:creationId xmlns="" xmlns:a16="http://schemas.microsoft.com/office/drawing/2014/main" id="{956B6A50-CF55-427B-B305-01BD00D4F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126" y="2706002"/>
                <a:ext cx="793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8" name="Line 24">
                <a:extLst>
                  <a:ext uri="{FF2B5EF4-FFF2-40B4-BE49-F238E27FC236}">
                    <a16:creationId xmlns="" xmlns:a16="http://schemas.microsoft.com/office/drawing/2014/main" id="{7A7E7CA1-7F5C-474B-9038-91FE533BDB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9501" y="263615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9" name="Line 25">
                <a:extLst>
                  <a:ext uri="{FF2B5EF4-FFF2-40B4-BE49-F238E27FC236}">
                    <a16:creationId xmlns="" xmlns:a16="http://schemas.microsoft.com/office/drawing/2014/main" id="{D12419A7-618F-4797-BAF1-2D3AA67B9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0126" y="2636152"/>
                <a:ext cx="793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51" name="Line 34">
              <a:extLst>
                <a:ext uri="{FF2B5EF4-FFF2-40B4-BE49-F238E27FC236}">
                  <a16:creationId xmlns="" xmlns:a16="http://schemas.microsoft.com/office/drawing/2014/main" id="{63B2EEA2-A7CF-447A-A9B4-103B1CAE6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413" y="5805673"/>
              <a:ext cx="519177" cy="32115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2" name="Line 35">
              <a:extLst>
                <a:ext uri="{FF2B5EF4-FFF2-40B4-BE49-F238E27FC236}">
                  <a16:creationId xmlns="" xmlns:a16="http://schemas.microsoft.com/office/drawing/2014/main" id="{C5286905-7580-4F4C-89E9-15888373F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2590" y="5821731"/>
              <a:ext cx="564669" cy="1605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" name="Line 36">
              <a:extLst>
                <a:ext uri="{FF2B5EF4-FFF2-40B4-BE49-F238E27FC236}">
                  <a16:creationId xmlns="" xmlns:a16="http://schemas.microsoft.com/office/drawing/2014/main" id="{EA050988-DD7F-41CB-A033-C7A9E55B07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259" y="5776233"/>
              <a:ext cx="626222" cy="45495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4" name="Line 37">
              <a:extLst>
                <a:ext uri="{FF2B5EF4-FFF2-40B4-BE49-F238E27FC236}">
                  <a16:creationId xmlns="" xmlns:a16="http://schemas.microsoft.com/office/drawing/2014/main" id="{1420208B-7E10-4105-A2C6-BD2D0C269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3480" y="5776233"/>
              <a:ext cx="299731" cy="267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5" name="Line 38">
              <a:extLst>
                <a:ext uri="{FF2B5EF4-FFF2-40B4-BE49-F238E27FC236}">
                  <a16:creationId xmlns="" xmlns:a16="http://schemas.microsoft.com/office/drawing/2014/main" id="{D4DCFD1D-8A4A-47FD-A1A6-1B430EF31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3211" y="5776233"/>
              <a:ext cx="299731" cy="267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6" name="Line 39">
              <a:extLst>
                <a:ext uri="{FF2B5EF4-FFF2-40B4-BE49-F238E27FC236}">
                  <a16:creationId xmlns="" xmlns:a16="http://schemas.microsoft.com/office/drawing/2014/main" id="{097DD6FB-ECE6-4D00-851C-131654FD1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2942" y="5714683"/>
              <a:ext cx="503119" cy="6155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7" name="Line 40">
              <a:extLst>
                <a:ext uri="{FF2B5EF4-FFF2-40B4-BE49-F238E27FC236}">
                  <a16:creationId xmlns="" xmlns:a16="http://schemas.microsoft.com/office/drawing/2014/main" id="{813FC59B-6635-4F65-8AF6-6780344B0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6061" y="5685245"/>
              <a:ext cx="503119" cy="2943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8" name="Line 41">
              <a:extLst>
                <a:ext uri="{FF2B5EF4-FFF2-40B4-BE49-F238E27FC236}">
                  <a16:creationId xmlns="" xmlns:a16="http://schemas.microsoft.com/office/drawing/2014/main" id="{A45244BB-F31C-41DE-9B2F-4F4B2CA22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9177" y="5685245"/>
              <a:ext cx="366636" cy="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9" name="Line 42">
              <a:extLst>
                <a:ext uri="{FF2B5EF4-FFF2-40B4-BE49-F238E27FC236}">
                  <a16:creationId xmlns="" xmlns:a16="http://schemas.microsoft.com/office/drawing/2014/main" id="{3A63BDD8-7950-4C9B-85DB-1BFF47E00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65813" y="5669188"/>
              <a:ext cx="398749" cy="1605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0" name="Line 43">
              <a:extLst>
                <a:ext uri="{FF2B5EF4-FFF2-40B4-BE49-F238E27FC236}">
                  <a16:creationId xmlns="" xmlns:a16="http://schemas.microsoft.com/office/drawing/2014/main" id="{5708FB40-F6A7-4198-A4D2-B3D336C33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4562" y="5669188"/>
              <a:ext cx="489739" cy="2943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1" name="Line 44">
              <a:extLst>
                <a:ext uri="{FF2B5EF4-FFF2-40B4-BE49-F238E27FC236}">
                  <a16:creationId xmlns="" xmlns:a16="http://schemas.microsoft.com/office/drawing/2014/main" id="{ECE670B2-062A-4FC0-BE18-4ADF3B0BF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4298" y="5698625"/>
              <a:ext cx="350576" cy="4817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2" name="Line 45">
              <a:extLst>
                <a:ext uri="{FF2B5EF4-FFF2-40B4-BE49-F238E27FC236}">
                  <a16:creationId xmlns="" xmlns:a16="http://schemas.microsoft.com/office/drawing/2014/main" id="{582CEC81-6852-4A47-AD51-8035671D4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4877" y="5746798"/>
              <a:ext cx="291703" cy="29438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0" name="Line 65">
              <a:extLst>
                <a:ext uri="{FF2B5EF4-FFF2-40B4-BE49-F238E27FC236}">
                  <a16:creationId xmlns="" xmlns:a16="http://schemas.microsoft.com/office/drawing/2014/main" id="{8A4718E9-B62B-4775-BD9F-A12402C4E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7779" y="4673655"/>
              <a:ext cx="3787912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1" name="Rectangle 66">
              <a:extLst>
                <a:ext uri="{FF2B5EF4-FFF2-40B4-BE49-F238E27FC236}">
                  <a16:creationId xmlns="" xmlns:a16="http://schemas.microsoft.com/office/drawing/2014/main" id="{95C4F35C-99FD-4511-B193-F8DE05600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892" y="4765298"/>
              <a:ext cx="738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Horizontal</a:t>
              </a:r>
            </a:p>
          </p:txBody>
        </p:sp>
        <p:grpSp>
          <p:nvGrpSpPr>
            <p:cNvPr id="280" name="Group 113">
              <a:extLst>
                <a:ext uri="{FF2B5EF4-FFF2-40B4-BE49-F238E27FC236}">
                  <a16:creationId xmlns="" xmlns:a16="http://schemas.microsoft.com/office/drawing/2014/main" id="{9FCCE360-BEEF-460D-9BCE-5DD93383464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56729" y="4644522"/>
              <a:ext cx="773683" cy="1369295"/>
              <a:chOff x="5473812" y="3258212"/>
              <a:chExt cx="1912288" cy="3384440"/>
            </a:xfrm>
          </p:grpSpPr>
          <p:grpSp>
            <p:nvGrpSpPr>
              <p:cNvPr id="298" name="Group 1905">
                <a:extLst>
                  <a:ext uri="{FF2B5EF4-FFF2-40B4-BE49-F238E27FC236}">
                    <a16:creationId xmlns="" xmlns:a16="http://schemas.microsoft.com/office/drawing/2014/main" id="{D39CE615-9F4B-40CB-BB09-B8521CB9B712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325" name="Group 1872">
                  <a:extLst>
                    <a:ext uri="{FF2B5EF4-FFF2-40B4-BE49-F238E27FC236}">
                      <a16:creationId xmlns="" xmlns:a16="http://schemas.microsoft.com/office/drawing/2014/main" id="{EE56242E-35F8-4368-88DF-FB4BE83A940C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337" name="Rectangle 336">
                    <a:extLst>
                      <a:ext uri="{FF2B5EF4-FFF2-40B4-BE49-F238E27FC236}">
                        <a16:creationId xmlns="" xmlns:a16="http://schemas.microsoft.com/office/drawing/2014/main" id="{3E9AACAD-49AF-401A-A8EA-BE675D43D273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="" xmlns:a16="http://schemas.microsoft.com/office/drawing/2014/main" id="{22AF45B6-F9A7-48D8-9BA9-277FF0B67238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39" name="Rounded Rectangle 155">
                    <a:extLst>
                      <a:ext uri="{FF2B5EF4-FFF2-40B4-BE49-F238E27FC236}">
                        <a16:creationId xmlns="" xmlns:a16="http://schemas.microsoft.com/office/drawing/2014/main" id="{25668CCB-465A-4654-A15C-B81EBD1D8D50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="" xmlns:a16="http://schemas.microsoft.com/office/drawing/2014/main" id="{A6BFE3FB-B870-4200-B702-9D95F1B11D68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41" name="Rounded Rectangle 157">
                    <a:extLst>
                      <a:ext uri="{FF2B5EF4-FFF2-40B4-BE49-F238E27FC236}">
                        <a16:creationId xmlns="" xmlns:a16="http://schemas.microsoft.com/office/drawing/2014/main" id="{E733DA72-C8D9-4A8C-B86F-5AB2E1680CC3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42" name="Oval 341">
                    <a:extLst>
                      <a:ext uri="{FF2B5EF4-FFF2-40B4-BE49-F238E27FC236}">
                        <a16:creationId xmlns="" xmlns:a16="http://schemas.microsoft.com/office/drawing/2014/main" id="{BFE6A465-7426-4E77-ACD5-015ACE6E1D2E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326" name="Rectangle 325">
                  <a:extLst>
                    <a:ext uri="{FF2B5EF4-FFF2-40B4-BE49-F238E27FC236}">
                      <a16:creationId xmlns="" xmlns:a16="http://schemas.microsoft.com/office/drawing/2014/main" id="{C8D932B1-C02E-438D-8622-2E62F7922381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327" name="Group 72">
                  <a:extLst>
                    <a:ext uri="{FF2B5EF4-FFF2-40B4-BE49-F238E27FC236}">
                      <a16:creationId xmlns="" xmlns:a16="http://schemas.microsoft.com/office/drawing/2014/main" id="{28A48DAB-8CF0-46E5-8E8B-D08C43E80002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335" name="Rectangle 334">
                    <a:extLst>
                      <a:ext uri="{FF2B5EF4-FFF2-40B4-BE49-F238E27FC236}">
                        <a16:creationId xmlns="" xmlns:a16="http://schemas.microsoft.com/office/drawing/2014/main" id="{0361162B-F66B-4D9F-81D1-A709CF05D823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="" xmlns:a16="http://schemas.microsoft.com/office/drawing/2014/main" id="{0C162326-4AD5-4CCD-9683-6912E13F3A48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328" name="Rectangle 327">
                  <a:extLst>
                    <a:ext uri="{FF2B5EF4-FFF2-40B4-BE49-F238E27FC236}">
                      <a16:creationId xmlns="" xmlns:a16="http://schemas.microsoft.com/office/drawing/2014/main" id="{F1F3412E-4101-4D4F-856B-480C60FA6B9D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329" name="Group 71">
                  <a:extLst>
                    <a:ext uri="{FF2B5EF4-FFF2-40B4-BE49-F238E27FC236}">
                      <a16:creationId xmlns="" xmlns:a16="http://schemas.microsoft.com/office/drawing/2014/main" id="{BEBAFEF9-E5FA-473A-86BC-05B4078E1999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="" xmlns:a16="http://schemas.microsoft.com/office/drawing/2014/main" id="{F4E22F21-9B2A-4859-B90B-7073FC33716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="" xmlns:a16="http://schemas.microsoft.com/office/drawing/2014/main" id="{AB38434D-423D-4C7D-A873-FB50815CB88A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330" name="Group 72">
                  <a:extLst>
                    <a:ext uri="{FF2B5EF4-FFF2-40B4-BE49-F238E27FC236}">
                      <a16:creationId xmlns="" xmlns:a16="http://schemas.microsoft.com/office/drawing/2014/main" id="{736C79D3-95CC-4166-975B-F9ED051A55A1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="" xmlns:a16="http://schemas.microsoft.com/office/drawing/2014/main" id="{C565358E-8F88-4525-8C7D-6181DCD4AA37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="" xmlns:a16="http://schemas.microsoft.com/office/drawing/2014/main" id="{518D3666-D645-4EF1-90FF-39D5277894E5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299" name="Group 1924">
                <a:extLst>
                  <a:ext uri="{FF2B5EF4-FFF2-40B4-BE49-F238E27FC236}">
                    <a16:creationId xmlns="" xmlns:a16="http://schemas.microsoft.com/office/drawing/2014/main" id="{084763F0-A9E7-4616-A541-06451DDDC3AE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300" name="Group 53">
                  <a:extLst>
                    <a:ext uri="{FF2B5EF4-FFF2-40B4-BE49-F238E27FC236}">
                      <a16:creationId xmlns="" xmlns:a16="http://schemas.microsoft.com/office/drawing/2014/main" id="{68972960-AB3B-4F1C-BDEC-9219D6F41AE8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303" name="Freeform 119">
                    <a:extLst>
                      <a:ext uri="{FF2B5EF4-FFF2-40B4-BE49-F238E27FC236}">
                        <a16:creationId xmlns="" xmlns:a16="http://schemas.microsoft.com/office/drawing/2014/main" id="{CB19A06E-CB0C-4AA8-9BDC-60F218FC2B22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4" name="Freeform 120">
                    <a:extLst>
                      <a:ext uri="{FF2B5EF4-FFF2-40B4-BE49-F238E27FC236}">
                        <a16:creationId xmlns="" xmlns:a16="http://schemas.microsoft.com/office/drawing/2014/main" id="{948DBF54-C4F8-4B00-A9A5-D783B8B4334D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5" name="Freeform 121">
                    <a:extLst>
                      <a:ext uri="{FF2B5EF4-FFF2-40B4-BE49-F238E27FC236}">
                        <a16:creationId xmlns="" xmlns:a16="http://schemas.microsoft.com/office/drawing/2014/main" id="{09149D5B-C509-4AE1-80D3-81A2FB1F2EA4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6" name="Freeform 122">
                    <a:extLst>
                      <a:ext uri="{FF2B5EF4-FFF2-40B4-BE49-F238E27FC236}">
                        <a16:creationId xmlns="" xmlns:a16="http://schemas.microsoft.com/office/drawing/2014/main" id="{10471972-9D37-4AD0-89C3-4A0EB1F51943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7" name="Freeform 123">
                    <a:extLst>
                      <a:ext uri="{FF2B5EF4-FFF2-40B4-BE49-F238E27FC236}">
                        <a16:creationId xmlns="" xmlns:a16="http://schemas.microsoft.com/office/drawing/2014/main" id="{98FDEC16-0A2B-4668-A9F8-E1F498A287C6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8" name="Freeform 124">
                    <a:extLst>
                      <a:ext uri="{FF2B5EF4-FFF2-40B4-BE49-F238E27FC236}">
                        <a16:creationId xmlns="" xmlns:a16="http://schemas.microsoft.com/office/drawing/2014/main" id="{4D22080E-00A6-43E3-9B24-0CCF3E6116F5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9" name="Freeform 125">
                    <a:extLst>
                      <a:ext uri="{FF2B5EF4-FFF2-40B4-BE49-F238E27FC236}">
                        <a16:creationId xmlns="" xmlns:a16="http://schemas.microsoft.com/office/drawing/2014/main" id="{C71B4D06-1A68-40DD-B1B5-B2C4F93F8985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0" name="Freeform 126">
                    <a:extLst>
                      <a:ext uri="{FF2B5EF4-FFF2-40B4-BE49-F238E27FC236}">
                        <a16:creationId xmlns="" xmlns:a16="http://schemas.microsoft.com/office/drawing/2014/main" id="{78E36007-E8FF-444A-BE97-D22DD1D2F9D3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1" name="Freeform 127">
                    <a:extLst>
                      <a:ext uri="{FF2B5EF4-FFF2-40B4-BE49-F238E27FC236}">
                        <a16:creationId xmlns="" xmlns:a16="http://schemas.microsoft.com/office/drawing/2014/main" id="{67EA7A02-338E-4C1C-B7C4-835D0641804D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2" name="Freeform 128">
                    <a:extLst>
                      <a:ext uri="{FF2B5EF4-FFF2-40B4-BE49-F238E27FC236}">
                        <a16:creationId xmlns="" xmlns:a16="http://schemas.microsoft.com/office/drawing/2014/main" id="{752C2F85-B00C-4F34-9E21-EEFE2FA04064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3" name="Freeform 129">
                    <a:extLst>
                      <a:ext uri="{FF2B5EF4-FFF2-40B4-BE49-F238E27FC236}">
                        <a16:creationId xmlns="" xmlns:a16="http://schemas.microsoft.com/office/drawing/2014/main" id="{AA69618E-B163-4B58-AEF9-DAE3175113C3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6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4" name="Freeform 130">
                    <a:extLst>
                      <a:ext uri="{FF2B5EF4-FFF2-40B4-BE49-F238E27FC236}">
                        <a16:creationId xmlns="" xmlns:a16="http://schemas.microsoft.com/office/drawing/2014/main" id="{2C4E7B03-1E2F-4BE5-9BBF-0DED54CAC902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15" name="Straight Connector 314">
                    <a:extLst>
                      <a:ext uri="{FF2B5EF4-FFF2-40B4-BE49-F238E27FC236}">
                        <a16:creationId xmlns="" xmlns:a16="http://schemas.microsoft.com/office/drawing/2014/main" id="{D0A54530-BA4A-471E-B6E6-7A5EC5ECA8EB}"/>
                      </a:ext>
                    </a:extLst>
                  </p:cNvPr>
                  <p:cNvCxnSpPr>
                    <a:stCxn id="314" idx="1"/>
                    <a:endCxn id="314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>
                    <a:extLst>
                      <a:ext uri="{FF2B5EF4-FFF2-40B4-BE49-F238E27FC236}">
                        <a16:creationId xmlns="" xmlns:a16="http://schemas.microsoft.com/office/drawing/2014/main" id="{19F9CD56-4C0B-4E27-9237-2B6D7AF6162B}"/>
                      </a:ext>
                    </a:extLst>
                  </p:cNvPr>
                  <p:cNvCxnSpPr>
                    <a:stCxn id="310" idx="1"/>
                    <a:endCxn id="310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7" name="Freeform 133">
                    <a:extLst>
                      <a:ext uri="{FF2B5EF4-FFF2-40B4-BE49-F238E27FC236}">
                        <a16:creationId xmlns="" xmlns:a16="http://schemas.microsoft.com/office/drawing/2014/main" id="{21184B27-075B-414C-9B6B-13E090EDB2E8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8" name="Freeform 134">
                    <a:extLst>
                      <a:ext uri="{FF2B5EF4-FFF2-40B4-BE49-F238E27FC236}">
                        <a16:creationId xmlns="" xmlns:a16="http://schemas.microsoft.com/office/drawing/2014/main" id="{F4D948C6-5AF4-453A-AB3F-A8E29E01B725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319" name="Straight Connector 318">
                    <a:extLst>
                      <a:ext uri="{FF2B5EF4-FFF2-40B4-BE49-F238E27FC236}">
                        <a16:creationId xmlns="" xmlns:a16="http://schemas.microsoft.com/office/drawing/2014/main" id="{E60AA854-B416-45F3-9FD7-AD678195DC71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0" name="Freeform 136">
                    <a:extLst>
                      <a:ext uri="{FF2B5EF4-FFF2-40B4-BE49-F238E27FC236}">
                        <a16:creationId xmlns="" xmlns:a16="http://schemas.microsoft.com/office/drawing/2014/main" id="{695D14C2-38E9-4338-ABDE-BEDC9FBA96DF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21" name="Freeform 137">
                    <a:extLst>
                      <a:ext uri="{FF2B5EF4-FFF2-40B4-BE49-F238E27FC236}">
                        <a16:creationId xmlns="" xmlns:a16="http://schemas.microsoft.com/office/drawing/2014/main" id="{C877482B-88D9-455A-A9D1-0443A4D5FAB6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22" name="Freeform 138">
                    <a:extLst>
                      <a:ext uri="{FF2B5EF4-FFF2-40B4-BE49-F238E27FC236}">
                        <a16:creationId xmlns="" xmlns:a16="http://schemas.microsoft.com/office/drawing/2014/main" id="{9D0C624E-CBFB-4F62-A8C3-C53D0AB7CA60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23" name="Freeform 139">
                    <a:extLst>
                      <a:ext uri="{FF2B5EF4-FFF2-40B4-BE49-F238E27FC236}">
                        <a16:creationId xmlns="" xmlns:a16="http://schemas.microsoft.com/office/drawing/2014/main" id="{2BFD446D-CDF0-4FE0-B88A-59DA92D75735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24" name="Freeform 140">
                    <a:extLst>
                      <a:ext uri="{FF2B5EF4-FFF2-40B4-BE49-F238E27FC236}">
                        <a16:creationId xmlns="" xmlns:a16="http://schemas.microsoft.com/office/drawing/2014/main" id="{A1702A8E-B8A9-4A2A-A099-200BB233810E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301" name="Straight Connector 300">
                  <a:extLst>
                    <a:ext uri="{FF2B5EF4-FFF2-40B4-BE49-F238E27FC236}">
                      <a16:creationId xmlns="" xmlns:a16="http://schemas.microsoft.com/office/drawing/2014/main" id="{160F6248-E115-4554-8CCA-9DEA85F610EE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="" xmlns:a16="http://schemas.microsoft.com/office/drawing/2014/main" id="{8C122724-59D2-4ADF-A546-F5658FC070BF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CB74A823-98CF-45E4-83B7-2A8AAD3F69ED}"/>
                </a:ext>
              </a:extLst>
            </p:cNvPr>
            <p:cNvCxnSpPr>
              <a:cxnSpLocks/>
            </p:cNvCxnSpPr>
            <p:nvPr/>
          </p:nvCxnSpPr>
          <p:spPr>
            <a:xfrm>
              <a:off x="1818290" y="4466371"/>
              <a:ext cx="3809506" cy="19964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TextBox 285">
              <a:extLst>
                <a:ext uri="{FF2B5EF4-FFF2-40B4-BE49-F238E27FC236}">
                  <a16:creationId xmlns="" xmlns:a16="http://schemas.microsoft.com/office/drawing/2014/main" id="{3F744DB9-88E8-44C6-BCD1-67AB867579E1}"/>
                </a:ext>
              </a:extLst>
            </p:cNvPr>
            <p:cNvSpPr txBox="1"/>
            <p:nvPr/>
          </p:nvSpPr>
          <p:spPr>
            <a:xfrm rot="180000">
              <a:off x="2893143" y="4177602"/>
              <a:ext cx="434735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4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6" name="Rectangle 39">
              <a:extLst>
                <a:ext uri="{FF2B5EF4-FFF2-40B4-BE49-F238E27FC236}">
                  <a16:creationId xmlns="" xmlns:a16="http://schemas.microsoft.com/office/drawing/2014/main" id="{61AB2181-398D-4541-858A-03F551F63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1449" y="3536732"/>
              <a:ext cx="46965" cy="2213277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3175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978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C. Error Sources</a:t>
            </a:r>
            <a:endParaRPr lang="en-US" dirty="0"/>
          </a:p>
          <a:p>
            <a:pPr lvl="1"/>
            <a:r>
              <a:rPr lang="en-US" dirty="0"/>
              <a:t>Where they come from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3. Personal</a:t>
            </a:r>
          </a:p>
          <a:p>
            <a:pPr lvl="2"/>
            <a:r>
              <a:rPr lang="en-US" dirty="0"/>
              <a:t>People making the measurement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="" xmlns:a16="http://schemas.microsoft.com/office/drawing/2014/main" id="{5EF108EC-D65B-4C89-B751-7B0F79F954CC}"/>
              </a:ext>
            </a:extLst>
          </p:cNvPr>
          <p:cNvGrpSpPr>
            <a:grpSpLocks noChangeAspect="1"/>
          </p:cNvGrpSpPr>
          <p:nvPr/>
        </p:nvGrpSpPr>
        <p:grpSpPr>
          <a:xfrm>
            <a:off x="6359486" y="1327117"/>
            <a:ext cx="1785992" cy="4572000"/>
            <a:chOff x="2113307" y="654455"/>
            <a:chExt cx="1696693" cy="4343400"/>
          </a:xfrm>
        </p:grpSpPr>
        <p:grpSp>
          <p:nvGrpSpPr>
            <p:cNvPr id="253" name="Group 252">
              <a:extLst>
                <a:ext uri="{FF2B5EF4-FFF2-40B4-BE49-F238E27FC236}">
                  <a16:creationId xmlns="" xmlns:a16="http://schemas.microsoft.com/office/drawing/2014/main" id="{9E86CE46-C500-4E56-A78A-5C78059AE13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3307" y="1042103"/>
              <a:ext cx="445619" cy="3200400"/>
              <a:chOff x="1951381" y="880178"/>
              <a:chExt cx="652230" cy="4684264"/>
            </a:xfrm>
          </p:grpSpPr>
          <p:grpSp>
            <p:nvGrpSpPr>
              <p:cNvPr id="902" name="Group 901">
                <a:extLst>
                  <a:ext uri="{FF2B5EF4-FFF2-40B4-BE49-F238E27FC236}">
                    <a16:creationId xmlns="" xmlns:a16="http://schemas.microsoft.com/office/drawing/2014/main" id="{721E22EB-69BA-4674-B620-3BF1D7C631B1}"/>
                  </a:ext>
                </a:extLst>
              </p:cNvPr>
              <p:cNvGrpSpPr/>
              <p:nvPr/>
            </p:nvGrpSpPr>
            <p:grpSpPr>
              <a:xfrm>
                <a:off x="1970564" y="880178"/>
                <a:ext cx="620258" cy="1764812"/>
                <a:chOff x="1970564" y="86223"/>
                <a:chExt cx="620258" cy="1764812"/>
              </a:xfrm>
            </p:grpSpPr>
            <p:sp>
              <p:nvSpPr>
                <p:cNvPr id="964" name="Rectangle 963">
                  <a:extLst>
                    <a:ext uri="{FF2B5EF4-FFF2-40B4-BE49-F238E27FC236}">
                      <a16:creationId xmlns="" xmlns:a16="http://schemas.microsoft.com/office/drawing/2014/main" id="{E8E88C29-5567-4806-BC38-E84212BB996D}"/>
                    </a:ext>
                  </a:extLst>
                </p:cNvPr>
                <p:cNvSpPr/>
                <p:nvPr/>
              </p:nvSpPr>
              <p:spPr>
                <a:xfrm>
                  <a:off x="1970564" y="132404"/>
                  <a:ext cx="620257" cy="1716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5" name="Line 924">
                  <a:extLst>
                    <a:ext uri="{FF2B5EF4-FFF2-40B4-BE49-F238E27FC236}">
                      <a16:creationId xmlns="" xmlns:a16="http://schemas.microsoft.com/office/drawing/2014/main" id="{2274581D-CDB4-442E-9748-48EDC7875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72641" y="137909"/>
                  <a:ext cx="0" cy="1713126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6" name="Line 925">
                  <a:extLst>
                    <a:ext uri="{FF2B5EF4-FFF2-40B4-BE49-F238E27FC236}">
                      <a16:creationId xmlns="" xmlns:a16="http://schemas.microsoft.com/office/drawing/2014/main" id="{FCD52E32-5D68-4D7C-A0BF-3DBF9AB82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580653" y="135600"/>
                  <a:ext cx="0" cy="1715433"/>
                </a:xfrm>
                <a:prstGeom prst="line">
                  <a:avLst/>
                </a:prstGeom>
                <a:noFill/>
                <a:ln w="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7" name="Freeform 905">
                  <a:extLst>
                    <a:ext uri="{FF2B5EF4-FFF2-40B4-BE49-F238E27FC236}">
                      <a16:creationId xmlns="" xmlns:a16="http://schemas.microsoft.com/office/drawing/2014/main" id="{DF2C1058-A380-4241-BE54-0EA422DD9D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1460673"/>
                  <a:ext cx="161925" cy="34925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8" name="Rectangle 906">
                  <a:extLst>
                    <a:ext uri="{FF2B5EF4-FFF2-40B4-BE49-F238E27FC236}">
                      <a16:creationId xmlns="" xmlns:a16="http://schemas.microsoft.com/office/drawing/2014/main" id="{31766C41-C081-4675-88ED-8F9113F3D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1389236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9" name="Freeform 907">
                  <a:extLst>
                    <a:ext uri="{FF2B5EF4-FFF2-40B4-BE49-F238E27FC236}">
                      <a16:creationId xmlns="" xmlns:a16="http://schemas.microsoft.com/office/drawing/2014/main" id="{0C7C17B5-1E5B-4260-938C-59A7341888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1317798"/>
                  <a:ext cx="214313" cy="34925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0" name="Rectangle 908">
                  <a:extLst>
                    <a:ext uri="{FF2B5EF4-FFF2-40B4-BE49-F238E27FC236}">
                      <a16:creationId xmlns="" xmlns:a16="http://schemas.microsoft.com/office/drawing/2014/main" id="{CEE03C74-DD5E-4C35-BF35-BBA27B249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1244773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1" name="Rectangle 909">
                  <a:extLst>
                    <a:ext uri="{FF2B5EF4-FFF2-40B4-BE49-F238E27FC236}">
                      <a16:creationId xmlns="" xmlns:a16="http://schemas.microsoft.com/office/drawing/2014/main" id="{6AD463CF-654A-4F7C-BF5E-949E83EC10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1173336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2" name="Freeform 910">
                  <a:extLst>
                    <a:ext uri="{FF2B5EF4-FFF2-40B4-BE49-F238E27FC236}">
                      <a16:creationId xmlns="" xmlns:a16="http://schemas.microsoft.com/office/drawing/2014/main" id="{FC723650-E02C-4E92-BB7D-78E4C5E7A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1101898"/>
                  <a:ext cx="161925" cy="34925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3" name="Rectangle 911">
                  <a:extLst>
                    <a:ext uri="{FF2B5EF4-FFF2-40B4-BE49-F238E27FC236}">
                      <a16:creationId xmlns="" xmlns:a16="http://schemas.microsoft.com/office/drawing/2014/main" id="{B0E0412B-792C-40B4-976C-C44BD215B1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1030461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4" name="Freeform 912">
                  <a:extLst>
                    <a:ext uri="{FF2B5EF4-FFF2-40B4-BE49-F238E27FC236}">
                      <a16:creationId xmlns="" xmlns:a16="http://schemas.microsoft.com/office/drawing/2014/main" id="{B0E6445C-F84E-4A4B-9E3D-33D1FC584D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959023"/>
                  <a:ext cx="214313" cy="34925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5" name="Rectangle 913">
                  <a:extLst>
                    <a:ext uri="{FF2B5EF4-FFF2-40B4-BE49-F238E27FC236}">
                      <a16:creationId xmlns="" xmlns:a16="http://schemas.microsoft.com/office/drawing/2014/main" id="{23DC28C1-EA9E-4BFF-A06D-4E547B0DB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887586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6" name="Rectangle 914">
                  <a:extLst>
                    <a:ext uri="{FF2B5EF4-FFF2-40B4-BE49-F238E27FC236}">
                      <a16:creationId xmlns="" xmlns:a16="http://schemas.microsoft.com/office/drawing/2014/main" id="{03611F12-CDE5-44F0-8D5F-CD6A69484A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814561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7" name="Freeform 915">
                  <a:extLst>
                    <a:ext uri="{FF2B5EF4-FFF2-40B4-BE49-F238E27FC236}">
                      <a16:creationId xmlns="" xmlns:a16="http://schemas.microsoft.com/office/drawing/2014/main" id="{9D53B60C-B366-4F05-8225-C7639BBE95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743123"/>
                  <a:ext cx="161925" cy="36513"/>
                </a:xfrm>
                <a:custGeom>
                  <a:avLst/>
                  <a:gdLst>
                    <a:gd name="T0" fmla="*/ 0 w 406"/>
                    <a:gd name="T1" fmla="*/ 91 h 91"/>
                    <a:gd name="T2" fmla="*/ 406 w 406"/>
                    <a:gd name="T3" fmla="*/ 91 h 91"/>
                    <a:gd name="T4" fmla="*/ 316 w 406"/>
                    <a:gd name="T5" fmla="*/ 0 h 91"/>
                    <a:gd name="T6" fmla="*/ 0 w 406"/>
                    <a:gd name="T7" fmla="*/ 0 h 91"/>
                    <a:gd name="T8" fmla="*/ 0 w 406"/>
                    <a:gd name="T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1">
                      <a:moveTo>
                        <a:pt x="0" y="91"/>
                      </a:moveTo>
                      <a:lnTo>
                        <a:pt x="406" y="91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8" name="Rectangle 916">
                  <a:extLst>
                    <a:ext uri="{FF2B5EF4-FFF2-40B4-BE49-F238E27FC236}">
                      <a16:creationId xmlns="" xmlns:a16="http://schemas.microsoft.com/office/drawing/2014/main" id="{89ED7DE9-0676-49EF-9317-1CA2B03CC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671686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9" name="Freeform 917">
                  <a:extLst>
                    <a:ext uri="{FF2B5EF4-FFF2-40B4-BE49-F238E27FC236}">
                      <a16:creationId xmlns="" xmlns:a16="http://schemas.microsoft.com/office/drawing/2014/main" id="{78A6B3A2-0367-4FC1-B2CA-1B925DB90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600248"/>
                  <a:ext cx="214313" cy="34925"/>
                </a:xfrm>
                <a:custGeom>
                  <a:avLst/>
                  <a:gdLst>
                    <a:gd name="T0" fmla="*/ 0 w 542"/>
                    <a:gd name="T1" fmla="*/ 91 h 91"/>
                    <a:gd name="T2" fmla="*/ 452 w 542"/>
                    <a:gd name="T3" fmla="*/ 91 h 91"/>
                    <a:gd name="T4" fmla="*/ 542 w 542"/>
                    <a:gd name="T5" fmla="*/ 0 h 91"/>
                    <a:gd name="T6" fmla="*/ 0 w 542"/>
                    <a:gd name="T7" fmla="*/ 0 h 91"/>
                    <a:gd name="T8" fmla="*/ 0 w 542"/>
                    <a:gd name="T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1">
                      <a:moveTo>
                        <a:pt x="0" y="91"/>
                      </a:moveTo>
                      <a:lnTo>
                        <a:pt x="452" y="91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0" name="Rectangle 918">
                  <a:extLst>
                    <a:ext uri="{FF2B5EF4-FFF2-40B4-BE49-F238E27FC236}">
                      <a16:creationId xmlns="" xmlns:a16="http://schemas.microsoft.com/office/drawing/2014/main" id="{57C540BE-3CF1-49C0-8284-B51662837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528811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1" name="Rectangle 919">
                  <a:extLst>
                    <a:ext uri="{FF2B5EF4-FFF2-40B4-BE49-F238E27FC236}">
                      <a16:creationId xmlns="" xmlns:a16="http://schemas.microsoft.com/office/drawing/2014/main" id="{294D63B3-4102-4B4D-BEDB-4C375F7144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55786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2" name="Freeform 920">
                  <a:extLst>
                    <a:ext uri="{FF2B5EF4-FFF2-40B4-BE49-F238E27FC236}">
                      <a16:creationId xmlns="" xmlns:a16="http://schemas.microsoft.com/office/drawing/2014/main" id="{03C1C5AB-123B-480C-85FB-F8A610154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384348"/>
                  <a:ext cx="161925" cy="36513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3" name="Rectangle 921">
                  <a:extLst>
                    <a:ext uri="{FF2B5EF4-FFF2-40B4-BE49-F238E27FC236}">
                      <a16:creationId xmlns="" xmlns:a16="http://schemas.microsoft.com/office/drawing/2014/main" id="{A46EAE8D-303D-4A3C-A16F-8A1F746A9D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12911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4" name="Freeform 922">
                  <a:extLst>
                    <a:ext uri="{FF2B5EF4-FFF2-40B4-BE49-F238E27FC236}">
                      <a16:creationId xmlns="" xmlns:a16="http://schemas.microsoft.com/office/drawing/2014/main" id="{0F4379CA-0121-4450-9162-D54C9A596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241473"/>
                  <a:ext cx="214313" cy="36513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5" name="Rectangle 923">
                  <a:extLst>
                    <a:ext uri="{FF2B5EF4-FFF2-40B4-BE49-F238E27FC236}">
                      <a16:creationId xmlns="" xmlns:a16="http://schemas.microsoft.com/office/drawing/2014/main" id="{288A75C1-CE70-42E4-BD30-3D3F060F03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170036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6" name="Freeform 926">
                  <a:extLst>
                    <a:ext uri="{FF2B5EF4-FFF2-40B4-BE49-F238E27FC236}">
                      <a16:creationId xmlns="" xmlns:a16="http://schemas.microsoft.com/office/drawing/2014/main" id="{DED3F5BC-3F8E-4DD4-A2A6-DAB090F26B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266" y="174798"/>
                  <a:ext cx="63500" cy="168275"/>
                </a:xfrm>
                <a:custGeom>
                  <a:avLst/>
                  <a:gdLst>
                    <a:gd name="T0" fmla="*/ 160 w 160"/>
                    <a:gd name="T1" fmla="*/ 426 h 426"/>
                    <a:gd name="T2" fmla="*/ 160 w 160"/>
                    <a:gd name="T3" fmla="*/ 0 h 426"/>
                    <a:gd name="T4" fmla="*/ 124 w 160"/>
                    <a:gd name="T5" fmla="*/ 0 h 426"/>
                    <a:gd name="T6" fmla="*/ 123 w 160"/>
                    <a:gd name="T7" fmla="*/ 7 h 426"/>
                    <a:gd name="T8" fmla="*/ 121 w 160"/>
                    <a:gd name="T9" fmla="*/ 13 h 426"/>
                    <a:gd name="T10" fmla="*/ 118 w 160"/>
                    <a:gd name="T11" fmla="*/ 20 h 426"/>
                    <a:gd name="T12" fmla="*/ 115 w 160"/>
                    <a:gd name="T13" fmla="*/ 26 h 426"/>
                    <a:gd name="T14" fmla="*/ 111 w 160"/>
                    <a:gd name="T15" fmla="*/ 32 h 426"/>
                    <a:gd name="T16" fmla="*/ 106 w 160"/>
                    <a:gd name="T17" fmla="*/ 38 h 426"/>
                    <a:gd name="T18" fmla="*/ 100 w 160"/>
                    <a:gd name="T19" fmla="*/ 43 h 426"/>
                    <a:gd name="T20" fmla="*/ 94 w 160"/>
                    <a:gd name="T21" fmla="*/ 49 h 426"/>
                    <a:gd name="T22" fmla="*/ 87 w 160"/>
                    <a:gd name="T23" fmla="*/ 54 h 426"/>
                    <a:gd name="T24" fmla="*/ 81 w 160"/>
                    <a:gd name="T25" fmla="*/ 59 h 426"/>
                    <a:gd name="T26" fmla="*/ 73 w 160"/>
                    <a:gd name="T27" fmla="*/ 61 h 426"/>
                    <a:gd name="T28" fmla="*/ 66 w 160"/>
                    <a:gd name="T29" fmla="*/ 63 h 426"/>
                    <a:gd name="T30" fmla="*/ 57 w 160"/>
                    <a:gd name="T31" fmla="*/ 66 h 426"/>
                    <a:gd name="T32" fmla="*/ 48 w 160"/>
                    <a:gd name="T33" fmla="*/ 68 h 426"/>
                    <a:gd name="T34" fmla="*/ 38 w 160"/>
                    <a:gd name="T35" fmla="*/ 70 h 426"/>
                    <a:gd name="T36" fmla="*/ 27 w 160"/>
                    <a:gd name="T37" fmla="*/ 70 h 426"/>
                    <a:gd name="T38" fmla="*/ 0 w 160"/>
                    <a:gd name="T39" fmla="*/ 70 h 426"/>
                    <a:gd name="T40" fmla="*/ 0 w 160"/>
                    <a:gd name="T41" fmla="*/ 98 h 426"/>
                    <a:gd name="T42" fmla="*/ 91 w 160"/>
                    <a:gd name="T43" fmla="*/ 98 h 426"/>
                    <a:gd name="T44" fmla="*/ 91 w 160"/>
                    <a:gd name="T45" fmla="*/ 426 h 426"/>
                    <a:gd name="T46" fmla="*/ 160 w 160"/>
                    <a:gd name="T47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60" h="426">
                      <a:moveTo>
                        <a:pt x="160" y="426"/>
                      </a:moveTo>
                      <a:lnTo>
                        <a:pt x="160" y="0"/>
                      </a:lnTo>
                      <a:lnTo>
                        <a:pt x="124" y="0"/>
                      </a:lnTo>
                      <a:lnTo>
                        <a:pt x="123" y="7"/>
                      </a:lnTo>
                      <a:lnTo>
                        <a:pt x="121" y="13"/>
                      </a:lnTo>
                      <a:lnTo>
                        <a:pt x="118" y="20"/>
                      </a:lnTo>
                      <a:lnTo>
                        <a:pt x="115" y="26"/>
                      </a:lnTo>
                      <a:lnTo>
                        <a:pt x="111" y="32"/>
                      </a:lnTo>
                      <a:lnTo>
                        <a:pt x="106" y="38"/>
                      </a:lnTo>
                      <a:lnTo>
                        <a:pt x="100" y="43"/>
                      </a:lnTo>
                      <a:lnTo>
                        <a:pt x="94" y="49"/>
                      </a:lnTo>
                      <a:lnTo>
                        <a:pt x="87" y="54"/>
                      </a:lnTo>
                      <a:lnTo>
                        <a:pt x="81" y="59"/>
                      </a:lnTo>
                      <a:lnTo>
                        <a:pt x="73" y="61"/>
                      </a:lnTo>
                      <a:lnTo>
                        <a:pt x="66" y="63"/>
                      </a:lnTo>
                      <a:lnTo>
                        <a:pt x="57" y="66"/>
                      </a:lnTo>
                      <a:lnTo>
                        <a:pt x="48" y="68"/>
                      </a:lnTo>
                      <a:lnTo>
                        <a:pt x="38" y="70"/>
                      </a:lnTo>
                      <a:lnTo>
                        <a:pt x="27" y="70"/>
                      </a:lnTo>
                      <a:lnTo>
                        <a:pt x="0" y="70"/>
                      </a:ln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91" y="426"/>
                      </a:lnTo>
                      <a:lnTo>
                        <a:pt x="160" y="42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7" name="Freeform 927">
                  <a:extLst>
                    <a:ext uri="{FF2B5EF4-FFF2-40B4-BE49-F238E27FC236}">
                      <a16:creationId xmlns="" xmlns:a16="http://schemas.microsoft.com/office/drawing/2014/main" id="{01812DA5-99AC-4588-883B-02FEC63FA6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9978" y="892348"/>
                  <a:ext cx="119063" cy="171450"/>
                </a:xfrm>
                <a:custGeom>
                  <a:avLst/>
                  <a:gdLst>
                    <a:gd name="T0" fmla="*/ 221 w 303"/>
                    <a:gd name="T1" fmla="*/ 311 h 432"/>
                    <a:gd name="T2" fmla="*/ 196 w 303"/>
                    <a:gd name="T3" fmla="*/ 356 h 432"/>
                    <a:gd name="T4" fmla="*/ 162 w 303"/>
                    <a:gd name="T5" fmla="*/ 380 h 432"/>
                    <a:gd name="T6" fmla="*/ 143 w 303"/>
                    <a:gd name="T7" fmla="*/ 385 h 432"/>
                    <a:gd name="T8" fmla="*/ 115 w 303"/>
                    <a:gd name="T9" fmla="*/ 382 h 432"/>
                    <a:gd name="T10" fmla="*/ 93 w 303"/>
                    <a:gd name="T11" fmla="*/ 369 h 432"/>
                    <a:gd name="T12" fmla="*/ 81 w 303"/>
                    <a:gd name="T13" fmla="*/ 350 h 432"/>
                    <a:gd name="T14" fmla="*/ 76 w 303"/>
                    <a:gd name="T15" fmla="*/ 328 h 432"/>
                    <a:gd name="T16" fmla="*/ 6 w 303"/>
                    <a:gd name="T17" fmla="*/ 333 h 432"/>
                    <a:gd name="T18" fmla="*/ 16 w 303"/>
                    <a:gd name="T19" fmla="*/ 367 h 432"/>
                    <a:gd name="T20" fmla="*/ 36 w 303"/>
                    <a:gd name="T21" fmla="*/ 396 h 432"/>
                    <a:gd name="T22" fmla="*/ 64 w 303"/>
                    <a:gd name="T23" fmla="*/ 416 h 432"/>
                    <a:gd name="T24" fmla="*/ 96 w 303"/>
                    <a:gd name="T25" fmla="*/ 428 h 432"/>
                    <a:gd name="T26" fmla="*/ 136 w 303"/>
                    <a:gd name="T27" fmla="*/ 432 h 432"/>
                    <a:gd name="T28" fmla="*/ 177 w 303"/>
                    <a:gd name="T29" fmla="*/ 427 h 432"/>
                    <a:gd name="T30" fmla="*/ 214 w 303"/>
                    <a:gd name="T31" fmla="*/ 412 h 432"/>
                    <a:gd name="T32" fmla="*/ 244 w 303"/>
                    <a:gd name="T33" fmla="*/ 390 h 432"/>
                    <a:gd name="T34" fmla="*/ 266 w 303"/>
                    <a:gd name="T35" fmla="*/ 364 h 432"/>
                    <a:gd name="T36" fmla="*/ 281 w 303"/>
                    <a:gd name="T37" fmla="*/ 335 h 432"/>
                    <a:gd name="T38" fmla="*/ 293 w 303"/>
                    <a:gd name="T39" fmla="*/ 299 h 432"/>
                    <a:gd name="T40" fmla="*/ 300 w 303"/>
                    <a:gd name="T41" fmla="*/ 258 h 432"/>
                    <a:gd name="T42" fmla="*/ 303 w 303"/>
                    <a:gd name="T43" fmla="*/ 212 h 432"/>
                    <a:gd name="T44" fmla="*/ 300 w 303"/>
                    <a:gd name="T45" fmla="*/ 167 h 432"/>
                    <a:gd name="T46" fmla="*/ 294 w 303"/>
                    <a:gd name="T47" fmla="*/ 127 h 432"/>
                    <a:gd name="T48" fmla="*/ 282 w 303"/>
                    <a:gd name="T49" fmla="*/ 92 h 432"/>
                    <a:gd name="T50" fmla="*/ 267 w 303"/>
                    <a:gd name="T51" fmla="*/ 62 h 432"/>
                    <a:gd name="T52" fmla="*/ 246 w 303"/>
                    <a:gd name="T53" fmla="*/ 40 h 432"/>
                    <a:gd name="T54" fmla="*/ 219 w 303"/>
                    <a:gd name="T55" fmla="*/ 19 h 432"/>
                    <a:gd name="T56" fmla="*/ 184 w 303"/>
                    <a:gd name="T57" fmla="*/ 5 h 432"/>
                    <a:gd name="T58" fmla="*/ 145 w 303"/>
                    <a:gd name="T59" fmla="*/ 0 h 432"/>
                    <a:gd name="T60" fmla="*/ 106 w 303"/>
                    <a:gd name="T61" fmla="*/ 5 h 432"/>
                    <a:gd name="T62" fmla="*/ 72 w 303"/>
                    <a:gd name="T63" fmla="*/ 15 h 432"/>
                    <a:gd name="T64" fmla="*/ 42 w 303"/>
                    <a:gd name="T65" fmla="*/ 40 h 432"/>
                    <a:gd name="T66" fmla="*/ 13 w 303"/>
                    <a:gd name="T67" fmla="*/ 79 h 432"/>
                    <a:gd name="T68" fmla="*/ 0 w 303"/>
                    <a:gd name="T69" fmla="*/ 127 h 432"/>
                    <a:gd name="T70" fmla="*/ 3 w 303"/>
                    <a:gd name="T71" fmla="*/ 178 h 432"/>
                    <a:gd name="T72" fmla="*/ 18 w 303"/>
                    <a:gd name="T73" fmla="*/ 218 h 432"/>
                    <a:gd name="T74" fmla="*/ 48 w 303"/>
                    <a:gd name="T75" fmla="*/ 251 h 432"/>
                    <a:gd name="T76" fmla="*/ 73 w 303"/>
                    <a:gd name="T77" fmla="*/ 267 h 432"/>
                    <a:gd name="T78" fmla="*/ 102 w 303"/>
                    <a:gd name="T79" fmla="*/ 274 h 432"/>
                    <a:gd name="T80" fmla="*/ 136 w 303"/>
                    <a:gd name="T81" fmla="*/ 276 h 432"/>
                    <a:gd name="T82" fmla="*/ 169 w 303"/>
                    <a:gd name="T83" fmla="*/ 269 h 432"/>
                    <a:gd name="T84" fmla="*/ 197 w 303"/>
                    <a:gd name="T85" fmla="*/ 255 h 432"/>
                    <a:gd name="T86" fmla="*/ 233 w 303"/>
                    <a:gd name="T87" fmla="*/ 221 h 432"/>
                    <a:gd name="T88" fmla="*/ 202 w 303"/>
                    <a:gd name="T89" fmla="*/ 210 h 432"/>
                    <a:gd name="T90" fmla="*/ 184 w 303"/>
                    <a:gd name="T91" fmla="*/ 224 h 432"/>
                    <a:gd name="T92" fmla="*/ 165 w 303"/>
                    <a:gd name="T93" fmla="*/ 230 h 432"/>
                    <a:gd name="T94" fmla="*/ 139 w 303"/>
                    <a:gd name="T95" fmla="*/ 232 h 432"/>
                    <a:gd name="T96" fmla="*/ 123 w 303"/>
                    <a:gd name="T97" fmla="*/ 230 h 432"/>
                    <a:gd name="T98" fmla="*/ 97 w 303"/>
                    <a:gd name="T99" fmla="*/ 215 h 432"/>
                    <a:gd name="T100" fmla="*/ 82 w 303"/>
                    <a:gd name="T101" fmla="*/ 196 h 432"/>
                    <a:gd name="T102" fmla="*/ 75 w 303"/>
                    <a:gd name="T103" fmla="*/ 168 h 432"/>
                    <a:gd name="T104" fmla="*/ 73 w 303"/>
                    <a:gd name="T105" fmla="*/ 131 h 432"/>
                    <a:gd name="T106" fmla="*/ 81 w 303"/>
                    <a:gd name="T107" fmla="*/ 94 h 432"/>
                    <a:gd name="T108" fmla="*/ 96 w 303"/>
                    <a:gd name="T109" fmla="*/ 66 h 432"/>
                    <a:gd name="T110" fmla="*/ 123 w 303"/>
                    <a:gd name="T111" fmla="*/ 48 h 432"/>
                    <a:gd name="T112" fmla="*/ 159 w 303"/>
                    <a:gd name="T113" fmla="*/ 46 h 432"/>
                    <a:gd name="T114" fmla="*/ 193 w 303"/>
                    <a:gd name="T115" fmla="*/ 62 h 432"/>
                    <a:gd name="T116" fmla="*/ 214 w 303"/>
                    <a:gd name="T117" fmla="*/ 88 h 432"/>
                    <a:gd name="T118" fmla="*/ 225 w 303"/>
                    <a:gd name="T119" fmla="*/ 123 h 432"/>
                    <a:gd name="T120" fmla="*/ 226 w 303"/>
                    <a:gd name="T121" fmla="*/ 160 h 432"/>
                    <a:gd name="T122" fmla="*/ 219 w 303"/>
                    <a:gd name="T123" fmla="*/ 187 h 432"/>
                    <a:gd name="T124" fmla="*/ 202 w 303"/>
                    <a:gd name="T125" fmla="*/ 210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3" h="432">
                      <a:moveTo>
                        <a:pt x="230" y="270"/>
                      </a:moveTo>
                      <a:lnTo>
                        <a:pt x="226" y="292"/>
                      </a:lnTo>
                      <a:lnTo>
                        <a:pt x="221" y="311"/>
                      </a:lnTo>
                      <a:lnTo>
                        <a:pt x="214" y="328"/>
                      </a:lnTo>
                      <a:lnTo>
                        <a:pt x="206" y="343"/>
                      </a:lnTo>
                      <a:lnTo>
                        <a:pt x="196" y="356"/>
                      </a:lnTo>
                      <a:lnTo>
                        <a:pt x="185" y="367"/>
                      </a:lnTo>
                      <a:lnTo>
                        <a:pt x="174" y="375"/>
                      </a:lnTo>
                      <a:lnTo>
                        <a:pt x="162" y="380"/>
                      </a:lnTo>
                      <a:lnTo>
                        <a:pt x="156" y="382"/>
                      </a:lnTo>
                      <a:lnTo>
                        <a:pt x="149" y="384"/>
                      </a:lnTo>
                      <a:lnTo>
                        <a:pt x="143" y="385"/>
                      </a:lnTo>
                      <a:lnTo>
                        <a:pt x="136" y="385"/>
                      </a:lnTo>
                      <a:lnTo>
                        <a:pt x="125" y="384"/>
                      </a:lnTo>
                      <a:lnTo>
                        <a:pt x="115" y="382"/>
                      </a:lnTo>
                      <a:lnTo>
                        <a:pt x="107" y="379"/>
                      </a:lnTo>
                      <a:lnTo>
                        <a:pt x="100" y="375"/>
                      </a:lnTo>
                      <a:lnTo>
                        <a:pt x="93" y="369"/>
                      </a:lnTo>
                      <a:lnTo>
                        <a:pt x="88" y="363"/>
                      </a:lnTo>
                      <a:lnTo>
                        <a:pt x="83" y="357"/>
                      </a:lnTo>
                      <a:lnTo>
                        <a:pt x="81" y="350"/>
                      </a:lnTo>
                      <a:lnTo>
                        <a:pt x="77" y="343"/>
                      </a:lnTo>
                      <a:lnTo>
                        <a:pt x="76" y="337"/>
                      </a:lnTo>
                      <a:lnTo>
                        <a:pt x="76" y="328"/>
                      </a:lnTo>
                      <a:lnTo>
                        <a:pt x="76" y="321"/>
                      </a:lnTo>
                      <a:lnTo>
                        <a:pt x="6" y="321"/>
                      </a:lnTo>
                      <a:lnTo>
                        <a:pt x="6" y="333"/>
                      </a:lnTo>
                      <a:lnTo>
                        <a:pt x="9" y="345"/>
                      </a:lnTo>
                      <a:lnTo>
                        <a:pt x="11" y="357"/>
                      </a:lnTo>
                      <a:lnTo>
                        <a:pt x="16" y="367"/>
                      </a:lnTo>
                      <a:lnTo>
                        <a:pt x="22" y="378"/>
                      </a:lnTo>
                      <a:lnTo>
                        <a:pt x="28" y="387"/>
                      </a:lnTo>
                      <a:lnTo>
                        <a:pt x="36" y="396"/>
                      </a:lnTo>
                      <a:lnTo>
                        <a:pt x="45" y="404"/>
                      </a:lnTo>
                      <a:lnTo>
                        <a:pt x="54" y="410"/>
                      </a:lnTo>
                      <a:lnTo>
                        <a:pt x="64" y="416"/>
                      </a:lnTo>
                      <a:lnTo>
                        <a:pt x="73" y="421"/>
                      </a:lnTo>
                      <a:lnTo>
                        <a:pt x="84" y="424"/>
                      </a:lnTo>
                      <a:lnTo>
                        <a:pt x="96" y="428"/>
                      </a:lnTo>
                      <a:lnTo>
                        <a:pt x="109" y="429"/>
                      </a:lnTo>
                      <a:lnTo>
                        <a:pt x="121" y="430"/>
                      </a:lnTo>
                      <a:lnTo>
                        <a:pt x="136" y="432"/>
                      </a:lnTo>
                      <a:lnTo>
                        <a:pt x="150" y="430"/>
                      </a:lnTo>
                      <a:lnTo>
                        <a:pt x="165" y="429"/>
                      </a:lnTo>
                      <a:lnTo>
                        <a:pt x="177" y="427"/>
                      </a:lnTo>
                      <a:lnTo>
                        <a:pt x="190" y="423"/>
                      </a:lnTo>
                      <a:lnTo>
                        <a:pt x="202" y="418"/>
                      </a:lnTo>
                      <a:lnTo>
                        <a:pt x="214" y="412"/>
                      </a:lnTo>
                      <a:lnTo>
                        <a:pt x="225" y="405"/>
                      </a:lnTo>
                      <a:lnTo>
                        <a:pt x="236" y="397"/>
                      </a:lnTo>
                      <a:lnTo>
                        <a:pt x="244" y="390"/>
                      </a:lnTo>
                      <a:lnTo>
                        <a:pt x="252" y="382"/>
                      </a:lnTo>
                      <a:lnTo>
                        <a:pt x="258" y="374"/>
                      </a:lnTo>
                      <a:lnTo>
                        <a:pt x="266" y="364"/>
                      </a:lnTo>
                      <a:lnTo>
                        <a:pt x="272" y="356"/>
                      </a:lnTo>
                      <a:lnTo>
                        <a:pt x="276" y="345"/>
                      </a:lnTo>
                      <a:lnTo>
                        <a:pt x="281" y="335"/>
                      </a:lnTo>
                      <a:lnTo>
                        <a:pt x="286" y="323"/>
                      </a:lnTo>
                      <a:lnTo>
                        <a:pt x="291" y="311"/>
                      </a:lnTo>
                      <a:lnTo>
                        <a:pt x="293" y="299"/>
                      </a:lnTo>
                      <a:lnTo>
                        <a:pt x="296" y="286"/>
                      </a:lnTo>
                      <a:lnTo>
                        <a:pt x="298" y="273"/>
                      </a:lnTo>
                      <a:lnTo>
                        <a:pt x="300" y="258"/>
                      </a:lnTo>
                      <a:lnTo>
                        <a:pt x="302" y="244"/>
                      </a:lnTo>
                      <a:lnTo>
                        <a:pt x="303" y="228"/>
                      </a:lnTo>
                      <a:lnTo>
                        <a:pt x="303" y="212"/>
                      </a:lnTo>
                      <a:lnTo>
                        <a:pt x="303" y="196"/>
                      </a:lnTo>
                      <a:lnTo>
                        <a:pt x="302" y="181"/>
                      </a:lnTo>
                      <a:lnTo>
                        <a:pt x="300" y="167"/>
                      </a:lnTo>
                      <a:lnTo>
                        <a:pt x="299" y="153"/>
                      </a:lnTo>
                      <a:lnTo>
                        <a:pt x="297" y="139"/>
                      </a:lnTo>
                      <a:lnTo>
                        <a:pt x="294" y="127"/>
                      </a:lnTo>
                      <a:lnTo>
                        <a:pt x="291" y="114"/>
                      </a:lnTo>
                      <a:lnTo>
                        <a:pt x="287" y="103"/>
                      </a:lnTo>
                      <a:lnTo>
                        <a:pt x="282" y="92"/>
                      </a:lnTo>
                      <a:lnTo>
                        <a:pt x="278" y="82"/>
                      </a:lnTo>
                      <a:lnTo>
                        <a:pt x="273" y="72"/>
                      </a:lnTo>
                      <a:lnTo>
                        <a:pt x="267" y="62"/>
                      </a:lnTo>
                      <a:lnTo>
                        <a:pt x="261" y="54"/>
                      </a:lnTo>
                      <a:lnTo>
                        <a:pt x="254" y="47"/>
                      </a:lnTo>
                      <a:lnTo>
                        <a:pt x="246" y="40"/>
                      </a:lnTo>
                      <a:lnTo>
                        <a:pt x="239" y="32"/>
                      </a:lnTo>
                      <a:lnTo>
                        <a:pt x="230" y="25"/>
                      </a:lnTo>
                      <a:lnTo>
                        <a:pt x="219" y="19"/>
                      </a:lnTo>
                      <a:lnTo>
                        <a:pt x="208" y="13"/>
                      </a:lnTo>
                      <a:lnTo>
                        <a:pt x="196" y="8"/>
                      </a:lnTo>
                      <a:lnTo>
                        <a:pt x="184" y="5"/>
                      </a:lnTo>
                      <a:lnTo>
                        <a:pt x="172" y="2"/>
                      </a:lnTo>
                      <a:lnTo>
                        <a:pt x="159" y="1"/>
                      </a:lnTo>
                      <a:lnTo>
                        <a:pt x="145" y="0"/>
                      </a:lnTo>
                      <a:lnTo>
                        <a:pt x="131" y="1"/>
                      </a:lnTo>
                      <a:lnTo>
                        <a:pt x="118" y="2"/>
                      </a:lnTo>
                      <a:lnTo>
                        <a:pt x="106" y="5"/>
                      </a:lnTo>
                      <a:lnTo>
                        <a:pt x="94" y="7"/>
                      </a:lnTo>
                      <a:lnTo>
                        <a:pt x="83" y="11"/>
                      </a:lnTo>
                      <a:lnTo>
                        <a:pt x="72" y="15"/>
                      </a:lnTo>
                      <a:lnTo>
                        <a:pt x="63" y="21"/>
                      </a:lnTo>
                      <a:lnTo>
                        <a:pt x="54" y="27"/>
                      </a:lnTo>
                      <a:lnTo>
                        <a:pt x="42" y="40"/>
                      </a:lnTo>
                      <a:lnTo>
                        <a:pt x="30" y="52"/>
                      </a:lnTo>
                      <a:lnTo>
                        <a:pt x="22" y="65"/>
                      </a:lnTo>
                      <a:lnTo>
                        <a:pt x="13" y="79"/>
                      </a:lnTo>
                      <a:lnTo>
                        <a:pt x="7" y="95"/>
                      </a:lnTo>
                      <a:lnTo>
                        <a:pt x="4" y="110"/>
                      </a:lnTo>
                      <a:lnTo>
                        <a:pt x="0" y="127"/>
                      </a:lnTo>
                      <a:lnTo>
                        <a:pt x="0" y="145"/>
                      </a:lnTo>
                      <a:lnTo>
                        <a:pt x="0" y="161"/>
                      </a:lnTo>
                      <a:lnTo>
                        <a:pt x="3" y="178"/>
                      </a:lnTo>
                      <a:lnTo>
                        <a:pt x="6" y="192"/>
                      </a:lnTo>
                      <a:lnTo>
                        <a:pt x="12" y="205"/>
                      </a:lnTo>
                      <a:lnTo>
                        <a:pt x="18" y="218"/>
                      </a:lnTo>
                      <a:lnTo>
                        <a:pt x="27" y="230"/>
                      </a:lnTo>
                      <a:lnTo>
                        <a:pt x="37" y="242"/>
                      </a:lnTo>
                      <a:lnTo>
                        <a:pt x="48" y="251"/>
                      </a:lnTo>
                      <a:lnTo>
                        <a:pt x="55" y="257"/>
                      </a:lnTo>
                      <a:lnTo>
                        <a:pt x="65" y="262"/>
                      </a:lnTo>
                      <a:lnTo>
                        <a:pt x="73" y="267"/>
                      </a:lnTo>
                      <a:lnTo>
                        <a:pt x="82" y="270"/>
                      </a:lnTo>
                      <a:lnTo>
                        <a:pt x="93" y="273"/>
                      </a:lnTo>
                      <a:lnTo>
                        <a:pt x="102" y="274"/>
                      </a:lnTo>
                      <a:lnTo>
                        <a:pt x="113" y="276"/>
                      </a:lnTo>
                      <a:lnTo>
                        <a:pt x="124" y="276"/>
                      </a:lnTo>
                      <a:lnTo>
                        <a:pt x="136" y="276"/>
                      </a:lnTo>
                      <a:lnTo>
                        <a:pt x="148" y="274"/>
                      </a:lnTo>
                      <a:lnTo>
                        <a:pt x="159" y="272"/>
                      </a:lnTo>
                      <a:lnTo>
                        <a:pt x="169" y="269"/>
                      </a:lnTo>
                      <a:lnTo>
                        <a:pt x="179" y="266"/>
                      </a:lnTo>
                      <a:lnTo>
                        <a:pt x="189" y="261"/>
                      </a:lnTo>
                      <a:lnTo>
                        <a:pt x="197" y="255"/>
                      </a:lnTo>
                      <a:lnTo>
                        <a:pt x="206" y="249"/>
                      </a:lnTo>
                      <a:lnTo>
                        <a:pt x="220" y="237"/>
                      </a:lnTo>
                      <a:lnTo>
                        <a:pt x="233" y="221"/>
                      </a:lnTo>
                      <a:lnTo>
                        <a:pt x="232" y="248"/>
                      </a:lnTo>
                      <a:lnTo>
                        <a:pt x="230" y="270"/>
                      </a:lnTo>
                      <a:close/>
                      <a:moveTo>
                        <a:pt x="202" y="210"/>
                      </a:moveTo>
                      <a:lnTo>
                        <a:pt x="193" y="216"/>
                      </a:lnTo>
                      <a:lnTo>
                        <a:pt x="189" y="221"/>
                      </a:lnTo>
                      <a:lnTo>
                        <a:pt x="184" y="224"/>
                      </a:lnTo>
                      <a:lnTo>
                        <a:pt x="178" y="226"/>
                      </a:lnTo>
                      <a:lnTo>
                        <a:pt x="171" y="228"/>
                      </a:lnTo>
                      <a:lnTo>
                        <a:pt x="165" y="230"/>
                      </a:lnTo>
                      <a:lnTo>
                        <a:pt x="156" y="231"/>
                      </a:lnTo>
                      <a:lnTo>
                        <a:pt x="148" y="232"/>
                      </a:lnTo>
                      <a:lnTo>
                        <a:pt x="139" y="232"/>
                      </a:lnTo>
                      <a:lnTo>
                        <a:pt x="133" y="232"/>
                      </a:lnTo>
                      <a:lnTo>
                        <a:pt x="129" y="231"/>
                      </a:lnTo>
                      <a:lnTo>
                        <a:pt x="123" y="230"/>
                      </a:lnTo>
                      <a:lnTo>
                        <a:pt x="118" y="227"/>
                      </a:lnTo>
                      <a:lnTo>
                        <a:pt x="107" y="222"/>
                      </a:lnTo>
                      <a:lnTo>
                        <a:pt x="97" y="215"/>
                      </a:lnTo>
                      <a:lnTo>
                        <a:pt x="91" y="209"/>
                      </a:lnTo>
                      <a:lnTo>
                        <a:pt x="87" y="203"/>
                      </a:lnTo>
                      <a:lnTo>
                        <a:pt x="82" y="196"/>
                      </a:lnTo>
                      <a:lnTo>
                        <a:pt x="78" y="187"/>
                      </a:lnTo>
                      <a:lnTo>
                        <a:pt x="76" y="178"/>
                      </a:lnTo>
                      <a:lnTo>
                        <a:pt x="75" y="168"/>
                      </a:lnTo>
                      <a:lnTo>
                        <a:pt x="72" y="157"/>
                      </a:lnTo>
                      <a:lnTo>
                        <a:pt x="72" y="145"/>
                      </a:lnTo>
                      <a:lnTo>
                        <a:pt x="73" y="131"/>
                      </a:lnTo>
                      <a:lnTo>
                        <a:pt x="75" y="118"/>
                      </a:lnTo>
                      <a:lnTo>
                        <a:pt x="77" y="104"/>
                      </a:lnTo>
                      <a:lnTo>
                        <a:pt x="81" y="94"/>
                      </a:lnTo>
                      <a:lnTo>
                        <a:pt x="84" y="83"/>
                      </a:lnTo>
                      <a:lnTo>
                        <a:pt x="89" y="74"/>
                      </a:lnTo>
                      <a:lnTo>
                        <a:pt x="96" y="66"/>
                      </a:lnTo>
                      <a:lnTo>
                        <a:pt x="103" y="60"/>
                      </a:lnTo>
                      <a:lnTo>
                        <a:pt x="112" y="53"/>
                      </a:lnTo>
                      <a:lnTo>
                        <a:pt x="123" y="48"/>
                      </a:lnTo>
                      <a:lnTo>
                        <a:pt x="133" y="46"/>
                      </a:lnTo>
                      <a:lnTo>
                        <a:pt x="145" y="44"/>
                      </a:lnTo>
                      <a:lnTo>
                        <a:pt x="159" y="46"/>
                      </a:lnTo>
                      <a:lnTo>
                        <a:pt x="171" y="49"/>
                      </a:lnTo>
                      <a:lnTo>
                        <a:pt x="183" y="54"/>
                      </a:lnTo>
                      <a:lnTo>
                        <a:pt x="193" y="62"/>
                      </a:lnTo>
                      <a:lnTo>
                        <a:pt x="202" y="70"/>
                      </a:lnTo>
                      <a:lnTo>
                        <a:pt x="208" y="78"/>
                      </a:lnTo>
                      <a:lnTo>
                        <a:pt x="214" y="88"/>
                      </a:lnTo>
                      <a:lnTo>
                        <a:pt x="219" y="97"/>
                      </a:lnTo>
                      <a:lnTo>
                        <a:pt x="222" y="109"/>
                      </a:lnTo>
                      <a:lnTo>
                        <a:pt x="225" y="123"/>
                      </a:lnTo>
                      <a:lnTo>
                        <a:pt x="226" y="136"/>
                      </a:lnTo>
                      <a:lnTo>
                        <a:pt x="227" y="150"/>
                      </a:lnTo>
                      <a:lnTo>
                        <a:pt x="226" y="160"/>
                      </a:lnTo>
                      <a:lnTo>
                        <a:pt x="225" y="169"/>
                      </a:lnTo>
                      <a:lnTo>
                        <a:pt x="222" y="178"/>
                      </a:lnTo>
                      <a:lnTo>
                        <a:pt x="219" y="187"/>
                      </a:lnTo>
                      <a:lnTo>
                        <a:pt x="214" y="195"/>
                      </a:lnTo>
                      <a:lnTo>
                        <a:pt x="208" y="203"/>
                      </a:lnTo>
                      <a:lnTo>
                        <a:pt x="202" y="2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988" name="Freeform 928">
                  <a:extLst>
                    <a:ext uri="{FF2B5EF4-FFF2-40B4-BE49-F238E27FC236}">
                      <a16:creationId xmlns="" xmlns:a16="http://schemas.microsoft.com/office/drawing/2014/main" id="{99F93C4E-A894-4014-B7FA-2A3168B151D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6803" y="1251123"/>
                  <a:ext cx="125413" cy="171450"/>
                </a:xfrm>
                <a:custGeom>
                  <a:avLst/>
                  <a:gdLst>
                    <a:gd name="T0" fmla="*/ 246 w 315"/>
                    <a:gd name="T1" fmla="*/ 201 h 432"/>
                    <a:gd name="T2" fmla="*/ 280 w 315"/>
                    <a:gd name="T3" fmla="*/ 175 h 432"/>
                    <a:gd name="T4" fmla="*/ 297 w 315"/>
                    <a:gd name="T5" fmla="*/ 140 h 432"/>
                    <a:gd name="T6" fmla="*/ 297 w 315"/>
                    <a:gd name="T7" fmla="*/ 93 h 432"/>
                    <a:gd name="T8" fmla="*/ 278 w 315"/>
                    <a:gd name="T9" fmla="*/ 51 h 432"/>
                    <a:gd name="T10" fmla="*/ 239 w 315"/>
                    <a:gd name="T11" fmla="*/ 19 h 432"/>
                    <a:gd name="T12" fmla="*/ 187 w 315"/>
                    <a:gd name="T13" fmla="*/ 3 h 432"/>
                    <a:gd name="T14" fmla="*/ 127 w 315"/>
                    <a:gd name="T15" fmla="*/ 3 h 432"/>
                    <a:gd name="T16" fmla="*/ 77 w 315"/>
                    <a:gd name="T17" fmla="*/ 17 h 432"/>
                    <a:gd name="T18" fmla="*/ 39 w 315"/>
                    <a:gd name="T19" fmla="*/ 48 h 432"/>
                    <a:gd name="T20" fmla="*/ 17 w 315"/>
                    <a:gd name="T21" fmla="*/ 93 h 432"/>
                    <a:gd name="T22" fmla="*/ 17 w 315"/>
                    <a:gd name="T23" fmla="*/ 137 h 432"/>
                    <a:gd name="T24" fmla="*/ 34 w 315"/>
                    <a:gd name="T25" fmla="*/ 171 h 432"/>
                    <a:gd name="T26" fmla="*/ 69 w 315"/>
                    <a:gd name="T27" fmla="*/ 200 h 432"/>
                    <a:gd name="T28" fmla="*/ 75 w 315"/>
                    <a:gd name="T29" fmla="*/ 215 h 432"/>
                    <a:gd name="T30" fmla="*/ 28 w 315"/>
                    <a:gd name="T31" fmla="*/ 244 h 432"/>
                    <a:gd name="T32" fmla="*/ 5 w 315"/>
                    <a:gd name="T33" fmla="*/ 282 h 432"/>
                    <a:gd name="T34" fmla="*/ 0 w 315"/>
                    <a:gd name="T35" fmla="*/ 327 h 432"/>
                    <a:gd name="T36" fmla="*/ 17 w 315"/>
                    <a:gd name="T37" fmla="*/ 372 h 432"/>
                    <a:gd name="T38" fmla="*/ 53 w 315"/>
                    <a:gd name="T39" fmla="*/ 407 h 432"/>
                    <a:gd name="T40" fmla="*/ 106 w 315"/>
                    <a:gd name="T41" fmla="*/ 427 h 432"/>
                    <a:gd name="T42" fmla="*/ 175 w 315"/>
                    <a:gd name="T43" fmla="*/ 431 h 432"/>
                    <a:gd name="T44" fmla="*/ 238 w 315"/>
                    <a:gd name="T45" fmla="*/ 420 h 432"/>
                    <a:gd name="T46" fmla="*/ 282 w 315"/>
                    <a:gd name="T47" fmla="*/ 391 h 432"/>
                    <a:gd name="T48" fmla="*/ 309 w 315"/>
                    <a:gd name="T49" fmla="*/ 350 h 432"/>
                    <a:gd name="T50" fmla="*/ 314 w 315"/>
                    <a:gd name="T51" fmla="*/ 304 h 432"/>
                    <a:gd name="T52" fmla="*/ 300 w 315"/>
                    <a:gd name="T53" fmla="*/ 262 h 432"/>
                    <a:gd name="T54" fmla="*/ 266 w 315"/>
                    <a:gd name="T55" fmla="*/ 229 h 432"/>
                    <a:gd name="T56" fmla="*/ 167 w 315"/>
                    <a:gd name="T57" fmla="*/ 232 h 432"/>
                    <a:gd name="T58" fmla="*/ 199 w 315"/>
                    <a:gd name="T59" fmla="*/ 240 h 432"/>
                    <a:gd name="T60" fmla="*/ 225 w 315"/>
                    <a:gd name="T61" fmla="*/ 255 h 432"/>
                    <a:gd name="T62" fmla="*/ 242 w 315"/>
                    <a:gd name="T63" fmla="*/ 283 h 432"/>
                    <a:gd name="T64" fmla="*/ 245 w 315"/>
                    <a:gd name="T65" fmla="*/ 318 h 432"/>
                    <a:gd name="T66" fmla="*/ 234 w 315"/>
                    <a:gd name="T67" fmla="*/ 349 h 432"/>
                    <a:gd name="T68" fmla="*/ 212 w 315"/>
                    <a:gd name="T69" fmla="*/ 372 h 432"/>
                    <a:gd name="T70" fmla="*/ 183 w 315"/>
                    <a:gd name="T71" fmla="*/ 385 h 432"/>
                    <a:gd name="T72" fmla="*/ 148 w 315"/>
                    <a:gd name="T73" fmla="*/ 387 h 432"/>
                    <a:gd name="T74" fmla="*/ 117 w 315"/>
                    <a:gd name="T75" fmla="*/ 380 h 432"/>
                    <a:gd name="T76" fmla="*/ 90 w 315"/>
                    <a:gd name="T77" fmla="*/ 362 h 432"/>
                    <a:gd name="T78" fmla="*/ 73 w 315"/>
                    <a:gd name="T79" fmla="*/ 335 h 432"/>
                    <a:gd name="T80" fmla="*/ 70 w 315"/>
                    <a:gd name="T81" fmla="*/ 300 h 432"/>
                    <a:gd name="T82" fmla="*/ 78 w 315"/>
                    <a:gd name="T83" fmla="*/ 270 h 432"/>
                    <a:gd name="T84" fmla="*/ 100 w 315"/>
                    <a:gd name="T85" fmla="*/ 247 h 432"/>
                    <a:gd name="T86" fmla="*/ 130 w 315"/>
                    <a:gd name="T87" fmla="*/ 235 h 432"/>
                    <a:gd name="T88" fmla="*/ 167 w 315"/>
                    <a:gd name="T89" fmla="*/ 232 h 432"/>
                    <a:gd name="T90" fmla="*/ 154 w 315"/>
                    <a:gd name="T91" fmla="*/ 190 h 432"/>
                    <a:gd name="T92" fmla="*/ 129 w 315"/>
                    <a:gd name="T93" fmla="*/ 185 h 432"/>
                    <a:gd name="T94" fmla="*/ 95 w 315"/>
                    <a:gd name="T95" fmla="*/ 163 h 432"/>
                    <a:gd name="T96" fmla="*/ 83 w 315"/>
                    <a:gd name="T97" fmla="*/ 135 h 432"/>
                    <a:gd name="T98" fmla="*/ 83 w 315"/>
                    <a:gd name="T99" fmla="*/ 101 h 432"/>
                    <a:gd name="T100" fmla="*/ 95 w 315"/>
                    <a:gd name="T101" fmla="*/ 74 h 432"/>
                    <a:gd name="T102" fmla="*/ 129 w 315"/>
                    <a:gd name="T103" fmla="*/ 49 h 432"/>
                    <a:gd name="T104" fmla="*/ 185 w 315"/>
                    <a:gd name="T105" fmla="*/ 49 h 432"/>
                    <a:gd name="T106" fmla="*/ 220 w 315"/>
                    <a:gd name="T107" fmla="*/ 74 h 432"/>
                    <a:gd name="T108" fmla="*/ 231 w 315"/>
                    <a:gd name="T109" fmla="*/ 101 h 432"/>
                    <a:gd name="T110" fmla="*/ 231 w 315"/>
                    <a:gd name="T111" fmla="*/ 136 h 432"/>
                    <a:gd name="T112" fmla="*/ 220 w 315"/>
                    <a:gd name="T113" fmla="*/ 165 h 432"/>
                    <a:gd name="T114" fmla="*/ 198 w 315"/>
                    <a:gd name="T115" fmla="*/ 182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15" h="432">
                      <a:moveTo>
                        <a:pt x="227" y="212"/>
                      </a:moveTo>
                      <a:lnTo>
                        <a:pt x="227" y="207"/>
                      </a:lnTo>
                      <a:lnTo>
                        <a:pt x="237" y="205"/>
                      </a:lnTo>
                      <a:lnTo>
                        <a:pt x="246" y="201"/>
                      </a:lnTo>
                      <a:lnTo>
                        <a:pt x="255" y="196"/>
                      </a:lnTo>
                      <a:lnTo>
                        <a:pt x="263" y="190"/>
                      </a:lnTo>
                      <a:lnTo>
                        <a:pt x="272" y="183"/>
                      </a:lnTo>
                      <a:lnTo>
                        <a:pt x="280" y="175"/>
                      </a:lnTo>
                      <a:lnTo>
                        <a:pt x="285" y="166"/>
                      </a:lnTo>
                      <a:lnTo>
                        <a:pt x="291" y="158"/>
                      </a:lnTo>
                      <a:lnTo>
                        <a:pt x="294" y="148"/>
                      </a:lnTo>
                      <a:lnTo>
                        <a:pt x="297" y="140"/>
                      </a:lnTo>
                      <a:lnTo>
                        <a:pt x="299" y="129"/>
                      </a:lnTo>
                      <a:lnTo>
                        <a:pt x="299" y="119"/>
                      </a:lnTo>
                      <a:lnTo>
                        <a:pt x="299" y="106"/>
                      </a:lnTo>
                      <a:lnTo>
                        <a:pt x="297" y="93"/>
                      </a:lnTo>
                      <a:lnTo>
                        <a:pt x="294" y="81"/>
                      </a:lnTo>
                      <a:lnTo>
                        <a:pt x="290" y="70"/>
                      </a:lnTo>
                      <a:lnTo>
                        <a:pt x="285" y="60"/>
                      </a:lnTo>
                      <a:lnTo>
                        <a:pt x="278" y="51"/>
                      </a:lnTo>
                      <a:lnTo>
                        <a:pt x="269" y="41"/>
                      </a:lnTo>
                      <a:lnTo>
                        <a:pt x="261" y="33"/>
                      </a:lnTo>
                      <a:lnTo>
                        <a:pt x="250" y="25"/>
                      </a:lnTo>
                      <a:lnTo>
                        <a:pt x="239" y="19"/>
                      </a:lnTo>
                      <a:lnTo>
                        <a:pt x="227" y="13"/>
                      </a:lnTo>
                      <a:lnTo>
                        <a:pt x="215" y="9"/>
                      </a:lnTo>
                      <a:lnTo>
                        <a:pt x="202" y="5"/>
                      </a:lnTo>
                      <a:lnTo>
                        <a:pt x="187" y="3"/>
                      </a:lnTo>
                      <a:lnTo>
                        <a:pt x="173" y="1"/>
                      </a:lnTo>
                      <a:lnTo>
                        <a:pt x="157" y="0"/>
                      </a:lnTo>
                      <a:lnTo>
                        <a:pt x="142" y="1"/>
                      </a:lnTo>
                      <a:lnTo>
                        <a:pt x="127" y="3"/>
                      </a:lnTo>
                      <a:lnTo>
                        <a:pt x="113" y="5"/>
                      </a:lnTo>
                      <a:lnTo>
                        <a:pt x="100" y="9"/>
                      </a:lnTo>
                      <a:lnTo>
                        <a:pt x="88" y="12"/>
                      </a:lnTo>
                      <a:lnTo>
                        <a:pt x="77" y="17"/>
                      </a:lnTo>
                      <a:lnTo>
                        <a:pt x="66" y="23"/>
                      </a:lnTo>
                      <a:lnTo>
                        <a:pt x="58" y="30"/>
                      </a:lnTo>
                      <a:lnTo>
                        <a:pt x="47" y="40"/>
                      </a:lnTo>
                      <a:lnTo>
                        <a:pt x="39" y="48"/>
                      </a:lnTo>
                      <a:lnTo>
                        <a:pt x="31" y="59"/>
                      </a:lnTo>
                      <a:lnTo>
                        <a:pt x="25" y="70"/>
                      </a:lnTo>
                      <a:lnTo>
                        <a:pt x="21" y="81"/>
                      </a:lnTo>
                      <a:lnTo>
                        <a:pt x="17" y="93"/>
                      </a:lnTo>
                      <a:lnTo>
                        <a:pt x="16" y="106"/>
                      </a:lnTo>
                      <a:lnTo>
                        <a:pt x="15" y="119"/>
                      </a:lnTo>
                      <a:lnTo>
                        <a:pt x="16" y="129"/>
                      </a:lnTo>
                      <a:lnTo>
                        <a:pt x="17" y="137"/>
                      </a:lnTo>
                      <a:lnTo>
                        <a:pt x="19" y="147"/>
                      </a:lnTo>
                      <a:lnTo>
                        <a:pt x="23" y="155"/>
                      </a:lnTo>
                      <a:lnTo>
                        <a:pt x="28" y="164"/>
                      </a:lnTo>
                      <a:lnTo>
                        <a:pt x="34" y="171"/>
                      </a:lnTo>
                      <a:lnTo>
                        <a:pt x="40" y="178"/>
                      </a:lnTo>
                      <a:lnTo>
                        <a:pt x="48" y="185"/>
                      </a:lnTo>
                      <a:lnTo>
                        <a:pt x="59" y="194"/>
                      </a:lnTo>
                      <a:lnTo>
                        <a:pt x="69" y="200"/>
                      </a:lnTo>
                      <a:lnTo>
                        <a:pt x="78" y="205"/>
                      </a:lnTo>
                      <a:lnTo>
                        <a:pt x="88" y="207"/>
                      </a:lnTo>
                      <a:lnTo>
                        <a:pt x="88" y="212"/>
                      </a:lnTo>
                      <a:lnTo>
                        <a:pt x="75" y="215"/>
                      </a:lnTo>
                      <a:lnTo>
                        <a:pt x="61" y="221"/>
                      </a:lnTo>
                      <a:lnTo>
                        <a:pt x="48" y="229"/>
                      </a:lnTo>
                      <a:lnTo>
                        <a:pt x="36" y="237"/>
                      </a:lnTo>
                      <a:lnTo>
                        <a:pt x="28" y="244"/>
                      </a:lnTo>
                      <a:lnTo>
                        <a:pt x="21" y="253"/>
                      </a:lnTo>
                      <a:lnTo>
                        <a:pt x="13" y="262"/>
                      </a:lnTo>
                      <a:lnTo>
                        <a:pt x="9" y="272"/>
                      </a:lnTo>
                      <a:lnTo>
                        <a:pt x="5" y="282"/>
                      </a:lnTo>
                      <a:lnTo>
                        <a:pt x="1" y="292"/>
                      </a:lnTo>
                      <a:lnTo>
                        <a:pt x="0" y="304"/>
                      </a:lnTo>
                      <a:lnTo>
                        <a:pt x="0" y="316"/>
                      </a:lnTo>
                      <a:lnTo>
                        <a:pt x="0" y="327"/>
                      </a:lnTo>
                      <a:lnTo>
                        <a:pt x="3" y="339"/>
                      </a:lnTo>
                      <a:lnTo>
                        <a:pt x="6" y="350"/>
                      </a:lnTo>
                      <a:lnTo>
                        <a:pt x="11" y="361"/>
                      </a:lnTo>
                      <a:lnTo>
                        <a:pt x="17" y="372"/>
                      </a:lnTo>
                      <a:lnTo>
                        <a:pt x="23" y="381"/>
                      </a:lnTo>
                      <a:lnTo>
                        <a:pt x="33" y="391"/>
                      </a:lnTo>
                      <a:lnTo>
                        <a:pt x="42" y="399"/>
                      </a:lnTo>
                      <a:lnTo>
                        <a:pt x="53" y="407"/>
                      </a:lnTo>
                      <a:lnTo>
                        <a:pt x="64" y="414"/>
                      </a:lnTo>
                      <a:lnTo>
                        <a:pt x="77" y="420"/>
                      </a:lnTo>
                      <a:lnTo>
                        <a:pt x="90" y="424"/>
                      </a:lnTo>
                      <a:lnTo>
                        <a:pt x="106" y="427"/>
                      </a:lnTo>
                      <a:lnTo>
                        <a:pt x="121" y="430"/>
                      </a:lnTo>
                      <a:lnTo>
                        <a:pt x="138" y="431"/>
                      </a:lnTo>
                      <a:lnTo>
                        <a:pt x="157" y="432"/>
                      </a:lnTo>
                      <a:lnTo>
                        <a:pt x="175" y="431"/>
                      </a:lnTo>
                      <a:lnTo>
                        <a:pt x="192" y="430"/>
                      </a:lnTo>
                      <a:lnTo>
                        <a:pt x="209" y="427"/>
                      </a:lnTo>
                      <a:lnTo>
                        <a:pt x="224" y="424"/>
                      </a:lnTo>
                      <a:lnTo>
                        <a:pt x="238" y="420"/>
                      </a:lnTo>
                      <a:lnTo>
                        <a:pt x="250" y="414"/>
                      </a:lnTo>
                      <a:lnTo>
                        <a:pt x="262" y="407"/>
                      </a:lnTo>
                      <a:lnTo>
                        <a:pt x="273" y="399"/>
                      </a:lnTo>
                      <a:lnTo>
                        <a:pt x="282" y="391"/>
                      </a:lnTo>
                      <a:lnTo>
                        <a:pt x="291" y="381"/>
                      </a:lnTo>
                      <a:lnTo>
                        <a:pt x="298" y="372"/>
                      </a:lnTo>
                      <a:lnTo>
                        <a:pt x="304" y="361"/>
                      </a:lnTo>
                      <a:lnTo>
                        <a:pt x="309" y="350"/>
                      </a:lnTo>
                      <a:lnTo>
                        <a:pt x="312" y="339"/>
                      </a:lnTo>
                      <a:lnTo>
                        <a:pt x="314" y="327"/>
                      </a:lnTo>
                      <a:lnTo>
                        <a:pt x="315" y="316"/>
                      </a:lnTo>
                      <a:lnTo>
                        <a:pt x="314" y="304"/>
                      </a:lnTo>
                      <a:lnTo>
                        <a:pt x="312" y="292"/>
                      </a:lnTo>
                      <a:lnTo>
                        <a:pt x="310" y="282"/>
                      </a:lnTo>
                      <a:lnTo>
                        <a:pt x="306" y="272"/>
                      </a:lnTo>
                      <a:lnTo>
                        <a:pt x="300" y="262"/>
                      </a:lnTo>
                      <a:lnTo>
                        <a:pt x="294" y="253"/>
                      </a:lnTo>
                      <a:lnTo>
                        <a:pt x="287" y="244"/>
                      </a:lnTo>
                      <a:lnTo>
                        <a:pt x="279" y="237"/>
                      </a:lnTo>
                      <a:lnTo>
                        <a:pt x="266" y="229"/>
                      </a:lnTo>
                      <a:lnTo>
                        <a:pt x="254" y="221"/>
                      </a:lnTo>
                      <a:lnTo>
                        <a:pt x="240" y="215"/>
                      </a:lnTo>
                      <a:lnTo>
                        <a:pt x="227" y="212"/>
                      </a:lnTo>
                      <a:close/>
                      <a:moveTo>
                        <a:pt x="167" y="232"/>
                      </a:moveTo>
                      <a:lnTo>
                        <a:pt x="175" y="233"/>
                      </a:lnTo>
                      <a:lnTo>
                        <a:pt x="184" y="235"/>
                      </a:lnTo>
                      <a:lnTo>
                        <a:pt x="192" y="237"/>
                      </a:lnTo>
                      <a:lnTo>
                        <a:pt x="199" y="240"/>
                      </a:lnTo>
                      <a:lnTo>
                        <a:pt x="207" y="242"/>
                      </a:lnTo>
                      <a:lnTo>
                        <a:pt x="213" y="246"/>
                      </a:lnTo>
                      <a:lnTo>
                        <a:pt x="218" y="249"/>
                      </a:lnTo>
                      <a:lnTo>
                        <a:pt x="225" y="255"/>
                      </a:lnTo>
                      <a:lnTo>
                        <a:pt x="230" y="261"/>
                      </a:lnTo>
                      <a:lnTo>
                        <a:pt x="234" y="268"/>
                      </a:lnTo>
                      <a:lnTo>
                        <a:pt x="238" y="276"/>
                      </a:lnTo>
                      <a:lnTo>
                        <a:pt x="242" y="283"/>
                      </a:lnTo>
                      <a:lnTo>
                        <a:pt x="243" y="291"/>
                      </a:lnTo>
                      <a:lnTo>
                        <a:pt x="245" y="300"/>
                      </a:lnTo>
                      <a:lnTo>
                        <a:pt x="245" y="308"/>
                      </a:lnTo>
                      <a:lnTo>
                        <a:pt x="245" y="318"/>
                      </a:lnTo>
                      <a:lnTo>
                        <a:pt x="243" y="326"/>
                      </a:lnTo>
                      <a:lnTo>
                        <a:pt x="242" y="335"/>
                      </a:lnTo>
                      <a:lnTo>
                        <a:pt x="238" y="342"/>
                      </a:lnTo>
                      <a:lnTo>
                        <a:pt x="234" y="349"/>
                      </a:lnTo>
                      <a:lnTo>
                        <a:pt x="230" y="355"/>
                      </a:lnTo>
                      <a:lnTo>
                        <a:pt x="225" y="362"/>
                      </a:lnTo>
                      <a:lnTo>
                        <a:pt x="218" y="367"/>
                      </a:lnTo>
                      <a:lnTo>
                        <a:pt x="212" y="372"/>
                      </a:lnTo>
                      <a:lnTo>
                        <a:pt x="204" y="377"/>
                      </a:lnTo>
                      <a:lnTo>
                        <a:pt x="197" y="380"/>
                      </a:lnTo>
                      <a:lnTo>
                        <a:pt x="191" y="383"/>
                      </a:lnTo>
                      <a:lnTo>
                        <a:pt x="183" y="385"/>
                      </a:lnTo>
                      <a:lnTo>
                        <a:pt x="174" y="386"/>
                      </a:lnTo>
                      <a:lnTo>
                        <a:pt x="166" y="387"/>
                      </a:lnTo>
                      <a:lnTo>
                        <a:pt x="157" y="387"/>
                      </a:lnTo>
                      <a:lnTo>
                        <a:pt x="148" y="387"/>
                      </a:lnTo>
                      <a:lnTo>
                        <a:pt x="139" y="386"/>
                      </a:lnTo>
                      <a:lnTo>
                        <a:pt x="132" y="385"/>
                      </a:lnTo>
                      <a:lnTo>
                        <a:pt x="124" y="383"/>
                      </a:lnTo>
                      <a:lnTo>
                        <a:pt x="117" y="380"/>
                      </a:lnTo>
                      <a:lnTo>
                        <a:pt x="109" y="377"/>
                      </a:lnTo>
                      <a:lnTo>
                        <a:pt x="103" y="372"/>
                      </a:lnTo>
                      <a:lnTo>
                        <a:pt x="96" y="367"/>
                      </a:lnTo>
                      <a:lnTo>
                        <a:pt x="90" y="362"/>
                      </a:lnTo>
                      <a:lnTo>
                        <a:pt x="84" y="355"/>
                      </a:lnTo>
                      <a:lnTo>
                        <a:pt x="81" y="349"/>
                      </a:lnTo>
                      <a:lnTo>
                        <a:pt x="77" y="342"/>
                      </a:lnTo>
                      <a:lnTo>
                        <a:pt x="73" y="335"/>
                      </a:lnTo>
                      <a:lnTo>
                        <a:pt x="71" y="326"/>
                      </a:lnTo>
                      <a:lnTo>
                        <a:pt x="70" y="318"/>
                      </a:lnTo>
                      <a:lnTo>
                        <a:pt x="70" y="308"/>
                      </a:lnTo>
                      <a:lnTo>
                        <a:pt x="70" y="300"/>
                      </a:lnTo>
                      <a:lnTo>
                        <a:pt x="71" y="291"/>
                      </a:lnTo>
                      <a:lnTo>
                        <a:pt x="72" y="283"/>
                      </a:lnTo>
                      <a:lnTo>
                        <a:pt x="76" y="276"/>
                      </a:lnTo>
                      <a:lnTo>
                        <a:pt x="78" y="270"/>
                      </a:lnTo>
                      <a:lnTo>
                        <a:pt x="83" y="262"/>
                      </a:lnTo>
                      <a:lnTo>
                        <a:pt x="88" y="256"/>
                      </a:lnTo>
                      <a:lnTo>
                        <a:pt x="94" y="252"/>
                      </a:lnTo>
                      <a:lnTo>
                        <a:pt x="100" y="247"/>
                      </a:lnTo>
                      <a:lnTo>
                        <a:pt x="107" y="243"/>
                      </a:lnTo>
                      <a:lnTo>
                        <a:pt x="114" y="240"/>
                      </a:lnTo>
                      <a:lnTo>
                        <a:pt x="121" y="237"/>
                      </a:lnTo>
                      <a:lnTo>
                        <a:pt x="130" y="235"/>
                      </a:lnTo>
                      <a:lnTo>
                        <a:pt x="138" y="233"/>
                      </a:lnTo>
                      <a:lnTo>
                        <a:pt x="148" y="232"/>
                      </a:lnTo>
                      <a:lnTo>
                        <a:pt x="157" y="232"/>
                      </a:lnTo>
                      <a:lnTo>
                        <a:pt x="167" y="232"/>
                      </a:lnTo>
                      <a:close/>
                      <a:moveTo>
                        <a:pt x="179" y="188"/>
                      </a:moveTo>
                      <a:lnTo>
                        <a:pt x="171" y="190"/>
                      </a:lnTo>
                      <a:lnTo>
                        <a:pt x="163" y="190"/>
                      </a:lnTo>
                      <a:lnTo>
                        <a:pt x="154" y="190"/>
                      </a:lnTo>
                      <a:lnTo>
                        <a:pt x="148" y="190"/>
                      </a:lnTo>
                      <a:lnTo>
                        <a:pt x="141" y="189"/>
                      </a:lnTo>
                      <a:lnTo>
                        <a:pt x="135" y="188"/>
                      </a:lnTo>
                      <a:lnTo>
                        <a:pt x="129" y="185"/>
                      </a:lnTo>
                      <a:lnTo>
                        <a:pt x="117" y="181"/>
                      </a:lnTo>
                      <a:lnTo>
                        <a:pt x="106" y="173"/>
                      </a:lnTo>
                      <a:lnTo>
                        <a:pt x="100" y="167"/>
                      </a:lnTo>
                      <a:lnTo>
                        <a:pt x="95" y="163"/>
                      </a:lnTo>
                      <a:lnTo>
                        <a:pt x="91" y="157"/>
                      </a:lnTo>
                      <a:lnTo>
                        <a:pt x="88" y="149"/>
                      </a:lnTo>
                      <a:lnTo>
                        <a:pt x="85" y="142"/>
                      </a:lnTo>
                      <a:lnTo>
                        <a:pt x="83" y="135"/>
                      </a:lnTo>
                      <a:lnTo>
                        <a:pt x="82" y="128"/>
                      </a:lnTo>
                      <a:lnTo>
                        <a:pt x="82" y="119"/>
                      </a:lnTo>
                      <a:lnTo>
                        <a:pt x="82" y="110"/>
                      </a:lnTo>
                      <a:lnTo>
                        <a:pt x="83" y="101"/>
                      </a:lnTo>
                      <a:lnTo>
                        <a:pt x="85" y="94"/>
                      </a:lnTo>
                      <a:lnTo>
                        <a:pt x="88" y="86"/>
                      </a:lnTo>
                      <a:lnTo>
                        <a:pt x="91" y="80"/>
                      </a:lnTo>
                      <a:lnTo>
                        <a:pt x="95" y="74"/>
                      </a:lnTo>
                      <a:lnTo>
                        <a:pt x="100" y="68"/>
                      </a:lnTo>
                      <a:lnTo>
                        <a:pt x="106" y="63"/>
                      </a:lnTo>
                      <a:lnTo>
                        <a:pt x="117" y="54"/>
                      </a:lnTo>
                      <a:lnTo>
                        <a:pt x="129" y="49"/>
                      </a:lnTo>
                      <a:lnTo>
                        <a:pt x="143" y="46"/>
                      </a:lnTo>
                      <a:lnTo>
                        <a:pt x="157" y="45"/>
                      </a:lnTo>
                      <a:lnTo>
                        <a:pt x="172" y="46"/>
                      </a:lnTo>
                      <a:lnTo>
                        <a:pt x="185" y="49"/>
                      </a:lnTo>
                      <a:lnTo>
                        <a:pt x="197" y="54"/>
                      </a:lnTo>
                      <a:lnTo>
                        <a:pt x="209" y="63"/>
                      </a:lnTo>
                      <a:lnTo>
                        <a:pt x="214" y="68"/>
                      </a:lnTo>
                      <a:lnTo>
                        <a:pt x="220" y="74"/>
                      </a:lnTo>
                      <a:lnTo>
                        <a:pt x="224" y="80"/>
                      </a:lnTo>
                      <a:lnTo>
                        <a:pt x="227" y="86"/>
                      </a:lnTo>
                      <a:lnTo>
                        <a:pt x="230" y="94"/>
                      </a:lnTo>
                      <a:lnTo>
                        <a:pt x="231" y="101"/>
                      </a:lnTo>
                      <a:lnTo>
                        <a:pt x="233" y="110"/>
                      </a:lnTo>
                      <a:lnTo>
                        <a:pt x="233" y="119"/>
                      </a:lnTo>
                      <a:lnTo>
                        <a:pt x="233" y="128"/>
                      </a:lnTo>
                      <a:lnTo>
                        <a:pt x="231" y="136"/>
                      </a:lnTo>
                      <a:lnTo>
                        <a:pt x="230" y="144"/>
                      </a:lnTo>
                      <a:lnTo>
                        <a:pt x="227" y="152"/>
                      </a:lnTo>
                      <a:lnTo>
                        <a:pt x="224" y="158"/>
                      </a:lnTo>
                      <a:lnTo>
                        <a:pt x="220" y="165"/>
                      </a:lnTo>
                      <a:lnTo>
                        <a:pt x="214" y="170"/>
                      </a:lnTo>
                      <a:lnTo>
                        <a:pt x="209" y="176"/>
                      </a:lnTo>
                      <a:lnTo>
                        <a:pt x="203" y="178"/>
                      </a:lnTo>
                      <a:lnTo>
                        <a:pt x="198" y="182"/>
                      </a:lnTo>
                      <a:lnTo>
                        <a:pt x="192" y="184"/>
                      </a:lnTo>
                      <a:lnTo>
                        <a:pt x="186" y="187"/>
                      </a:lnTo>
                      <a:lnTo>
                        <a:pt x="179" y="1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9" name="Freeform 934">
                  <a:extLst>
                    <a:ext uri="{FF2B5EF4-FFF2-40B4-BE49-F238E27FC236}">
                      <a16:creationId xmlns="" xmlns:a16="http://schemas.microsoft.com/office/drawing/2014/main" id="{A433E756-E6FE-4C19-AFD2-E32B4F0D1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9503" y="503411"/>
                  <a:ext cx="153988" cy="223838"/>
                </a:xfrm>
                <a:custGeom>
                  <a:avLst/>
                  <a:gdLst>
                    <a:gd name="T0" fmla="*/ 190 w 384"/>
                    <a:gd name="T1" fmla="*/ 562 h 562"/>
                    <a:gd name="T2" fmla="*/ 384 w 384"/>
                    <a:gd name="T3" fmla="*/ 73 h 562"/>
                    <a:gd name="T4" fmla="*/ 384 w 384"/>
                    <a:gd name="T5" fmla="*/ 0 h 562"/>
                    <a:gd name="T6" fmla="*/ 0 w 384"/>
                    <a:gd name="T7" fmla="*/ 0 h 562"/>
                    <a:gd name="T8" fmla="*/ 0 w 384"/>
                    <a:gd name="T9" fmla="*/ 63 h 562"/>
                    <a:gd name="T10" fmla="*/ 295 w 384"/>
                    <a:gd name="T11" fmla="*/ 63 h 562"/>
                    <a:gd name="T12" fmla="*/ 101 w 384"/>
                    <a:gd name="T13" fmla="*/ 562 h 562"/>
                    <a:gd name="T14" fmla="*/ 190 w 384"/>
                    <a:gd name="T15" fmla="*/ 562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84" h="562">
                      <a:moveTo>
                        <a:pt x="190" y="562"/>
                      </a:moveTo>
                      <a:lnTo>
                        <a:pt x="384" y="73"/>
                      </a:lnTo>
                      <a:lnTo>
                        <a:pt x="384" y="0"/>
                      </a:lnTo>
                      <a:lnTo>
                        <a:pt x="0" y="0"/>
                      </a:lnTo>
                      <a:lnTo>
                        <a:pt x="0" y="63"/>
                      </a:lnTo>
                      <a:lnTo>
                        <a:pt x="295" y="63"/>
                      </a:lnTo>
                      <a:lnTo>
                        <a:pt x="101" y="562"/>
                      </a:lnTo>
                      <a:lnTo>
                        <a:pt x="190" y="56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0" name="Freeform 994">
                  <a:extLst>
                    <a:ext uri="{FF2B5EF4-FFF2-40B4-BE49-F238E27FC236}">
                      <a16:creationId xmlns="" xmlns:a16="http://schemas.microsoft.com/office/drawing/2014/main" id="{72533ED7-8F64-46FF-ADB3-18A754AF7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3762" y="86223"/>
                  <a:ext cx="617060" cy="58970"/>
                </a:xfrm>
                <a:custGeom>
                  <a:avLst/>
                  <a:gdLst>
                    <a:gd name="T0" fmla="*/ 1276 w 1276"/>
                    <a:gd name="T1" fmla="*/ 30 h 30"/>
                    <a:gd name="T2" fmla="*/ 958 w 1276"/>
                    <a:gd name="T3" fmla="*/ 7 h 30"/>
                    <a:gd name="T4" fmla="*/ 638 w 1276"/>
                    <a:gd name="T5" fmla="*/ 0 h 30"/>
                    <a:gd name="T6" fmla="*/ 318 w 1276"/>
                    <a:gd name="T7" fmla="*/ 7 h 30"/>
                    <a:gd name="T8" fmla="*/ 0 w 1276"/>
                    <a:gd name="T9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76" h="30">
                      <a:moveTo>
                        <a:pt x="1276" y="30"/>
                      </a:moveTo>
                      <a:lnTo>
                        <a:pt x="958" y="7"/>
                      </a:lnTo>
                      <a:lnTo>
                        <a:pt x="638" y="0"/>
                      </a:lnTo>
                      <a:lnTo>
                        <a:pt x="318" y="7"/>
                      </a:lnTo>
                      <a:lnTo>
                        <a:pt x="0" y="3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7938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903" name="Group 902">
                <a:extLst>
                  <a:ext uri="{FF2B5EF4-FFF2-40B4-BE49-F238E27FC236}">
                    <a16:creationId xmlns="" xmlns:a16="http://schemas.microsoft.com/office/drawing/2014/main" id="{B69DA39D-4C1A-44D4-B305-5E778DE18D9C}"/>
                  </a:ext>
                </a:extLst>
              </p:cNvPr>
              <p:cNvGrpSpPr/>
              <p:nvPr/>
            </p:nvGrpSpPr>
            <p:grpSpPr>
              <a:xfrm>
                <a:off x="1951381" y="2288160"/>
                <a:ext cx="652230" cy="3276282"/>
                <a:chOff x="1951381" y="2288160"/>
                <a:chExt cx="652230" cy="3276282"/>
              </a:xfrm>
            </p:grpSpPr>
            <p:sp>
              <p:nvSpPr>
                <p:cNvPr id="904" name="Rectangle 903">
                  <a:extLst>
                    <a:ext uri="{FF2B5EF4-FFF2-40B4-BE49-F238E27FC236}">
                      <a16:creationId xmlns="" xmlns:a16="http://schemas.microsoft.com/office/drawing/2014/main" id="{96DB8F51-C8CC-418D-95CD-C36D9A412ECB}"/>
                    </a:ext>
                  </a:extLst>
                </p:cNvPr>
                <p:cNvSpPr/>
                <p:nvPr/>
              </p:nvSpPr>
              <p:spPr>
                <a:xfrm>
                  <a:off x="1957776" y="2289625"/>
                  <a:ext cx="642637" cy="32259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5" name="Freeform 935">
                  <a:extLst>
                    <a:ext uri="{FF2B5EF4-FFF2-40B4-BE49-F238E27FC236}">
                      <a16:creationId xmlns="" xmlns:a16="http://schemas.microsoft.com/office/drawing/2014/main" id="{4BA41AB8-4B5E-4967-BF5B-CB8F47ADE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5479035"/>
                  <a:ext cx="161925" cy="36513"/>
                </a:xfrm>
                <a:custGeom>
                  <a:avLst/>
                  <a:gdLst>
                    <a:gd name="T0" fmla="*/ 0 w 406"/>
                    <a:gd name="T1" fmla="*/ 91 h 91"/>
                    <a:gd name="T2" fmla="*/ 406 w 406"/>
                    <a:gd name="T3" fmla="*/ 91 h 91"/>
                    <a:gd name="T4" fmla="*/ 316 w 406"/>
                    <a:gd name="T5" fmla="*/ 0 h 91"/>
                    <a:gd name="T6" fmla="*/ 0 w 406"/>
                    <a:gd name="T7" fmla="*/ 0 h 91"/>
                    <a:gd name="T8" fmla="*/ 0 w 406"/>
                    <a:gd name="T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1">
                      <a:moveTo>
                        <a:pt x="0" y="91"/>
                      </a:moveTo>
                      <a:lnTo>
                        <a:pt x="406" y="91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6" name="Rectangle 936">
                  <a:extLst>
                    <a:ext uri="{FF2B5EF4-FFF2-40B4-BE49-F238E27FC236}">
                      <a16:creationId xmlns="" xmlns:a16="http://schemas.microsoft.com/office/drawing/2014/main" id="{6A8C976F-7341-4694-9590-291F090C85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5407598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7" name="Freeform 937">
                  <a:extLst>
                    <a:ext uri="{FF2B5EF4-FFF2-40B4-BE49-F238E27FC236}">
                      <a16:creationId xmlns="" xmlns:a16="http://schemas.microsoft.com/office/drawing/2014/main" id="{9AAB1D03-0E64-4F63-AA7B-CC60A2AE7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5336160"/>
                  <a:ext cx="214313" cy="36513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8" name="Rectangle 938">
                  <a:extLst>
                    <a:ext uri="{FF2B5EF4-FFF2-40B4-BE49-F238E27FC236}">
                      <a16:creationId xmlns="" xmlns:a16="http://schemas.microsoft.com/office/drawing/2014/main" id="{753DF668-4D76-4616-9470-C03C023A6E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5264723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9" name="Rectangle 939">
                  <a:extLst>
                    <a:ext uri="{FF2B5EF4-FFF2-40B4-BE49-F238E27FC236}">
                      <a16:creationId xmlns="" xmlns:a16="http://schemas.microsoft.com/office/drawing/2014/main" id="{2BF7C86B-D92E-49B8-85BA-E02FE50C0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5193285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0" name="Freeform 940">
                  <a:extLst>
                    <a:ext uri="{FF2B5EF4-FFF2-40B4-BE49-F238E27FC236}">
                      <a16:creationId xmlns="" xmlns:a16="http://schemas.microsoft.com/office/drawing/2014/main" id="{9B1270A0-4940-4152-A24F-2948B4F5D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5120260"/>
                  <a:ext cx="161925" cy="36513"/>
                </a:xfrm>
                <a:custGeom>
                  <a:avLst/>
                  <a:gdLst>
                    <a:gd name="T0" fmla="*/ 0 w 406"/>
                    <a:gd name="T1" fmla="*/ 91 h 91"/>
                    <a:gd name="T2" fmla="*/ 406 w 406"/>
                    <a:gd name="T3" fmla="*/ 91 h 91"/>
                    <a:gd name="T4" fmla="*/ 316 w 406"/>
                    <a:gd name="T5" fmla="*/ 0 h 91"/>
                    <a:gd name="T6" fmla="*/ 0 w 406"/>
                    <a:gd name="T7" fmla="*/ 0 h 91"/>
                    <a:gd name="T8" fmla="*/ 0 w 406"/>
                    <a:gd name="T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1">
                      <a:moveTo>
                        <a:pt x="0" y="91"/>
                      </a:moveTo>
                      <a:lnTo>
                        <a:pt x="406" y="91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1" name="Rectangle 941">
                  <a:extLst>
                    <a:ext uri="{FF2B5EF4-FFF2-40B4-BE49-F238E27FC236}">
                      <a16:creationId xmlns="" xmlns:a16="http://schemas.microsoft.com/office/drawing/2014/main" id="{50927CAB-F9A8-4566-8345-1775ABFDDD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5048823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2" name="Freeform 942">
                  <a:extLst>
                    <a:ext uri="{FF2B5EF4-FFF2-40B4-BE49-F238E27FC236}">
                      <a16:creationId xmlns="" xmlns:a16="http://schemas.microsoft.com/office/drawing/2014/main" id="{ECAB922C-7EDB-40B0-868C-E911B2612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4977385"/>
                  <a:ext cx="214313" cy="36513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3" name="Rectangle 943">
                  <a:extLst>
                    <a:ext uri="{FF2B5EF4-FFF2-40B4-BE49-F238E27FC236}">
                      <a16:creationId xmlns="" xmlns:a16="http://schemas.microsoft.com/office/drawing/2014/main" id="{BD68D188-6F0C-48EE-8531-1AFECB4B3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905948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4" name="Rectangle 944">
                  <a:extLst>
                    <a:ext uri="{FF2B5EF4-FFF2-40B4-BE49-F238E27FC236}">
                      <a16:creationId xmlns="" xmlns:a16="http://schemas.microsoft.com/office/drawing/2014/main" id="{34340577-8F88-452B-87BA-99C6A90C7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834510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5" name="Freeform 945">
                  <a:extLst>
                    <a:ext uri="{FF2B5EF4-FFF2-40B4-BE49-F238E27FC236}">
                      <a16:creationId xmlns="" xmlns:a16="http://schemas.microsoft.com/office/drawing/2014/main" id="{F5377301-1D92-4470-A65F-A72B13248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4763073"/>
                  <a:ext cx="161925" cy="34925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6" name="Rectangle 946">
                  <a:extLst>
                    <a:ext uri="{FF2B5EF4-FFF2-40B4-BE49-F238E27FC236}">
                      <a16:creationId xmlns="" xmlns:a16="http://schemas.microsoft.com/office/drawing/2014/main" id="{340CA729-58E9-4409-A781-25BCC3ACBA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690048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7" name="Freeform 947">
                  <a:extLst>
                    <a:ext uri="{FF2B5EF4-FFF2-40B4-BE49-F238E27FC236}">
                      <a16:creationId xmlns="" xmlns:a16="http://schemas.microsoft.com/office/drawing/2014/main" id="{8054FFFB-ED0B-4874-9C6D-86A558921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4618610"/>
                  <a:ext cx="214313" cy="36513"/>
                </a:xfrm>
                <a:custGeom>
                  <a:avLst/>
                  <a:gdLst>
                    <a:gd name="T0" fmla="*/ 0 w 542"/>
                    <a:gd name="T1" fmla="*/ 91 h 91"/>
                    <a:gd name="T2" fmla="*/ 452 w 542"/>
                    <a:gd name="T3" fmla="*/ 91 h 91"/>
                    <a:gd name="T4" fmla="*/ 542 w 542"/>
                    <a:gd name="T5" fmla="*/ 0 h 91"/>
                    <a:gd name="T6" fmla="*/ 0 w 542"/>
                    <a:gd name="T7" fmla="*/ 0 h 91"/>
                    <a:gd name="T8" fmla="*/ 0 w 542"/>
                    <a:gd name="T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1">
                      <a:moveTo>
                        <a:pt x="0" y="91"/>
                      </a:moveTo>
                      <a:lnTo>
                        <a:pt x="452" y="91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8" name="Rectangle 948">
                  <a:extLst>
                    <a:ext uri="{FF2B5EF4-FFF2-40B4-BE49-F238E27FC236}">
                      <a16:creationId xmlns="" xmlns:a16="http://schemas.microsoft.com/office/drawing/2014/main" id="{8DF02C12-F11A-480B-B9CC-88D2267DC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547173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9" name="Rectangle 949">
                  <a:extLst>
                    <a:ext uri="{FF2B5EF4-FFF2-40B4-BE49-F238E27FC236}">
                      <a16:creationId xmlns="" xmlns:a16="http://schemas.microsoft.com/office/drawing/2014/main" id="{E286B4A9-C433-42BE-AC02-9E11C2047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475735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0" name="Freeform 950">
                  <a:extLst>
                    <a:ext uri="{FF2B5EF4-FFF2-40B4-BE49-F238E27FC236}">
                      <a16:creationId xmlns="" xmlns:a16="http://schemas.microsoft.com/office/drawing/2014/main" id="{FCD7A00A-0210-47FC-8035-7B981E9E71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4404298"/>
                  <a:ext cx="161925" cy="34925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1" name="Rectangle 951">
                  <a:extLst>
                    <a:ext uri="{FF2B5EF4-FFF2-40B4-BE49-F238E27FC236}">
                      <a16:creationId xmlns="" xmlns:a16="http://schemas.microsoft.com/office/drawing/2014/main" id="{089C9A9A-2B1D-4DD2-BC12-D491957C8B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332860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2" name="Freeform 952">
                  <a:extLst>
                    <a:ext uri="{FF2B5EF4-FFF2-40B4-BE49-F238E27FC236}">
                      <a16:creationId xmlns="" xmlns:a16="http://schemas.microsoft.com/office/drawing/2014/main" id="{B0CF410E-BF65-417E-9886-0EE41885F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4261423"/>
                  <a:ext cx="214313" cy="34925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3" name="Rectangle 953">
                  <a:extLst>
                    <a:ext uri="{FF2B5EF4-FFF2-40B4-BE49-F238E27FC236}">
                      <a16:creationId xmlns="" xmlns:a16="http://schemas.microsoft.com/office/drawing/2014/main" id="{52A0AD99-B6BF-4189-9DDC-838D03C61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188398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4" name="Rectangle 954">
                  <a:extLst>
                    <a:ext uri="{FF2B5EF4-FFF2-40B4-BE49-F238E27FC236}">
                      <a16:creationId xmlns="" xmlns:a16="http://schemas.microsoft.com/office/drawing/2014/main" id="{10A31462-B56B-49EE-BB58-2CCDC3320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4116960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5" name="Freeform 955">
                  <a:extLst>
                    <a:ext uri="{FF2B5EF4-FFF2-40B4-BE49-F238E27FC236}">
                      <a16:creationId xmlns="" xmlns:a16="http://schemas.microsoft.com/office/drawing/2014/main" id="{524765C3-54C3-45FD-B423-8DB809CAD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4045523"/>
                  <a:ext cx="161925" cy="34925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6" name="Rectangle 956">
                  <a:extLst>
                    <a:ext uri="{FF2B5EF4-FFF2-40B4-BE49-F238E27FC236}">
                      <a16:creationId xmlns="" xmlns:a16="http://schemas.microsoft.com/office/drawing/2014/main" id="{9DCC7AAC-1A21-4805-8733-3EE64A0E1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974085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7" name="Freeform 957">
                  <a:extLst>
                    <a:ext uri="{FF2B5EF4-FFF2-40B4-BE49-F238E27FC236}">
                      <a16:creationId xmlns="" xmlns:a16="http://schemas.microsoft.com/office/drawing/2014/main" id="{10F1C8D3-6CBE-4562-9B1C-1FE9763B7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3902648"/>
                  <a:ext cx="214313" cy="34925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8" name="Rectangle 958">
                  <a:extLst>
                    <a:ext uri="{FF2B5EF4-FFF2-40B4-BE49-F238E27FC236}">
                      <a16:creationId xmlns="" xmlns:a16="http://schemas.microsoft.com/office/drawing/2014/main" id="{C5130105-E535-4D6C-BA16-7BCC754F6F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831210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9" name="Rectangle 959">
                  <a:extLst>
                    <a:ext uri="{FF2B5EF4-FFF2-40B4-BE49-F238E27FC236}">
                      <a16:creationId xmlns="" xmlns:a16="http://schemas.microsoft.com/office/drawing/2014/main" id="{8ABDB99D-28D4-4034-B074-D7040F20F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758185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0" name="Freeform 960">
                  <a:extLst>
                    <a:ext uri="{FF2B5EF4-FFF2-40B4-BE49-F238E27FC236}">
                      <a16:creationId xmlns="" xmlns:a16="http://schemas.microsoft.com/office/drawing/2014/main" id="{2ACBA193-6FE6-44B7-938F-5761D4FD6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3686748"/>
                  <a:ext cx="161925" cy="36513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1" name="Rectangle 961">
                  <a:extLst>
                    <a:ext uri="{FF2B5EF4-FFF2-40B4-BE49-F238E27FC236}">
                      <a16:creationId xmlns="" xmlns:a16="http://schemas.microsoft.com/office/drawing/2014/main" id="{AABBC758-7297-4897-B176-9F485F577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615310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2" name="Freeform 962">
                  <a:extLst>
                    <a:ext uri="{FF2B5EF4-FFF2-40B4-BE49-F238E27FC236}">
                      <a16:creationId xmlns="" xmlns:a16="http://schemas.microsoft.com/office/drawing/2014/main" id="{3DE05029-0C85-4081-AB82-CCEC43098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3543873"/>
                  <a:ext cx="214313" cy="34925"/>
                </a:xfrm>
                <a:custGeom>
                  <a:avLst/>
                  <a:gdLst>
                    <a:gd name="T0" fmla="*/ 0 w 542"/>
                    <a:gd name="T1" fmla="*/ 91 h 91"/>
                    <a:gd name="T2" fmla="*/ 452 w 542"/>
                    <a:gd name="T3" fmla="*/ 91 h 91"/>
                    <a:gd name="T4" fmla="*/ 542 w 542"/>
                    <a:gd name="T5" fmla="*/ 0 h 91"/>
                    <a:gd name="T6" fmla="*/ 0 w 542"/>
                    <a:gd name="T7" fmla="*/ 0 h 91"/>
                    <a:gd name="T8" fmla="*/ 0 w 542"/>
                    <a:gd name="T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1">
                      <a:moveTo>
                        <a:pt x="0" y="91"/>
                      </a:moveTo>
                      <a:lnTo>
                        <a:pt x="452" y="91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3" name="Rectangle 963">
                  <a:extLst>
                    <a:ext uri="{FF2B5EF4-FFF2-40B4-BE49-F238E27FC236}">
                      <a16:creationId xmlns="" xmlns:a16="http://schemas.microsoft.com/office/drawing/2014/main" id="{CB57B3CC-E280-43BB-8CD2-3775B91259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472435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4" name="Rectangle 964">
                  <a:extLst>
                    <a:ext uri="{FF2B5EF4-FFF2-40B4-BE49-F238E27FC236}">
                      <a16:creationId xmlns="" xmlns:a16="http://schemas.microsoft.com/office/drawing/2014/main" id="{DD78B734-582D-4BDE-ABD5-D525F37D0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399410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5" name="Freeform 965">
                  <a:extLst>
                    <a:ext uri="{FF2B5EF4-FFF2-40B4-BE49-F238E27FC236}">
                      <a16:creationId xmlns="" xmlns:a16="http://schemas.microsoft.com/office/drawing/2014/main" id="{BA1AC602-E4F6-4908-BE35-C02F6CBC2C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3327973"/>
                  <a:ext cx="161925" cy="36513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6" name="Rectangle 966">
                  <a:extLst>
                    <a:ext uri="{FF2B5EF4-FFF2-40B4-BE49-F238E27FC236}">
                      <a16:creationId xmlns="" xmlns:a16="http://schemas.microsoft.com/office/drawing/2014/main" id="{F04FA85F-0E2F-4E0D-9D86-28C1E40B3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256535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7" name="Freeform 967">
                  <a:extLst>
                    <a:ext uri="{FF2B5EF4-FFF2-40B4-BE49-F238E27FC236}">
                      <a16:creationId xmlns="" xmlns:a16="http://schemas.microsoft.com/office/drawing/2014/main" id="{0D871B8C-5339-4339-A6A8-3B7DF160B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3185098"/>
                  <a:ext cx="214313" cy="36513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8" name="Rectangle 968">
                  <a:extLst>
                    <a:ext uri="{FF2B5EF4-FFF2-40B4-BE49-F238E27FC236}">
                      <a16:creationId xmlns="" xmlns:a16="http://schemas.microsoft.com/office/drawing/2014/main" id="{AC7D13D4-00DB-4D94-B80E-4D8F3F1B86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113660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9" name="Rectangle 969">
                  <a:extLst>
                    <a:ext uri="{FF2B5EF4-FFF2-40B4-BE49-F238E27FC236}">
                      <a16:creationId xmlns="" xmlns:a16="http://schemas.microsoft.com/office/drawing/2014/main" id="{DE108B33-B482-4588-B74C-190148B5E8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3040635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0" name="Freeform 970">
                  <a:extLst>
                    <a:ext uri="{FF2B5EF4-FFF2-40B4-BE49-F238E27FC236}">
                      <a16:creationId xmlns="" xmlns:a16="http://schemas.microsoft.com/office/drawing/2014/main" id="{9E7CAC3E-F34D-4C2A-A86B-CD98D9556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2969198"/>
                  <a:ext cx="161925" cy="36513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1" name="Rectangle 971">
                  <a:extLst>
                    <a:ext uri="{FF2B5EF4-FFF2-40B4-BE49-F238E27FC236}">
                      <a16:creationId xmlns="" xmlns:a16="http://schemas.microsoft.com/office/drawing/2014/main" id="{A6721456-217E-4346-947B-65D315BA3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2897760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2" name="Freeform 972">
                  <a:extLst>
                    <a:ext uri="{FF2B5EF4-FFF2-40B4-BE49-F238E27FC236}">
                      <a16:creationId xmlns="" xmlns:a16="http://schemas.microsoft.com/office/drawing/2014/main" id="{DB00149A-42E7-4293-9088-D434A96478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2826323"/>
                  <a:ext cx="214313" cy="36513"/>
                </a:xfrm>
                <a:custGeom>
                  <a:avLst/>
                  <a:gdLst>
                    <a:gd name="T0" fmla="*/ 0 w 542"/>
                    <a:gd name="T1" fmla="*/ 90 h 90"/>
                    <a:gd name="T2" fmla="*/ 452 w 542"/>
                    <a:gd name="T3" fmla="*/ 90 h 90"/>
                    <a:gd name="T4" fmla="*/ 542 w 542"/>
                    <a:gd name="T5" fmla="*/ 0 h 90"/>
                    <a:gd name="T6" fmla="*/ 0 w 542"/>
                    <a:gd name="T7" fmla="*/ 0 h 90"/>
                    <a:gd name="T8" fmla="*/ 0 w 542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0">
                      <a:moveTo>
                        <a:pt x="0" y="90"/>
                      </a:moveTo>
                      <a:lnTo>
                        <a:pt x="452" y="90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3" name="Rectangle 973">
                  <a:extLst>
                    <a:ext uri="{FF2B5EF4-FFF2-40B4-BE49-F238E27FC236}">
                      <a16:creationId xmlns="" xmlns:a16="http://schemas.microsoft.com/office/drawing/2014/main" id="{377995B4-BC11-44A1-BA59-636AF8C73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2754885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4" name="Rectangle 974">
                  <a:extLst>
                    <a:ext uri="{FF2B5EF4-FFF2-40B4-BE49-F238E27FC236}">
                      <a16:creationId xmlns="" xmlns:a16="http://schemas.microsoft.com/office/drawing/2014/main" id="{10512372-C758-4D1E-9EEA-99225F9CA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2683448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5" name="Freeform 975">
                  <a:extLst>
                    <a:ext uri="{FF2B5EF4-FFF2-40B4-BE49-F238E27FC236}">
                      <a16:creationId xmlns="" xmlns:a16="http://schemas.microsoft.com/office/drawing/2014/main" id="{7A24B7D4-FAE0-4D13-9685-205543CF8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2612010"/>
                  <a:ext cx="161925" cy="34925"/>
                </a:xfrm>
                <a:custGeom>
                  <a:avLst/>
                  <a:gdLst>
                    <a:gd name="T0" fmla="*/ 0 w 406"/>
                    <a:gd name="T1" fmla="*/ 90 h 90"/>
                    <a:gd name="T2" fmla="*/ 406 w 406"/>
                    <a:gd name="T3" fmla="*/ 90 h 90"/>
                    <a:gd name="T4" fmla="*/ 316 w 406"/>
                    <a:gd name="T5" fmla="*/ 0 h 90"/>
                    <a:gd name="T6" fmla="*/ 0 w 406"/>
                    <a:gd name="T7" fmla="*/ 0 h 90"/>
                    <a:gd name="T8" fmla="*/ 0 w 406"/>
                    <a:gd name="T9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6" h="90">
                      <a:moveTo>
                        <a:pt x="0" y="90"/>
                      </a:moveTo>
                      <a:lnTo>
                        <a:pt x="406" y="90"/>
                      </a:lnTo>
                      <a:lnTo>
                        <a:pt x="316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6" name="Rectangle 976">
                  <a:extLst>
                    <a:ext uri="{FF2B5EF4-FFF2-40B4-BE49-F238E27FC236}">
                      <a16:creationId xmlns="" xmlns:a16="http://schemas.microsoft.com/office/drawing/2014/main" id="{B4D219A9-CBB5-480A-BA00-8A500D855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2538985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7" name="Freeform 977">
                  <a:extLst>
                    <a:ext uri="{FF2B5EF4-FFF2-40B4-BE49-F238E27FC236}">
                      <a16:creationId xmlns="" xmlns:a16="http://schemas.microsoft.com/office/drawing/2014/main" id="{556B0EA2-3108-4981-895B-4BF52DF60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6616" y="2467548"/>
                  <a:ext cx="214313" cy="36513"/>
                </a:xfrm>
                <a:custGeom>
                  <a:avLst/>
                  <a:gdLst>
                    <a:gd name="T0" fmla="*/ 0 w 542"/>
                    <a:gd name="T1" fmla="*/ 91 h 91"/>
                    <a:gd name="T2" fmla="*/ 452 w 542"/>
                    <a:gd name="T3" fmla="*/ 91 h 91"/>
                    <a:gd name="T4" fmla="*/ 542 w 542"/>
                    <a:gd name="T5" fmla="*/ 0 h 91"/>
                    <a:gd name="T6" fmla="*/ 0 w 542"/>
                    <a:gd name="T7" fmla="*/ 0 h 91"/>
                    <a:gd name="T8" fmla="*/ 0 w 542"/>
                    <a:gd name="T9" fmla="*/ 91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91">
                      <a:moveTo>
                        <a:pt x="0" y="91"/>
                      </a:moveTo>
                      <a:lnTo>
                        <a:pt x="452" y="91"/>
                      </a:lnTo>
                      <a:lnTo>
                        <a:pt x="542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8" name="Rectangle 978">
                  <a:extLst>
                    <a:ext uri="{FF2B5EF4-FFF2-40B4-BE49-F238E27FC236}">
                      <a16:creationId xmlns="" xmlns:a16="http://schemas.microsoft.com/office/drawing/2014/main" id="{D636C764-5AC3-4C04-9586-FD456B4B3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2396110"/>
                  <a:ext cx="125413" cy="36513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9" name="Rectangle 979">
                  <a:extLst>
                    <a:ext uri="{FF2B5EF4-FFF2-40B4-BE49-F238E27FC236}">
                      <a16:creationId xmlns="" xmlns:a16="http://schemas.microsoft.com/office/drawing/2014/main" id="{9E8BFCD1-22A0-4681-B8C4-DAF6FBB06E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26616" y="2324673"/>
                  <a:ext cx="125413" cy="34925"/>
                </a:xfrm>
                <a:prstGeom prst="rect">
                  <a:avLst/>
                </a:prstGeom>
                <a:solidFill>
                  <a:schemeClr val="tx1"/>
                </a:soli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0" name="Freeform 983">
                  <a:extLst>
                    <a:ext uri="{FF2B5EF4-FFF2-40B4-BE49-F238E27FC236}">
                      <a16:creationId xmlns="" xmlns:a16="http://schemas.microsoft.com/office/drawing/2014/main" id="{0D173B65-4D08-4AE5-9953-6759DA2C8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3153" y="2404048"/>
                  <a:ext cx="114300" cy="166688"/>
                </a:xfrm>
                <a:custGeom>
                  <a:avLst/>
                  <a:gdLst>
                    <a:gd name="T0" fmla="*/ 222 w 288"/>
                    <a:gd name="T1" fmla="*/ 46 h 420"/>
                    <a:gd name="T2" fmla="*/ 76 w 288"/>
                    <a:gd name="T3" fmla="*/ 420 h 420"/>
                    <a:gd name="T4" fmla="*/ 142 w 288"/>
                    <a:gd name="T5" fmla="*/ 420 h 420"/>
                    <a:gd name="T6" fmla="*/ 288 w 288"/>
                    <a:gd name="T7" fmla="*/ 55 h 420"/>
                    <a:gd name="T8" fmla="*/ 288 w 288"/>
                    <a:gd name="T9" fmla="*/ 0 h 420"/>
                    <a:gd name="T10" fmla="*/ 0 w 288"/>
                    <a:gd name="T11" fmla="*/ 0 h 420"/>
                    <a:gd name="T12" fmla="*/ 0 w 288"/>
                    <a:gd name="T13" fmla="*/ 46 h 420"/>
                    <a:gd name="T14" fmla="*/ 222 w 288"/>
                    <a:gd name="T15" fmla="*/ 46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8" h="420">
                      <a:moveTo>
                        <a:pt x="222" y="46"/>
                      </a:moveTo>
                      <a:lnTo>
                        <a:pt x="76" y="420"/>
                      </a:lnTo>
                      <a:lnTo>
                        <a:pt x="142" y="420"/>
                      </a:lnTo>
                      <a:lnTo>
                        <a:pt x="288" y="55"/>
                      </a:lnTo>
                      <a:lnTo>
                        <a:pt x="288" y="0"/>
                      </a:lnTo>
                      <a:lnTo>
                        <a:pt x="0" y="0"/>
                      </a:lnTo>
                      <a:lnTo>
                        <a:pt x="0" y="46"/>
                      </a:lnTo>
                      <a:lnTo>
                        <a:pt x="222" y="46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1" name="Freeform 984">
                  <a:extLst>
                    <a:ext uri="{FF2B5EF4-FFF2-40B4-BE49-F238E27FC236}">
                      <a16:creationId xmlns="" xmlns:a16="http://schemas.microsoft.com/office/drawing/2014/main" id="{B4600549-FDFB-43DD-BB31-99C4F28BCAE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9978" y="2761235"/>
                  <a:ext cx="119063" cy="171450"/>
                </a:xfrm>
                <a:custGeom>
                  <a:avLst/>
                  <a:gdLst>
                    <a:gd name="T0" fmla="*/ 72 w 303"/>
                    <a:gd name="T1" fmla="*/ 154 h 432"/>
                    <a:gd name="T2" fmla="*/ 89 w 303"/>
                    <a:gd name="T3" fmla="*/ 100 h 432"/>
                    <a:gd name="T4" fmla="*/ 118 w 303"/>
                    <a:gd name="T5" fmla="*/ 62 h 432"/>
                    <a:gd name="T6" fmla="*/ 150 w 303"/>
                    <a:gd name="T7" fmla="*/ 48 h 432"/>
                    <a:gd name="T8" fmla="*/ 189 w 303"/>
                    <a:gd name="T9" fmla="*/ 51 h 432"/>
                    <a:gd name="T10" fmla="*/ 214 w 303"/>
                    <a:gd name="T11" fmla="*/ 66 h 432"/>
                    <a:gd name="T12" fmla="*/ 224 w 303"/>
                    <a:gd name="T13" fmla="*/ 81 h 432"/>
                    <a:gd name="T14" fmla="*/ 227 w 303"/>
                    <a:gd name="T15" fmla="*/ 103 h 432"/>
                    <a:gd name="T16" fmla="*/ 297 w 303"/>
                    <a:gd name="T17" fmla="*/ 100 h 432"/>
                    <a:gd name="T18" fmla="*/ 287 w 303"/>
                    <a:gd name="T19" fmla="*/ 66 h 432"/>
                    <a:gd name="T20" fmla="*/ 267 w 303"/>
                    <a:gd name="T21" fmla="*/ 38 h 432"/>
                    <a:gd name="T22" fmla="*/ 238 w 303"/>
                    <a:gd name="T23" fmla="*/ 17 h 432"/>
                    <a:gd name="T24" fmla="*/ 204 w 303"/>
                    <a:gd name="T25" fmla="*/ 5 h 432"/>
                    <a:gd name="T26" fmla="*/ 163 w 303"/>
                    <a:gd name="T27" fmla="*/ 0 h 432"/>
                    <a:gd name="T28" fmla="*/ 125 w 303"/>
                    <a:gd name="T29" fmla="*/ 5 h 432"/>
                    <a:gd name="T30" fmla="*/ 93 w 303"/>
                    <a:gd name="T31" fmla="*/ 17 h 432"/>
                    <a:gd name="T32" fmla="*/ 64 w 303"/>
                    <a:gd name="T33" fmla="*/ 37 h 432"/>
                    <a:gd name="T34" fmla="*/ 41 w 303"/>
                    <a:gd name="T35" fmla="*/ 63 h 432"/>
                    <a:gd name="T36" fmla="*/ 23 w 303"/>
                    <a:gd name="T37" fmla="*/ 96 h 432"/>
                    <a:gd name="T38" fmla="*/ 10 w 303"/>
                    <a:gd name="T39" fmla="*/ 133 h 432"/>
                    <a:gd name="T40" fmla="*/ 3 w 303"/>
                    <a:gd name="T41" fmla="*/ 177 h 432"/>
                    <a:gd name="T42" fmla="*/ 0 w 303"/>
                    <a:gd name="T43" fmla="*/ 225 h 432"/>
                    <a:gd name="T44" fmla="*/ 1 w 303"/>
                    <a:gd name="T45" fmla="*/ 269 h 432"/>
                    <a:gd name="T46" fmla="*/ 7 w 303"/>
                    <a:gd name="T47" fmla="*/ 308 h 432"/>
                    <a:gd name="T48" fmla="*/ 17 w 303"/>
                    <a:gd name="T49" fmla="*/ 340 h 432"/>
                    <a:gd name="T50" fmla="*/ 30 w 303"/>
                    <a:gd name="T51" fmla="*/ 367 h 432"/>
                    <a:gd name="T52" fmla="*/ 48 w 303"/>
                    <a:gd name="T53" fmla="*/ 388 h 432"/>
                    <a:gd name="T54" fmla="*/ 78 w 303"/>
                    <a:gd name="T55" fmla="*/ 410 h 432"/>
                    <a:gd name="T56" fmla="*/ 115 w 303"/>
                    <a:gd name="T57" fmla="*/ 426 h 432"/>
                    <a:gd name="T58" fmla="*/ 155 w 303"/>
                    <a:gd name="T59" fmla="*/ 432 h 432"/>
                    <a:gd name="T60" fmla="*/ 198 w 303"/>
                    <a:gd name="T61" fmla="*/ 427 h 432"/>
                    <a:gd name="T62" fmla="*/ 236 w 303"/>
                    <a:gd name="T63" fmla="*/ 415 h 432"/>
                    <a:gd name="T64" fmla="*/ 267 w 303"/>
                    <a:gd name="T65" fmla="*/ 392 h 432"/>
                    <a:gd name="T66" fmla="*/ 291 w 303"/>
                    <a:gd name="T67" fmla="*/ 353 h 432"/>
                    <a:gd name="T68" fmla="*/ 303 w 303"/>
                    <a:gd name="T69" fmla="*/ 304 h 432"/>
                    <a:gd name="T70" fmla="*/ 300 w 303"/>
                    <a:gd name="T71" fmla="*/ 251 h 432"/>
                    <a:gd name="T72" fmla="*/ 286 w 303"/>
                    <a:gd name="T73" fmla="*/ 208 h 432"/>
                    <a:gd name="T74" fmla="*/ 257 w 303"/>
                    <a:gd name="T75" fmla="*/ 175 h 432"/>
                    <a:gd name="T76" fmla="*/ 228 w 303"/>
                    <a:gd name="T77" fmla="*/ 157 h 432"/>
                    <a:gd name="T78" fmla="*/ 192 w 303"/>
                    <a:gd name="T79" fmla="*/ 148 h 432"/>
                    <a:gd name="T80" fmla="*/ 157 w 303"/>
                    <a:gd name="T81" fmla="*/ 145 h 432"/>
                    <a:gd name="T82" fmla="*/ 131 w 303"/>
                    <a:gd name="T83" fmla="*/ 151 h 432"/>
                    <a:gd name="T84" fmla="*/ 107 w 303"/>
                    <a:gd name="T85" fmla="*/ 162 h 432"/>
                    <a:gd name="T86" fmla="*/ 83 w 303"/>
                    <a:gd name="T87" fmla="*/ 183 h 432"/>
                    <a:gd name="T88" fmla="*/ 81 w 303"/>
                    <a:gd name="T89" fmla="*/ 249 h 432"/>
                    <a:gd name="T90" fmla="*/ 94 w 303"/>
                    <a:gd name="T91" fmla="*/ 221 h 432"/>
                    <a:gd name="T92" fmla="*/ 120 w 303"/>
                    <a:gd name="T93" fmla="*/ 199 h 432"/>
                    <a:gd name="T94" fmla="*/ 161 w 303"/>
                    <a:gd name="T95" fmla="*/ 190 h 432"/>
                    <a:gd name="T96" fmla="*/ 192 w 303"/>
                    <a:gd name="T97" fmla="*/ 199 h 432"/>
                    <a:gd name="T98" fmla="*/ 215 w 303"/>
                    <a:gd name="T99" fmla="*/ 221 h 432"/>
                    <a:gd name="T100" fmla="*/ 227 w 303"/>
                    <a:gd name="T101" fmla="*/ 249 h 432"/>
                    <a:gd name="T102" fmla="*/ 231 w 303"/>
                    <a:gd name="T103" fmla="*/ 286 h 432"/>
                    <a:gd name="T104" fmla="*/ 227 w 303"/>
                    <a:gd name="T105" fmla="*/ 328 h 432"/>
                    <a:gd name="T106" fmla="*/ 215 w 303"/>
                    <a:gd name="T107" fmla="*/ 358 h 432"/>
                    <a:gd name="T108" fmla="*/ 193 w 303"/>
                    <a:gd name="T109" fmla="*/ 379 h 432"/>
                    <a:gd name="T110" fmla="*/ 157 w 303"/>
                    <a:gd name="T111" fmla="*/ 387 h 432"/>
                    <a:gd name="T112" fmla="*/ 139 w 303"/>
                    <a:gd name="T113" fmla="*/ 385 h 432"/>
                    <a:gd name="T114" fmla="*/ 112 w 303"/>
                    <a:gd name="T115" fmla="*/ 369 h 432"/>
                    <a:gd name="T116" fmla="*/ 90 w 303"/>
                    <a:gd name="T117" fmla="*/ 343 h 432"/>
                    <a:gd name="T118" fmla="*/ 78 w 303"/>
                    <a:gd name="T119" fmla="*/ 309 h 432"/>
                    <a:gd name="T120" fmla="*/ 77 w 303"/>
                    <a:gd name="T121" fmla="*/ 269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03" h="432">
                      <a:moveTo>
                        <a:pt x="70" y="199"/>
                      </a:moveTo>
                      <a:lnTo>
                        <a:pt x="71" y="177"/>
                      </a:lnTo>
                      <a:lnTo>
                        <a:pt x="72" y="154"/>
                      </a:lnTo>
                      <a:lnTo>
                        <a:pt x="77" y="134"/>
                      </a:lnTo>
                      <a:lnTo>
                        <a:pt x="82" y="116"/>
                      </a:lnTo>
                      <a:lnTo>
                        <a:pt x="89" y="100"/>
                      </a:lnTo>
                      <a:lnTo>
                        <a:pt x="97" y="85"/>
                      </a:lnTo>
                      <a:lnTo>
                        <a:pt x="107" y="73"/>
                      </a:lnTo>
                      <a:lnTo>
                        <a:pt x="118" y="62"/>
                      </a:lnTo>
                      <a:lnTo>
                        <a:pt x="127" y="55"/>
                      </a:lnTo>
                      <a:lnTo>
                        <a:pt x="138" y="51"/>
                      </a:lnTo>
                      <a:lnTo>
                        <a:pt x="150" y="48"/>
                      </a:lnTo>
                      <a:lnTo>
                        <a:pt x="163" y="47"/>
                      </a:lnTo>
                      <a:lnTo>
                        <a:pt x="177" y="48"/>
                      </a:lnTo>
                      <a:lnTo>
                        <a:pt x="189" y="51"/>
                      </a:lnTo>
                      <a:lnTo>
                        <a:pt x="199" y="55"/>
                      </a:lnTo>
                      <a:lnTo>
                        <a:pt x="209" y="62"/>
                      </a:lnTo>
                      <a:lnTo>
                        <a:pt x="214" y="66"/>
                      </a:lnTo>
                      <a:lnTo>
                        <a:pt x="218" y="71"/>
                      </a:lnTo>
                      <a:lnTo>
                        <a:pt x="220" y="75"/>
                      </a:lnTo>
                      <a:lnTo>
                        <a:pt x="224" y="81"/>
                      </a:lnTo>
                      <a:lnTo>
                        <a:pt x="225" y="88"/>
                      </a:lnTo>
                      <a:lnTo>
                        <a:pt x="226" y="95"/>
                      </a:lnTo>
                      <a:lnTo>
                        <a:pt x="227" y="103"/>
                      </a:lnTo>
                      <a:lnTo>
                        <a:pt x="227" y="112"/>
                      </a:lnTo>
                      <a:lnTo>
                        <a:pt x="297" y="112"/>
                      </a:lnTo>
                      <a:lnTo>
                        <a:pt x="297" y="100"/>
                      </a:lnTo>
                      <a:lnTo>
                        <a:pt x="296" y="88"/>
                      </a:lnTo>
                      <a:lnTo>
                        <a:pt x="292" y="77"/>
                      </a:lnTo>
                      <a:lnTo>
                        <a:pt x="287" y="66"/>
                      </a:lnTo>
                      <a:lnTo>
                        <a:pt x="282" y="56"/>
                      </a:lnTo>
                      <a:lnTo>
                        <a:pt x="275" y="47"/>
                      </a:lnTo>
                      <a:lnTo>
                        <a:pt x="267" y="38"/>
                      </a:lnTo>
                      <a:lnTo>
                        <a:pt x="257" y="30"/>
                      </a:lnTo>
                      <a:lnTo>
                        <a:pt x="249" y="23"/>
                      </a:lnTo>
                      <a:lnTo>
                        <a:pt x="238" y="17"/>
                      </a:lnTo>
                      <a:lnTo>
                        <a:pt x="227" y="12"/>
                      </a:lnTo>
                      <a:lnTo>
                        <a:pt x="216" y="7"/>
                      </a:lnTo>
                      <a:lnTo>
                        <a:pt x="204" y="5"/>
                      </a:lnTo>
                      <a:lnTo>
                        <a:pt x="191" y="2"/>
                      </a:lnTo>
                      <a:lnTo>
                        <a:pt x="178" y="1"/>
                      </a:lnTo>
                      <a:lnTo>
                        <a:pt x="163" y="0"/>
                      </a:lnTo>
                      <a:lnTo>
                        <a:pt x="150" y="1"/>
                      </a:lnTo>
                      <a:lnTo>
                        <a:pt x="137" y="2"/>
                      </a:lnTo>
                      <a:lnTo>
                        <a:pt x="125" y="5"/>
                      </a:lnTo>
                      <a:lnTo>
                        <a:pt x="114" y="7"/>
                      </a:lnTo>
                      <a:lnTo>
                        <a:pt x="102" y="12"/>
                      </a:lnTo>
                      <a:lnTo>
                        <a:pt x="93" y="17"/>
                      </a:lnTo>
                      <a:lnTo>
                        <a:pt x="82" y="23"/>
                      </a:lnTo>
                      <a:lnTo>
                        <a:pt x="72" y="30"/>
                      </a:lnTo>
                      <a:lnTo>
                        <a:pt x="64" y="37"/>
                      </a:lnTo>
                      <a:lnTo>
                        <a:pt x="55" y="45"/>
                      </a:lnTo>
                      <a:lnTo>
                        <a:pt x="48" y="55"/>
                      </a:lnTo>
                      <a:lnTo>
                        <a:pt x="41" y="63"/>
                      </a:lnTo>
                      <a:lnTo>
                        <a:pt x="34" y="74"/>
                      </a:lnTo>
                      <a:lnTo>
                        <a:pt x="28" y="85"/>
                      </a:lnTo>
                      <a:lnTo>
                        <a:pt x="23" y="96"/>
                      </a:lnTo>
                      <a:lnTo>
                        <a:pt x="18" y="108"/>
                      </a:lnTo>
                      <a:lnTo>
                        <a:pt x="13" y="120"/>
                      </a:lnTo>
                      <a:lnTo>
                        <a:pt x="10" y="133"/>
                      </a:lnTo>
                      <a:lnTo>
                        <a:pt x="7" y="148"/>
                      </a:lnTo>
                      <a:lnTo>
                        <a:pt x="5" y="161"/>
                      </a:lnTo>
                      <a:lnTo>
                        <a:pt x="3" y="177"/>
                      </a:lnTo>
                      <a:lnTo>
                        <a:pt x="1" y="192"/>
                      </a:lnTo>
                      <a:lnTo>
                        <a:pt x="0" y="208"/>
                      </a:lnTo>
                      <a:lnTo>
                        <a:pt x="0" y="225"/>
                      </a:lnTo>
                      <a:lnTo>
                        <a:pt x="0" y="239"/>
                      </a:lnTo>
                      <a:lnTo>
                        <a:pt x="0" y="253"/>
                      </a:lnTo>
                      <a:lnTo>
                        <a:pt x="1" y="269"/>
                      </a:lnTo>
                      <a:lnTo>
                        <a:pt x="4" y="281"/>
                      </a:lnTo>
                      <a:lnTo>
                        <a:pt x="5" y="294"/>
                      </a:lnTo>
                      <a:lnTo>
                        <a:pt x="7" y="308"/>
                      </a:lnTo>
                      <a:lnTo>
                        <a:pt x="11" y="318"/>
                      </a:lnTo>
                      <a:lnTo>
                        <a:pt x="13" y="329"/>
                      </a:lnTo>
                      <a:lnTo>
                        <a:pt x="17" y="340"/>
                      </a:lnTo>
                      <a:lnTo>
                        <a:pt x="22" y="350"/>
                      </a:lnTo>
                      <a:lnTo>
                        <a:pt x="25" y="358"/>
                      </a:lnTo>
                      <a:lnTo>
                        <a:pt x="30" y="367"/>
                      </a:lnTo>
                      <a:lnTo>
                        <a:pt x="36" y="375"/>
                      </a:lnTo>
                      <a:lnTo>
                        <a:pt x="42" y="382"/>
                      </a:lnTo>
                      <a:lnTo>
                        <a:pt x="48" y="388"/>
                      </a:lnTo>
                      <a:lnTo>
                        <a:pt x="54" y="394"/>
                      </a:lnTo>
                      <a:lnTo>
                        <a:pt x="66" y="403"/>
                      </a:lnTo>
                      <a:lnTo>
                        <a:pt x="78" y="410"/>
                      </a:lnTo>
                      <a:lnTo>
                        <a:pt x="90" y="417"/>
                      </a:lnTo>
                      <a:lnTo>
                        <a:pt x="102" y="422"/>
                      </a:lnTo>
                      <a:lnTo>
                        <a:pt x="115" y="426"/>
                      </a:lnTo>
                      <a:lnTo>
                        <a:pt x="127" y="429"/>
                      </a:lnTo>
                      <a:lnTo>
                        <a:pt x="142" y="430"/>
                      </a:lnTo>
                      <a:lnTo>
                        <a:pt x="155" y="432"/>
                      </a:lnTo>
                      <a:lnTo>
                        <a:pt x="169" y="430"/>
                      </a:lnTo>
                      <a:lnTo>
                        <a:pt x="185" y="429"/>
                      </a:lnTo>
                      <a:lnTo>
                        <a:pt x="198" y="427"/>
                      </a:lnTo>
                      <a:lnTo>
                        <a:pt x="212" y="424"/>
                      </a:lnTo>
                      <a:lnTo>
                        <a:pt x="224" y="419"/>
                      </a:lnTo>
                      <a:lnTo>
                        <a:pt x="236" y="415"/>
                      </a:lnTo>
                      <a:lnTo>
                        <a:pt x="245" y="409"/>
                      </a:lnTo>
                      <a:lnTo>
                        <a:pt x="255" y="401"/>
                      </a:lnTo>
                      <a:lnTo>
                        <a:pt x="267" y="392"/>
                      </a:lnTo>
                      <a:lnTo>
                        <a:pt x="276" y="380"/>
                      </a:lnTo>
                      <a:lnTo>
                        <a:pt x="285" y="367"/>
                      </a:lnTo>
                      <a:lnTo>
                        <a:pt x="291" y="353"/>
                      </a:lnTo>
                      <a:lnTo>
                        <a:pt x="297" y="338"/>
                      </a:lnTo>
                      <a:lnTo>
                        <a:pt x="300" y="322"/>
                      </a:lnTo>
                      <a:lnTo>
                        <a:pt x="303" y="304"/>
                      </a:lnTo>
                      <a:lnTo>
                        <a:pt x="303" y="286"/>
                      </a:lnTo>
                      <a:lnTo>
                        <a:pt x="303" y="268"/>
                      </a:lnTo>
                      <a:lnTo>
                        <a:pt x="300" y="251"/>
                      </a:lnTo>
                      <a:lnTo>
                        <a:pt x="297" y="235"/>
                      </a:lnTo>
                      <a:lnTo>
                        <a:pt x="292" y="221"/>
                      </a:lnTo>
                      <a:lnTo>
                        <a:pt x="286" y="208"/>
                      </a:lnTo>
                      <a:lnTo>
                        <a:pt x="278" y="196"/>
                      </a:lnTo>
                      <a:lnTo>
                        <a:pt x="268" y="185"/>
                      </a:lnTo>
                      <a:lnTo>
                        <a:pt x="257" y="175"/>
                      </a:lnTo>
                      <a:lnTo>
                        <a:pt x="249" y="168"/>
                      </a:lnTo>
                      <a:lnTo>
                        <a:pt x="239" y="162"/>
                      </a:lnTo>
                      <a:lnTo>
                        <a:pt x="228" y="157"/>
                      </a:lnTo>
                      <a:lnTo>
                        <a:pt x="218" y="152"/>
                      </a:lnTo>
                      <a:lnTo>
                        <a:pt x="206" y="150"/>
                      </a:lnTo>
                      <a:lnTo>
                        <a:pt x="192" y="148"/>
                      </a:lnTo>
                      <a:lnTo>
                        <a:pt x="180" y="145"/>
                      </a:lnTo>
                      <a:lnTo>
                        <a:pt x="167" y="145"/>
                      </a:lnTo>
                      <a:lnTo>
                        <a:pt x="157" y="145"/>
                      </a:lnTo>
                      <a:lnTo>
                        <a:pt x="148" y="146"/>
                      </a:lnTo>
                      <a:lnTo>
                        <a:pt x="139" y="149"/>
                      </a:lnTo>
                      <a:lnTo>
                        <a:pt x="131" y="151"/>
                      </a:lnTo>
                      <a:lnTo>
                        <a:pt x="123" y="155"/>
                      </a:lnTo>
                      <a:lnTo>
                        <a:pt x="114" y="158"/>
                      </a:lnTo>
                      <a:lnTo>
                        <a:pt x="107" y="162"/>
                      </a:lnTo>
                      <a:lnTo>
                        <a:pt x="100" y="167"/>
                      </a:lnTo>
                      <a:lnTo>
                        <a:pt x="91" y="175"/>
                      </a:lnTo>
                      <a:lnTo>
                        <a:pt x="83" y="183"/>
                      </a:lnTo>
                      <a:lnTo>
                        <a:pt x="76" y="191"/>
                      </a:lnTo>
                      <a:lnTo>
                        <a:pt x="70" y="199"/>
                      </a:lnTo>
                      <a:close/>
                      <a:moveTo>
                        <a:pt x="81" y="249"/>
                      </a:moveTo>
                      <a:lnTo>
                        <a:pt x="84" y="239"/>
                      </a:lnTo>
                      <a:lnTo>
                        <a:pt x="89" y="231"/>
                      </a:lnTo>
                      <a:lnTo>
                        <a:pt x="94" y="221"/>
                      </a:lnTo>
                      <a:lnTo>
                        <a:pt x="101" y="214"/>
                      </a:lnTo>
                      <a:lnTo>
                        <a:pt x="109" y="207"/>
                      </a:lnTo>
                      <a:lnTo>
                        <a:pt x="120" y="199"/>
                      </a:lnTo>
                      <a:lnTo>
                        <a:pt x="132" y="193"/>
                      </a:lnTo>
                      <a:lnTo>
                        <a:pt x="147" y="191"/>
                      </a:lnTo>
                      <a:lnTo>
                        <a:pt x="161" y="190"/>
                      </a:lnTo>
                      <a:lnTo>
                        <a:pt x="171" y="191"/>
                      </a:lnTo>
                      <a:lnTo>
                        <a:pt x="181" y="193"/>
                      </a:lnTo>
                      <a:lnTo>
                        <a:pt x="192" y="199"/>
                      </a:lnTo>
                      <a:lnTo>
                        <a:pt x="203" y="207"/>
                      </a:lnTo>
                      <a:lnTo>
                        <a:pt x="209" y="213"/>
                      </a:lnTo>
                      <a:lnTo>
                        <a:pt x="215" y="221"/>
                      </a:lnTo>
                      <a:lnTo>
                        <a:pt x="220" y="228"/>
                      </a:lnTo>
                      <a:lnTo>
                        <a:pt x="224" y="238"/>
                      </a:lnTo>
                      <a:lnTo>
                        <a:pt x="227" y="249"/>
                      </a:lnTo>
                      <a:lnTo>
                        <a:pt x="230" y="260"/>
                      </a:lnTo>
                      <a:lnTo>
                        <a:pt x="230" y="272"/>
                      </a:lnTo>
                      <a:lnTo>
                        <a:pt x="231" y="286"/>
                      </a:lnTo>
                      <a:lnTo>
                        <a:pt x="230" y="302"/>
                      </a:lnTo>
                      <a:lnTo>
                        <a:pt x="230" y="315"/>
                      </a:lnTo>
                      <a:lnTo>
                        <a:pt x="227" y="328"/>
                      </a:lnTo>
                      <a:lnTo>
                        <a:pt x="224" y="339"/>
                      </a:lnTo>
                      <a:lnTo>
                        <a:pt x="220" y="350"/>
                      </a:lnTo>
                      <a:lnTo>
                        <a:pt x="215" y="358"/>
                      </a:lnTo>
                      <a:lnTo>
                        <a:pt x="209" y="365"/>
                      </a:lnTo>
                      <a:lnTo>
                        <a:pt x="203" y="371"/>
                      </a:lnTo>
                      <a:lnTo>
                        <a:pt x="193" y="379"/>
                      </a:lnTo>
                      <a:lnTo>
                        <a:pt x="183" y="383"/>
                      </a:lnTo>
                      <a:lnTo>
                        <a:pt x="171" y="386"/>
                      </a:lnTo>
                      <a:lnTo>
                        <a:pt x="157" y="387"/>
                      </a:lnTo>
                      <a:lnTo>
                        <a:pt x="151" y="386"/>
                      </a:lnTo>
                      <a:lnTo>
                        <a:pt x="145" y="386"/>
                      </a:lnTo>
                      <a:lnTo>
                        <a:pt x="139" y="385"/>
                      </a:lnTo>
                      <a:lnTo>
                        <a:pt x="135" y="382"/>
                      </a:lnTo>
                      <a:lnTo>
                        <a:pt x="123" y="377"/>
                      </a:lnTo>
                      <a:lnTo>
                        <a:pt x="112" y="369"/>
                      </a:lnTo>
                      <a:lnTo>
                        <a:pt x="103" y="362"/>
                      </a:lnTo>
                      <a:lnTo>
                        <a:pt x="96" y="353"/>
                      </a:lnTo>
                      <a:lnTo>
                        <a:pt x="90" y="343"/>
                      </a:lnTo>
                      <a:lnTo>
                        <a:pt x="85" y="333"/>
                      </a:lnTo>
                      <a:lnTo>
                        <a:pt x="81" y="321"/>
                      </a:lnTo>
                      <a:lnTo>
                        <a:pt x="78" y="309"/>
                      </a:lnTo>
                      <a:lnTo>
                        <a:pt x="77" y="296"/>
                      </a:lnTo>
                      <a:lnTo>
                        <a:pt x="76" y="281"/>
                      </a:lnTo>
                      <a:lnTo>
                        <a:pt x="77" y="269"/>
                      </a:lnTo>
                      <a:lnTo>
                        <a:pt x="78" y="260"/>
                      </a:lnTo>
                      <a:lnTo>
                        <a:pt x="81" y="24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2" name="Freeform 985">
                  <a:extLst>
                    <a:ext uri="{FF2B5EF4-FFF2-40B4-BE49-F238E27FC236}">
                      <a16:creationId xmlns="" xmlns:a16="http://schemas.microsoft.com/office/drawing/2014/main" id="{0A6A3C47-B317-45F8-979F-8E1B8B1F49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391" y="3121598"/>
                  <a:ext cx="122238" cy="168275"/>
                </a:xfrm>
                <a:custGeom>
                  <a:avLst/>
                  <a:gdLst>
                    <a:gd name="T0" fmla="*/ 79 w 309"/>
                    <a:gd name="T1" fmla="*/ 217 h 426"/>
                    <a:gd name="T2" fmla="*/ 88 w 309"/>
                    <a:gd name="T3" fmla="*/ 207 h 426"/>
                    <a:gd name="T4" fmla="*/ 103 w 309"/>
                    <a:gd name="T5" fmla="*/ 194 h 426"/>
                    <a:gd name="T6" fmla="*/ 117 w 309"/>
                    <a:gd name="T7" fmla="*/ 184 h 426"/>
                    <a:gd name="T8" fmla="*/ 133 w 309"/>
                    <a:gd name="T9" fmla="*/ 178 h 426"/>
                    <a:gd name="T10" fmla="*/ 150 w 309"/>
                    <a:gd name="T11" fmla="*/ 173 h 426"/>
                    <a:gd name="T12" fmla="*/ 166 w 309"/>
                    <a:gd name="T13" fmla="*/ 172 h 426"/>
                    <a:gd name="T14" fmla="*/ 189 w 309"/>
                    <a:gd name="T15" fmla="*/ 176 h 426"/>
                    <a:gd name="T16" fmla="*/ 210 w 309"/>
                    <a:gd name="T17" fmla="*/ 186 h 426"/>
                    <a:gd name="T18" fmla="*/ 222 w 309"/>
                    <a:gd name="T19" fmla="*/ 200 h 426"/>
                    <a:gd name="T20" fmla="*/ 230 w 309"/>
                    <a:gd name="T21" fmla="*/ 219 h 426"/>
                    <a:gd name="T22" fmla="*/ 235 w 309"/>
                    <a:gd name="T23" fmla="*/ 242 h 426"/>
                    <a:gd name="T24" fmla="*/ 236 w 309"/>
                    <a:gd name="T25" fmla="*/ 271 h 426"/>
                    <a:gd name="T26" fmla="*/ 235 w 309"/>
                    <a:gd name="T27" fmla="*/ 300 h 426"/>
                    <a:gd name="T28" fmla="*/ 228 w 309"/>
                    <a:gd name="T29" fmla="*/ 325 h 426"/>
                    <a:gd name="T30" fmla="*/ 218 w 309"/>
                    <a:gd name="T31" fmla="*/ 345 h 426"/>
                    <a:gd name="T32" fmla="*/ 204 w 309"/>
                    <a:gd name="T33" fmla="*/ 361 h 426"/>
                    <a:gd name="T34" fmla="*/ 178 w 309"/>
                    <a:gd name="T35" fmla="*/ 374 h 426"/>
                    <a:gd name="T36" fmla="*/ 163 w 309"/>
                    <a:gd name="T37" fmla="*/ 378 h 426"/>
                    <a:gd name="T38" fmla="*/ 145 w 309"/>
                    <a:gd name="T39" fmla="*/ 379 h 426"/>
                    <a:gd name="T40" fmla="*/ 121 w 309"/>
                    <a:gd name="T41" fmla="*/ 375 h 426"/>
                    <a:gd name="T42" fmla="*/ 100 w 309"/>
                    <a:gd name="T43" fmla="*/ 365 h 426"/>
                    <a:gd name="T44" fmla="*/ 90 w 309"/>
                    <a:gd name="T45" fmla="*/ 352 h 426"/>
                    <a:gd name="T46" fmla="*/ 80 w 309"/>
                    <a:gd name="T47" fmla="*/ 337 h 426"/>
                    <a:gd name="T48" fmla="*/ 74 w 309"/>
                    <a:gd name="T49" fmla="*/ 319 h 426"/>
                    <a:gd name="T50" fmla="*/ 69 w 309"/>
                    <a:gd name="T51" fmla="*/ 297 h 426"/>
                    <a:gd name="T52" fmla="*/ 3 w 309"/>
                    <a:gd name="T53" fmla="*/ 313 h 426"/>
                    <a:gd name="T54" fmla="*/ 10 w 309"/>
                    <a:gd name="T55" fmla="*/ 342 h 426"/>
                    <a:gd name="T56" fmla="*/ 24 w 309"/>
                    <a:gd name="T57" fmla="*/ 365 h 426"/>
                    <a:gd name="T58" fmla="*/ 39 w 309"/>
                    <a:gd name="T59" fmla="*/ 385 h 426"/>
                    <a:gd name="T60" fmla="*/ 58 w 309"/>
                    <a:gd name="T61" fmla="*/ 401 h 426"/>
                    <a:gd name="T62" fmla="*/ 81 w 309"/>
                    <a:gd name="T63" fmla="*/ 414 h 426"/>
                    <a:gd name="T64" fmla="*/ 106 w 309"/>
                    <a:gd name="T65" fmla="*/ 421 h 426"/>
                    <a:gd name="T66" fmla="*/ 134 w 309"/>
                    <a:gd name="T67" fmla="*/ 425 h 426"/>
                    <a:gd name="T68" fmla="*/ 164 w 309"/>
                    <a:gd name="T69" fmla="*/ 425 h 426"/>
                    <a:gd name="T70" fmla="*/ 194 w 309"/>
                    <a:gd name="T71" fmla="*/ 421 h 426"/>
                    <a:gd name="T72" fmla="*/ 221 w 309"/>
                    <a:gd name="T73" fmla="*/ 413 h 426"/>
                    <a:gd name="T74" fmla="*/ 243 w 309"/>
                    <a:gd name="T75" fmla="*/ 399 h 426"/>
                    <a:gd name="T76" fmla="*/ 267 w 309"/>
                    <a:gd name="T77" fmla="*/ 379 h 426"/>
                    <a:gd name="T78" fmla="*/ 288 w 309"/>
                    <a:gd name="T79" fmla="*/ 352 h 426"/>
                    <a:gd name="T80" fmla="*/ 302 w 309"/>
                    <a:gd name="T81" fmla="*/ 320 h 426"/>
                    <a:gd name="T82" fmla="*/ 309 w 309"/>
                    <a:gd name="T83" fmla="*/ 283 h 426"/>
                    <a:gd name="T84" fmla="*/ 309 w 309"/>
                    <a:gd name="T85" fmla="*/ 247 h 426"/>
                    <a:gd name="T86" fmla="*/ 303 w 309"/>
                    <a:gd name="T87" fmla="*/ 218 h 426"/>
                    <a:gd name="T88" fmla="*/ 293 w 309"/>
                    <a:gd name="T89" fmla="*/ 192 h 426"/>
                    <a:gd name="T90" fmla="*/ 277 w 309"/>
                    <a:gd name="T91" fmla="*/ 171 h 426"/>
                    <a:gd name="T92" fmla="*/ 257 w 309"/>
                    <a:gd name="T93" fmla="*/ 155 h 426"/>
                    <a:gd name="T94" fmla="*/ 234 w 309"/>
                    <a:gd name="T95" fmla="*/ 142 h 426"/>
                    <a:gd name="T96" fmla="*/ 210 w 309"/>
                    <a:gd name="T97" fmla="*/ 135 h 426"/>
                    <a:gd name="T98" fmla="*/ 182 w 309"/>
                    <a:gd name="T99" fmla="*/ 130 h 426"/>
                    <a:gd name="T100" fmla="*/ 156 w 309"/>
                    <a:gd name="T101" fmla="*/ 130 h 426"/>
                    <a:gd name="T102" fmla="*/ 134 w 309"/>
                    <a:gd name="T103" fmla="*/ 134 h 426"/>
                    <a:gd name="T104" fmla="*/ 112 w 309"/>
                    <a:gd name="T105" fmla="*/ 142 h 426"/>
                    <a:gd name="T106" fmla="*/ 92 w 309"/>
                    <a:gd name="T107" fmla="*/ 153 h 426"/>
                    <a:gd name="T108" fmla="*/ 82 w 309"/>
                    <a:gd name="T109" fmla="*/ 152 h 426"/>
                    <a:gd name="T110" fmla="*/ 91 w 309"/>
                    <a:gd name="T111" fmla="*/ 100 h 426"/>
                    <a:gd name="T112" fmla="*/ 94 w 309"/>
                    <a:gd name="T113" fmla="*/ 46 h 426"/>
                    <a:gd name="T114" fmla="*/ 297 w 309"/>
                    <a:gd name="T115" fmla="*/ 0 h 426"/>
                    <a:gd name="T116" fmla="*/ 36 w 309"/>
                    <a:gd name="T117" fmla="*/ 10 h 426"/>
                    <a:gd name="T118" fmla="*/ 20 w 309"/>
                    <a:gd name="T119" fmla="*/ 207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09" h="426">
                      <a:moveTo>
                        <a:pt x="19" y="217"/>
                      </a:moveTo>
                      <a:lnTo>
                        <a:pt x="79" y="217"/>
                      </a:lnTo>
                      <a:lnTo>
                        <a:pt x="82" y="212"/>
                      </a:lnTo>
                      <a:lnTo>
                        <a:pt x="88" y="207"/>
                      </a:lnTo>
                      <a:lnTo>
                        <a:pt x="94" y="201"/>
                      </a:lnTo>
                      <a:lnTo>
                        <a:pt x="103" y="194"/>
                      </a:lnTo>
                      <a:lnTo>
                        <a:pt x="110" y="189"/>
                      </a:lnTo>
                      <a:lnTo>
                        <a:pt x="117" y="184"/>
                      </a:lnTo>
                      <a:lnTo>
                        <a:pt x="124" y="180"/>
                      </a:lnTo>
                      <a:lnTo>
                        <a:pt x="133" y="178"/>
                      </a:lnTo>
                      <a:lnTo>
                        <a:pt x="140" y="174"/>
                      </a:lnTo>
                      <a:lnTo>
                        <a:pt x="150" y="173"/>
                      </a:lnTo>
                      <a:lnTo>
                        <a:pt x="158" y="172"/>
                      </a:lnTo>
                      <a:lnTo>
                        <a:pt x="166" y="172"/>
                      </a:lnTo>
                      <a:lnTo>
                        <a:pt x="178" y="172"/>
                      </a:lnTo>
                      <a:lnTo>
                        <a:pt x="189" y="176"/>
                      </a:lnTo>
                      <a:lnTo>
                        <a:pt x="200" y="180"/>
                      </a:lnTo>
                      <a:lnTo>
                        <a:pt x="210" y="186"/>
                      </a:lnTo>
                      <a:lnTo>
                        <a:pt x="216" y="192"/>
                      </a:lnTo>
                      <a:lnTo>
                        <a:pt x="222" y="200"/>
                      </a:lnTo>
                      <a:lnTo>
                        <a:pt x="227" y="209"/>
                      </a:lnTo>
                      <a:lnTo>
                        <a:pt x="230" y="219"/>
                      </a:lnTo>
                      <a:lnTo>
                        <a:pt x="233" y="230"/>
                      </a:lnTo>
                      <a:lnTo>
                        <a:pt x="235" y="242"/>
                      </a:lnTo>
                      <a:lnTo>
                        <a:pt x="236" y="255"/>
                      </a:lnTo>
                      <a:lnTo>
                        <a:pt x="236" y="271"/>
                      </a:lnTo>
                      <a:lnTo>
                        <a:pt x="236" y="286"/>
                      </a:lnTo>
                      <a:lnTo>
                        <a:pt x="235" y="300"/>
                      </a:lnTo>
                      <a:lnTo>
                        <a:pt x="233" y="313"/>
                      </a:lnTo>
                      <a:lnTo>
                        <a:pt x="228" y="325"/>
                      </a:lnTo>
                      <a:lnTo>
                        <a:pt x="223" y="336"/>
                      </a:lnTo>
                      <a:lnTo>
                        <a:pt x="218" y="345"/>
                      </a:lnTo>
                      <a:lnTo>
                        <a:pt x="211" y="354"/>
                      </a:lnTo>
                      <a:lnTo>
                        <a:pt x="204" y="361"/>
                      </a:lnTo>
                      <a:lnTo>
                        <a:pt x="192" y="369"/>
                      </a:lnTo>
                      <a:lnTo>
                        <a:pt x="178" y="374"/>
                      </a:lnTo>
                      <a:lnTo>
                        <a:pt x="171" y="377"/>
                      </a:lnTo>
                      <a:lnTo>
                        <a:pt x="163" y="378"/>
                      </a:lnTo>
                      <a:lnTo>
                        <a:pt x="154" y="379"/>
                      </a:lnTo>
                      <a:lnTo>
                        <a:pt x="145" y="379"/>
                      </a:lnTo>
                      <a:lnTo>
                        <a:pt x="133" y="378"/>
                      </a:lnTo>
                      <a:lnTo>
                        <a:pt x="121" y="375"/>
                      </a:lnTo>
                      <a:lnTo>
                        <a:pt x="110" y="371"/>
                      </a:lnTo>
                      <a:lnTo>
                        <a:pt x="100" y="365"/>
                      </a:lnTo>
                      <a:lnTo>
                        <a:pt x="94" y="358"/>
                      </a:lnTo>
                      <a:lnTo>
                        <a:pt x="90" y="352"/>
                      </a:lnTo>
                      <a:lnTo>
                        <a:pt x="85" y="345"/>
                      </a:lnTo>
                      <a:lnTo>
                        <a:pt x="80" y="337"/>
                      </a:lnTo>
                      <a:lnTo>
                        <a:pt x="76" y="328"/>
                      </a:lnTo>
                      <a:lnTo>
                        <a:pt x="74" y="319"/>
                      </a:lnTo>
                      <a:lnTo>
                        <a:pt x="72" y="309"/>
                      </a:lnTo>
                      <a:lnTo>
                        <a:pt x="69" y="297"/>
                      </a:lnTo>
                      <a:lnTo>
                        <a:pt x="0" y="297"/>
                      </a:lnTo>
                      <a:lnTo>
                        <a:pt x="3" y="313"/>
                      </a:lnTo>
                      <a:lnTo>
                        <a:pt x="7" y="327"/>
                      </a:lnTo>
                      <a:lnTo>
                        <a:pt x="10" y="342"/>
                      </a:lnTo>
                      <a:lnTo>
                        <a:pt x="16" y="354"/>
                      </a:lnTo>
                      <a:lnTo>
                        <a:pt x="24" y="365"/>
                      </a:lnTo>
                      <a:lnTo>
                        <a:pt x="31" y="375"/>
                      </a:lnTo>
                      <a:lnTo>
                        <a:pt x="39" y="385"/>
                      </a:lnTo>
                      <a:lnTo>
                        <a:pt x="49" y="393"/>
                      </a:lnTo>
                      <a:lnTo>
                        <a:pt x="58" y="401"/>
                      </a:lnTo>
                      <a:lnTo>
                        <a:pt x="69" y="408"/>
                      </a:lnTo>
                      <a:lnTo>
                        <a:pt x="81" y="414"/>
                      </a:lnTo>
                      <a:lnTo>
                        <a:pt x="93" y="417"/>
                      </a:lnTo>
                      <a:lnTo>
                        <a:pt x="106" y="421"/>
                      </a:lnTo>
                      <a:lnTo>
                        <a:pt x="120" y="423"/>
                      </a:lnTo>
                      <a:lnTo>
                        <a:pt x="134" y="425"/>
                      </a:lnTo>
                      <a:lnTo>
                        <a:pt x="148" y="426"/>
                      </a:lnTo>
                      <a:lnTo>
                        <a:pt x="164" y="425"/>
                      </a:lnTo>
                      <a:lnTo>
                        <a:pt x="178" y="423"/>
                      </a:lnTo>
                      <a:lnTo>
                        <a:pt x="194" y="421"/>
                      </a:lnTo>
                      <a:lnTo>
                        <a:pt x="207" y="417"/>
                      </a:lnTo>
                      <a:lnTo>
                        <a:pt x="221" y="413"/>
                      </a:lnTo>
                      <a:lnTo>
                        <a:pt x="233" y="407"/>
                      </a:lnTo>
                      <a:lnTo>
                        <a:pt x="243" y="399"/>
                      </a:lnTo>
                      <a:lnTo>
                        <a:pt x="255" y="391"/>
                      </a:lnTo>
                      <a:lnTo>
                        <a:pt x="267" y="379"/>
                      </a:lnTo>
                      <a:lnTo>
                        <a:pt x="278" y="367"/>
                      </a:lnTo>
                      <a:lnTo>
                        <a:pt x="288" y="352"/>
                      </a:lnTo>
                      <a:lnTo>
                        <a:pt x="296" y="337"/>
                      </a:lnTo>
                      <a:lnTo>
                        <a:pt x="302" y="320"/>
                      </a:lnTo>
                      <a:lnTo>
                        <a:pt x="306" y="302"/>
                      </a:lnTo>
                      <a:lnTo>
                        <a:pt x="309" y="283"/>
                      </a:lnTo>
                      <a:lnTo>
                        <a:pt x="309" y="263"/>
                      </a:lnTo>
                      <a:lnTo>
                        <a:pt x="309" y="247"/>
                      </a:lnTo>
                      <a:lnTo>
                        <a:pt x="307" y="232"/>
                      </a:lnTo>
                      <a:lnTo>
                        <a:pt x="303" y="218"/>
                      </a:lnTo>
                      <a:lnTo>
                        <a:pt x="299" y="205"/>
                      </a:lnTo>
                      <a:lnTo>
                        <a:pt x="293" y="192"/>
                      </a:lnTo>
                      <a:lnTo>
                        <a:pt x="285" y="182"/>
                      </a:lnTo>
                      <a:lnTo>
                        <a:pt x="277" y="171"/>
                      </a:lnTo>
                      <a:lnTo>
                        <a:pt x="267" y="161"/>
                      </a:lnTo>
                      <a:lnTo>
                        <a:pt x="257" y="155"/>
                      </a:lnTo>
                      <a:lnTo>
                        <a:pt x="246" y="148"/>
                      </a:lnTo>
                      <a:lnTo>
                        <a:pt x="234" y="142"/>
                      </a:lnTo>
                      <a:lnTo>
                        <a:pt x="222" y="138"/>
                      </a:lnTo>
                      <a:lnTo>
                        <a:pt x="210" y="135"/>
                      </a:lnTo>
                      <a:lnTo>
                        <a:pt x="195" y="132"/>
                      </a:lnTo>
                      <a:lnTo>
                        <a:pt x="182" y="130"/>
                      </a:lnTo>
                      <a:lnTo>
                        <a:pt x="166" y="130"/>
                      </a:lnTo>
                      <a:lnTo>
                        <a:pt x="156" y="130"/>
                      </a:lnTo>
                      <a:lnTo>
                        <a:pt x="145" y="132"/>
                      </a:lnTo>
                      <a:lnTo>
                        <a:pt x="134" y="134"/>
                      </a:lnTo>
                      <a:lnTo>
                        <a:pt x="123" y="137"/>
                      </a:lnTo>
                      <a:lnTo>
                        <a:pt x="112" y="142"/>
                      </a:lnTo>
                      <a:lnTo>
                        <a:pt x="102" y="147"/>
                      </a:lnTo>
                      <a:lnTo>
                        <a:pt x="92" y="153"/>
                      </a:lnTo>
                      <a:lnTo>
                        <a:pt x="81" y="160"/>
                      </a:lnTo>
                      <a:lnTo>
                        <a:pt x="82" y="152"/>
                      </a:lnTo>
                      <a:lnTo>
                        <a:pt x="85" y="144"/>
                      </a:lnTo>
                      <a:lnTo>
                        <a:pt x="91" y="100"/>
                      </a:lnTo>
                      <a:lnTo>
                        <a:pt x="94" y="54"/>
                      </a:lnTo>
                      <a:lnTo>
                        <a:pt x="94" y="46"/>
                      </a:lnTo>
                      <a:lnTo>
                        <a:pt x="297" y="46"/>
                      </a:lnTo>
                      <a:lnTo>
                        <a:pt x="297" y="0"/>
                      </a:lnTo>
                      <a:lnTo>
                        <a:pt x="36" y="0"/>
                      </a:lnTo>
                      <a:lnTo>
                        <a:pt x="36" y="10"/>
                      </a:lnTo>
                      <a:lnTo>
                        <a:pt x="21" y="200"/>
                      </a:lnTo>
                      <a:lnTo>
                        <a:pt x="20" y="207"/>
                      </a:lnTo>
                      <a:lnTo>
                        <a:pt x="19" y="21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3" name="Freeform 986">
                  <a:extLst>
                    <a:ext uri="{FF2B5EF4-FFF2-40B4-BE49-F238E27FC236}">
                      <a16:creationId xmlns="" xmlns:a16="http://schemas.microsoft.com/office/drawing/2014/main" id="{4EE24743-D38F-4410-861F-7E7B2B1B92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3628" y="3477198"/>
                  <a:ext cx="133350" cy="169863"/>
                </a:xfrm>
                <a:custGeom>
                  <a:avLst/>
                  <a:gdLst>
                    <a:gd name="T0" fmla="*/ 272 w 337"/>
                    <a:gd name="T1" fmla="*/ 272 h 426"/>
                    <a:gd name="T2" fmla="*/ 272 w 337"/>
                    <a:gd name="T3" fmla="*/ 0 h 426"/>
                    <a:gd name="T4" fmla="*/ 202 w 337"/>
                    <a:gd name="T5" fmla="*/ 0 h 426"/>
                    <a:gd name="T6" fmla="*/ 0 w 337"/>
                    <a:gd name="T7" fmla="*/ 270 h 426"/>
                    <a:gd name="T8" fmla="*/ 0 w 337"/>
                    <a:gd name="T9" fmla="*/ 319 h 426"/>
                    <a:gd name="T10" fmla="*/ 202 w 337"/>
                    <a:gd name="T11" fmla="*/ 319 h 426"/>
                    <a:gd name="T12" fmla="*/ 202 w 337"/>
                    <a:gd name="T13" fmla="*/ 426 h 426"/>
                    <a:gd name="T14" fmla="*/ 272 w 337"/>
                    <a:gd name="T15" fmla="*/ 426 h 426"/>
                    <a:gd name="T16" fmla="*/ 272 w 337"/>
                    <a:gd name="T17" fmla="*/ 319 h 426"/>
                    <a:gd name="T18" fmla="*/ 337 w 337"/>
                    <a:gd name="T19" fmla="*/ 319 h 426"/>
                    <a:gd name="T20" fmla="*/ 337 w 337"/>
                    <a:gd name="T21" fmla="*/ 272 h 426"/>
                    <a:gd name="T22" fmla="*/ 272 w 337"/>
                    <a:gd name="T23" fmla="*/ 272 h 426"/>
                    <a:gd name="T24" fmla="*/ 202 w 337"/>
                    <a:gd name="T25" fmla="*/ 92 h 426"/>
                    <a:gd name="T26" fmla="*/ 202 w 337"/>
                    <a:gd name="T27" fmla="*/ 272 h 426"/>
                    <a:gd name="T28" fmla="*/ 67 w 337"/>
                    <a:gd name="T29" fmla="*/ 272 h 426"/>
                    <a:gd name="T30" fmla="*/ 202 w 337"/>
                    <a:gd name="T31" fmla="*/ 92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7" h="426">
                      <a:moveTo>
                        <a:pt x="272" y="272"/>
                      </a:moveTo>
                      <a:lnTo>
                        <a:pt x="272" y="0"/>
                      </a:lnTo>
                      <a:lnTo>
                        <a:pt x="202" y="0"/>
                      </a:lnTo>
                      <a:lnTo>
                        <a:pt x="0" y="270"/>
                      </a:lnTo>
                      <a:lnTo>
                        <a:pt x="0" y="319"/>
                      </a:lnTo>
                      <a:lnTo>
                        <a:pt x="202" y="319"/>
                      </a:lnTo>
                      <a:lnTo>
                        <a:pt x="202" y="426"/>
                      </a:lnTo>
                      <a:lnTo>
                        <a:pt x="272" y="426"/>
                      </a:lnTo>
                      <a:lnTo>
                        <a:pt x="272" y="319"/>
                      </a:lnTo>
                      <a:lnTo>
                        <a:pt x="337" y="319"/>
                      </a:lnTo>
                      <a:lnTo>
                        <a:pt x="337" y="272"/>
                      </a:lnTo>
                      <a:lnTo>
                        <a:pt x="272" y="272"/>
                      </a:lnTo>
                      <a:close/>
                      <a:moveTo>
                        <a:pt x="202" y="92"/>
                      </a:moveTo>
                      <a:lnTo>
                        <a:pt x="202" y="272"/>
                      </a:lnTo>
                      <a:lnTo>
                        <a:pt x="67" y="272"/>
                      </a:lnTo>
                      <a:lnTo>
                        <a:pt x="202" y="9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4" name="Freeform 987">
                  <a:extLst>
                    <a:ext uri="{FF2B5EF4-FFF2-40B4-BE49-F238E27FC236}">
                      <a16:creationId xmlns="" xmlns:a16="http://schemas.microsoft.com/office/drawing/2014/main" id="{A3A4A56D-7443-4CD9-AE53-15D5E4A44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391" y="3835973"/>
                  <a:ext cx="122238" cy="171450"/>
                </a:xfrm>
                <a:custGeom>
                  <a:avLst/>
                  <a:gdLst>
                    <a:gd name="T0" fmla="*/ 234 w 309"/>
                    <a:gd name="T1" fmla="*/ 203 h 432"/>
                    <a:gd name="T2" fmla="*/ 267 w 309"/>
                    <a:gd name="T3" fmla="*/ 185 h 432"/>
                    <a:gd name="T4" fmla="*/ 285 w 309"/>
                    <a:gd name="T5" fmla="*/ 163 h 432"/>
                    <a:gd name="T6" fmla="*/ 295 w 309"/>
                    <a:gd name="T7" fmla="*/ 134 h 432"/>
                    <a:gd name="T8" fmla="*/ 297 w 309"/>
                    <a:gd name="T9" fmla="*/ 100 h 432"/>
                    <a:gd name="T10" fmla="*/ 288 w 309"/>
                    <a:gd name="T11" fmla="*/ 67 h 432"/>
                    <a:gd name="T12" fmla="*/ 270 w 309"/>
                    <a:gd name="T13" fmla="*/ 41 h 432"/>
                    <a:gd name="T14" fmla="*/ 240 w 309"/>
                    <a:gd name="T15" fmla="*/ 19 h 432"/>
                    <a:gd name="T16" fmla="*/ 200 w 309"/>
                    <a:gd name="T17" fmla="*/ 5 h 432"/>
                    <a:gd name="T18" fmla="*/ 154 w 309"/>
                    <a:gd name="T19" fmla="*/ 0 h 432"/>
                    <a:gd name="T20" fmla="*/ 114 w 309"/>
                    <a:gd name="T21" fmla="*/ 5 h 432"/>
                    <a:gd name="T22" fmla="*/ 79 w 309"/>
                    <a:gd name="T23" fmla="*/ 19 h 432"/>
                    <a:gd name="T24" fmla="*/ 46 w 309"/>
                    <a:gd name="T25" fmla="*/ 42 h 432"/>
                    <a:gd name="T26" fmla="*/ 24 w 309"/>
                    <a:gd name="T27" fmla="*/ 74 h 432"/>
                    <a:gd name="T28" fmla="*/ 13 w 309"/>
                    <a:gd name="T29" fmla="*/ 113 h 432"/>
                    <a:gd name="T30" fmla="*/ 80 w 309"/>
                    <a:gd name="T31" fmla="*/ 115 h 432"/>
                    <a:gd name="T32" fmla="*/ 87 w 309"/>
                    <a:gd name="T33" fmla="*/ 88 h 432"/>
                    <a:gd name="T34" fmla="*/ 100 w 309"/>
                    <a:gd name="T35" fmla="*/ 67 h 432"/>
                    <a:gd name="T36" fmla="*/ 129 w 309"/>
                    <a:gd name="T37" fmla="*/ 49 h 432"/>
                    <a:gd name="T38" fmla="*/ 169 w 309"/>
                    <a:gd name="T39" fmla="*/ 45 h 432"/>
                    <a:gd name="T40" fmla="*/ 204 w 309"/>
                    <a:gd name="T41" fmla="*/ 60 h 432"/>
                    <a:gd name="T42" fmla="*/ 218 w 309"/>
                    <a:gd name="T43" fmla="*/ 75 h 432"/>
                    <a:gd name="T44" fmla="*/ 227 w 309"/>
                    <a:gd name="T45" fmla="*/ 96 h 432"/>
                    <a:gd name="T46" fmla="*/ 228 w 309"/>
                    <a:gd name="T47" fmla="*/ 120 h 432"/>
                    <a:gd name="T48" fmla="*/ 222 w 309"/>
                    <a:gd name="T49" fmla="*/ 144 h 432"/>
                    <a:gd name="T50" fmla="*/ 209 w 309"/>
                    <a:gd name="T51" fmla="*/ 162 h 432"/>
                    <a:gd name="T52" fmla="*/ 190 w 309"/>
                    <a:gd name="T53" fmla="*/ 177 h 432"/>
                    <a:gd name="T54" fmla="*/ 172 w 309"/>
                    <a:gd name="T55" fmla="*/ 185 h 432"/>
                    <a:gd name="T56" fmla="*/ 151 w 309"/>
                    <a:gd name="T57" fmla="*/ 187 h 432"/>
                    <a:gd name="T58" fmla="*/ 158 w 309"/>
                    <a:gd name="T59" fmla="*/ 229 h 432"/>
                    <a:gd name="T60" fmla="*/ 180 w 309"/>
                    <a:gd name="T61" fmla="*/ 232 h 432"/>
                    <a:gd name="T62" fmla="*/ 200 w 309"/>
                    <a:gd name="T63" fmla="*/ 240 h 432"/>
                    <a:gd name="T64" fmla="*/ 218 w 309"/>
                    <a:gd name="T65" fmla="*/ 255 h 432"/>
                    <a:gd name="T66" fmla="*/ 230 w 309"/>
                    <a:gd name="T67" fmla="*/ 273 h 432"/>
                    <a:gd name="T68" fmla="*/ 236 w 309"/>
                    <a:gd name="T69" fmla="*/ 294 h 432"/>
                    <a:gd name="T70" fmla="*/ 235 w 309"/>
                    <a:gd name="T71" fmla="*/ 322 h 432"/>
                    <a:gd name="T72" fmla="*/ 228 w 309"/>
                    <a:gd name="T73" fmla="*/ 347 h 432"/>
                    <a:gd name="T74" fmla="*/ 212 w 309"/>
                    <a:gd name="T75" fmla="*/ 365 h 432"/>
                    <a:gd name="T76" fmla="*/ 192 w 309"/>
                    <a:gd name="T77" fmla="*/ 376 h 432"/>
                    <a:gd name="T78" fmla="*/ 168 w 309"/>
                    <a:gd name="T79" fmla="*/ 383 h 432"/>
                    <a:gd name="T80" fmla="*/ 141 w 309"/>
                    <a:gd name="T81" fmla="*/ 385 h 432"/>
                    <a:gd name="T82" fmla="*/ 121 w 309"/>
                    <a:gd name="T83" fmla="*/ 380 h 432"/>
                    <a:gd name="T84" fmla="*/ 91 w 309"/>
                    <a:gd name="T85" fmla="*/ 362 h 432"/>
                    <a:gd name="T86" fmla="*/ 76 w 309"/>
                    <a:gd name="T87" fmla="*/ 343 h 432"/>
                    <a:gd name="T88" fmla="*/ 70 w 309"/>
                    <a:gd name="T89" fmla="*/ 321 h 432"/>
                    <a:gd name="T90" fmla="*/ 0 w 309"/>
                    <a:gd name="T91" fmla="*/ 296 h 432"/>
                    <a:gd name="T92" fmla="*/ 3 w 309"/>
                    <a:gd name="T93" fmla="*/ 338 h 432"/>
                    <a:gd name="T94" fmla="*/ 16 w 309"/>
                    <a:gd name="T95" fmla="*/ 369 h 432"/>
                    <a:gd name="T96" fmla="*/ 42 w 309"/>
                    <a:gd name="T97" fmla="*/ 397 h 432"/>
                    <a:gd name="T98" fmla="*/ 78 w 309"/>
                    <a:gd name="T99" fmla="*/ 418 h 432"/>
                    <a:gd name="T100" fmla="*/ 118 w 309"/>
                    <a:gd name="T101" fmla="*/ 429 h 432"/>
                    <a:gd name="T102" fmla="*/ 168 w 309"/>
                    <a:gd name="T103" fmla="*/ 432 h 432"/>
                    <a:gd name="T104" fmla="*/ 217 w 309"/>
                    <a:gd name="T105" fmla="*/ 423 h 432"/>
                    <a:gd name="T106" fmla="*/ 255 w 309"/>
                    <a:gd name="T107" fmla="*/ 405 h 432"/>
                    <a:gd name="T108" fmla="*/ 285 w 309"/>
                    <a:gd name="T109" fmla="*/ 379 h 432"/>
                    <a:gd name="T110" fmla="*/ 303 w 309"/>
                    <a:gd name="T111" fmla="*/ 346 h 432"/>
                    <a:gd name="T112" fmla="*/ 309 w 309"/>
                    <a:gd name="T113" fmla="*/ 308 h 432"/>
                    <a:gd name="T114" fmla="*/ 305 w 309"/>
                    <a:gd name="T115" fmla="*/ 274 h 432"/>
                    <a:gd name="T116" fmla="*/ 289 w 309"/>
                    <a:gd name="T117" fmla="*/ 245 h 432"/>
                    <a:gd name="T118" fmla="*/ 261 w 309"/>
                    <a:gd name="T119" fmla="*/ 221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09" h="432">
                      <a:moveTo>
                        <a:pt x="236" y="209"/>
                      </a:moveTo>
                      <a:lnTo>
                        <a:pt x="222" y="205"/>
                      </a:lnTo>
                      <a:lnTo>
                        <a:pt x="234" y="203"/>
                      </a:lnTo>
                      <a:lnTo>
                        <a:pt x="245" y="198"/>
                      </a:lnTo>
                      <a:lnTo>
                        <a:pt x="257" y="192"/>
                      </a:lnTo>
                      <a:lnTo>
                        <a:pt x="267" y="185"/>
                      </a:lnTo>
                      <a:lnTo>
                        <a:pt x="275" y="179"/>
                      </a:lnTo>
                      <a:lnTo>
                        <a:pt x="281" y="172"/>
                      </a:lnTo>
                      <a:lnTo>
                        <a:pt x="285" y="163"/>
                      </a:lnTo>
                      <a:lnTo>
                        <a:pt x="290" y="154"/>
                      </a:lnTo>
                      <a:lnTo>
                        <a:pt x="294" y="145"/>
                      </a:lnTo>
                      <a:lnTo>
                        <a:pt x="295" y="134"/>
                      </a:lnTo>
                      <a:lnTo>
                        <a:pt x="297" y="124"/>
                      </a:lnTo>
                      <a:lnTo>
                        <a:pt x="297" y="112"/>
                      </a:lnTo>
                      <a:lnTo>
                        <a:pt x="297" y="100"/>
                      </a:lnTo>
                      <a:lnTo>
                        <a:pt x="295" y="88"/>
                      </a:lnTo>
                      <a:lnTo>
                        <a:pt x="293" y="77"/>
                      </a:lnTo>
                      <a:lnTo>
                        <a:pt x="288" y="67"/>
                      </a:lnTo>
                      <a:lnTo>
                        <a:pt x="283" y="57"/>
                      </a:lnTo>
                      <a:lnTo>
                        <a:pt x="277" y="48"/>
                      </a:lnTo>
                      <a:lnTo>
                        <a:pt x="270" y="41"/>
                      </a:lnTo>
                      <a:lnTo>
                        <a:pt x="260" y="32"/>
                      </a:lnTo>
                      <a:lnTo>
                        <a:pt x="251" y="25"/>
                      </a:lnTo>
                      <a:lnTo>
                        <a:pt x="240" y="19"/>
                      </a:lnTo>
                      <a:lnTo>
                        <a:pt x="228" y="13"/>
                      </a:lnTo>
                      <a:lnTo>
                        <a:pt x="215" y="8"/>
                      </a:lnTo>
                      <a:lnTo>
                        <a:pt x="200" y="5"/>
                      </a:lnTo>
                      <a:lnTo>
                        <a:pt x="187" y="2"/>
                      </a:lnTo>
                      <a:lnTo>
                        <a:pt x="171" y="1"/>
                      </a:lnTo>
                      <a:lnTo>
                        <a:pt x="154" y="0"/>
                      </a:lnTo>
                      <a:lnTo>
                        <a:pt x="140" y="1"/>
                      </a:lnTo>
                      <a:lnTo>
                        <a:pt x="127" y="2"/>
                      </a:lnTo>
                      <a:lnTo>
                        <a:pt x="114" y="5"/>
                      </a:lnTo>
                      <a:lnTo>
                        <a:pt x="102" y="8"/>
                      </a:lnTo>
                      <a:lnTo>
                        <a:pt x="90" y="13"/>
                      </a:lnTo>
                      <a:lnTo>
                        <a:pt x="79" y="19"/>
                      </a:lnTo>
                      <a:lnTo>
                        <a:pt x="68" y="25"/>
                      </a:lnTo>
                      <a:lnTo>
                        <a:pt x="57" y="32"/>
                      </a:lnTo>
                      <a:lnTo>
                        <a:pt x="46" y="42"/>
                      </a:lnTo>
                      <a:lnTo>
                        <a:pt x="38" y="53"/>
                      </a:lnTo>
                      <a:lnTo>
                        <a:pt x="30" y="63"/>
                      </a:lnTo>
                      <a:lnTo>
                        <a:pt x="24" y="74"/>
                      </a:lnTo>
                      <a:lnTo>
                        <a:pt x="19" y="86"/>
                      </a:lnTo>
                      <a:lnTo>
                        <a:pt x="15" y="98"/>
                      </a:lnTo>
                      <a:lnTo>
                        <a:pt x="13" y="113"/>
                      </a:lnTo>
                      <a:lnTo>
                        <a:pt x="12" y="126"/>
                      </a:lnTo>
                      <a:lnTo>
                        <a:pt x="79" y="126"/>
                      </a:lnTo>
                      <a:lnTo>
                        <a:pt x="80" y="115"/>
                      </a:lnTo>
                      <a:lnTo>
                        <a:pt x="81" y="106"/>
                      </a:lnTo>
                      <a:lnTo>
                        <a:pt x="85" y="96"/>
                      </a:lnTo>
                      <a:lnTo>
                        <a:pt x="87" y="88"/>
                      </a:lnTo>
                      <a:lnTo>
                        <a:pt x="91" y="80"/>
                      </a:lnTo>
                      <a:lnTo>
                        <a:pt x="96" y="73"/>
                      </a:lnTo>
                      <a:lnTo>
                        <a:pt x="100" y="67"/>
                      </a:lnTo>
                      <a:lnTo>
                        <a:pt x="106" y="62"/>
                      </a:lnTo>
                      <a:lnTo>
                        <a:pt x="117" y="54"/>
                      </a:lnTo>
                      <a:lnTo>
                        <a:pt x="129" y="49"/>
                      </a:lnTo>
                      <a:lnTo>
                        <a:pt x="141" y="45"/>
                      </a:lnTo>
                      <a:lnTo>
                        <a:pt x="154" y="44"/>
                      </a:lnTo>
                      <a:lnTo>
                        <a:pt x="169" y="45"/>
                      </a:lnTo>
                      <a:lnTo>
                        <a:pt x="182" y="48"/>
                      </a:lnTo>
                      <a:lnTo>
                        <a:pt x="194" y="53"/>
                      </a:lnTo>
                      <a:lnTo>
                        <a:pt x="204" y="60"/>
                      </a:lnTo>
                      <a:lnTo>
                        <a:pt x="209" y="65"/>
                      </a:lnTo>
                      <a:lnTo>
                        <a:pt x="213" y="69"/>
                      </a:lnTo>
                      <a:lnTo>
                        <a:pt x="218" y="75"/>
                      </a:lnTo>
                      <a:lnTo>
                        <a:pt x="222" y="83"/>
                      </a:lnTo>
                      <a:lnTo>
                        <a:pt x="224" y="89"/>
                      </a:lnTo>
                      <a:lnTo>
                        <a:pt x="227" y="96"/>
                      </a:lnTo>
                      <a:lnTo>
                        <a:pt x="228" y="103"/>
                      </a:lnTo>
                      <a:lnTo>
                        <a:pt x="228" y="112"/>
                      </a:lnTo>
                      <a:lnTo>
                        <a:pt x="228" y="120"/>
                      </a:lnTo>
                      <a:lnTo>
                        <a:pt x="227" y="128"/>
                      </a:lnTo>
                      <a:lnTo>
                        <a:pt x="224" y="137"/>
                      </a:lnTo>
                      <a:lnTo>
                        <a:pt x="222" y="144"/>
                      </a:lnTo>
                      <a:lnTo>
                        <a:pt x="218" y="151"/>
                      </a:lnTo>
                      <a:lnTo>
                        <a:pt x="213" y="157"/>
                      </a:lnTo>
                      <a:lnTo>
                        <a:pt x="209" y="162"/>
                      </a:lnTo>
                      <a:lnTo>
                        <a:pt x="204" y="168"/>
                      </a:lnTo>
                      <a:lnTo>
                        <a:pt x="196" y="173"/>
                      </a:lnTo>
                      <a:lnTo>
                        <a:pt x="190" y="177"/>
                      </a:lnTo>
                      <a:lnTo>
                        <a:pt x="184" y="180"/>
                      </a:lnTo>
                      <a:lnTo>
                        <a:pt x="178" y="183"/>
                      </a:lnTo>
                      <a:lnTo>
                        <a:pt x="172" y="185"/>
                      </a:lnTo>
                      <a:lnTo>
                        <a:pt x="165" y="186"/>
                      </a:lnTo>
                      <a:lnTo>
                        <a:pt x="158" y="187"/>
                      </a:lnTo>
                      <a:lnTo>
                        <a:pt x="151" y="187"/>
                      </a:lnTo>
                      <a:lnTo>
                        <a:pt x="134" y="187"/>
                      </a:lnTo>
                      <a:lnTo>
                        <a:pt x="134" y="229"/>
                      </a:lnTo>
                      <a:lnTo>
                        <a:pt x="158" y="229"/>
                      </a:lnTo>
                      <a:lnTo>
                        <a:pt x="165" y="229"/>
                      </a:lnTo>
                      <a:lnTo>
                        <a:pt x="172" y="231"/>
                      </a:lnTo>
                      <a:lnTo>
                        <a:pt x="180" y="232"/>
                      </a:lnTo>
                      <a:lnTo>
                        <a:pt x="187" y="234"/>
                      </a:lnTo>
                      <a:lnTo>
                        <a:pt x="193" y="237"/>
                      </a:lnTo>
                      <a:lnTo>
                        <a:pt x="200" y="240"/>
                      </a:lnTo>
                      <a:lnTo>
                        <a:pt x="206" y="245"/>
                      </a:lnTo>
                      <a:lnTo>
                        <a:pt x="212" y="249"/>
                      </a:lnTo>
                      <a:lnTo>
                        <a:pt x="218" y="255"/>
                      </a:lnTo>
                      <a:lnTo>
                        <a:pt x="223" y="260"/>
                      </a:lnTo>
                      <a:lnTo>
                        <a:pt x="228" y="266"/>
                      </a:lnTo>
                      <a:lnTo>
                        <a:pt x="230" y="273"/>
                      </a:lnTo>
                      <a:lnTo>
                        <a:pt x="233" y="279"/>
                      </a:lnTo>
                      <a:lnTo>
                        <a:pt x="235" y="287"/>
                      </a:lnTo>
                      <a:lnTo>
                        <a:pt x="236" y="294"/>
                      </a:lnTo>
                      <a:lnTo>
                        <a:pt x="236" y="303"/>
                      </a:lnTo>
                      <a:lnTo>
                        <a:pt x="236" y="314"/>
                      </a:lnTo>
                      <a:lnTo>
                        <a:pt x="235" y="322"/>
                      </a:lnTo>
                      <a:lnTo>
                        <a:pt x="233" y="332"/>
                      </a:lnTo>
                      <a:lnTo>
                        <a:pt x="230" y="339"/>
                      </a:lnTo>
                      <a:lnTo>
                        <a:pt x="228" y="347"/>
                      </a:lnTo>
                      <a:lnTo>
                        <a:pt x="223" y="353"/>
                      </a:lnTo>
                      <a:lnTo>
                        <a:pt x="218" y="359"/>
                      </a:lnTo>
                      <a:lnTo>
                        <a:pt x="212" y="365"/>
                      </a:lnTo>
                      <a:lnTo>
                        <a:pt x="206" y="369"/>
                      </a:lnTo>
                      <a:lnTo>
                        <a:pt x="199" y="374"/>
                      </a:lnTo>
                      <a:lnTo>
                        <a:pt x="192" y="376"/>
                      </a:lnTo>
                      <a:lnTo>
                        <a:pt x="184" y="380"/>
                      </a:lnTo>
                      <a:lnTo>
                        <a:pt x="176" y="382"/>
                      </a:lnTo>
                      <a:lnTo>
                        <a:pt x="168" y="383"/>
                      </a:lnTo>
                      <a:lnTo>
                        <a:pt x="158" y="385"/>
                      </a:lnTo>
                      <a:lnTo>
                        <a:pt x="148" y="385"/>
                      </a:lnTo>
                      <a:lnTo>
                        <a:pt x="141" y="385"/>
                      </a:lnTo>
                      <a:lnTo>
                        <a:pt x="134" y="383"/>
                      </a:lnTo>
                      <a:lnTo>
                        <a:pt x="127" y="382"/>
                      </a:lnTo>
                      <a:lnTo>
                        <a:pt x="121" y="380"/>
                      </a:lnTo>
                      <a:lnTo>
                        <a:pt x="108" y="375"/>
                      </a:lnTo>
                      <a:lnTo>
                        <a:pt x="97" y="367"/>
                      </a:lnTo>
                      <a:lnTo>
                        <a:pt x="91" y="362"/>
                      </a:lnTo>
                      <a:lnTo>
                        <a:pt x="85" y="356"/>
                      </a:lnTo>
                      <a:lnTo>
                        <a:pt x="80" y="349"/>
                      </a:lnTo>
                      <a:lnTo>
                        <a:pt x="76" y="343"/>
                      </a:lnTo>
                      <a:lnTo>
                        <a:pt x="74" y="335"/>
                      </a:lnTo>
                      <a:lnTo>
                        <a:pt x="72" y="328"/>
                      </a:lnTo>
                      <a:lnTo>
                        <a:pt x="70" y="321"/>
                      </a:lnTo>
                      <a:lnTo>
                        <a:pt x="69" y="312"/>
                      </a:lnTo>
                      <a:lnTo>
                        <a:pt x="69" y="296"/>
                      </a:lnTo>
                      <a:lnTo>
                        <a:pt x="0" y="296"/>
                      </a:lnTo>
                      <a:lnTo>
                        <a:pt x="0" y="316"/>
                      </a:lnTo>
                      <a:lnTo>
                        <a:pt x="1" y="327"/>
                      </a:lnTo>
                      <a:lnTo>
                        <a:pt x="3" y="338"/>
                      </a:lnTo>
                      <a:lnTo>
                        <a:pt x="6" y="349"/>
                      </a:lnTo>
                      <a:lnTo>
                        <a:pt x="10" y="359"/>
                      </a:lnTo>
                      <a:lnTo>
                        <a:pt x="16" y="369"/>
                      </a:lnTo>
                      <a:lnTo>
                        <a:pt x="24" y="379"/>
                      </a:lnTo>
                      <a:lnTo>
                        <a:pt x="32" y="388"/>
                      </a:lnTo>
                      <a:lnTo>
                        <a:pt x="42" y="397"/>
                      </a:lnTo>
                      <a:lnTo>
                        <a:pt x="54" y="405"/>
                      </a:lnTo>
                      <a:lnTo>
                        <a:pt x="64" y="412"/>
                      </a:lnTo>
                      <a:lnTo>
                        <a:pt x="78" y="418"/>
                      </a:lnTo>
                      <a:lnTo>
                        <a:pt x="91" y="423"/>
                      </a:lnTo>
                      <a:lnTo>
                        <a:pt x="104" y="427"/>
                      </a:lnTo>
                      <a:lnTo>
                        <a:pt x="118" y="429"/>
                      </a:lnTo>
                      <a:lnTo>
                        <a:pt x="133" y="432"/>
                      </a:lnTo>
                      <a:lnTo>
                        <a:pt x="148" y="432"/>
                      </a:lnTo>
                      <a:lnTo>
                        <a:pt x="168" y="432"/>
                      </a:lnTo>
                      <a:lnTo>
                        <a:pt x="184" y="429"/>
                      </a:lnTo>
                      <a:lnTo>
                        <a:pt x="200" y="427"/>
                      </a:lnTo>
                      <a:lnTo>
                        <a:pt x="217" y="423"/>
                      </a:lnTo>
                      <a:lnTo>
                        <a:pt x="230" y="418"/>
                      </a:lnTo>
                      <a:lnTo>
                        <a:pt x="243" y="412"/>
                      </a:lnTo>
                      <a:lnTo>
                        <a:pt x="255" y="405"/>
                      </a:lnTo>
                      <a:lnTo>
                        <a:pt x="267" y="397"/>
                      </a:lnTo>
                      <a:lnTo>
                        <a:pt x="277" y="387"/>
                      </a:lnTo>
                      <a:lnTo>
                        <a:pt x="285" y="379"/>
                      </a:lnTo>
                      <a:lnTo>
                        <a:pt x="293" y="368"/>
                      </a:lnTo>
                      <a:lnTo>
                        <a:pt x="299" y="357"/>
                      </a:lnTo>
                      <a:lnTo>
                        <a:pt x="303" y="346"/>
                      </a:lnTo>
                      <a:lnTo>
                        <a:pt x="307" y="334"/>
                      </a:lnTo>
                      <a:lnTo>
                        <a:pt x="309" y="322"/>
                      </a:lnTo>
                      <a:lnTo>
                        <a:pt x="309" y="308"/>
                      </a:lnTo>
                      <a:lnTo>
                        <a:pt x="309" y="296"/>
                      </a:lnTo>
                      <a:lnTo>
                        <a:pt x="307" y="285"/>
                      </a:lnTo>
                      <a:lnTo>
                        <a:pt x="305" y="274"/>
                      </a:lnTo>
                      <a:lnTo>
                        <a:pt x="300" y="264"/>
                      </a:lnTo>
                      <a:lnTo>
                        <a:pt x="295" y="255"/>
                      </a:lnTo>
                      <a:lnTo>
                        <a:pt x="289" y="245"/>
                      </a:lnTo>
                      <a:lnTo>
                        <a:pt x="282" y="237"/>
                      </a:lnTo>
                      <a:lnTo>
                        <a:pt x="273" y="229"/>
                      </a:lnTo>
                      <a:lnTo>
                        <a:pt x="261" y="221"/>
                      </a:lnTo>
                      <a:lnTo>
                        <a:pt x="249" y="215"/>
                      </a:lnTo>
                      <a:lnTo>
                        <a:pt x="236" y="20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5" name="Freeform 988">
                  <a:extLst>
                    <a:ext uri="{FF2B5EF4-FFF2-40B4-BE49-F238E27FC236}">
                      <a16:creationId xmlns="" xmlns:a16="http://schemas.microsoft.com/office/drawing/2014/main" id="{1344DAAC-4ED6-4151-BD04-A276BA227F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391" y="4194748"/>
                  <a:ext cx="122238" cy="169863"/>
                </a:xfrm>
                <a:custGeom>
                  <a:avLst/>
                  <a:gdLst>
                    <a:gd name="T0" fmla="*/ 299 w 309"/>
                    <a:gd name="T1" fmla="*/ 89 h 427"/>
                    <a:gd name="T2" fmla="*/ 290 w 309"/>
                    <a:gd name="T3" fmla="*/ 69 h 427"/>
                    <a:gd name="T4" fmla="*/ 278 w 309"/>
                    <a:gd name="T5" fmla="*/ 49 h 427"/>
                    <a:gd name="T6" fmla="*/ 260 w 309"/>
                    <a:gd name="T7" fmla="*/ 33 h 427"/>
                    <a:gd name="T8" fmla="*/ 240 w 309"/>
                    <a:gd name="T9" fmla="*/ 19 h 427"/>
                    <a:gd name="T10" fmla="*/ 215 w 309"/>
                    <a:gd name="T11" fmla="*/ 8 h 427"/>
                    <a:gd name="T12" fmla="*/ 187 w 309"/>
                    <a:gd name="T13" fmla="*/ 2 h 427"/>
                    <a:gd name="T14" fmla="*/ 154 w 309"/>
                    <a:gd name="T15" fmla="*/ 0 h 427"/>
                    <a:gd name="T16" fmla="*/ 128 w 309"/>
                    <a:gd name="T17" fmla="*/ 2 h 427"/>
                    <a:gd name="T18" fmla="*/ 104 w 309"/>
                    <a:gd name="T19" fmla="*/ 8 h 427"/>
                    <a:gd name="T20" fmla="*/ 81 w 309"/>
                    <a:gd name="T21" fmla="*/ 19 h 427"/>
                    <a:gd name="T22" fmla="*/ 61 w 309"/>
                    <a:gd name="T23" fmla="*/ 33 h 427"/>
                    <a:gd name="T24" fmla="*/ 39 w 309"/>
                    <a:gd name="T25" fmla="*/ 54 h 427"/>
                    <a:gd name="T26" fmla="*/ 25 w 309"/>
                    <a:gd name="T27" fmla="*/ 81 h 427"/>
                    <a:gd name="T28" fmla="*/ 15 w 309"/>
                    <a:gd name="T29" fmla="*/ 113 h 427"/>
                    <a:gd name="T30" fmla="*/ 12 w 309"/>
                    <a:gd name="T31" fmla="*/ 148 h 427"/>
                    <a:gd name="T32" fmla="*/ 82 w 309"/>
                    <a:gd name="T33" fmla="*/ 135 h 427"/>
                    <a:gd name="T34" fmla="*/ 86 w 309"/>
                    <a:gd name="T35" fmla="*/ 108 h 427"/>
                    <a:gd name="T36" fmla="*/ 96 w 309"/>
                    <a:gd name="T37" fmla="*/ 87 h 427"/>
                    <a:gd name="T38" fmla="*/ 108 w 309"/>
                    <a:gd name="T39" fmla="*/ 70 h 427"/>
                    <a:gd name="T40" fmla="*/ 124 w 309"/>
                    <a:gd name="T41" fmla="*/ 55 h 427"/>
                    <a:gd name="T42" fmla="*/ 146 w 309"/>
                    <a:gd name="T43" fmla="*/ 48 h 427"/>
                    <a:gd name="T44" fmla="*/ 171 w 309"/>
                    <a:gd name="T45" fmla="*/ 48 h 427"/>
                    <a:gd name="T46" fmla="*/ 194 w 309"/>
                    <a:gd name="T47" fmla="*/ 55 h 427"/>
                    <a:gd name="T48" fmla="*/ 209 w 309"/>
                    <a:gd name="T49" fmla="*/ 67 h 427"/>
                    <a:gd name="T50" fmla="*/ 218 w 309"/>
                    <a:gd name="T51" fmla="*/ 78 h 427"/>
                    <a:gd name="T52" fmla="*/ 224 w 309"/>
                    <a:gd name="T53" fmla="*/ 91 h 427"/>
                    <a:gd name="T54" fmla="*/ 228 w 309"/>
                    <a:gd name="T55" fmla="*/ 105 h 427"/>
                    <a:gd name="T56" fmla="*/ 227 w 309"/>
                    <a:gd name="T57" fmla="*/ 124 h 427"/>
                    <a:gd name="T58" fmla="*/ 221 w 309"/>
                    <a:gd name="T59" fmla="*/ 148 h 427"/>
                    <a:gd name="T60" fmla="*/ 207 w 309"/>
                    <a:gd name="T61" fmla="*/ 171 h 427"/>
                    <a:gd name="T62" fmla="*/ 188 w 309"/>
                    <a:gd name="T63" fmla="*/ 194 h 427"/>
                    <a:gd name="T64" fmla="*/ 163 w 309"/>
                    <a:gd name="T65" fmla="*/ 217 h 427"/>
                    <a:gd name="T66" fmla="*/ 135 w 309"/>
                    <a:gd name="T67" fmla="*/ 242 h 427"/>
                    <a:gd name="T68" fmla="*/ 104 w 309"/>
                    <a:gd name="T69" fmla="*/ 269 h 427"/>
                    <a:gd name="T70" fmla="*/ 70 w 309"/>
                    <a:gd name="T71" fmla="*/ 300 h 427"/>
                    <a:gd name="T72" fmla="*/ 40 w 309"/>
                    <a:gd name="T73" fmla="*/ 327 h 427"/>
                    <a:gd name="T74" fmla="*/ 22 w 309"/>
                    <a:gd name="T75" fmla="*/ 346 h 427"/>
                    <a:gd name="T76" fmla="*/ 10 w 309"/>
                    <a:gd name="T77" fmla="*/ 363 h 427"/>
                    <a:gd name="T78" fmla="*/ 2 w 309"/>
                    <a:gd name="T79" fmla="*/ 378 h 427"/>
                    <a:gd name="T80" fmla="*/ 0 w 309"/>
                    <a:gd name="T81" fmla="*/ 427 h 427"/>
                    <a:gd name="T82" fmla="*/ 309 w 309"/>
                    <a:gd name="T83" fmla="*/ 380 h 427"/>
                    <a:gd name="T84" fmla="*/ 90 w 309"/>
                    <a:gd name="T85" fmla="*/ 371 h 427"/>
                    <a:gd name="T86" fmla="*/ 108 w 309"/>
                    <a:gd name="T87" fmla="*/ 350 h 427"/>
                    <a:gd name="T88" fmla="*/ 166 w 309"/>
                    <a:gd name="T89" fmla="*/ 296 h 427"/>
                    <a:gd name="T90" fmla="*/ 255 w 309"/>
                    <a:gd name="T91" fmla="*/ 215 h 427"/>
                    <a:gd name="T92" fmla="*/ 275 w 309"/>
                    <a:gd name="T93" fmla="*/ 191 h 427"/>
                    <a:gd name="T94" fmla="*/ 289 w 309"/>
                    <a:gd name="T95" fmla="*/ 167 h 427"/>
                    <a:gd name="T96" fmla="*/ 297 w 309"/>
                    <a:gd name="T97" fmla="*/ 141 h 427"/>
                    <a:gd name="T98" fmla="*/ 300 w 309"/>
                    <a:gd name="T99" fmla="*/ 112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09" h="427">
                      <a:moveTo>
                        <a:pt x="300" y="100"/>
                      </a:moveTo>
                      <a:lnTo>
                        <a:pt x="299" y="89"/>
                      </a:lnTo>
                      <a:lnTo>
                        <a:pt x="295" y="78"/>
                      </a:lnTo>
                      <a:lnTo>
                        <a:pt x="290" y="69"/>
                      </a:lnTo>
                      <a:lnTo>
                        <a:pt x="285" y="59"/>
                      </a:lnTo>
                      <a:lnTo>
                        <a:pt x="278" y="49"/>
                      </a:lnTo>
                      <a:lnTo>
                        <a:pt x="270" y="41"/>
                      </a:lnTo>
                      <a:lnTo>
                        <a:pt x="260" y="33"/>
                      </a:lnTo>
                      <a:lnTo>
                        <a:pt x="251" y="25"/>
                      </a:lnTo>
                      <a:lnTo>
                        <a:pt x="240" y="19"/>
                      </a:lnTo>
                      <a:lnTo>
                        <a:pt x="228" y="13"/>
                      </a:lnTo>
                      <a:lnTo>
                        <a:pt x="215" y="8"/>
                      </a:lnTo>
                      <a:lnTo>
                        <a:pt x="200" y="5"/>
                      </a:lnTo>
                      <a:lnTo>
                        <a:pt x="187" y="2"/>
                      </a:lnTo>
                      <a:lnTo>
                        <a:pt x="171" y="1"/>
                      </a:lnTo>
                      <a:lnTo>
                        <a:pt x="154" y="0"/>
                      </a:lnTo>
                      <a:lnTo>
                        <a:pt x="141" y="1"/>
                      </a:lnTo>
                      <a:lnTo>
                        <a:pt x="128" y="2"/>
                      </a:lnTo>
                      <a:lnTo>
                        <a:pt x="116" y="5"/>
                      </a:lnTo>
                      <a:lnTo>
                        <a:pt x="104" y="8"/>
                      </a:lnTo>
                      <a:lnTo>
                        <a:pt x="92" y="13"/>
                      </a:lnTo>
                      <a:lnTo>
                        <a:pt x="81" y="19"/>
                      </a:lnTo>
                      <a:lnTo>
                        <a:pt x="70" y="25"/>
                      </a:lnTo>
                      <a:lnTo>
                        <a:pt x="61" y="33"/>
                      </a:lnTo>
                      <a:lnTo>
                        <a:pt x="49" y="43"/>
                      </a:lnTo>
                      <a:lnTo>
                        <a:pt x="39" y="54"/>
                      </a:lnTo>
                      <a:lnTo>
                        <a:pt x="31" y="67"/>
                      </a:lnTo>
                      <a:lnTo>
                        <a:pt x="25" y="81"/>
                      </a:lnTo>
                      <a:lnTo>
                        <a:pt x="19" y="96"/>
                      </a:lnTo>
                      <a:lnTo>
                        <a:pt x="15" y="113"/>
                      </a:lnTo>
                      <a:lnTo>
                        <a:pt x="13" y="130"/>
                      </a:lnTo>
                      <a:lnTo>
                        <a:pt x="12" y="148"/>
                      </a:lnTo>
                      <a:lnTo>
                        <a:pt x="81" y="148"/>
                      </a:lnTo>
                      <a:lnTo>
                        <a:pt x="82" y="135"/>
                      </a:lnTo>
                      <a:lnTo>
                        <a:pt x="84" y="120"/>
                      </a:lnTo>
                      <a:lnTo>
                        <a:pt x="86" y="108"/>
                      </a:lnTo>
                      <a:lnTo>
                        <a:pt x="91" y="97"/>
                      </a:lnTo>
                      <a:lnTo>
                        <a:pt x="96" y="87"/>
                      </a:lnTo>
                      <a:lnTo>
                        <a:pt x="100" y="78"/>
                      </a:lnTo>
                      <a:lnTo>
                        <a:pt x="108" y="70"/>
                      </a:lnTo>
                      <a:lnTo>
                        <a:pt x="115" y="63"/>
                      </a:lnTo>
                      <a:lnTo>
                        <a:pt x="124" y="55"/>
                      </a:lnTo>
                      <a:lnTo>
                        <a:pt x="135" y="52"/>
                      </a:lnTo>
                      <a:lnTo>
                        <a:pt x="146" y="48"/>
                      </a:lnTo>
                      <a:lnTo>
                        <a:pt x="158" y="48"/>
                      </a:lnTo>
                      <a:lnTo>
                        <a:pt x="171" y="48"/>
                      </a:lnTo>
                      <a:lnTo>
                        <a:pt x="183" y="52"/>
                      </a:lnTo>
                      <a:lnTo>
                        <a:pt x="194" y="55"/>
                      </a:lnTo>
                      <a:lnTo>
                        <a:pt x="204" y="63"/>
                      </a:lnTo>
                      <a:lnTo>
                        <a:pt x="209" y="67"/>
                      </a:lnTo>
                      <a:lnTo>
                        <a:pt x="213" y="72"/>
                      </a:lnTo>
                      <a:lnTo>
                        <a:pt x="218" y="78"/>
                      </a:lnTo>
                      <a:lnTo>
                        <a:pt x="222" y="84"/>
                      </a:lnTo>
                      <a:lnTo>
                        <a:pt x="224" y="91"/>
                      </a:lnTo>
                      <a:lnTo>
                        <a:pt x="227" y="97"/>
                      </a:lnTo>
                      <a:lnTo>
                        <a:pt x="228" y="105"/>
                      </a:lnTo>
                      <a:lnTo>
                        <a:pt x="228" y="112"/>
                      </a:lnTo>
                      <a:lnTo>
                        <a:pt x="227" y="124"/>
                      </a:lnTo>
                      <a:lnTo>
                        <a:pt x="224" y="136"/>
                      </a:lnTo>
                      <a:lnTo>
                        <a:pt x="221" y="148"/>
                      </a:lnTo>
                      <a:lnTo>
                        <a:pt x="215" y="160"/>
                      </a:lnTo>
                      <a:lnTo>
                        <a:pt x="207" y="171"/>
                      </a:lnTo>
                      <a:lnTo>
                        <a:pt x="199" y="183"/>
                      </a:lnTo>
                      <a:lnTo>
                        <a:pt x="188" y="194"/>
                      </a:lnTo>
                      <a:lnTo>
                        <a:pt x="176" y="206"/>
                      </a:lnTo>
                      <a:lnTo>
                        <a:pt x="163" y="217"/>
                      </a:lnTo>
                      <a:lnTo>
                        <a:pt x="150" y="229"/>
                      </a:lnTo>
                      <a:lnTo>
                        <a:pt x="135" y="242"/>
                      </a:lnTo>
                      <a:lnTo>
                        <a:pt x="121" y="255"/>
                      </a:lnTo>
                      <a:lnTo>
                        <a:pt x="104" y="269"/>
                      </a:lnTo>
                      <a:lnTo>
                        <a:pt x="87" y="284"/>
                      </a:lnTo>
                      <a:lnTo>
                        <a:pt x="70" y="300"/>
                      </a:lnTo>
                      <a:lnTo>
                        <a:pt x="51" y="316"/>
                      </a:lnTo>
                      <a:lnTo>
                        <a:pt x="40" y="327"/>
                      </a:lnTo>
                      <a:lnTo>
                        <a:pt x="31" y="337"/>
                      </a:lnTo>
                      <a:lnTo>
                        <a:pt x="22" y="346"/>
                      </a:lnTo>
                      <a:lnTo>
                        <a:pt x="15" y="356"/>
                      </a:lnTo>
                      <a:lnTo>
                        <a:pt x="10" y="363"/>
                      </a:lnTo>
                      <a:lnTo>
                        <a:pt x="6" y="372"/>
                      </a:lnTo>
                      <a:lnTo>
                        <a:pt x="2" y="378"/>
                      </a:lnTo>
                      <a:lnTo>
                        <a:pt x="0" y="385"/>
                      </a:lnTo>
                      <a:lnTo>
                        <a:pt x="0" y="427"/>
                      </a:lnTo>
                      <a:lnTo>
                        <a:pt x="309" y="427"/>
                      </a:lnTo>
                      <a:lnTo>
                        <a:pt x="309" y="380"/>
                      </a:lnTo>
                      <a:lnTo>
                        <a:pt x="81" y="380"/>
                      </a:lnTo>
                      <a:lnTo>
                        <a:pt x="90" y="371"/>
                      </a:lnTo>
                      <a:lnTo>
                        <a:pt x="98" y="361"/>
                      </a:lnTo>
                      <a:lnTo>
                        <a:pt x="108" y="350"/>
                      </a:lnTo>
                      <a:lnTo>
                        <a:pt x="118" y="340"/>
                      </a:lnTo>
                      <a:lnTo>
                        <a:pt x="166" y="296"/>
                      </a:lnTo>
                      <a:lnTo>
                        <a:pt x="211" y="256"/>
                      </a:lnTo>
                      <a:lnTo>
                        <a:pt x="255" y="215"/>
                      </a:lnTo>
                      <a:lnTo>
                        <a:pt x="266" y="203"/>
                      </a:lnTo>
                      <a:lnTo>
                        <a:pt x="275" y="191"/>
                      </a:lnTo>
                      <a:lnTo>
                        <a:pt x="282" y="179"/>
                      </a:lnTo>
                      <a:lnTo>
                        <a:pt x="289" y="167"/>
                      </a:lnTo>
                      <a:lnTo>
                        <a:pt x="294" y="154"/>
                      </a:lnTo>
                      <a:lnTo>
                        <a:pt x="297" y="141"/>
                      </a:lnTo>
                      <a:lnTo>
                        <a:pt x="300" y="126"/>
                      </a:lnTo>
                      <a:lnTo>
                        <a:pt x="300" y="112"/>
                      </a:lnTo>
                      <a:lnTo>
                        <a:pt x="300" y="1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6" name="Freeform 989">
                  <a:extLst>
                    <a:ext uri="{FF2B5EF4-FFF2-40B4-BE49-F238E27FC236}">
                      <a16:creationId xmlns="" xmlns:a16="http://schemas.microsoft.com/office/drawing/2014/main" id="{E4EF90B1-61B3-4A43-8735-BC7F4486C0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4266" y="4553523"/>
                  <a:ext cx="65088" cy="168275"/>
                </a:xfrm>
                <a:custGeom>
                  <a:avLst/>
                  <a:gdLst>
                    <a:gd name="T0" fmla="*/ 92 w 162"/>
                    <a:gd name="T1" fmla="*/ 99 h 426"/>
                    <a:gd name="T2" fmla="*/ 92 w 162"/>
                    <a:gd name="T3" fmla="*/ 426 h 426"/>
                    <a:gd name="T4" fmla="*/ 162 w 162"/>
                    <a:gd name="T5" fmla="*/ 426 h 426"/>
                    <a:gd name="T6" fmla="*/ 162 w 162"/>
                    <a:gd name="T7" fmla="*/ 0 h 426"/>
                    <a:gd name="T8" fmla="*/ 124 w 162"/>
                    <a:gd name="T9" fmla="*/ 0 h 426"/>
                    <a:gd name="T10" fmla="*/ 123 w 162"/>
                    <a:gd name="T11" fmla="*/ 6 h 426"/>
                    <a:gd name="T12" fmla="*/ 122 w 162"/>
                    <a:gd name="T13" fmla="*/ 12 h 426"/>
                    <a:gd name="T14" fmla="*/ 120 w 162"/>
                    <a:gd name="T15" fmla="*/ 19 h 426"/>
                    <a:gd name="T16" fmla="*/ 116 w 162"/>
                    <a:gd name="T17" fmla="*/ 25 h 426"/>
                    <a:gd name="T18" fmla="*/ 111 w 162"/>
                    <a:gd name="T19" fmla="*/ 31 h 426"/>
                    <a:gd name="T20" fmla="*/ 106 w 162"/>
                    <a:gd name="T21" fmla="*/ 37 h 426"/>
                    <a:gd name="T22" fmla="*/ 100 w 162"/>
                    <a:gd name="T23" fmla="*/ 43 h 426"/>
                    <a:gd name="T24" fmla="*/ 94 w 162"/>
                    <a:gd name="T25" fmla="*/ 49 h 426"/>
                    <a:gd name="T26" fmla="*/ 88 w 162"/>
                    <a:gd name="T27" fmla="*/ 53 h 426"/>
                    <a:gd name="T28" fmla="*/ 81 w 162"/>
                    <a:gd name="T29" fmla="*/ 58 h 426"/>
                    <a:gd name="T30" fmla="*/ 74 w 162"/>
                    <a:gd name="T31" fmla="*/ 62 h 426"/>
                    <a:gd name="T32" fmla="*/ 66 w 162"/>
                    <a:gd name="T33" fmla="*/ 64 h 426"/>
                    <a:gd name="T34" fmla="*/ 57 w 162"/>
                    <a:gd name="T35" fmla="*/ 66 h 426"/>
                    <a:gd name="T36" fmla="*/ 48 w 162"/>
                    <a:gd name="T37" fmla="*/ 68 h 426"/>
                    <a:gd name="T38" fmla="*/ 38 w 162"/>
                    <a:gd name="T39" fmla="*/ 69 h 426"/>
                    <a:gd name="T40" fmla="*/ 27 w 162"/>
                    <a:gd name="T41" fmla="*/ 69 h 426"/>
                    <a:gd name="T42" fmla="*/ 0 w 162"/>
                    <a:gd name="T43" fmla="*/ 69 h 426"/>
                    <a:gd name="T44" fmla="*/ 0 w 162"/>
                    <a:gd name="T45" fmla="*/ 99 h 426"/>
                    <a:gd name="T46" fmla="*/ 92 w 162"/>
                    <a:gd name="T47" fmla="*/ 99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62" h="426">
                      <a:moveTo>
                        <a:pt x="92" y="99"/>
                      </a:moveTo>
                      <a:lnTo>
                        <a:pt x="92" y="426"/>
                      </a:lnTo>
                      <a:lnTo>
                        <a:pt x="162" y="426"/>
                      </a:lnTo>
                      <a:lnTo>
                        <a:pt x="162" y="0"/>
                      </a:lnTo>
                      <a:lnTo>
                        <a:pt x="124" y="0"/>
                      </a:lnTo>
                      <a:lnTo>
                        <a:pt x="123" y="6"/>
                      </a:lnTo>
                      <a:lnTo>
                        <a:pt x="122" y="12"/>
                      </a:lnTo>
                      <a:lnTo>
                        <a:pt x="120" y="19"/>
                      </a:lnTo>
                      <a:lnTo>
                        <a:pt x="116" y="25"/>
                      </a:lnTo>
                      <a:lnTo>
                        <a:pt x="111" y="31"/>
                      </a:lnTo>
                      <a:lnTo>
                        <a:pt x="106" y="37"/>
                      </a:lnTo>
                      <a:lnTo>
                        <a:pt x="100" y="43"/>
                      </a:lnTo>
                      <a:lnTo>
                        <a:pt x="94" y="49"/>
                      </a:lnTo>
                      <a:lnTo>
                        <a:pt x="88" y="53"/>
                      </a:lnTo>
                      <a:lnTo>
                        <a:pt x="81" y="58"/>
                      </a:lnTo>
                      <a:lnTo>
                        <a:pt x="74" y="62"/>
                      </a:lnTo>
                      <a:lnTo>
                        <a:pt x="66" y="64"/>
                      </a:lnTo>
                      <a:lnTo>
                        <a:pt x="57" y="66"/>
                      </a:lnTo>
                      <a:lnTo>
                        <a:pt x="48" y="68"/>
                      </a:lnTo>
                      <a:lnTo>
                        <a:pt x="38" y="69"/>
                      </a:lnTo>
                      <a:lnTo>
                        <a:pt x="27" y="69"/>
                      </a:lnTo>
                      <a:lnTo>
                        <a:pt x="0" y="69"/>
                      </a:lnTo>
                      <a:lnTo>
                        <a:pt x="0" y="99"/>
                      </a:lnTo>
                      <a:lnTo>
                        <a:pt x="92" y="9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7" name="Freeform 990">
                  <a:extLst>
                    <a:ext uri="{FF2B5EF4-FFF2-40B4-BE49-F238E27FC236}">
                      <a16:creationId xmlns="" xmlns:a16="http://schemas.microsoft.com/office/drawing/2014/main" id="{14291669-ECB7-4B93-861B-A7A40176450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9978" y="5271073"/>
                  <a:ext cx="119063" cy="169863"/>
                </a:xfrm>
                <a:custGeom>
                  <a:avLst/>
                  <a:gdLst>
                    <a:gd name="T0" fmla="*/ 197 w 303"/>
                    <a:gd name="T1" fmla="*/ 357 h 432"/>
                    <a:gd name="T2" fmla="*/ 162 w 303"/>
                    <a:gd name="T3" fmla="*/ 380 h 432"/>
                    <a:gd name="T4" fmla="*/ 143 w 303"/>
                    <a:gd name="T5" fmla="*/ 385 h 432"/>
                    <a:gd name="T6" fmla="*/ 115 w 303"/>
                    <a:gd name="T7" fmla="*/ 383 h 432"/>
                    <a:gd name="T8" fmla="*/ 94 w 303"/>
                    <a:gd name="T9" fmla="*/ 369 h 432"/>
                    <a:gd name="T10" fmla="*/ 81 w 303"/>
                    <a:gd name="T11" fmla="*/ 351 h 432"/>
                    <a:gd name="T12" fmla="*/ 76 w 303"/>
                    <a:gd name="T13" fmla="*/ 330 h 432"/>
                    <a:gd name="T14" fmla="*/ 6 w 303"/>
                    <a:gd name="T15" fmla="*/ 333 h 432"/>
                    <a:gd name="T16" fmla="*/ 16 w 303"/>
                    <a:gd name="T17" fmla="*/ 368 h 432"/>
                    <a:gd name="T18" fmla="*/ 36 w 303"/>
                    <a:gd name="T19" fmla="*/ 396 h 432"/>
                    <a:gd name="T20" fmla="*/ 64 w 303"/>
                    <a:gd name="T21" fmla="*/ 416 h 432"/>
                    <a:gd name="T22" fmla="*/ 96 w 303"/>
                    <a:gd name="T23" fmla="*/ 428 h 432"/>
                    <a:gd name="T24" fmla="*/ 137 w 303"/>
                    <a:gd name="T25" fmla="*/ 432 h 432"/>
                    <a:gd name="T26" fmla="*/ 178 w 303"/>
                    <a:gd name="T27" fmla="*/ 427 h 432"/>
                    <a:gd name="T28" fmla="*/ 214 w 303"/>
                    <a:gd name="T29" fmla="*/ 413 h 432"/>
                    <a:gd name="T30" fmla="*/ 245 w 303"/>
                    <a:gd name="T31" fmla="*/ 390 h 432"/>
                    <a:gd name="T32" fmla="*/ 266 w 303"/>
                    <a:gd name="T33" fmla="*/ 366 h 432"/>
                    <a:gd name="T34" fmla="*/ 282 w 303"/>
                    <a:gd name="T35" fmla="*/ 336 h 432"/>
                    <a:gd name="T36" fmla="*/ 294 w 303"/>
                    <a:gd name="T37" fmla="*/ 300 h 432"/>
                    <a:gd name="T38" fmla="*/ 302 w 303"/>
                    <a:gd name="T39" fmla="*/ 259 h 432"/>
                    <a:gd name="T40" fmla="*/ 303 w 303"/>
                    <a:gd name="T41" fmla="*/ 213 h 432"/>
                    <a:gd name="T42" fmla="*/ 302 w 303"/>
                    <a:gd name="T43" fmla="*/ 167 h 432"/>
                    <a:gd name="T44" fmla="*/ 294 w 303"/>
                    <a:gd name="T45" fmla="*/ 128 h 432"/>
                    <a:gd name="T46" fmla="*/ 284 w 303"/>
                    <a:gd name="T47" fmla="*/ 93 h 432"/>
                    <a:gd name="T48" fmla="*/ 268 w 303"/>
                    <a:gd name="T49" fmla="*/ 64 h 432"/>
                    <a:gd name="T50" fmla="*/ 248 w 303"/>
                    <a:gd name="T51" fmla="*/ 40 h 432"/>
                    <a:gd name="T52" fmla="*/ 219 w 303"/>
                    <a:gd name="T53" fmla="*/ 19 h 432"/>
                    <a:gd name="T54" fmla="*/ 185 w 303"/>
                    <a:gd name="T55" fmla="*/ 6 h 432"/>
                    <a:gd name="T56" fmla="*/ 145 w 303"/>
                    <a:gd name="T57" fmla="*/ 0 h 432"/>
                    <a:gd name="T58" fmla="*/ 106 w 303"/>
                    <a:gd name="T59" fmla="*/ 5 h 432"/>
                    <a:gd name="T60" fmla="*/ 72 w 303"/>
                    <a:gd name="T61" fmla="*/ 17 h 432"/>
                    <a:gd name="T62" fmla="*/ 42 w 303"/>
                    <a:gd name="T63" fmla="*/ 40 h 432"/>
                    <a:gd name="T64" fmla="*/ 13 w 303"/>
                    <a:gd name="T65" fmla="*/ 79 h 432"/>
                    <a:gd name="T66" fmla="*/ 0 w 303"/>
                    <a:gd name="T67" fmla="*/ 128 h 432"/>
                    <a:gd name="T68" fmla="*/ 3 w 303"/>
                    <a:gd name="T69" fmla="*/ 178 h 432"/>
                    <a:gd name="T70" fmla="*/ 19 w 303"/>
                    <a:gd name="T71" fmla="*/ 219 h 432"/>
                    <a:gd name="T72" fmla="*/ 48 w 303"/>
                    <a:gd name="T73" fmla="*/ 253 h 432"/>
                    <a:gd name="T74" fmla="*/ 73 w 303"/>
                    <a:gd name="T75" fmla="*/ 267 h 432"/>
                    <a:gd name="T76" fmla="*/ 102 w 303"/>
                    <a:gd name="T77" fmla="*/ 275 h 432"/>
                    <a:gd name="T78" fmla="*/ 137 w 303"/>
                    <a:gd name="T79" fmla="*/ 277 h 432"/>
                    <a:gd name="T80" fmla="*/ 169 w 303"/>
                    <a:gd name="T81" fmla="*/ 269 h 432"/>
                    <a:gd name="T82" fmla="*/ 197 w 303"/>
                    <a:gd name="T83" fmla="*/ 256 h 432"/>
                    <a:gd name="T84" fmla="*/ 233 w 303"/>
                    <a:gd name="T85" fmla="*/ 223 h 432"/>
                    <a:gd name="T86" fmla="*/ 227 w 303"/>
                    <a:gd name="T87" fmla="*/ 292 h 432"/>
                    <a:gd name="T88" fmla="*/ 184 w 303"/>
                    <a:gd name="T89" fmla="*/ 224 h 432"/>
                    <a:gd name="T90" fmla="*/ 165 w 303"/>
                    <a:gd name="T91" fmla="*/ 231 h 432"/>
                    <a:gd name="T92" fmla="*/ 139 w 303"/>
                    <a:gd name="T93" fmla="*/ 232 h 432"/>
                    <a:gd name="T94" fmla="*/ 124 w 303"/>
                    <a:gd name="T95" fmla="*/ 230 h 432"/>
                    <a:gd name="T96" fmla="*/ 97 w 303"/>
                    <a:gd name="T97" fmla="*/ 215 h 432"/>
                    <a:gd name="T98" fmla="*/ 82 w 303"/>
                    <a:gd name="T99" fmla="*/ 196 h 432"/>
                    <a:gd name="T100" fmla="*/ 75 w 303"/>
                    <a:gd name="T101" fmla="*/ 170 h 432"/>
                    <a:gd name="T102" fmla="*/ 73 w 303"/>
                    <a:gd name="T103" fmla="*/ 131 h 432"/>
                    <a:gd name="T104" fmla="*/ 81 w 303"/>
                    <a:gd name="T105" fmla="*/ 94 h 432"/>
                    <a:gd name="T106" fmla="*/ 96 w 303"/>
                    <a:gd name="T107" fmla="*/ 66 h 432"/>
                    <a:gd name="T108" fmla="*/ 123 w 303"/>
                    <a:gd name="T109" fmla="*/ 49 h 432"/>
                    <a:gd name="T110" fmla="*/ 159 w 303"/>
                    <a:gd name="T111" fmla="*/ 46 h 432"/>
                    <a:gd name="T112" fmla="*/ 195 w 303"/>
                    <a:gd name="T113" fmla="*/ 63 h 432"/>
                    <a:gd name="T114" fmla="*/ 214 w 303"/>
                    <a:gd name="T115" fmla="*/ 88 h 432"/>
                    <a:gd name="T116" fmla="*/ 225 w 303"/>
                    <a:gd name="T117" fmla="*/ 123 h 432"/>
                    <a:gd name="T118" fmla="*/ 227 w 303"/>
                    <a:gd name="T119" fmla="*/ 160 h 432"/>
                    <a:gd name="T120" fmla="*/ 219 w 303"/>
                    <a:gd name="T121" fmla="*/ 188 h 432"/>
                    <a:gd name="T122" fmla="*/ 202 w 303"/>
                    <a:gd name="T123" fmla="*/ 211 h 432"/>
                    <a:gd name="T124" fmla="*/ 184 w 303"/>
                    <a:gd name="T125" fmla="*/ 22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03" h="432">
                      <a:moveTo>
                        <a:pt x="214" y="330"/>
                      </a:moveTo>
                      <a:lnTo>
                        <a:pt x="207" y="344"/>
                      </a:lnTo>
                      <a:lnTo>
                        <a:pt x="197" y="357"/>
                      </a:lnTo>
                      <a:lnTo>
                        <a:pt x="185" y="368"/>
                      </a:lnTo>
                      <a:lnTo>
                        <a:pt x="174" y="375"/>
                      </a:lnTo>
                      <a:lnTo>
                        <a:pt x="162" y="380"/>
                      </a:lnTo>
                      <a:lnTo>
                        <a:pt x="156" y="383"/>
                      </a:lnTo>
                      <a:lnTo>
                        <a:pt x="150" y="384"/>
                      </a:lnTo>
                      <a:lnTo>
                        <a:pt x="143" y="385"/>
                      </a:lnTo>
                      <a:lnTo>
                        <a:pt x="137" y="385"/>
                      </a:lnTo>
                      <a:lnTo>
                        <a:pt x="125" y="385"/>
                      </a:lnTo>
                      <a:lnTo>
                        <a:pt x="115" y="383"/>
                      </a:lnTo>
                      <a:lnTo>
                        <a:pt x="107" y="379"/>
                      </a:lnTo>
                      <a:lnTo>
                        <a:pt x="100" y="375"/>
                      </a:lnTo>
                      <a:lnTo>
                        <a:pt x="94" y="369"/>
                      </a:lnTo>
                      <a:lnTo>
                        <a:pt x="88" y="363"/>
                      </a:lnTo>
                      <a:lnTo>
                        <a:pt x="84" y="357"/>
                      </a:lnTo>
                      <a:lnTo>
                        <a:pt x="81" y="351"/>
                      </a:lnTo>
                      <a:lnTo>
                        <a:pt x="77" y="344"/>
                      </a:lnTo>
                      <a:lnTo>
                        <a:pt x="76" y="337"/>
                      </a:lnTo>
                      <a:lnTo>
                        <a:pt x="76" y="330"/>
                      </a:lnTo>
                      <a:lnTo>
                        <a:pt x="76" y="321"/>
                      </a:lnTo>
                      <a:lnTo>
                        <a:pt x="6" y="321"/>
                      </a:lnTo>
                      <a:lnTo>
                        <a:pt x="6" y="333"/>
                      </a:lnTo>
                      <a:lnTo>
                        <a:pt x="9" y="346"/>
                      </a:lnTo>
                      <a:lnTo>
                        <a:pt x="11" y="357"/>
                      </a:lnTo>
                      <a:lnTo>
                        <a:pt x="16" y="368"/>
                      </a:lnTo>
                      <a:lnTo>
                        <a:pt x="22" y="378"/>
                      </a:lnTo>
                      <a:lnTo>
                        <a:pt x="28" y="387"/>
                      </a:lnTo>
                      <a:lnTo>
                        <a:pt x="36" y="396"/>
                      </a:lnTo>
                      <a:lnTo>
                        <a:pt x="46" y="405"/>
                      </a:lnTo>
                      <a:lnTo>
                        <a:pt x="54" y="411"/>
                      </a:lnTo>
                      <a:lnTo>
                        <a:pt x="64" y="416"/>
                      </a:lnTo>
                      <a:lnTo>
                        <a:pt x="73" y="421"/>
                      </a:lnTo>
                      <a:lnTo>
                        <a:pt x="85" y="425"/>
                      </a:lnTo>
                      <a:lnTo>
                        <a:pt x="96" y="428"/>
                      </a:lnTo>
                      <a:lnTo>
                        <a:pt x="109" y="429"/>
                      </a:lnTo>
                      <a:lnTo>
                        <a:pt x="123" y="432"/>
                      </a:lnTo>
                      <a:lnTo>
                        <a:pt x="137" y="432"/>
                      </a:lnTo>
                      <a:lnTo>
                        <a:pt x="150" y="432"/>
                      </a:lnTo>
                      <a:lnTo>
                        <a:pt x="165" y="429"/>
                      </a:lnTo>
                      <a:lnTo>
                        <a:pt x="178" y="427"/>
                      </a:lnTo>
                      <a:lnTo>
                        <a:pt x="191" y="423"/>
                      </a:lnTo>
                      <a:lnTo>
                        <a:pt x="203" y="419"/>
                      </a:lnTo>
                      <a:lnTo>
                        <a:pt x="214" y="413"/>
                      </a:lnTo>
                      <a:lnTo>
                        <a:pt x="226" y="405"/>
                      </a:lnTo>
                      <a:lnTo>
                        <a:pt x="237" y="397"/>
                      </a:lnTo>
                      <a:lnTo>
                        <a:pt x="245" y="390"/>
                      </a:lnTo>
                      <a:lnTo>
                        <a:pt x="252" y="383"/>
                      </a:lnTo>
                      <a:lnTo>
                        <a:pt x="260" y="374"/>
                      </a:lnTo>
                      <a:lnTo>
                        <a:pt x="266" y="366"/>
                      </a:lnTo>
                      <a:lnTo>
                        <a:pt x="272" y="356"/>
                      </a:lnTo>
                      <a:lnTo>
                        <a:pt x="278" y="346"/>
                      </a:lnTo>
                      <a:lnTo>
                        <a:pt x="282" y="336"/>
                      </a:lnTo>
                      <a:lnTo>
                        <a:pt x="287" y="325"/>
                      </a:lnTo>
                      <a:lnTo>
                        <a:pt x="291" y="313"/>
                      </a:lnTo>
                      <a:lnTo>
                        <a:pt x="294" y="300"/>
                      </a:lnTo>
                      <a:lnTo>
                        <a:pt x="297" y="286"/>
                      </a:lnTo>
                      <a:lnTo>
                        <a:pt x="299" y="273"/>
                      </a:lnTo>
                      <a:lnTo>
                        <a:pt x="302" y="259"/>
                      </a:lnTo>
                      <a:lnTo>
                        <a:pt x="303" y="244"/>
                      </a:lnTo>
                      <a:lnTo>
                        <a:pt x="303" y="229"/>
                      </a:lnTo>
                      <a:lnTo>
                        <a:pt x="303" y="213"/>
                      </a:lnTo>
                      <a:lnTo>
                        <a:pt x="303" y="197"/>
                      </a:lnTo>
                      <a:lnTo>
                        <a:pt x="303" y="182"/>
                      </a:lnTo>
                      <a:lnTo>
                        <a:pt x="302" y="167"/>
                      </a:lnTo>
                      <a:lnTo>
                        <a:pt x="299" y="154"/>
                      </a:lnTo>
                      <a:lnTo>
                        <a:pt x="297" y="140"/>
                      </a:lnTo>
                      <a:lnTo>
                        <a:pt x="294" y="128"/>
                      </a:lnTo>
                      <a:lnTo>
                        <a:pt x="291" y="116"/>
                      </a:lnTo>
                      <a:lnTo>
                        <a:pt x="287" y="103"/>
                      </a:lnTo>
                      <a:lnTo>
                        <a:pt x="284" y="93"/>
                      </a:lnTo>
                      <a:lnTo>
                        <a:pt x="279" y="83"/>
                      </a:lnTo>
                      <a:lnTo>
                        <a:pt x="274" y="72"/>
                      </a:lnTo>
                      <a:lnTo>
                        <a:pt x="268" y="64"/>
                      </a:lnTo>
                      <a:lnTo>
                        <a:pt x="262" y="55"/>
                      </a:lnTo>
                      <a:lnTo>
                        <a:pt x="255" y="47"/>
                      </a:lnTo>
                      <a:lnTo>
                        <a:pt x="248" y="40"/>
                      </a:lnTo>
                      <a:lnTo>
                        <a:pt x="240" y="34"/>
                      </a:lnTo>
                      <a:lnTo>
                        <a:pt x="230" y="25"/>
                      </a:lnTo>
                      <a:lnTo>
                        <a:pt x="219" y="19"/>
                      </a:lnTo>
                      <a:lnTo>
                        <a:pt x="208" y="13"/>
                      </a:lnTo>
                      <a:lnTo>
                        <a:pt x="197" y="8"/>
                      </a:lnTo>
                      <a:lnTo>
                        <a:pt x="185" y="6"/>
                      </a:lnTo>
                      <a:lnTo>
                        <a:pt x="172" y="2"/>
                      </a:lnTo>
                      <a:lnTo>
                        <a:pt x="159" y="1"/>
                      </a:lnTo>
                      <a:lnTo>
                        <a:pt x="145" y="0"/>
                      </a:lnTo>
                      <a:lnTo>
                        <a:pt x="131" y="1"/>
                      </a:lnTo>
                      <a:lnTo>
                        <a:pt x="118" y="2"/>
                      </a:lnTo>
                      <a:lnTo>
                        <a:pt x="106" y="5"/>
                      </a:lnTo>
                      <a:lnTo>
                        <a:pt x="94" y="7"/>
                      </a:lnTo>
                      <a:lnTo>
                        <a:pt x="83" y="11"/>
                      </a:lnTo>
                      <a:lnTo>
                        <a:pt x="72" y="17"/>
                      </a:lnTo>
                      <a:lnTo>
                        <a:pt x="64" y="22"/>
                      </a:lnTo>
                      <a:lnTo>
                        <a:pt x="54" y="28"/>
                      </a:lnTo>
                      <a:lnTo>
                        <a:pt x="42" y="40"/>
                      </a:lnTo>
                      <a:lnTo>
                        <a:pt x="30" y="52"/>
                      </a:lnTo>
                      <a:lnTo>
                        <a:pt x="22" y="65"/>
                      </a:lnTo>
                      <a:lnTo>
                        <a:pt x="13" y="79"/>
                      </a:lnTo>
                      <a:lnTo>
                        <a:pt x="7" y="95"/>
                      </a:lnTo>
                      <a:lnTo>
                        <a:pt x="4" y="111"/>
                      </a:lnTo>
                      <a:lnTo>
                        <a:pt x="0" y="128"/>
                      </a:lnTo>
                      <a:lnTo>
                        <a:pt x="0" y="147"/>
                      </a:lnTo>
                      <a:lnTo>
                        <a:pt x="0" y="162"/>
                      </a:lnTo>
                      <a:lnTo>
                        <a:pt x="3" y="178"/>
                      </a:lnTo>
                      <a:lnTo>
                        <a:pt x="6" y="192"/>
                      </a:lnTo>
                      <a:lnTo>
                        <a:pt x="12" y="206"/>
                      </a:lnTo>
                      <a:lnTo>
                        <a:pt x="19" y="219"/>
                      </a:lnTo>
                      <a:lnTo>
                        <a:pt x="27" y="231"/>
                      </a:lnTo>
                      <a:lnTo>
                        <a:pt x="37" y="242"/>
                      </a:lnTo>
                      <a:lnTo>
                        <a:pt x="48" y="253"/>
                      </a:lnTo>
                      <a:lnTo>
                        <a:pt x="57" y="259"/>
                      </a:lnTo>
                      <a:lnTo>
                        <a:pt x="65" y="263"/>
                      </a:lnTo>
                      <a:lnTo>
                        <a:pt x="73" y="267"/>
                      </a:lnTo>
                      <a:lnTo>
                        <a:pt x="82" y="271"/>
                      </a:lnTo>
                      <a:lnTo>
                        <a:pt x="93" y="273"/>
                      </a:lnTo>
                      <a:lnTo>
                        <a:pt x="102" y="275"/>
                      </a:lnTo>
                      <a:lnTo>
                        <a:pt x="113" y="277"/>
                      </a:lnTo>
                      <a:lnTo>
                        <a:pt x="125" y="277"/>
                      </a:lnTo>
                      <a:lnTo>
                        <a:pt x="137" y="277"/>
                      </a:lnTo>
                      <a:lnTo>
                        <a:pt x="148" y="275"/>
                      </a:lnTo>
                      <a:lnTo>
                        <a:pt x="159" y="273"/>
                      </a:lnTo>
                      <a:lnTo>
                        <a:pt x="169" y="269"/>
                      </a:lnTo>
                      <a:lnTo>
                        <a:pt x="179" y="266"/>
                      </a:lnTo>
                      <a:lnTo>
                        <a:pt x="189" y="261"/>
                      </a:lnTo>
                      <a:lnTo>
                        <a:pt x="197" y="256"/>
                      </a:lnTo>
                      <a:lnTo>
                        <a:pt x="207" y="249"/>
                      </a:lnTo>
                      <a:lnTo>
                        <a:pt x="221" y="237"/>
                      </a:lnTo>
                      <a:lnTo>
                        <a:pt x="233" y="223"/>
                      </a:lnTo>
                      <a:lnTo>
                        <a:pt x="233" y="248"/>
                      </a:lnTo>
                      <a:lnTo>
                        <a:pt x="231" y="271"/>
                      </a:lnTo>
                      <a:lnTo>
                        <a:pt x="227" y="292"/>
                      </a:lnTo>
                      <a:lnTo>
                        <a:pt x="221" y="312"/>
                      </a:lnTo>
                      <a:lnTo>
                        <a:pt x="214" y="330"/>
                      </a:lnTo>
                      <a:close/>
                      <a:moveTo>
                        <a:pt x="184" y="224"/>
                      </a:moveTo>
                      <a:lnTo>
                        <a:pt x="178" y="226"/>
                      </a:lnTo>
                      <a:lnTo>
                        <a:pt x="172" y="229"/>
                      </a:lnTo>
                      <a:lnTo>
                        <a:pt x="165" y="231"/>
                      </a:lnTo>
                      <a:lnTo>
                        <a:pt x="156" y="231"/>
                      </a:lnTo>
                      <a:lnTo>
                        <a:pt x="148" y="232"/>
                      </a:lnTo>
                      <a:lnTo>
                        <a:pt x="139" y="232"/>
                      </a:lnTo>
                      <a:lnTo>
                        <a:pt x="135" y="232"/>
                      </a:lnTo>
                      <a:lnTo>
                        <a:pt x="129" y="231"/>
                      </a:lnTo>
                      <a:lnTo>
                        <a:pt x="124" y="230"/>
                      </a:lnTo>
                      <a:lnTo>
                        <a:pt x="118" y="229"/>
                      </a:lnTo>
                      <a:lnTo>
                        <a:pt x="108" y="223"/>
                      </a:lnTo>
                      <a:lnTo>
                        <a:pt x="97" y="215"/>
                      </a:lnTo>
                      <a:lnTo>
                        <a:pt x="91" y="209"/>
                      </a:lnTo>
                      <a:lnTo>
                        <a:pt x="87" y="203"/>
                      </a:lnTo>
                      <a:lnTo>
                        <a:pt x="82" y="196"/>
                      </a:lnTo>
                      <a:lnTo>
                        <a:pt x="78" y="188"/>
                      </a:lnTo>
                      <a:lnTo>
                        <a:pt x="76" y="179"/>
                      </a:lnTo>
                      <a:lnTo>
                        <a:pt x="75" y="170"/>
                      </a:lnTo>
                      <a:lnTo>
                        <a:pt x="73" y="158"/>
                      </a:lnTo>
                      <a:lnTo>
                        <a:pt x="72" y="147"/>
                      </a:lnTo>
                      <a:lnTo>
                        <a:pt x="73" y="131"/>
                      </a:lnTo>
                      <a:lnTo>
                        <a:pt x="75" y="118"/>
                      </a:lnTo>
                      <a:lnTo>
                        <a:pt x="77" y="105"/>
                      </a:lnTo>
                      <a:lnTo>
                        <a:pt x="81" y="94"/>
                      </a:lnTo>
                      <a:lnTo>
                        <a:pt x="84" y="83"/>
                      </a:lnTo>
                      <a:lnTo>
                        <a:pt x="90" y="75"/>
                      </a:lnTo>
                      <a:lnTo>
                        <a:pt x="96" y="66"/>
                      </a:lnTo>
                      <a:lnTo>
                        <a:pt x="103" y="60"/>
                      </a:lnTo>
                      <a:lnTo>
                        <a:pt x="113" y="54"/>
                      </a:lnTo>
                      <a:lnTo>
                        <a:pt x="123" y="49"/>
                      </a:lnTo>
                      <a:lnTo>
                        <a:pt x="133" y="46"/>
                      </a:lnTo>
                      <a:lnTo>
                        <a:pt x="145" y="45"/>
                      </a:lnTo>
                      <a:lnTo>
                        <a:pt x="159" y="46"/>
                      </a:lnTo>
                      <a:lnTo>
                        <a:pt x="171" y="49"/>
                      </a:lnTo>
                      <a:lnTo>
                        <a:pt x="183" y="55"/>
                      </a:lnTo>
                      <a:lnTo>
                        <a:pt x="195" y="63"/>
                      </a:lnTo>
                      <a:lnTo>
                        <a:pt x="202" y="70"/>
                      </a:lnTo>
                      <a:lnTo>
                        <a:pt x="209" y="78"/>
                      </a:lnTo>
                      <a:lnTo>
                        <a:pt x="214" y="88"/>
                      </a:lnTo>
                      <a:lnTo>
                        <a:pt x="219" y="99"/>
                      </a:lnTo>
                      <a:lnTo>
                        <a:pt x="224" y="109"/>
                      </a:lnTo>
                      <a:lnTo>
                        <a:pt x="225" y="123"/>
                      </a:lnTo>
                      <a:lnTo>
                        <a:pt x="227" y="136"/>
                      </a:lnTo>
                      <a:lnTo>
                        <a:pt x="227" y="152"/>
                      </a:lnTo>
                      <a:lnTo>
                        <a:pt x="227" y="160"/>
                      </a:lnTo>
                      <a:lnTo>
                        <a:pt x="225" y="171"/>
                      </a:lnTo>
                      <a:lnTo>
                        <a:pt x="224" y="179"/>
                      </a:lnTo>
                      <a:lnTo>
                        <a:pt x="219" y="188"/>
                      </a:lnTo>
                      <a:lnTo>
                        <a:pt x="214" y="196"/>
                      </a:lnTo>
                      <a:lnTo>
                        <a:pt x="209" y="203"/>
                      </a:lnTo>
                      <a:lnTo>
                        <a:pt x="202" y="211"/>
                      </a:lnTo>
                      <a:lnTo>
                        <a:pt x="195" y="218"/>
                      </a:lnTo>
                      <a:lnTo>
                        <a:pt x="190" y="221"/>
                      </a:lnTo>
                      <a:lnTo>
                        <a:pt x="184" y="2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8" name="Freeform 991">
                  <a:extLst>
                    <a:ext uri="{FF2B5EF4-FFF2-40B4-BE49-F238E27FC236}">
                      <a16:creationId xmlns="" xmlns:a16="http://schemas.microsoft.com/office/drawing/2014/main" id="{4F7FFF8F-BFA3-4746-A8F7-59BE8AF8834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256803" y="4878960"/>
                  <a:ext cx="179388" cy="225425"/>
                </a:xfrm>
                <a:custGeom>
                  <a:avLst/>
                  <a:gdLst>
                    <a:gd name="T0" fmla="*/ 0 w 449"/>
                    <a:gd name="T1" fmla="*/ 423 h 567"/>
                    <a:gd name="T2" fmla="*/ 271 w 449"/>
                    <a:gd name="T3" fmla="*/ 423 h 567"/>
                    <a:gd name="T4" fmla="*/ 271 w 449"/>
                    <a:gd name="T5" fmla="*/ 567 h 567"/>
                    <a:gd name="T6" fmla="*/ 364 w 449"/>
                    <a:gd name="T7" fmla="*/ 567 h 567"/>
                    <a:gd name="T8" fmla="*/ 364 w 449"/>
                    <a:gd name="T9" fmla="*/ 423 h 567"/>
                    <a:gd name="T10" fmla="*/ 449 w 449"/>
                    <a:gd name="T11" fmla="*/ 423 h 567"/>
                    <a:gd name="T12" fmla="*/ 449 w 449"/>
                    <a:gd name="T13" fmla="*/ 361 h 567"/>
                    <a:gd name="T14" fmla="*/ 364 w 449"/>
                    <a:gd name="T15" fmla="*/ 361 h 567"/>
                    <a:gd name="T16" fmla="*/ 364 w 449"/>
                    <a:gd name="T17" fmla="*/ 0 h 567"/>
                    <a:gd name="T18" fmla="*/ 271 w 449"/>
                    <a:gd name="T19" fmla="*/ 0 h 567"/>
                    <a:gd name="T20" fmla="*/ 0 w 449"/>
                    <a:gd name="T21" fmla="*/ 358 h 567"/>
                    <a:gd name="T22" fmla="*/ 0 w 449"/>
                    <a:gd name="T23" fmla="*/ 423 h 567"/>
                    <a:gd name="T24" fmla="*/ 271 w 449"/>
                    <a:gd name="T25" fmla="*/ 361 h 567"/>
                    <a:gd name="T26" fmla="*/ 90 w 449"/>
                    <a:gd name="T27" fmla="*/ 361 h 567"/>
                    <a:gd name="T28" fmla="*/ 271 w 449"/>
                    <a:gd name="T29" fmla="*/ 121 h 567"/>
                    <a:gd name="T30" fmla="*/ 271 w 449"/>
                    <a:gd name="T31" fmla="*/ 361 h 5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49" h="567">
                      <a:moveTo>
                        <a:pt x="0" y="423"/>
                      </a:moveTo>
                      <a:lnTo>
                        <a:pt x="271" y="423"/>
                      </a:lnTo>
                      <a:lnTo>
                        <a:pt x="271" y="567"/>
                      </a:lnTo>
                      <a:lnTo>
                        <a:pt x="364" y="567"/>
                      </a:lnTo>
                      <a:lnTo>
                        <a:pt x="364" y="423"/>
                      </a:lnTo>
                      <a:lnTo>
                        <a:pt x="449" y="423"/>
                      </a:lnTo>
                      <a:lnTo>
                        <a:pt x="449" y="361"/>
                      </a:lnTo>
                      <a:lnTo>
                        <a:pt x="364" y="361"/>
                      </a:lnTo>
                      <a:lnTo>
                        <a:pt x="364" y="0"/>
                      </a:lnTo>
                      <a:lnTo>
                        <a:pt x="271" y="0"/>
                      </a:lnTo>
                      <a:lnTo>
                        <a:pt x="0" y="358"/>
                      </a:lnTo>
                      <a:lnTo>
                        <a:pt x="0" y="423"/>
                      </a:lnTo>
                      <a:close/>
                      <a:moveTo>
                        <a:pt x="271" y="361"/>
                      </a:moveTo>
                      <a:lnTo>
                        <a:pt x="90" y="361"/>
                      </a:lnTo>
                      <a:lnTo>
                        <a:pt x="271" y="121"/>
                      </a:lnTo>
                      <a:lnTo>
                        <a:pt x="271" y="361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59" name="Group 958">
                  <a:extLst>
                    <a:ext uri="{FF2B5EF4-FFF2-40B4-BE49-F238E27FC236}">
                      <a16:creationId xmlns="" xmlns:a16="http://schemas.microsoft.com/office/drawing/2014/main" id="{0B8AC4B5-3483-4C83-A6DD-AD4CF42FA665}"/>
                    </a:ext>
                  </a:extLst>
                </p:cNvPr>
                <p:cNvGrpSpPr/>
                <p:nvPr/>
              </p:nvGrpSpPr>
              <p:grpSpPr>
                <a:xfrm>
                  <a:off x="1951381" y="2288160"/>
                  <a:ext cx="652230" cy="3230563"/>
                  <a:chOff x="1951381" y="2288160"/>
                  <a:chExt cx="652230" cy="3230563"/>
                </a:xfrm>
              </p:grpSpPr>
              <p:sp>
                <p:nvSpPr>
                  <p:cNvPr id="961" name="Line 980">
                    <a:extLst>
                      <a:ext uri="{FF2B5EF4-FFF2-40B4-BE49-F238E27FC236}">
                        <a16:creationId xmlns="" xmlns:a16="http://schemas.microsoft.com/office/drawing/2014/main" id="{29C48EDF-4A7B-4E70-A29D-A68C1A4F69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5178" y="2288160"/>
                    <a:ext cx="0" cy="3230563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2" name="Line 982">
                    <a:extLst>
                      <a:ext uri="{FF2B5EF4-FFF2-40B4-BE49-F238E27FC236}">
                        <a16:creationId xmlns="" xmlns:a16="http://schemas.microsoft.com/office/drawing/2014/main" id="{D70235E2-4C9F-4C82-B7B4-C6FDAD4727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99703" y="2288160"/>
                    <a:ext cx="0" cy="3230563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3" name="Line 992">
                    <a:extLst>
                      <a:ext uri="{FF2B5EF4-FFF2-40B4-BE49-F238E27FC236}">
                        <a16:creationId xmlns="" xmlns:a16="http://schemas.microsoft.com/office/drawing/2014/main" id="{BC1A38C3-88BF-45A7-A882-A1AA64584D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1381" y="2288160"/>
                    <a:ext cx="652230" cy="0"/>
                  </a:xfrm>
                  <a:prstGeom prst="line">
                    <a:avLst/>
                  </a:prstGeom>
                  <a:noFill/>
                  <a:ln w="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60" name="Freeform 993">
                  <a:extLst>
                    <a:ext uri="{FF2B5EF4-FFF2-40B4-BE49-F238E27FC236}">
                      <a16:creationId xmlns="" xmlns:a16="http://schemas.microsoft.com/office/drawing/2014/main" id="{89A58326-CA36-4C6D-8F10-9B5A0C0AD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178" y="5518723"/>
                  <a:ext cx="644525" cy="45719"/>
                </a:xfrm>
                <a:custGeom>
                  <a:avLst/>
                  <a:gdLst>
                    <a:gd name="T0" fmla="*/ 0 w 1352"/>
                    <a:gd name="T1" fmla="*/ 0 h 33"/>
                    <a:gd name="T2" fmla="*/ 338 w 1352"/>
                    <a:gd name="T3" fmla="*/ 25 h 33"/>
                    <a:gd name="T4" fmla="*/ 676 w 1352"/>
                    <a:gd name="T5" fmla="*/ 33 h 33"/>
                    <a:gd name="T6" fmla="*/ 1014 w 1352"/>
                    <a:gd name="T7" fmla="*/ 25 h 33"/>
                    <a:gd name="T8" fmla="*/ 1352 w 1352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2" h="33">
                      <a:moveTo>
                        <a:pt x="0" y="0"/>
                      </a:moveTo>
                      <a:lnTo>
                        <a:pt x="338" y="25"/>
                      </a:lnTo>
                      <a:lnTo>
                        <a:pt x="676" y="33"/>
                      </a:lnTo>
                      <a:lnTo>
                        <a:pt x="1014" y="25"/>
                      </a:lnTo>
                      <a:lnTo>
                        <a:pt x="1352" y="0"/>
                      </a:lnTo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7938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54" name="Group 253">
              <a:extLst>
                <a:ext uri="{FF2B5EF4-FFF2-40B4-BE49-F238E27FC236}">
                  <a16:creationId xmlns="" xmlns:a16="http://schemas.microsoft.com/office/drawing/2014/main" id="{276FC744-9593-4FAF-BD46-D1B12C318A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499179" y="654455"/>
              <a:ext cx="104085" cy="4343400"/>
              <a:chOff x="3670628" y="-1021945"/>
              <a:chExt cx="183289" cy="7648564"/>
            </a:xfrm>
          </p:grpSpPr>
          <p:grpSp>
            <p:nvGrpSpPr>
              <p:cNvPr id="257" name="Group 256">
                <a:extLst>
                  <a:ext uri="{FF2B5EF4-FFF2-40B4-BE49-F238E27FC236}">
                    <a16:creationId xmlns="" xmlns:a16="http://schemas.microsoft.com/office/drawing/2014/main" id="{F8906377-C6E5-4334-8245-0262956FD426}"/>
                  </a:ext>
                </a:extLst>
              </p:cNvPr>
              <p:cNvGrpSpPr/>
              <p:nvPr/>
            </p:nvGrpSpPr>
            <p:grpSpPr>
              <a:xfrm>
                <a:off x="3676055" y="-1021945"/>
                <a:ext cx="172437" cy="4850063"/>
                <a:chOff x="4337050" y="188744"/>
                <a:chExt cx="227013" cy="6385094"/>
              </a:xfrm>
            </p:grpSpPr>
            <p:sp>
              <p:nvSpPr>
                <p:cNvPr id="614" name="Rectangle 874">
                  <a:extLst>
                    <a:ext uri="{FF2B5EF4-FFF2-40B4-BE49-F238E27FC236}">
                      <a16:creationId xmlns="" xmlns:a16="http://schemas.microsoft.com/office/drawing/2014/main" id="{01F26650-0B9E-4C1B-9BD2-0162BDF980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37050" y="188744"/>
                  <a:ext cx="227013" cy="6382512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15" name="Group 614">
                  <a:extLst>
                    <a:ext uri="{FF2B5EF4-FFF2-40B4-BE49-F238E27FC236}">
                      <a16:creationId xmlns="" xmlns:a16="http://schemas.microsoft.com/office/drawing/2014/main" id="{7131F045-E503-4FCC-AA14-EAECFBE12A12}"/>
                    </a:ext>
                  </a:extLst>
                </p:cNvPr>
                <p:cNvGrpSpPr/>
                <p:nvPr/>
              </p:nvGrpSpPr>
              <p:grpSpPr>
                <a:xfrm>
                  <a:off x="4352926" y="193675"/>
                  <a:ext cx="150813" cy="6380163"/>
                  <a:chOff x="4352926" y="193675"/>
                  <a:chExt cx="150813" cy="6380163"/>
                </a:xfrm>
              </p:grpSpPr>
              <p:sp>
                <p:nvSpPr>
                  <p:cNvPr id="616" name="Freeform 243">
                    <a:extLst>
                      <a:ext uri="{FF2B5EF4-FFF2-40B4-BE49-F238E27FC236}">
                        <a16:creationId xmlns="" xmlns:a16="http://schemas.microsoft.com/office/drawing/2014/main" id="{8B77B4E2-4D8D-42EC-A3FB-33CFE7CA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561138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4 h 24"/>
                      <a:gd name="T2" fmla="*/ 114 w 114"/>
                      <a:gd name="T3" fmla="*/ 24 h 24"/>
                      <a:gd name="T4" fmla="*/ 89 w 114"/>
                      <a:gd name="T5" fmla="*/ 0 h 24"/>
                      <a:gd name="T6" fmla="*/ 0 w 114"/>
                      <a:gd name="T7" fmla="*/ 0 h 24"/>
                      <a:gd name="T8" fmla="*/ 0 w 114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4">
                        <a:moveTo>
                          <a:pt x="0" y="24"/>
                        </a:moveTo>
                        <a:lnTo>
                          <a:pt x="114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" name="Rectangle 244">
                    <a:extLst>
                      <a:ext uri="{FF2B5EF4-FFF2-40B4-BE49-F238E27FC236}">
                        <a16:creationId xmlns="" xmlns:a16="http://schemas.microsoft.com/office/drawing/2014/main" id="{61871235-CFBB-400B-9188-40BDC9703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5341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 245">
                    <a:extLst>
                      <a:ext uri="{FF2B5EF4-FFF2-40B4-BE49-F238E27FC236}">
                        <a16:creationId xmlns="" xmlns:a16="http://schemas.microsoft.com/office/drawing/2014/main" id="{B5CA6A69-8617-4437-9273-0D7C44DEC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50716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9" name="Rectangle 246">
                    <a:extLst>
                      <a:ext uri="{FF2B5EF4-FFF2-40B4-BE49-F238E27FC236}">
                        <a16:creationId xmlns="" xmlns:a16="http://schemas.microsoft.com/office/drawing/2014/main" id="{4D24A8FA-B1A7-41A5-BD3A-7275B7F974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4801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0" name="Rectangle 247">
                    <a:extLst>
                      <a:ext uri="{FF2B5EF4-FFF2-40B4-BE49-F238E27FC236}">
                        <a16:creationId xmlns="" xmlns:a16="http://schemas.microsoft.com/office/drawing/2014/main" id="{E577244E-0A59-4DAB-B1D6-D1214D58EA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4531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1" name="Freeform 248">
                    <a:extLst>
                      <a:ext uri="{FF2B5EF4-FFF2-40B4-BE49-F238E27FC236}">
                        <a16:creationId xmlns="" xmlns:a16="http://schemas.microsoft.com/office/drawing/2014/main" id="{CADFD225-559B-4C95-9194-5C7D0FB2B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426201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2" name="Rectangle 249">
                    <a:extLst>
                      <a:ext uri="{FF2B5EF4-FFF2-40B4-BE49-F238E27FC236}">
                        <a16:creationId xmlns="" xmlns:a16="http://schemas.microsoft.com/office/drawing/2014/main" id="{77C61AC8-FEE6-4C6B-AFF6-BD88B5D23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3992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3" name="Freeform 250">
                    <a:extLst>
                      <a:ext uri="{FF2B5EF4-FFF2-40B4-BE49-F238E27FC236}">
                        <a16:creationId xmlns="" xmlns:a16="http://schemas.microsoft.com/office/drawing/2014/main" id="{CBBCD692-23DF-41F7-A957-C8F626962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372226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4" name="Rectangle 251">
                    <a:extLst>
                      <a:ext uri="{FF2B5EF4-FFF2-40B4-BE49-F238E27FC236}">
                        <a16:creationId xmlns="" xmlns:a16="http://schemas.microsoft.com/office/drawing/2014/main" id="{F581048C-3A1E-4799-8E4D-BA6B092552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3452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5" name="Rectangle 252">
                    <a:extLst>
                      <a:ext uri="{FF2B5EF4-FFF2-40B4-BE49-F238E27FC236}">
                        <a16:creationId xmlns="" xmlns:a16="http://schemas.microsoft.com/office/drawing/2014/main" id="{435669CA-07FF-4F70-9AD1-B0F709D138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3198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6" name="Freeform 253">
                    <a:extLst>
                      <a:ext uri="{FF2B5EF4-FFF2-40B4-BE49-F238E27FC236}">
                        <a16:creationId xmlns="" xmlns:a16="http://schemas.microsoft.com/office/drawing/2014/main" id="{3EDB2FCE-91D5-41AD-8E16-42CB3BD3F9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291263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7" name="Rectangle 254">
                    <a:extLst>
                      <a:ext uri="{FF2B5EF4-FFF2-40B4-BE49-F238E27FC236}">
                        <a16:creationId xmlns="" xmlns:a16="http://schemas.microsoft.com/office/drawing/2014/main" id="{7FCE3692-C0FB-47A5-9108-83A42E786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2658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8" name="Freeform 255">
                    <a:extLst>
                      <a:ext uri="{FF2B5EF4-FFF2-40B4-BE49-F238E27FC236}">
                        <a16:creationId xmlns="" xmlns:a16="http://schemas.microsoft.com/office/drawing/2014/main" id="{E391F042-8445-41EE-B9F4-1C94F32A96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23887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9" name="Rectangle 256">
                    <a:extLst>
                      <a:ext uri="{FF2B5EF4-FFF2-40B4-BE49-F238E27FC236}">
                        <a16:creationId xmlns="" xmlns:a16="http://schemas.microsoft.com/office/drawing/2014/main" id="{FDB3466B-38B4-456E-A86A-47D88160F4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2118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0" name="Rectangle 257">
                    <a:extLst>
                      <a:ext uri="{FF2B5EF4-FFF2-40B4-BE49-F238E27FC236}">
                        <a16:creationId xmlns="" xmlns:a16="http://schemas.microsoft.com/office/drawing/2014/main" id="{631CCA47-2C6E-43D1-93DB-F9E86FFAD1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1849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1" name="Freeform 258">
                    <a:extLst>
                      <a:ext uri="{FF2B5EF4-FFF2-40B4-BE49-F238E27FC236}">
                        <a16:creationId xmlns="" xmlns:a16="http://schemas.microsoft.com/office/drawing/2014/main" id="{7B647725-B64D-4920-B4B5-64AAFF1546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157913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2" name="Rectangle 259">
                    <a:extLst>
                      <a:ext uri="{FF2B5EF4-FFF2-40B4-BE49-F238E27FC236}">
                        <a16:creationId xmlns="" xmlns:a16="http://schemas.microsoft.com/office/drawing/2014/main" id="{6B309ED4-E9C0-4130-BAD7-4654F39EAC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1309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3" name="Freeform 260">
                    <a:extLst>
                      <a:ext uri="{FF2B5EF4-FFF2-40B4-BE49-F238E27FC236}">
                        <a16:creationId xmlns="" xmlns:a16="http://schemas.microsoft.com/office/drawing/2014/main" id="{A48A6DAE-082E-42F1-ABC6-774B7C0FA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10393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4" name="Rectangle 261">
                    <a:extLst>
                      <a:ext uri="{FF2B5EF4-FFF2-40B4-BE49-F238E27FC236}">
                        <a16:creationId xmlns="" xmlns:a16="http://schemas.microsoft.com/office/drawing/2014/main" id="{6BA9DB30-13F8-4442-9A6F-0F3DB08E7E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0769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5" name="Rectangle 262">
                    <a:extLst>
                      <a:ext uri="{FF2B5EF4-FFF2-40B4-BE49-F238E27FC236}">
                        <a16:creationId xmlns="" xmlns:a16="http://schemas.microsoft.com/office/drawing/2014/main" id="{24FC3EE9-2A62-4C7F-B420-C962EC0686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0499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6" name="Freeform 263">
                    <a:extLst>
                      <a:ext uri="{FF2B5EF4-FFF2-40B4-BE49-F238E27FC236}">
                        <a16:creationId xmlns="" xmlns:a16="http://schemas.microsoft.com/office/drawing/2014/main" id="{0C758DBC-986B-413C-B73C-75D97A388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022976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7" name="Rectangle 264">
                    <a:extLst>
                      <a:ext uri="{FF2B5EF4-FFF2-40B4-BE49-F238E27FC236}">
                        <a16:creationId xmlns="" xmlns:a16="http://schemas.microsoft.com/office/drawing/2014/main" id="{7948BFF5-130A-44DC-8872-10FDB30CE9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9959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8" name="Freeform 265">
                    <a:extLst>
                      <a:ext uri="{FF2B5EF4-FFF2-40B4-BE49-F238E27FC236}">
                        <a16:creationId xmlns="" xmlns:a16="http://schemas.microsoft.com/office/drawing/2014/main" id="{F75BC52F-BD52-4466-A70F-82BA314AA1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97058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9" name="Rectangle 266">
                    <a:extLst>
                      <a:ext uri="{FF2B5EF4-FFF2-40B4-BE49-F238E27FC236}">
                        <a16:creationId xmlns="" xmlns:a16="http://schemas.microsoft.com/office/drawing/2014/main" id="{8ED16E0B-F63D-41D3-8A8D-AB2B6DF4D4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9436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0" name="Rectangle 267">
                    <a:extLst>
                      <a:ext uri="{FF2B5EF4-FFF2-40B4-BE49-F238E27FC236}">
                        <a16:creationId xmlns="" xmlns:a16="http://schemas.microsoft.com/office/drawing/2014/main" id="{3D6A61F8-B327-4D7A-827A-57F5D2B2CE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9166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1" name="Freeform 268">
                    <a:extLst>
                      <a:ext uri="{FF2B5EF4-FFF2-40B4-BE49-F238E27FC236}">
                        <a16:creationId xmlns="" xmlns:a16="http://schemas.microsoft.com/office/drawing/2014/main" id="{7BA0A3B1-07D5-445E-9142-C0399A7AC8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889626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2" name="Rectangle 269">
                    <a:extLst>
                      <a:ext uri="{FF2B5EF4-FFF2-40B4-BE49-F238E27FC236}">
                        <a16:creationId xmlns="" xmlns:a16="http://schemas.microsoft.com/office/drawing/2014/main" id="{D67D2CDE-B934-43F1-A8BB-6A7903BA0A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8626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3" name="Freeform 270">
                    <a:extLst>
                      <a:ext uri="{FF2B5EF4-FFF2-40B4-BE49-F238E27FC236}">
                        <a16:creationId xmlns="" xmlns:a16="http://schemas.microsoft.com/office/drawing/2014/main" id="{82CEA2D8-6A1D-435A-85FA-A7D06364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83565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4" name="Rectangle 271">
                    <a:extLst>
                      <a:ext uri="{FF2B5EF4-FFF2-40B4-BE49-F238E27FC236}">
                        <a16:creationId xmlns="" xmlns:a16="http://schemas.microsoft.com/office/drawing/2014/main" id="{FE02D6BA-2BAB-4E53-B4F4-74F78732A0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8086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5" name="Rectangle 272">
                    <a:extLst>
                      <a:ext uri="{FF2B5EF4-FFF2-40B4-BE49-F238E27FC236}">
                        <a16:creationId xmlns="" xmlns:a16="http://schemas.microsoft.com/office/drawing/2014/main" id="{E6B8A412-8E26-4833-B354-73156F92B1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7816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6" name="Freeform 273">
                    <a:extLst>
                      <a:ext uri="{FF2B5EF4-FFF2-40B4-BE49-F238E27FC236}">
                        <a16:creationId xmlns="" xmlns:a16="http://schemas.microsoft.com/office/drawing/2014/main" id="{B3096D57-DC9A-47F9-95B4-F0A850B3A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754688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7" name="Rectangle 274">
                    <a:extLst>
                      <a:ext uri="{FF2B5EF4-FFF2-40B4-BE49-F238E27FC236}">
                        <a16:creationId xmlns="" xmlns:a16="http://schemas.microsoft.com/office/drawing/2014/main" id="{1B6F9D17-1EA2-4E98-96D1-029336E1D6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7277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8" name="Freeform 275">
                    <a:extLst>
                      <a:ext uri="{FF2B5EF4-FFF2-40B4-BE49-F238E27FC236}">
                        <a16:creationId xmlns="" xmlns:a16="http://schemas.microsoft.com/office/drawing/2014/main" id="{9C22A73D-11E6-45D2-9B0A-0280A87F1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70071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9" name="Rectangle 276">
                    <a:extLst>
                      <a:ext uri="{FF2B5EF4-FFF2-40B4-BE49-F238E27FC236}">
                        <a16:creationId xmlns="" xmlns:a16="http://schemas.microsoft.com/office/drawing/2014/main" id="{9820E86F-4BFC-4FF4-93C8-B2BE2D8836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6753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0" name="Rectangle 277">
                    <a:extLst>
                      <a:ext uri="{FF2B5EF4-FFF2-40B4-BE49-F238E27FC236}">
                        <a16:creationId xmlns="" xmlns:a16="http://schemas.microsoft.com/office/drawing/2014/main" id="{3BF0EFB1-55E3-40BC-AE6A-3F48440995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6467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1" name="Freeform 278">
                    <a:extLst>
                      <a:ext uri="{FF2B5EF4-FFF2-40B4-BE49-F238E27FC236}">
                        <a16:creationId xmlns="" xmlns:a16="http://schemas.microsoft.com/office/drawing/2014/main" id="{1B6818C3-B461-4180-8777-9251A4E41B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619751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2" name="Rectangle 279">
                    <a:extLst>
                      <a:ext uri="{FF2B5EF4-FFF2-40B4-BE49-F238E27FC236}">
                        <a16:creationId xmlns="" xmlns:a16="http://schemas.microsoft.com/office/drawing/2014/main" id="{A64CB876-1371-4D26-A406-3E4F4E4415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5943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3" name="Freeform 280">
                    <a:extLst>
                      <a:ext uri="{FF2B5EF4-FFF2-40B4-BE49-F238E27FC236}">
                        <a16:creationId xmlns="" xmlns:a16="http://schemas.microsoft.com/office/drawing/2014/main" id="{FAFA765B-B894-4757-BD5A-804DBCA882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565776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4" name="Rectangle 281">
                    <a:extLst>
                      <a:ext uri="{FF2B5EF4-FFF2-40B4-BE49-F238E27FC236}">
                        <a16:creationId xmlns="" xmlns:a16="http://schemas.microsoft.com/office/drawing/2014/main" id="{53AB1554-6D0C-4398-8664-197E6C3D13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5403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" name="Rectangle 282">
                    <a:extLst>
                      <a:ext uri="{FF2B5EF4-FFF2-40B4-BE49-F238E27FC236}">
                        <a16:creationId xmlns="" xmlns:a16="http://schemas.microsoft.com/office/drawing/2014/main" id="{2CDC56B4-CA43-4351-B482-08DDCE1A2B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5133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6" name="Freeform 283">
                    <a:extLst>
                      <a:ext uri="{FF2B5EF4-FFF2-40B4-BE49-F238E27FC236}">
                        <a16:creationId xmlns="" xmlns:a16="http://schemas.microsoft.com/office/drawing/2014/main" id="{6CDED2A6-162F-4D4B-943F-73C9EF812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486401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7" name="Rectangle 284">
                    <a:extLst>
                      <a:ext uri="{FF2B5EF4-FFF2-40B4-BE49-F238E27FC236}">
                        <a16:creationId xmlns="" xmlns:a16="http://schemas.microsoft.com/office/drawing/2014/main" id="{78EEF2F5-BDE4-4B11-97EC-F65F07C2A4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4594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8" name="Freeform 285">
                    <a:extLst>
                      <a:ext uri="{FF2B5EF4-FFF2-40B4-BE49-F238E27FC236}">
                        <a16:creationId xmlns="" xmlns:a16="http://schemas.microsoft.com/office/drawing/2014/main" id="{E6277EE2-C312-4CBB-A890-605EE5E22E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43242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9" name="Rectangle 286">
                    <a:extLst>
                      <a:ext uri="{FF2B5EF4-FFF2-40B4-BE49-F238E27FC236}">
                        <a16:creationId xmlns="" xmlns:a16="http://schemas.microsoft.com/office/drawing/2014/main" id="{9E0671FE-3304-4350-AAF8-8915E9FF9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4054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0" name="Rectangle 287">
                    <a:extLst>
                      <a:ext uri="{FF2B5EF4-FFF2-40B4-BE49-F238E27FC236}">
                        <a16:creationId xmlns="" xmlns:a16="http://schemas.microsoft.com/office/drawing/2014/main" id="{E1429303-E5FE-465E-967A-F5EF98F1C4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3784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1" name="Freeform 288">
                    <a:extLst>
                      <a:ext uri="{FF2B5EF4-FFF2-40B4-BE49-F238E27FC236}">
                        <a16:creationId xmlns="" xmlns:a16="http://schemas.microsoft.com/office/drawing/2014/main" id="{56F453B2-1B8C-4FA4-924F-16B0F3637C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351463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2" name="Rectangle 289">
                    <a:extLst>
                      <a:ext uri="{FF2B5EF4-FFF2-40B4-BE49-F238E27FC236}">
                        <a16:creationId xmlns="" xmlns:a16="http://schemas.microsoft.com/office/drawing/2014/main" id="{37E4775B-514B-4B82-A1D0-F3B0B7DFD3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3244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3" name="Freeform 290">
                    <a:extLst>
                      <a:ext uri="{FF2B5EF4-FFF2-40B4-BE49-F238E27FC236}">
                        <a16:creationId xmlns="" xmlns:a16="http://schemas.microsoft.com/office/drawing/2014/main" id="{E27DA99A-4831-4986-9F33-16CCB365E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29748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4" name="Rectangle 291">
                    <a:extLst>
                      <a:ext uri="{FF2B5EF4-FFF2-40B4-BE49-F238E27FC236}">
                        <a16:creationId xmlns="" xmlns:a16="http://schemas.microsoft.com/office/drawing/2014/main" id="{FFC8CF6A-1194-440D-9D04-769181DEBF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2705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5" name="Rectangle 292">
                    <a:extLst>
                      <a:ext uri="{FF2B5EF4-FFF2-40B4-BE49-F238E27FC236}">
                        <a16:creationId xmlns="" xmlns:a16="http://schemas.microsoft.com/office/drawing/2014/main" id="{129D51C4-AAF4-4195-85B9-28EC3B6330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2451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6" name="Freeform 293">
                    <a:extLst>
                      <a:ext uri="{FF2B5EF4-FFF2-40B4-BE49-F238E27FC236}">
                        <a16:creationId xmlns="" xmlns:a16="http://schemas.microsoft.com/office/drawing/2014/main" id="{33B28891-C168-4758-BDC5-E5AA4CD48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218113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" name="Rectangle 294">
                    <a:extLst>
                      <a:ext uri="{FF2B5EF4-FFF2-40B4-BE49-F238E27FC236}">
                        <a16:creationId xmlns="" xmlns:a16="http://schemas.microsoft.com/office/drawing/2014/main" id="{7A6EA4C8-952D-4675-A980-C1D0112BDD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1911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8" name="Freeform 295">
                    <a:extLst>
                      <a:ext uri="{FF2B5EF4-FFF2-40B4-BE49-F238E27FC236}">
                        <a16:creationId xmlns="" xmlns:a16="http://schemas.microsoft.com/office/drawing/2014/main" id="{E1C07B8F-298D-425A-A505-0168E04DD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16413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9" name="Rectangle 296">
                    <a:extLst>
                      <a:ext uri="{FF2B5EF4-FFF2-40B4-BE49-F238E27FC236}">
                        <a16:creationId xmlns="" xmlns:a16="http://schemas.microsoft.com/office/drawing/2014/main" id="{2E8CEB22-BB50-4C30-BFD8-33916060D0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1371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0" name="Rectangle 297">
                    <a:extLst>
                      <a:ext uri="{FF2B5EF4-FFF2-40B4-BE49-F238E27FC236}">
                        <a16:creationId xmlns="" xmlns:a16="http://schemas.microsoft.com/office/drawing/2014/main" id="{4F660F49-E57C-42A3-8822-0808B916BC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1101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1" name="Freeform 298">
                    <a:extLst>
                      <a:ext uri="{FF2B5EF4-FFF2-40B4-BE49-F238E27FC236}">
                        <a16:creationId xmlns="" xmlns:a16="http://schemas.microsoft.com/office/drawing/2014/main" id="{413314DB-F7A4-4F9C-A3E0-85D3618AD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083176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4 h 24"/>
                      <a:gd name="T2" fmla="*/ 114 w 114"/>
                      <a:gd name="T3" fmla="*/ 24 h 24"/>
                      <a:gd name="T4" fmla="*/ 89 w 114"/>
                      <a:gd name="T5" fmla="*/ 0 h 24"/>
                      <a:gd name="T6" fmla="*/ 0 w 114"/>
                      <a:gd name="T7" fmla="*/ 0 h 24"/>
                      <a:gd name="T8" fmla="*/ 0 w 114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4">
                        <a:moveTo>
                          <a:pt x="0" y="24"/>
                        </a:moveTo>
                        <a:lnTo>
                          <a:pt x="114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2" name="Rectangle 299">
                    <a:extLst>
                      <a:ext uri="{FF2B5EF4-FFF2-40B4-BE49-F238E27FC236}">
                        <a16:creationId xmlns="" xmlns:a16="http://schemas.microsoft.com/office/drawing/2014/main" id="{5590E3B3-6887-432C-BA39-A920F37E5F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0561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3" name="Freeform 300">
                    <a:extLst>
                      <a:ext uri="{FF2B5EF4-FFF2-40B4-BE49-F238E27FC236}">
                        <a16:creationId xmlns="" xmlns:a16="http://schemas.microsoft.com/office/drawing/2014/main" id="{79A0D0E5-9436-482A-BA90-EA5FD1019E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02920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4" name="Rectangle 301">
                    <a:extLst>
                      <a:ext uri="{FF2B5EF4-FFF2-40B4-BE49-F238E27FC236}">
                        <a16:creationId xmlns="" xmlns:a16="http://schemas.microsoft.com/office/drawing/2014/main" id="{8354CC69-53F7-4054-995D-3EB285C905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0022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5" name="Rectangle 302">
                    <a:extLst>
                      <a:ext uri="{FF2B5EF4-FFF2-40B4-BE49-F238E27FC236}">
                        <a16:creationId xmlns="" xmlns:a16="http://schemas.microsoft.com/office/drawing/2014/main" id="{AD5D4837-5EFA-4873-960C-1FF78A80CB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9752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6" name="Freeform 303">
                    <a:extLst>
                      <a:ext uri="{FF2B5EF4-FFF2-40B4-BE49-F238E27FC236}">
                        <a16:creationId xmlns="" xmlns:a16="http://schemas.microsoft.com/office/drawing/2014/main" id="{7320E775-697A-4A78-A565-431326596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949826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7" name="Rectangle 304">
                    <a:extLst>
                      <a:ext uri="{FF2B5EF4-FFF2-40B4-BE49-F238E27FC236}">
                        <a16:creationId xmlns="" xmlns:a16="http://schemas.microsoft.com/office/drawing/2014/main" id="{BBE219E1-5645-403E-B019-6C327AB90E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9212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8" name="Freeform 305">
                    <a:extLst>
                      <a:ext uri="{FF2B5EF4-FFF2-40B4-BE49-F238E27FC236}">
                        <a16:creationId xmlns="" xmlns:a16="http://schemas.microsoft.com/office/drawing/2014/main" id="{39365FEF-7F85-4E3A-BABC-91752CA15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895851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9" name="Rectangle 306">
                    <a:extLst>
                      <a:ext uri="{FF2B5EF4-FFF2-40B4-BE49-F238E27FC236}">
                        <a16:creationId xmlns="" xmlns:a16="http://schemas.microsoft.com/office/drawing/2014/main" id="{F1B20855-D95B-485B-AC6D-29BCDA8FEC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8688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0" name="Rectangle 307">
                    <a:extLst>
                      <a:ext uri="{FF2B5EF4-FFF2-40B4-BE49-F238E27FC236}">
                        <a16:creationId xmlns="" xmlns:a16="http://schemas.microsoft.com/office/drawing/2014/main" id="{364B5DEC-7305-4FB9-AC57-870962213C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8418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1" name="Freeform 308">
                    <a:extLst>
                      <a:ext uri="{FF2B5EF4-FFF2-40B4-BE49-F238E27FC236}">
                        <a16:creationId xmlns="" xmlns:a16="http://schemas.microsoft.com/office/drawing/2014/main" id="{0CA5BEB4-3FB1-40A2-BD3D-A145CA6AA9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814888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2" name="Rectangle 309">
                    <a:extLst>
                      <a:ext uri="{FF2B5EF4-FFF2-40B4-BE49-F238E27FC236}">
                        <a16:creationId xmlns="" xmlns:a16="http://schemas.microsoft.com/office/drawing/2014/main" id="{FA275FB0-87B7-425D-81C9-0D4C6C4204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7879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3" name="Freeform 310">
                    <a:extLst>
                      <a:ext uri="{FF2B5EF4-FFF2-40B4-BE49-F238E27FC236}">
                        <a16:creationId xmlns="" xmlns:a16="http://schemas.microsoft.com/office/drawing/2014/main" id="{43E657F9-7227-42C3-A5AB-83ABE7AA84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76091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4" name="Rectangle 311">
                    <a:extLst>
                      <a:ext uri="{FF2B5EF4-FFF2-40B4-BE49-F238E27FC236}">
                        <a16:creationId xmlns="" xmlns:a16="http://schemas.microsoft.com/office/drawing/2014/main" id="{DC4841BD-DA6C-4F89-983B-4EA8D272B4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7339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5" name="Rectangle 312">
                    <a:extLst>
                      <a:ext uri="{FF2B5EF4-FFF2-40B4-BE49-F238E27FC236}">
                        <a16:creationId xmlns="" xmlns:a16="http://schemas.microsoft.com/office/drawing/2014/main" id="{76B8586B-AC76-43BF-B607-C3DFC1209D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7069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6" name="Freeform 313">
                    <a:extLst>
                      <a:ext uri="{FF2B5EF4-FFF2-40B4-BE49-F238E27FC236}">
                        <a16:creationId xmlns="" xmlns:a16="http://schemas.microsoft.com/office/drawing/2014/main" id="{E7AB0B7F-635C-47FE-82CF-4CF085E6F0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679951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7" name="Rectangle 314">
                    <a:extLst>
                      <a:ext uri="{FF2B5EF4-FFF2-40B4-BE49-F238E27FC236}">
                        <a16:creationId xmlns="" xmlns:a16="http://schemas.microsoft.com/office/drawing/2014/main" id="{93B73384-303B-408C-9B9A-E9E2B9D772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6529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8" name="Freeform 315">
                    <a:extLst>
                      <a:ext uri="{FF2B5EF4-FFF2-40B4-BE49-F238E27FC236}">
                        <a16:creationId xmlns="" xmlns:a16="http://schemas.microsoft.com/office/drawing/2014/main" id="{F8F249D3-9E97-4D8F-9DB5-68F2E1839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625976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9" name="Rectangle 316">
                    <a:extLst>
                      <a:ext uri="{FF2B5EF4-FFF2-40B4-BE49-F238E27FC236}">
                        <a16:creationId xmlns="" xmlns:a16="http://schemas.microsoft.com/office/drawing/2014/main" id="{77E3F218-965B-4F2A-B1CD-149677F338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6005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0" name="Rectangle 317">
                    <a:extLst>
                      <a:ext uri="{FF2B5EF4-FFF2-40B4-BE49-F238E27FC236}">
                        <a16:creationId xmlns="" xmlns:a16="http://schemas.microsoft.com/office/drawing/2014/main" id="{2715D273-B9F3-47E5-8A2E-75DC002DAC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5720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1" name="Freeform 318">
                    <a:extLst>
                      <a:ext uri="{FF2B5EF4-FFF2-40B4-BE49-F238E27FC236}">
                        <a16:creationId xmlns="" xmlns:a16="http://schemas.microsoft.com/office/drawing/2014/main" id="{A537540C-1ED6-43F3-8755-57D7DACD2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546601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2" name="Rectangle 319">
                    <a:extLst>
                      <a:ext uri="{FF2B5EF4-FFF2-40B4-BE49-F238E27FC236}">
                        <a16:creationId xmlns="" xmlns:a16="http://schemas.microsoft.com/office/drawing/2014/main" id="{5C3D2A91-D3BC-4CC0-ABF7-BBEB8B9E9A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5196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3" name="Freeform 320">
                    <a:extLst>
                      <a:ext uri="{FF2B5EF4-FFF2-40B4-BE49-F238E27FC236}">
                        <a16:creationId xmlns="" xmlns:a16="http://schemas.microsoft.com/office/drawing/2014/main" id="{A560C3FD-6D06-4909-87DF-3DCF3BAC53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49262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4" name="Rectangle 321">
                    <a:extLst>
                      <a:ext uri="{FF2B5EF4-FFF2-40B4-BE49-F238E27FC236}">
                        <a16:creationId xmlns="" xmlns:a16="http://schemas.microsoft.com/office/drawing/2014/main" id="{073FF30F-443F-46EA-A57E-18897876EA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4656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5" name="Rectangle 322">
                    <a:extLst>
                      <a:ext uri="{FF2B5EF4-FFF2-40B4-BE49-F238E27FC236}">
                        <a16:creationId xmlns="" xmlns:a16="http://schemas.microsoft.com/office/drawing/2014/main" id="{FDB7B1B3-66F5-4BA9-82FF-78C17D1D77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4386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6" name="Freeform 323">
                    <a:extLst>
                      <a:ext uri="{FF2B5EF4-FFF2-40B4-BE49-F238E27FC236}">
                        <a16:creationId xmlns="" xmlns:a16="http://schemas.microsoft.com/office/drawing/2014/main" id="{C8D529BE-FDDC-4C1C-BF3D-54300F043F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411663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7" name="Rectangle 324">
                    <a:extLst>
                      <a:ext uri="{FF2B5EF4-FFF2-40B4-BE49-F238E27FC236}">
                        <a16:creationId xmlns="" xmlns:a16="http://schemas.microsoft.com/office/drawing/2014/main" id="{74495AE6-A8F0-4447-B375-C646CF2E47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3846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8" name="Freeform 325">
                    <a:extLst>
                      <a:ext uri="{FF2B5EF4-FFF2-40B4-BE49-F238E27FC236}">
                        <a16:creationId xmlns="" xmlns:a16="http://schemas.microsoft.com/office/drawing/2014/main" id="{984D598A-4146-4D9D-9311-47F7AC0532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35768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9" name="Rectangle 326">
                    <a:extLst>
                      <a:ext uri="{FF2B5EF4-FFF2-40B4-BE49-F238E27FC236}">
                        <a16:creationId xmlns="" xmlns:a16="http://schemas.microsoft.com/office/drawing/2014/main" id="{588D2B17-8AC2-44AF-AF5E-6B8B8C3EBB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3307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0" name="Rectangle 327">
                    <a:extLst>
                      <a:ext uri="{FF2B5EF4-FFF2-40B4-BE49-F238E27FC236}">
                        <a16:creationId xmlns="" xmlns:a16="http://schemas.microsoft.com/office/drawing/2014/main" id="{A6E81AB5-F4BB-4A00-A942-7CCCA4A960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3037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1" name="Freeform 328">
                    <a:extLst>
                      <a:ext uri="{FF2B5EF4-FFF2-40B4-BE49-F238E27FC236}">
                        <a16:creationId xmlns="" xmlns:a16="http://schemas.microsoft.com/office/drawing/2014/main" id="{2C044D94-D86E-4BEA-9686-79D4D69C0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276726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2" name="Rectangle 329">
                    <a:extLst>
                      <a:ext uri="{FF2B5EF4-FFF2-40B4-BE49-F238E27FC236}">
                        <a16:creationId xmlns="" xmlns:a16="http://schemas.microsoft.com/office/drawing/2014/main" id="{49DEDEE1-EB2C-4CF3-A720-6EC7B21D37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2513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3" name="Freeform 330">
                    <a:extLst>
                      <a:ext uri="{FF2B5EF4-FFF2-40B4-BE49-F238E27FC236}">
                        <a16:creationId xmlns="" xmlns:a16="http://schemas.microsoft.com/office/drawing/2014/main" id="{BD54E429-3270-41C3-A9F6-42C7050F9C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22433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4" name="Rectangle 331">
                    <a:extLst>
                      <a:ext uri="{FF2B5EF4-FFF2-40B4-BE49-F238E27FC236}">
                        <a16:creationId xmlns="" xmlns:a16="http://schemas.microsoft.com/office/drawing/2014/main" id="{B46BC555-F920-44BB-A87A-761FD338C9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1957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5" name="Rectangle 332">
                    <a:extLst>
                      <a:ext uri="{FF2B5EF4-FFF2-40B4-BE49-F238E27FC236}">
                        <a16:creationId xmlns="" xmlns:a16="http://schemas.microsoft.com/office/drawing/2014/main" id="{657DD73E-546C-42F5-8B23-FCC62B712A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1703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6" name="Freeform 333">
                    <a:extLst>
                      <a:ext uri="{FF2B5EF4-FFF2-40B4-BE49-F238E27FC236}">
                        <a16:creationId xmlns="" xmlns:a16="http://schemas.microsoft.com/office/drawing/2014/main" id="{9527B1CE-DDD9-45C8-B9CE-35D926C2C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143376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7" name="Rectangle 334">
                    <a:extLst>
                      <a:ext uri="{FF2B5EF4-FFF2-40B4-BE49-F238E27FC236}">
                        <a16:creationId xmlns="" xmlns:a16="http://schemas.microsoft.com/office/drawing/2014/main" id="{76DA85D9-1973-4319-8862-4A5CE8D44A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1163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8" name="Freeform 335">
                    <a:extLst>
                      <a:ext uri="{FF2B5EF4-FFF2-40B4-BE49-F238E27FC236}">
                        <a16:creationId xmlns="" xmlns:a16="http://schemas.microsoft.com/office/drawing/2014/main" id="{D001D817-B361-4D26-A73D-BF6652BC97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089401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9" name="Rectangle 336">
                    <a:extLst>
                      <a:ext uri="{FF2B5EF4-FFF2-40B4-BE49-F238E27FC236}">
                        <a16:creationId xmlns="" xmlns:a16="http://schemas.microsoft.com/office/drawing/2014/main" id="{4F170817-A030-46A2-A70F-861AD7E8D8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0624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0" name="Rectangle 337">
                    <a:extLst>
                      <a:ext uri="{FF2B5EF4-FFF2-40B4-BE49-F238E27FC236}">
                        <a16:creationId xmlns="" xmlns:a16="http://schemas.microsoft.com/office/drawing/2014/main" id="{28C3A959-DBC0-4835-91FD-C064B64352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0354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1" name="Freeform 338">
                    <a:extLst>
                      <a:ext uri="{FF2B5EF4-FFF2-40B4-BE49-F238E27FC236}">
                        <a16:creationId xmlns="" xmlns:a16="http://schemas.microsoft.com/office/drawing/2014/main" id="{16CAF1D7-4078-4FFB-8B6B-35578BE31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008438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4 h 24"/>
                      <a:gd name="T2" fmla="*/ 114 w 114"/>
                      <a:gd name="T3" fmla="*/ 24 h 24"/>
                      <a:gd name="T4" fmla="*/ 89 w 114"/>
                      <a:gd name="T5" fmla="*/ 0 h 24"/>
                      <a:gd name="T6" fmla="*/ 0 w 114"/>
                      <a:gd name="T7" fmla="*/ 0 h 24"/>
                      <a:gd name="T8" fmla="*/ 0 w 114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4">
                        <a:moveTo>
                          <a:pt x="0" y="24"/>
                        </a:moveTo>
                        <a:lnTo>
                          <a:pt x="114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2" name="Rectangle 339">
                    <a:extLst>
                      <a:ext uri="{FF2B5EF4-FFF2-40B4-BE49-F238E27FC236}">
                        <a16:creationId xmlns="" xmlns:a16="http://schemas.microsoft.com/office/drawing/2014/main" id="{D2C3BFB9-80DE-456D-B834-DCEC5ACB1D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9814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3" name="Freeform 340">
                    <a:extLst>
                      <a:ext uri="{FF2B5EF4-FFF2-40B4-BE49-F238E27FC236}">
                        <a16:creationId xmlns="" xmlns:a16="http://schemas.microsoft.com/office/drawing/2014/main" id="{B6E82BD2-4949-4742-88E8-2D7FB3058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95446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4" name="Rectangle 341">
                    <a:extLst>
                      <a:ext uri="{FF2B5EF4-FFF2-40B4-BE49-F238E27FC236}">
                        <a16:creationId xmlns="" xmlns:a16="http://schemas.microsoft.com/office/drawing/2014/main" id="{E1080639-14F2-40E7-904B-96A2931E3C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9274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5" name="Rectangle 342">
                    <a:extLst>
                      <a:ext uri="{FF2B5EF4-FFF2-40B4-BE49-F238E27FC236}">
                        <a16:creationId xmlns="" xmlns:a16="http://schemas.microsoft.com/office/drawing/2014/main" id="{1A57EA1A-CACB-4695-A0FB-34D0FE9F0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9004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6" name="Freeform 343">
                    <a:extLst>
                      <a:ext uri="{FF2B5EF4-FFF2-40B4-BE49-F238E27FC236}">
                        <a16:creationId xmlns="" xmlns:a16="http://schemas.microsoft.com/office/drawing/2014/main" id="{3BB21B22-2F08-48F6-B648-ACA52C3C8E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875088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7" name="Rectangle 344">
                    <a:extLst>
                      <a:ext uri="{FF2B5EF4-FFF2-40B4-BE49-F238E27FC236}">
                        <a16:creationId xmlns="" xmlns:a16="http://schemas.microsoft.com/office/drawing/2014/main" id="{AF010CF1-5E5F-4708-8921-7E87F87791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8465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8" name="Freeform 345">
                    <a:extLst>
                      <a:ext uri="{FF2B5EF4-FFF2-40B4-BE49-F238E27FC236}">
                        <a16:creationId xmlns="" xmlns:a16="http://schemas.microsoft.com/office/drawing/2014/main" id="{B57AEAFA-EF88-486D-9917-D5B73D185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82111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9" name="Rectangle 346">
                    <a:extLst>
                      <a:ext uri="{FF2B5EF4-FFF2-40B4-BE49-F238E27FC236}">
                        <a16:creationId xmlns="" xmlns:a16="http://schemas.microsoft.com/office/drawing/2014/main" id="{7651EF6A-05EC-4723-A7B6-C504889A2E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7941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0" name="Rectangle 347">
                    <a:extLst>
                      <a:ext uri="{FF2B5EF4-FFF2-40B4-BE49-F238E27FC236}">
                        <a16:creationId xmlns="" xmlns:a16="http://schemas.microsoft.com/office/drawing/2014/main" id="{6A783B08-40B0-4AA6-B737-58BFAA4DD4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7671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1" name="Freeform 348">
                    <a:extLst>
                      <a:ext uri="{FF2B5EF4-FFF2-40B4-BE49-F238E27FC236}">
                        <a16:creationId xmlns="" xmlns:a16="http://schemas.microsoft.com/office/drawing/2014/main" id="{5CF5B554-8D6D-4120-ACF2-1E990EE19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740151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2" name="Rectangle 349">
                    <a:extLst>
                      <a:ext uri="{FF2B5EF4-FFF2-40B4-BE49-F238E27FC236}">
                        <a16:creationId xmlns="" xmlns:a16="http://schemas.microsoft.com/office/drawing/2014/main" id="{7A4A95CA-70E7-4208-88CF-DBD51C64CF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7131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3" name="Freeform 350">
                    <a:extLst>
                      <a:ext uri="{FF2B5EF4-FFF2-40B4-BE49-F238E27FC236}">
                        <a16:creationId xmlns="" xmlns:a16="http://schemas.microsoft.com/office/drawing/2014/main" id="{FF63BC9B-C083-445C-AF42-C872F49D15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686176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4" name="Rectangle 351">
                    <a:extLst>
                      <a:ext uri="{FF2B5EF4-FFF2-40B4-BE49-F238E27FC236}">
                        <a16:creationId xmlns="" xmlns:a16="http://schemas.microsoft.com/office/drawing/2014/main" id="{E5479415-43E6-4436-9207-B3B2F56EDD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6591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5" name="Rectangle 352">
                    <a:extLst>
                      <a:ext uri="{FF2B5EF4-FFF2-40B4-BE49-F238E27FC236}">
                        <a16:creationId xmlns="" xmlns:a16="http://schemas.microsoft.com/office/drawing/2014/main" id="{7007E747-DAC5-4BC4-91C4-FDD6768852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6322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6" name="Freeform 353">
                    <a:extLst>
                      <a:ext uri="{FF2B5EF4-FFF2-40B4-BE49-F238E27FC236}">
                        <a16:creationId xmlns="" xmlns:a16="http://schemas.microsoft.com/office/drawing/2014/main" id="{060447EB-91EA-45E0-80D7-67C3CE377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605213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7" name="Rectangle 354">
                    <a:extLst>
                      <a:ext uri="{FF2B5EF4-FFF2-40B4-BE49-F238E27FC236}">
                        <a16:creationId xmlns="" xmlns:a16="http://schemas.microsoft.com/office/drawing/2014/main" id="{210D1F5E-B0EB-4A51-91C9-342BAEDFE6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5782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8" name="Freeform 355">
                    <a:extLst>
                      <a:ext uri="{FF2B5EF4-FFF2-40B4-BE49-F238E27FC236}">
                        <a16:creationId xmlns="" xmlns:a16="http://schemas.microsoft.com/office/drawing/2014/main" id="{F11B44AF-5DCE-48B1-84B0-5B876AD9A8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55123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9" name="Rectangle 356">
                    <a:extLst>
                      <a:ext uri="{FF2B5EF4-FFF2-40B4-BE49-F238E27FC236}">
                        <a16:creationId xmlns="" xmlns:a16="http://schemas.microsoft.com/office/drawing/2014/main" id="{90F173B0-97CF-46A7-83BA-ECCA0DA6EC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5258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0" name="Rectangle 357">
                    <a:extLst>
                      <a:ext uri="{FF2B5EF4-FFF2-40B4-BE49-F238E27FC236}">
                        <a16:creationId xmlns="" xmlns:a16="http://schemas.microsoft.com/office/drawing/2014/main" id="{06F37F1D-70B3-4D75-9619-F19F7F4B86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4972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1" name="Freeform 358">
                    <a:extLst>
                      <a:ext uri="{FF2B5EF4-FFF2-40B4-BE49-F238E27FC236}">
                        <a16:creationId xmlns="" xmlns:a16="http://schemas.microsoft.com/office/drawing/2014/main" id="{A1BCE78A-212B-4F7B-B9BA-ECC7F45F56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471863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2" name="Rectangle 359">
                    <a:extLst>
                      <a:ext uri="{FF2B5EF4-FFF2-40B4-BE49-F238E27FC236}">
                        <a16:creationId xmlns="" xmlns:a16="http://schemas.microsoft.com/office/drawing/2014/main" id="{A6673FBD-61A9-44D9-BA47-993F342582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4448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3" name="Freeform 360">
                    <a:extLst>
                      <a:ext uri="{FF2B5EF4-FFF2-40B4-BE49-F238E27FC236}">
                        <a16:creationId xmlns="" xmlns:a16="http://schemas.microsoft.com/office/drawing/2014/main" id="{D73E90D7-07E3-40EB-BF3D-4FBB7F1156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41788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4" name="Rectangle 361">
                    <a:extLst>
                      <a:ext uri="{FF2B5EF4-FFF2-40B4-BE49-F238E27FC236}">
                        <a16:creationId xmlns="" xmlns:a16="http://schemas.microsoft.com/office/drawing/2014/main" id="{C52BFC61-CAE4-43F7-8A2B-A7440678C4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3909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5" name="Rectangle 362">
                    <a:extLst>
                      <a:ext uri="{FF2B5EF4-FFF2-40B4-BE49-F238E27FC236}">
                        <a16:creationId xmlns="" xmlns:a16="http://schemas.microsoft.com/office/drawing/2014/main" id="{12D5C192-D408-48B6-9566-BF22BE94E5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3639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6" name="Freeform 363">
                    <a:extLst>
                      <a:ext uri="{FF2B5EF4-FFF2-40B4-BE49-F238E27FC236}">
                        <a16:creationId xmlns="" xmlns:a16="http://schemas.microsoft.com/office/drawing/2014/main" id="{EDBB3627-01F4-446D-8377-2831C0A0AD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336926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" name="Rectangle 364">
                    <a:extLst>
                      <a:ext uri="{FF2B5EF4-FFF2-40B4-BE49-F238E27FC236}">
                        <a16:creationId xmlns="" xmlns:a16="http://schemas.microsoft.com/office/drawing/2014/main" id="{A747FCE6-C8D9-4BCD-B86A-28094E74E9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3099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8" name="Freeform 365">
                    <a:extLst>
                      <a:ext uri="{FF2B5EF4-FFF2-40B4-BE49-F238E27FC236}">
                        <a16:creationId xmlns="" xmlns:a16="http://schemas.microsoft.com/office/drawing/2014/main" id="{CC98E9D1-6B17-4116-94DF-B3F3BD639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28295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9" name="Rectangle 366">
                    <a:extLst>
                      <a:ext uri="{FF2B5EF4-FFF2-40B4-BE49-F238E27FC236}">
                        <a16:creationId xmlns="" xmlns:a16="http://schemas.microsoft.com/office/drawing/2014/main" id="{CC737B08-7DF1-4EEF-94EF-0E237BAA2D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2559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0" name="Rectangle 367">
                    <a:extLst>
                      <a:ext uri="{FF2B5EF4-FFF2-40B4-BE49-F238E27FC236}">
                        <a16:creationId xmlns="" xmlns:a16="http://schemas.microsoft.com/office/drawing/2014/main" id="{12757DEF-A206-4868-97C0-6FAC8AA769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2289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1" name="Freeform 368">
                    <a:extLst>
                      <a:ext uri="{FF2B5EF4-FFF2-40B4-BE49-F238E27FC236}">
                        <a16:creationId xmlns="" xmlns:a16="http://schemas.microsoft.com/office/drawing/2014/main" id="{7666430E-57D6-45EB-818D-507509818C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201988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2" name="Rectangle 369">
                    <a:extLst>
                      <a:ext uri="{FF2B5EF4-FFF2-40B4-BE49-F238E27FC236}">
                        <a16:creationId xmlns="" xmlns:a16="http://schemas.microsoft.com/office/drawing/2014/main" id="{2478AC59-3500-4745-BB74-86E655CF55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1765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3" name="Freeform 370">
                    <a:extLst>
                      <a:ext uri="{FF2B5EF4-FFF2-40B4-BE49-F238E27FC236}">
                        <a16:creationId xmlns="" xmlns:a16="http://schemas.microsoft.com/office/drawing/2014/main" id="{DE6AA11B-3237-4E14-9643-085856723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149601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4" name="Rectangle 371">
                    <a:extLst>
                      <a:ext uri="{FF2B5EF4-FFF2-40B4-BE49-F238E27FC236}">
                        <a16:creationId xmlns="" xmlns:a16="http://schemas.microsoft.com/office/drawing/2014/main" id="{C708A6DE-83DD-42B1-BD9C-56A3A116A1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1226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5" name="Rectangle 372">
                    <a:extLst>
                      <a:ext uri="{FF2B5EF4-FFF2-40B4-BE49-F238E27FC236}">
                        <a16:creationId xmlns="" xmlns:a16="http://schemas.microsoft.com/office/drawing/2014/main" id="{14228637-BB8B-4F40-8DE7-69114FFB7E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0956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6" name="Freeform 373">
                    <a:extLst>
                      <a:ext uri="{FF2B5EF4-FFF2-40B4-BE49-F238E27FC236}">
                        <a16:creationId xmlns="" xmlns:a16="http://schemas.microsoft.com/office/drawing/2014/main" id="{86EBE063-2404-4B62-A66F-B29AE5038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068638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7" name="Rectangle 374">
                    <a:extLst>
                      <a:ext uri="{FF2B5EF4-FFF2-40B4-BE49-F238E27FC236}">
                        <a16:creationId xmlns="" xmlns:a16="http://schemas.microsoft.com/office/drawing/2014/main" id="{9228316A-BC29-4129-BF3C-4281BEB93B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0416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8" name="Freeform 375">
                    <a:extLst>
                      <a:ext uri="{FF2B5EF4-FFF2-40B4-BE49-F238E27FC236}">
                        <a16:creationId xmlns="" xmlns:a16="http://schemas.microsoft.com/office/drawing/2014/main" id="{3327FD8B-5D87-4D91-940D-F075F77A5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01466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9" name="Rectangle 376">
                    <a:extLst>
                      <a:ext uri="{FF2B5EF4-FFF2-40B4-BE49-F238E27FC236}">
                        <a16:creationId xmlns="" xmlns:a16="http://schemas.microsoft.com/office/drawing/2014/main" id="{1C6485E6-95D7-4B87-A1AA-E6493B7073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9876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0" name="Rectangle 377">
                    <a:extLst>
                      <a:ext uri="{FF2B5EF4-FFF2-40B4-BE49-F238E27FC236}">
                        <a16:creationId xmlns="" xmlns:a16="http://schemas.microsoft.com/office/drawing/2014/main" id="{FD887837-92C4-4895-B180-D50877531F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9606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1" name="Freeform 378">
                    <a:extLst>
                      <a:ext uri="{FF2B5EF4-FFF2-40B4-BE49-F238E27FC236}">
                        <a16:creationId xmlns="" xmlns:a16="http://schemas.microsoft.com/office/drawing/2014/main" id="{E54DDF77-C654-4A71-AAFE-D6648EDF31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933701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4 h 24"/>
                      <a:gd name="T2" fmla="*/ 114 w 114"/>
                      <a:gd name="T3" fmla="*/ 24 h 24"/>
                      <a:gd name="T4" fmla="*/ 89 w 114"/>
                      <a:gd name="T5" fmla="*/ 0 h 24"/>
                      <a:gd name="T6" fmla="*/ 0 w 114"/>
                      <a:gd name="T7" fmla="*/ 0 h 24"/>
                      <a:gd name="T8" fmla="*/ 0 w 114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4">
                        <a:moveTo>
                          <a:pt x="0" y="24"/>
                        </a:moveTo>
                        <a:lnTo>
                          <a:pt x="114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2" name="Rectangle 379">
                    <a:extLst>
                      <a:ext uri="{FF2B5EF4-FFF2-40B4-BE49-F238E27FC236}">
                        <a16:creationId xmlns="" xmlns:a16="http://schemas.microsoft.com/office/drawing/2014/main" id="{1B9391D8-BB9A-4A5C-B0DF-2521FE69D3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9067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3" name="Freeform 380">
                    <a:extLst>
                      <a:ext uri="{FF2B5EF4-FFF2-40B4-BE49-F238E27FC236}">
                        <a16:creationId xmlns="" xmlns:a16="http://schemas.microsoft.com/office/drawing/2014/main" id="{3A20D4D3-DDBE-498E-AC3F-2EBE7FAF12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88131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4" name="Rectangle 381">
                    <a:extLst>
                      <a:ext uri="{FF2B5EF4-FFF2-40B4-BE49-F238E27FC236}">
                        <a16:creationId xmlns="" xmlns:a16="http://schemas.microsoft.com/office/drawing/2014/main" id="{1B71DB52-9EB2-48E5-8C96-655F164720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8527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5" name="Rectangle 382">
                    <a:extLst>
                      <a:ext uri="{FF2B5EF4-FFF2-40B4-BE49-F238E27FC236}">
                        <a16:creationId xmlns="" xmlns:a16="http://schemas.microsoft.com/office/drawing/2014/main" id="{EB6778E6-4BAB-4C87-9787-22BADDA344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8273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6" name="Freeform 383">
                    <a:extLst>
                      <a:ext uri="{FF2B5EF4-FFF2-40B4-BE49-F238E27FC236}">
                        <a16:creationId xmlns="" xmlns:a16="http://schemas.microsoft.com/office/drawing/2014/main" id="{F780756F-699B-442C-84BB-07029176FD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800351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7" name="Rectangle 384">
                    <a:extLst>
                      <a:ext uri="{FF2B5EF4-FFF2-40B4-BE49-F238E27FC236}">
                        <a16:creationId xmlns="" xmlns:a16="http://schemas.microsoft.com/office/drawing/2014/main" id="{AA35E3AC-B2C9-47EE-BC4B-30B99760F3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7717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8" name="Freeform 385">
                    <a:extLst>
                      <a:ext uri="{FF2B5EF4-FFF2-40B4-BE49-F238E27FC236}">
                        <a16:creationId xmlns="" xmlns:a16="http://schemas.microsoft.com/office/drawing/2014/main" id="{7D7716AE-2812-4FF9-9195-3343237313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74637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9" name="Rectangle 386">
                    <a:extLst>
                      <a:ext uri="{FF2B5EF4-FFF2-40B4-BE49-F238E27FC236}">
                        <a16:creationId xmlns="" xmlns:a16="http://schemas.microsoft.com/office/drawing/2014/main" id="{5E62EC33-87B1-4A42-8CC0-8662512E7C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7193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0" name="Rectangle 387">
                    <a:extLst>
                      <a:ext uri="{FF2B5EF4-FFF2-40B4-BE49-F238E27FC236}">
                        <a16:creationId xmlns="" xmlns:a16="http://schemas.microsoft.com/office/drawing/2014/main" id="{7BD0647B-26DE-4D32-9580-AA297A2F7F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6924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1" name="Freeform 388">
                    <a:extLst>
                      <a:ext uri="{FF2B5EF4-FFF2-40B4-BE49-F238E27FC236}">
                        <a16:creationId xmlns="" xmlns:a16="http://schemas.microsoft.com/office/drawing/2014/main" id="{487BA856-BE8B-4A2C-8BC6-48BBCE164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665413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2" name="Rectangle 389">
                    <a:extLst>
                      <a:ext uri="{FF2B5EF4-FFF2-40B4-BE49-F238E27FC236}">
                        <a16:creationId xmlns="" xmlns:a16="http://schemas.microsoft.com/office/drawing/2014/main" id="{AFF8ACCA-DEA3-4E97-A10E-04E6233A53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6384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3" name="Freeform 390">
                    <a:extLst>
                      <a:ext uri="{FF2B5EF4-FFF2-40B4-BE49-F238E27FC236}">
                        <a16:creationId xmlns="" xmlns:a16="http://schemas.microsoft.com/office/drawing/2014/main" id="{BA17ADE1-BFE7-4226-9496-80EA68E41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61143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4" name="Rectangle 391">
                    <a:extLst>
                      <a:ext uri="{FF2B5EF4-FFF2-40B4-BE49-F238E27FC236}">
                        <a16:creationId xmlns="" xmlns:a16="http://schemas.microsoft.com/office/drawing/2014/main" id="{15E7A00E-3BFA-4813-9D59-985CC5023A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5844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5" name="Rectangle 392">
                    <a:extLst>
                      <a:ext uri="{FF2B5EF4-FFF2-40B4-BE49-F238E27FC236}">
                        <a16:creationId xmlns="" xmlns:a16="http://schemas.microsoft.com/office/drawing/2014/main" id="{513719C2-B3FE-416E-8532-2F7F7145D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5574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6" name="Freeform 393">
                    <a:extLst>
                      <a:ext uri="{FF2B5EF4-FFF2-40B4-BE49-F238E27FC236}">
                        <a16:creationId xmlns="" xmlns:a16="http://schemas.microsoft.com/office/drawing/2014/main" id="{35B4A20A-52B6-44D5-B943-A6B0C7767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532063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4 h 24"/>
                      <a:gd name="T2" fmla="*/ 114 w 114"/>
                      <a:gd name="T3" fmla="*/ 24 h 24"/>
                      <a:gd name="T4" fmla="*/ 89 w 114"/>
                      <a:gd name="T5" fmla="*/ 0 h 24"/>
                      <a:gd name="T6" fmla="*/ 0 w 114"/>
                      <a:gd name="T7" fmla="*/ 0 h 24"/>
                      <a:gd name="T8" fmla="*/ 0 w 114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4">
                        <a:moveTo>
                          <a:pt x="0" y="24"/>
                        </a:moveTo>
                        <a:lnTo>
                          <a:pt x="114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7" name="Rectangle 394">
                    <a:extLst>
                      <a:ext uri="{FF2B5EF4-FFF2-40B4-BE49-F238E27FC236}">
                        <a16:creationId xmlns="" xmlns:a16="http://schemas.microsoft.com/office/drawing/2014/main" id="{861899F3-BD90-4F5F-AFAD-DE6822F6BF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5034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8" name="Freeform 395">
                    <a:extLst>
                      <a:ext uri="{FF2B5EF4-FFF2-40B4-BE49-F238E27FC236}">
                        <a16:creationId xmlns="" xmlns:a16="http://schemas.microsoft.com/office/drawing/2014/main" id="{D605D39B-5795-4BFF-9E3D-A2EEE0B764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47650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9" name="Rectangle 396">
                    <a:extLst>
                      <a:ext uri="{FF2B5EF4-FFF2-40B4-BE49-F238E27FC236}">
                        <a16:creationId xmlns="" xmlns:a16="http://schemas.microsoft.com/office/drawing/2014/main" id="{74D2B8CA-BFE5-4579-A5E6-0D7A31BE51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4511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0" name="Rectangle 397">
                    <a:extLst>
                      <a:ext uri="{FF2B5EF4-FFF2-40B4-BE49-F238E27FC236}">
                        <a16:creationId xmlns="" xmlns:a16="http://schemas.microsoft.com/office/drawing/2014/main" id="{F4F8B7E2-2821-4C4B-8510-A40BC39278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4241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1" name="Freeform 398">
                    <a:extLst>
                      <a:ext uri="{FF2B5EF4-FFF2-40B4-BE49-F238E27FC236}">
                        <a16:creationId xmlns="" xmlns:a16="http://schemas.microsoft.com/office/drawing/2014/main" id="{B4E4BC6F-3F04-4919-97FD-3658B3BF1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397126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2" name="Rectangle 399">
                    <a:extLst>
                      <a:ext uri="{FF2B5EF4-FFF2-40B4-BE49-F238E27FC236}">
                        <a16:creationId xmlns="" xmlns:a16="http://schemas.microsoft.com/office/drawing/2014/main" id="{B75092A4-B19F-48E5-8B2D-8DD1D5525A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3701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3" name="Freeform 400">
                    <a:extLst>
                      <a:ext uri="{FF2B5EF4-FFF2-40B4-BE49-F238E27FC236}">
                        <a16:creationId xmlns="" xmlns:a16="http://schemas.microsoft.com/office/drawing/2014/main" id="{34A515E0-70D7-467F-A237-C205DB0C8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343151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4" name="Rectangle 401">
                    <a:extLst>
                      <a:ext uri="{FF2B5EF4-FFF2-40B4-BE49-F238E27FC236}">
                        <a16:creationId xmlns="" xmlns:a16="http://schemas.microsoft.com/office/drawing/2014/main" id="{FDC8612E-4DAB-4E1F-93BE-07F4757CC0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3161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5" name="Rectangle 402">
                    <a:extLst>
                      <a:ext uri="{FF2B5EF4-FFF2-40B4-BE49-F238E27FC236}">
                        <a16:creationId xmlns="" xmlns:a16="http://schemas.microsoft.com/office/drawing/2014/main" id="{3EDA05AD-E8B1-4F95-9708-54B210DB6D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2891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6" name="Freeform 403">
                    <a:extLst>
                      <a:ext uri="{FF2B5EF4-FFF2-40B4-BE49-F238E27FC236}">
                        <a16:creationId xmlns="" xmlns:a16="http://schemas.microsoft.com/office/drawing/2014/main" id="{D1FD449F-E83D-496A-8072-2F55A475FC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262188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7" name="Rectangle 404">
                    <a:extLst>
                      <a:ext uri="{FF2B5EF4-FFF2-40B4-BE49-F238E27FC236}">
                        <a16:creationId xmlns="" xmlns:a16="http://schemas.microsoft.com/office/drawing/2014/main" id="{D2A16B17-7C48-409A-8556-DB721F1529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2352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8" name="Freeform 405">
                    <a:extLst>
                      <a:ext uri="{FF2B5EF4-FFF2-40B4-BE49-F238E27FC236}">
                        <a16:creationId xmlns="" xmlns:a16="http://schemas.microsoft.com/office/drawing/2014/main" id="{DE350DEA-E685-48D5-B696-1C6DC91213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20821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9" name="Rectangle 407">
                    <a:extLst>
                      <a:ext uri="{FF2B5EF4-FFF2-40B4-BE49-F238E27FC236}">
                        <a16:creationId xmlns="" xmlns:a16="http://schemas.microsoft.com/office/drawing/2014/main" id="{8C203728-1AE5-462B-B600-90025799E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181225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0" name="Rectangle 408">
                    <a:extLst>
                      <a:ext uri="{FF2B5EF4-FFF2-40B4-BE49-F238E27FC236}">
                        <a16:creationId xmlns="" xmlns:a16="http://schemas.microsoft.com/office/drawing/2014/main" id="{A9C7B5BE-3AFF-4B07-9EB2-02F7D723B6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155825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1" name="Freeform 409">
                    <a:extLst>
                      <a:ext uri="{FF2B5EF4-FFF2-40B4-BE49-F238E27FC236}">
                        <a16:creationId xmlns="" xmlns:a16="http://schemas.microsoft.com/office/drawing/2014/main" id="{6875E95D-F09F-4A5E-9886-B468E7D3F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127250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2" name="Rectangle 410">
                    <a:extLst>
                      <a:ext uri="{FF2B5EF4-FFF2-40B4-BE49-F238E27FC236}">
                        <a16:creationId xmlns="" xmlns:a16="http://schemas.microsoft.com/office/drawing/2014/main" id="{5BFEFEEF-BBBE-4AE4-9195-38F93BADC1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101850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3" name="Freeform 411">
                    <a:extLst>
                      <a:ext uri="{FF2B5EF4-FFF2-40B4-BE49-F238E27FC236}">
                        <a16:creationId xmlns="" xmlns:a16="http://schemas.microsoft.com/office/drawing/2014/main" id="{80EC1CF2-2B8E-43F9-AACC-C4475EDC69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07486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4" name="Rectangle 412">
                    <a:extLst>
                      <a:ext uri="{FF2B5EF4-FFF2-40B4-BE49-F238E27FC236}">
                        <a16:creationId xmlns="" xmlns:a16="http://schemas.microsoft.com/office/drawing/2014/main" id="{23363AF8-7859-49E7-B23C-30B8A83257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047875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5" name="Rectangle 413">
                    <a:extLst>
                      <a:ext uri="{FF2B5EF4-FFF2-40B4-BE49-F238E27FC236}">
                        <a16:creationId xmlns="" xmlns:a16="http://schemas.microsoft.com/office/drawing/2014/main" id="{F9E6FE80-5E47-490C-A6A6-5332E6ABF5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0208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6" name="Freeform 414">
                    <a:extLst>
                      <a:ext uri="{FF2B5EF4-FFF2-40B4-BE49-F238E27FC236}">
                        <a16:creationId xmlns="" xmlns:a16="http://schemas.microsoft.com/office/drawing/2014/main" id="{8F91CD1D-05B0-4FD1-9CEC-8E8283009A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993900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7" name="Rectangle 415">
                    <a:extLst>
                      <a:ext uri="{FF2B5EF4-FFF2-40B4-BE49-F238E27FC236}">
                        <a16:creationId xmlns="" xmlns:a16="http://schemas.microsoft.com/office/drawing/2014/main" id="{9E56A9F1-5CDE-4329-9B71-591CA09644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9669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8" name="Freeform 416">
                    <a:extLst>
                      <a:ext uri="{FF2B5EF4-FFF2-40B4-BE49-F238E27FC236}">
                        <a16:creationId xmlns="" xmlns:a16="http://schemas.microsoft.com/office/drawing/2014/main" id="{B891913B-F9B6-48DA-86A0-843F0E20B1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939925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9" name="Rectangle 417">
                    <a:extLst>
                      <a:ext uri="{FF2B5EF4-FFF2-40B4-BE49-F238E27FC236}">
                        <a16:creationId xmlns="" xmlns:a16="http://schemas.microsoft.com/office/drawing/2014/main" id="{BA043617-7D03-415E-B2F4-8A000E481B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9129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0" name="Rectangle 418">
                    <a:extLst>
                      <a:ext uri="{FF2B5EF4-FFF2-40B4-BE49-F238E27FC236}">
                        <a16:creationId xmlns="" xmlns:a16="http://schemas.microsoft.com/office/drawing/2014/main" id="{77401FEB-EEF9-4235-9DF0-4A1045D71E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885950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1" name="Freeform 419">
                    <a:extLst>
                      <a:ext uri="{FF2B5EF4-FFF2-40B4-BE49-F238E27FC236}">
                        <a16:creationId xmlns="" xmlns:a16="http://schemas.microsoft.com/office/drawing/2014/main" id="{DF3119EA-B64D-4E03-87FE-4205BA9663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858963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2" name="Rectangle 420">
                    <a:extLst>
                      <a:ext uri="{FF2B5EF4-FFF2-40B4-BE49-F238E27FC236}">
                        <a16:creationId xmlns="" xmlns:a16="http://schemas.microsoft.com/office/drawing/2014/main" id="{FD9D8966-04BF-4D06-B1EE-2B6DC1BA83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831975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3" name="Freeform 421">
                    <a:extLst>
                      <a:ext uri="{FF2B5EF4-FFF2-40B4-BE49-F238E27FC236}">
                        <a16:creationId xmlns="" xmlns:a16="http://schemas.microsoft.com/office/drawing/2014/main" id="{7B5D0AE4-BF23-4807-B800-46C0BA9E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806575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4" name="Rectangle 422">
                    <a:extLst>
                      <a:ext uri="{FF2B5EF4-FFF2-40B4-BE49-F238E27FC236}">
                        <a16:creationId xmlns="" xmlns:a16="http://schemas.microsoft.com/office/drawing/2014/main" id="{9AB723D4-D65F-4DEC-BFB0-45F63D72F4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778000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5" name="Rectangle 423">
                    <a:extLst>
                      <a:ext uri="{FF2B5EF4-FFF2-40B4-BE49-F238E27FC236}">
                        <a16:creationId xmlns="" xmlns:a16="http://schemas.microsoft.com/office/drawing/2014/main" id="{8B7A971E-64F8-4DE7-BEF0-80F3F9847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752600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6" name="Freeform 424">
                    <a:extLst>
                      <a:ext uri="{FF2B5EF4-FFF2-40B4-BE49-F238E27FC236}">
                        <a16:creationId xmlns="" xmlns:a16="http://schemas.microsoft.com/office/drawing/2014/main" id="{BBD67FDA-D56D-4E81-8404-D4058020E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725613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7" name="Rectangle 425">
                    <a:extLst>
                      <a:ext uri="{FF2B5EF4-FFF2-40B4-BE49-F238E27FC236}">
                        <a16:creationId xmlns="" xmlns:a16="http://schemas.microsoft.com/office/drawing/2014/main" id="{9B5AD7F5-C6A2-4F02-A8F5-A0AAB45EFC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698625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8" name="Freeform 426">
                    <a:extLst>
                      <a:ext uri="{FF2B5EF4-FFF2-40B4-BE49-F238E27FC236}">
                        <a16:creationId xmlns="" xmlns:a16="http://schemas.microsoft.com/office/drawing/2014/main" id="{48D3CD87-F007-407D-A51E-2818424199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67163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9" name="Rectangle 427">
                    <a:extLst>
                      <a:ext uri="{FF2B5EF4-FFF2-40B4-BE49-F238E27FC236}">
                        <a16:creationId xmlns="" xmlns:a16="http://schemas.microsoft.com/office/drawing/2014/main" id="{7089CCB0-6E3E-46ED-B098-8C754A4B1D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644650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0" name="Rectangle 428">
                    <a:extLst>
                      <a:ext uri="{FF2B5EF4-FFF2-40B4-BE49-F238E27FC236}">
                        <a16:creationId xmlns="" xmlns:a16="http://schemas.microsoft.com/office/drawing/2014/main" id="{F23D6339-632C-4D2F-B8FC-0ACA1E516D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6176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1" name="Freeform 429">
                    <a:extLst>
                      <a:ext uri="{FF2B5EF4-FFF2-40B4-BE49-F238E27FC236}">
                        <a16:creationId xmlns="" xmlns:a16="http://schemas.microsoft.com/office/drawing/2014/main" id="{FA6E86AB-11C3-40BC-BEFF-7C74B31D4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590675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2" name="Rectangle 430">
                    <a:extLst>
                      <a:ext uri="{FF2B5EF4-FFF2-40B4-BE49-F238E27FC236}">
                        <a16:creationId xmlns="" xmlns:a16="http://schemas.microsoft.com/office/drawing/2014/main" id="{225A1496-4EB1-44CD-AFB3-D489F688E0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5636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3" name="Freeform 431">
                    <a:extLst>
                      <a:ext uri="{FF2B5EF4-FFF2-40B4-BE49-F238E27FC236}">
                        <a16:creationId xmlns="" xmlns:a16="http://schemas.microsoft.com/office/drawing/2014/main" id="{D6B56BC9-3001-4DBC-8374-70C0881E79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536700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4" name="Rectangle 432">
                    <a:extLst>
                      <a:ext uri="{FF2B5EF4-FFF2-40B4-BE49-F238E27FC236}">
                        <a16:creationId xmlns="" xmlns:a16="http://schemas.microsoft.com/office/drawing/2014/main" id="{DEC03061-5731-402B-9F18-F55D92648E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5097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5" name="Rectangle 433">
                    <a:extLst>
                      <a:ext uri="{FF2B5EF4-FFF2-40B4-BE49-F238E27FC236}">
                        <a16:creationId xmlns="" xmlns:a16="http://schemas.microsoft.com/office/drawing/2014/main" id="{315BC091-C2F0-416B-BBD1-17B153C584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482725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6" name="Freeform 434">
                    <a:extLst>
                      <a:ext uri="{FF2B5EF4-FFF2-40B4-BE49-F238E27FC236}">
                        <a16:creationId xmlns="" xmlns:a16="http://schemas.microsoft.com/office/drawing/2014/main" id="{9CF523E6-F67A-4EA0-9733-D0EE73DE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457325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4 h 24"/>
                      <a:gd name="T2" fmla="*/ 114 w 114"/>
                      <a:gd name="T3" fmla="*/ 24 h 24"/>
                      <a:gd name="T4" fmla="*/ 89 w 114"/>
                      <a:gd name="T5" fmla="*/ 0 h 24"/>
                      <a:gd name="T6" fmla="*/ 0 w 114"/>
                      <a:gd name="T7" fmla="*/ 0 h 24"/>
                      <a:gd name="T8" fmla="*/ 0 w 114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4">
                        <a:moveTo>
                          <a:pt x="0" y="24"/>
                        </a:moveTo>
                        <a:lnTo>
                          <a:pt x="114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7" name="Rectangle 435">
                    <a:extLst>
                      <a:ext uri="{FF2B5EF4-FFF2-40B4-BE49-F238E27FC236}">
                        <a16:creationId xmlns="" xmlns:a16="http://schemas.microsoft.com/office/drawing/2014/main" id="{E071EE39-2393-4F17-BEB0-558AF3F47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4303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8" name="Freeform 436">
                    <a:extLst>
                      <a:ext uri="{FF2B5EF4-FFF2-40B4-BE49-F238E27FC236}">
                        <a16:creationId xmlns="" xmlns:a16="http://schemas.microsoft.com/office/drawing/2014/main" id="{E062622D-B77F-4574-A185-E378687FCD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403350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9" name="Rectangle 437">
                    <a:extLst>
                      <a:ext uri="{FF2B5EF4-FFF2-40B4-BE49-F238E27FC236}">
                        <a16:creationId xmlns="" xmlns:a16="http://schemas.microsoft.com/office/drawing/2014/main" id="{BBB0CA19-9189-48A9-BE93-B13262DB6A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3763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0" name="Rectangle 438">
                    <a:extLst>
                      <a:ext uri="{FF2B5EF4-FFF2-40B4-BE49-F238E27FC236}">
                        <a16:creationId xmlns="" xmlns:a16="http://schemas.microsoft.com/office/drawing/2014/main" id="{839AE057-36AC-4FEA-A5C1-2EC474E8E1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349375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1" name="Freeform 439">
                    <a:extLst>
                      <a:ext uri="{FF2B5EF4-FFF2-40B4-BE49-F238E27FC236}">
                        <a16:creationId xmlns="" xmlns:a16="http://schemas.microsoft.com/office/drawing/2014/main" id="{1094B865-6275-4616-9CEE-39C188AB9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322388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2" name="Rectangle 440">
                    <a:extLst>
                      <a:ext uri="{FF2B5EF4-FFF2-40B4-BE49-F238E27FC236}">
                        <a16:creationId xmlns="" xmlns:a16="http://schemas.microsoft.com/office/drawing/2014/main" id="{BBAB6D67-6006-48B1-88EB-5972D07829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295400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3" name="Freeform 441">
                    <a:extLst>
                      <a:ext uri="{FF2B5EF4-FFF2-40B4-BE49-F238E27FC236}">
                        <a16:creationId xmlns="" xmlns:a16="http://schemas.microsoft.com/office/drawing/2014/main" id="{2349F2E4-D270-4DDD-A3B8-F281AE3A53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26841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4" name="Rectangle 442">
                    <a:extLst>
                      <a:ext uri="{FF2B5EF4-FFF2-40B4-BE49-F238E27FC236}">
                        <a16:creationId xmlns="" xmlns:a16="http://schemas.microsoft.com/office/drawing/2014/main" id="{00DF55E5-04AD-4C15-9604-C433071B69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241425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5" name="Rectangle 443">
                    <a:extLst>
                      <a:ext uri="{FF2B5EF4-FFF2-40B4-BE49-F238E27FC236}">
                        <a16:creationId xmlns="" xmlns:a16="http://schemas.microsoft.com/office/drawing/2014/main" id="{1E6BD521-70E8-49A1-B8D2-75AE4D00A1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2144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6" name="Freeform 444">
                    <a:extLst>
                      <a:ext uri="{FF2B5EF4-FFF2-40B4-BE49-F238E27FC236}">
                        <a16:creationId xmlns="" xmlns:a16="http://schemas.microsoft.com/office/drawing/2014/main" id="{34577CA3-BA98-47E0-84E4-2515BCE016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187450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7" name="Rectangle 445">
                    <a:extLst>
                      <a:ext uri="{FF2B5EF4-FFF2-40B4-BE49-F238E27FC236}">
                        <a16:creationId xmlns="" xmlns:a16="http://schemas.microsoft.com/office/drawing/2014/main" id="{408476C8-2B74-40C2-BBD7-DF667C21FD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1604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8" name="Freeform 446">
                    <a:extLst>
                      <a:ext uri="{FF2B5EF4-FFF2-40B4-BE49-F238E27FC236}">
                        <a16:creationId xmlns="" xmlns:a16="http://schemas.microsoft.com/office/drawing/2014/main" id="{0E40F7FE-2D5B-4862-83B3-048BB86B5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133475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9" name="Rectangle 447">
                    <a:extLst>
                      <a:ext uri="{FF2B5EF4-FFF2-40B4-BE49-F238E27FC236}">
                        <a16:creationId xmlns="" xmlns:a16="http://schemas.microsoft.com/office/drawing/2014/main" id="{AF78BA4F-800A-4D25-A98A-8B24BA145D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1064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0" name="Rectangle 448">
                    <a:extLst>
                      <a:ext uri="{FF2B5EF4-FFF2-40B4-BE49-F238E27FC236}">
                        <a16:creationId xmlns="" xmlns:a16="http://schemas.microsoft.com/office/drawing/2014/main" id="{7A6DB0CE-36CE-41A7-8DAB-728AD6C5A4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0810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1" name="Freeform 449">
                    <a:extLst>
                      <a:ext uri="{FF2B5EF4-FFF2-40B4-BE49-F238E27FC236}">
                        <a16:creationId xmlns="" xmlns:a16="http://schemas.microsoft.com/office/drawing/2014/main" id="{65CC6073-2924-42D4-9C2D-6EB05CAE3C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052513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2" name="Rectangle 450">
                    <a:extLst>
                      <a:ext uri="{FF2B5EF4-FFF2-40B4-BE49-F238E27FC236}">
                        <a16:creationId xmlns="" xmlns:a16="http://schemas.microsoft.com/office/drawing/2014/main" id="{271D3220-F469-437E-916E-D91FE2CA58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10271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3" name="Freeform 451">
                    <a:extLst>
                      <a:ext uri="{FF2B5EF4-FFF2-40B4-BE49-F238E27FC236}">
                        <a16:creationId xmlns="" xmlns:a16="http://schemas.microsoft.com/office/drawing/2014/main" id="{59D2810D-54E5-40DB-8B5D-4F39DD950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000125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4" name="Rectangle 452">
                    <a:extLst>
                      <a:ext uri="{FF2B5EF4-FFF2-40B4-BE49-F238E27FC236}">
                        <a16:creationId xmlns="" xmlns:a16="http://schemas.microsoft.com/office/drawing/2014/main" id="{3AFB2ADA-338B-4E09-BA83-C728E09BF9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9731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5" name="Rectangle 453">
                    <a:extLst>
                      <a:ext uri="{FF2B5EF4-FFF2-40B4-BE49-F238E27FC236}">
                        <a16:creationId xmlns="" xmlns:a16="http://schemas.microsoft.com/office/drawing/2014/main" id="{E8240EF2-5278-4871-BA0A-81076B0021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946150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6" name="Freeform 454">
                    <a:extLst>
                      <a:ext uri="{FF2B5EF4-FFF2-40B4-BE49-F238E27FC236}">
                        <a16:creationId xmlns="" xmlns:a16="http://schemas.microsoft.com/office/drawing/2014/main" id="{95AB1E9D-5A2D-4F98-83EA-DC5B1688A1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919163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5 h 25"/>
                      <a:gd name="T2" fmla="*/ 114 w 114"/>
                      <a:gd name="T3" fmla="*/ 25 h 25"/>
                      <a:gd name="T4" fmla="*/ 89 w 114"/>
                      <a:gd name="T5" fmla="*/ 0 h 25"/>
                      <a:gd name="T6" fmla="*/ 0 w 114"/>
                      <a:gd name="T7" fmla="*/ 0 h 25"/>
                      <a:gd name="T8" fmla="*/ 0 w 1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5">
                        <a:moveTo>
                          <a:pt x="0" y="25"/>
                        </a:moveTo>
                        <a:lnTo>
                          <a:pt x="114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7" name="Rectangle 455">
                    <a:extLst>
                      <a:ext uri="{FF2B5EF4-FFF2-40B4-BE49-F238E27FC236}">
                        <a16:creationId xmlns="" xmlns:a16="http://schemas.microsoft.com/office/drawing/2014/main" id="{33FE3EE2-C57F-420D-8A63-FC1AC47776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892175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8" name="Freeform 456">
                    <a:extLst>
                      <a:ext uri="{FF2B5EF4-FFF2-40B4-BE49-F238E27FC236}">
                        <a16:creationId xmlns="" xmlns:a16="http://schemas.microsoft.com/office/drawing/2014/main" id="{7B6C47C8-D50A-4BB1-88ED-D9E91064CA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86518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9" name="Rectangle 457">
                    <a:extLst>
                      <a:ext uri="{FF2B5EF4-FFF2-40B4-BE49-F238E27FC236}">
                        <a16:creationId xmlns="" xmlns:a16="http://schemas.microsoft.com/office/drawing/2014/main" id="{04187ADD-7E94-4E0A-99C5-1ED174F747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838200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0" name="Rectangle 458">
                    <a:extLst>
                      <a:ext uri="{FF2B5EF4-FFF2-40B4-BE49-F238E27FC236}">
                        <a16:creationId xmlns="" xmlns:a16="http://schemas.microsoft.com/office/drawing/2014/main" id="{989C6C4C-BA23-4999-902D-2C8570EB0E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8112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1" name="Freeform 459">
                    <a:extLst>
                      <a:ext uri="{FF2B5EF4-FFF2-40B4-BE49-F238E27FC236}">
                        <a16:creationId xmlns="" xmlns:a16="http://schemas.microsoft.com/office/drawing/2014/main" id="{B6913C89-F03E-4463-8F3F-2F9661741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784225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2" name="Rectangle 460">
                    <a:extLst>
                      <a:ext uri="{FF2B5EF4-FFF2-40B4-BE49-F238E27FC236}">
                        <a16:creationId xmlns="" xmlns:a16="http://schemas.microsoft.com/office/drawing/2014/main" id="{F3E39CCE-9E91-46E7-A5F3-AFD358DCA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7572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3" name="Freeform 461">
                    <a:extLst>
                      <a:ext uri="{FF2B5EF4-FFF2-40B4-BE49-F238E27FC236}">
                        <a16:creationId xmlns="" xmlns:a16="http://schemas.microsoft.com/office/drawing/2014/main" id="{30B0CB25-840B-40AD-AA77-7466F3F50D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73183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4" name="Rectangle 462">
                    <a:extLst>
                      <a:ext uri="{FF2B5EF4-FFF2-40B4-BE49-F238E27FC236}">
                        <a16:creationId xmlns="" xmlns:a16="http://schemas.microsoft.com/office/drawing/2014/main" id="{55E24047-2A9F-4753-9EC6-8D4042B4FD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7032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5" name="Rectangle 463">
                    <a:extLst>
                      <a:ext uri="{FF2B5EF4-FFF2-40B4-BE49-F238E27FC236}">
                        <a16:creationId xmlns="" xmlns:a16="http://schemas.microsoft.com/office/drawing/2014/main" id="{23661BB2-24F7-4627-A388-9D2E4145B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778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6" name="Freeform 464">
                    <a:extLst>
                      <a:ext uri="{FF2B5EF4-FFF2-40B4-BE49-F238E27FC236}">
                        <a16:creationId xmlns="" xmlns:a16="http://schemas.microsoft.com/office/drawing/2014/main" id="{366F0948-594A-4591-A620-D2F245D54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650875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7" name="Rectangle 465">
                    <a:extLst>
                      <a:ext uri="{FF2B5EF4-FFF2-40B4-BE49-F238E27FC236}">
                        <a16:creationId xmlns="" xmlns:a16="http://schemas.microsoft.com/office/drawing/2014/main" id="{B2670CC1-8979-48E5-8976-740D7B5D1B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6238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8" name="Freeform 466">
                    <a:extLst>
                      <a:ext uri="{FF2B5EF4-FFF2-40B4-BE49-F238E27FC236}">
                        <a16:creationId xmlns="" xmlns:a16="http://schemas.microsoft.com/office/drawing/2014/main" id="{09024E6D-CDC4-44DD-B760-E79EC1F940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96900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9" name="Rectangle 467">
                    <a:extLst>
                      <a:ext uri="{FF2B5EF4-FFF2-40B4-BE49-F238E27FC236}">
                        <a16:creationId xmlns="" xmlns:a16="http://schemas.microsoft.com/office/drawing/2014/main" id="{0B8414CF-293E-41BF-BB98-45B99B2329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699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0" name="Rectangle 468">
                    <a:extLst>
                      <a:ext uri="{FF2B5EF4-FFF2-40B4-BE49-F238E27FC236}">
                        <a16:creationId xmlns="" xmlns:a16="http://schemas.microsoft.com/office/drawing/2014/main" id="{757E96A4-5949-42CE-BC59-F5CBA9B98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542925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1" name="Freeform 469">
                    <a:extLst>
                      <a:ext uri="{FF2B5EF4-FFF2-40B4-BE49-F238E27FC236}">
                        <a16:creationId xmlns="" xmlns:a16="http://schemas.microsoft.com/office/drawing/2014/main" id="{EFA6AB9E-7A14-4333-B98C-620994CE4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515938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2" name="Rectangle 470">
                    <a:extLst>
                      <a:ext uri="{FF2B5EF4-FFF2-40B4-BE49-F238E27FC236}">
                        <a16:creationId xmlns="" xmlns:a16="http://schemas.microsoft.com/office/drawing/2014/main" id="{C9B53796-4F09-4335-A6A5-EBC49FBCB5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88950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3" name="Freeform 471">
                    <a:extLst>
                      <a:ext uri="{FF2B5EF4-FFF2-40B4-BE49-F238E27FC236}">
                        <a16:creationId xmlns="" xmlns:a16="http://schemas.microsoft.com/office/drawing/2014/main" id="{03B8773E-EA05-4B2D-B343-E4AE9A4BA7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46196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4" name="Rectangle 472">
                    <a:extLst>
                      <a:ext uri="{FF2B5EF4-FFF2-40B4-BE49-F238E27FC236}">
                        <a16:creationId xmlns="" xmlns:a16="http://schemas.microsoft.com/office/drawing/2014/main" id="{CD348428-0F4B-4B22-83ED-6B7F73B25E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34975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5" name="Rectangle 473">
                    <a:extLst>
                      <a:ext uri="{FF2B5EF4-FFF2-40B4-BE49-F238E27FC236}">
                        <a16:creationId xmlns="" xmlns:a16="http://schemas.microsoft.com/office/drawing/2014/main" id="{A0D0B0E2-8BCF-409E-B239-F10628022E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4079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6" name="Freeform 474">
                    <a:extLst>
                      <a:ext uri="{FF2B5EF4-FFF2-40B4-BE49-F238E27FC236}">
                        <a16:creationId xmlns="" xmlns:a16="http://schemas.microsoft.com/office/drawing/2014/main" id="{908AE149-F65D-4926-8F3B-D0D2E18A5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82588"/>
                    <a:ext cx="60325" cy="12700"/>
                  </a:xfrm>
                  <a:custGeom>
                    <a:avLst/>
                    <a:gdLst>
                      <a:gd name="T0" fmla="*/ 0 w 114"/>
                      <a:gd name="T1" fmla="*/ 24 h 24"/>
                      <a:gd name="T2" fmla="*/ 114 w 114"/>
                      <a:gd name="T3" fmla="*/ 24 h 24"/>
                      <a:gd name="T4" fmla="*/ 89 w 114"/>
                      <a:gd name="T5" fmla="*/ 0 h 24"/>
                      <a:gd name="T6" fmla="*/ 0 w 114"/>
                      <a:gd name="T7" fmla="*/ 0 h 24"/>
                      <a:gd name="T8" fmla="*/ 0 w 114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4">
                        <a:moveTo>
                          <a:pt x="0" y="24"/>
                        </a:moveTo>
                        <a:lnTo>
                          <a:pt x="114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7" name="Rectangle 475">
                    <a:extLst>
                      <a:ext uri="{FF2B5EF4-FFF2-40B4-BE49-F238E27FC236}">
                        <a16:creationId xmlns="" xmlns:a16="http://schemas.microsoft.com/office/drawing/2014/main" id="{5024B60D-F669-436C-9AE9-0BF752FDA2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55600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8" name="Freeform 476">
                    <a:extLst>
                      <a:ext uri="{FF2B5EF4-FFF2-40B4-BE49-F238E27FC236}">
                        <a16:creationId xmlns="" xmlns:a16="http://schemas.microsoft.com/office/drawing/2014/main" id="{8AD740BE-6EEC-47CA-A792-A4EC351CB5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32861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9" name="Rectangle 477">
                    <a:extLst>
                      <a:ext uri="{FF2B5EF4-FFF2-40B4-BE49-F238E27FC236}">
                        <a16:creationId xmlns="" xmlns:a16="http://schemas.microsoft.com/office/drawing/2014/main" id="{3FE85488-9709-4457-B002-FDEA8E598F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301625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0" name="Rectangle 478">
                    <a:extLst>
                      <a:ext uri="{FF2B5EF4-FFF2-40B4-BE49-F238E27FC236}">
                        <a16:creationId xmlns="" xmlns:a16="http://schemas.microsoft.com/office/drawing/2014/main" id="{5ACC3AD8-C27C-43CB-9A6B-3E35B7D056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746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1" name="Freeform 479">
                    <a:extLst>
                      <a:ext uri="{FF2B5EF4-FFF2-40B4-BE49-F238E27FC236}">
                        <a16:creationId xmlns="" xmlns:a16="http://schemas.microsoft.com/office/drawing/2014/main" id="{A8912F7B-DDF6-4CF4-8E30-63F2298B9D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247650"/>
                    <a:ext cx="60325" cy="14288"/>
                  </a:xfrm>
                  <a:custGeom>
                    <a:avLst/>
                    <a:gdLst>
                      <a:gd name="T0" fmla="*/ 0 w 114"/>
                      <a:gd name="T1" fmla="*/ 26 h 26"/>
                      <a:gd name="T2" fmla="*/ 114 w 114"/>
                      <a:gd name="T3" fmla="*/ 26 h 26"/>
                      <a:gd name="T4" fmla="*/ 89 w 114"/>
                      <a:gd name="T5" fmla="*/ 0 h 26"/>
                      <a:gd name="T6" fmla="*/ 0 w 114"/>
                      <a:gd name="T7" fmla="*/ 0 h 26"/>
                      <a:gd name="T8" fmla="*/ 0 w 114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" h="26">
                        <a:moveTo>
                          <a:pt x="0" y="26"/>
                        </a:moveTo>
                        <a:lnTo>
                          <a:pt x="114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2" name="Rectangle 480">
                    <a:extLst>
                      <a:ext uri="{FF2B5EF4-FFF2-40B4-BE49-F238E27FC236}">
                        <a16:creationId xmlns="" xmlns:a16="http://schemas.microsoft.com/office/drawing/2014/main" id="{BD640110-736E-43FF-9AC7-CC5AE8DB9C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52926" y="2206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3" name="Freeform 481">
                    <a:extLst>
                      <a:ext uri="{FF2B5EF4-FFF2-40B4-BE49-F238E27FC236}">
                        <a16:creationId xmlns="" xmlns:a16="http://schemas.microsoft.com/office/drawing/2014/main" id="{62658D22-12AA-4456-B1A2-1192DCED29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2926" y="193675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4" name="Freeform 720">
                    <a:extLst>
                      <a:ext uri="{FF2B5EF4-FFF2-40B4-BE49-F238E27FC236}">
                        <a16:creationId xmlns="" xmlns:a16="http://schemas.microsoft.com/office/drawing/2014/main" id="{85C1DF4F-0734-42E6-B512-C4C7E57AA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8176" y="193675"/>
                    <a:ext cx="44450" cy="39688"/>
                  </a:xfrm>
                  <a:custGeom>
                    <a:avLst/>
                    <a:gdLst>
                      <a:gd name="T0" fmla="*/ 5 w 86"/>
                      <a:gd name="T1" fmla="*/ 13 h 76"/>
                      <a:gd name="T2" fmla="*/ 4 w 86"/>
                      <a:gd name="T3" fmla="*/ 17 h 76"/>
                      <a:gd name="T4" fmla="*/ 23 w 86"/>
                      <a:gd name="T5" fmla="*/ 17 h 76"/>
                      <a:gd name="T6" fmla="*/ 26 w 86"/>
                      <a:gd name="T7" fmla="*/ 13 h 76"/>
                      <a:gd name="T8" fmla="*/ 31 w 86"/>
                      <a:gd name="T9" fmla="*/ 10 h 76"/>
                      <a:gd name="T10" fmla="*/ 35 w 86"/>
                      <a:gd name="T11" fmla="*/ 7 h 76"/>
                      <a:gd name="T12" fmla="*/ 39 w 86"/>
                      <a:gd name="T13" fmla="*/ 6 h 76"/>
                      <a:gd name="T14" fmla="*/ 44 w 86"/>
                      <a:gd name="T15" fmla="*/ 4 h 76"/>
                      <a:gd name="T16" fmla="*/ 50 w 86"/>
                      <a:gd name="T17" fmla="*/ 4 h 76"/>
                      <a:gd name="T18" fmla="*/ 55 w 86"/>
                      <a:gd name="T19" fmla="*/ 7 h 76"/>
                      <a:gd name="T20" fmla="*/ 61 w 86"/>
                      <a:gd name="T21" fmla="*/ 11 h 76"/>
                      <a:gd name="T22" fmla="*/ 63 w 86"/>
                      <a:gd name="T23" fmla="*/ 15 h 76"/>
                      <a:gd name="T24" fmla="*/ 65 w 86"/>
                      <a:gd name="T25" fmla="*/ 21 h 76"/>
                      <a:gd name="T26" fmla="*/ 66 w 86"/>
                      <a:gd name="T27" fmla="*/ 29 h 76"/>
                      <a:gd name="T28" fmla="*/ 66 w 86"/>
                      <a:gd name="T29" fmla="*/ 37 h 76"/>
                      <a:gd name="T30" fmla="*/ 65 w 86"/>
                      <a:gd name="T31" fmla="*/ 45 h 76"/>
                      <a:gd name="T32" fmla="*/ 62 w 86"/>
                      <a:gd name="T33" fmla="*/ 50 h 76"/>
                      <a:gd name="T34" fmla="*/ 59 w 86"/>
                      <a:gd name="T35" fmla="*/ 56 h 76"/>
                      <a:gd name="T36" fmla="*/ 54 w 86"/>
                      <a:gd name="T37" fmla="*/ 60 h 76"/>
                      <a:gd name="T38" fmla="*/ 47 w 86"/>
                      <a:gd name="T39" fmla="*/ 63 h 76"/>
                      <a:gd name="T40" fmla="*/ 43 w 86"/>
                      <a:gd name="T41" fmla="*/ 63 h 76"/>
                      <a:gd name="T42" fmla="*/ 36 w 86"/>
                      <a:gd name="T43" fmla="*/ 63 h 76"/>
                      <a:gd name="T44" fmla="*/ 30 w 86"/>
                      <a:gd name="T45" fmla="*/ 60 h 76"/>
                      <a:gd name="T46" fmla="*/ 26 w 86"/>
                      <a:gd name="T47" fmla="*/ 57 h 76"/>
                      <a:gd name="T48" fmla="*/ 23 w 86"/>
                      <a:gd name="T49" fmla="*/ 53 h 76"/>
                      <a:gd name="T50" fmla="*/ 22 w 86"/>
                      <a:gd name="T51" fmla="*/ 49 h 76"/>
                      <a:gd name="T52" fmla="*/ 20 w 86"/>
                      <a:gd name="T53" fmla="*/ 44 h 76"/>
                      <a:gd name="T54" fmla="*/ 0 w 86"/>
                      <a:gd name="T55" fmla="*/ 40 h 76"/>
                      <a:gd name="T56" fmla="*/ 1 w 86"/>
                      <a:gd name="T57" fmla="*/ 49 h 76"/>
                      <a:gd name="T58" fmla="*/ 4 w 86"/>
                      <a:gd name="T59" fmla="*/ 56 h 76"/>
                      <a:gd name="T60" fmla="*/ 8 w 86"/>
                      <a:gd name="T61" fmla="*/ 61 h 76"/>
                      <a:gd name="T62" fmla="*/ 13 w 86"/>
                      <a:gd name="T63" fmla="*/ 67 h 76"/>
                      <a:gd name="T64" fmla="*/ 19 w 86"/>
                      <a:gd name="T65" fmla="*/ 71 h 76"/>
                      <a:gd name="T66" fmla="*/ 26 w 86"/>
                      <a:gd name="T67" fmla="*/ 73 h 76"/>
                      <a:gd name="T68" fmla="*/ 34 w 86"/>
                      <a:gd name="T69" fmla="*/ 76 h 76"/>
                      <a:gd name="T70" fmla="*/ 42 w 86"/>
                      <a:gd name="T71" fmla="*/ 76 h 76"/>
                      <a:gd name="T72" fmla="*/ 50 w 86"/>
                      <a:gd name="T73" fmla="*/ 76 h 76"/>
                      <a:gd name="T74" fmla="*/ 58 w 86"/>
                      <a:gd name="T75" fmla="*/ 73 h 76"/>
                      <a:gd name="T76" fmla="*/ 65 w 86"/>
                      <a:gd name="T77" fmla="*/ 71 h 76"/>
                      <a:gd name="T78" fmla="*/ 72 w 86"/>
                      <a:gd name="T79" fmla="*/ 67 h 76"/>
                      <a:gd name="T80" fmla="*/ 78 w 86"/>
                      <a:gd name="T81" fmla="*/ 60 h 76"/>
                      <a:gd name="T82" fmla="*/ 82 w 86"/>
                      <a:gd name="T83" fmla="*/ 50 h 76"/>
                      <a:gd name="T84" fmla="*/ 85 w 86"/>
                      <a:gd name="T85" fmla="*/ 41 h 76"/>
                      <a:gd name="T86" fmla="*/ 86 w 86"/>
                      <a:gd name="T87" fmla="*/ 30 h 76"/>
                      <a:gd name="T88" fmla="*/ 85 w 86"/>
                      <a:gd name="T89" fmla="*/ 22 h 76"/>
                      <a:gd name="T90" fmla="*/ 84 w 86"/>
                      <a:gd name="T91" fmla="*/ 14 h 76"/>
                      <a:gd name="T92" fmla="*/ 80 w 86"/>
                      <a:gd name="T93" fmla="*/ 7 h 76"/>
                      <a:gd name="T94" fmla="*/ 73 w 86"/>
                      <a:gd name="T95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" h="76">
                        <a:moveTo>
                          <a:pt x="7" y="0"/>
                        </a:moveTo>
                        <a:lnTo>
                          <a:pt x="5" y="13"/>
                        </a:lnTo>
                        <a:lnTo>
                          <a:pt x="5" y="14"/>
                        </a:lnTo>
                        <a:lnTo>
                          <a:pt x="4" y="17"/>
                        </a:lnTo>
                        <a:lnTo>
                          <a:pt x="22" y="17"/>
                        </a:lnTo>
                        <a:lnTo>
                          <a:pt x="23" y="17"/>
                        </a:lnTo>
                        <a:lnTo>
                          <a:pt x="24" y="14"/>
                        </a:lnTo>
                        <a:lnTo>
                          <a:pt x="26" y="13"/>
                        </a:lnTo>
                        <a:lnTo>
                          <a:pt x="28" y="11"/>
                        </a:lnTo>
                        <a:lnTo>
                          <a:pt x="31" y="10"/>
                        </a:lnTo>
                        <a:lnTo>
                          <a:pt x="32" y="9"/>
                        </a:lnTo>
                        <a:lnTo>
                          <a:pt x="35" y="7"/>
                        </a:lnTo>
                        <a:lnTo>
                          <a:pt x="36" y="6"/>
                        </a:lnTo>
                        <a:lnTo>
                          <a:pt x="39" y="6"/>
                        </a:lnTo>
                        <a:lnTo>
                          <a:pt x="42" y="4"/>
                        </a:lnTo>
                        <a:lnTo>
                          <a:pt x="44" y="4"/>
                        </a:lnTo>
                        <a:lnTo>
                          <a:pt x="46" y="4"/>
                        </a:lnTo>
                        <a:lnTo>
                          <a:pt x="50" y="4"/>
                        </a:lnTo>
                        <a:lnTo>
                          <a:pt x="53" y="6"/>
                        </a:lnTo>
                        <a:lnTo>
                          <a:pt x="55" y="7"/>
                        </a:lnTo>
                        <a:lnTo>
                          <a:pt x="58" y="9"/>
                        </a:lnTo>
                        <a:lnTo>
                          <a:pt x="61" y="11"/>
                        </a:lnTo>
                        <a:lnTo>
                          <a:pt x="62" y="13"/>
                        </a:lnTo>
                        <a:lnTo>
                          <a:pt x="63" y="15"/>
                        </a:lnTo>
                        <a:lnTo>
                          <a:pt x="65" y="18"/>
                        </a:lnTo>
                        <a:lnTo>
                          <a:pt x="65" y="21"/>
                        </a:lnTo>
                        <a:lnTo>
                          <a:pt x="66" y="25"/>
                        </a:lnTo>
                        <a:lnTo>
                          <a:pt x="66" y="29"/>
                        </a:lnTo>
                        <a:lnTo>
                          <a:pt x="66" y="33"/>
                        </a:lnTo>
                        <a:lnTo>
                          <a:pt x="66" y="37"/>
                        </a:lnTo>
                        <a:lnTo>
                          <a:pt x="66" y="41"/>
                        </a:lnTo>
                        <a:lnTo>
                          <a:pt x="65" y="45"/>
                        </a:lnTo>
                        <a:lnTo>
                          <a:pt x="63" y="48"/>
                        </a:lnTo>
                        <a:lnTo>
                          <a:pt x="62" y="50"/>
                        </a:lnTo>
                        <a:lnTo>
                          <a:pt x="61" y="53"/>
                        </a:lnTo>
                        <a:lnTo>
                          <a:pt x="59" y="56"/>
                        </a:lnTo>
                        <a:lnTo>
                          <a:pt x="57" y="59"/>
                        </a:lnTo>
                        <a:lnTo>
                          <a:pt x="54" y="60"/>
                        </a:lnTo>
                        <a:lnTo>
                          <a:pt x="50" y="61"/>
                        </a:lnTo>
                        <a:lnTo>
                          <a:pt x="47" y="63"/>
                        </a:lnTo>
                        <a:lnTo>
                          <a:pt x="46" y="63"/>
                        </a:lnTo>
                        <a:lnTo>
                          <a:pt x="43" y="63"/>
                        </a:lnTo>
                        <a:lnTo>
                          <a:pt x="40" y="63"/>
                        </a:lnTo>
                        <a:lnTo>
                          <a:pt x="36" y="63"/>
                        </a:lnTo>
                        <a:lnTo>
                          <a:pt x="34" y="61"/>
                        </a:lnTo>
                        <a:lnTo>
                          <a:pt x="30" y="60"/>
                        </a:lnTo>
                        <a:lnTo>
                          <a:pt x="28" y="59"/>
                        </a:lnTo>
                        <a:lnTo>
                          <a:pt x="26" y="57"/>
                        </a:lnTo>
                        <a:lnTo>
                          <a:pt x="24" y="56"/>
                        </a:lnTo>
                        <a:lnTo>
                          <a:pt x="23" y="53"/>
                        </a:lnTo>
                        <a:lnTo>
                          <a:pt x="22" y="52"/>
                        </a:lnTo>
                        <a:lnTo>
                          <a:pt x="22" y="49"/>
                        </a:lnTo>
                        <a:lnTo>
                          <a:pt x="20" y="46"/>
                        </a:lnTo>
                        <a:lnTo>
                          <a:pt x="20" y="44"/>
                        </a:lnTo>
                        <a:lnTo>
                          <a:pt x="19" y="40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1" y="49"/>
                        </a:lnTo>
                        <a:lnTo>
                          <a:pt x="3" y="52"/>
                        </a:lnTo>
                        <a:lnTo>
                          <a:pt x="4" y="56"/>
                        </a:lnTo>
                        <a:lnTo>
                          <a:pt x="7" y="59"/>
                        </a:lnTo>
                        <a:lnTo>
                          <a:pt x="8" y="61"/>
                        </a:lnTo>
                        <a:lnTo>
                          <a:pt x="11" y="65"/>
                        </a:lnTo>
                        <a:lnTo>
                          <a:pt x="13" y="67"/>
                        </a:lnTo>
                        <a:lnTo>
                          <a:pt x="16" y="69"/>
                        </a:lnTo>
                        <a:lnTo>
                          <a:pt x="19" y="71"/>
                        </a:lnTo>
                        <a:lnTo>
                          <a:pt x="23" y="72"/>
                        </a:lnTo>
                        <a:lnTo>
                          <a:pt x="26" y="73"/>
                        </a:lnTo>
                        <a:lnTo>
                          <a:pt x="30" y="75"/>
                        </a:lnTo>
                        <a:lnTo>
                          <a:pt x="34" y="76"/>
                        </a:lnTo>
                        <a:lnTo>
                          <a:pt x="38" y="76"/>
                        </a:ln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50" y="76"/>
                        </a:lnTo>
                        <a:lnTo>
                          <a:pt x="54" y="75"/>
                        </a:lnTo>
                        <a:lnTo>
                          <a:pt x="58" y="73"/>
                        </a:lnTo>
                        <a:lnTo>
                          <a:pt x="61" y="72"/>
                        </a:lnTo>
                        <a:lnTo>
                          <a:pt x="65" y="71"/>
                        </a:lnTo>
                        <a:lnTo>
                          <a:pt x="67" y="68"/>
                        </a:lnTo>
                        <a:lnTo>
                          <a:pt x="72" y="67"/>
                        </a:lnTo>
                        <a:lnTo>
                          <a:pt x="74" y="63"/>
                        </a:lnTo>
                        <a:lnTo>
                          <a:pt x="78" y="60"/>
                        </a:lnTo>
                        <a:lnTo>
                          <a:pt x="81" y="56"/>
                        </a:lnTo>
                        <a:lnTo>
                          <a:pt x="82" y="50"/>
                        </a:lnTo>
                        <a:lnTo>
                          <a:pt x="84" y="46"/>
                        </a:lnTo>
                        <a:lnTo>
                          <a:pt x="85" y="41"/>
                        </a:lnTo>
                        <a:lnTo>
                          <a:pt x="86" y="36"/>
                        </a:lnTo>
                        <a:lnTo>
                          <a:pt x="86" y="30"/>
                        </a:lnTo>
                        <a:lnTo>
                          <a:pt x="86" y="26"/>
                        </a:lnTo>
                        <a:lnTo>
                          <a:pt x="85" y="22"/>
                        </a:lnTo>
                        <a:lnTo>
                          <a:pt x="85" y="18"/>
                        </a:lnTo>
                        <a:lnTo>
                          <a:pt x="84" y="14"/>
                        </a:lnTo>
                        <a:lnTo>
                          <a:pt x="82" y="10"/>
                        </a:lnTo>
                        <a:lnTo>
                          <a:pt x="80" y="7"/>
                        </a:lnTo>
                        <a:lnTo>
                          <a:pt x="77" y="4"/>
                        </a:lnTo>
                        <a:lnTo>
                          <a:pt x="73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5" name="Freeform 721">
                    <a:extLst>
                      <a:ext uri="{FF2B5EF4-FFF2-40B4-BE49-F238E27FC236}">
                        <a16:creationId xmlns="" xmlns:a16="http://schemas.microsoft.com/office/drawing/2014/main" id="{2A6A52DC-1096-4D61-813F-EA06AEB9602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38651" y="303213"/>
                    <a:ext cx="49213" cy="63500"/>
                  </a:xfrm>
                  <a:custGeom>
                    <a:avLst/>
                    <a:gdLst>
                      <a:gd name="T0" fmla="*/ 77 w 95"/>
                      <a:gd name="T1" fmla="*/ 77 h 121"/>
                      <a:gd name="T2" fmla="*/ 77 w 95"/>
                      <a:gd name="T3" fmla="*/ 0 h 121"/>
                      <a:gd name="T4" fmla="*/ 57 w 95"/>
                      <a:gd name="T5" fmla="*/ 0 h 121"/>
                      <a:gd name="T6" fmla="*/ 0 w 95"/>
                      <a:gd name="T7" fmla="*/ 76 h 121"/>
                      <a:gd name="T8" fmla="*/ 0 w 95"/>
                      <a:gd name="T9" fmla="*/ 90 h 121"/>
                      <a:gd name="T10" fmla="*/ 57 w 95"/>
                      <a:gd name="T11" fmla="*/ 90 h 121"/>
                      <a:gd name="T12" fmla="*/ 57 w 95"/>
                      <a:gd name="T13" fmla="*/ 121 h 121"/>
                      <a:gd name="T14" fmla="*/ 77 w 95"/>
                      <a:gd name="T15" fmla="*/ 121 h 121"/>
                      <a:gd name="T16" fmla="*/ 77 w 95"/>
                      <a:gd name="T17" fmla="*/ 90 h 121"/>
                      <a:gd name="T18" fmla="*/ 95 w 95"/>
                      <a:gd name="T19" fmla="*/ 90 h 121"/>
                      <a:gd name="T20" fmla="*/ 95 w 95"/>
                      <a:gd name="T21" fmla="*/ 77 h 121"/>
                      <a:gd name="T22" fmla="*/ 77 w 95"/>
                      <a:gd name="T23" fmla="*/ 77 h 121"/>
                      <a:gd name="T24" fmla="*/ 57 w 95"/>
                      <a:gd name="T25" fmla="*/ 26 h 121"/>
                      <a:gd name="T26" fmla="*/ 57 w 95"/>
                      <a:gd name="T27" fmla="*/ 77 h 121"/>
                      <a:gd name="T28" fmla="*/ 19 w 95"/>
                      <a:gd name="T29" fmla="*/ 77 h 121"/>
                      <a:gd name="T30" fmla="*/ 57 w 95"/>
                      <a:gd name="T31" fmla="*/ 26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21">
                        <a:moveTo>
                          <a:pt x="77" y="77"/>
                        </a:moveTo>
                        <a:lnTo>
                          <a:pt x="77" y="0"/>
                        </a:lnTo>
                        <a:lnTo>
                          <a:pt x="57" y="0"/>
                        </a:lnTo>
                        <a:lnTo>
                          <a:pt x="0" y="76"/>
                        </a:lnTo>
                        <a:lnTo>
                          <a:pt x="0" y="90"/>
                        </a:lnTo>
                        <a:lnTo>
                          <a:pt x="57" y="90"/>
                        </a:lnTo>
                        <a:lnTo>
                          <a:pt x="57" y="121"/>
                        </a:lnTo>
                        <a:lnTo>
                          <a:pt x="77" y="121"/>
                        </a:lnTo>
                        <a:lnTo>
                          <a:pt x="77" y="90"/>
                        </a:lnTo>
                        <a:lnTo>
                          <a:pt x="95" y="90"/>
                        </a:lnTo>
                        <a:lnTo>
                          <a:pt x="95" y="77"/>
                        </a:lnTo>
                        <a:lnTo>
                          <a:pt x="77" y="77"/>
                        </a:lnTo>
                        <a:close/>
                        <a:moveTo>
                          <a:pt x="57" y="26"/>
                        </a:moveTo>
                        <a:lnTo>
                          <a:pt x="57" y="77"/>
                        </a:lnTo>
                        <a:lnTo>
                          <a:pt x="19" y="77"/>
                        </a:lnTo>
                        <a:lnTo>
                          <a:pt x="57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6" name="Freeform 722">
                    <a:extLst>
                      <a:ext uri="{FF2B5EF4-FFF2-40B4-BE49-F238E27FC236}">
                        <a16:creationId xmlns="" xmlns:a16="http://schemas.microsoft.com/office/drawing/2014/main" id="{CDA3AEEC-A91A-48D2-9055-0CA64E0ABA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438150"/>
                    <a:ext cx="46038" cy="63500"/>
                  </a:xfrm>
                  <a:custGeom>
                    <a:avLst/>
                    <a:gdLst>
                      <a:gd name="T0" fmla="*/ 84 w 87"/>
                      <a:gd name="T1" fmla="*/ 75 h 122"/>
                      <a:gd name="T2" fmla="*/ 79 w 87"/>
                      <a:gd name="T3" fmla="*/ 67 h 122"/>
                      <a:gd name="T4" fmla="*/ 71 w 87"/>
                      <a:gd name="T5" fmla="*/ 61 h 122"/>
                      <a:gd name="T6" fmla="*/ 65 w 87"/>
                      <a:gd name="T7" fmla="*/ 57 h 122"/>
                      <a:gd name="T8" fmla="*/ 75 w 87"/>
                      <a:gd name="T9" fmla="*/ 52 h 122"/>
                      <a:gd name="T10" fmla="*/ 80 w 87"/>
                      <a:gd name="T11" fmla="*/ 46 h 122"/>
                      <a:gd name="T12" fmla="*/ 83 w 87"/>
                      <a:gd name="T13" fmla="*/ 38 h 122"/>
                      <a:gd name="T14" fmla="*/ 83 w 87"/>
                      <a:gd name="T15" fmla="*/ 29 h 122"/>
                      <a:gd name="T16" fmla="*/ 81 w 87"/>
                      <a:gd name="T17" fmla="*/ 19 h 122"/>
                      <a:gd name="T18" fmla="*/ 76 w 87"/>
                      <a:gd name="T19" fmla="*/ 11 h 122"/>
                      <a:gd name="T20" fmla="*/ 67 w 87"/>
                      <a:gd name="T21" fmla="*/ 6 h 122"/>
                      <a:gd name="T22" fmla="*/ 56 w 87"/>
                      <a:gd name="T23" fmla="*/ 2 h 122"/>
                      <a:gd name="T24" fmla="*/ 44 w 87"/>
                      <a:gd name="T25" fmla="*/ 0 h 122"/>
                      <a:gd name="T26" fmla="*/ 31 w 87"/>
                      <a:gd name="T27" fmla="*/ 2 h 122"/>
                      <a:gd name="T28" fmla="*/ 22 w 87"/>
                      <a:gd name="T29" fmla="*/ 6 h 122"/>
                      <a:gd name="T30" fmla="*/ 13 w 87"/>
                      <a:gd name="T31" fmla="*/ 13 h 122"/>
                      <a:gd name="T32" fmla="*/ 7 w 87"/>
                      <a:gd name="T33" fmla="*/ 21 h 122"/>
                      <a:gd name="T34" fmla="*/ 3 w 87"/>
                      <a:gd name="T35" fmla="*/ 32 h 122"/>
                      <a:gd name="T36" fmla="*/ 22 w 87"/>
                      <a:gd name="T37" fmla="*/ 33 h 122"/>
                      <a:gd name="T38" fmla="*/ 25 w 87"/>
                      <a:gd name="T39" fmla="*/ 25 h 122"/>
                      <a:gd name="T40" fmla="*/ 29 w 87"/>
                      <a:gd name="T41" fmla="*/ 19 h 122"/>
                      <a:gd name="T42" fmla="*/ 36 w 87"/>
                      <a:gd name="T43" fmla="*/ 14 h 122"/>
                      <a:gd name="T44" fmla="*/ 48 w 87"/>
                      <a:gd name="T45" fmla="*/ 13 h 122"/>
                      <a:gd name="T46" fmla="*/ 57 w 87"/>
                      <a:gd name="T47" fmla="*/ 17 h 122"/>
                      <a:gd name="T48" fmla="*/ 61 w 87"/>
                      <a:gd name="T49" fmla="*/ 22 h 122"/>
                      <a:gd name="T50" fmla="*/ 64 w 87"/>
                      <a:gd name="T51" fmla="*/ 28 h 122"/>
                      <a:gd name="T52" fmla="*/ 64 w 87"/>
                      <a:gd name="T53" fmla="*/ 34 h 122"/>
                      <a:gd name="T54" fmla="*/ 63 w 87"/>
                      <a:gd name="T55" fmla="*/ 41 h 122"/>
                      <a:gd name="T56" fmla="*/ 58 w 87"/>
                      <a:gd name="T57" fmla="*/ 46 h 122"/>
                      <a:gd name="T58" fmla="*/ 53 w 87"/>
                      <a:gd name="T59" fmla="*/ 51 h 122"/>
                      <a:gd name="T60" fmla="*/ 48 w 87"/>
                      <a:gd name="T61" fmla="*/ 52 h 122"/>
                      <a:gd name="T62" fmla="*/ 42 w 87"/>
                      <a:gd name="T63" fmla="*/ 53 h 122"/>
                      <a:gd name="T64" fmla="*/ 44 w 87"/>
                      <a:gd name="T65" fmla="*/ 65 h 122"/>
                      <a:gd name="T66" fmla="*/ 50 w 87"/>
                      <a:gd name="T67" fmla="*/ 65 h 122"/>
                      <a:gd name="T68" fmla="*/ 56 w 87"/>
                      <a:gd name="T69" fmla="*/ 68 h 122"/>
                      <a:gd name="T70" fmla="*/ 61 w 87"/>
                      <a:gd name="T71" fmla="*/ 72 h 122"/>
                      <a:gd name="T72" fmla="*/ 65 w 87"/>
                      <a:gd name="T73" fmla="*/ 78 h 122"/>
                      <a:gd name="T74" fmla="*/ 67 w 87"/>
                      <a:gd name="T75" fmla="*/ 83 h 122"/>
                      <a:gd name="T76" fmla="*/ 67 w 87"/>
                      <a:gd name="T77" fmla="*/ 91 h 122"/>
                      <a:gd name="T78" fmla="*/ 64 w 87"/>
                      <a:gd name="T79" fmla="*/ 98 h 122"/>
                      <a:gd name="T80" fmla="*/ 60 w 87"/>
                      <a:gd name="T81" fmla="*/ 103 h 122"/>
                      <a:gd name="T82" fmla="*/ 54 w 87"/>
                      <a:gd name="T83" fmla="*/ 106 h 122"/>
                      <a:gd name="T84" fmla="*/ 46 w 87"/>
                      <a:gd name="T85" fmla="*/ 109 h 122"/>
                      <a:gd name="T86" fmla="*/ 40 w 87"/>
                      <a:gd name="T87" fmla="*/ 109 h 122"/>
                      <a:gd name="T88" fmla="*/ 34 w 87"/>
                      <a:gd name="T89" fmla="*/ 107 h 122"/>
                      <a:gd name="T90" fmla="*/ 25 w 87"/>
                      <a:gd name="T91" fmla="*/ 102 h 122"/>
                      <a:gd name="T92" fmla="*/ 22 w 87"/>
                      <a:gd name="T93" fmla="*/ 96 h 122"/>
                      <a:gd name="T94" fmla="*/ 19 w 87"/>
                      <a:gd name="T95" fmla="*/ 91 h 122"/>
                      <a:gd name="T96" fmla="*/ 0 w 87"/>
                      <a:gd name="T97" fmla="*/ 83 h 122"/>
                      <a:gd name="T98" fmla="*/ 0 w 87"/>
                      <a:gd name="T99" fmla="*/ 95 h 122"/>
                      <a:gd name="T100" fmla="*/ 4 w 87"/>
                      <a:gd name="T101" fmla="*/ 105 h 122"/>
                      <a:gd name="T102" fmla="*/ 11 w 87"/>
                      <a:gd name="T103" fmla="*/ 111 h 122"/>
                      <a:gd name="T104" fmla="*/ 22 w 87"/>
                      <a:gd name="T105" fmla="*/ 118 h 122"/>
                      <a:gd name="T106" fmla="*/ 33 w 87"/>
                      <a:gd name="T107" fmla="*/ 121 h 122"/>
                      <a:gd name="T108" fmla="*/ 46 w 87"/>
                      <a:gd name="T109" fmla="*/ 121 h 122"/>
                      <a:gd name="T110" fmla="*/ 61 w 87"/>
                      <a:gd name="T111" fmla="*/ 119 h 122"/>
                      <a:gd name="T112" fmla="*/ 72 w 87"/>
                      <a:gd name="T113" fmla="*/ 114 h 122"/>
                      <a:gd name="T114" fmla="*/ 80 w 87"/>
                      <a:gd name="T115" fmla="*/ 107 h 122"/>
                      <a:gd name="T116" fmla="*/ 86 w 87"/>
                      <a:gd name="T117" fmla="*/ 98 h 122"/>
                      <a:gd name="T118" fmla="*/ 87 w 87"/>
                      <a:gd name="T119" fmla="*/ 87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22">
                        <a:moveTo>
                          <a:pt x="87" y="80"/>
                        </a:moveTo>
                        <a:lnTo>
                          <a:pt x="86" y="78"/>
                        </a:lnTo>
                        <a:lnTo>
                          <a:pt x="84" y="75"/>
                        </a:lnTo>
                        <a:lnTo>
                          <a:pt x="83" y="72"/>
                        </a:lnTo>
                        <a:lnTo>
                          <a:pt x="81" y="69"/>
                        </a:lnTo>
                        <a:lnTo>
                          <a:pt x="79" y="67"/>
                        </a:lnTo>
                        <a:lnTo>
                          <a:pt x="76" y="65"/>
                        </a:lnTo>
                        <a:lnTo>
                          <a:pt x="73" y="63"/>
                        </a:lnTo>
                        <a:lnTo>
                          <a:pt x="71" y="61"/>
                        </a:lnTo>
                        <a:lnTo>
                          <a:pt x="67" y="59"/>
                        </a:lnTo>
                        <a:lnTo>
                          <a:pt x="63" y="59"/>
                        </a:lnTo>
                        <a:lnTo>
                          <a:pt x="65" y="57"/>
                        </a:lnTo>
                        <a:lnTo>
                          <a:pt x="69" y="56"/>
                        </a:lnTo>
                        <a:lnTo>
                          <a:pt x="72" y="55"/>
                        </a:lnTo>
                        <a:lnTo>
                          <a:pt x="75" y="52"/>
                        </a:lnTo>
                        <a:lnTo>
                          <a:pt x="77" y="51"/>
                        </a:lnTo>
                        <a:lnTo>
                          <a:pt x="79" y="49"/>
                        </a:lnTo>
                        <a:lnTo>
                          <a:pt x="80" y="46"/>
                        </a:lnTo>
                        <a:lnTo>
                          <a:pt x="81" y="44"/>
                        </a:lnTo>
                        <a:lnTo>
                          <a:pt x="83" y="41"/>
                        </a:lnTo>
                        <a:lnTo>
                          <a:pt x="83" y="38"/>
                        </a:lnTo>
                        <a:lnTo>
                          <a:pt x="83" y="36"/>
                        </a:lnTo>
                        <a:lnTo>
                          <a:pt x="83" y="32"/>
                        </a:lnTo>
                        <a:lnTo>
                          <a:pt x="83" y="29"/>
                        </a:lnTo>
                        <a:lnTo>
                          <a:pt x="83" y="25"/>
                        </a:lnTo>
                        <a:lnTo>
                          <a:pt x="81" y="22"/>
                        </a:lnTo>
                        <a:lnTo>
                          <a:pt x="81" y="19"/>
                        </a:lnTo>
                        <a:lnTo>
                          <a:pt x="79" y="17"/>
                        </a:lnTo>
                        <a:lnTo>
                          <a:pt x="77" y="14"/>
                        </a:lnTo>
                        <a:lnTo>
                          <a:pt x="76" y="11"/>
                        </a:lnTo>
                        <a:lnTo>
                          <a:pt x="73" y="10"/>
                        </a:lnTo>
                        <a:lnTo>
                          <a:pt x="71" y="7"/>
                        </a:lnTo>
                        <a:lnTo>
                          <a:pt x="67" y="6"/>
                        </a:lnTo>
                        <a:lnTo>
                          <a:pt x="64" y="5"/>
                        </a:lnTo>
                        <a:lnTo>
                          <a:pt x="60" y="3"/>
                        </a:lnTo>
                        <a:lnTo>
                          <a:pt x="56" y="2"/>
                        </a:lnTo>
                        <a:lnTo>
                          <a:pt x="52" y="0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2"/>
                        </a:lnTo>
                        <a:lnTo>
                          <a:pt x="29" y="3"/>
                        </a:lnTo>
                        <a:lnTo>
                          <a:pt x="25" y="5"/>
                        </a:lnTo>
                        <a:lnTo>
                          <a:pt x="22" y="6"/>
                        </a:lnTo>
                        <a:lnTo>
                          <a:pt x="19" y="7"/>
                        </a:lnTo>
                        <a:lnTo>
                          <a:pt x="17" y="10"/>
                        </a:lnTo>
                        <a:lnTo>
                          <a:pt x="13" y="13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7" y="21"/>
                        </a:lnTo>
                        <a:lnTo>
                          <a:pt x="6" y="25"/>
                        </a:lnTo>
                        <a:lnTo>
                          <a:pt x="4" y="28"/>
                        </a:lnTo>
                        <a:lnTo>
                          <a:pt x="3" y="32"/>
                        </a:lnTo>
                        <a:lnTo>
                          <a:pt x="3" y="36"/>
                        </a:lnTo>
                        <a:lnTo>
                          <a:pt x="22" y="36"/>
                        </a:lnTo>
                        <a:lnTo>
                          <a:pt x="22" y="33"/>
                        </a:lnTo>
                        <a:lnTo>
                          <a:pt x="23" y="30"/>
                        </a:lnTo>
                        <a:lnTo>
                          <a:pt x="23" y="28"/>
                        </a:lnTo>
                        <a:lnTo>
                          <a:pt x="25" y="25"/>
                        </a:lnTo>
                        <a:lnTo>
                          <a:pt x="26" y="23"/>
                        </a:lnTo>
                        <a:lnTo>
                          <a:pt x="27" y="21"/>
                        </a:lnTo>
                        <a:lnTo>
                          <a:pt x="29" y="19"/>
                        </a:lnTo>
                        <a:lnTo>
                          <a:pt x="30" y="18"/>
                        </a:lnTo>
                        <a:lnTo>
                          <a:pt x="33" y="15"/>
                        </a:lnTo>
                        <a:lnTo>
                          <a:pt x="36" y="14"/>
                        </a:lnTo>
                        <a:lnTo>
                          <a:pt x="40" y="13"/>
                        </a:lnTo>
                        <a:lnTo>
                          <a:pt x="44" y="13"/>
                        </a:lnTo>
                        <a:lnTo>
                          <a:pt x="48" y="13"/>
                        </a:lnTo>
                        <a:lnTo>
                          <a:pt x="52" y="14"/>
                        </a:lnTo>
                        <a:lnTo>
                          <a:pt x="54" y="15"/>
                        </a:lnTo>
                        <a:lnTo>
                          <a:pt x="57" y="17"/>
                        </a:lnTo>
                        <a:lnTo>
                          <a:pt x="58" y="18"/>
                        </a:lnTo>
                        <a:lnTo>
                          <a:pt x="60" y="19"/>
                        </a:lnTo>
                        <a:lnTo>
                          <a:pt x="61" y="22"/>
                        </a:lnTo>
                        <a:lnTo>
                          <a:pt x="63" y="23"/>
                        </a:lnTo>
                        <a:lnTo>
                          <a:pt x="63" y="25"/>
                        </a:lnTo>
                        <a:lnTo>
                          <a:pt x="64" y="28"/>
                        </a:lnTo>
                        <a:lnTo>
                          <a:pt x="64" y="29"/>
                        </a:lnTo>
                        <a:lnTo>
                          <a:pt x="64" y="32"/>
                        </a:lnTo>
                        <a:lnTo>
                          <a:pt x="64" y="34"/>
                        </a:lnTo>
                        <a:lnTo>
                          <a:pt x="64" y="37"/>
                        </a:lnTo>
                        <a:lnTo>
                          <a:pt x="63" y="38"/>
                        </a:lnTo>
                        <a:lnTo>
                          <a:pt x="63" y="41"/>
                        </a:lnTo>
                        <a:lnTo>
                          <a:pt x="61" y="42"/>
                        </a:lnTo>
                        <a:lnTo>
                          <a:pt x="60" y="45"/>
                        </a:lnTo>
                        <a:lnTo>
                          <a:pt x="58" y="46"/>
                        </a:lnTo>
                        <a:lnTo>
                          <a:pt x="57" y="48"/>
                        </a:lnTo>
                        <a:lnTo>
                          <a:pt x="56" y="49"/>
                        </a:lnTo>
                        <a:lnTo>
                          <a:pt x="53" y="51"/>
                        </a:lnTo>
                        <a:lnTo>
                          <a:pt x="52" y="51"/>
                        </a:lnTo>
                        <a:lnTo>
                          <a:pt x="50" y="52"/>
                        </a:lnTo>
                        <a:lnTo>
                          <a:pt x="48" y="52"/>
                        </a:lnTo>
                        <a:lnTo>
                          <a:pt x="46" y="53"/>
                        </a:lnTo>
                        <a:lnTo>
                          <a:pt x="45" y="53"/>
                        </a:lnTo>
                        <a:lnTo>
                          <a:pt x="42" y="53"/>
                        </a:lnTo>
                        <a:lnTo>
                          <a:pt x="37" y="53"/>
                        </a:lnTo>
                        <a:lnTo>
                          <a:pt x="37" y="65"/>
                        </a:lnTo>
                        <a:lnTo>
                          <a:pt x="44" y="65"/>
                        </a:lnTo>
                        <a:lnTo>
                          <a:pt x="46" y="65"/>
                        </a:lnTo>
                        <a:lnTo>
                          <a:pt x="49" y="65"/>
                        </a:lnTo>
                        <a:lnTo>
                          <a:pt x="50" y="65"/>
                        </a:lnTo>
                        <a:lnTo>
                          <a:pt x="52" y="67"/>
                        </a:lnTo>
                        <a:lnTo>
                          <a:pt x="54" y="67"/>
                        </a:lnTo>
                        <a:lnTo>
                          <a:pt x="56" y="68"/>
                        </a:lnTo>
                        <a:lnTo>
                          <a:pt x="57" y="69"/>
                        </a:lnTo>
                        <a:lnTo>
                          <a:pt x="60" y="71"/>
                        </a:lnTo>
                        <a:lnTo>
                          <a:pt x="61" y="72"/>
                        </a:lnTo>
                        <a:lnTo>
                          <a:pt x="63" y="74"/>
                        </a:lnTo>
                        <a:lnTo>
                          <a:pt x="64" y="75"/>
                        </a:lnTo>
                        <a:lnTo>
                          <a:pt x="65" y="78"/>
                        </a:lnTo>
                        <a:lnTo>
                          <a:pt x="65" y="79"/>
                        </a:lnTo>
                        <a:lnTo>
                          <a:pt x="67" y="82"/>
                        </a:lnTo>
                        <a:lnTo>
                          <a:pt x="67" y="83"/>
                        </a:lnTo>
                        <a:lnTo>
                          <a:pt x="67" y="86"/>
                        </a:lnTo>
                        <a:lnTo>
                          <a:pt x="67" y="88"/>
                        </a:lnTo>
                        <a:lnTo>
                          <a:pt x="67" y="91"/>
                        </a:lnTo>
                        <a:lnTo>
                          <a:pt x="65" y="94"/>
                        </a:lnTo>
                        <a:lnTo>
                          <a:pt x="65" y="95"/>
                        </a:lnTo>
                        <a:lnTo>
                          <a:pt x="64" y="98"/>
                        </a:lnTo>
                        <a:lnTo>
                          <a:pt x="63" y="99"/>
                        </a:lnTo>
                        <a:lnTo>
                          <a:pt x="61" y="102"/>
                        </a:lnTo>
                        <a:lnTo>
                          <a:pt x="60" y="103"/>
                        </a:lnTo>
                        <a:lnTo>
                          <a:pt x="57" y="105"/>
                        </a:lnTo>
                        <a:lnTo>
                          <a:pt x="56" y="106"/>
                        </a:lnTo>
                        <a:lnTo>
                          <a:pt x="54" y="106"/>
                        </a:lnTo>
                        <a:lnTo>
                          <a:pt x="52" y="107"/>
                        </a:lnTo>
                        <a:lnTo>
                          <a:pt x="49" y="107"/>
                        </a:lnTo>
                        <a:lnTo>
                          <a:pt x="46" y="109"/>
                        </a:lnTo>
                        <a:lnTo>
                          <a:pt x="45" y="109"/>
                        </a:lnTo>
                        <a:lnTo>
                          <a:pt x="42" y="109"/>
                        </a:lnTo>
                        <a:lnTo>
                          <a:pt x="40" y="109"/>
                        </a:lnTo>
                        <a:lnTo>
                          <a:pt x="38" y="109"/>
                        </a:lnTo>
                        <a:lnTo>
                          <a:pt x="36" y="107"/>
                        </a:lnTo>
                        <a:lnTo>
                          <a:pt x="34" y="107"/>
                        </a:lnTo>
                        <a:lnTo>
                          <a:pt x="30" y="106"/>
                        </a:lnTo>
                        <a:lnTo>
                          <a:pt x="27" y="103"/>
                        </a:lnTo>
                        <a:lnTo>
                          <a:pt x="25" y="102"/>
                        </a:lnTo>
                        <a:lnTo>
                          <a:pt x="23" y="101"/>
                        </a:lnTo>
                        <a:lnTo>
                          <a:pt x="22" y="98"/>
                        </a:lnTo>
                        <a:lnTo>
                          <a:pt x="22" y="96"/>
                        </a:lnTo>
                        <a:lnTo>
                          <a:pt x="21" y="95"/>
                        </a:lnTo>
                        <a:lnTo>
                          <a:pt x="21" y="92"/>
                        </a:lnTo>
                        <a:lnTo>
                          <a:pt x="19" y="91"/>
                        </a:lnTo>
                        <a:lnTo>
                          <a:pt x="19" y="88"/>
                        </a:lnTo>
                        <a:lnTo>
                          <a:pt x="19" y="83"/>
                        </a:lnTo>
                        <a:lnTo>
                          <a:pt x="0" y="83"/>
                        </a:lnTo>
                        <a:lnTo>
                          <a:pt x="0" y="90"/>
                        </a:lnTo>
                        <a:lnTo>
                          <a:pt x="0" y="92"/>
                        </a:lnTo>
                        <a:lnTo>
                          <a:pt x="0" y="95"/>
                        </a:lnTo>
                        <a:lnTo>
                          <a:pt x="2" y="98"/>
                        </a:lnTo>
                        <a:lnTo>
                          <a:pt x="3" y="102"/>
                        </a:lnTo>
                        <a:lnTo>
                          <a:pt x="4" y="105"/>
                        </a:lnTo>
                        <a:lnTo>
                          <a:pt x="7" y="107"/>
                        </a:lnTo>
                        <a:lnTo>
                          <a:pt x="8" y="110"/>
                        </a:lnTo>
                        <a:lnTo>
                          <a:pt x="11" y="111"/>
                        </a:lnTo>
                        <a:lnTo>
                          <a:pt x="15" y="114"/>
                        </a:lnTo>
                        <a:lnTo>
                          <a:pt x="18" y="117"/>
                        </a:lnTo>
                        <a:lnTo>
                          <a:pt x="22" y="118"/>
                        </a:lnTo>
                        <a:lnTo>
                          <a:pt x="25" y="119"/>
                        </a:lnTo>
                        <a:lnTo>
                          <a:pt x="29" y="121"/>
                        </a:lnTo>
                        <a:lnTo>
                          <a:pt x="33" y="121"/>
                        </a:lnTo>
                        <a:lnTo>
                          <a:pt x="37" y="121"/>
                        </a:lnTo>
                        <a:lnTo>
                          <a:pt x="42" y="122"/>
                        </a:lnTo>
                        <a:lnTo>
                          <a:pt x="46" y="121"/>
                        </a:lnTo>
                        <a:lnTo>
                          <a:pt x="52" y="121"/>
                        </a:lnTo>
                        <a:lnTo>
                          <a:pt x="56" y="121"/>
                        </a:lnTo>
                        <a:lnTo>
                          <a:pt x="61" y="119"/>
                        </a:lnTo>
                        <a:lnTo>
                          <a:pt x="65" y="118"/>
                        </a:lnTo>
                        <a:lnTo>
                          <a:pt x="68" y="117"/>
                        </a:lnTo>
                        <a:lnTo>
                          <a:pt x="72" y="114"/>
                        </a:lnTo>
                        <a:lnTo>
                          <a:pt x="75" y="111"/>
                        </a:lnTo>
                        <a:lnTo>
                          <a:pt x="77" y="109"/>
                        </a:lnTo>
                        <a:lnTo>
                          <a:pt x="80" y="107"/>
                        </a:lnTo>
                        <a:lnTo>
                          <a:pt x="83" y="103"/>
                        </a:lnTo>
                        <a:lnTo>
                          <a:pt x="84" y="101"/>
                        </a:lnTo>
                        <a:lnTo>
                          <a:pt x="86" y="98"/>
                        </a:lnTo>
                        <a:lnTo>
                          <a:pt x="86" y="94"/>
                        </a:lnTo>
                        <a:lnTo>
                          <a:pt x="87" y="91"/>
                        </a:lnTo>
                        <a:lnTo>
                          <a:pt x="87" y="87"/>
                        </a:lnTo>
                        <a:lnTo>
                          <a:pt x="87" y="83"/>
                        </a:lnTo>
                        <a:lnTo>
                          <a:pt x="87" y="8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7" name="Freeform 723">
                    <a:extLst>
                      <a:ext uri="{FF2B5EF4-FFF2-40B4-BE49-F238E27FC236}">
                        <a16:creationId xmlns="" xmlns:a16="http://schemas.microsoft.com/office/drawing/2014/main" id="{946BD9F0-AA68-47CA-935E-6B289E4DFE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573088"/>
                    <a:ext cx="46038" cy="61913"/>
                  </a:xfrm>
                  <a:custGeom>
                    <a:avLst/>
                    <a:gdLst>
                      <a:gd name="T0" fmla="*/ 81 w 87"/>
                      <a:gd name="T1" fmla="*/ 46 h 119"/>
                      <a:gd name="T2" fmla="*/ 84 w 87"/>
                      <a:gd name="T3" fmla="*/ 39 h 119"/>
                      <a:gd name="T4" fmla="*/ 84 w 87"/>
                      <a:gd name="T5" fmla="*/ 31 h 119"/>
                      <a:gd name="T6" fmla="*/ 84 w 87"/>
                      <a:gd name="T7" fmla="*/ 24 h 119"/>
                      <a:gd name="T8" fmla="*/ 81 w 87"/>
                      <a:gd name="T9" fmla="*/ 19 h 119"/>
                      <a:gd name="T10" fmla="*/ 77 w 87"/>
                      <a:gd name="T11" fmla="*/ 13 h 119"/>
                      <a:gd name="T12" fmla="*/ 73 w 87"/>
                      <a:gd name="T13" fmla="*/ 8 h 119"/>
                      <a:gd name="T14" fmla="*/ 67 w 87"/>
                      <a:gd name="T15" fmla="*/ 5 h 119"/>
                      <a:gd name="T16" fmla="*/ 60 w 87"/>
                      <a:gd name="T17" fmla="*/ 1 h 119"/>
                      <a:gd name="T18" fmla="*/ 52 w 87"/>
                      <a:gd name="T19" fmla="*/ 0 h 119"/>
                      <a:gd name="T20" fmla="*/ 44 w 87"/>
                      <a:gd name="T21" fmla="*/ 0 h 119"/>
                      <a:gd name="T22" fmla="*/ 36 w 87"/>
                      <a:gd name="T23" fmla="*/ 0 h 119"/>
                      <a:gd name="T24" fmla="*/ 29 w 87"/>
                      <a:gd name="T25" fmla="*/ 1 h 119"/>
                      <a:gd name="T26" fmla="*/ 23 w 87"/>
                      <a:gd name="T27" fmla="*/ 5 h 119"/>
                      <a:gd name="T28" fmla="*/ 17 w 87"/>
                      <a:gd name="T29" fmla="*/ 8 h 119"/>
                      <a:gd name="T30" fmla="*/ 11 w 87"/>
                      <a:gd name="T31" fmla="*/ 15 h 119"/>
                      <a:gd name="T32" fmla="*/ 7 w 87"/>
                      <a:gd name="T33" fmla="*/ 21 h 119"/>
                      <a:gd name="T34" fmla="*/ 4 w 87"/>
                      <a:gd name="T35" fmla="*/ 31 h 119"/>
                      <a:gd name="T36" fmla="*/ 3 w 87"/>
                      <a:gd name="T37" fmla="*/ 40 h 119"/>
                      <a:gd name="T38" fmla="*/ 23 w 87"/>
                      <a:gd name="T39" fmla="*/ 38 h 119"/>
                      <a:gd name="T40" fmla="*/ 25 w 87"/>
                      <a:gd name="T41" fmla="*/ 29 h 119"/>
                      <a:gd name="T42" fmla="*/ 26 w 87"/>
                      <a:gd name="T43" fmla="*/ 24 h 119"/>
                      <a:gd name="T44" fmla="*/ 30 w 87"/>
                      <a:gd name="T45" fmla="*/ 19 h 119"/>
                      <a:gd name="T46" fmla="*/ 36 w 87"/>
                      <a:gd name="T47" fmla="*/ 15 h 119"/>
                      <a:gd name="T48" fmla="*/ 41 w 87"/>
                      <a:gd name="T49" fmla="*/ 13 h 119"/>
                      <a:gd name="T50" fmla="*/ 48 w 87"/>
                      <a:gd name="T51" fmla="*/ 13 h 119"/>
                      <a:gd name="T52" fmla="*/ 54 w 87"/>
                      <a:gd name="T53" fmla="*/ 15 h 119"/>
                      <a:gd name="T54" fmla="*/ 58 w 87"/>
                      <a:gd name="T55" fmla="*/ 19 h 119"/>
                      <a:gd name="T56" fmla="*/ 61 w 87"/>
                      <a:gd name="T57" fmla="*/ 21 h 119"/>
                      <a:gd name="T58" fmla="*/ 63 w 87"/>
                      <a:gd name="T59" fmla="*/ 24 h 119"/>
                      <a:gd name="T60" fmla="*/ 64 w 87"/>
                      <a:gd name="T61" fmla="*/ 28 h 119"/>
                      <a:gd name="T62" fmla="*/ 64 w 87"/>
                      <a:gd name="T63" fmla="*/ 33 h 119"/>
                      <a:gd name="T64" fmla="*/ 61 w 87"/>
                      <a:gd name="T65" fmla="*/ 40 h 119"/>
                      <a:gd name="T66" fmla="*/ 58 w 87"/>
                      <a:gd name="T67" fmla="*/ 47 h 119"/>
                      <a:gd name="T68" fmla="*/ 53 w 87"/>
                      <a:gd name="T69" fmla="*/ 54 h 119"/>
                      <a:gd name="T70" fmla="*/ 46 w 87"/>
                      <a:gd name="T71" fmla="*/ 61 h 119"/>
                      <a:gd name="T72" fmla="*/ 38 w 87"/>
                      <a:gd name="T73" fmla="*/ 67 h 119"/>
                      <a:gd name="T74" fmla="*/ 29 w 87"/>
                      <a:gd name="T75" fmla="*/ 75 h 119"/>
                      <a:gd name="T76" fmla="*/ 19 w 87"/>
                      <a:gd name="T77" fmla="*/ 84 h 119"/>
                      <a:gd name="T78" fmla="*/ 11 w 87"/>
                      <a:gd name="T79" fmla="*/ 90 h 119"/>
                      <a:gd name="T80" fmla="*/ 6 w 87"/>
                      <a:gd name="T81" fmla="*/ 97 h 119"/>
                      <a:gd name="T82" fmla="*/ 3 w 87"/>
                      <a:gd name="T83" fmla="*/ 101 h 119"/>
                      <a:gd name="T84" fmla="*/ 0 w 87"/>
                      <a:gd name="T85" fmla="*/ 105 h 119"/>
                      <a:gd name="T86" fmla="*/ 0 w 87"/>
                      <a:gd name="T87" fmla="*/ 119 h 119"/>
                      <a:gd name="T88" fmla="*/ 87 w 87"/>
                      <a:gd name="T89" fmla="*/ 107 h 119"/>
                      <a:gd name="T90" fmla="*/ 25 w 87"/>
                      <a:gd name="T91" fmla="*/ 104 h 119"/>
                      <a:gd name="T92" fmla="*/ 30 w 87"/>
                      <a:gd name="T93" fmla="*/ 97 h 119"/>
                      <a:gd name="T94" fmla="*/ 46 w 87"/>
                      <a:gd name="T95" fmla="*/ 82 h 119"/>
                      <a:gd name="T96" fmla="*/ 72 w 87"/>
                      <a:gd name="T97" fmla="*/ 59 h 119"/>
                      <a:gd name="T98" fmla="*/ 77 w 87"/>
                      <a:gd name="T99" fmla="*/ 52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7" h="119">
                        <a:moveTo>
                          <a:pt x="79" y="50"/>
                        </a:moveTo>
                        <a:lnTo>
                          <a:pt x="81" y="46"/>
                        </a:lnTo>
                        <a:lnTo>
                          <a:pt x="83" y="43"/>
                        </a:lnTo>
                        <a:lnTo>
                          <a:pt x="84" y="39"/>
                        </a:lnTo>
                        <a:lnTo>
                          <a:pt x="84" y="35"/>
                        </a:lnTo>
                        <a:lnTo>
                          <a:pt x="84" y="31"/>
                        </a:lnTo>
                        <a:lnTo>
                          <a:pt x="84" y="27"/>
                        </a:lnTo>
                        <a:lnTo>
                          <a:pt x="84" y="24"/>
                        </a:lnTo>
                        <a:lnTo>
                          <a:pt x="83" y="21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7" y="13"/>
                        </a:lnTo>
                        <a:lnTo>
                          <a:pt x="76" y="11"/>
                        </a:lnTo>
                        <a:lnTo>
                          <a:pt x="73" y="8"/>
                        </a:lnTo>
                        <a:lnTo>
                          <a:pt x="71" y="6"/>
                        </a:lnTo>
                        <a:lnTo>
                          <a:pt x="67" y="5"/>
                        </a:lnTo>
                        <a:lnTo>
                          <a:pt x="64" y="2"/>
                        </a:lnTo>
                        <a:lnTo>
                          <a:pt x="60" y="1"/>
                        </a:lnTo>
                        <a:lnTo>
                          <a:pt x="56" y="1"/>
                        </a:lnTo>
                        <a:lnTo>
                          <a:pt x="52" y="0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3" y="1"/>
                        </a:lnTo>
                        <a:lnTo>
                          <a:pt x="29" y="1"/>
                        </a:lnTo>
                        <a:lnTo>
                          <a:pt x="26" y="2"/>
                        </a:lnTo>
                        <a:lnTo>
                          <a:pt x="23" y="5"/>
                        </a:lnTo>
                        <a:lnTo>
                          <a:pt x="19" y="6"/>
                        </a:lnTo>
                        <a:lnTo>
                          <a:pt x="17" y="8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8" y="19"/>
                        </a:lnTo>
                        <a:lnTo>
                          <a:pt x="7" y="21"/>
                        </a:lnTo>
                        <a:lnTo>
                          <a:pt x="6" y="27"/>
                        </a:lnTo>
                        <a:lnTo>
                          <a:pt x="4" y="31"/>
                        </a:lnTo>
                        <a:lnTo>
                          <a:pt x="3" y="36"/>
                        </a:lnTo>
                        <a:lnTo>
                          <a:pt x="3" y="40"/>
                        </a:lnTo>
                        <a:lnTo>
                          <a:pt x="23" y="40"/>
                        </a:lnTo>
                        <a:lnTo>
                          <a:pt x="23" y="38"/>
                        </a:lnTo>
                        <a:lnTo>
                          <a:pt x="23" y="33"/>
                        </a:lnTo>
                        <a:lnTo>
                          <a:pt x="25" y="29"/>
                        </a:lnTo>
                        <a:lnTo>
                          <a:pt x="25" y="27"/>
                        </a:lnTo>
                        <a:lnTo>
                          <a:pt x="26" y="24"/>
                        </a:lnTo>
                        <a:lnTo>
                          <a:pt x="29" y="21"/>
                        </a:lnTo>
                        <a:lnTo>
                          <a:pt x="30" y="19"/>
                        </a:lnTo>
                        <a:lnTo>
                          <a:pt x="33" y="17"/>
                        </a:lnTo>
                        <a:lnTo>
                          <a:pt x="36" y="15"/>
                        </a:lnTo>
                        <a:lnTo>
                          <a:pt x="38" y="13"/>
                        </a:lnTo>
                        <a:lnTo>
                          <a:pt x="41" y="13"/>
                        </a:lnTo>
                        <a:lnTo>
                          <a:pt x="44" y="12"/>
                        </a:lnTo>
                        <a:lnTo>
                          <a:pt x="48" y="13"/>
                        </a:lnTo>
                        <a:lnTo>
                          <a:pt x="52" y="13"/>
                        </a:lnTo>
                        <a:lnTo>
                          <a:pt x="54" y="15"/>
                        </a:lnTo>
                        <a:lnTo>
                          <a:pt x="57" y="17"/>
                        </a:lnTo>
                        <a:lnTo>
                          <a:pt x="58" y="19"/>
                        </a:lnTo>
                        <a:lnTo>
                          <a:pt x="60" y="20"/>
                        </a:lnTo>
                        <a:lnTo>
                          <a:pt x="61" y="21"/>
                        </a:lnTo>
                        <a:lnTo>
                          <a:pt x="63" y="23"/>
                        </a:lnTo>
                        <a:lnTo>
                          <a:pt x="63" y="24"/>
                        </a:lnTo>
                        <a:lnTo>
                          <a:pt x="64" y="27"/>
                        </a:lnTo>
                        <a:lnTo>
                          <a:pt x="64" y="28"/>
                        </a:lnTo>
                        <a:lnTo>
                          <a:pt x="64" y="31"/>
                        </a:lnTo>
                        <a:lnTo>
                          <a:pt x="64" y="33"/>
                        </a:lnTo>
                        <a:lnTo>
                          <a:pt x="63" y="38"/>
                        </a:lnTo>
                        <a:lnTo>
                          <a:pt x="61" y="40"/>
                        </a:lnTo>
                        <a:lnTo>
                          <a:pt x="60" y="44"/>
                        </a:lnTo>
                        <a:lnTo>
                          <a:pt x="58" y="47"/>
                        </a:lnTo>
                        <a:lnTo>
                          <a:pt x="56" y="51"/>
                        </a:lnTo>
                        <a:lnTo>
                          <a:pt x="53" y="54"/>
                        </a:lnTo>
                        <a:lnTo>
                          <a:pt x="49" y="56"/>
                        </a:lnTo>
                        <a:lnTo>
                          <a:pt x="46" y="61"/>
                        </a:lnTo>
                        <a:lnTo>
                          <a:pt x="42" y="63"/>
                        </a:lnTo>
                        <a:lnTo>
                          <a:pt x="38" y="67"/>
                        </a:lnTo>
                        <a:lnTo>
                          <a:pt x="34" y="71"/>
                        </a:lnTo>
                        <a:lnTo>
                          <a:pt x="29" y="75"/>
                        </a:lnTo>
                        <a:lnTo>
                          <a:pt x="25" y="79"/>
                        </a:lnTo>
                        <a:lnTo>
                          <a:pt x="19" y="84"/>
                        </a:lnTo>
                        <a:lnTo>
                          <a:pt x="14" y="88"/>
                        </a:lnTo>
                        <a:lnTo>
                          <a:pt x="11" y="90"/>
                        </a:lnTo>
                        <a:lnTo>
                          <a:pt x="8" y="94"/>
                        </a:lnTo>
                        <a:lnTo>
                          <a:pt x="6" y="97"/>
                        </a:lnTo>
                        <a:lnTo>
                          <a:pt x="4" y="98"/>
                        </a:lnTo>
                        <a:lnTo>
                          <a:pt x="3" y="101"/>
                        </a:lnTo>
                        <a:lnTo>
                          <a:pt x="2" y="104"/>
                        </a:lnTo>
                        <a:lnTo>
                          <a:pt x="0" y="105"/>
                        </a:lnTo>
                        <a:lnTo>
                          <a:pt x="0" y="108"/>
                        </a:lnTo>
                        <a:lnTo>
                          <a:pt x="0" y="119"/>
                        </a:lnTo>
                        <a:lnTo>
                          <a:pt x="87" y="119"/>
                        </a:lnTo>
                        <a:lnTo>
                          <a:pt x="87" y="107"/>
                        </a:lnTo>
                        <a:lnTo>
                          <a:pt x="23" y="107"/>
                        </a:lnTo>
                        <a:lnTo>
                          <a:pt x="25" y="104"/>
                        </a:lnTo>
                        <a:lnTo>
                          <a:pt x="27" y="100"/>
                        </a:lnTo>
                        <a:lnTo>
                          <a:pt x="30" y="97"/>
                        </a:lnTo>
                        <a:lnTo>
                          <a:pt x="33" y="94"/>
                        </a:lnTo>
                        <a:lnTo>
                          <a:pt x="46" y="82"/>
                        </a:lnTo>
                        <a:lnTo>
                          <a:pt x="60" y="71"/>
                        </a:lnTo>
                        <a:lnTo>
                          <a:pt x="72" y="59"/>
                        </a:lnTo>
                        <a:lnTo>
                          <a:pt x="75" y="56"/>
                        </a:lnTo>
                        <a:lnTo>
                          <a:pt x="77" y="52"/>
                        </a:lnTo>
                        <a:lnTo>
                          <a:pt x="79" y="5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8" name="Freeform 724">
                    <a:extLst>
                      <a:ext uri="{FF2B5EF4-FFF2-40B4-BE49-F238E27FC236}">
                        <a16:creationId xmlns="" xmlns:a16="http://schemas.microsoft.com/office/drawing/2014/main" id="{7172F00D-ACF8-4F8C-A4A1-FB89D04F4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6589" y="706438"/>
                    <a:ext cx="23813" cy="63500"/>
                  </a:xfrm>
                  <a:custGeom>
                    <a:avLst/>
                    <a:gdLst>
                      <a:gd name="T0" fmla="*/ 26 w 46"/>
                      <a:gd name="T1" fmla="*/ 27 h 120"/>
                      <a:gd name="T2" fmla="*/ 26 w 46"/>
                      <a:gd name="T3" fmla="*/ 120 h 120"/>
                      <a:gd name="T4" fmla="*/ 46 w 46"/>
                      <a:gd name="T5" fmla="*/ 120 h 120"/>
                      <a:gd name="T6" fmla="*/ 46 w 46"/>
                      <a:gd name="T7" fmla="*/ 0 h 120"/>
                      <a:gd name="T8" fmla="*/ 35 w 46"/>
                      <a:gd name="T9" fmla="*/ 0 h 120"/>
                      <a:gd name="T10" fmla="*/ 35 w 46"/>
                      <a:gd name="T11" fmla="*/ 1 h 120"/>
                      <a:gd name="T12" fmla="*/ 35 w 46"/>
                      <a:gd name="T13" fmla="*/ 4 h 120"/>
                      <a:gd name="T14" fmla="*/ 34 w 46"/>
                      <a:gd name="T15" fmla="*/ 5 h 120"/>
                      <a:gd name="T16" fmla="*/ 33 w 46"/>
                      <a:gd name="T17" fmla="*/ 6 h 120"/>
                      <a:gd name="T18" fmla="*/ 33 w 46"/>
                      <a:gd name="T19" fmla="*/ 9 h 120"/>
                      <a:gd name="T20" fmla="*/ 31 w 46"/>
                      <a:gd name="T21" fmla="*/ 10 h 120"/>
                      <a:gd name="T22" fmla="*/ 29 w 46"/>
                      <a:gd name="T23" fmla="*/ 12 h 120"/>
                      <a:gd name="T24" fmla="*/ 27 w 46"/>
                      <a:gd name="T25" fmla="*/ 13 h 120"/>
                      <a:gd name="T26" fmla="*/ 26 w 46"/>
                      <a:gd name="T27" fmla="*/ 14 h 120"/>
                      <a:gd name="T28" fmla="*/ 23 w 46"/>
                      <a:gd name="T29" fmla="*/ 16 h 120"/>
                      <a:gd name="T30" fmla="*/ 22 w 46"/>
                      <a:gd name="T31" fmla="*/ 17 h 120"/>
                      <a:gd name="T32" fmla="*/ 19 w 46"/>
                      <a:gd name="T33" fmla="*/ 17 h 120"/>
                      <a:gd name="T34" fmla="*/ 16 w 46"/>
                      <a:gd name="T35" fmla="*/ 18 h 120"/>
                      <a:gd name="T36" fmla="*/ 14 w 46"/>
                      <a:gd name="T37" fmla="*/ 18 h 120"/>
                      <a:gd name="T38" fmla="*/ 11 w 46"/>
                      <a:gd name="T39" fmla="*/ 18 h 120"/>
                      <a:gd name="T40" fmla="*/ 8 w 46"/>
                      <a:gd name="T41" fmla="*/ 18 h 120"/>
                      <a:gd name="T42" fmla="*/ 0 w 46"/>
                      <a:gd name="T43" fmla="*/ 18 h 120"/>
                      <a:gd name="T44" fmla="*/ 0 w 46"/>
                      <a:gd name="T45" fmla="*/ 27 h 120"/>
                      <a:gd name="T46" fmla="*/ 26 w 46"/>
                      <a:gd name="T47" fmla="*/ 27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6" h="120">
                        <a:moveTo>
                          <a:pt x="26" y="27"/>
                        </a:moveTo>
                        <a:lnTo>
                          <a:pt x="26" y="120"/>
                        </a:lnTo>
                        <a:lnTo>
                          <a:pt x="46" y="120"/>
                        </a:lnTo>
                        <a:lnTo>
                          <a:pt x="46" y="0"/>
                        </a:lnTo>
                        <a:lnTo>
                          <a:pt x="35" y="0"/>
                        </a:lnTo>
                        <a:lnTo>
                          <a:pt x="35" y="1"/>
                        </a:lnTo>
                        <a:lnTo>
                          <a:pt x="35" y="4"/>
                        </a:lnTo>
                        <a:lnTo>
                          <a:pt x="34" y="5"/>
                        </a:lnTo>
                        <a:lnTo>
                          <a:pt x="33" y="6"/>
                        </a:lnTo>
                        <a:lnTo>
                          <a:pt x="33" y="9"/>
                        </a:lnTo>
                        <a:lnTo>
                          <a:pt x="31" y="10"/>
                        </a:lnTo>
                        <a:lnTo>
                          <a:pt x="29" y="12"/>
                        </a:lnTo>
                        <a:lnTo>
                          <a:pt x="27" y="13"/>
                        </a:lnTo>
                        <a:lnTo>
                          <a:pt x="26" y="14"/>
                        </a:lnTo>
                        <a:lnTo>
                          <a:pt x="23" y="16"/>
                        </a:lnTo>
                        <a:lnTo>
                          <a:pt x="22" y="17"/>
                        </a:lnTo>
                        <a:lnTo>
                          <a:pt x="19" y="17"/>
                        </a:lnTo>
                        <a:lnTo>
                          <a:pt x="16" y="18"/>
                        </a:lnTo>
                        <a:lnTo>
                          <a:pt x="14" y="18"/>
                        </a:lnTo>
                        <a:lnTo>
                          <a:pt x="11" y="18"/>
                        </a:lnTo>
                        <a:lnTo>
                          <a:pt x="8" y="18"/>
                        </a:lnTo>
                        <a:lnTo>
                          <a:pt x="0" y="18"/>
                        </a:lnTo>
                        <a:lnTo>
                          <a:pt x="0" y="27"/>
                        </a:lnTo>
                        <a:lnTo>
                          <a:pt x="26" y="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9" name="Freeform 725">
                    <a:extLst>
                      <a:ext uri="{FF2B5EF4-FFF2-40B4-BE49-F238E27FC236}">
                        <a16:creationId xmlns="" xmlns:a16="http://schemas.microsoft.com/office/drawing/2014/main" id="{E752CDFE-AFB2-49C8-82CD-25E6C69DD57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974725"/>
                    <a:ext cx="46038" cy="65088"/>
                  </a:xfrm>
                  <a:custGeom>
                    <a:avLst/>
                    <a:gdLst>
                      <a:gd name="T0" fmla="*/ 77 w 86"/>
                      <a:gd name="T1" fmla="*/ 20 h 122"/>
                      <a:gd name="T2" fmla="*/ 72 w 86"/>
                      <a:gd name="T3" fmla="*/ 13 h 122"/>
                      <a:gd name="T4" fmla="*/ 65 w 86"/>
                      <a:gd name="T5" fmla="*/ 7 h 122"/>
                      <a:gd name="T6" fmla="*/ 56 w 86"/>
                      <a:gd name="T7" fmla="*/ 3 h 122"/>
                      <a:gd name="T8" fmla="*/ 45 w 86"/>
                      <a:gd name="T9" fmla="*/ 0 h 122"/>
                      <a:gd name="T10" fmla="*/ 34 w 86"/>
                      <a:gd name="T11" fmla="*/ 0 h 122"/>
                      <a:gd name="T12" fmla="*/ 25 w 86"/>
                      <a:gd name="T13" fmla="*/ 3 h 122"/>
                      <a:gd name="T14" fmla="*/ 17 w 86"/>
                      <a:gd name="T15" fmla="*/ 8 h 122"/>
                      <a:gd name="T16" fmla="*/ 7 w 86"/>
                      <a:gd name="T17" fmla="*/ 18 h 122"/>
                      <a:gd name="T18" fmla="*/ 2 w 86"/>
                      <a:gd name="T19" fmla="*/ 31 h 122"/>
                      <a:gd name="T20" fmla="*/ 0 w 86"/>
                      <a:gd name="T21" fmla="*/ 45 h 122"/>
                      <a:gd name="T22" fmla="*/ 4 w 86"/>
                      <a:gd name="T23" fmla="*/ 58 h 122"/>
                      <a:gd name="T24" fmla="*/ 11 w 86"/>
                      <a:gd name="T25" fmla="*/ 68 h 122"/>
                      <a:gd name="T26" fmla="*/ 19 w 86"/>
                      <a:gd name="T27" fmla="*/ 73 h 122"/>
                      <a:gd name="T28" fmla="*/ 27 w 86"/>
                      <a:gd name="T29" fmla="*/ 77 h 122"/>
                      <a:gd name="T30" fmla="*/ 36 w 86"/>
                      <a:gd name="T31" fmla="*/ 77 h 122"/>
                      <a:gd name="T32" fmla="*/ 45 w 86"/>
                      <a:gd name="T33" fmla="*/ 76 h 122"/>
                      <a:gd name="T34" fmla="*/ 54 w 86"/>
                      <a:gd name="T35" fmla="*/ 73 h 122"/>
                      <a:gd name="T36" fmla="*/ 63 w 86"/>
                      <a:gd name="T37" fmla="*/ 66 h 122"/>
                      <a:gd name="T38" fmla="*/ 65 w 86"/>
                      <a:gd name="T39" fmla="*/ 76 h 122"/>
                      <a:gd name="T40" fmla="*/ 61 w 86"/>
                      <a:gd name="T41" fmla="*/ 92 h 122"/>
                      <a:gd name="T42" fmla="*/ 53 w 86"/>
                      <a:gd name="T43" fmla="*/ 103 h 122"/>
                      <a:gd name="T44" fmla="*/ 45 w 86"/>
                      <a:gd name="T45" fmla="*/ 107 h 122"/>
                      <a:gd name="T46" fmla="*/ 40 w 86"/>
                      <a:gd name="T47" fmla="*/ 108 h 122"/>
                      <a:gd name="T48" fmla="*/ 31 w 86"/>
                      <a:gd name="T49" fmla="*/ 107 h 122"/>
                      <a:gd name="T50" fmla="*/ 26 w 86"/>
                      <a:gd name="T51" fmla="*/ 101 h 122"/>
                      <a:gd name="T52" fmla="*/ 22 w 86"/>
                      <a:gd name="T53" fmla="*/ 96 h 122"/>
                      <a:gd name="T54" fmla="*/ 22 w 86"/>
                      <a:gd name="T55" fmla="*/ 89 h 122"/>
                      <a:gd name="T56" fmla="*/ 3 w 86"/>
                      <a:gd name="T57" fmla="*/ 97 h 122"/>
                      <a:gd name="T58" fmla="*/ 7 w 86"/>
                      <a:gd name="T59" fmla="*/ 105 h 122"/>
                      <a:gd name="T60" fmla="*/ 14 w 86"/>
                      <a:gd name="T61" fmla="*/ 114 h 122"/>
                      <a:gd name="T62" fmla="*/ 22 w 86"/>
                      <a:gd name="T63" fmla="*/ 118 h 122"/>
                      <a:gd name="T64" fmla="*/ 31 w 86"/>
                      <a:gd name="T65" fmla="*/ 120 h 122"/>
                      <a:gd name="T66" fmla="*/ 44 w 86"/>
                      <a:gd name="T67" fmla="*/ 120 h 122"/>
                      <a:gd name="T68" fmla="*/ 54 w 86"/>
                      <a:gd name="T69" fmla="*/ 119 h 122"/>
                      <a:gd name="T70" fmla="*/ 64 w 86"/>
                      <a:gd name="T71" fmla="*/ 114 h 122"/>
                      <a:gd name="T72" fmla="*/ 72 w 86"/>
                      <a:gd name="T73" fmla="*/ 107 h 122"/>
                      <a:gd name="T74" fmla="*/ 77 w 86"/>
                      <a:gd name="T75" fmla="*/ 100 h 122"/>
                      <a:gd name="T76" fmla="*/ 81 w 86"/>
                      <a:gd name="T77" fmla="*/ 91 h 122"/>
                      <a:gd name="T78" fmla="*/ 84 w 86"/>
                      <a:gd name="T79" fmla="*/ 80 h 122"/>
                      <a:gd name="T80" fmla="*/ 86 w 86"/>
                      <a:gd name="T81" fmla="*/ 68 h 122"/>
                      <a:gd name="T82" fmla="*/ 86 w 86"/>
                      <a:gd name="T83" fmla="*/ 55 h 122"/>
                      <a:gd name="T84" fmla="*/ 86 w 86"/>
                      <a:gd name="T85" fmla="*/ 43 h 122"/>
                      <a:gd name="T86" fmla="*/ 83 w 86"/>
                      <a:gd name="T87" fmla="*/ 32 h 122"/>
                      <a:gd name="T88" fmla="*/ 63 w 86"/>
                      <a:gd name="T89" fmla="*/ 27 h 122"/>
                      <a:gd name="T90" fmla="*/ 64 w 86"/>
                      <a:gd name="T91" fmla="*/ 38 h 122"/>
                      <a:gd name="T92" fmla="*/ 64 w 86"/>
                      <a:gd name="T93" fmla="*/ 47 h 122"/>
                      <a:gd name="T94" fmla="*/ 61 w 86"/>
                      <a:gd name="T95" fmla="*/ 54 h 122"/>
                      <a:gd name="T96" fmla="*/ 56 w 86"/>
                      <a:gd name="T97" fmla="*/ 61 h 122"/>
                      <a:gd name="T98" fmla="*/ 50 w 86"/>
                      <a:gd name="T99" fmla="*/ 63 h 122"/>
                      <a:gd name="T100" fmla="*/ 45 w 86"/>
                      <a:gd name="T101" fmla="*/ 65 h 122"/>
                      <a:gd name="T102" fmla="*/ 38 w 86"/>
                      <a:gd name="T103" fmla="*/ 65 h 122"/>
                      <a:gd name="T104" fmla="*/ 34 w 86"/>
                      <a:gd name="T105" fmla="*/ 63 h 122"/>
                      <a:gd name="T106" fmla="*/ 26 w 86"/>
                      <a:gd name="T107" fmla="*/ 58 h 122"/>
                      <a:gd name="T108" fmla="*/ 23 w 86"/>
                      <a:gd name="T109" fmla="*/ 53 h 122"/>
                      <a:gd name="T110" fmla="*/ 21 w 86"/>
                      <a:gd name="T111" fmla="*/ 45 h 122"/>
                      <a:gd name="T112" fmla="*/ 22 w 86"/>
                      <a:gd name="T113" fmla="*/ 32 h 122"/>
                      <a:gd name="T114" fmla="*/ 25 w 86"/>
                      <a:gd name="T115" fmla="*/ 23 h 122"/>
                      <a:gd name="T116" fmla="*/ 30 w 86"/>
                      <a:gd name="T117" fmla="*/ 16 h 122"/>
                      <a:gd name="T118" fmla="*/ 38 w 86"/>
                      <a:gd name="T119" fmla="*/ 12 h 122"/>
                      <a:gd name="T120" fmla="*/ 49 w 86"/>
                      <a:gd name="T121" fmla="*/ 13 h 122"/>
                      <a:gd name="T122" fmla="*/ 57 w 86"/>
                      <a:gd name="T123" fmla="*/ 19 h 122"/>
                      <a:gd name="T124" fmla="*/ 63 w 86"/>
                      <a:gd name="T125" fmla="*/ 27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2">
                        <a:moveTo>
                          <a:pt x="80" y="26"/>
                        </a:moveTo>
                        <a:lnTo>
                          <a:pt x="79" y="23"/>
                        </a:lnTo>
                        <a:lnTo>
                          <a:pt x="77" y="20"/>
                        </a:lnTo>
                        <a:lnTo>
                          <a:pt x="76" y="18"/>
                        </a:lnTo>
                        <a:lnTo>
                          <a:pt x="75" y="15"/>
                        </a:lnTo>
                        <a:lnTo>
                          <a:pt x="72" y="13"/>
                        </a:lnTo>
                        <a:lnTo>
                          <a:pt x="71" y="11"/>
                        </a:lnTo>
                        <a:lnTo>
                          <a:pt x="68" y="9"/>
                        </a:lnTo>
                        <a:lnTo>
                          <a:pt x="65" y="7"/>
                        </a:lnTo>
                        <a:lnTo>
                          <a:pt x="63" y="5"/>
                        </a:lnTo>
                        <a:lnTo>
                          <a:pt x="60" y="4"/>
                        </a:lnTo>
                        <a:lnTo>
                          <a:pt x="56" y="3"/>
                        </a:lnTo>
                        <a:lnTo>
                          <a:pt x="53" y="1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0" y="1"/>
                        </a:lnTo>
                        <a:lnTo>
                          <a:pt x="27" y="1"/>
                        </a:lnTo>
                        <a:lnTo>
                          <a:pt x="25" y="3"/>
                        </a:lnTo>
                        <a:lnTo>
                          <a:pt x="21" y="4"/>
                        </a:lnTo>
                        <a:lnTo>
                          <a:pt x="18" y="5"/>
                        </a:lnTo>
                        <a:lnTo>
                          <a:pt x="17" y="8"/>
                        </a:lnTo>
                        <a:lnTo>
                          <a:pt x="13" y="11"/>
                        </a:lnTo>
                        <a:lnTo>
                          <a:pt x="10" y="15"/>
                        </a:lnTo>
                        <a:lnTo>
                          <a:pt x="7" y="18"/>
                        </a:lnTo>
                        <a:lnTo>
                          <a:pt x="4" y="22"/>
                        </a:lnTo>
                        <a:lnTo>
                          <a:pt x="3" y="27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2" y="50"/>
                        </a:lnTo>
                        <a:lnTo>
                          <a:pt x="3" y="54"/>
                        </a:lnTo>
                        <a:lnTo>
                          <a:pt x="4" y="58"/>
                        </a:lnTo>
                        <a:lnTo>
                          <a:pt x="6" y="61"/>
                        </a:lnTo>
                        <a:lnTo>
                          <a:pt x="8" y="65"/>
                        </a:lnTo>
                        <a:lnTo>
                          <a:pt x="11" y="68"/>
                        </a:lnTo>
                        <a:lnTo>
                          <a:pt x="14" y="70"/>
                        </a:lnTo>
                        <a:lnTo>
                          <a:pt x="17" y="72"/>
                        </a:lnTo>
                        <a:lnTo>
                          <a:pt x="19" y="73"/>
                        </a:lnTo>
                        <a:lnTo>
                          <a:pt x="22" y="74"/>
                        </a:lnTo>
                        <a:lnTo>
                          <a:pt x="23" y="76"/>
                        </a:lnTo>
                        <a:lnTo>
                          <a:pt x="27" y="77"/>
                        </a:lnTo>
                        <a:lnTo>
                          <a:pt x="30" y="77"/>
                        </a:lnTo>
                        <a:lnTo>
                          <a:pt x="33" y="77"/>
                        </a:lnTo>
                        <a:lnTo>
                          <a:pt x="36" y="77"/>
                        </a:lnTo>
                        <a:lnTo>
                          <a:pt x="40" y="77"/>
                        </a:lnTo>
                        <a:lnTo>
                          <a:pt x="42" y="77"/>
                        </a:lnTo>
                        <a:lnTo>
                          <a:pt x="45" y="76"/>
                        </a:lnTo>
                        <a:lnTo>
                          <a:pt x="49" y="76"/>
                        </a:lnTo>
                        <a:lnTo>
                          <a:pt x="52" y="74"/>
                        </a:lnTo>
                        <a:lnTo>
                          <a:pt x="54" y="73"/>
                        </a:lnTo>
                        <a:lnTo>
                          <a:pt x="56" y="72"/>
                        </a:lnTo>
                        <a:lnTo>
                          <a:pt x="58" y="70"/>
                        </a:lnTo>
                        <a:lnTo>
                          <a:pt x="63" y="66"/>
                        </a:lnTo>
                        <a:lnTo>
                          <a:pt x="67" y="62"/>
                        </a:lnTo>
                        <a:lnTo>
                          <a:pt x="67" y="69"/>
                        </a:lnTo>
                        <a:lnTo>
                          <a:pt x="65" y="76"/>
                        </a:lnTo>
                        <a:lnTo>
                          <a:pt x="64" y="82"/>
                        </a:lnTo>
                        <a:lnTo>
                          <a:pt x="63" y="88"/>
                        </a:lnTo>
                        <a:lnTo>
                          <a:pt x="61" y="92"/>
                        </a:lnTo>
                        <a:lnTo>
                          <a:pt x="58" y="96"/>
                        </a:lnTo>
                        <a:lnTo>
                          <a:pt x="56" y="100"/>
                        </a:lnTo>
                        <a:lnTo>
                          <a:pt x="53" y="103"/>
                        </a:lnTo>
                        <a:lnTo>
                          <a:pt x="50" y="105"/>
                        </a:lnTo>
                        <a:lnTo>
                          <a:pt x="46" y="107"/>
                        </a:lnTo>
                        <a:lnTo>
                          <a:pt x="45" y="107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40" y="108"/>
                        </a:lnTo>
                        <a:lnTo>
                          <a:pt x="36" y="108"/>
                        </a:lnTo>
                        <a:lnTo>
                          <a:pt x="33" y="107"/>
                        </a:lnTo>
                        <a:lnTo>
                          <a:pt x="31" y="107"/>
                        </a:lnTo>
                        <a:lnTo>
                          <a:pt x="29" y="105"/>
                        </a:lnTo>
                        <a:lnTo>
                          <a:pt x="27" y="104"/>
                        </a:lnTo>
                        <a:lnTo>
                          <a:pt x="26" y="101"/>
                        </a:lnTo>
                        <a:lnTo>
                          <a:pt x="25" y="100"/>
                        </a:lnTo>
                        <a:lnTo>
                          <a:pt x="23" y="99"/>
                        </a:lnTo>
                        <a:lnTo>
                          <a:pt x="22" y="96"/>
                        </a:lnTo>
                        <a:lnTo>
                          <a:pt x="22" y="95"/>
                        </a:lnTo>
                        <a:lnTo>
                          <a:pt x="22" y="92"/>
                        </a:lnTo>
                        <a:lnTo>
                          <a:pt x="22" y="89"/>
                        </a:lnTo>
                        <a:lnTo>
                          <a:pt x="3" y="89"/>
                        </a:lnTo>
                        <a:lnTo>
                          <a:pt x="3" y="93"/>
                        </a:lnTo>
                        <a:lnTo>
                          <a:pt x="3" y="97"/>
                        </a:lnTo>
                        <a:lnTo>
                          <a:pt x="4" y="100"/>
                        </a:lnTo>
                        <a:lnTo>
                          <a:pt x="6" y="103"/>
                        </a:lnTo>
                        <a:lnTo>
                          <a:pt x="7" y="105"/>
                        </a:lnTo>
                        <a:lnTo>
                          <a:pt x="8" y="108"/>
                        </a:lnTo>
                        <a:lnTo>
                          <a:pt x="11" y="111"/>
                        </a:lnTo>
                        <a:lnTo>
                          <a:pt x="14" y="114"/>
                        </a:lnTo>
                        <a:lnTo>
                          <a:pt x="17" y="115"/>
                        </a:lnTo>
                        <a:lnTo>
                          <a:pt x="19" y="116"/>
                        </a:lnTo>
                        <a:lnTo>
                          <a:pt x="22" y="118"/>
                        </a:lnTo>
                        <a:lnTo>
                          <a:pt x="25" y="119"/>
                        </a:lnTo>
                        <a:lnTo>
                          <a:pt x="27" y="120"/>
                        </a:lnTo>
                        <a:lnTo>
                          <a:pt x="31" y="120"/>
                        </a:lnTo>
                        <a:lnTo>
                          <a:pt x="36" y="120"/>
                        </a:lnTo>
                        <a:lnTo>
                          <a:pt x="40" y="122"/>
                        </a:lnTo>
                        <a:lnTo>
                          <a:pt x="44" y="120"/>
                        </a:lnTo>
                        <a:lnTo>
                          <a:pt x="46" y="120"/>
                        </a:lnTo>
                        <a:lnTo>
                          <a:pt x="50" y="120"/>
                        </a:lnTo>
                        <a:lnTo>
                          <a:pt x="54" y="119"/>
                        </a:lnTo>
                        <a:lnTo>
                          <a:pt x="57" y="118"/>
                        </a:lnTo>
                        <a:lnTo>
                          <a:pt x="61" y="116"/>
                        </a:lnTo>
                        <a:lnTo>
                          <a:pt x="64" y="114"/>
                        </a:lnTo>
                        <a:lnTo>
                          <a:pt x="67" y="111"/>
                        </a:lnTo>
                        <a:lnTo>
                          <a:pt x="69" y="109"/>
                        </a:lnTo>
                        <a:lnTo>
                          <a:pt x="72" y="107"/>
                        </a:lnTo>
                        <a:lnTo>
                          <a:pt x="73" y="105"/>
                        </a:lnTo>
                        <a:lnTo>
                          <a:pt x="76" y="103"/>
                        </a:lnTo>
                        <a:lnTo>
                          <a:pt x="77" y="100"/>
                        </a:lnTo>
                        <a:lnTo>
                          <a:pt x="79" y="97"/>
                        </a:lnTo>
                        <a:lnTo>
                          <a:pt x="80" y="95"/>
                        </a:lnTo>
                        <a:lnTo>
                          <a:pt x="81" y="91"/>
                        </a:lnTo>
                        <a:lnTo>
                          <a:pt x="83" y="88"/>
                        </a:lnTo>
                        <a:lnTo>
                          <a:pt x="83" y="84"/>
                        </a:lnTo>
                        <a:lnTo>
                          <a:pt x="84" y="80"/>
                        </a:lnTo>
                        <a:lnTo>
                          <a:pt x="84" y="77"/>
                        </a:lnTo>
                        <a:lnTo>
                          <a:pt x="86" y="73"/>
                        </a:lnTo>
                        <a:lnTo>
                          <a:pt x="86" y="68"/>
                        </a:lnTo>
                        <a:lnTo>
                          <a:pt x="86" y="63"/>
                        </a:lnTo>
                        <a:lnTo>
                          <a:pt x="86" y="59"/>
                        </a:lnTo>
                        <a:lnTo>
                          <a:pt x="86" y="55"/>
                        </a:lnTo>
                        <a:lnTo>
                          <a:pt x="86" y="51"/>
                        </a:lnTo>
                        <a:lnTo>
                          <a:pt x="86" y="47"/>
                        </a:lnTo>
                        <a:lnTo>
                          <a:pt x="86" y="43"/>
                        </a:lnTo>
                        <a:lnTo>
                          <a:pt x="84" y="39"/>
                        </a:lnTo>
                        <a:lnTo>
                          <a:pt x="84" y="35"/>
                        </a:lnTo>
                        <a:lnTo>
                          <a:pt x="83" y="32"/>
                        </a:lnTo>
                        <a:lnTo>
                          <a:pt x="81" y="28"/>
                        </a:lnTo>
                        <a:lnTo>
                          <a:pt x="80" y="26"/>
                        </a:lnTo>
                        <a:close/>
                        <a:moveTo>
                          <a:pt x="63" y="27"/>
                        </a:moveTo>
                        <a:lnTo>
                          <a:pt x="64" y="31"/>
                        </a:lnTo>
                        <a:lnTo>
                          <a:pt x="64" y="34"/>
                        </a:lnTo>
                        <a:lnTo>
                          <a:pt x="64" y="38"/>
                        </a:lnTo>
                        <a:lnTo>
                          <a:pt x="65" y="42"/>
                        </a:lnTo>
                        <a:lnTo>
                          <a:pt x="64" y="45"/>
                        </a:lnTo>
                        <a:lnTo>
                          <a:pt x="64" y="47"/>
                        </a:lnTo>
                        <a:lnTo>
                          <a:pt x="64" y="50"/>
                        </a:lnTo>
                        <a:lnTo>
                          <a:pt x="63" y="53"/>
                        </a:lnTo>
                        <a:lnTo>
                          <a:pt x="61" y="54"/>
                        </a:lnTo>
                        <a:lnTo>
                          <a:pt x="60" y="57"/>
                        </a:lnTo>
                        <a:lnTo>
                          <a:pt x="57" y="58"/>
                        </a:lnTo>
                        <a:lnTo>
                          <a:pt x="56" y="61"/>
                        </a:lnTo>
                        <a:lnTo>
                          <a:pt x="54" y="62"/>
                        </a:lnTo>
                        <a:lnTo>
                          <a:pt x="53" y="62"/>
                        </a:lnTo>
                        <a:lnTo>
                          <a:pt x="50" y="63"/>
                        </a:lnTo>
                        <a:lnTo>
                          <a:pt x="49" y="63"/>
                        </a:lnTo>
                        <a:lnTo>
                          <a:pt x="46" y="65"/>
                        </a:lnTo>
                        <a:lnTo>
                          <a:pt x="45" y="65"/>
                        </a:lnTo>
                        <a:lnTo>
                          <a:pt x="42" y="65"/>
                        </a:lnTo>
                        <a:lnTo>
                          <a:pt x="40" y="65"/>
                        </a:lnTo>
                        <a:lnTo>
                          <a:pt x="38" y="65"/>
                        </a:lnTo>
                        <a:lnTo>
                          <a:pt x="37" y="65"/>
                        </a:lnTo>
                        <a:lnTo>
                          <a:pt x="36" y="65"/>
                        </a:lnTo>
                        <a:lnTo>
                          <a:pt x="34" y="63"/>
                        </a:lnTo>
                        <a:lnTo>
                          <a:pt x="31" y="62"/>
                        </a:lnTo>
                        <a:lnTo>
                          <a:pt x="29" y="61"/>
                        </a:lnTo>
                        <a:lnTo>
                          <a:pt x="26" y="58"/>
                        </a:lnTo>
                        <a:lnTo>
                          <a:pt x="25" y="57"/>
                        </a:lnTo>
                        <a:lnTo>
                          <a:pt x="23" y="55"/>
                        </a:lnTo>
                        <a:lnTo>
                          <a:pt x="23" y="53"/>
                        </a:lnTo>
                        <a:lnTo>
                          <a:pt x="22" y="50"/>
                        </a:lnTo>
                        <a:lnTo>
                          <a:pt x="22" y="47"/>
                        </a:lnTo>
                        <a:lnTo>
                          <a:pt x="21" y="45"/>
                        </a:lnTo>
                        <a:lnTo>
                          <a:pt x="21" y="40"/>
                        </a:lnTo>
                        <a:lnTo>
                          <a:pt x="22" y="36"/>
                        </a:lnTo>
                        <a:lnTo>
                          <a:pt x="22" y="32"/>
                        </a:lnTo>
                        <a:lnTo>
                          <a:pt x="22" y="30"/>
                        </a:lnTo>
                        <a:lnTo>
                          <a:pt x="23" y="26"/>
                        </a:lnTo>
                        <a:lnTo>
                          <a:pt x="25" y="23"/>
                        </a:lnTo>
                        <a:lnTo>
                          <a:pt x="26" y="20"/>
                        </a:lnTo>
                        <a:lnTo>
                          <a:pt x="27" y="19"/>
                        </a:lnTo>
                        <a:lnTo>
                          <a:pt x="30" y="16"/>
                        </a:lnTo>
                        <a:lnTo>
                          <a:pt x="33" y="15"/>
                        </a:lnTo>
                        <a:lnTo>
                          <a:pt x="36" y="13"/>
                        </a:lnTo>
                        <a:lnTo>
                          <a:pt x="38" y="12"/>
                        </a:lnTo>
                        <a:lnTo>
                          <a:pt x="42" y="12"/>
                        </a:lnTo>
                        <a:lnTo>
                          <a:pt x="45" y="12"/>
                        </a:lnTo>
                        <a:lnTo>
                          <a:pt x="49" y="13"/>
                        </a:lnTo>
                        <a:lnTo>
                          <a:pt x="52" y="15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60" y="22"/>
                        </a:lnTo>
                        <a:lnTo>
                          <a:pt x="61" y="24"/>
                        </a:lnTo>
                        <a:lnTo>
                          <a:pt x="63" y="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0" name="Freeform 726">
                    <a:extLst>
                      <a:ext uri="{FF2B5EF4-FFF2-40B4-BE49-F238E27FC236}">
                        <a16:creationId xmlns="" xmlns:a16="http://schemas.microsoft.com/office/drawing/2014/main" id="{3019D78E-9556-4FDD-9FC1-580E4293DA1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1109663"/>
                    <a:ext cx="46038" cy="63500"/>
                  </a:xfrm>
                  <a:custGeom>
                    <a:avLst/>
                    <a:gdLst>
                      <a:gd name="T0" fmla="*/ 64 w 89"/>
                      <a:gd name="T1" fmla="*/ 58 h 120"/>
                      <a:gd name="T2" fmla="*/ 74 w 89"/>
                      <a:gd name="T3" fmla="*/ 53 h 120"/>
                      <a:gd name="T4" fmla="*/ 82 w 89"/>
                      <a:gd name="T5" fmla="*/ 43 h 120"/>
                      <a:gd name="T6" fmla="*/ 84 w 89"/>
                      <a:gd name="T7" fmla="*/ 33 h 120"/>
                      <a:gd name="T8" fmla="*/ 81 w 89"/>
                      <a:gd name="T9" fmla="*/ 19 h 120"/>
                      <a:gd name="T10" fmla="*/ 73 w 89"/>
                      <a:gd name="T11" fmla="*/ 8 h 120"/>
                      <a:gd name="T12" fmla="*/ 61 w 89"/>
                      <a:gd name="T13" fmla="*/ 1 h 120"/>
                      <a:gd name="T14" fmla="*/ 45 w 89"/>
                      <a:gd name="T15" fmla="*/ 0 h 120"/>
                      <a:gd name="T16" fmla="*/ 28 w 89"/>
                      <a:gd name="T17" fmla="*/ 1 h 120"/>
                      <a:gd name="T18" fmla="*/ 16 w 89"/>
                      <a:gd name="T19" fmla="*/ 8 h 120"/>
                      <a:gd name="T20" fmla="*/ 7 w 89"/>
                      <a:gd name="T21" fmla="*/ 19 h 120"/>
                      <a:gd name="T22" fmla="*/ 4 w 89"/>
                      <a:gd name="T23" fmla="*/ 33 h 120"/>
                      <a:gd name="T24" fmla="*/ 7 w 89"/>
                      <a:gd name="T25" fmla="*/ 43 h 120"/>
                      <a:gd name="T26" fmla="*/ 14 w 89"/>
                      <a:gd name="T27" fmla="*/ 52 h 120"/>
                      <a:gd name="T28" fmla="*/ 24 w 89"/>
                      <a:gd name="T29" fmla="*/ 58 h 120"/>
                      <a:gd name="T30" fmla="*/ 14 w 89"/>
                      <a:gd name="T31" fmla="*/ 64 h 120"/>
                      <a:gd name="T32" fmla="*/ 4 w 89"/>
                      <a:gd name="T33" fmla="*/ 73 h 120"/>
                      <a:gd name="T34" fmla="*/ 0 w 89"/>
                      <a:gd name="T35" fmla="*/ 85 h 120"/>
                      <a:gd name="T36" fmla="*/ 1 w 89"/>
                      <a:gd name="T37" fmla="*/ 97 h 120"/>
                      <a:gd name="T38" fmla="*/ 9 w 89"/>
                      <a:gd name="T39" fmla="*/ 110 h 120"/>
                      <a:gd name="T40" fmla="*/ 22 w 89"/>
                      <a:gd name="T41" fmla="*/ 118 h 120"/>
                      <a:gd name="T42" fmla="*/ 39 w 89"/>
                      <a:gd name="T43" fmla="*/ 120 h 120"/>
                      <a:gd name="T44" fmla="*/ 59 w 89"/>
                      <a:gd name="T45" fmla="*/ 119 h 120"/>
                      <a:gd name="T46" fmla="*/ 74 w 89"/>
                      <a:gd name="T47" fmla="*/ 114 h 120"/>
                      <a:gd name="T48" fmla="*/ 84 w 89"/>
                      <a:gd name="T49" fmla="*/ 104 h 120"/>
                      <a:gd name="T50" fmla="*/ 88 w 89"/>
                      <a:gd name="T51" fmla="*/ 92 h 120"/>
                      <a:gd name="T52" fmla="*/ 88 w 89"/>
                      <a:gd name="T53" fmla="*/ 79 h 120"/>
                      <a:gd name="T54" fmla="*/ 81 w 89"/>
                      <a:gd name="T55" fmla="*/ 68 h 120"/>
                      <a:gd name="T56" fmla="*/ 64 w 89"/>
                      <a:gd name="T57" fmla="*/ 72 h 120"/>
                      <a:gd name="T58" fmla="*/ 68 w 89"/>
                      <a:gd name="T59" fmla="*/ 79 h 120"/>
                      <a:gd name="T60" fmla="*/ 69 w 89"/>
                      <a:gd name="T61" fmla="*/ 89 h 120"/>
                      <a:gd name="T62" fmla="*/ 66 w 89"/>
                      <a:gd name="T63" fmla="*/ 97 h 120"/>
                      <a:gd name="T64" fmla="*/ 59 w 89"/>
                      <a:gd name="T65" fmla="*/ 104 h 120"/>
                      <a:gd name="T66" fmla="*/ 51 w 89"/>
                      <a:gd name="T67" fmla="*/ 108 h 120"/>
                      <a:gd name="T68" fmla="*/ 42 w 89"/>
                      <a:gd name="T69" fmla="*/ 108 h 120"/>
                      <a:gd name="T70" fmla="*/ 32 w 89"/>
                      <a:gd name="T71" fmla="*/ 106 h 120"/>
                      <a:gd name="T72" fmla="*/ 26 w 89"/>
                      <a:gd name="T73" fmla="*/ 102 h 120"/>
                      <a:gd name="T74" fmla="*/ 20 w 89"/>
                      <a:gd name="T75" fmla="*/ 93 h 120"/>
                      <a:gd name="T76" fmla="*/ 20 w 89"/>
                      <a:gd name="T77" fmla="*/ 84 h 120"/>
                      <a:gd name="T78" fmla="*/ 22 w 89"/>
                      <a:gd name="T79" fmla="*/ 76 h 120"/>
                      <a:gd name="T80" fmla="*/ 28 w 89"/>
                      <a:gd name="T81" fmla="*/ 69 h 120"/>
                      <a:gd name="T82" fmla="*/ 37 w 89"/>
                      <a:gd name="T83" fmla="*/ 65 h 120"/>
                      <a:gd name="T84" fmla="*/ 47 w 89"/>
                      <a:gd name="T85" fmla="*/ 65 h 120"/>
                      <a:gd name="T86" fmla="*/ 57 w 89"/>
                      <a:gd name="T87" fmla="*/ 66 h 120"/>
                      <a:gd name="T88" fmla="*/ 64 w 89"/>
                      <a:gd name="T89" fmla="*/ 72 h 120"/>
                      <a:gd name="T90" fmla="*/ 53 w 89"/>
                      <a:gd name="T91" fmla="*/ 52 h 120"/>
                      <a:gd name="T92" fmla="*/ 43 w 89"/>
                      <a:gd name="T93" fmla="*/ 53 h 120"/>
                      <a:gd name="T94" fmla="*/ 37 w 89"/>
                      <a:gd name="T95" fmla="*/ 52 h 120"/>
                      <a:gd name="T96" fmla="*/ 27 w 89"/>
                      <a:gd name="T97" fmla="*/ 45 h 120"/>
                      <a:gd name="T98" fmla="*/ 23 w 89"/>
                      <a:gd name="T99" fmla="*/ 38 h 120"/>
                      <a:gd name="T100" fmla="*/ 23 w 89"/>
                      <a:gd name="T101" fmla="*/ 29 h 120"/>
                      <a:gd name="T102" fmla="*/ 27 w 89"/>
                      <a:gd name="T103" fmla="*/ 20 h 120"/>
                      <a:gd name="T104" fmla="*/ 37 w 89"/>
                      <a:gd name="T105" fmla="*/ 14 h 120"/>
                      <a:gd name="T106" fmla="*/ 53 w 89"/>
                      <a:gd name="T107" fmla="*/ 14 h 120"/>
                      <a:gd name="T108" fmla="*/ 62 w 89"/>
                      <a:gd name="T109" fmla="*/ 20 h 120"/>
                      <a:gd name="T110" fmla="*/ 65 w 89"/>
                      <a:gd name="T111" fmla="*/ 29 h 120"/>
                      <a:gd name="T112" fmla="*/ 65 w 89"/>
                      <a:gd name="T113" fmla="*/ 38 h 120"/>
                      <a:gd name="T114" fmla="*/ 62 w 89"/>
                      <a:gd name="T115" fmla="*/ 46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0">
                        <a:moveTo>
                          <a:pt x="72" y="61"/>
                        </a:moveTo>
                        <a:lnTo>
                          <a:pt x="68" y="60"/>
                        </a:lnTo>
                        <a:lnTo>
                          <a:pt x="64" y="60"/>
                        </a:lnTo>
                        <a:lnTo>
                          <a:pt x="64" y="58"/>
                        </a:lnTo>
                        <a:lnTo>
                          <a:pt x="66" y="57"/>
                        </a:lnTo>
                        <a:lnTo>
                          <a:pt x="69" y="56"/>
                        </a:lnTo>
                        <a:lnTo>
                          <a:pt x="72" y="54"/>
                        </a:lnTo>
                        <a:lnTo>
                          <a:pt x="74" y="53"/>
                        </a:lnTo>
                        <a:lnTo>
                          <a:pt x="77" y="50"/>
                        </a:lnTo>
                        <a:lnTo>
                          <a:pt x="78" y="49"/>
                        </a:lnTo>
                        <a:lnTo>
                          <a:pt x="80" y="46"/>
                        </a:lnTo>
                        <a:lnTo>
                          <a:pt x="82" y="43"/>
                        </a:lnTo>
                        <a:lnTo>
                          <a:pt x="82" y="41"/>
                        </a:lnTo>
                        <a:lnTo>
                          <a:pt x="84" y="38"/>
                        </a:lnTo>
                        <a:lnTo>
                          <a:pt x="84" y="35"/>
                        </a:lnTo>
                        <a:lnTo>
                          <a:pt x="84" y="33"/>
                        </a:lnTo>
                        <a:lnTo>
                          <a:pt x="84" y="29"/>
                        </a:lnTo>
                        <a:lnTo>
                          <a:pt x="84" y="26"/>
                        </a:lnTo>
                        <a:lnTo>
                          <a:pt x="82" y="22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8" y="14"/>
                        </a:lnTo>
                        <a:lnTo>
                          <a:pt x="76" y="11"/>
                        </a:lnTo>
                        <a:lnTo>
                          <a:pt x="73" y="8"/>
                        </a:lnTo>
                        <a:lnTo>
                          <a:pt x="70" y="7"/>
                        </a:lnTo>
                        <a:lnTo>
                          <a:pt x="68" y="4"/>
                        </a:lnTo>
                        <a:lnTo>
                          <a:pt x="64" y="3"/>
                        </a:lnTo>
                        <a:lnTo>
                          <a:pt x="61" y="1"/>
                        </a:lnTo>
                        <a:lnTo>
                          <a:pt x="57" y="1"/>
                        </a:lnTo>
                        <a:lnTo>
                          <a:pt x="53" y="0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32" y="1"/>
                        </a:lnTo>
                        <a:lnTo>
                          <a:pt x="28" y="1"/>
                        </a:lnTo>
                        <a:lnTo>
                          <a:pt x="24" y="3"/>
                        </a:lnTo>
                        <a:lnTo>
                          <a:pt x="22" y="4"/>
                        </a:lnTo>
                        <a:lnTo>
                          <a:pt x="19" y="6"/>
                        </a:lnTo>
                        <a:lnTo>
                          <a:pt x="16" y="8"/>
                        </a:lnTo>
                        <a:lnTo>
                          <a:pt x="14" y="11"/>
                        </a:lnTo>
                        <a:lnTo>
                          <a:pt x="11" y="14"/>
                        </a:lnTo>
                        <a:lnTo>
                          <a:pt x="9" y="16"/>
                        </a:lnTo>
                        <a:lnTo>
                          <a:pt x="7" y="19"/>
                        </a:lnTo>
                        <a:lnTo>
                          <a:pt x="5" y="22"/>
                        </a:lnTo>
                        <a:lnTo>
                          <a:pt x="5" y="26"/>
                        </a:lnTo>
                        <a:lnTo>
                          <a:pt x="4" y="29"/>
                        </a:lnTo>
                        <a:lnTo>
                          <a:pt x="4" y="33"/>
                        </a:lnTo>
                        <a:lnTo>
                          <a:pt x="4" y="35"/>
                        </a:lnTo>
                        <a:lnTo>
                          <a:pt x="5" y="38"/>
                        </a:lnTo>
                        <a:lnTo>
                          <a:pt x="5" y="41"/>
                        </a:lnTo>
                        <a:lnTo>
                          <a:pt x="7" y="43"/>
                        </a:lnTo>
                        <a:lnTo>
                          <a:pt x="8" y="46"/>
                        </a:lnTo>
                        <a:lnTo>
                          <a:pt x="9" y="47"/>
                        </a:lnTo>
                        <a:lnTo>
                          <a:pt x="11" y="50"/>
                        </a:lnTo>
                        <a:lnTo>
                          <a:pt x="14" y="52"/>
                        </a:lnTo>
                        <a:lnTo>
                          <a:pt x="16" y="54"/>
                        </a:lnTo>
                        <a:lnTo>
                          <a:pt x="19" y="56"/>
                        </a:lnTo>
                        <a:lnTo>
                          <a:pt x="22" y="57"/>
                        </a:lnTo>
                        <a:lnTo>
                          <a:pt x="24" y="58"/>
                        </a:lnTo>
                        <a:lnTo>
                          <a:pt x="24" y="60"/>
                        </a:lnTo>
                        <a:lnTo>
                          <a:pt x="22" y="60"/>
                        </a:lnTo>
                        <a:lnTo>
                          <a:pt x="18" y="61"/>
                        </a:lnTo>
                        <a:lnTo>
                          <a:pt x="14" y="64"/>
                        </a:lnTo>
                        <a:lnTo>
                          <a:pt x="11" y="66"/>
                        </a:lnTo>
                        <a:lnTo>
                          <a:pt x="8" y="68"/>
                        </a:lnTo>
                        <a:lnTo>
                          <a:pt x="5" y="70"/>
                        </a:lnTo>
                        <a:lnTo>
                          <a:pt x="4" y="73"/>
                        </a:lnTo>
                        <a:lnTo>
                          <a:pt x="3" y="76"/>
                        </a:lnTo>
                        <a:lnTo>
                          <a:pt x="1" y="79"/>
                        </a:lnTo>
                        <a:lnTo>
                          <a:pt x="0" y="81"/>
                        </a:lnTo>
                        <a:lnTo>
                          <a:pt x="0" y="85"/>
                        </a:lnTo>
                        <a:lnTo>
                          <a:pt x="0" y="88"/>
                        </a:lnTo>
                        <a:lnTo>
                          <a:pt x="0" y="92"/>
                        </a:lnTo>
                        <a:lnTo>
                          <a:pt x="1" y="95"/>
                        </a:lnTo>
                        <a:lnTo>
                          <a:pt x="1" y="97"/>
                        </a:lnTo>
                        <a:lnTo>
                          <a:pt x="3" y="102"/>
                        </a:lnTo>
                        <a:lnTo>
                          <a:pt x="5" y="104"/>
                        </a:lnTo>
                        <a:lnTo>
                          <a:pt x="7" y="107"/>
                        </a:lnTo>
                        <a:lnTo>
                          <a:pt x="9" y="110"/>
                        </a:lnTo>
                        <a:lnTo>
                          <a:pt x="12" y="112"/>
                        </a:lnTo>
                        <a:lnTo>
                          <a:pt x="15" y="114"/>
                        </a:lnTo>
                        <a:lnTo>
                          <a:pt x="18" y="115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19"/>
                        </a:lnTo>
                        <a:lnTo>
                          <a:pt x="34" y="120"/>
                        </a:lnTo>
                        <a:lnTo>
                          <a:pt x="39" y="120"/>
                        </a:lnTo>
                        <a:lnTo>
                          <a:pt x="45" y="120"/>
                        </a:lnTo>
                        <a:lnTo>
                          <a:pt x="50" y="120"/>
                        </a:lnTo>
                        <a:lnTo>
                          <a:pt x="54" y="120"/>
                        </a:lnTo>
                        <a:lnTo>
                          <a:pt x="59" y="119"/>
                        </a:lnTo>
                        <a:lnTo>
                          <a:pt x="64" y="119"/>
                        </a:lnTo>
                        <a:lnTo>
                          <a:pt x="68" y="118"/>
                        </a:lnTo>
                        <a:lnTo>
                          <a:pt x="70" y="115"/>
                        </a:lnTo>
                        <a:lnTo>
                          <a:pt x="74" y="114"/>
                        </a:lnTo>
                        <a:lnTo>
                          <a:pt x="77" y="112"/>
                        </a:lnTo>
                        <a:lnTo>
                          <a:pt x="80" y="110"/>
                        </a:lnTo>
                        <a:lnTo>
                          <a:pt x="82" y="107"/>
                        </a:lnTo>
                        <a:lnTo>
                          <a:pt x="84" y="104"/>
                        </a:lnTo>
                        <a:lnTo>
                          <a:pt x="85" y="102"/>
                        </a:lnTo>
                        <a:lnTo>
                          <a:pt x="87" y="97"/>
                        </a:lnTo>
                        <a:lnTo>
                          <a:pt x="88" y="95"/>
                        </a:lnTo>
                        <a:lnTo>
                          <a:pt x="88" y="92"/>
                        </a:lnTo>
                        <a:lnTo>
                          <a:pt x="89" y="88"/>
                        </a:lnTo>
                        <a:lnTo>
                          <a:pt x="88" y="85"/>
                        </a:lnTo>
                        <a:lnTo>
                          <a:pt x="88" y="81"/>
                        </a:lnTo>
                        <a:lnTo>
                          <a:pt x="88" y="79"/>
                        </a:lnTo>
                        <a:lnTo>
                          <a:pt x="87" y="76"/>
                        </a:lnTo>
                        <a:lnTo>
                          <a:pt x="85" y="73"/>
                        </a:lnTo>
                        <a:lnTo>
                          <a:pt x="82" y="70"/>
                        </a:lnTo>
                        <a:lnTo>
                          <a:pt x="81" y="68"/>
                        </a:lnTo>
                        <a:lnTo>
                          <a:pt x="78" y="66"/>
                        </a:lnTo>
                        <a:lnTo>
                          <a:pt x="74" y="64"/>
                        </a:lnTo>
                        <a:lnTo>
                          <a:pt x="72" y="61"/>
                        </a:lnTo>
                        <a:close/>
                        <a:moveTo>
                          <a:pt x="64" y="72"/>
                        </a:moveTo>
                        <a:lnTo>
                          <a:pt x="65" y="73"/>
                        </a:lnTo>
                        <a:lnTo>
                          <a:pt x="66" y="74"/>
                        </a:lnTo>
                        <a:lnTo>
                          <a:pt x="68" y="77"/>
                        </a:lnTo>
                        <a:lnTo>
                          <a:pt x="68" y="79"/>
                        </a:lnTo>
                        <a:lnTo>
                          <a:pt x="69" y="81"/>
                        </a:lnTo>
                        <a:lnTo>
                          <a:pt x="69" y="84"/>
                        </a:lnTo>
                        <a:lnTo>
                          <a:pt x="69" y="87"/>
                        </a:lnTo>
                        <a:lnTo>
                          <a:pt x="69" y="89"/>
                        </a:lnTo>
                        <a:lnTo>
                          <a:pt x="69" y="91"/>
                        </a:lnTo>
                        <a:lnTo>
                          <a:pt x="68" y="93"/>
                        </a:lnTo>
                        <a:lnTo>
                          <a:pt x="68" y="96"/>
                        </a:lnTo>
                        <a:lnTo>
                          <a:pt x="66" y="97"/>
                        </a:lnTo>
                        <a:lnTo>
                          <a:pt x="65" y="99"/>
                        </a:lnTo>
                        <a:lnTo>
                          <a:pt x="64" y="102"/>
                        </a:lnTo>
                        <a:lnTo>
                          <a:pt x="61" y="103"/>
                        </a:lnTo>
                        <a:lnTo>
                          <a:pt x="59" y="104"/>
                        </a:lnTo>
                        <a:lnTo>
                          <a:pt x="58" y="106"/>
                        </a:lnTo>
                        <a:lnTo>
                          <a:pt x="55" y="106"/>
                        </a:lnTo>
                        <a:lnTo>
                          <a:pt x="54" y="107"/>
                        </a:lnTo>
                        <a:lnTo>
                          <a:pt x="51" y="108"/>
                        </a:lnTo>
                        <a:lnTo>
                          <a:pt x="49" y="108"/>
                        </a:lnTo>
                        <a:lnTo>
                          <a:pt x="47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39" y="108"/>
                        </a:lnTo>
                        <a:lnTo>
                          <a:pt x="37" y="108"/>
                        </a:lnTo>
                        <a:lnTo>
                          <a:pt x="35" y="107"/>
                        </a:lnTo>
                        <a:lnTo>
                          <a:pt x="32" y="106"/>
                        </a:lnTo>
                        <a:lnTo>
                          <a:pt x="31" y="106"/>
                        </a:lnTo>
                        <a:lnTo>
                          <a:pt x="30" y="104"/>
                        </a:lnTo>
                        <a:lnTo>
                          <a:pt x="27" y="103"/>
                        </a:lnTo>
                        <a:lnTo>
                          <a:pt x="26" y="102"/>
                        </a:lnTo>
                        <a:lnTo>
                          <a:pt x="24" y="99"/>
                        </a:lnTo>
                        <a:lnTo>
                          <a:pt x="23" y="97"/>
                        </a:lnTo>
                        <a:lnTo>
                          <a:pt x="22" y="96"/>
                        </a:lnTo>
                        <a:lnTo>
                          <a:pt x="20" y="93"/>
                        </a:lnTo>
                        <a:lnTo>
                          <a:pt x="20" y="91"/>
                        </a:lnTo>
                        <a:lnTo>
                          <a:pt x="20" y="89"/>
                        </a:lnTo>
                        <a:lnTo>
                          <a:pt x="20" y="87"/>
                        </a:lnTo>
                        <a:lnTo>
                          <a:pt x="20" y="84"/>
                        </a:lnTo>
                        <a:lnTo>
                          <a:pt x="20" y="81"/>
                        </a:lnTo>
                        <a:lnTo>
                          <a:pt x="20" y="79"/>
                        </a:lnTo>
                        <a:lnTo>
                          <a:pt x="22" y="77"/>
                        </a:lnTo>
                        <a:lnTo>
                          <a:pt x="22" y="76"/>
                        </a:lnTo>
                        <a:lnTo>
                          <a:pt x="23" y="73"/>
                        </a:lnTo>
                        <a:lnTo>
                          <a:pt x="24" y="72"/>
                        </a:lnTo>
                        <a:lnTo>
                          <a:pt x="27" y="70"/>
                        </a:lnTo>
                        <a:lnTo>
                          <a:pt x="28" y="69"/>
                        </a:lnTo>
                        <a:lnTo>
                          <a:pt x="30" y="68"/>
                        </a:lnTo>
                        <a:lnTo>
                          <a:pt x="32" y="66"/>
                        </a:lnTo>
                        <a:lnTo>
                          <a:pt x="34" y="66"/>
                        </a:lnTo>
                        <a:lnTo>
                          <a:pt x="37" y="65"/>
                        </a:lnTo>
                        <a:lnTo>
                          <a:pt x="39" y="65"/>
                        </a:lnTo>
                        <a:lnTo>
                          <a:pt x="42" y="65"/>
                        </a:lnTo>
                        <a:lnTo>
                          <a:pt x="45" y="65"/>
                        </a:lnTo>
                        <a:lnTo>
                          <a:pt x="47" y="65"/>
                        </a:lnTo>
                        <a:lnTo>
                          <a:pt x="50" y="65"/>
                        </a:lnTo>
                        <a:lnTo>
                          <a:pt x="51" y="65"/>
                        </a:lnTo>
                        <a:lnTo>
                          <a:pt x="54" y="66"/>
                        </a:lnTo>
                        <a:lnTo>
                          <a:pt x="57" y="66"/>
                        </a:lnTo>
                        <a:lnTo>
                          <a:pt x="58" y="68"/>
                        </a:lnTo>
                        <a:lnTo>
                          <a:pt x="59" y="69"/>
                        </a:lnTo>
                        <a:lnTo>
                          <a:pt x="61" y="69"/>
                        </a:lnTo>
                        <a:lnTo>
                          <a:pt x="64" y="72"/>
                        </a:lnTo>
                        <a:close/>
                        <a:moveTo>
                          <a:pt x="57" y="50"/>
                        </a:moveTo>
                        <a:lnTo>
                          <a:pt x="55" y="50"/>
                        </a:lnTo>
                        <a:lnTo>
                          <a:pt x="54" y="52"/>
                        </a:lnTo>
                        <a:lnTo>
                          <a:pt x="53" y="52"/>
                        </a:lnTo>
                        <a:lnTo>
                          <a:pt x="50" y="53"/>
                        </a:lnTo>
                        <a:lnTo>
                          <a:pt x="49" y="53"/>
                        </a:lnTo>
                        <a:lnTo>
                          <a:pt x="46" y="53"/>
                        </a:lnTo>
                        <a:lnTo>
                          <a:pt x="43" y="53"/>
                        </a:lnTo>
                        <a:lnTo>
                          <a:pt x="42" y="53"/>
                        </a:lnTo>
                        <a:lnTo>
                          <a:pt x="39" y="53"/>
                        </a:lnTo>
                        <a:lnTo>
                          <a:pt x="38" y="53"/>
                        </a:lnTo>
                        <a:lnTo>
                          <a:pt x="37" y="52"/>
                        </a:lnTo>
                        <a:lnTo>
                          <a:pt x="32" y="50"/>
                        </a:lnTo>
                        <a:lnTo>
                          <a:pt x="30" y="47"/>
                        </a:lnTo>
                        <a:lnTo>
                          <a:pt x="28" y="46"/>
                        </a:lnTo>
                        <a:lnTo>
                          <a:pt x="27" y="45"/>
                        </a:lnTo>
                        <a:lnTo>
                          <a:pt x="26" y="43"/>
                        </a:lnTo>
                        <a:lnTo>
                          <a:pt x="24" y="42"/>
                        </a:lnTo>
                        <a:lnTo>
                          <a:pt x="24" y="39"/>
                        </a:lnTo>
                        <a:lnTo>
                          <a:pt x="23" y="38"/>
                        </a:lnTo>
                        <a:lnTo>
                          <a:pt x="23" y="35"/>
                        </a:lnTo>
                        <a:lnTo>
                          <a:pt x="23" y="33"/>
                        </a:lnTo>
                        <a:lnTo>
                          <a:pt x="23" y="30"/>
                        </a:lnTo>
                        <a:lnTo>
                          <a:pt x="23" y="29"/>
                        </a:lnTo>
                        <a:lnTo>
                          <a:pt x="24" y="26"/>
                        </a:lnTo>
                        <a:lnTo>
                          <a:pt x="24" y="23"/>
                        </a:lnTo>
                        <a:lnTo>
                          <a:pt x="26" y="22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30" y="16"/>
                        </a:lnTo>
                        <a:lnTo>
                          <a:pt x="32" y="15"/>
                        </a:lnTo>
                        <a:lnTo>
                          <a:pt x="37" y="14"/>
                        </a:lnTo>
                        <a:lnTo>
                          <a:pt x="41" y="12"/>
                        </a:lnTo>
                        <a:lnTo>
                          <a:pt x="45" y="12"/>
                        </a:lnTo>
                        <a:lnTo>
                          <a:pt x="49" y="12"/>
                        </a:lnTo>
                        <a:lnTo>
                          <a:pt x="53" y="14"/>
                        </a:lnTo>
                        <a:lnTo>
                          <a:pt x="55" y="15"/>
                        </a:lnTo>
                        <a:lnTo>
                          <a:pt x="58" y="16"/>
                        </a:lnTo>
                        <a:lnTo>
                          <a:pt x="61" y="19"/>
                        </a:lnTo>
                        <a:lnTo>
                          <a:pt x="62" y="20"/>
                        </a:lnTo>
                        <a:lnTo>
                          <a:pt x="64" y="22"/>
                        </a:lnTo>
                        <a:lnTo>
                          <a:pt x="64" y="23"/>
                        </a:lnTo>
                        <a:lnTo>
                          <a:pt x="65" y="26"/>
                        </a:lnTo>
                        <a:lnTo>
                          <a:pt x="65" y="29"/>
                        </a:lnTo>
                        <a:lnTo>
                          <a:pt x="66" y="30"/>
                        </a:lnTo>
                        <a:lnTo>
                          <a:pt x="66" y="33"/>
                        </a:lnTo>
                        <a:lnTo>
                          <a:pt x="66" y="35"/>
                        </a:lnTo>
                        <a:lnTo>
                          <a:pt x="65" y="38"/>
                        </a:lnTo>
                        <a:lnTo>
                          <a:pt x="65" y="39"/>
                        </a:lnTo>
                        <a:lnTo>
                          <a:pt x="64" y="42"/>
                        </a:lnTo>
                        <a:lnTo>
                          <a:pt x="64" y="43"/>
                        </a:lnTo>
                        <a:lnTo>
                          <a:pt x="62" y="46"/>
                        </a:lnTo>
                        <a:lnTo>
                          <a:pt x="61" y="47"/>
                        </a:lnTo>
                        <a:lnTo>
                          <a:pt x="58" y="49"/>
                        </a:lnTo>
                        <a:lnTo>
                          <a:pt x="57" y="5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1" name="Freeform 727">
                    <a:extLst>
                      <a:ext uri="{FF2B5EF4-FFF2-40B4-BE49-F238E27FC236}">
                        <a16:creationId xmlns="" xmlns:a16="http://schemas.microsoft.com/office/drawing/2014/main" id="{CAA394B5-2A15-48F8-967F-B21C4AFC5D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1826" y="1244600"/>
                    <a:ext cx="42863" cy="61913"/>
                  </a:xfrm>
                  <a:custGeom>
                    <a:avLst/>
                    <a:gdLst>
                      <a:gd name="T0" fmla="*/ 62 w 81"/>
                      <a:gd name="T1" fmla="*/ 12 h 117"/>
                      <a:gd name="T2" fmla="*/ 22 w 81"/>
                      <a:gd name="T3" fmla="*/ 117 h 117"/>
                      <a:gd name="T4" fmla="*/ 41 w 81"/>
                      <a:gd name="T5" fmla="*/ 117 h 117"/>
                      <a:gd name="T6" fmla="*/ 81 w 81"/>
                      <a:gd name="T7" fmla="*/ 15 h 117"/>
                      <a:gd name="T8" fmla="*/ 81 w 81"/>
                      <a:gd name="T9" fmla="*/ 0 h 117"/>
                      <a:gd name="T10" fmla="*/ 0 w 81"/>
                      <a:gd name="T11" fmla="*/ 0 h 117"/>
                      <a:gd name="T12" fmla="*/ 0 w 81"/>
                      <a:gd name="T13" fmla="*/ 12 h 117"/>
                      <a:gd name="T14" fmla="*/ 62 w 81"/>
                      <a:gd name="T15" fmla="*/ 12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7">
                        <a:moveTo>
                          <a:pt x="62" y="12"/>
                        </a:moveTo>
                        <a:lnTo>
                          <a:pt x="22" y="117"/>
                        </a:lnTo>
                        <a:lnTo>
                          <a:pt x="41" y="117"/>
                        </a:lnTo>
                        <a:lnTo>
                          <a:pt x="81" y="15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62" y="1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2" name="Freeform 728">
                    <a:extLst>
                      <a:ext uri="{FF2B5EF4-FFF2-40B4-BE49-F238E27FC236}">
                        <a16:creationId xmlns="" xmlns:a16="http://schemas.microsoft.com/office/drawing/2014/main" id="{E55BD75D-8F03-4EBA-98FD-68513FDC544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1377950"/>
                    <a:ext cx="46038" cy="65088"/>
                  </a:xfrm>
                  <a:custGeom>
                    <a:avLst/>
                    <a:gdLst>
                      <a:gd name="T0" fmla="*/ 0 w 86"/>
                      <a:gd name="T1" fmla="*/ 72 h 122"/>
                      <a:gd name="T2" fmla="*/ 2 w 86"/>
                      <a:gd name="T3" fmla="*/ 83 h 122"/>
                      <a:gd name="T4" fmla="*/ 4 w 86"/>
                      <a:gd name="T5" fmla="*/ 93 h 122"/>
                      <a:gd name="T6" fmla="*/ 8 w 86"/>
                      <a:gd name="T7" fmla="*/ 102 h 122"/>
                      <a:gd name="T8" fmla="*/ 13 w 86"/>
                      <a:gd name="T9" fmla="*/ 108 h 122"/>
                      <a:gd name="T10" fmla="*/ 19 w 86"/>
                      <a:gd name="T11" fmla="*/ 114 h 122"/>
                      <a:gd name="T12" fmla="*/ 30 w 86"/>
                      <a:gd name="T13" fmla="*/ 119 h 122"/>
                      <a:gd name="T14" fmla="*/ 41 w 86"/>
                      <a:gd name="T15" fmla="*/ 122 h 122"/>
                      <a:gd name="T16" fmla="*/ 53 w 86"/>
                      <a:gd name="T17" fmla="*/ 121 h 122"/>
                      <a:gd name="T18" fmla="*/ 64 w 86"/>
                      <a:gd name="T19" fmla="*/ 118 h 122"/>
                      <a:gd name="T20" fmla="*/ 72 w 86"/>
                      <a:gd name="T21" fmla="*/ 114 h 122"/>
                      <a:gd name="T22" fmla="*/ 80 w 86"/>
                      <a:gd name="T23" fmla="*/ 103 h 122"/>
                      <a:gd name="T24" fmla="*/ 86 w 86"/>
                      <a:gd name="T25" fmla="*/ 91 h 122"/>
                      <a:gd name="T26" fmla="*/ 86 w 86"/>
                      <a:gd name="T27" fmla="*/ 76 h 122"/>
                      <a:gd name="T28" fmla="*/ 83 w 86"/>
                      <a:gd name="T29" fmla="*/ 62 h 122"/>
                      <a:gd name="T30" fmla="*/ 76 w 86"/>
                      <a:gd name="T31" fmla="*/ 53 h 122"/>
                      <a:gd name="T32" fmla="*/ 68 w 86"/>
                      <a:gd name="T33" fmla="*/ 46 h 122"/>
                      <a:gd name="T34" fmla="*/ 58 w 86"/>
                      <a:gd name="T35" fmla="*/ 42 h 122"/>
                      <a:gd name="T36" fmla="*/ 48 w 86"/>
                      <a:gd name="T37" fmla="*/ 41 h 122"/>
                      <a:gd name="T38" fmla="*/ 40 w 86"/>
                      <a:gd name="T39" fmla="*/ 42 h 122"/>
                      <a:gd name="T40" fmla="*/ 33 w 86"/>
                      <a:gd name="T41" fmla="*/ 45 h 122"/>
                      <a:gd name="T42" fmla="*/ 26 w 86"/>
                      <a:gd name="T43" fmla="*/ 50 h 122"/>
                      <a:gd name="T44" fmla="*/ 21 w 86"/>
                      <a:gd name="T45" fmla="*/ 57 h 122"/>
                      <a:gd name="T46" fmla="*/ 22 w 86"/>
                      <a:gd name="T47" fmla="*/ 38 h 122"/>
                      <a:gd name="T48" fmla="*/ 27 w 86"/>
                      <a:gd name="T49" fmla="*/ 25 h 122"/>
                      <a:gd name="T50" fmla="*/ 37 w 86"/>
                      <a:gd name="T51" fmla="*/ 16 h 122"/>
                      <a:gd name="T52" fmla="*/ 46 w 86"/>
                      <a:gd name="T53" fmla="*/ 14 h 122"/>
                      <a:gd name="T54" fmla="*/ 57 w 86"/>
                      <a:gd name="T55" fmla="*/ 16 h 122"/>
                      <a:gd name="T56" fmla="*/ 61 w 86"/>
                      <a:gd name="T57" fmla="*/ 20 h 122"/>
                      <a:gd name="T58" fmla="*/ 64 w 86"/>
                      <a:gd name="T59" fmla="*/ 25 h 122"/>
                      <a:gd name="T60" fmla="*/ 65 w 86"/>
                      <a:gd name="T61" fmla="*/ 31 h 122"/>
                      <a:gd name="T62" fmla="*/ 84 w 86"/>
                      <a:gd name="T63" fmla="*/ 25 h 122"/>
                      <a:gd name="T64" fmla="*/ 80 w 86"/>
                      <a:gd name="T65" fmla="*/ 16 h 122"/>
                      <a:gd name="T66" fmla="*/ 73 w 86"/>
                      <a:gd name="T67" fmla="*/ 8 h 122"/>
                      <a:gd name="T68" fmla="*/ 65 w 86"/>
                      <a:gd name="T69" fmla="*/ 4 h 122"/>
                      <a:gd name="T70" fmla="*/ 54 w 86"/>
                      <a:gd name="T71" fmla="*/ 2 h 122"/>
                      <a:gd name="T72" fmla="*/ 44 w 86"/>
                      <a:gd name="T73" fmla="*/ 0 h 122"/>
                      <a:gd name="T74" fmla="*/ 33 w 86"/>
                      <a:gd name="T75" fmla="*/ 3 h 122"/>
                      <a:gd name="T76" fmla="*/ 23 w 86"/>
                      <a:gd name="T77" fmla="*/ 7 h 122"/>
                      <a:gd name="T78" fmla="*/ 17 w 86"/>
                      <a:gd name="T79" fmla="*/ 14 h 122"/>
                      <a:gd name="T80" fmla="*/ 10 w 86"/>
                      <a:gd name="T81" fmla="*/ 22 h 122"/>
                      <a:gd name="T82" fmla="*/ 6 w 86"/>
                      <a:gd name="T83" fmla="*/ 31 h 122"/>
                      <a:gd name="T84" fmla="*/ 3 w 86"/>
                      <a:gd name="T85" fmla="*/ 42 h 122"/>
                      <a:gd name="T86" fmla="*/ 2 w 86"/>
                      <a:gd name="T87" fmla="*/ 54 h 122"/>
                      <a:gd name="T88" fmla="*/ 22 w 86"/>
                      <a:gd name="T89" fmla="*/ 73 h 122"/>
                      <a:gd name="T90" fmla="*/ 26 w 86"/>
                      <a:gd name="T91" fmla="*/ 65 h 122"/>
                      <a:gd name="T92" fmla="*/ 31 w 86"/>
                      <a:gd name="T93" fmla="*/ 58 h 122"/>
                      <a:gd name="T94" fmla="*/ 42 w 86"/>
                      <a:gd name="T95" fmla="*/ 54 h 122"/>
                      <a:gd name="T96" fmla="*/ 52 w 86"/>
                      <a:gd name="T97" fmla="*/ 54 h 122"/>
                      <a:gd name="T98" fmla="*/ 60 w 86"/>
                      <a:gd name="T99" fmla="*/ 60 h 122"/>
                      <a:gd name="T100" fmla="*/ 64 w 86"/>
                      <a:gd name="T101" fmla="*/ 68 h 122"/>
                      <a:gd name="T102" fmla="*/ 65 w 86"/>
                      <a:gd name="T103" fmla="*/ 77 h 122"/>
                      <a:gd name="T104" fmla="*/ 65 w 86"/>
                      <a:gd name="T105" fmla="*/ 89 h 122"/>
                      <a:gd name="T106" fmla="*/ 63 w 86"/>
                      <a:gd name="T107" fmla="*/ 99 h 122"/>
                      <a:gd name="T108" fmla="*/ 57 w 86"/>
                      <a:gd name="T109" fmla="*/ 104 h 122"/>
                      <a:gd name="T110" fmla="*/ 49 w 86"/>
                      <a:gd name="T111" fmla="*/ 108 h 122"/>
                      <a:gd name="T112" fmla="*/ 42 w 86"/>
                      <a:gd name="T113" fmla="*/ 108 h 122"/>
                      <a:gd name="T114" fmla="*/ 36 w 86"/>
                      <a:gd name="T115" fmla="*/ 107 h 122"/>
                      <a:gd name="T116" fmla="*/ 27 w 86"/>
                      <a:gd name="T117" fmla="*/ 99 h 122"/>
                      <a:gd name="T118" fmla="*/ 23 w 86"/>
                      <a:gd name="T119" fmla="*/ 91 h 122"/>
                      <a:gd name="T120" fmla="*/ 22 w 86"/>
                      <a:gd name="T121" fmla="*/ 7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2">
                        <a:moveTo>
                          <a:pt x="0" y="64"/>
                        </a:move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2" y="76"/>
                        </a:lnTo>
                        <a:lnTo>
                          <a:pt x="2" y="80"/>
                        </a:lnTo>
                        <a:lnTo>
                          <a:pt x="2" y="83"/>
                        </a:lnTo>
                        <a:lnTo>
                          <a:pt x="3" y="87"/>
                        </a:lnTo>
                        <a:lnTo>
                          <a:pt x="4" y="89"/>
                        </a:lnTo>
                        <a:lnTo>
                          <a:pt x="4" y="93"/>
                        </a:lnTo>
                        <a:lnTo>
                          <a:pt x="6" y="96"/>
                        </a:lnTo>
                        <a:lnTo>
                          <a:pt x="7" y="99"/>
                        </a:lnTo>
                        <a:lnTo>
                          <a:pt x="8" y="102"/>
                        </a:lnTo>
                        <a:lnTo>
                          <a:pt x="10" y="103"/>
                        </a:lnTo>
                        <a:lnTo>
                          <a:pt x="11" y="106"/>
                        </a:lnTo>
                        <a:lnTo>
                          <a:pt x="13" y="108"/>
                        </a:lnTo>
                        <a:lnTo>
                          <a:pt x="14" y="110"/>
                        </a:lnTo>
                        <a:lnTo>
                          <a:pt x="17" y="111"/>
                        </a:lnTo>
                        <a:lnTo>
                          <a:pt x="19" y="114"/>
                        </a:lnTo>
                        <a:lnTo>
                          <a:pt x="22" y="115"/>
                        </a:lnTo>
                        <a:lnTo>
                          <a:pt x="26" y="118"/>
                        </a:lnTo>
                        <a:lnTo>
                          <a:pt x="30" y="119"/>
                        </a:lnTo>
                        <a:lnTo>
                          <a:pt x="33" y="121"/>
                        </a:lnTo>
                        <a:lnTo>
                          <a:pt x="37" y="121"/>
                        </a:lnTo>
                        <a:lnTo>
                          <a:pt x="41" y="122"/>
                        </a:lnTo>
                        <a:lnTo>
                          <a:pt x="44" y="122"/>
                        </a:lnTo>
                        <a:lnTo>
                          <a:pt x="49" y="122"/>
                        </a:lnTo>
                        <a:lnTo>
                          <a:pt x="53" y="121"/>
                        </a:lnTo>
                        <a:lnTo>
                          <a:pt x="57" y="121"/>
                        </a:lnTo>
                        <a:lnTo>
                          <a:pt x="60" y="119"/>
                        </a:lnTo>
                        <a:lnTo>
                          <a:pt x="64" y="118"/>
                        </a:lnTo>
                        <a:lnTo>
                          <a:pt x="67" y="116"/>
                        </a:lnTo>
                        <a:lnTo>
                          <a:pt x="69" y="115"/>
                        </a:lnTo>
                        <a:lnTo>
                          <a:pt x="72" y="114"/>
                        </a:lnTo>
                        <a:lnTo>
                          <a:pt x="76" y="110"/>
                        </a:lnTo>
                        <a:lnTo>
                          <a:pt x="79" y="107"/>
                        </a:lnTo>
                        <a:lnTo>
                          <a:pt x="80" y="103"/>
                        </a:lnTo>
                        <a:lnTo>
                          <a:pt x="83" y="99"/>
                        </a:lnTo>
                        <a:lnTo>
                          <a:pt x="84" y="95"/>
                        </a:lnTo>
                        <a:lnTo>
                          <a:pt x="86" y="91"/>
                        </a:lnTo>
                        <a:lnTo>
                          <a:pt x="86" y="85"/>
                        </a:lnTo>
                        <a:lnTo>
                          <a:pt x="86" y="80"/>
                        </a:lnTo>
                        <a:lnTo>
                          <a:pt x="86" y="76"/>
                        </a:lnTo>
                        <a:lnTo>
                          <a:pt x="86" y="70"/>
                        </a:lnTo>
                        <a:lnTo>
                          <a:pt x="84" y="66"/>
                        </a:lnTo>
                        <a:lnTo>
                          <a:pt x="83" y="62"/>
                        </a:lnTo>
                        <a:lnTo>
                          <a:pt x="81" y="58"/>
                        </a:lnTo>
                        <a:lnTo>
                          <a:pt x="79" y="56"/>
                        </a:lnTo>
                        <a:lnTo>
                          <a:pt x="76" y="53"/>
                        </a:lnTo>
                        <a:lnTo>
                          <a:pt x="73" y="50"/>
                        </a:lnTo>
                        <a:lnTo>
                          <a:pt x="71" y="47"/>
                        </a:lnTo>
                        <a:lnTo>
                          <a:pt x="68" y="46"/>
                        </a:lnTo>
                        <a:lnTo>
                          <a:pt x="65" y="45"/>
                        </a:lnTo>
                        <a:lnTo>
                          <a:pt x="61" y="43"/>
                        </a:lnTo>
                        <a:lnTo>
                          <a:pt x="58" y="42"/>
                        </a:lnTo>
                        <a:lnTo>
                          <a:pt x="54" y="42"/>
                        </a:lnTo>
                        <a:lnTo>
                          <a:pt x="52" y="41"/>
                        </a:lnTo>
                        <a:lnTo>
                          <a:pt x="48" y="41"/>
                        </a:lnTo>
                        <a:lnTo>
                          <a:pt x="45" y="41"/>
                        </a:lnTo>
                        <a:lnTo>
                          <a:pt x="42" y="42"/>
                        </a:lnTo>
                        <a:lnTo>
                          <a:pt x="40" y="42"/>
                        </a:lnTo>
                        <a:lnTo>
                          <a:pt x="37" y="43"/>
                        </a:lnTo>
                        <a:lnTo>
                          <a:pt x="36" y="43"/>
                        </a:lnTo>
                        <a:lnTo>
                          <a:pt x="33" y="45"/>
                        </a:lnTo>
                        <a:lnTo>
                          <a:pt x="31" y="46"/>
                        </a:lnTo>
                        <a:lnTo>
                          <a:pt x="29" y="47"/>
                        </a:lnTo>
                        <a:lnTo>
                          <a:pt x="26" y="50"/>
                        </a:lnTo>
                        <a:lnTo>
                          <a:pt x="25" y="52"/>
                        </a:lnTo>
                        <a:lnTo>
                          <a:pt x="22" y="54"/>
                        </a:lnTo>
                        <a:lnTo>
                          <a:pt x="21" y="57"/>
                        </a:lnTo>
                        <a:lnTo>
                          <a:pt x="21" y="50"/>
                        </a:lnTo>
                        <a:lnTo>
                          <a:pt x="21" y="43"/>
                        </a:lnTo>
                        <a:lnTo>
                          <a:pt x="22" y="38"/>
                        </a:lnTo>
                        <a:lnTo>
                          <a:pt x="23" y="33"/>
                        </a:lnTo>
                        <a:lnTo>
                          <a:pt x="26" y="29"/>
                        </a:lnTo>
                        <a:lnTo>
                          <a:pt x="27" y="25"/>
                        </a:lnTo>
                        <a:lnTo>
                          <a:pt x="31" y="20"/>
                        </a:lnTo>
                        <a:lnTo>
                          <a:pt x="34" y="18"/>
                        </a:lnTo>
                        <a:lnTo>
                          <a:pt x="37" y="16"/>
                        </a:lnTo>
                        <a:lnTo>
                          <a:pt x="40" y="15"/>
                        </a:lnTo>
                        <a:lnTo>
                          <a:pt x="44" y="14"/>
                        </a:lnTo>
                        <a:lnTo>
                          <a:pt x="46" y="14"/>
                        </a:lnTo>
                        <a:lnTo>
                          <a:pt x="50" y="14"/>
                        </a:lnTo>
                        <a:lnTo>
                          <a:pt x="54" y="15"/>
                        </a:lnTo>
                        <a:lnTo>
                          <a:pt x="57" y="16"/>
                        </a:lnTo>
                        <a:lnTo>
                          <a:pt x="60" y="18"/>
                        </a:lnTo>
                        <a:lnTo>
                          <a:pt x="61" y="19"/>
                        </a:lnTo>
                        <a:lnTo>
                          <a:pt x="61" y="20"/>
                        </a:lnTo>
                        <a:lnTo>
                          <a:pt x="63" y="22"/>
                        </a:lnTo>
                        <a:lnTo>
                          <a:pt x="64" y="23"/>
                        </a:lnTo>
                        <a:lnTo>
                          <a:pt x="64" y="25"/>
                        </a:lnTo>
                        <a:lnTo>
                          <a:pt x="64" y="27"/>
                        </a:lnTo>
                        <a:lnTo>
                          <a:pt x="65" y="30"/>
                        </a:lnTo>
                        <a:lnTo>
                          <a:pt x="65" y="31"/>
                        </a:lnTo>
                        <a:lnTo>
                          <a:pt x="84" y="31"/>
                        </a:lnTo>
                        <a:lnTo>
                          <a:pt x="84" y="29"/>
                        </a:lnTo>
                        <a:lnTo>
                          <a:pt x="84" y="25"/>
                        </a:lnTo>
                        <a:lnTo>
                          <a:pt x="83" y="22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7" y="14"/>
                        </a:lnTo>
                        <a:lnTo>
                          <a:pt x="76" y="11"/>
                        </a:lnTo>
                        <a:lnTo>
                          <a:pt x="73" y="8"/>
                        </a:lnTo>
                        <a:lnTo>
                          <a:pt x="71" y="7"/>
                        </a:lnTo>
                        <a:lnTo>
                          <a:pt x="68" y="6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8" y="2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0" y="2"/>
                        </a:lnTo>
                        <a:lnTo>
                          <a:pt x="36" y="2"/>
                        </a:lnTo>
                        <a:lnTo>
                          <a:pt x="33" y="3"/>
                        </a:lnTo>
                        <a:lnTo>
                          <a:pt x="30" y="4"/>
                        </a:lnTo>
                        <a:lnTo>
                          <a:pt x="26" y="6"/>
                        </a:lnTo>
                        <a:lnTo>
                          <a:pt x="23" y="7"/>
                        </a:lnTo>
                        <a:lnTo>
                          <a:pt x="21" y="8"/>
                        </a:lnTo>
                        <a:lnTo>
                          <a:pt x="19" y="11"/>
                        </a:lnTo>
                        <a:lnTo>
                          <a:pt x="17" y="14"/>
                        </a:lnTo>
                        <a:lnTo>
                          <a:pt x="14" y="15"/>
                        </a:lnTo>
                        <a:lnTo>
                          <a:pt x="13" y="18"/>
                        </a:lnTo>
                        <a:lnTo>
                          <a:pt x="10" y="22"/>
                        </a:lnTo>
                        <a:lnTo>
                          <a:pt x="8" y="25"/>
                        </a:lnTo>
                        <a:lnTo>
                          <a:pt x="7" y="27"/>
                        </a:lnTo>
                        <a:lnTo>
                          <a:pt x="6" y="31"/>
                        </a:lnTo>
                        <a:lnTo>
                          <a:pt x="4" y="34"/>
                        </a:lnTo>
                        <a:lnTo>
                          <a:pt x="3" y="38"/>
                        </a:lnTo>
                        <a:lnTo>
                          <a:pt x="3" y="42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2" y="54"/>
                        </a:lnTo>
                        <a:lnTo>
                          <a:pt x="0" y="58"/>
                        </a:lnTo>
                        <a:lnTo>
                          <a:pt x="0" y="64"/>
                        </a:lnTo>
                        <a:close/>
                        <a:moveTo>
                          <a:pt x="22" y="73"/>
                        </a:moveTo>
                        <a:lnTo>
                          <a:pt x="23" y="70"/>
                        </a:lnTo>
                        <a:lnTo>
                          <a:pt x="25" y="68"/>
                        </a:lnTo>
                        <a:lnTo>
                          <a:pt x="26" y="65"/>
                        </a:lnTo>
                        <a:lnTo>
                          <a:pt x="27" y="62"/>
                        </a:lnTo>
                        <a:lnTo>
                          <a:pt x="29" y="61"/>
                        </a:lnTo>
                        <a:lnTo>
                          <a:pt x="31" y="58"/>
                        </a:lnTo>
                        <a:lnTo>
                          <a:pt x="34" y="57"/>
                        </a:lnTo>
                        <a:lnTo>
                          <a:pt x="38" y="54"/>
                        </a:lnTo>
                        <a:lnTo>
                          <a:pt x="42" y="54"/>
                        </a:lnTo>
                        <a:lnTo>
                          <a:pt x="46" y="54"/>
                        </a:lnTo>
                        <a:lnTo>
                          <a:pt x="49" y="54"/>
                        </a:lnTo>
                        <a:lnTo>
                          <a:pt x="52" y="54"/>
                        </a:lnTo>
                        <a:lnTo>
                          <a:pt x="54" y="57"/>
                        </a:lnTo>
                        <a:lnTo>
                          <a:pt x="57" y="58"/>
                        </a:lnTo>
                        <a:lnTo>
                          <a:pt x="60" y="60"/>
                        </a:lnTo>
                        <a:lnTo>
                          <a:pt x="61" y="62"/>
                        </a:lnTo>
                        <a:lnTo>
                          <a:pt x="63" y="65"/>
                        </a:lnTo>
                        <a:lnTo>
                          <a:pt x="64" y="68"/>
                        </a:lnTo>
                        <a:lnTo>
                          <a:pt x="64" y="70"/>
                        </a:lnTo>
                        <a:lnTo>
                          <a:pt x="65" y="73"/>
                        </a:lnTo>
                        <a:lnTo>
                          <a:pt x="65" y="77"/>
                        </a:lnTo>
                        <a:lnTo>
                          <a:pt x="65" y="80"/>
                        </a:lnTo>
                        <a:lnTo>
                          <a:pt x="65" y="85"/>
                        </a:lnTo>
                        <a:lnTo>
                          <a:pt x="65" y="89"/>
                        </a:lnTo>
                        <a:lnTo>
                          <a:pt x="64" y="92"/>
                        </a:lnTo>
                        <a:lnTo>
                          <a:pt x="64" y="96"/>
                        </a:lnTo>
                        <a:lnTo>
                          <a:pt x="63" y="99"/>
                        </a:lnTo>
                        <a:lnTo>
                          <a:pt x="61" y="102"/>
                        </a:lnTo>
                        <a:lnTo>
                          <a:pt x="60" y="103"/>
                        </a:lnTo>
                        <a:lnTo>
                          <a:pt x="57" y="104"/>
                        </a:lnTo>
                        <a:lnTo>
                          <a:pt x="56" y="107"/>
                        </a:lnTo>
                        <a:lnTo>
                          <a:pt x="52" y="108"/>
                        </a:lnTo>
                        <a:lnTo>
                          <a:pt x="49" y="108"/>
                        </a:lnTo>
                        <a:lnTo>
                          <a:pt x="45" y="110"/>
                        </a:lnTo>
                        <a:lnTo>
                          <a:pt x="44" y="108"/>
                        </a:lnTo>
                        <a:lnTo>
                          <a:pt x="42" y="108"/>
                        </a:lnTo>
                        <a:lnTo>
                          <a:pt x="40" y="108"/>
                        </a:lnTo>
                        <a:lnTo>
                          <a:pt x="38" y="108"/>
                        </a:lnTo>
                        <a:lnTo>
                          <a:pt x="36" y="107"/>
                        </a:lnTo>
                        <a:lnTo>
                          <a:pt x="33" y="104"/>
                        </a:lnTo>
                        <a:lnTo>
                          <a:pt x="30" y="102"/>
                        </a:lnTo>
                        <a:lnTo>
                          <a:pt x="27" y="99"/>
                        </a:lnTo>
                        <a:lnTo>
                          <a:pt x="26" y="96"/>
                        </a:lnTo>
                        <a:lnTo>
                          <a:pt x="25" y="93"/>
                        </a:lnTo>
                        <a:lnTo>
                          <a:pt x="23" y="91"/>
                        </a:lnTo>
                        <a:lnTo>
                          <a:pt x="23" y="87"/>
                        </a:lnTo>
                        <a:lnTo>
                          <a:pt x="22" y="84"/>
                        </a:lnTo>
                        <a:lnTo>
                          <a:pt x="22" y="79"/>
                        </a:lnTo>
                        <a:lnTo>
                          <a:pt x="22" y="76"/>
                        </a:lnTo>
                        <a:lnTo>
                          <a:pt x="22" y="7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 729">
                    <a:extLst>
                      <a:ext uri="{FF2B5EF4-FFF2-40B4-BE49-F238E27FC236}">
                        <a16:creationId xmlns="" xmlns:a16="http://schemas.microsoft.com/office/drawing/2014/main" id="{16302980-3D7C-4E88-90DA-6D238AFEC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1512888"/>
                    <a:ext cx="46038" cy="63500"/>
                  </a:xfrm>
                  <a:custGeom>
                    <a:avLst/>
                    <a:gdLst>
                      <a:gd name="T0" fmla="*/ 65 w 87"/>
                      <a:gd name="T1" fmla="*/ 67 h 120"/>
                      <a:gd name="T2" fmla="*/ 67 w 87"/>
                      <a:gd name="T3" fmla="*/ 75 h 120"/>
                      <a:gd name="T4" fmla="*/ 65 w 87"/>
                      <a:gd name="T5" fmla="*/ 84 h 120"/>
                      <a:gd name="T6" fmla="*/ 64 w 87"/>
                      <a:gd name="T7" fmla="*/ 92 h 120"/>
                      <a:gd name="T8" fmla="*/ 61 w 87"/>
                      <a:gd name="T9" fmla="*/ 97 h 120"/>
                      <a:gd name="T10" fmla="*/ 57 w 87"/>
                      <a:gd name="T11" fmla="*/ 101 h 120"/>
                      <a:gd name="T12" fmla="*/ 50 w 87"/>
                      <a:gd name="T13" fmla="*/ 105 h 120"/>
                      <a:gd name="T14" fmla="*/ 45 w 87"/>
                      <a:gd name="T15" fmla="*/ 105 h 120"/>
                      <a:gd name="T16" fmla="*/ 41 w 87"/>
                      <a:gd name="T17" fmla="*/ 107 h 120"/>
                      <a:gd name="T18" fmla="*/ 34 w 87"/>
                      <a:gd name="T19" fmla="*/ 105 h 120"/>
                      <a:gd name="T20" fmla="*/ 29 w 87"/>
                      <a:gd name="T21" fmla="*/ 102 h 120"/>
                      <a:gd name="T22" fmla="*/ 25 w 87"/>
                      <a:gd name="T23" fmla="*/ 98 h 120"/>
                      <a:gd name="T24" fmla="*/ 22 w 87"/>
                      <a:gd name="T25" fmla="*/ 94 h 120"/>
                      <a:gd name="T26" fmla="*/ 21 w 87"/>
                      <a:gd name="T27" fmla="*/ 89 h 120"/>
                      <a:gd name="T28" fmla="*/ 19 w 87"/>
                      <a:gd name="T29" fmla="*/ 84 h 120"/>
                      <a:gd name="T30" fmla="*/ 0 w 87"/>
                      <a:gd name="T31" fmla="*/ 88 h 120"/>
                      <a:gd name="T32" fmla="*/ 3 w 87"/>
                      <a:gd name="T33" fmla="*/ 96 h 120"/>
                      <a:gd name="T34" fmla="*/ 7 w 87"/>
                      <a:gd name="T35" fmla="*/ 102 h 120"/>
                      <a:gd name="T36" fmla="*/ 11 w 87"/>
                      <a:gd name="T37" fmla="*/ 108 h 120"/>
                      <a:gd name="T38" fmla="*/ 17 w 87"/>
                      <a:gd name="T39" fmla="*/ 112 h 120"/>
                      <a:gd name="T40" fmla="*/ 22 w 87"/>
                      <a:gd name="T41" fmla="*/ 116 h 120"/>
                      <a:gd name="T42" fmla="*/ 30 w 87"/>
                      <a:gd name="T43" fmla="*/ 119 h 120"/>
                      <a:gd name="T44" fmla="*/ 38 w 87"/>
                      <a:gd name="T45" fmla="*/ 119 h 120"/>
                      <a:gd name="T46" fmla="*/ 46 w 87"/>
                      <a:gd name="T47" fmla="*/ 119 h 120"/>
                      <a:gd name="T48" fmla="*/ 54 w 87"/>
                      <a:gd name="T49" fmla="*/ 119 h 120"/>
                      <a:gd name="T50" fmla="*/ 61 w 87"/>
                      <a:gd name="T51" fmla="*/ 116 h 120"/>
                      <a:gd name="T52" fmla="*/ 68 w 87"/>
                      <a:gd name="T53" fmla="*/ 112 h 120"/>
                      <a:gd name="T54" fmla="*/ 75 w 87"/>
                      <a:gd name="T55" fmla="*/ 107 h 120"/>
                      <a:gd name="T56" fmla="*/ 81 w 87"/>
                      <a:gd name="T57" fmla="*/ 98 h 120"/>
                      <a:gd name="T58" fmla="*/ 84 w 87"/>
                      <a:gd name="T59" fmla="*/ 90 h 120"/>
                      <a:gd name="T60" fmla="*/ 87 w 87"/>
                      <a:gd name="T61" fmla="*/ 79 h 120"/>
                      <a:gd name="T62" fmla="*/ 87 w 87"/>
                      <a:gd name="T63" fmla="*/ 69 h 120"/>
                      <a:gd name="T64" fmla="*/ 86 w 87"/>
                      <a:gd name="T65" fmla="*/ 61 h 120"/>
                      <a:gd name="T66" fmla="*/ 83 w 87"/>
                      <a:gd name="T67" fmla="*/ 54 h 120"/>
                      <a:gd name="T68" fmla="*/ 77 w 87"/>
                      <a:gd name="T69" fmla="*/ 48 h 120"/>
                      <a:gd name="T70" fmla="*/ 72 w 87"/>
                      <a:gd name="T71" fmla="*/ 43 h 120"/>
                      <a:gd name="T72" fmla="*/ 65 w 87"/>
                      <a:gd name="T73" fmla="*/ 40 h 120"/>
                      <a:gd name="T74" fmla="*/ 58 w 87"/>
                      <a:gd name="T75" fmla="*/ 38 h 120"/>
                      <a:gd name="T76" fmla="*/ 50 w 87"/>
                      <a:gd name="T77" fmla="*/ 36 h 120"/>
                      <a:gd name="T78" fmla="*/ 44 w 87"/>
                      <a:gd name="T79" fmla="*/ 36 h 120"/>
                      <a:gd name="T80" fmla="*/ 37 w 87"/>
                      <a:gd name="T81" fmla="*/ 38 h 120"/>
                      <a:gd name="T82" fmla="*/ 31 w 87"/>
                      <a:gd name="T83" fmla="*/ 39 h 120"/>
                      <a:gd name="T84" fmla="*/ 26 w 87"/>
                      <a:gd name="T85" fmla="*/ 43 h 120"/>
                      <a:gd name="T86" fmla="*/ 23 w 87"/>
                      <a:gd name="T87" fmla="*/ 43 h 120"/>
                      <a:gd name="T88" fmla="*/ 25 w 87"/>
                      <a:gd name="T89" fmla="*/ 28 h 120"/>
                      <a:gd name="T90" fmla="*/ 26 w 87"/>
                      <a:gd name="T91" fmla="*/ 13 h 120"/>
                      <a:gd name="T92" fmla="*/ 83 w 87"/>
                      <a:gd name="T93" fmla="*/ 0 h 120"/>
                      <a:gd name="T94" fmla="*/ 10 w 87"/>
                      <a:gd name="T95" fmla="*/ 2 h 120"/>
                      <a:gd name="T96" fmla="*/ 6 w 87"/>
                      <a:gd name="T97" fmla="*/ 58 h 120"/>
                      <a:gd name="T98" fmla="*/ 22 w 87"/>
                      <a:gd name="T99" fmla="*/ 61 h 120"/>
                      <a:gd name="T100" fmla="*/ 25 w 87"/>
                      <a:gd name="T101" fmla="*/ 58 h 120"/>
                      <a:gd name="T102" fmla="*/ 29 w 87"/>
                      <a:gd name="T103" fmla="*/ 54 h 120"/>
                      <a:gd name="T104" fmla="*/ 33 w 87"/>
                      <a:gd name="T105" fmla="*/ 51 h 120"/>
                      <a:gd name="T106" fmla="*/ 37 w 87"/>
                      <a:gd name="T107" fmla="*/ 50 h 120"/>
                      <a:gd name="T108" fmla="*/ 42 w 87"/>
                      <a:gd name="T109" fmla="*/ 48 h 120"/>
                      <a:gd name="T110" fmla="*/ 46 w 87"/>
                      <a:gd name="T111" fmla="*/ 48 h 120"/>
                      <a:gd name="T112" fmla="*/ 53 w 87"/>
                      <a:gd name="T113" fmla="*/ 48 h 120"/>
                      <a:gd name="T114" fmla="*/ 58 w 87"/>
                      <a:gd name="T115" fmla="*/ 52 h 120"/>
                      <a:gd name="T116" fmla="*/ 63 w 87"/>
                      <a:gd name="T117" fmla="*/ 57 h 120"/>
                      <a:gd name="T118" fmla="*/ 64 w 87"/>
                      <a:gd name="T119" fmla="*/ 61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20">
                        <a:moveTo>
                          <a:pt x="65" y="65"/>
                        </a:moveTo>
                        <a:lnTo>
                          <a:pt x="65" y="67"/>
                        </a:lnTo>
                        <a:lnTo>
                          <a:pt x="67" y="71"/>
                        </a:lnTo>
                        <a:lnTo>
                          <a:pt x="67" y="75"/>
                        </a:lnTo>
                        <a:lnTo>
                          <a:pt x="67" y="79"/>
                        </a:lnTo>
                        <a:lnTo>
                          <a:pt x="65" y="84"/>
                        </a:lnTo>
                        <a:lnTo>
                          <a:pt x="65" y="88"/>
                        </a:lnTo>
                        <a:lnTo>
                          <a:pt x="64" y="92"/>
                        </a:lnTo>
                        <a:lnTo>
                          <a:pt x="63" y="94"/>
                        </a:lnTo>
                        <a:lnTo>
                          <a:pt x="61" y="97"/>
                        </a:lnTo>
                        <a:lnTo>
                          <a:pt x="60" y="100"/>
                        </a:lnTo>
                        <a:lnTo>
                          <a:pt x="57" y="101"/>
                        </a:lnTo>
                        <a:lnTo>
                          <a:pt x="54" y="104"/>
                        </a:lnTo>
                        <a:lnTo>
                          <a:pt x="50" y="105"/>
                        </a:lnTo>
                        <a:lnTo>
                          <a:pt x="48" y="105"/>
                        </a:lnTo>
                        <a:lnTo>
                          <a:pt x="45" y="105"/>
                        </a:lnTo>
                        <a:lnTo>
                          <a:pt x="44" y="107"/>
                        </a:lnTo>
                        <a:lnTo>
                          <a:pt x="41" y="107"/>
                        </a:lnTo>
                        <a:lnTo>
                          <a:pt x="37" y="107"/>
                        </a:lnTo>
                        <a:lnTo>
                          <a:pt x="34" y="105"/>
                        </a:lnTo>
                        <a:lnTo>
                          <a:pt x="30" y="104"/>
                        </a:lnTo>
                        <a:lnTo>
                          <a:pt x="29" y="102"/>
                        </a:lnTo>
                        <a:lnTo>
                          <a:pt x="26" y="101"/>
                        </a:lnTo>
                        <a:lnTo>
                          <a:pt x="25" y="98"/>
                        </a:lnTo>
                        <a:lnTo>
                          <a:pt x="23" y="97"/>
                        </a:lnTo>
                        <a:lnTo>
                          <a:pt x="22" y="94"/>
                        </a:lnTo>
                        <a:lnTo>
                          <a:pt x="22" y="92"/>
                        </a:lnTo>
                        <a:lnTo>
                          <a:pt x="21" y="89"/>
                        </a:lnTo>
                        <a:lnTo>
                          <a:pt x="21" y="86"/>
                        </a:lnTo>
                        <a:lnTo>
                          <a:pt x="19" y="84"/>
                        </a:lnTo>
                        <a:lnTo>
                          <a:pt x="0" y="84"/>
                        </a:lnTo>
                        <a:lnTo>
                          <a:pt x="0" y="88"/>
                        </a:lnTo>
                        <a:lnTo>
                          <a:pt x="2" y="92"/>
                        </a:lnTo>
                        <a:lnTo>
                          <a:pt x="3" y="96"/>
                        </a:lnTo>
                        <a:lnTo>
                          <a:pt x="4" y="100"/>
                        </a:lnTo>
                        <a:lnTo>
                          <a:pt x="7" y="102"/>
                        </a:lnTo>
                        <a:lnTo>
                          <a:pt x="8" y="105"/>
                        </a:lnTo>
                        <a:lnTo>
                          <a:pt x="11" y="108"/>
                        </a:lnTo>
                        <a:lnTo>
                          <a:pt x="14" y="111"/>
                        </a:lnTo>
                        <a:lnTo>
                          <a:pt x="17" y="112"/>
                        </a:lnTo>
                        <a:lnTo>
                          <a:pt x="19" y="115"/>
                        </a:lnTo>
                        <a:lnTo>
                          <a:pt x="22" y="116"/>
                        </a:lnTo>
                        <a:lnTo>
                          <a:pt x="26" y="117"/>
                        </a:lnTo>
                        <a:lnTo>
                          <a:pt x="30" y="119"/>
                        </a:lnTo>
                        <a:lnTo>
                          <a:pt x="34" y="119"/>
                        </a:lnTo>
                        <a:lnTo>
                          <a:pt x="38" y="119"/>
                        </a:lnTo>
                        <a:lnTo>
                          <a:pt x="42" y="120"/>
                        </a:lnTo>
                        <a:lnTo>
                          <a:pt x="46" y="119"/>
                        </a:lnTo>
                        <a:lnTo>
                          <a:pt x="50" y="119"/>
                        </a:lnTo>
                        <a:lnTo>
                          <a:pt x="54" y="119"/>
                        </a:lnTo>
                        <a:lnTo>
                          <a:pt x="58" y="117"/>
                        </a:lnTo>
                        <a:lnTo>
                          <a:pt x="61" y="116"/>
                        </a:lnTo>
                        <a:lnTo>
                          <a:pt x="65" y="113"/>
                        </a:lnTo>
                        <a:lnTo>
                          <a:pt x="68" y="112"/>
                        </a:lnTo>
                        <a:lnTo>
                          <a:pt x="72" y="109"/>
                        </a:lnTo>
                        <a:lnTo>
                          <a:pt x="75" y="107"/>
                        </a:lnTo>
                        <a:lnTo>
                          <a:pt x="79" y="102"/>
                        </a:lnTo>
                        <a:lnTo>
                          <a:pt x="81" y="98"/>
                        </a:lnTo>
                        <a:lnTo>
                          <a:pt x="83" y="94"/>
                        </a:lnTo>
                        <a:lnTo>
                          <a:pt x="84" y="90"/>
                        </a:lnTo>
                        <a:lnTo>
                          <a:pt x="86" y="85"/>
                        </a:lnTo>
                        <a:lnTo>
                          <a:pt x="87" y="79"/>
                        </a:lnTo>
                        <a:lnTo>
                          <a:pt x="87" y="74"/>
                        </a:lnTo>
                        <a:lnTo>
                          <a:pt x="87" y="69"/>
                        </a:lnTo>
                        <a:lnTo>
                          <a:pt x="86" y="65"/>
                        </a:lnTo>
                        <a:lnTo>
                          <a:pt x="86" y="61"/>
                        </a:lnTo>
                        <a:lnTo>
                          <a:pt x="84" y="58"/>
                        </a:lnTo>
                        <a:lnTo>
                          <a:pt x="83" y="54"/>
                        </a:lnTo>
                        <a:lnTo>
                          <a:pt x="80" y="51"/>
                        </a:lnTo>
                        <a:lnTo>
                          <a:pt x="77" y="48"/>
                        </a:lnTo>
                        <a:lnTo>
                          <a:pt x="75" y="46"/>
                        </a:lnTo>
                        <a:lnTo>
                          <a:pt x="72" y="43"/>
                        </a:lnTo>
                        <a:lnTo>
                          <a:pt x="69" y="42"/>
                        </a:lnTo>
                        <a:lnTo>
                          <a:pt x="65" y="40"/>
                        </a:lnTo>
                        <a:lnTo>
                          <a:pt x="63" y="39"/>
                        </a:lnTo>
                        <a:lnTo>
                          <a:pt x="58" y="38"/>
                        </a:lnTo>
                        <a:lnTo>
                          <a:pt x="54" y="36"/>
                        </a:lnTo>
                        <a:lnTo>
                          <a:pt x="50" y="36"/>
                        </a:lnTo>
                        <a:lnTo>
                          <a:pt x="46" y="36"/>
                        </a:lnTo>
                        <a:lnTo>
                          <a:pt x="44" y="36"/>
                        </a:lnTo>
                        <a:lnTo>
                          <a:pt x="41" y="36"/>
                        </a:lnTo>
                        <a:lnTo>
                          <a:pt x="37" y="38"/>
                        </a:lnTo>
                        <a:lnTo>
                          <a:pt x="34" y="39"/>
                        </a:lnTo>
                        <a:lnTo>
                          <a:pt x="31" y="39"/>
                        </a:lnTo>
                        <a:lnTo>
                          <a:pt x="29" y="42"/>
                        </a:lnTo>
                        <a:lnTo>
                          <a:pt x="26" y="43"/>
                        </a:lnTo>
                        <a:lnTo>
                          <a:pt x="23" y="44"/>
                        </a:lnTo>
                        <a:lnTo>
                          <a:pt x="23" y="43"/>
                        </a:lnTo>
                        <a:lnTo>
                          <a:pt x="23" y="40"/>
                        </a:lnTo>
                        <a:lnTo>
                          <a:pt x="25" y="28"/>
                        </a:lnTo>
                        <a:lnTo>
                          <a:pt x="26" y="15"/>
                        </a:lnTo>
                        <a:lnTo>
                          <a:pt x="26" y="13"/>
                        </a:lnTo>
                        <a:lnTo>
                          <a:pt x="83" y="13"/>
                        </a:lnTo>
                        <a:lnTo>
                          <a:pt x="83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6" y="55"/>
                        </a:lnTo>
                        <a:lnTo>
                          <a:pt x="6" y="58"/>
                        </a:lnTo>
                        <a:lnTo>
                          <a:pt x="4" y="61"/>
                        </a:lnTo>
                        <a:lnTo>
                          <a:pt x="22" y="61"/>
                        </a:lnTo>
                        <a:lnTo>
                          <a:pt x="23" y="59"/>
                        </a:lnTo>
                        <a:lnTo>
                          <a:pt x="25" y="58"/>
                        </a:lnTo>
                        <a:lnTo>
                          <a:pt x="26" y="57"/>
                        </a:lnTo>
                        <a:lnTo>
                          <a:pt x="29" y="54"/>
                        </a:lnTo>
                        <a:lnTo>
                          <a:pt x="31" y="52"/>
                        </a:lnTo>
                        <a:lnTo>
                          <a:pt x="33" y="51"/>
                        </a:lnTo>
                        <a:lnTo>
                          <a:pt x="36" y="51"/>
                        </a:lnTo>
                        <a:lnTo>
                          <a:pt x="37" y="50"/>
                        </a:lnTo>
                        <a:lnTo>
                          <a:pt x="40" y="48"/>
                        </a:lnTo>
                        <a:lnTo>
                          <a:pt x="42" y="48"/>
                        </a:lnTo>
                        <a:lnTo>
                          <a:pt x="44" y="48"/>
                        </a:lnTo>
                        <a:lnTo>
                          <a:pt x="46" y="48"/>
                        </a:lnTo>
                        <a:lnTo>
                          <a:pt x="50" y="48"/>
                        </a:lnTo>
                        <a:lnTo>
                          <a:pt x="53" y="48"/>
                        </a:lnTo>
                        <a:lnTo>
                          <a:pt x="56" y="50"/>
                        </a:lnTo>
                        <a:lnTo>
                          <a:pt x="58" y="52"/>
                        </a:lnTo>
                        <a:lnTo>
                          <a:pt x="61" y="54"/>
                        </a:lnTo>
                        <a:lnTo>
                          <a:pt x="63" y="57"/>
                        </a:lnTo>
                        <a:lnTo>
                          <a:pt x="64" y="58"/>
                        </a:lnTo>
                        <a:lnTo>
                          <a:pt x="64" y="61"/>
                        </a:lnTo>
                        <a:lnTo>
                          <a:pt x="65" y="6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 730">
                    <a:extLst>
                      <a:ext uri="{FF2B5EF4-FFF2-40B4-BE49-F238E27FC236}">
                        <a16:creationId xmlns="" xmlns:a16="http://schemas.microsoft.com/office/drawing/2014/main" id="{8C88E755-98F5-4F7D-8611-79081EC3EE2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38651" y="1647825"/>
                    <a:ext cx="49213" cy="61913"/>
                  </a:xfrm>
                  <a:custGeom>
                    <a:avLst/>
                    <a:gdLst>
                      <a:gd name="T0" fmla="*/ 77 w 95"/>
                      <a:gd name="T1" fmla="*/ 75 h 119"/>
                      <a:gd name="T2" fmla="*/ 77 w 95"/>
                      <a:gd name="T3" fmla="*/ 0 h 119"/>
                      <a:gd name="T4" fmla="*/ 57 w 95"/>
                      <a:gd name="T5" fmla="*/ 0 h 119"/>
                      <a:gd name="T6" fmla="*/ 0 w 95"/>
                      <a:gd name="T7" fmla="*/ 74 h 119"/>
                      <a:gd name="T8" fmla="*/ 0 w 95"/>
                      <a:gd name="T9" fmla="*/ 89 h 119"/>
                      <a:gd name="T10" fmla="*/ 57 w 95"/>
                      <a:gd name="T11" fmla="*/ 89 h 119"/>
                      <a:gd name="T12" fmla="*/ 57 w 95"/>
                      <a:gd name="T13" fmla="*/ 119 h 119"/>
                      <a:gd name="T14" fmla="*/ 77 w 95"/>
                      <a:gd name="T15" fmla="*/ 119 h 119"/>
                      <a:gd name="T16" fmla="*/ 77 w 95"/>
                      <a:gd name="T17" fmla="*/ 89 h 119"/>
                      <a:gd name="T18" fmla="*/ 95 w 95"/>
                      <a:gd name="T19" fmla="*/ 89 h 119"/>
                      <a:gd name="T20" fmla="*/ 95 w 95"/>
                      <a:gd name="T21" fmla="*/ 75 h 119"/>
                      <a:gd name="T22" fmla="*/ 77 w 95"/>
                      <a:gd name="T23" fmla="*/ 75 h 119"/>
                      <a:gd name="T24" fmla="*/ 57 w 95"/>
                      <a:gd name="T25" fmla="*/ 25 h 119"/>
                      <a:gd name="T26" fmla="*/ 57 w 95"/>
                      <a:gd name="T27" fmla="*/ 75 h 119"/>
                      <a:gd name="T28" fmla="*/ 19 w 95"/>
                      <a:gd name="T29" fmla="*/ 75 h 119"/>
                      <a:gd name="T30" fmla="*/ 57 w 95"/>
                      <a:gd name="T31" fmla="*/ 25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19">
                        <a:moveTo>
                          <a:pt x="77" y="75"/>
                        </a:moveTo>
                        <a:lnTo>
                          <a:pt x="77" y="0"/>
                        </a:lnTo>
                        <a:lnTo>
                          <a:pt x="57" y="0"/>
                        </a:lnTo>
                        <a:lnTo>
                          <a:pt x="0" y="74"/>
                        </a:lnTo>
                        <a:lnTo>
                          <a:pt x="0" y="89"/>
                        </a:lnTo>
                        <a:lnTo>
                          <a:pt x="57" y="89"/>
                        </a:lnTo>
                        <a:lnTo>
                          <a:pt x="57" y="119"/>
                        </a:lnTo>
                        <a:lnTo>
                          <a:pt x="77" y="119"/>
                        </a:lnTo>
                        <a:lnTo>
                          <a:pt x="77" y="89"/>
                        </a:lnTo>
                        <a:lnTo>
                          <a:pt x="95" y="89"/>
                        </a:lnTo>
                        <a:lnTo>
                          <a:pt x="95" y="75"/>
                        </a:lnTo>
                        <a:lnTo>
                          <a:pt x="77" y="75"/>
                        </a:lnTo>
                        <a:close/>
                        <a:moveTo>
                          <a:pt x="57" y="25"/>
                        </a:moveTo>
                        <a:lnTo>
                          <a:pt x="57" y="75"/>
                        </a:lnTo>
                        <a:lnTo>
                          <a:pt x="19" y="75"/>
                        </a:lnTo>
                        <a:lnTo>
                          <a:pt x="57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5" name="Freeform 731">
                    <a:extLst>
                      <a:ext uri="{FF2B5EF4-FFF2-40B4-BE49-F238E27FC236}">
                        <a16:creationId xmlns="" xmlns:a16="http://schemas.microsoft.com/office/drawing/2014/main" id="{F934FA3E-CE6B-445B-B5E3-286D26C8D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1781175"/>
                    <a:ext cx="46038" cy="63500"/>
                  </a:xfrm>
                  <a:custGeom>
                    <a:avLst/>
                    <a:gdLst>
                      <a:gd name="T0" fmla="*/ 54 w 87"/>
                      <a:gd name="T1" fmla="*/ 68 h 122"/>
                      <a:gd name="T2" fmla="*/ 60 w 87"/>
                      <a:gd name="T3" fmla="*/ 71 h 122"/>
                      <a:gd name="T4" fmla="*/ 64 w 87"/>
                      <a:gd name="T5" fmla="*/ 76 h 122"/>
                      <a:gd name="T6" fmla="*/ 67 w 87"/>
                      <a:gd name="T7" fmla="*/ 82 h 122"/>
                      <a:gd name="T8" fmla="*/ 67 w 87"/>
                      <a:gd name="T9" fmla="*/ 88 h 122"/>
                      <a:gd name="T10" fmla="*/ 65 w 87"/>
                      <a:gd name="T11" fmla="*/ 96 h 122"/>
                      <a:gd name="T12" fmla="*/ 61 w 87"/>
                      <a:gd name="T13" fmla="*/ 102 h 122"/>
                      <a:gd name="T14" fmla="*/ 56 w 87"/>
                      <a:gd name="T15" fmla="*/ 106 h 122"/>
                      <a:gd name="T16" fmla="*/ 49 w 87"/>
                      <a:gd name="T17" fmla="*/ 109 h 122"/>
                      <a:gd name="T18" fmla="*/ 42 w 87"/>
                      <a:gd name="T19" fmla="*/ 109 h 122"/>
                      <a:gd name="T20" fmla="*/ 36 w 87"/>
                      <a:gd name="T21" fmla="*/ 109 h 122"/>
                      <a:gd name="T22" fmla="*/ 27 w 87"/>
                      <a:gd name="T23" fmla="*/ 105 h 122"/>
                      <a:gd name="T24" fmla="*/ 22 w 87"/>
                      <a:gd name="T25" fmla="*/ 99 h 122"/>
                      <a:gd name="T26" fmla="*/ 21 w 87"/>
                      <a:gd name="T27" fmla="*/ 94 h 122"/>
                      <a:gd name="T28" fmla="*/ 19 w 87"/>
                      <a:gd name="T29" fmla="*/ 84 h 122"/>
                      <a:gd name="T30" fmla="*/ 0 w 87"/>
                      <a:gd name="T31" fmla="*/ 92 h 122"/>
                      <a:gd name="T32" fmla="*/ 3 w 87"/>
                      <a:gd name="T33" fmla="*/ 102 h 122"/>
                      <a:gd name="T34" fmla="*/ 8 w 87"/>
                      <a:gd name="T35" fmla="*/ 110 h 122"/>
                      <a:gd name="T36" fmla="*/ 18 w 87"/>
                      <a:gd name="T37" fmla="*/ 117 h 122"/>
                      <a:gd name="T38" fmla="*/ 29 w 87"/>
                      <a:gd name="T39" fmla="*/ 121 h 122"/>
                      <a:gd name="T40" fmla="*/ 42 w 87"/>
                      <a:gd name="T41" fmla="*/ 122 h 122"/>
                      <a:gd name="T42" fmla="*/ 56 w 87"/>
                      <a:gd name="T43" fmla="*/ 121 h 122"/>
                      <a:gd name="T44" fmla="*/ 68 w 87"/>
                      <a:gd name="T45" fmla="*/ 117 h 122"/>
                      <a:gd name="T46" fmla="*/ 77 w 87"/>
                      <a:gd name="T47" fmla="*/ 110 h 122"/>
                      <a:gd name="T48" fmla="*/ 84 w 87"/>
                      <a:gd name="T49" fmla="*/ 102 h 122"/>
                      <a:gd name="T50" fmla="*/ 87 w 87"/>
                      <a:gd name="T51" fmla="*/ 91 h 122"/>
                      <a:gd name="T52" fmla="*/ 87 w 87"/>
                      <a:gd name="T53" fmla="*/ 80 h 122"/>
                      <a:gd name="T54" fmla="*/ 83 w 87"/>
                      <a:gd name="T55" fmla="*/ 72 h 122"/>
                      <a:gd name="T56" fmla="*/ 76 w 87"/>
                      <a:gd name="T57" fmla="*/ 65 h 122"/>
                      <a:gd name="T58" fmla="*/ 67 w 87"/>
                      <a:gd name="T59" fmla="*/ 60 h 122"/>
                      <a:gd name="T60" fmla="*/ 69 w 87"/>
                      <a:gd name="T61" fmla="*/ 57 h 122"/>
                      <a:gd name="T62" fmla="*/ 77 w 87"/>
                      <a:gd name="T63" fmla="*/ 50 h 122"/>
                      <a:gd name="T64" fmla="*/ 81 w 87"/>
                      <a:gd name="T65" fmla="*/ 44 h 122"/>
                      <a:gd name="T66" fmla="*/ 83 w 87"/>
                      <a:gd name="T67" fmla="*/ 36 h 122"/>
                      <a:gd name="T68" fmla="*/ 83 w 87"/>
                      <a:gd name="T69" fmla="*/ 26 h 122"/>
                      <a:gd name="T70" fmla="*/ 79 w 87"/>
                      <a:gd name="T71" fmla="*/ 17 h 122"/>
                      <a:gd name="T72" fmla="*/ 73 w 87"/>
                      <a:gd name="T73" fmla="*/ 10 h 122"/>
                      <a:gd name="T74" fmla="*/ 64 w 87"/>
                      <a:gd name="T75" fmla="*/ 4 h 122"/>
                      <a:gd name="T76" fmla="*/ 52 w 87"/>
                      <a:gd name="T77" fmla="*/ 2 h 122"/>
                      <a:gd name="T78" fmla="*/ 40 w 87"/>
                      <a:gd name="T79" fmla="*/ 0 h 122"/>
                      <a:gd name="T80" fmla="*/ 29 w 87"/>
                      <a:gd name="T81" fmla="*/ 3 h 122"/>
                      <a:gd name="T82" fmla="*/ 19 w 87"/>
                      <a:gd name="T83" fmla="*/ 9 h 122"/>
                      <a:gd name="T84" fmla="*/ 10 w 87"/>
                      <a:gd name="T85" fmla="*/ 15 h 122"/>
                      <a:gd name="T86" fmla="*/ 6 w 87"/>
                      <a:gd name="T87" fmla="*/ 25 h 122"/>
                      <a:gd name="T88" fmla="*/ 3 w 87"/>
                      <a:gd name="T89" fmla="*/ 36 h 122"/>
                      <a:gd name="T90" fmla="*/ 23 w 87"/>
                      <a:gd name="T91" fmla="*/ 30 h 122"/>
                      <a:gd name="T92" fmla="*/ 26 w 87"/>
                      <a:gd name="T93" fmla="*/ 23 h 122"/>
                      <a:gd name="T94" fmla="*/ 30 w 87"/>
                      <a:gd name="T95" fmla="*/ 18 h 122"/>
                      <a:gd name="T96" fmla="*/ 40 w 87"/>
                      <a:gd name="T97" fmla="*/ 14 h 122"/>
                      <a:gd name="T98" fmla="*/ 52 w 87"/>
                      <a:gd name="T99" fmla="*/ 14 h 122"/>
                      <a:gd name="T100" fmla="*/ 58 w 87"/>
                      <a:gd name="T101" fmla="*/ 19 h 122"/>
                      <a:gd name="T102" fmla="*/ 63 w 87"/>
                      <a:gd name="T103" fmla="*/ 23 h 122"/>
                      <a:gd name="T104" fmla="*/ 64 w 87"/>
                      <a:gd name="T105" fmla="*/ 30 h 122"/>
                      <a:gd name="T106" fmla="*/ 64 w 87"/>
                      <a:gd name="T107" fmla="*/ 37 h 122"/>
                      <a:gd name="T108" fmla="*/ 61 w 87"/>
                      <a:gd name="T109" fmla="*/ 44 h 122"/>
                      <a:gd name="T110" fmla="*/ 57 w 87"/>
                      <a:gd name="T111" fmla="*/ 48 h 122"/>
                      <a:gd name="T112" fmla="*/ 52 w 87"/>
                      <a:gd name="T113" fmla="*/ 52 h 122"/>
                      <a:gd name="T114" fmla="*/ 46 w 87"/>
                      <a:gd name="T115" fmla="*/ 53 h 122"/>
                      <a:gd name="T116" fmla="*/ 37 w 87"/>
                      <a:gd name="T117" fmla="*/ 53 h 122"/>
                      <a:gd name="T118" fmla="*/ 46 w 87"/>
                      <a:gd name="T119" fmla="*/ 65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22">
                        <a:moveTo>
                          <a:pt x="50" y="67"/>
                        </a:moveTo>
                        <a:lnTo>
                          <a:pt x="52" y="67"/>
                        </a:lnTo>
                        <a:lnTo>
                          <a:pt x="54" y="68"/>
                        </a:lnTo>
                        <a:lnTo>
                          <a:pt x="56" y="68"/>
                        </a:lnTo>
                        <a:lnTo>
                          <a:pt x="57" y="69"/>
                        </a:lnTo>
                        <a:lnTo>
                          <a:pt x="60" y="71"/>
                        </a:lnTo>
                        <a:lnTo>
                          <a:pt x="61" y="72"/>
                        </a:lnTo>
                        <a:lnTo>
                          <a:pt x="63" y="73"/>
                        </a:lnTo>
                        <a:lnTo>
                          <a:pt x="64" y="76"/>
                        </a:lnTo>
                        <a:lnTo>
                          <a:pt x="65" y="77"/>
                        </a:lnTo>
                        <a:lnTo>
                          <a:pt x="65" y="79"/>
                        </a:lnTo>
                        <a:lnTo>
                          <a:pt x="67" y="82"/>
                        </a:lnTo>
                        <a:lnTo>
                          <a:pt x="67" y="84"/>
                        </a:lnTo>
                        <a:lnTo>
                          <a:pt x="67" y="86"/>
                        </a:lnTo>
                        <a:lnTo>
                          <a:pt x="67" y="88"/>
                        </a:lnTo>
                        <a:lnTo>
                          <a:pt x="67" y="91"/>
                        </a:lnTo>
                        <a:lnTo>
                          <a:pt x="65" y="94"/>
                        </a:lnTo>
                        <a:lnTo>
                          <a:pt x="65" y="96"/>
                        </a:lnTo>
                        <a:lnTo>
                          <a:pt x="64" y="98"/>
                        </a:lnTo>
                        <a:lnTo>
                          <a:pt x="63" y="100"/>
                        </a:lnTo>
                        <a:lnTo>
                          <a:pt x="61" y="102"/>
                        </a:lnTo>
                        <a:lnTo>
                          <a:pt x="60" y="103"/>
                        </a:lnTo>
                        <a:lnTo>
                          <a:pt x="57" y="105"/>
                        </a:lnTo>
                        <a:lnTo>
                          <a:pt x="56" y="106"/>
                        </a:lnTo>
                        <a:lnTo>
                          <a:pt x="54" y="107"/>
                        </a:lnTo>
                        <a:lnTo>
                          <a:pt x="52" y="107"/>
                        </a:lnTo>
                        <a:lnTo>
                          <a:pt x="49" y="109"/>
                        </a:lnTo>
                        <a:lnTo>
                          <a:pt x="46" y="109"/>
                        </a:lnTo>
                        <a:lnTo>
                          <a:pt x="45" y="109"/>
                        </a:lnTo>
                        <a:lnTo>
                          <a:pt x="42" y="109"/>
                        </a:lnTo>
                        <a:lnTo>
                          <a:pt x="40" y="109"/>
                        </a:lnTo>
                        <a:lnTo>
                          <a:pt x="38" y="109"/>
                        </a:lnTo>
                        <a:lnTo>
                          <a:pt x="36" y="109"/>
                        </a:lnTo>
                        <a:lnTo>
                          <a:pt x="34" y="107"/>
                        </a:lnTo>
                        <a:lnTo>
                          <a:pt x="30" y="106"/>
                        </a:lnTo>
                        <a:lnTo>
                          <a:pt x="27" y="105"/>
                        </a:lnTo>
                        <a:lnTo>
                          <a:pt x="25" y="102"/>
                        </a:lnTo>
                        <a:lnTo>
                          <a:pt x="23" y="100"/>
                        </a:lnTo>
                        <a:lnTo>
                          <a:pt x="22" y="99"/>
                        </a:lnTo>
                        <a:lnTo>
                          <a:pt x="22" y="98"/>
                        </a:lnTo>
                        <a:lnTo>
                          <a:pt x="21" y="95"/>
                        </a:lnTo>
                        <a:lnTo>
                          <a:pt x="21" y="94"/>
                        </a:lnTo>
                        <a:lnTo>
                          <a:pt x="19" y="91"/>
                        </a:lnTo>
                        <a:lnTo>
                          <a:pt x="19" y="88"/>
                        </a:lnTo>
                        <a:lnTo>
                          <a:pt x="19" y="84"/>
                        </a:lnTo>
                        <a:lnTo>
                          <a:pt x="0" y="84"/>
                        </a:lnTo>
                        <a:lnTo>
                          <a:pt x="0" y="90"/>
                        </a:lnTo>
                        <a:lnTo>
                          <a:pt x="0" y="92"/>
                        </a:lnTo>
                        <a:lnTo>
                          <a:pt x="0" y="96"/>
                        </a:lnTo>
                        <a:lnTo>
                          <a:pt x="2" y="99"/>
                        </a:lnTo>
                        <a:lnTo>
                          <a:pt x="3" y="102"/>
                        </a:lnTo>
                        <a:lnTo>
                          <a:pt x="4" y="105"/>
                        </a:lnTo>
                        <a:lnTo>
                          <a:pt x="7" y="107"/>
                        </a:lnTo>
                        <a:lnTo>
                          <a:pt x="8" y="110"/>
                        </a:lnTo>
                        <a:lnTo>
                          <a:pt x="11" y="113"/>
                        </a:lnTo>
                        <a:lnTo>
                          <a:pt x="15" y="114"/>
                        </a:lnTo>
                        <a:lnTo>
                          <a:pt x="18" y="117"/>
                        </a:lnTo>
                        <a:lnTo>
                          <a:pt x="22" y="118"/>
                        </a:lnTo>
                        <a:lnTo>
                          <a:pt x="25" y="119"/>
                        </a:lnTo>
                        <a:lnTo>
                          <a:pt x="29" y="121"/>
                        </a:lnTo>
                        <a:lnTo>
                          <a:pt x="33" y="122"/>
                        </a:lnTo>
                        <a:lnTo>
                          <a:pt x="37" y="122"/>
                        </a:lnTo>
                        <a:lnTo>
                          <a:pt x="42" y="122"/>
                        </a:lnTo>
                        <a:lnTo>
                          <a:pt x="46" y="122"/>
                        </a:lnTo>
                        <a:lnTo>
                          <a:pt x="52" y="122"/>
                        </a:lnTo>
                        <a:lnTo>
                          <a:pt x="56" y="121"/>
                        </a:lnTo>
                        <a:lnTo>
                          <a:pt x="61" y="119"/>
                        </a:lnTo>
                        <a:lnTo>
                          <a:pt x="65" y="118"/>
                        </a:lnTo>
                        <a:lnTo>
                          <a:pt x="68" y="117"/>
                        </a:lnTo>
                        <a:lnTo>
                          <a:pt x="72" y="114"/>
                        </a:lnTo>
                        <a:lnTo>
                          <a:pt x="75" y="113"/>
                        </a:lnTo>
                        <a:lnTo>
                          <a:pt x="77" y="110"/>
                        </a:lnTo>
                        <a:lnTo>
                          <a:pt x="80" y="107"/>
                        </a:lnTo>
                        <a:lnTo>
                          <a:pt x="83" y="105"/>
                        </a:lnTo>
                        <a:lnTo>
                          <a:pt x="84" y="102"/>
                        </a:lnTo>
                        <a:lnTo>
                          <a:pt x="86" y="98"/>
                        </a:lnTo>
                        <a:lnTo>
                          <a:pt x="86" y="95"/>
                        </a:lnTo>
                        <a:lnTo>
                          <a:pt x="87" y="91"/>
                        </a:lnTo>
                        <a:lnTo>
                          <a:pt x="87" y="87"/>
                        </a:lnTo>
                        <a:lnTo>
                          <a:pt x="87" y="84"/>
                        </a:lnTo>
                        <a:lnTo>
                          <a:pt x="87" y="80"/>
                        </a:lnTo>
                        <a:lnTo>
                          <a:pt x="86" y="77"/>
                        </a:lnTo>
                        <a:lnTo>
                          <a:pt x="84" y="75"/>
                        </a:lnTo>
                        <a:lnTo>
                          <a:pt x="83" y="72"/>
                        </a:lnTo>
                        <a:lnTo>
                          <a:pt x="81" y="69"/>
                        </a:lnTo>
                        <a:lnTo>
                          <a:pt x="79" y="68"/>
                        </a:lnTo>
                        <a:lnTo>
                          <a:pt x="76" y="65"/>
                        </a:lnTo>
                        <a:lnTo>
                          <a:pt x="73" y="63"/>
                        </a:lnTo>
                        <a:lnTo>
                          <a:pt x="71" y="61"/>
                        </a:lnTo>
                        <a:lnTo>
                          <a:pt x="67" y="60"/>
                        </a:lnTo>
                        <a:lnTo>
                          <a:pt x="63" y="59"/>
                        </a:lnTo>
                        <a:lnTo>
                          <a:pt x="65" y="57"/>
                        </a:lnTo>
                        <a:lnTo>
                          <a:pt x="69" y="57"/>
                        </a:lnTo>
                        <a:lnTo>
                          <a:pt x="72" y="54"/>
                        </a:lnTo>
                        <a:lnTo>
                          <a:pt x="75" y="53"/>
                        </a:lnTo>
                        <a:lnTo>
                          <a:pt x="77" y="50"/>
                        </a:lnTo>
                        <a:lnTo>
                          <a:pt x="79" y="49"/>
                        </a:lnTo>
                        <a:lnTo>
                          <a:pt x="80" y="46"/>
                        </a:lnTo>
                        <a:lnTo>
                          <a:pt x="81" y="44"/>
                        </a:lnTo>
                        <a:lnTo>
                          <a:pt x="83" y="41"/>
                        </a:lnTo>
                        <a:lnTo>
                          <a:pt x="83" y="38"/>
                        </a:lnTo>
                        <a:lnTo>
                          <a:pt x="83" y="36"/>
                        </a:lnTo>
                        <a:lnTo>
                          <a:pt x="83" y="32"/>
                        </a:lnTo>
                        <a:lnTo>
                          <a:pt x="83" y="29"/>
                        </a:lnTo>
                        <a:lnTo>
                          <a:pt x="83" y="26"/>
                        </a:lnTo>
                        <a:lnTo>
                          <a:pt x="81" y="22"/>
                        </a:lnTo>
                        <a:lnTo>
                          <a:pt x="81" y="19"/>
                        </a:lnTo>
                        <a:lnTo>
                          <a:pt x="79" y="17"/>
                        </a:lnTo>
                        <a:lnTo>
                          <a:pt x="77" y="14"/>
                        </a:lnTo>
                        <a:lnTo>
                          <a:pt x="76" y="13"/>
                        </a:lnTo>
                        <a:lnTo>
                          <a:pt x="73" y="10"/>
                        </a:lnTo>
                        <a:lnTo>
                          <a:pt x="71" y="9"/>
                        </a:lnTo>
                        <a:lnTo>
                          <a:pt x="67" y="6"/>
                        </a:lnTo>
                        <a:lnTo>
                          <a:pt x="64" y="4"/>
                        </a:lnTo>
                        <a:lnTo>
                          <a:pt x="60" y="3"/>
                        </a:lnTo>
                        <a:lnTo>
                          <a:pt x="56" y="2"/>
                        </a:lnTo>
                        <a:lnTo>
                          <a:pt x="52" y="2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2"/>
                        </a:lnTo>
                        <a:lnTo>
                          <a:pt x="31" y="2"/>
                        </a:lnTo>
                        <a:lnTo>
                          <a:pt x="29" y="3"/>
                        </a:lnTo>
                        <a:lnTo>
                          <a:pt x="25" y="4"/>
                        </a:lnTo>
                        <a:lnTo>
                          <a:pt x="22" y="6"/>
                        </a:lnTo>
                        <a:lnTo>
                          <a:pt x="19" y="9"/>
                        </a:lnTo>
                        <a:lnTo>
                          <a:pt x="17" y="10"/>
                        </a:lnTo>
                        <a:lnTo>
                          <a:pt x="13" y="13"/>
                        </a:lnTo>
                        <a:lnTo>
                          <a:pt x="10" y="15"/>
                        </a:lnTo>
                        <a:lnTo>
                          <a:pt x="8" y="18"/>
                        </a:lnTo>
                        <a:lnTo>
                          <a:pt x="7" y="22"/>
                        </a:lnTo>
                        <a:lnTo>
                          <a:pt x="6" y="25"/>
                        </a:lnTo>
                        <a:lnTo>
                          <a:pt x="4" y="29"/>
                        </a:lnTo>
                        <a:lnTo>
                          <a:pt x="3" y="33"/>
                        </a:lnTo>
                        <a:lnTo>
                          <a:pt x="3" y="36"/>
                        </a:lnTo>
                        <a:lnTo>
                          <a:pt x="22" y="36"/>
                        </a:lnTo>
                        <a:lnTo>
                          <a:pt x="22" y="33"/>
                        </a:lnTo>
                        <a:lnTo>
                          <a:pt x="23" y="30"/>
                        </a:lnTo>
                        <a:lnTo>
                          <a:pt x="23" y="27"/>
                        </a:lnTo>
                        <a:lnTo>
                          <a:pt x="25" y="26"/>
                        </a:lnTo>
                        <a:lnTo>
                          <a:pt x="26" y="23"/>
                        </a:lnTo>
                        <a:lnTo>
                          <a:pt x="27" y="22"/>
                        </a:lnTo>
                        <a:lnTo>
                          <a:pt x="29" y="19"/>
                        </a:lnTo>
                        <a:lnTo>
                          <a:pt x="30" y="18"/>
                        </a:lnTo>
                        <a:lnTo>
                          <a:pt x="33" y="17"/>
                        </a:lnTo>
                        <a:lnTo>
                          <a:pt x="36" y="14"/>
                        </a:lnTo>
                        <a:lnTo>
                          <a:pt x="40" y="14"/>
                        </a:lnTo>
                        <a:lnTo>
                          <a:pt x="44" y="14"/>
                        </a:lnTo>
                        <a:lnTo>
                          <a:pt x="48" y="14"/>
                        </a:lnTo>
                        <a:lnTo>
                          <a:pt x="52" y="14"/>
                        </a:lnTo>
                        <a:lnTo>
                          <a:pt x="54" y="15"/>
                        </a:lnTo>
                        <a:lnTo>
                          <a:pt x="57" y="18"/>
                        </a:lnTo>
                        <a:lnTo>
                          <a:pt x="58" y="19"/>
                        </a:lnTo>
                        <a:lnTo>
                          <a:pt x="60" y="21"/>
                        </a:lnTo>
                        <a:lnTo>
                          <a:pt x="61" y="22"/>
                        </a:lnTo>
                        <a:lnTo>
                          <a:pt x="63" y="23"/>
                        </a:lnTo>
                        <a:lnTo>
                          <a:pt x="63" y="26"/>
                        </a:lnTo>
                        <a:lnTo>
                          <a:pt x="64" y="27"/>
                        </a:lnTo>
                        <a:lnTo>
                          <a:pt x="64" y="30"/>
                        </a:lnTo>
                        <a:lnTo>
                          <a:pt x="64" y="32"/>
                        </a:lnTo>
                        <a:lnTo>
                          <a:pt x="64" y="34"/>
                        </a:lnTo>
                        <a:lnTo>
                          <a:pt x="64" y="37"/>
                        </a:lnTo>
                        <a:lnTo>
                          <a:pt x="63" y="40"/>
                        </a:lnTo>
                        <a:lnTo>
                          <a:pt x="63" y="41"/>
                        </a:lnTo>
                        <a:lnTo>
                          <a:pt x="61" y="44"/>
                        </a:lnTo>
                        <a:lnTo>
                          <a:pt x="60" y="45"/>
                        </a:lnTo>
                        <a:lnTo>
                          <a:pt x="58" y="46"/>
                        </a:lnTo>
                        <a:lnTo>
                          <a:pt x="57" y="48"/>
                        </a:lnTo>
                        <a:lnTo>
                          <a:pt x="56" y="49"/>
                        </a:lnTo>
                        <a:lnTo>
                          <a:pt x="53" y="50"/>
                        </a:lnTo>
                        <a:lnTo>
                          <a:pt x="52" y="52"/>
                        </a:lnTo>
                        <a:lnTo>
                          <a:pt x="50" y="52"/>
                        </a:lnTo>
                        <a:lnTo>
                          <a:pt x="48" y="53"/>
                        </a:lnTo>
                        <a:lnTo>
                          <a:pt x="46" y="53"/>
                        </a:lnTo>
                        <a:lnTo>
                          <a:pt x="45" y="53"/>
                        </a:lnTo>
                        <a:lnTo>
                          <a:pt x="42" y="53"/>
                        </a:lnTo>
                        <a:lnTo>
                          <a:pt x="37" y="53"/>
                        </a:lnTo>
                        <a:lnTo>
                          <a:pt x="37" y="65"/>
                        </a:lnTo>
                        <a:lnTo>
                          <a:pt x="44" y="65"/>
                        </a:lnTo>
                        <a:lnTo>
                          <a:pt x="46" y="65"/>
                        </a:lnTo>
                        <a:lnTo>
                          <a:pt x="49" y="65"/>
                        </a:lnTo>
                        <a:lnTo>
                          <a:pt x="50" y="6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 732">
                    <a:extLst>
                      <a:ext uri="{FF2B5EF4-FFF2-40B4-BE49-F238E27FC236}">
                        <a16:creationId xmlns="" xmlns:a16="http://schemas.microsoft.com/office/drawing/2014/main" id="{03246D7A-A629-4CBC-AD93-87C3621580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1916113"/>
                    <a:ext cx="46038" cy="63500"/>
                  </a:xfrm>
                  <a:custGeom>
                    <a:avLst/>
                    <a:gdLst>
                      <a:gd name="T0" fmla="*/ 63 w 87"/>
                      <a:gd name="T1" fmla="*/ 24 h 120"/>
                      <a:gd name="T2" fmla="*/ 64 w 87"/>
                      <a:gd name="T3" fmla="*/ 27 h 120"/>
                      <a:gd name="T4" fmla="*/ 64 w 87"/>
                      <a:gd name="T5" fmla="*/ 31 h 120"/>
                      <a:gd name="T6" fmla="*/ 63 w 87"/>
                      <a:gd name="T7" fmla="*/ 37 h 120"/>
                      <a:gd name="T8" fmla="*/ 60 w 87"/>
                      <a:gd name="T9" fmla="*/ 44 h 120"/>
                      <a:gd name="T10" fmla="*/ 56 w 87"/>
                      <a:gd name="T11" fmla="*/ 51 h 120"/>
                      <a:gd name="T12" fmla="*/ 49 w 87"/>
                      <a:gd name="T13" fmla="*/ 58 h 120"/>
                      <a:gd name="T14" fmla="*/ 42 w 87"/>
                      <a:gd name="T15" fmla="*/ 63 h 120"/>
                      <a:gd name="T16" fmla="*/ 34 w 87"/>
                      <a:gd name="T17" fmla="*/ 71 h 120"/>
                      <a:gd name="T18" fmla="*/ 25 w 87"/>
                      <a:gd name="T19" fmla="*/ 79 h 120"/>
                      <a:gd name="T20" fmla="*/ 14 w 87"/>
                      <a:gd name="T21" fmla="*/ 89 h 120"/>
                      <a:gd name="T22" fmla="*/ 8 w 87"/>
                      <a:gd name="T23" fmla="*/ 94 h 120"/>
                      <a:gd name="T24" fmla="*/ 4 w 87"/>
                      <a:gd name="T25" fmla="*/ 100 h 120"/>
                      <a:gd name="T26" fmla="*/ 2 w 87"/>
                      <a:gd name="T27" fmla="*/ 104 h 120"/>
                      <a:gd name="T28" fmla="*/ 0 w 87"/>
                      <a:gd name="T29" fmla="*/ 108 h 120"/>
                      <a:gd name="T30" fmla="*/ 87 w 87"/>
                      <a:gd name="T31" fmla="*/ 120 h 120"/>
                      <a:gd name="T32" fmla="*/ 23 w 87"/>
                      <a:gd name="T33" fmla="*/ 106 h 120"/>
                      <a:gd name="T34" fmla="*/ 27 w 87"/>
                      <a:gd name="T35" fmla="*/ 101 h 120"/>
                      <a:gd name="T36" fmla="*/ 33 w 87"/>
                      <a:gd name="T37" fmla="*/ 96 h 120"/>
                      <a:gd name="T38" fmla="*/ 60 w 87"/>
                      <a:gd name="T39" fmla="*/ 71 h 120"/>
                      <a:gd name="T40" fmla="*/ 75 w 87"/>
                      <a:gd name="T41" fmla="*/ 56 h 120"/>
                      <a:gd name="T42" fmla="*/ 79 w 87"/>
                      <a:gd name="T43" fmla="*/ 50 h 120"/>
                      <a:gd name="T44" fmla="*/ 83 w 87"/>
                      <a:gd name="T45" fmla="*/ 43 h 120"/>
                      <a:gd name="T46" fmla="*/ 84 w 87"/>
                      <a:gd name="T47" fmla="*/ 35 h 120"/>
                      <a:gd name="T48" fmla="*/ 84 w 87"/>
                      <a:gd name="T49" fmla="*/ 28 h 120"/>
                      <a:gd name="T50" fmla="*/ 83 w 87"/>
                      <a:gd name="T51" fmla="*/ 21 h 120"/>
                      <a:gd name="T52" fmla="*/ 80 w 87"/>
                      <a:gd name="T53" fmla="*/ 16 h 120"/>
                      <a:gd name="T54" fmla="*/ 76 w 87"/>
                      <a:gd name="T55" fmla="*/ 12 h 120"/>
                      <a:gd name="T56" fmla="*/ 71 w 87"/>
                      <a:gd name="T57" fmla="*/ 6 h 120"/>
                      <a:gd name="T58" fmla="*/ 64 w 87"/>
                      <a:gd name="T59" fmla="*/ 4 h 120"/>
                      <a:gd name="T60" fmla="*/ 56 w 87"/>
                      <a:gd name="T61" fmla="*/ 1 h 120"/>
                      <a:gd name="T62" fmla="*/ 48 w 87"/>
                      <a:gd name="T63" fmla="*/ 0 h 120"/>
                      <a:gd name="T64" fmla="*/ 40 w 87"/>
                      <a:gd name="T65" fmla="*/ 0 h 120"/>
                      <a:gd name="T66" fmla="*/ 33 w 87"/>
                      <a:gd name="T67" fmla="*/ 1 h 120"/>
                      <a:gd name="T68" fmla="*/ 26 w 87"/>
                      <a:gd name="T69" fmla="*/ 4 h 120"/>
                      <a:gd name="T70" fmla="*/ 19 w 87"/>
                      <a:gd name="T71" fmla="*/ 6 h 120"/>
                      <a:gd name="T72" fmla="*/ 14 w 87"/>
                      <a:gd name="T73" fmla="*/ 12 h 120"/>
                      <a:gd name="T74" fmla="*/ 8 w 87"/>
                      <a:gd name="T75" fmla="*/ 19 h 120"/>
                      <a:gd name="T76" fmla="*/ 6 w 87"/>
                      <a:gd name="T77" fmla="*/ 27 h 120"/>
                      <a:gd name="T78" fmla="*/ 3 w 87"/>
                      <a:gd name="T79" fmla="*/ 36 h 120"/>
                      <a:gd name="T80" fmla="*/ 23 w 87"/>
                      <a:gd name="T81" fmla="*/ 42 h 120"/>
                      <a:gd name="T82" fmla="*/ 23 w 87"/>
                      <a:gd name="T83" fmla="*/ 33 h 120"/>
                      <a:gd name="T84" fmla="*/ 25 w 87"/>
                      <a:gd name="T85" fmla="*/ 27 h 120"/>
                      <a:gd name="T86" fmla="*/ 29 w 87"/>
                      <a:gd name="T87" fmla="*/ 21 h 120"/>
                      <a:gd name="T88" fmla="*/ 33 w 87"/>
                      <a:gd name="T89" fmla="*/ 17 h 120"/>
                      <a:gd name="T90" fmla="*/ 38 w 87"/>
                      <a:gd name="T91" fmla="*/ 14 h 120"/>
                      <a:gd name="T92" fmla="*/ 44 w 87"/>
                      <a:gd name="T93" fmla="*/ 13 h 120"/>
                      <a:gd name="T94" fmla="*/ 52 w 87"/>
                      <a:gd name="T95" fmla="*/ 14 h 120"/>
                      <a:gd name="T96" fmla="*/ 57 w 87"/>
                      <a:gd name="T97" fmla="*/ 17 h 120"/>
                      <a:gd name="T98" fmla="*/ 60 w 87"/>
                      <a:gd name="T99" fmla="*/ 2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7" h="120">
                        <a:moveTo>
                          <a:pt x="61" y="21"/>
                        </a:moveTo>
                        <a:lnTo>
                          <a:pt x="63" y="24"/>
                        </a:lnTo>
                        <a:lnTo>
                          <a:pt x="63" y="25"/>
                        </a:lnTo>
                        <a:lnTo>
                          <a:pt x="64" y="27"/>
                        </a:lnTo>
                        <a:lnTo>
                          <a:pt x="64" y="29"/>
                        </a:lnTo>
                        <a:lnTo>
                          <a:pt x="64" y="31"/>
                        </a:lnTo>
                        <a:lnTo>
                          <a:pt x="64" y="35"/>
                        </a:lnTo>
                        <a:lnTo>
                          <a:pt x="63" y="37"/>
                        </a:lnTo>
                        <a:lnTo>
                          <a:pt x="61" y="42"/>
                        </a:lnTo>
                        <a:lnTo>
                          <a:pt x="60" y="44"/>
                        </a:lnTo>
                        <a:lnTo>
                          <a:pt x="58" y="48"/>
                        </a:lnTo>
                        <a:lnTo>
                          <a:pt x="56" y="51"/>
                        </a:lnTo>
                        <a:lnTo>
                          <a:pt x="53" y="54"/>
                        </a:lnTo>
                        <a:lnTo>
                          <a:pt x="49" y="58"/>
                        </a:lnTo>
                        <a:lnTo>
                          <a:pt x="46" y="60"/>
                        </a:lnTo>
                        <a:lnTo>
                          <a:pt x="42" y="63"/>
                        </a:lnTo>
                        <a:lnTo>
                          <a:pt x="38" y="67"/>
                        </a:lnTo>
                        <a:lnTo>
                          <a:pt x="34" y="71"/>
                        </a:lnTo>
                        <a:lnTo>
                          <a:pt x="29" y="75"/>
                        </a:lnTo>
                        <a:lnTo>
                          <a:pt x="25" y="79"/>
                        </a:lnTo>
                        <a:lnTo>
                          <a:pt x="19" y="83"/>
                        </a:lnTo>
                        <a:lnTo>
                          <a:pt x="14" y="89"/>
                        </a:lnTo>
                        <a:lnTo>
                          <a:pt x="11" y="92"/>
                        </a:lnTo>
                        <a:lnTo>
                          <a:pt x="8" y="94"/>
                        </a:lnTo>
                        <a:lnTo>
                          <a:pt x="6" y="97"/>
                        </a:lnTo>
                        <a:lnTo>
                          <a:pt x="4" y="100"/>
                        </a:lnTo>
                        <a:lnTo>
                          <a:pt x="3" y="102"/>
                        </a:lnTo>
                        <a:lnTo>
                          <a:pt x="2" y="104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0" y="120"/>
                        </a:lnTo>
                        <a:lnTo>
                          <a:pt x="87" y="120"/>
                        </a:lnTo>
                        <a:lnTo>
                          <a:pt x="87" y="106"/>
                        </a:lnTo>
                        <a:lnTo>
                          <a:pt x="23" y="106"/>
                        </a:lnTo>
                        <a:lnTo>
                          <a:pt x="25" y="104"/>
                        </a:lnTo>
                        <a:lnTo>
                          <a:pt x="27" y="101"/>
                        </a:lnTo>
                        <a:lnTo>
                          <a:pt x="30" y="98"/>
                        </a:lnTo>
                        <a:lnTo>
                          <a:pt x="33" y="96"/>
                        </a:lnTo>
                        <a:lnTo>
                          <a:pt x="46" y="83"/>
                        </a:lnTo>
                        <a:lnTo>
                          <a:pt x="60" y="71"/>
                        </a:lnTo>
                        <a:lnTo>
                          <a:pt x="72" y="60"/>
                        </a:lnTo>
                        <a:lnTo>
                          <a:pt x="75" y="56"/>
                        </a:lnTo>
                        <a:lnTo>
                          <a:pt x="77" y="54"/>
                        </a:lnTo>
                        <a:lnTo>
                          <a:pt x="79" y="50"/>
                        </a:lnTo>
                        <a:lnTo>
                          <a:pt x="81" y="47"/>
                        </a:lnTo>
                        <a:lnTo>
                          <a:pt x="83" y="43"/>
                        </a:lnTo>
                        <a:lnTo>
                          <a:pt x="84" y="39"/>
                        </a:lnTo>
                        <a:lnTo>
                          <a:pt x="84" y="35"/>
                        </a:lnTo>
                        <a:lnTo>
                          <a:pt x="84" y="31"/>
                        </a:lnTo>
                        <a:lnTo>
                          <a:pt x="84" y="28"/>
                        </a:lnTo>
                        <a:lnTo>
                          <a:pt x="84" y="24"/>
                        </a:lnTo>
                        <a:lnTo>
                          <a:pt x="83" y="21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7" y="13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1" y="6"/>
                        </a:lnTo>
                        <a:lnTo>
                          <a:pt x="67" y="5"/>
                        </a:lnTo>
                        <a:lnTo>
                          <a:pt x="64" y="4"/>
                        </a:lnTo>
                        <a:lnTo>
                          <a:pt x="60" y="2"/>
                        </a:lnTo>
                        <a:lnTo>
                          <a:pt x="56" y="1"/>
                        </a:lnTo>
                        <a:lnTo>
                          <a:pt x="52" y="1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1"/>
                        </a:lnTo>
                        <a:lnTo>
                          <a:pt x="33" y="1"/>
                        </a:lnTo>
                        <a:lnTo>
                          <a:pt x="29" y="2"/>
                        </a:lnTo>
                        <a:lnTo>
                          <a:pt x="26" y="4"/>
                        </a:lnTo>
                        <a:lnTo>
                          <a:pt x="23" y="5"/>
                        </a:lnTo>
                        <a:lnTo>
                          <a:pt x="19" y="6"/>
                        </a:lnTo>
                        <a:lnTo>
                          <a:pt x="17" y="9"/>
                        </a:lnTo>
                        <a:lnTo>
                          <a:pt x="14" y="12"/>
                        </a:lnTo>
                        <a:lnTo>
                          <a:pt x="11" y="14"/>
                        </a:lnTo>
                        <a:lnTo>
                          <a:pt x="8" y="19"/>
                        </a:lnTo>
                        <a:lnTo>
                          <a:pt x="7" y="23"/>
                        </a:lnTo>
                        <a:lnTo>
                          <a:pt x="6" y="27"/>
                        </a:lnTo>
                        <a:lnTo>
                          <a:pt x="4" y="31"/>
                        </a:lnTo>
                        <a:lnTo>
                          <a:pt x="3" y="36"/>
                        </a:lnTo>
                        <a:lnTo>
                          <a:pt x="3" y="42"/>
                        </a:lnTo>
                        <a:lnTo>
                          <a:pt x="23" y="42"/>
                        </a:lnTo>
                        <a:lnTo>
                          <a:pt x="23" y="37"/>
                        </a:lnTo>
                        <a:lnTo>
                          <a:pt x="23" y="33"/>
                        </a:lnTo>
                        <a:lnTo>
                          <a:pt x="25" y="31"/>
                        </a:lnTo>
                        <a:lnTo>
                          <a:pt x="25" y="27"/>
                        </a:lnTo>
                        <a:lnTo>
                          <a:pt x="26" y="24"/>
                        </a:lnTo>
                        <a:lnTo>
                          <a:pt x="29" y="21"/>
                        </a:lnTo>
                        <a:lnTo>
                          <a:pt x="30" y="19"/>
                        </a:lnTo>
                        <a:lnTo>
                          <a:pt x="33" y="17"/>
                        </a:lnTo>
                        <a:lnTo>
                          <a:pt x="36" y="16"/>
                        </a:lnTo>
                        <a:lnTo>
                          <a:pt x="38" y="14"/>
                        </a:lnTo>
                        <a:lnTo>
                          <a:pt x="41" y="13"/>
                        </a:lnTo>
                        <a:lnTo>
                          <a:pt x="44" y="13"/>
                        </a:lnTo>
                        <a:lnTo>
                          <a:pt x="48" y="13"/>
                        </a:lnTo>
                        <a:lnTo>
                          <a:pt x="52" y="14"/>
                        </a:lnTo>
                        <a:lnTo>
                          <a:pt x="54" y="16"/>
                        </a:lnTo>
                        <a:lnTo>
                          <a:pt x="57" y="17"/>
                        </a:lnTo>
                        <a:lnTo>
                          <a:pt x="58" y="19"/>
                        </a:lnTo>
                        <a:lnTo>
                          <a:pt x="60" y="20"/>
                        </a:lnTo>
                        <a:lnTo>
                          <a:pt x="61" y="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 733">
                    <a:extLst>
                      <a:ext uri="{FF2B5EF4-FFF2-40B4-BE49-F238E27FC236}">
                        <a16:creationId xmlns="" xmlns:a16="http://schemas.microsoft.com/office/drawing/2014/main" id="{E7E6AC6D-1A32-4E6F-9493-24372BFB26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6589" y="2049463"/>
                    <a:ext cx="23813" cy="63500"/>
                  </a:xfrm>
                  <a:custGeom>
                    <a:avLst/>
                    <a:gdLst>
                      <a:gd name="T0" fmla="*/ 46 w 46"/>
                      <a:gd name="T1" fmla="*/ 121 h 121"/>
                      <a:gd name="T2" fmla="*/ 46 w 46"/>
                      <a:gd name="T3" fmla="*/ 0 h 121"/>
                      <a:gd name="T4" fmla="*/ 35 w 46"/>
                      <a:gd name="T5" fmla="*/ 0 h 121"/>
                      <a:gd name="T6" fmla="*/ 35 w 46"/>
                      <a:gd name="T7" fmla="*/ 3 h 121"/>
                      <a:gd name="T8" fmla="*/ 35 w 46"/>
                      <a:gd name="T9" fmla="*/ 5 h 121"/>
                      <a:gd name="T10" fmla="*/ 34 w 46"/>
                      <a:gd name="T11" fmla="*/ 6 h 121"/>
                      <a:gd name="T12" fmla="*/ 33 w 46"/>
                      <a:gd name="T13" fmla="*/ 9 h 121"/>
                      <a:gd name="T14" fmla="*/ 33 w 46"/>
                      <a:gd name="T15" fmla="*/ 10 h 121"/>
                      <a:gd name="T16" fmla="*/ 31 w 46"/>
                      <a:gd name="T17" fmla="*/ 11 h 121"/>
                      <a:gd name="T18" fmla="*/ 29 w 46"/>
                      <a:gd name="T19" fmla="*/ 13 h 121"/>
                      <a:gd name="T20" fmla="*/ 27 w 46"/>
                      <a:gd name="T21" fmla="*/ 15 h 121"/>
                      <a:gd name="T22" fmla="*/ 26 w 46"/>
                      <a:gd name="T23" fmla="*/ 17 h 121"/>
                      <a:gd name="T24" fmla="*/ 23 w 46"/>
                      <a:gd name="T25" fmla="*/ 17 h 121"/>
                      <a:gd name="T26" fmla="*/ 22 w 46"/>
                      <a:gd name="T27" fmla="*/ 18 h 121"/>
                      <a:gd name="T28" fmla="*/ 19 w 46"/>
                      <a:gd name="T29" fmla="*/ 19 h 121"/>
                      <a:gd name="T30" fmla="*/ 16 w 46"/>
                      <a:gd name="T31" fmla="*/ 19 h 121"/>
                      <a:gd name="T32" fmla="*/ 14 w 46"/>
                      <a:gd name="T33" fmla="*/ 19 h 121"/>
                      <a:gd name="T34" fmla="*/ 11 w 46"/>
                      <a:gd name="T35" fmla="*/ 21 h 121"/>
                      <a:gd name="T36" fmla="*/ 8 w 46"/>
                      <a:gd name="T37" fmla="*/ 21 h 121"/>
                      <a:gd name="T38" fmla="*/ 0 w 46"/>
                      <a:gd name="T39" fmla="*/ 21 h 121"/>
                      <a:gd name="T40" fmla="*/ 0 w 46"/>
                      <a:gd name="T41" fmla="*/ 29 h 121"/>
                      <a:gd name="T42" fmla="*/ 26 w 46"/>
                      <a:gd name="T43" fmla="*/ 29 h 121"/>
                      <a:gd name="T44" fmla="*/ 26 w 46"/>
                      <a:gd name="T45" fmla="*/ 121 h 121"/>
                      <a:gd name="T46" fmla="*/ 46 w 46"/>
                      <a:gd name="T47" fmla="*/ 121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6" h="121">
                        <a:moveTo>
                          <a:pt x="46" y="121"/>
                        </a:moveTo>
                        <a:lnTo>
                          <a:pt x="46" y="0"/>
                        </a:lnTo>
                        <a:lnTo>
                          <a:pt x="35" y="0"/>
                        </a:lnTo>
                        <a:lnTo>
                          <a:pt x="35" y="3"/>
                        </a:lnTo>
                        <a:lnTo>
                          <a:pt x="35" y="5"/>
                        </a:lnTo>
                        <a:lnTo>
                          <a:pt x="34" y="6"/>
                        </a:lnTo>
                        <a:lnTo>
                          <a:pt x="33" y="9"/>
                        </a:lnTo>
                        <a:lnTo>
                          <a:pt x="33" y="10"/>
                        </a:lnTo>
                        <a:lnTo>
                          <a:pt x="31" y="11"/>
                        </a:lnTo>
                        <a:lnTo>
                          <a:pt x="29" y="13"/>
                        </a:lnTo>
                        <a:lnTo>
                          <a:pt x="27" y="15"/>
                        </a:lnTo>
                        <a:lnTo>
                          <a:pt x="26" y="17"/>
                        </a:lnTo>
                        <a:lnTo>
                          <a:pt x="23" y="17"/>
                        </a:lnTo>
                        <a:lnTo>
                          <a:pt x="22" y="18"/>
                        </a:lnTo>
                        <a:lnTo>
                          <a:pt x="19" y="19"/>
                        </a:lnTo>
                        <a:lnTo>
                          <a:pt x="16" y="19"/>
                        </a:lnTo>
                        <a:lnTo>
                          <a:pt x="14" y="19"/>
                        </a:lnTo>
                        <a:lnTo>
                          <a:pt x="11" y="21"/>
                        </a:lnTo>
                        <a:lnTo>
                          <a:pt x="8" y="21"/>
                        </a:lnTo>
                        <a:lnTo>
                          <a:pt x="0" y="21"/>
                        </a:lnTo>
                        <a:lnTo>
                          <a:pt x="0" y="29"/>
                        </a:lnTo>
                        <a:lnTo>
                          <a:pt x="26" y="29"/>
                        </a:lnTo>
                        <a:lnTo>
                          <a:pt x="26" y="121"/>
                        </a:lnTo>
                        <a:lnTo>
                          <a:pt x="46" y="1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8" name="Freeform 734">
                    <a:extLst>
                      <a:ext uri="{FF2B5EF4-FFF2-40B4-BE49-F238E27FC236}">
                        <a16:creationId xmlns="" xmlns:a16="http://schemas.microsoft.com/office/drawing/2014/main" id="{7275C5A6-E0A9-4A1F-A15C-4DFBD37108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2317750"/>
                    <a:ext cx="46038" cy="65088"/>
                  </a:xfrm>
                  <a:custGeom>
                    <a:avLst/>
                    <a:gdLst>
                      <a:gd name="T0" fmla="*/ 65 w 86"/>
                      <a:gd name="T1" fmla="*/ 76 h 122"/>
                      <a:gd name="T2" fmla="*/ 61 w 86"/>
                      <a:gd name="T3" fmla="*/ 93 h 122"/>
                      <a:gd name="T4" fmla="*/ 53 w 86"/>
                      <a:gd name="T5" fmla="*/ 104 h 122"/>
                      <a:gd name="T6" fmla="*/ 45 w 86"/>
                      <a:gd name="T7" fmla="*/ 108 h 122"/>
                      <a:gd name="T8" fmla="*/ 40 w 86"/>
                      <a:gd name="T9" fmla="*/ 108 h 122"/>
                      <a:gd name="T10" fmla="*/ 31 w 86"/>
                      <a:gd name="T11" fmla="*/ 107 h 122"/>
                      <a:gd name="T12" fmla="*/ 26 w 86"/>
                      <a:gd name="T13" fmla="*/ 103 h 122"/>
                      <a:gd name="T14" fmla="*/ 22 w 86"/>
                      <a:gd name="T15" fmla="*/ 97 h 122"/>
                      <a:gd name="T16" fmla="*/ 22 w 86"/>
                      <a:gd name="T17" fmla="*/ 90 h 122"/>
                      <a:gd name="T18" fmla="*/ 3 w 86"/>
                      <a:gd name="T19" fmla="*/ 97 h 122"/>
                      <a:gd name="T20" fmla="*/ 7 w 86"/>
                      <a:gd name="T21" fmla="*/ 107 h 122"/>
                      <a:gd name="T22" fmla="*/ 14 w 86"/>
                      <a:gd name="T23" fmla="*/ 113 h 122"/>
                      <a:gd name="T24" fmla="*/ 22 w 86"/>
                      <a:gd name="T25" fmla="*/ 119 h 122"/>
                      <a:gd name="T26" fmla="*/ 31 w 86"/>
                      <a:gd name="T27" fmla="*/ 120 h 122"/>
                      <a:gd name="T28" fmla="*/ 44 w 86"/>
                      <a:gd name="T29" fmla="*/ 122 h 122"/>
                      <a:gd name="T30" fmla="*/ 54 w 86"/>
                      <a:gd name="T31" fmla="*/ 119 h 122"/>
                      <a:gd name="T32" fmla="*/ 64 w 86"/>
                      <a:gd name="T33" fmla="*/ 113 h 122"/>
                      <a:gd name="T34" fmla="*/ 72 w 86"/>
                      <a:gd name="T35" fmla="*/ 108 h 122"/>
                      <a:gd name="T36" fmla="*/ 77 w 86"/>
                      <a:gd name="T37" fmla="*/ 100 h 122"/>
                      <a:gd name="T38" fmla="*/ 81 w 86"/>
                      <a:gd name="T39" fmla="*/ 92 h 122"/>
                      <a:gd name="T40" fmla="*/ 84 w 86"/>
                      <a:gd name="T41" fmla="*/ 81 h 122"/>
                      <a:gd name="T42" fmla="*/ 86 w 86"/>
                      <a:gd name="T43" fmla="*/ 69 h 122"/>
                      <a:gd name="T44" fmla="*/ 86 w 86"/>
                      <a:gd name="T45" fmla="*/ 55 h 122"/>
                      <a:gd name="T46" fmla="*/ 86 w 86"/>
                      <a:gd name="T47" fmla="*/ 43 h 122"/>
                      <a:gd name="T48" fmla="*/ 83 w 86"/>
                      <a:gd name="T49" fmla="*/ 32 h 122"/>
                      <a:gd name="T50" fmla="*/ 79 w 86"/>
                      <a:gd name="T51" fmla="*/ 23 h 122"/>
                      <a:gd name="T52" fmla="*/ 75 w 86"/>
                      <a:gd name="T53" fmla="*/ 16 h 122"/>
                      <a:gd name="T54" fmla="*/ 68 w 86"/>
                      <a:gd name="T55" fmla="*/ 9 h 122"/>
                      <a:gd name="T56" fmla="*/ 60 w 86"/>
                      <a:gd name="T57" fmla="*/ 4 h 122"/>
                      <a:gd name="T58" fmla="*/ 49 w 86"/>
                      <a:gd name="T59" fmla="*/ 1 h 122"/>
                      <a:gd name="T60" fmla="*/ 38 w 86"/>
                      <a:gd name="T61" fmla="*/ 0 h 122"/>
                      <a:gd name="T62" fmla="*/ 27 w 86"/>
                      <a:gd name="T63" fmla="*/ 3 h 122"/>
                      <a:gd name="T64" fmla="*/ 18 w 86"/>
                      <a:gd name="T65" fmla="*/ 7 h 122"/>
                      <a:gd name="T66" fmla="*/ 10 w 86"/>
                      <a:gd name="T67" fmla="*/ 15 h 122"/>
                      <a:gd name="T68" fmla="*/ 3 w 86"/>
                      <a:gd name="T69" fmla="*/ 27 h 122"/>
                      <a:gd name="T70" fmla="*/ 0 w 86"/>
                      <a:gd name="T71" fmla="*/ 42 h 122"/>
                      <a:gd name="T72" fmla="*/ 3 w 86"/>
                      <a:gd name="T73" fmla="*/ 54 h 122"/>
                      <a:gd name="T74" fmla="*/ 8 w 86"/>
                      <a:gd name="T75" fmla="*/ 65 h 122"/>
                      <a:gd name="T76" fmla="*/ 17 w 86"/>
                      <a:gd name="T77" fmla="*/ 73 h 122"/>
                      <a:gd name="T78" fmla="*/ 23 w 86"/>
                      <a:gd name="T79" fmla="*/ 76 h 122"/>
                      <a:gd name="T80" fmla="*/ 33 w 86"/>
                      <a:gd name="T81" fmla="*/ 78 h 122"/>
                      <a:gd name="T82" fmla="*/ 42 w 86"/>
                      <a:gd name="T83" fmla="*/ 77 h 122"/>
                      <a:gd name="T84" fmla="*/ 52 w 86"/>
                      <a:gd name="T85" fmla="*/ 74 h 122"/>
                      <a:gd name="T86" fmla="*/ 58 w 86"/>
                      <a:gd name="T87" fmla="*/ 70 h 122"/>
                      <a:gd name="T88" fmla="*/ 64 w 86"/>
                      <a:gd name="T89" fmla="*/ 50 h 122"/>
                      <a:gd name="T90" fmla="*/ 60 w 86"/>
                      <a:gd name="T91" fmla="*/ 57 h 122"/>
                      <a:gd name="T92" fmla="*/ 54 w 86"/>
                      <a:gd name="T93" fmla="*/ 62 h 122"/>
                      <a:gd name="T94" fmla="*/ 49 w 86"/>
                      <a:gd name="T95" fmla="*/ 65 h 122"/>
                      <a:gd name="T96" fmla="*/ 42 w 86"/>
                      <a:gd name="T97" fmla="*/ 65 h 122"/>
                      <a:gd name="T98" fmla="*/ 37 w 86"/>
                      <a:gd name="T99" fmla="*/ 65 h 122"/>
                      <a:gd name="T100" fmla="*/ 31 w 86"/>
                      <a:gd name="T101" fmla="*/ 62 h 122"/>
                      <a:gd name="T102" fmla="*/ 25 w 86"/>
                      <a:gd name="T103" fmla="*/ 57 h 122"/>
                      <a:gd name="T104" fmla="*/ 22 w 86"/>
                      <a:gd name="T105" fmla="*/ 50 h 122"/>
                      <a:gd name="T106" fmla="*/ 21 w 86"/>
                      <a:gd name="T107" fmla="*/ 42 h 122"/>
                      <a:gd name="T108" fmla="*/ 22 w 86"/>
                      <a:gd name="T109" fmla="*/ 30 h 122"/>
                      <a:gd name="T110" fmla="*/ 26 w 86"/>
                      <a:gd name="T111" fmla="*/ 21 h 122"/>
                      <a:gd name="T112" fmla="*/ 33 w 86"/>
                      <a:gd name="T113" fmla="*/ 15 h 122"/>
                      <a:gd name="T114" fmla="*/ 42 w 86"/>
                      <a:gd name="T115" fmla="*/ 13 h 122"/>
                      <a:gd name="T116" fmla="*/ 52 w 86"/>
                      <a:gd name="T117" fmla="*/ 16 h 122"/>
                      <a:gd name="T118" fmla="*/ 60 w 86"/>
                      <a:gd name="T119" fmla="*/ 21 h 122"/>
                      <a:gd name="T120" fmla="*/ 64 w 86"/>
                      <a:gd name="T121" fmla="*/ 31 h 122"/>
                      <a:gd name="T122" fmla="*/ 65 w 86"/>
                      <a:gd name="T123" fmla="*/ 43 h 122"/>
                      <a:gd name="T124" fmla="*/ 64 w 86"/>
                      <a:gd name="T125" fmla="*/ 5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2">
                        <a:moveTo>
                          <a:pt x="67" y="62"/>
                        </a:moveTo>
                        <a:lnTo>
                          <a:pt x="67" y="70"/>
                        </a:lnTo>
                        <a:lnTo>
                          <a:pt x="65" y="76"/>
                        </a:lnTo>
                        <a:lnTo>
                          <a:pt x="64" y="82"/>
                        </a:lnTo>
                        <a:lnTo>
                          <a:pt x="63" y="88"/>
                        </a:lnTo>
                        <a:lnTo>
                          <a:pt x="61" y="93"/>
                        </a:lnTo>
                        <a:lnTo>
                          <a:pt x="58" y="97"/>
                        </a:lnTo>
                        <a:lnTo>
                          <a:pt x="56" y="100"/>
                        </a:lnTo>
                        <a:lnTo>
                          <a:pt x="53" y="104"/>
                        </a:lnTo>
                        <a:lnTo>
                          <a:pt x="50" y="105"/>
                        </a:lnTo>
                        <a:lnTo>
                          <a:pt x="46" y="107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40" y="108"/>
                        </a:lnTo>
                        <a:lnTo>
                          <a:pt x="36" y="108"/>
                        </a:lnTo>
                        <a:lnTo>
                          <a:pt x="33" y="108"/>
                        </a:lnTo>
                        <a:lnTo>
                          <a:pt x="31" y="107"/>
                        </a:lnTo>
                        <a:lnTo>
                          <a:pt x="29" y="105"/>
                        </a:lnTo>
                        <a:lnTo>
                          <a:pt x="27" y="104"/>
                        </a:lnTo>
                        <a:lnTo>
                          <a:pt x="26" y="103"/>
                        </a:lnTo>
                        <a:lnTo>
                          <a:pt x="25" y="100"/>
                        </a:lnTo>
                        <a:lnTo>
                          <a:pt x="23" y="99"/>
                        </a:lnTo>
                        <a:lnTo>
                          <a:pt x="22" y="97"/>
                        </a:lnTo>
                        <a:lnTo>
                          <a:pt x="22" y="94"/>
                        </a:lnTo>
                        <a:lnTo>
                          <a:pt x="22" y="93"/>
                        </a:lnTo>
                        <a:lnTo>
                          <a:pt x="22" y="90"/>
                        </a:lnTo>
                        <a:lnTo>
                          <a:pt x="3" y="90"/>
                        </a:lnTo>
                        <a:lnTo>
                          <a:pt x="3" y="93"/>
                        </a:lnTo>
                        <a:lnTo>
                          <a:pt x="3" y="97"/>
                        </a:lnTo>
                        <a:lnTo>
                          <a:pt x="4" y="100"/>
                        </a:lnTo>
                        <a:lnTo>
                          <a:pt x="6" y="104"/>
                        </a:lnTo>
                        <a:lnTo>
                          <a:pt x="7" y="107"/>
                        </a:lnTo>
                        <a:lnTo>
                          <a:pt x="8" y="109"/>
                        </a:lnTo>
                        <a:lnTo>
                          <a:pt x="11" y="112"/>
                        </a:lnTo>
                        <a:lnTo>
                          <a:pt x="14" y="113"/>
                        </a:lnTo>
                        <a:lnTo>
                          <a:pt x="17" y="116"/>
                        </a:lnTo>
                        <a:lnTo>
                          <a:pt x="19" y="117"/>
                        </a:lnTo>
                        <a:lnTo>
                          <a:pt x="22" y="119"/>
                        </a:lnTo>
                        <a:lnTo>
                          <a:pt x="25" y="119"/>
                        </a:lnTo>
                        <a:lnTo>
                          <a:pt x="27" y="120"/>
                        </a:lnTo>
                        <a:lnTo>
                          <a:pt x="31" y="120"/>
                        </a:lnTo>
                        <a:lnTo>
                          <a:pt x="36" y="122"/>
                        </a:lnTo>
                        <a:lnTo>
                          <a:pt x="40" y="122"/>
                        </a:lnTo>
                        <a:lnTo>
                          <a:pt x="44" y="122"/>
                        </a:lnTo>
                        <a:lnTo>
                          <a:pt x="46" y="120"/>
                        </a:lnTo>
                        <a:lnTo>
                          <a:pt x="50" y="120"/>
                        </a:lnTo>
                        <a:lnTo>
                          <a:pt x="54" y="119"/>
                        </a:lnTo>
                        <a:lnTo>
                          <a:pt x="57" y="117"/>
                        </a:lnTo>
                        <a:lnTo>
                          <a:pt x="61" y="116"/>
                        </a:lnTo>
                        <a:lnTo>
                          <a:pt x="64" y="113"/>
                        </a:lnTo>
                        <a:lnTo>
                          <a:pt x="67" y="112"/>
                        </a:lnTo>
                        <a:lnTo>
                          <a:pt x="69" y="109"/>
                        </a:lnTo>
                        <a:lnTo>
                          <a:pt x="72" y="108"/>
                        </a:lnTo>
                        <a:lnTo>
                          <a:pt x="73" y="105"/>
                        </a:lnTo>
                        <a:lnTo>
                          <a:pt x="76" y="103"/>
                        </a:lnTo>
                        <a:lnTo>
                          <a:pt x="77" y="100"/>
                        </a:lnTo>
                        <a:lnTo>
                          <a:pt x="79" y="97"/>
                        </a:lnTo>
                        <a:lnTo>
                          <a:pt x="80" y="94"/>
                        </a:lnTo>
                        <a:lnTo>
                          <a:pt x="81" y="92"/>
                        </a:lnTo>
                        <a:lnTo>
                          <a:pt x="83" y="88"/>
                        </a:lnTo>
                        <a:lnTo>
                          <a:pt x="83" y="84"/>
                        </a:lnTo>
                        <a:lnTo>
                          <a:pt x="84" y="81"/>
                        </a:lnTo>
                        <a:lnTo>
                          <a:pt x="84" y="77"/>
                        </a:lnTo>
                        <a:lnTo>
                          <a:pt x="86" y="73"/>
                        </a:lnTo>
                        <a:lnTo>
                          <a:pt x="86" y="69"/>
                        </a:lnTo>
                        <a:lnTo>
                          <a:pt x="86" y="65"/>
                        </a:lnTo>
                        <a:lnTo>
                          <a:pt x="86" y="59"/>
                        </a:lnTo>
                        <a:lnTo>
                          <a:pt x="86" y="55"/>
                        </a:lnTo>
                        <a:lnTo>
                          <a:pt x="86" y="51"/>
                        </a:lnTo>
                        <a:lnTo>
                          <a:pt x="86" y="47"/>
                        </a:lnTo>
                        <a:lnTo>
                          <a:pt x="86" y="43"/>
                        </a:lnTo>
                        <a:lnTo>
                          <a:pt x="84" y="39"/>
                        </a:lnTo>
                        <a:lnTo>
                          <a:pt x="84" y="36"/>
                        </a:lnTo>
                        <a:lnTo>
                          <a:pt x="83" y="32"/>
                        </a:lnTo>
                        <a:lnTo>
                          <a:pt x="81" y="30"/>
                        </a:lnTo>
                        <a:lnTo>
                          <a:pt x="80" y="26"/>
                        </a:lnTo>
                        <a:lnTo>
                          <a:pt x="79" y="23"/>
                        </a:lnTo>
                        <a:lnTo>
                          <a:pt x="77" y="20"/>
                        </a:lnTo>
                        <a:lnTo>
                          <a:pt x="76" y="17"/>
                        </a:lnTo>
                        <a:lnTo>
                          <a:pt x="75" y="16"/>
                        </a:lnTo>
                        <a:lnTo>
                          <a:pt x="72" y="13"/>
                        </a:lnTo>
                        <a:lnTo>
                          <a:pt x="71" y="11"/>
                        </a:lnTo>
                        <a:lnTo>
                          <a:pt x="68" y="9"/>
                        </a:lnTo>
                        <a:lnTo>
                          <a:pt x="65" y="7"/>
                        </a:lnTo>
                        <a:lnTo>
                          <a:pt x="63" y="5"/>
                        </a:lnTo>
                        <a:lnTo>
                          <a:pt x="60" y="4"/>
                        </a:lnTo>
                        <a:lnTo>
                          <a:pt x="56" y="3"/>
                        </a:lnTo>
                        <a:lnTo>
                          <a:pt x="53" y="1"/>
                        </a:lnTo>
                        <a:lnTo>
                          <a:pt x="49" y="1"/>
                        </a:lnTo>
                        <a:lnTo>
                          <a:pt x="45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4" y="1"/>
                        </a:lnTo>
                        <a:lnTo>
                          <a:pt x="30" y="1"/>
                        </a:lnTo>
                        <a:lnTo>
                          <a:pt x="27" y="3"/>
                        </a:lnTo>
                        <a:lnTo>
                          <a:pt x="25" y="4"/>
                        </a:lnTo>
                        <a:lnTo>
                          <a:pt x="21" y="5"/>
                        </a:lnTo>
                        <a:lnTo>
                          <a:pt x="18" y="7"/>
                        </a:lnTo>
                        <a:lnTo>
                          <a:pt x="17" y="8"/>
                        </a:lnTo>
                        <a:lnTo>
                          <a:pt x="13" y="11"/>
                        </a:lnTo>
                        <a:lnTo>
                          <a:pt x="10" y="15"/>
                        </a:lnTo>
                        <a:lnTo>
                          <a:pt x="7" y="19"/>
                        </a:lnTo>
                        <a:lnTo>
                          <a:pt x="4" y="23"/>
                        </a:lnTo>
                        <a:lnTo>
                          <a:pt x="3" y="27"/>
                        </a:lnTo>
                        <a:lnTo>
                          <a:pt x="2" y="31"/>
                        </a:lnTo>
                        <a:lnTo>
                          <a:pt x="0" y="36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2" y="50"/>
                        </a:lnTo>
                        <a:lnTo>
                          <a:pt x="3" y="54"/>
                        </a:lnTo>
                        <a:lnTo>
                          <a:pt x="4" y="58"/>
                        </a:lnTo>
                        <a:lnTo>
                          <a:pt x="6" y="62"/>
                        </a:lnTo>
                        <a:lnTo>
                          <a:pt x="8" y="65"/>
                        </a:lnTo>
                        <a:lnTo>
                          <a:pt x="11" y="67"/>
                        </a:lnTo>
                        <a:lnTo>
                          <a:pt x="14" y="72"/>
                        </a:lnTo>
                        <a:lnTo>
                          <a:pt x="17" y="73"/>
                        </a:lnTo>
                        <a:lnTo>
                          <a:pt x="19" y="74"/>
                        </a:lnTo>
                        <a:lnTo>
                          <a:pt x="22" y="76"/>
                        </a:lnTo>
                        <a:lnTo>
                          <a:pt x="23" y="76"/>
                        </a:lnTo>
                        <a:lnTo>
                          <a:pt x="27" y="77"/>
                        </a:lnTo>
                        <a:lnTo>
                          <a:pt x="30" y="77"/>
                        </a:lnTo>
                        <a:lnTo>
                          <a:pt x="33" y="78"/>
                        </a:lnTo>
                        <a:lnTo>
                          <a:pt x="36" y="78"/>
                        </a:lnTo>
                        <a:lnTo>
                          <a:pt x="40" y="78"/>
                        </a:lnTo>
                        <a:lnTo>
                          <a:pt x="42" y="77"/>
                        </a:lnTo>
                        <a:lnTo>
                          <a:pt x="45" y="77"/>
                        </a:lnTo>
                        <a:lnTo>
                          <a:pt x="49" y="76"/>
                        </a:lnTo>
                        <a:lnTo>
                          <a:pt x="52" y="74"/>
                        </a:lnTo>
                        <a:lnTo>
                          <a:pt x="54" y="73"/>
                        </a:lnTo>
                        <a:lnTo>
                          <a:pt x="56" y="72"/>
                        </a:lnTo>
                        <a:lnTo>
                          <a:pt x="58" y="70"/>
                        </a:lnTo>
                        <a:lnTo>
                          <a:pt x="63" y="66"/>
                        </a:lnTo>
                        <a:lnTo>
                          <a:pt x="67" y="62"/>
                        </a:lnTo>
                        <a:close/>
                        <a:moveTo>
                          <a:pt x="64" y="50"/>
                        </a:moveTo>
                        <a:lnTo>
                          <a:pt x="63" y="53"/>
                        </a:lnTo>
                        <a:lnTo>
                          <a:pt x="61" y="55"/>
                        </a:lnTo>
                        <a:lnTo>
                          <a:pt x="60" y="57"/>
                        </a:lnTo>
                        <a:lnTo>
                          <a:pt x="57" y="59"/>
                        </a:lnTo>
                        <a:lnTo>
                          <a:pt x="56" y="61"/>
                        </a:lnTo>
                        <a:lnTo>
                          <a:pt x="54" y="62"/>
                        </a:lnTo>
                        <a:lnTo>
                          <a:pt x="53" y="63"/>
                        </a:lnTo>
                        <a:lnTo>
                          <a:pt x="50" y="63"/>
                        </a:lnTo>
                        <a:lnTo>
                          <a:pt x="49" y="65"/>
                        </a:lnTo>
                        <a:lnTo>
                          <a:pt x="46" y="65"/>
                        </a:lnTo>
                        <a:lnTo>
                          <a:pt x="45" y="65"/>
                        </a:lnTo>
                        <a:lnTo>
                          <a:pt x="42" y="65"/>
                        </a:lnTo>
                        <a:lnTo>
                          <a:pt x="40" y="65"/>
                        </a:lnTo>
                        <a:lnTo>
                          <a:pt x="38" y="65"/>
                        </a:lnTo>
                        <a:lnTo>
                          <a:pt x="37" y="65"/>
                        </a:lnTo>
                        <a:lnTo>
                          <a:pt x="36" y="65"/>
                        </a:lnTo>
                        <a:lnTo>
                          <a:pt x="34" y="65"/>
                        </a:lnTo>
                        <a:lnTo>
                          <a:pt x="31" y="62"/>
                        </a:lnTo>
                        <a:lnTo>
                          <a:pt x="29" y="61"/>
                        </a:lnTo>
                        <a:lnTo>
                          <a:pt x="26" y="59"/>
                        </a:lnTo>
                        <a:lnTo>
                          <a:pt x="25" y="57"/>
                        </a:lnTo>
                        <a:lnTo>
                          <a:pt x="23" y="55"/>
                        </a:lnTo>
                        <a:lnTo>
                          <a:pt x="23" y="53"/>
                        </a:lnTo>
                        <a:lnTo>
                          <a:pt x="22" y="50"/>
                        </a:lnTo>
                        <a:lnTo>
                          <a:pt x="22" y="47"/>
                        </a:lnTo>
                        <a:lnTo>
                          <a:pt x="21" y="44"/>
                        </a:lnTo>
                        <a:lnTo>
                          <a:pt x="21" y="42"/>
                        </a:lnTo>
                        <a:lnTo>
                          <a:pt x="22" y="36"/>
                        </a:lnTo>
                        <a:lnTo>
                          <a:pt x="22" y="34"/>
                        </a:lnTo>
                        <a:lnTo>
                          <a:pt x="22" y="30"/>
                        </a:lnTo>
                        <a:lnTo>
                          <a:pt x="23" y="27"/>
                        </a:lnTo>
                        <a:lnTo>
                          <a:pt x="25" y="24"/>
                        </a:lnTo>
                        <a:lnTo>
                          <a:pt x="26" y="21"/>
                        </a:lnTo>
                        <a:lnTo>
                          <a:pt x="27" y="19"/>
                        </a:lnTo>
                        <a:lnTo>
                          <a:pt x="30" y="17"/>
                        </a:lnTo>
                        <a:lnTo>
                          <a:pt x="33" y="15"/>
                        </a:lnTo>
                        <a:lnTo>
                          <a:pt x="36" y="13"/>
                        </a:lnTo>
                        <a:lnTo>
                          <a:pt x="38" y="13"/>
                        </a:lnTo>
                        <a:lnTo>
                          <a:pt x="42" y="13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2" y="16"/>
                        </a:lnTo>
                        <a:lnTo>
                          <a:pt x="56" y="17"/>
                        </a:lnTo>
                        <a:lnTo>
                          <a:pt x="57" y="20"/>
                        </a:lnTo>
                        <a:lnTo>
                          <a:pt x="60" y="21"/>
                        </a:lnTo>
                        <a:lnTo>
                          <a:pt x="61" y="24"/>
                        </a:lnTo>
                        <a:lnTo>
                          <a:pt x="63" y="28"/>
                        </a:lnTo>
                        <a:lnTo>
                          <a:pt x="64" y="31"/>
                        </a:lnTo>
                        <a:lnTo>
                          <a:pt x="64" y="35"/>
                        </a:lnTo>
                        <a:lnTo>
                          <a:pt x="64" y="38"/>
                        </a:lnTo>
                        <a:lnTo>
                          <a:pt x="65" y="43"/>
                        </a:lnTo>
                        <a:lnTo>
                          <a:pt x="64" y="46"/>
                        </a:lnTo>
                        <a:lnTo>
                          <a:pt x="64" y="49"/>
                        </a:lnTo>
                        <a:lnTo>
                          <a:pt x="64" y="5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 735">
                    <a:extLst>
                      <a:ext uri="{FF2B5EF4-FFF2-40B4-BE49-F238E27FC236}">
                        <a16:creationId xmlns="" xmlns:a16="http://schemas.microsoft.com/office/drawing/2014/main" id="{08707195-BA3A-4505-A2EA-619D23AF3A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2452688"/>
                    <a:ext cx="46038" cy="65088"/>
                  </a:xfrm>
                  <a:custGeom>
                    <a:avLst/>
                    <a:gdLst>
                      <a:gd name="T0" fmla="*/ 78 w 89"/>
                      <a:gd name="T1" fmla="*/ 66 h 122"/>
                      <a:gd name="T2" fmla="*/ 64 w 89"/>
                      <a:gd name="T3" fmla="*/ 60 h 122"/>
                      <a:gd name="T4" fmla="*/ 72 w 89"/>
                      <a:gd name="T5" fmla="*/ 55 h 122"/>
                      <a:gd name="T6" fmla="*/ 80 w 89"/>
                      <a:gd name="T7" fmla="*/ 46 h 122"/>
                      <a:gd name="T8" fmla="*/ 84 w 89"/>
                      <a:gd name="T9" fmla="*/ 37 h 122"/>
                      <a:gd name="T10" fmla="*/ 82 w 89"/>
                      <a:gd name="T11" fmla="*/ 23 h 122"/>
                      <a:gd name="T12" fmla="*/ 76 w 89"/>
                      <a:gd name="T13" fmla="*/ 11 h 122"/>
                      <a:gd name="T14" fmla="*/ 64 w 89"/>
                      <a:gd name="T15" fmla="*/ 4 h 122"/>
                      <a:gd name="T16" fmla="*/ 49 w 89"/>
                      <a:gd name="T17" fmla="*/ 0 h 122"/>
                      <a:gd name="T18" fmla="*/ 32 w 89"/>
                      <a:gd name="T19" fmla="*/ 1 h 122"/>
                      <a:gd name="T20" fmla="*/ 19 w 89"/>
                      <a:gd name="T21" fmla="*/ 7 h 122"/>
                      <a:gd name="T22" fmla="*/ 9 w 89"/>
                      <a:gd name="T23" fmla="*/ 16 h 122"/>
                      <a:gd name="T24" fmla="*/ 4 w 89"/>
                      <a:gd name="T25" fmla="*/ 30 h 122"/>
                      <a:gd name="T26" fmla="*/ 5 w 89"/>
                      <a:gd name="T27" fmla="*/ 41 h 122"/>
                      <a:gd name="T28" fmla="*/ 11 w 89"/>
                      <a:gd name="T29" fmla="*/ 50 h 122"/>
                      <a:gd name="T30" fmla="*/ 22 w 89"/>
                      <a:gd name="T31" fmla="*/ 57 h 122"/>
                      <a:gd name="T32" fmla="*/ 18 w 89"/>
                      <a:gd name="T33" fmla="*/ 62 h 122"/>
                      <a:gd name="T34" fmla="*/ 5 w 89"/>
                      <a:gd name="T35" fmla="*/ 72 h 122"/>
                      <a:gd name="T36" fmla="*/ 0 w 89"/>
                      <a:gd name="T37" fmla="*/ 83 h 122"/>
                      <a:gd name="T38" fmla="*/ 1 w 89"/>
                      <a:gd name="T39" fmla="*/ 96 h 122"/>
                      <a:gd name="T40" fmla="*/ 7 w 89"/>
                      <a:gd name="T41" fmla="*/ 107 h 122"/>
                      <a:gd name="T42" fmla="*/ 18 w 89"/>
                      <a:gd name="T43" fmla="*/ 116 h 122"/>
                      <a:gd name="T44" fmla="*/ 34 w 89"/>
                      <a:gd name="T45" fmla="*/ 120 h 122"/>
                      <a:gd name="T46" fmla="*/ 54 w 89"/>
                      <a:gd name="T47" fmla="*/ 120 h 122"/>
                      <a:gd name="T48" fmla="*/ 70 w 89"/>
                      <a:gd name="T49" fmla="*/ 116 h 122"/>
                      <a:gd name="T50" fmla="*/ 82 w 89"/>
                      <a:gd name="T51" fmla="*/ 107 h 122"/>
                      <a:gd name="T52" fmla="*/ 88 w 89"/>
                      <a:gd name="T53" fmla="*/ 96 h 122"/>
                      <a:gd name="T54" fmla="*/ 88 w 89"/>
                      <a:gd name="T55" fmla="*/ 83 h 122"/>
                      <a:gd name="T56" fmla="*/ 68 w 89"/>
                      <a:gd name="T57" fmla="*/ 77 h 122"/>
                      <a:gd name="T58" fmla="*/ 69 w 89"/>
                      <a:gd name="T59" fmla="*/ 87 h 122"/>
                      <a:gd name="T60" fmla="*/ 68 w 89"/>
                      <a:gd name="T61" fmla="*/ 96 h 122"/>
                      <a:gd name="T62" fmla="*/ 61 w 89"/>
                      <a:gd name="T63" fmla="*/ 103 h 122"/>
                      <a:gd name="T64" fmla="*/ 54 w 89"/>
                      <a:gd name="T65" fmla="*/ 107 h 122"/>
                      <a:gd name="T66" fmla="*/ 45 w 89"/>
                      <a:gd name="T67" fmla="*/ 108 h 122"/>
                      <a:gd name="T68" fmla="*/ 35 w 89"/>
                      <a:gd name="T69" fmla="*/ 107 h 122"/>
                      <a:gd name="T70" fmla="*/ 27 w 89"/>
                      <a:gd name="T71" fmla="*/ 103 h 122"/>
                      <a:gd name="T72" fmla="*/ 22 w 89"/>
                      <a:gd name="T73" fmla="*/ 96 h 122"/>
                      <a:gd name="T74" fmla="*/ 20 w 89"/>
                      <a:gd name="T75" fmla="*/ 87 h 122"/>
                      <a:gd name="T76" fmla="*/ 22 w 89"/>
                      <a:gd name="T77" fmla="*/ 77 h 122"/>
                      <a:gd name="T78" fmla="*/ 27 w 89"/>
                      <a:gd name="T79" fmla="*/ 70 h 122"/>
                      <a:gd name="T80" fmla="*/ 34 w 89"/>
                      <a:gd name="T81" fmla="*/ 66 h 122"/>
                      <a:gd name="T82" fmla="*/ 45 w 89"/>
                      <a:gd name="T83" fmla="*/ 65 h 122"/>
                      <a:gd name="T84" fmla="*/ 54 w 89"/>
                      <a:gd name="T85" fmla="*/ 66 h 122"/>
                      <a:gd name="T86" fmla="*/ 61 w 89"/>
                      <a:gd name="T87" fmla="*/ 70 h 122"/>
                      <a:gd name="T88" fmla="*/ 68 w 89"/>
                      <a:gd name="T89" fmla="*/ 77 h 122"/>
                      <a:gd name="T90" fmla="*/ 55 w 89"/>
                      <a:gd name="T91" fmla="*/ 51 h 122"/>
                      <a:gd name="T92" fmla="*/ 49 w 89"/>
                      <a:gd name="T93" fmla="*/ 53 h 122"/>
                      <a:gd name="T94" fmla="*/ 39 w 89"/>
                      <a:gd name="T95" fmla="*/ 53 h 122"/>
                      <a:gd name="T96" fmla="*/ 30 w 89"/>
                      <a:gd name="T97" fmla="*/ 49 h 122"/>
                      <a:gd name="T98" fmla="*/ 24 w 89"/>
                      <a:gd name="T99" fmla="*/ 42 h 122"/>
                      <a:gd name="T100" fmla="*/ 23 w 89"/>
                      <a:gd name="T101" fmla="*/ 34 h 122"/>
                      <a:gd name="T102" fmla="*/ 24 w 89"/>
                      <a:gd name="T103" fmla="*/ 24 h 122"/>
                      <a:gd name="T104" fmla="*/ 30 w 89"/>
                      <a:gd name="T105" fmla="*/ 18 h 122"/>
                      <a:gd name="T106" fmla="*/ 45 w 89"/>
                      <a:gd name="T107" fmla="*/ 12 h 122"/>
                      <a:gd name="T108" fmla="*/ 58 w 89"/>
                      <a:gd name="T109" fmla="*/ 18 h 122"/>
                      <a:gd name="T110" fmla="*/ 64 w 89"/>
                      <a:gd name="T111" fmla="*/ 24 h 122"/>
                      <a:gd name="T112" fmla="*/ 66 w 89"/>
                      <a:gd name="T113" fmla="*/ 34 h 122"/>
                      <a:gd name="T114" fmla="*/ 64 w 89"/>
                      <a:gd name="T115" fmla="*/ 42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2">
                        <a:moveTo>
                          <a:pt x="85" y="73"/>
                        </a:moveTo>
                        <a:lnTo>
                          <a:pt x="82" y="72"/>
                        </a:lnTo>
                        <a:lnTo>
                          <a:pt x="81" y="69"/>
                        </a:lnTo>
                        <a:lnTo>
                          <a:pt x="78" y="66"/>
                        </a:lnTo>
                        <a:lnTo>
                          <a:pt x="74" y="64"/>
                        </a:lnTo>
                        <a:lnTo>
                          <a:pt x="72" y="62"/>
                        </a:lnTo>
                        <a:lnTo>
                          <a:pt x="68" y="61"/>
                        </a:lnTo>
                        <a:lnTo>
                          <a:pt x="64" y="60"/>
                        </a:lnTo>
                        <a:lnTo>
                          <a:pt x="64" y="58"/>
                        </a:lnTo>
                        <a:lnTo>
                          <a:pt x="66" y="57"/>
                        </a:lnTo>
                        <a:lnTo>
                          <a:pt x="69" y="57"/>
                        </a:lnTo>
                        <a:lnTo>
                          <a:pt x="72" y="55"/>
                        </a:lnTo>
                        <a:lnTo>
                          <a:pt x="74" y="53"/>
                        </a:lnTo>
                        <a:lnTo>
                          <a:pt x="77" y="51"/>
                        </a:lnTo>
                        <a:lnTo>
                          <a:pt x="78" y="49"/>
                        </a:lnTo>
                        <a:lnTo>
                          <a:pt x="80" y="46"/>
                        </a:lnTo>
                        <a:lnTo>
                          <a:pt x="82" y="45"/>
                        </a:lnTo>
                        <a:lnTo>
                          <a:pt x="82" y="42"/>
                        </a:lnTo>
                        <a:lnTo>
                          <a:pt x="84" y="39"/>
                        </a:lnTo>
                        <a:lnTo>
                          <a:pt x="84" y="37"/>
                        </a:lnTo>
                        <a:lnTo>
                          <a:pt x="84" y="34"/>
                        </a:lnTo>
                        <a:lnTo>
                          <a:pt x="84" y="30"/>
                        </a:lnTo>
                        <a:lnTo>
                          <a:pt x="84" y="26"/>
                        </a:lnTo>
                        <a:lnTo>
                          <a:pt x="82" y="23"/>
                        </a:lnTo>
                        <a:lnTo>
                          <a:pt x="81" y="20"/>
                        </a:lnTo>
                        <a:lnTo>
                          <a:pt x="80" y="16"/>
                        </a:lnTo>
                        <a:lnTo>
                          <a:pt x="78" y="14"/>
                        </a:lnTo>
                        <a:lnTo>
                          <a:pt x="76" y="11"/>
                        </a:lnTo>
                        <a:lnTo>
                          <a:pt x="73" y="10"/>
                        </a:lnTo>
                        <a:lnTo>
                          <a:pt x="70" y="7"/>
                        </a:lnTo>
                        <a:lnTo>
                          <a:pt x="68" y="5"/>
                        </a:lnTo>
                        <a:lnTo>
                          <a:pt x="64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0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32" y="1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2" y="5"/>
                        </a:lnTo>
                        <a:lnTo>
                          <a:pt x="19" y="7"/>
                        </a:lnTo>
                        <a:lnTo>
                          <a:pt x="16" y="8"/>
                        </a:lnTo>
                        <a:lnTo>
                          <a:pt x="14" y="11"/>
                        </a:lnTo>
                        <a:lnTo>
                          <a:pt x="11" y="14"/>
                        </a:lnTo>
                        <a:lnTo>
                          <a:pt x="9" y="16"/>
                        </a:lnTo>
                        <a:lnTo>
                          <a:pt x="7" y="19"/>
                        </a:lnTo>
                        <a:lnTo>
                          <a:pt x="5" y="23"/>
                        </a:lnTo>
                        <a:lnTo>
                          <a:pt x="5" y="26"/>
                        </a:lnTo>
                        <a:lnTo>
                          <a:pt x="4" y="30"/>
                        </a:lnTo>
                        <a:lnTo>
                          <a:pt x="4" y="34"/>
                        </a:lnTo>
                        <a:lnTo>
                          <a:pt x="4" y="37"/>
                        </a:lnTo>
                        <a:lnTo>
                          <a:pt x="5" y="39"/>
                        </a:lnTo>
                        <a:lnTo>
                          <a:pt x="5" y="41"/>
                        </a:lnTo>
                        <a:lnTo>
                          <a:pt x="7" y="43"/>
                        </a:lnTo>
                        <a:lnTo>
                          <a:pt x="8" y="46"/>
                        </a:lnTo>
                        <a:lnTo>
                          <a:pt x="9" y="49"/>
                        </a:lnTo>
                        <a:lnTo>
                          <a:pt x="11" y="50"/>
                        </a:lnTo>
                        <a:lnTo>
                          <a:pt x="14" y="51"/>
                        </a:lnTo>
                        <a:lnTo>
                          <a:pt x="16" y="54"/>
                        </a:lnTo>
                        <a:lnTo>
                          <a:pt x="19" y="55"/>
                        </a:lnTo>
                        <a:lnTo>
                          <a:pt x="22" y="57"/>
                        </a:lnTo>
                        <a:lnTo>
                          <a:pt x="24" y="58"/>
                        </a:lnTo>
                        <a:lnTo>
                          <a:pt x="24" y="60"/>
                        </a:lnTo>
                        <a:lnTo>
                          <a:pt x="22" y="61"/>
                        </a:lnTo>
                        <a:lnTo>
                          <a:pt x="18" y="62"/>
                        </a:lnTo>
                        <a:lnTo>
                          <a:pt x="14" y="64"/>
                        </a:lnTo>
                        <a:lnTo>
                          <a:pt x="11" y="66"/>
                        </a:lnTo>
                        <a:lnTo>
                          <a:pt x="8" y="69"/>
                        </a:lnTo>
                        <a:lnTo>
                          <a:pt x="5" y="72"/>
                        </a:lnTo>
                        <a:lnTo>
                          <a:pt x="4" y="73"/>
                        </a:lnTo>
                        <a:lnTo>
                          <a:pt x="3" y="76"/>
                        </a:lnTo>
                        <a:lnTo>
                          <a:pt x="1" y="78"/>
                        </a:lnTo>
                        <a:lnTo>
                          <a:pt x="0" y="83"/>
                        </a:lnTo>
                        <a:lnTo>
                          <a:pt x="0" y="85"/>
                        </a:lnTo>
                        <a:lnTo>
                          <a:pt x="0" y="89"/>
                        </a:lnTo>
                        <a:lnTo>
                          <a:pt x="0" y="92"/>
                        </a:lnTo>
                        <a:lnTo>
                          <a:pt x="1" y="96"/>
                        </a:lnTo>
                        <a:lnTo>
                          <a:pt x="1" y="99"/>
                        </a:lnTo>
                        <a:lnTo>
                          <a:pt x="3" y="101"/>
                        </a:lnTo>
                        <a:lnTo>
                          <a:pt x="5" y="104"/>
                        </a:lnTo>
                        <a:lnTo>
                          <a:pt x="7" y="107"/>
                        </a:lnTo>
                        <a:lnTo>
                          <a:pt x="9" y="110"/>
                        </a:lnTo>
                        <a:lnTo>
                          <a:pt x="12" y="112"/>
                        </a:lnTo>
                        <a:lnTo>
                          <a:pt x="15" y="115"/>
                        </a:lnTo>
                        <a:lnTo>
                          <a:pt x="18" y="116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20"/>
                        </a:lnTo>
                        <a:lnTo>
                          <a:pt x="34" y="120"/>
                        </a:lnTo>
                        <a:lnTo>
                          <a:pt x="39" y="122"/>
                        </a:lnTo>
                        <a:lnTo>
                          <a:pt x="45" y="122"/>
                        </a:lnTo>
                        <a:lnTo>
                          <a:pt x="50" y="122"/>
                        </a:lnTo>
                        <a:lnTo>
                          <a:pt x="54" y="120"/>
                        </a:lnTo>
                        <a:lnTo>
                          <a:pt x="59" y="120"/>
                        </a:lnTo>
                        <a:lnTo>
                          <a:pt x="64" y="119"/>
                        </a:lnTo>
                        <a:lnTo>
                          <a:pt x="68" y="118"/>
                        </a:lnTo>
                        <a:lnTo>
                          <a:pt x="70" y="116"/>
                        </a:lnTo>
                        <a:lnTo>
                          <a:pt x="74" y="115"/>
                        </a:lnTo>
                        <a:lnTo>
                          <a:pt x="77" y="112"/>
                        </a:lnTo>
                        <a:lnTo>
                          <a:pt x="80" y="110"/>
                        </a:lnTo>
                        <a:lnTo>
                          <a:pt x="82" y="107"/>
                        </a:lnTo>
                        <a:lnTo>
                          <a:pt x="84" y="104"/>
                        </a:lnTo>
                        <a:lnTo>
                          <a:pt x="85" y="101"/>
                        </a:lnTo>
                        <a:lnTo>
                          <a:pt x="87" y="99"/>
                        </a:lnTo>
                        <a:lnTo>
                          <a:pt x="88" y="96"/>
                        </a:lnTo>
                        <a:lnTo>
                          <a:pt x="88" y="92"/>
                        </a:lnTo>
                        <a:lnTo>
                          <a:pt x="89" y="89"/>
                        </a:lnTo>
                        <a:lnTo>
                          <a:pt x="88" y="85"/>
                        </a:lnTo>
                        <a:lnTo>
                          <a:pt x="88" y="83"/>
                        </a:lnTo>
                        <a:lnTo>
                          <a:pt x="88" y="78"/>
                        </a:lnTo>
                        <a:lnTo>
                          <a:pt x="87" y="76"/>
                        </a:lnTo>
                        <a:lnTo>
                          <a:pt x="85" y="73"/>
                        </a:lnTo>
                        <a:close/>
                        <a:moveTo>
                          <a:pt x="68" y="77"/>
                        </a:moveTo>
                        <a:lnTo>
                          <a:pt x="68" y="80"/>
                        </a:lnTo>
                        <a:lnTo>
                          <a:pt x="69" y="81"/>
                        </a:lnTo>
                        <a:lnTo>
                          <a:pt x="69" y="84"/>
                        </a:lnTo>
                        <a:lnTo>
                          <a:pt x="69" y="87"/>
                        </a:lnTo>
                        <a:lnTo>
                          <a:pt x="69" y="89"/>
                        </a:lnTo>
                        <a:lnTo>
                          <a:pt x="69" y="92"/>
                        </a:lnTo>
                        <a:lnTo>
                          <a:pt x="68" y="93"/>
                        </a:lnTo>
                        <a:lnTo>
                          <a:pt x="68" y="96"/>
                        </a:lnTo>
                        <a:lnTo>
                          <a:pt x="66" y="97"/>
                        </a:lnTo>
                        <a:lnTo>
                          <a:pt x="65" y="100"/>
                        </a:lnTo>
                        <a:lnTo>
                          <a:pt x="64" y="101"/>
                        </a:lnTo>
                        <a:lnTo>
                          <a:pt x="61" y="103"/>
                        </a:lnTo>
                        <a:lnTo>
                          <a:pt x="59" y="104"/>
                        </a:lnTo>
                        <a:lnTo>
                          <a:pt x="58" y="106"/>
                        </a:lnTo>
                        <a:lnTo>
                          <a:pt x="55" y="107"/>
                        </a:lnTo>
                        <a:lnTo>
                          <a:pt x="54" y="107"/>
                        </a:lnTo>
                        <a:lnTo>
                          <a:pt x="51" y="108"/>
                        </a:lnTo>
                        <a:lnTo>
                          <a:pt x="49" y="108"/>
                        </a:lnTo>
                        <a:lnTo>
                          <a:pt x="47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39" y="108"/>
                        </a:lnTo>
                        <a:lnTo>
                          <a:pt x="37" y="108"/>
                        </a:lnTo>
                        <a:lnTo>
                          <a:pt x="35" y="107"/>
                        </a:lnTo>
                        <a:lnTo>
                          <a:pt x="32" y="107"/>
                        </a:lnTo>
                        <a:lnTo>
                          <a:pt x="31" y="106"/>
                        </a:lnTo>
                        <a:lnTo>
                          <a:pt x="30" y="104"/>
                        </a:lnTo>
                        <a:lnTo>
                          <a:pt x="27" y="103"/>
                        </a:lnTo>
                        <a:lnTo>
                          <a:pt x="26" y="101"/>
                        </a:lnTo>
                        <a:lnTo>
                          <a:pt x="24" y="100"/>
                        </a:lnTo>
                        <a:lnTo>
                          <a:pt x="23" y="97"/>
                        </a:lnTo>
                        <a:lnTo>
                          <a:pt x="22" y="96"/>
                        </a:lnTo>
                        <a:lnTo>
                          <a:pt x="20" y="93"/>
                        </a:lnTo>
                        <a:lnTo>
                          <a:pt x="20" y="92"/>
                        </a:lnTo>
                        <a:lnTo>
                          <a:pt x="20" y="89"/>
                        </a:lnTo>
                        <a:lnTo>
                          <a:pt x="20" y="87"/>
                        </a:lnTo>
                        <a:lnTo>
                          <a:pt x="20" y="84"/>
                        </a:lnTo>
                        <a:lnTo>
                          <a:pt x="20" y="81"/>
                        </a:lnTo>
                        <a:lnTo>
                          <a:pt x="20" y="80"/>
                        </a:lnTo>
                        <a:lnTo>
                          <a:pt x="22" y="77"/>
                        </a:lnTo>
                        <a:lnTo>
                          <a:pt x="22" y="76"/>
                        </a:lnTo>
                        <a:lnTo>
                          <a:pt x="23" y="74"/>
                        </a:lnTo>
                        <a:lnTo>
                          <a:pt x="24" y="72"/>
                        </a:lnTo>
                        <a:lnTo>
                          <a:pt x="27" y="70"/>
                        </a:lnTo>
                        <a:lnTo>
                          <a:pt x="28" y="69"/>
                        </a:lnTo>
                        <a:lnTo>
                          <a:pt x="30" y="68"/>
                        </a:lnTo>
                        <a:lnTo>
                          <a:pt x="32" y="68"/>
                        </a:lnTo>
                        <a:lnTo>
                          <a:pt x="34" y="66"/>
                        </a:lnTo>
                        <a:lnTo>
                          <a:pt x="37" y="66"/>
                        </a:lnTo>
                        <a:lnTo>
                          <a:pt x="39" y="65"/>
                        </a:lnTo>
                        <a:lnTo>
                          <a:pt x="42" y="65"/>
                        </a:lnTo>
                        <a:lnTo>
                          <a:pt x="45" y="65"/>
                        </a:lnTo>
                        <a:lnTo>
                          <a:pt x="47" y="65"/>
                        </a:lnTo>
                        <a:lnTo>
                          <a:pt x="50" y="65"/>
                        </a:lnTo>
                        <a:lnTo>
                          <a:pt x="51" y="66"/>
                        </a:lnTo>
                        <a:lnTo>
                          <a:pt x="54" y="66"/>
                        </a:lnTo>
                        <a:lnTo>
                          <a:pt x="57" y="68"/>
                        </a:lnTo>
                        <a:lnTo>
                          <a:pt x="58" y="68"/>
                        </a:lnTo>
                        <a:lnTo>
                          <a:pt x="59" y="69"/>
                        </a:lnTo>
                        <a:lnTo>
                          <a:pt x="61" y="70"/>
                        </a:lnTo>
                        <a:lnTo>
                          <a:pt x="64" y="72"/>
                        </a:lnTo>
                        <a:lnTo>
                          <a:pt x="65" y="73"/>
                        </a:lnTo>
                        <a:lnTo>
                          <a:pt x="66" y="76"/>
                        </a:lnTo>
                        <a:lnTo>
                          <a:pt x="68" y="77"/>
                        </a:lnTo>
                        <a:close/>
                        <a:moveTo>
                          <a:pt x="61" y="47"/>
                        </a:moveTo>
                        <a:lnTo>
                          <a:pt x="58" y="49"/>
                        </a:lnTo>
                        <a:lnTo>
                          <a:pt x="57" y="50"/>
                        </a:lnTo>
                        <a:lnTo>
                          <a:pt x="55" y="51"/>
                        </a:lnTo>
                        <a:lnTo>
                          <a:pt x="54" y="51"/>
                        </a:lnTo>
                        <a:lnTo>
                          <a:pt x="53" y="53"/>
                        </a:lnTo>
                        <a:lnTo>
                          <a:pt x="50" y="53"/>
                        </a:lnTo>
                        <a:lnTo>
                          <a:pt x="49" y="53"/>
                        </a:lnTo>
                        <a:lnTo>
                          <a:pt x="46" y="53"/>
                        </a:lnTo>
                        <a:lnTo>
                          <a:pt x="43" y="53"/>
                        </a:lnTo>
                        <a:lnTo>
                          <a:pt x="42" y="53"/>
                        </a:lnTo>
                        <a:lnTo>
                          <a:pt x="39" y="53"/>
                        </a:lnTo>
                        <a:lnTo>
                          <a:pt x="38" y="53"/>
                        </a:lnTo>
                        <a:lnTo>
                          <a:pt x="37" y="53"/>
                        </a:lnTo>
                        <a:lnTo>
                          <a:pt x="32" y="50"/>
                        </a:lnTo>
                        <a:lnTo>
                          <a:pt x="30" y="49"/>
                        </a:lnTo>
                        <a:lnTo>
                          <a:pt x="28" y="47"/>
                        </a:lnTo>
                        <a:lnTo>
                          <a:pt x="27" y="46"/>
                        </a:lnTo>
                        <a:lnTo>
                          <a:pt x="26" y="43"/>
                        </a:lnTo>
                        <a:lnTo>
                          <a:pt x="24" y="42"/>
                        </a:lnTo>
                        <a:lnTo>
                          <a:pt x="24" y="41"/>
                        </a:lnTo>
                        <a:lnTo>
                          <a:pt x="23" y="38"/>
                        </a:lnTo>
                        <a:lnTo>
                          <a:pt x="23" y="35"/>
                        </a:lnTo>
                        <a:lnTo>
                          <a:pt x="23" y="34"/>
                        </a:lnTo>
                        <a:lnTo>
                          <a:pt x="23" y="31"/>
                        </a:lnTo>
                        <a:lnTo>
                          <a:pt x="23" y="28"/>
                        </a:lnTo>
                        <a:lnTo>
                          <a:pt x="24" y="26"/>
                        </a:lnTo>
                        <a:lnTo>
                          <a:pt x="24" y="24"/>
                        </a:lnTo>
                        <a:lnTo>
                          <a:pt x="26" y="22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30" y="18"/>
                        </a:lnTo>
                        <a:lnTo>
                          <a:pt x="32" y="15"/>
                        </a:lnTo>
                        <a:lnTo>
                          <a:pt x="37" y="14"/>
                        </a:lnTo>
                        <a:lnTo>
                          <a:pt x="41" y="12"/>
                        </a:lnTo>
                        <a:lnTo>
                          <a:pt x="45" y="12"/>
                        </a:lnTo>
                        <a:lnTo>
                          <a:pt x="49" y="12"/>
                        </a:lnTo>
                        <a:lnTo>
                          <a:pt x="53" y="14"/>
                        </a:lnTo>
                        <a:lnTo>
                          <a:pt x="55" y="15"/>
                        </a:lnTo>
                        <a:lnTo>
                          <a:pt x="58" y="18"/>
                        </a:lnTo>
                        <a:lnTo>
                          <a:pt x="61" y="19"/>
                        </a:lnTo>
                        <a:lnTo>
                          <a:pt x="62" y="20"/>
                        </a:lnTo>
                        <a:lnTo>
                          <a:pt x="64" y="22"/>
                        </a:lnTo>
                        <a:lnTo>
                          <a:pt x="64" y="24"/>
                        </a:lnTo>
                        <a:lnTo>
                          <a:pt x="65" y="26"/>
                        </a:lnTo>
                        <a:lnTo>
                          <a:pt x="65" y="28"/>
                        </a:lnTo>
                        <a:lnTo>
                          <a:pt x="66" y="31"/>
                        </a:lnTo>
                        <a:lnTo>
                          <a:pt x="66" y="34"/>
                        </a:lnTo>
                        <a:lnTo>
                          <a:pt x="66" y="35"/>
                        </a:lnTo>
                        <a:lnTo>
                          <a:pt x="65" y="38"/>
                        </a:lnTo>
                        <a:lnTo>
                          <a:pt x="65" y="41"/>
                        </a:lnTo>
                        <a:lnTo>
                          <a:pt x="64" y="42"/>
                        </a:lnTo>
                        <a:lnTo>
                          <a:pt x="64" y="45"/>
                        </a:lnTo>
                        <a:lnTo>
                          <a:pt x="62" y="46"/>
                        </a:lnTo>
                        <a:lnTo>
                          <a:pt x="61" y="4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 736">
                    <a:extLst>
                      <a:ext uri="{FF2B5EF4-FFF2-40B4-BE49-F238E27FC236}">
                        <a16:creationId xmlns="" xmlns:a16="http://schemas.microsoft.com/office/drawing/2014/main" id="{190E7755-F23C-4B60-9CB7-AACE5C766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1826" y="2587625"/>
                    <a:ext cx="42863" cy="61913"/>
                  </a:xfrm>
                  <a:custGeom>
                    <a:avLst/>
                    <a:gdLst>
                      <a:gd name="T0" fmla="*/ 62 w 81"/>
                      <a:gd name="T1" fmla="*/ 13 h 117"/>
                      <a:gd name="T2" fmla="*/ 22 w 81"/>
                      <a:gd name="T3" fmla="*/ 117 h 117"/>
                      <a:gd name="T4" fmla="*/ 41 w 81"/>
                      <a:gd name="T5" fmla="*/ 117 h 117"/>
                      <a:gd name="T6" fmla="*/ 81 w 81"/>
                      <a:gd name="T7" fmla="*/ 14 h 117"/>
                      <a:gd name="T8" fmla="*/ 81 w 81"/>
                      <a:gd name="T9" fmla="*/ 0 h 117"/>
                      <a:gd name="T10" fmla="*/ 0 w 81"/>
                      <a:gd name="T11" fmla="*/ 0 h 117"/>
                      <a:gd name="T12" fmla="*/ 0 w 81"/>
                      <a:gd name="T13" fmla="*/ 13 h 117"/>
                      <a:gd name="T14" fmla="*/ 62 w 81"/>
                      <a:gd name="T15" fmla="*/ 13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7">
                        <a:moveTo>
                          <a:pt x="62" y="13"/>
                        </a:moveTo>
                        <a:lnTo>
                          <a:pt x="22" y="117"/>
                        </a:lnTo>
                        <a:lnTo>
                          <a:pt x="41" y="117"/>
                        </a:lnTo>
                        <a:lnTo>
                          <a:pt x="81" y="14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62" y="1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1" name="Freeform 737">
                    <a:extLst>
                      <a:ext uri="{FF2B5EF4-FFF2-40B4-BE49-F238E27FC236}">
                        <a16:creationId xmlns="" xmlns:a16="http://schemas.microsoft.com/office/drawing/2014/main" id="{2161170D-9185-4B4E-B696-FF56DEA223E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2720975"/>
                    <a:ext cx="46038" cy="65088"/>
                  </a:xfrm>
                  <a:custGeom>
                    <a:avLst/>
                    <a:gdLst>
                      <a:gd name="T0" fmla="*/ 6 w 86"/>
                      <a:gd name="T1" fmla="*/ 95 h 121"/>
                      <a:gd name="T2" fmla="*/ 10 w 86"/>
                      <a:gd name="T3" fmla="*/ 103 h 121"/>
                      <a:gd name="T4" fmla="*/ 14 w 86"/>
                      <a:gd name="T5" fmla="*/ 109 h 121"/>
                      <a:gd name="T6" fmla="*/ 22 w 86"/>
                      <a:gd name="T7" fmla="*/ 115 h 121"/>
                      <a:gd name="T8" fmla="*/ 33 w 86"/>
                      <a:gd name="T9" fmla="*/ 119 h 121"/>
                      <a:gd name="T10" fmla="*/ 44 w 86"/>
                      <a:gd name="T11" fmla="*/ 121 h 121"/>
                      <a:gd name="T12" fmla="*/ 57 w 86"/>
                      <a:gd name="T13" fmla="*/ 119 h 121"/>
                      <a:gd name="T14" fmla="*/ 67 w 86"/>
                      <a:gd name="T15" fmla="*/ 117 h 121"/>
                      <a:gd name="T16" fmla="*/ 76 w 86"/>
                      <a:gd name="T17" fmla="*/ 110 h 121"/>
                      <a:gd name="T18" fmla="*/ 83 w 86"/>
                      <a:gd name="T19" fmla="*/ 99 h 121"/>
                      <a:gd name="T20" fmla="*/ 86 w 86"/>
                      <a:gd name="T21" fmla="*/ 86 h 121"/>
                      <a:gd name="T22" fmla="*/ 86 w 86"/>
                      <a:gd name="T23" fmla="*/ 71 h 121"/>
                      <a:gd name="T24" fmla="*/ 81 w 86"/>
                      <a:gd name="T25" fmla="*/ 59 h 121"/>
                      <a:gd name="T26" fmla="*/ 73 w 86"/>
                      <a:gd name="T27" fmla="*/ 49 h 121"/>
                      <a:gd name="T28" fmla="*/ 65 w 86"/>
                      <a:gd name="T29" fmla="*/ 44 h 121"/>
                      <a:gd name="T30" fmla="*/ 54 w 86"/>
                      <a:gd name="T31" fmla="*/ 41 h 121"/>
                      <a:gd name="T32" fmla="*/ 45 w 86"/>
                      <a:gd name="T33" fmla="*/ 41 h 121"/>
                      <a:gd name="T34" fmla="*/ 37 w 86"/>
                      <a:gd name="T35" fmla="*/ 42 h 121"/>
                      <a:gd name="T36" fmla="*/ 31 w 86"/>
                      <a:gd name="T37" fmla="*/ 45 h 121"/>
                      <a:gd name="T38" fmla="*/ 25 w 86"/>
                      <a:gd name="T39" fmla="*/ 52 h 121"/>
                      <a:gd name="T40" fmla="*/ 21 w 86"/>
                      <a:gd name="T41" fmla="*/ 49 h 121"/>
                      <a:gd name="T42" fmla="*/ 23 w 86"/>
                      <a:gd name="T43" fmla="*/ 33 h 121"/>
                      <a:gd name="T44" fmla="*/ 31 w 86"/>
                      <a:gd name="T45" fmla="*/ 21 h 121"/>
                      <a:gd name="T46" fmla="*/ 40 w 86"/>
                      <a:gd name="T47" fmla="*/ 14 h 121"/>
                      <a:gd name="T48" fmla="*/ 50 w 86"/>
                      <a:gd name="T49" fmla="*/ 14 h 121"/>
                      <a:gd name="T50" fmla="*/ 60 w 86"/>
                      <a:gd name="T51" fmla="*/ 17 h 121"/>
                      <a:gd name="T52" fmla="*/ 63 w 86"/>
                      <a:gd name="T53" fmla="*/ 21 h 121"/>
                      <a:gd name="T54" fmla="*/ 64 w 86"/>
                      <a:gd name="T55" fmla="*/ 26 h 121"/>
                      <a:gd name="T56" fmla="*/ 84 w 86"/>
                      <a:gd name="T57" fmla="*/ 32 h 121"/>
                      <a:gd name="T58" fmla="*/ 83 w 86"/>
                      <a:gd name="T59" fmla="*/ 21 h 121"/>
                      <a:gd name="T60" fmla="*/ 77 w 86"/>
                      <a:gd name="T61" fmla="*/ 13 h 121"/>
                      <a:gd name="T62" fmla="*/ 71 w 86"/>
                      <a:gd name="T63" fmla="*/ 6 h 121"/>
                      <a:gd name="T64" fmla="*/ 61 w 86"/>
                      <a:gd name="T65" fmla="*/ 2 h 121"/>
                      <a:gd name="T66" fmla="*/ 50 w 86"/>
                      <a:gd name="T67" fmla="*/ 0 h 121"/>
                      <a:gd name="T68" fmla="*/ 40 w 86"/>
                      <a:gd name="T69" fmla="*/ 0 h 121"/>
                      <a:gd name="T70" fmla="*/ 30 w 86"/>
                      <a:gd name="T71" fmla="*/ 3 h 121"/>
                      <a:gd name="T72" fmla="*/ 21 w 86"/>
                      <a:gd name="T73" fmla="*/ 9 h 121"/>
                      <a:gd name="T74" fmla="*/ 14 w 86"/>
                      <a:gd name="T75" fmla="*/ 15 h 121"/>
                      <a:gd name="T76" fmla="*/ 8 w 86"/>
                      <a:gd name="T77" fmla="*/ 23 h 121"/>
                      <a:gd name="T78" fmla="*/ 4 w 86"/>
                      <a:gd name="T79" fmla="*/ 34 h 121"/>
                      <a:gd name="T80" fmla="*/ 2 w 86"/>
                      <a:gd name="T81" fmla="*/ 45 h 121"/>
                      <a:gd name="T82" fmla="*/ 0 w 86"/>
                      <a:gd name="T83" fmla="*/ 59 h 121"/>
                      <a:gd name="T84" fmla="*/ 0 w 86"/>
                      <a:gd name="T85" fmla="*/ 71 h 121"/>
                      <a:gd name="T86" fmla="*/ 2 w 86"/>
                      <a:gd name="T87" fmla="*/ 83 h 121"/>
                      <a:gd name="T88" fmla="*/ 23 w 86"/>
                      <a:gd name="T89" fmla="*/ 87 h 121"/>
                      <a:gd name="T90" fmla="*/ 22 w 86"/>
                      <a:gd name="T91" fmla="*/ 75 h 121"/>
                      <a:gd name="T92" fmla="*/ 25 w 86"/>
                      <a:gd name="T93" fmla="*/ 67 h 121"/>
                      <a:gd name="T94" fmla="*/ 29 w 86"/>
                      <a:gd name="T95" fmla="*/ 60 h 121"/>
                      <a:gd name="T96" fmla="*/ 38 w 86"/>
                      <a:gd name="T97" fmla="*/ 55 h 121"/>
                      <a:gd name="T98" fmla="*/ 49 w 86"/>
                      <a:gd name="T99" fmla="*/ 53 h 121"/>
                      <a:gd name="T100" fmla="*/ 57 w 86"/>
                      <a:gd name="T101" fmla="*/ 59 h 121"/>
                      <a:gd name="T102" fmla="*/ 63 w 86"/>
                      <a:gd name="T103" fmla="*/ 64 h 121"/>
                      <a:gd name="T104" fmla="*/ 65 w 86"/>
                      <a:gd name="T105" fmla="*/ 72 h 121"/>
                      <a:gd name="T106" fmla="*/ 65 w 86"/>
                      <a:gd name="T107" fmla="*/ 84 h 121"/>
                      <a:gd name="T108" fmla="*/ 64 w 86"/>
                      <a:gd name="T109" fmla="*/ 95 h 121"/>
                      <a:gd name="T110" fmla="*/ 60 w 86"/>
                      <a:gd name="T111" fmla="*/ 103 h 121"/>
                      <a:gd name="T112" fmla="*/ 52 w 86"/>
                      <a:gd name="T113" fmla="*/ 107 h 121"/>
                      <a:gd name="T114" fmla="*/ 44 w 86"/>
                      <a:gd name="T115" fmla="*/ 109 h 121"/>
                      <a:gd name="T116" fmla="*/ 38 w 86"/>
                      <a:gd name="T117" fmla="*/ 107 h 121"/>
                      <a:gd name="T118" fmla="*/ 30 w 86"/>
                      <a:gd name="T119" fmla="*/ 102 h 121"/>
                      <a:gd name="T120" fmla="*/ 25 w 86"/>
                      <a:gd name="T121" fmla="*/ 94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1">
                        <a:moveTo>
                          <a:pt x="4" y="90"/>
                        </a:moveTo>
                        <a:lnTo>
                          <a:pt x="4" y="92"/>
                        </a:lnTo>
                        <a:lnTo>
                          <a:pt x="6" y="95"/>
                        </a:lnTo>
                        <a:lnTo>
                          <a:pt x="7" y="98"/>
                        </a:lnTo>
                        <a:lnTo>
                          <a:pt x="8" y="100"/>
                        </a:lnTo>
                        <a:lnTo>
                          <a:pt x="10" y="103"/>
                        </a:lnTo>
                        <a:lnTo>
                          <a:pt x="11" y="105"/>
                        </a:lnTo>
                        <a:lnTo>
                          <a:pt x="13" y="107"/>
                        </a:lnTo>
                        <a:lnTo>
                          <a:pt x="14" y="109"/>
                        </a:lnTo>
                        <a:lnTo>
                          <a:pt x="17" y="110"/>
                        </a:lnTo>
                        <a:lnTo>
                          <a:pt x="19" y="113"/>
                        </a:lnTo>
                        <a:lnTo>
                          <a:pt x="22" y="115"/>
                        </a:lnTo>
                        <a:lnTo>
                          <a:pt x="26" y="117"/>
                        </a:lnTo>
                        <a:lnTo>
                          <a:pt x="30" y="118"/>
                        </a:lnTo>
                        <a:lnTo>
                          <a:pt x="33" y="119"/>
                        </a:lnTo>
                        <a:lnTo>
                          <a:pt x="37" y="121"/>
                        </a:lnTo>
                        <a:lnTo>
                          <a:pt x="41" y="121"/>
                        </a:lnTo>
                        <a:lnTo>
                          <a:pt x="44" y="121"/>
                        </a:lnTo>
                        <a:lnTo>
                          <a:pt x="49" y="121"/>
                        </a:lnTo>
                        <a:lnTo>
                          <a:pt x="53" y="121"/>
                        </a:lnTo>
                        <a:lnTo>
                          <a:pt x="57" y="119"/>
                        </a:lnTo>
                        <a:lnTo>
                          <a:pt x="60" y="119"/>
                        </a:lnTo>
                        <a:lnTo>
                          <a:pt x="64" y="118"/>
                        </a:lnTo>
                        <a:lnTo>
                          <a:pt x="67" y="117"/>
                        </a:lnTo>
                        <a:lnTo>
                          <a:pt x="69" y="114"/>
                        </a:lnTo>
                        <a:lnTo>
                          <a:pt x="72" y="113"/>
                        </a:lnTo>
                        <a:lnTo>
                          <a:pt x="76" y="110"/>
                        </a:lnTo>
                        <a:lnTo>
                          <a:pt x="79" y="106"/>
                        </a:lnTo>
                        <a:lnTo>
                          <a:pt x="80" y="103"/>
                        </a:lnTo>
                        <a:lnTo>
                          <a:pt x="83" y="99"/>
                        </a:lnTo>
                        <a:lnTo>
                          <a:pt x="84" y="95"/>
                        </a:lnTo>
                        <a:lnTo>
                          <a:pt x="86" y="90"/>
                        </a:lnTo>
                        <a:lnTo>
                          <a:pt x="86" y="86"/>
                        </a:lnTo>
                        <a:lnTo>
                          <a:pt x="86" y="80"/>
                        </a:lnTo>
                        <a:lnTo>
                          <a:pt x="86" y="75"/>
                        </a:lnTo>
                        <a:lnTo>
                          <a:pt x="86" y="71"/>
                        </a:lnTo>
                        <a:lnTo>
                          <a:pt x="84" y="67"/>
                        </a:lnTo>
                        <a:lnTo>
                          <a:pt x="83" y="61"/>
                        </a:lnTo>
                        <a:lnTo>
                          <a:pt x="81" y="59"/>
                        </a:lnTo>
                        <a:lnTo>
                          <a:pt x="79" y="55"/>
                        </a:lnTo>
                        <a:lnTo>
                          <a:pt x="76" y="52"/>
                        </a:lnTo>
                        <a:lnTo>
                          <a:pt x="73" y="49"/>
                        </a:lnTo>
                        <a:lnTo>
                          <a:pt x="71" y="46"/>
                        </a:lnTo>
                        <a:lnTo>
                          <a:pt x="68" y="45"/>
                        </a:lnTo>
                        <a:lnTo>
                          <a:pt x="65" y="44"/>
                        </a:lnTo>
                        <a:lnTo>
                          <a:pt x="61" y="42"/>
                        </a:lnTo>
                        <a:lnTo>
                          <a:pt x="58" y="42"/>
                        </a:lnTo>
                        <a:lnTo>
                          <a:pt x="54" y="41"/>
                        </a:lnTo>
                        <a:lnTo>
                          <a:pt x="52" y="41"/>
                        </a:lnTo>
                        <a:lnTo>
                          <a:pt x="48" y="41"/>
                        </a:lnTo>
                        <a:lnTo>
                          <a:pt x="45" y="41"/>
                        </a:lnTo>
                        <a:lnTo>
                          <a:pt x="42" y="41"/>
                        </a:lnTo>
                        <a:lnTo>
                          <a:pt x="40" y="41"/>
                        </a:lnTo>
                        <a:lnTo>
                          <a:pt x="37" y="42"/>
                        </a:lnTo>
                        <a:lnTo>
                          <a:pt x="36" y="44"/>
                        </a:lnTo>
                        <a:lnTo>
                          <a:pt x="33" y="44"/>
                        </a:lnTo>
                        <a:lnTo>
                          <a:pt x="31" y="45"/>
                        </a:lnTo>
                        <a:lnTo>
                          <a:pt x="29" y="46"/>
                        </a:lnTo>
                        <a:lnTo>
                          <a:pt x="26" y="49"/>
                        </a:lnTo>
                        <a:lnTo>
                          <a:pt x="25" y="52"/>
                        </a:lnTo>
                        <a:lnTo>
                          <a:pt x="22" y="53"/>
                        </a:lnTo>
                        <a:lnTo>
                          <a:pt x="21" y="56"/>
                        </a:lnTo>
                        <a:lnTo>
                          <a:pt x="21" y="49"/>
                        </a:lnTo>
                        <a:lnTo>
                          <a:pt x="21" y="42"/>
                        </a:lnTo>
                        <a:lnTo>
                          <a:pt x="22" y="37"/>
                        </a:lnTo>
                        <a:lnTo>
                          <a:pt x="23" y="33"/>
                        </a:lnTo>
                        <a:lnTo>
                          <a:pt x="26" y="27"/>
                        </a:lnTo>
                        <a:lnTo>
                          <a:pt x="27" y="23"/>
                        </a:lnTo>
                        <a:lnTo>
                          <a:pt x="31" y="21"/>
                        </a:lnTo>
                        <a:lnTo>
                          <a:pt x="34" y="17"/>
                        </a:lnTo>
                        <a:lnTo>
                          <a:pt x="37" y="15"/>
                        </a:lnTo>
                        <a:lnTo>
                          <a:pt x="40" y="14"/>
                        </a:lnTo>
                        <a:lnTo>
                          <a:pt x="44" y="14"/>
                        </a:lnTo>
                        <a:lnTo>
                          <a:pt x="46" y="13"/>
                        </a:lnTo>
                        <a:lnTo>
                          <a:pt x="50" y="14"/>
                        </a:lnTo>
                        <a:lnTo>
                          <a:pt x="54" y="14"/>
                        </a:lnTo>
                        <a:lnTo>
                          <a:pt x="57" y="15"/>
                        </a:lnTo>
                        <a:lnTo>
                          <a:pt x="60" y="17"/>
                        </a:lnTo>
                        <a:lnTo>
                          <a:pt x="61" y="18"/>
                        </a:lnTo>
                        <a:lnTo>
                          <a:pt x="61" y="19"/>
                        </a:lnTo>
                        <a:lnTo>
                          <a:pt x="63" y="21"/>
                        </a:lnTo>
                        <a:lnTo>
                          <a:pt x="64" y="22"/>
                        </a:lnTo>
                        <a:lnTo>
                          <a:pt x="64" y="25"/>
                        </a:lnTo>
                        <a:lnTo>
                          <a:pt x="64" y="26"/>
                        </a:lnTo>
                        <a:lnTo>
                          <a:pt x="65" y="29"/>
                        </a:lnTo>
                        <a:lnTo>
                          <a:pt x="65" y="32"/>
                        </a:lnTo>
                        <a:lnTo>
                          <a:pt x="84" y="32"/>
                        </a:lnTo>
                        <a:lnTo>
                          <a:pt x="84" y="27"/>
                        </a:lnTo>
                        <a:lnTo>
                          <a:pt x="84" y="25"/>
                        </a:lnTo>
                        <a:lnTo>
                          <a:pt x="83" y="21"/>
                        </a:lnTo>
                        <a:lnTo>
                          <a:pt x="81" y="18"/>
                        </a:lnTo>
                        <a:lnTo>
                          <a:pt x="80" y="15"/>
                        </a:lnTo>
                        <a:lnTo>
                          <a:pt x="77" y="13"/>
                        </a:lnTo>
                        <a:lnTo>
                          <a:pt x="76" y="10"/>
                        </a:lnTo>
                        <a:lnTo>
                          <a:pt x="73" y="9"/>
                        </a:lnTo>
                        <a:lnTo>
                          <a:pt x="71" y="6"/>
                        </a:lnTo>
                        <a:lnTo>
                          <a:pt x="68" y="4"/>
                        </a:lnTo>
                        <a:lnTo>
                          <a:pt x="65" y="3"/>
                        </a:lnTo>
                        <a:lnTo>
                          <a:pt x="61" y="2"/>
                        </a:lnTo>
                        <a:lnTo>
                          <a:pt x="58" y="0"/>
                        </a:lnTo>
                        <a:lnTo>
                          <a:pt x="54" y="0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3" y="2"/>
                        </a:lnTo>
                        <a:lnTo>
                          <a:pt x="30" y="3"/>
                        </a:lnTo>
                        <a:lnTo>
                          <a:pt x="26" y="4"/>
                        </a:lnTo>
                        <a:lnTo>
                          <a:pt x="23" y="6"/>
                        </a:lnTo>
                        <a:lnTo>
                          <a:pt x="21" y="9"/>
                        </a:lnTo>
                        <a:lnTo>
                          <a:pt x="19" y="10"/>
                        </a:lnTo>
                        <a:lnTo>
                          <a:pt x="17" y="13"/>
                        </a:lnTo>
                        <a:lnTo>
                          <a:pt x="14" y="15"/>
                        </a:lnTo>
                        <a:lnTo>
                          <a:pt x="13" y="18"/>
                        </a:lnTo>
                        <a:lnTo>
                          <a:pt x="10" y="21"/>
                        </a:lnTo>
                        <a:lnTo>
                          <a:pt x="8" y="23"/>
                        </a:lnTo>
                        <a:lnTo>
                          <a:pt x="7" y="26"/>
                        </a:lnTo>
                        <a:lnTo>
                          <a:pt x="6" y="30"/>
                        </a:lnTo>
                        <a:lnTo>
                          <a:pt x="4" y="34"/>
                        </a:lnTo>
                        <a:lnTo>
                          <a:pt x="3" y="37"/>
                        </a:lnTo>
                        <a:lnTo>
                          <a:pt x="3" y="41"/>
                        </a:lnTo>
                        <a:lnTo>
                          <a:pt x="2" y="45"/>
                        </a:lnTo>
                        <a:lnTo>
                          <a:pt x="2" y="49"/>
                        </a:lnTo>
                        <a:lnTo>
                          <a:pt x="2" y="53"/>
                        </a:lnTo>
                        <a:lnTo>
                          <a:pt x="0" y="59"/>
                        </a:lnTo>
                        <a:lnTo>
                          <a:pt x="0" y="63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2" y="83"/>
                        </a:lnTo>
                        <a:lnTo>
                          <a:pt x="3" y="86"/>
                        </a:lnTo>
                        <a:lnTo>
                          <a:pt x="4" y="90"/>
                        </a:lnTo>
                        <a:close/>
                        <a:moveTo>
                          <a:pt x="23" y="87"/>
                        </a:moveTo>
                        <a:lnTo>
                          <a:pt x="22" y="83"/>
                        </a:lnTo>
                        <a:lnTo>
                          <a:pt x="22" y="79"/>
                        </a:lnTo>
                        <a:lnTo>
                          <a:pt x="22" y="75"/>
                        </a:lnTo>
                        <a:lnTo>
                          <a:pt x="22" y="72"/>
                        </a:lnTo>
                        <a:lnTo>
                          <a:pt x="23" y="69"/>
                        </a:lnTo>
                        <a:lnTo>
                          <a:pt x="25" y="67"/>
                        </a:lnTo>
                        <a:lnTo>
                          <a:pt x="26" y="64"/>
                        </a:lnTo>
                        <a:lnTo>
                          <a:pt x="27" y="63"/>
                        </a:lnTo>
                        <a:lnTo>
                          <a:pt x="29" y="60"/>
                        </a:lnTo>
                        <a:lnTo>
                          <a:pt x="31" y="59"/>
                        </a:lnTo>
                        <a:lnTo>
                          <a:pt x="34" y="56"/>
                        </a:lnTo>
                        <a:lnTo>
                          <a:pt x="38" y="55"/>
                        </a:lnTo>
                        <a:lnTo>
                          <a:pt x="42" y="53"/>
                        </a:lnTo>
                        <a:lnTo>
                          <a:pt x="46" y="53"/>
                        </a:lnTo>
                        <a:lnTo>
                          <a:pt x="49" y="53"/>
                        </a:lnTo>
                        <a:lnTo>
                          <a:pt x="52" y="55"/>
                        </a:lnTo>
                        <a:lnTo>
                          <a:pt x="54" y="56"/>
                        </a:lnTo>
                        <a:lnTo>
                          <a:pt x="57" y="59"/>
                        </a:lnTo>
                        <a:lnTo>
                          <a:pt x="60" y="60"/>
                        </a:lnTo>
                        <a:lnTo>
                          <a:pt x="61" y="61"/>
                        </a:lnTo>
                        <a:lnTo>
                          <a:pt x="63" y="64"/>
                        </a:lnTo>
                        <a:lnTo>
                          <a:pt x="64" y="67"/>
                        </a:lnTo>
                        <a:lnTo>
                          <a:pt x="64" y="69"/>
                        </a:lnTo>
                        <a:lnTo>
                          <a:pt x="65" y="72"/>
                        </a:lnTo>
                        <a:lnTo>
                          <a:pt x="65" y="76"/>
                        </a:lnTo>
                        <a:lnTo>
                          <a:pt x="65" y="80"/>
                        </a:lnTo>
                        <a:lnTo>
                          <a:pt x="65" y="84"/>
                        </a:lnTo>
                        <a:lnTo>
                          <a:pt x="65" y="88"/>
                        </a:lnTo>
                        <a:lnTo>
                          <a:pt x="64" y="92"/>
                        </a:lnTo>
                        <a:lnTo>
                          <a:pt x="64" y="95"/>
                        </a:lnTo>
                        <a:lnTo>
                          <a:pt x="63" y="98"/>
                        </a:lnTo>
                        <a:lnTo>
                          <a:pt x="61" y="100"/>
                        </a:lnTo>
                        <a:lnTo>
                          <a:pt x="60" y="103"/>
                        </a:lnTo>
                        <a:lnTo>
                          <a:pt x="57" y="105"/>
                        </a:lnTo>
                        <a:lnTo>
                          <a:pt x="56" y="106"/>
                        </a:lnTo>
                        <a:lnTo>
                          <a:pt x="52" y="107"/>
                        </a:lnTo>
                        <a:lnTo>
                          <a:pt x="49" y="109"/>
                        </a:lnTo>
                        <a:lnTo>
                          <a:pt x="45" y="109"/>
                        </a:lnTo>
                        <a:lnTo>
                          <a:pt x="44" y="109"/>
                        </a:lnTo>
                        <a:lnTo>
                          <a:pt x="42" y="109"/>
                        </a:lnTo>
                        <a:lnTo>
                          <a:pt x="40" y="107"/>
                        </a:lnTo>
                        <a:lnTo>
                          <a:pt x="38" y="107"/>
                        </a:lnTo>
                        <a:lnTo>
                          <a:pt x="36" y="106"/>
                        </a:lnTo>
                        <a:lnTo>
                          <a:pt x="33" y="103"/>
                        </a:lnTo>
                        <a:lnTo>
                          <a:pt x="30" y="102"/>
                        </a:lnTo>
                        <a:lnTo>
                          <a:pt x="27" y="99"/>
                        </a:lnTo>
                        <a:lnTo>
                          <a:pt x="26" y="96"/>
                        </a:lnTo>
                        <a:lnTo>
                          <a:pt x="25" y="94"/>
                        </a:lnTo>
                        <a:lnTo>
                          <a:pt x="23" y="90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 738">
                    <a:extLst>
                      <a:ext uri="{FF2B5EF4-FFF2-40B4-BE49-F238E27FC236}">
                        <a16:creationId xmlns="" xmlns:a16="http://schemas.microsoft.com/office/drawing/2014/main" id="{B6185C7A-C1CC-44DD-AF55-0BD5AEA8D9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2855913"/>
                    <a:ext cx="46038" cy="63500"/>
                  </a:xfrm>
                  <a:custGeom>
                    <a:avLst/>
                    <a:gdLst>
                      <a:gd name="T0" fmla="*/ 29 w 87"/>
                      <a:gd name="T1" fmla="*/ 102 h 120"/>
                      <a:gd name="T2" fmla="*/ 25 w 87"/>
                      <a:gd name="T3" fmla="*/ 100 h 120"/>
                      <a:gd name="T4" fmla="*/ 22 w 87"/>
                      <a:gd name="T5" fmla="*/ 96 h 120"/>
                      <a:gd name="T6" fmla="*/ 21 w 87"/>
                      <a:gd name="T7" fmla="*/ 90 h 120"/>
                      <a:gd name="T8" fmla="*/ 19 w 87"/>
                      <a:gd name="T9" fmla="*/ 83 h 120"/>
                      <a:gd name="T10" fmla="*/ 0 w 87"/>
                      <a:gd name="T11" fmla="*/ 88 h 120"/>
                      <a:gd name="T12" fmla="*/ 3 w 87"/>
                      <a:gd name="T13" fmla="*/ 96 h 120"/>
                      <a:gd name="T14" fmla="*/ 7 w 87"/>
                      <a:gd name="T15" fmla="*/ 102 h 120"/>
                      <a:gd name="T16" fmla="*/ 11 w 87"/>
                      <a:gd name="T17" fmla="*/ 108 h 120"/>
                      <a:gd name="T18" fmla="*/ 17 w 87"/>
                      <a:gd name="T19" fmla="*/ 113 h 120"/>
                      <a:gd name="T20" fmla="*/ 22 w 87"/>
                      <a:gd name="T21" fmla="*/ 116 h 120"/>
                      <a:gd name="T22" fmla="*/ 30 w 87"/>
                      <a:gd name="T23" fmla="*/ 119 h 120"/>
                      <a:gd name="T24" fmla="*/ 38 w 87"/>
                      <a:gd name="T25" fmla="*/ 120 h 120"/>
                      <a:gd name="T26" fmla="*/ 46 w 87"/>
                      <a:gd name="T27" fmla="*/ 120 h 120"/>
                      <a:gd name="T28" fmla="*/ 54 w 87"/>
                      <a:gd name="T29" fmla="*/ 119 h 120"/>
                      <a:gd name="T30" fmla="*/ 61 w 87"/>
                      <a:gd name="T31" fmla="*/ 116 h 120"/>
                      <a:gd name="T32" fmla="*/ 68 w 87"/>
                      <a:gd name="T33" fmla="*/ 112 h 120"/>
                      <a:gd name="T34" fmla="*/ 75 w 87"/>
                      <a:gd name="T35" fmla="*/ 106 h 120"/>
                      <a:gd name="T36" fmla="*/ 81 w 87"/>
                      <a:gd name="T37" fmla="*/ 100 h 120"/>
                      <a:gd name="T38" fmla="*/ 84 w 87"/>
                      <a:gd name="T39" fmla="*/ 90 h 120"/>
                      <a:gd name="T40" fmla="*/ 87 w 87"/>
                      <a:gd name="T41" fmla="*/ 79 h 120"/>
                      <a:gd name="T42" fmla="*/ 87 w 87"/>
                      <a:gd name="T43" fmla="*/ 70 h 120"/>
                      <a:gd name="T44" fmla="*/ 86 w 87"/>
                      <a:gd name="T45" fmla="*/ 62 h 120"/>
                      <a:gd name="T46" fmla="*/ 83 w 87"/>
                      <a:gd name="T47" fmla="*/ 54 h 120"/>
                      <a:gd name="T48" fmla="*/ 77 w 87"/>
                      <a:gd name="T49" fmla="*/ 48 h 120"/>
                      <a:gd name="T50" fmla="*/ 72 w 87"/>
                      <a:gd name="T51" fmla="*/ 44 h 120"/>
                      <a:gd name="T52" fmla="*/ 65 w 87"/>
                      <a:gd name="T53" fmla="*/ 40 h 120"/>
                      <a:gd name="T54" fmla="*/ 58 w 87"/>
                      <a:gd name="T55" fmla="*/ 37 h 120"/>
                      <a:gd name="T56" fmla="*/ 50 w 87"/>
                      <a:gd name="T57" fmla="*/ 37 h 120"/>
                      <a:gd name="T58" fmla="*/ 44 w 87"/>
                      <a:gd name="T59" fmla="*/ 37 h 120"/>
                      <a:gd name="T60" fmla="*/ 37 w 87"/>
                      <a:gd name="T61" fmla="*/ 37 h 120"/>
                      <a:gd name="T62" fmla="*/ 31 w 87"/>
                      <a:gd name="T63" fmla="*/ 40 h 120"/>
                      <a:gd name="T64" fmla="*/ 26 w 87"/>
                      <a:gd name="T65" fmla="*/ 43 h 120"/>
                      <a:gd name="T66" fmla="*/ 23 w 87"/>
                      <a:gd name="T67" fmla="*/ 43 h 120"/>
                      <a:gd name="T68" fmla="*/ 25 w 87"/>
                      <a:gd name="T69" fmla="*/ 28 h 120"/>
                      <a:gd name="T70" fmla="*/ 26 w 87"/>
                      <a:gd name="T71" fmla="*/ 13 h 120"/>
                      <a:gd name="T72" fmla="*/ 83 w 87"/>
                      <a:gd name="T73" fmla="*/ 0 h 120"/>
                      <a:gd name="T74" fmla="*/ 10 w 87"/>
                      <a:gd name="T75" fmla="*/ 2 h 120"/>
                      <a:gd name="T76" fmla="*/ 6 w 87"/>
                      <a:gd name="T77" fmla="*/ 58 h 120"/>
                      <a:gd name="T78" fmla="*/ 22 w 87"/>
                      <a:gd name="T79" fmla="*/ 60 h 120"/>
                      <a:gd name="T80" fmla="*/ 25 w 87"/>
                      <a:gd name="T81" fmla="*/ 58 h 120"/>
                      <a:gd name="T82" fmla="*/ 29 w 87"/>
                      <a:gd name="T83" fmla="*/ 55 h 120"/>
                      <a:gd name="T84" fmla="*/ 33 w 87"/>
                      <a:gd name="T85" fmla="*/ 52 h 120"/>
                      <a:gd name="T86" fmla="*/ 37 w 87"/>
                      <a:gd name="T87" fmla="*/ 50 h 120"/>
                      <a:gd name="T88" fmla="*/ 42 w 87"/>
                      <a:gd name="T89" fmla="*/ 48 h 120"/>
                      <a:gd name="T90" fmla="*/ 46 w 87"/>
                      <a:gd name="T91" fmla="*/ 48 h 120"/>
                      <a:gd name="T92" fmla="*/ 53 w 87"/>
                      <a:gd name="T93" fmla="*/ 50 h 120"/>
                      <a:gd name="T94" fmla="*/ 58 w 87"/>
                      <a:gd name="T95" fmla="*/ 52 h 120"/>
                      <a:gd name="T96" fmla="*/ 63 w 87"/>
                      <a:gd name="T97" fmla="*/ 56 h 120"/>
                      <a:gd name="T98" fmla="*/ 64 w 87"/>
                      <a:gd name="T99" fmla="*/ 62 h 120"/>
                      <a:gd name="T100" fmla="*/ 65 w 87"/>
                      <a:gd name="T101" fmla="*/ 69 h 120"/>
                      <a:gd name="T102" fmla="*/ 67 w 87"/>
                      <a:gd name="T103" fmla="*/ 77 h 120"/>
                      <a:gd name="T104" fmla="*/ 65 w 87"/>
                      <a:gd name="T105" fmla="*/ 85 h 120"/>
                      <a:gd name="T106" fmla="*/ 64 w 87"/>
                      <a:gd name="T107" fmla="*/ 92 h 120"/>
                      <a:gd name="T108" fmla="*/ 61 w 87"/>
                      <a:gd name="T109" fmla="*/ 97 h 120"/>
                      <a:gd name="T110" fmla="*/ 57 w 87"/>
                      <a:gd name="T111" fmla="*/ 101 h 120"/>
                      <a:gd name="T112" fmla="*/ 50 w 87"/>
                      <a:gd name="T113" fmla="*/ 105 h 120"/>
                      <a:gd name="T114" fmla="*/ 45 w 87"/>
                      <a:gd name="T115" fmla="*/ 106 h 120"/>
                      <a:gd name="T116" fmla="*/ 41 w 87"/>
                      <a:gd name="T117" fmla="*/ 106 h 120"/>
                      <a:gd name="T118" fmla="*/ 34 w 87"/>
                      <a:gd name="T119" fmla="*/ 105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20">
                        <a:moveTo>
                          <a:pt x="30" y="104"/>
                        </a:moveTo>
                        <a:lnTo>
                          <a:pt x="29" y="102"/>
                        </a:lnTo>
                        <a:lnTo>
                          <a:pt x="26" y="101"/>
                        </a:lnTo>
                        <a:lnTo>
                          <a:pt x="25" y="100"/>
                        </a:lnTo>
                        <a:lnTo>
                          <a:pt x="23" y="97"/>
                        </a:lnTo>
                        <a:lnTo>
                          <a:pt x="22" y="96"/>
                        </a:lnTo>
                        <a:lnTo>
                          <a:pt x="22" y="93"/>
                        </a:lnTo>
                        <a:lnTo>
                          <a:pt x="21" y="90"/>
                        </a:lnTo>
                        <a:lnTo>
                          <a:pt x="21" y="88"/>
                        </a:lnTo>
                        <a:lnTo>
                          <a:pt x="19" y="83"/>
                        </a:lnTo>
                        <a:lnTo>
                          <a:pt x="0" y="83"/>
                        </a:lnTo>
                        <a:lnTo>
                          <a:pt x="0" y="88"/>
                        </a:lnTo>
                        <a:lnTo>
                          <a:pt x="2" y="93"/>
                        </a:lnTo>
                        <a:lnTo>
                          <a:pt x="3" y="96"/>
                        </a:lnTo>
                        <a:lnTo>
                          <a:pt x="4" y="100"/>
                        </a:lnTo>
                        <a:lnTo>
                          <a:pt x="7" y="102"/>
                        </a:lnTo>
                        <a:lnTo>
                          <a:pt x="8" y="105"/>
                        </a:lnTo>
                        <a:lnTo>
                          <a:pt x="11" y="108"/>
                        </a:lnTo>
                        <a:lnTo>
                          <a:pt x="14" y="111"/>
                        </a:lnTo>
                        <a:lnTo>
                          <a:pt x="17" y="113"/>
                        </a:lnTo>
                        <a:lnTo>
                          <a:pt x="19" y="115"/>
                        </a:lnTo>
                        <a:lnTo>
                          <a:pt x="22" y="116"/>
                        </a:lnTo>
                        <a:lnTo>
                          <a:pt x="26" y="117"/>
                        </a:lnTo>
                        <a:lnTo>
                          <a:pt x="30" y="119"/>
                        </a:lnTo>
                        <a:lnTo>
                          <a:pt x="34" y="119"/>
                        </a:lnTo>
                        <a:lnTo>
                          <a:pt x="38" y="120"/>
                        </a:lnTo>
                        <a:lnTo>
                          <a:pt x="42" y="120"/>
                        </a:lnTo>
                        <a:lnTo>
                          <a:pt x="46" y="120"/>
                        </a:lnTo>
                        <a:lnTo>
                          <a:pt x="50" y="119"/>
                        </a:lnTo>
                        <a:lnTo>
                          <a:pt x="54" y="119"/>
                        </a:lnTo>
                        <a:lnTo>
                          <a:pt x="58" y="117"/>
                        </a:lnTo>
                        <a:lnTo>
                          <a:pt x="61" y="116"/>
                        </a:lnTo>
                        <a:lnTo>
                          <a:pt x="65" y="115"/>
                        </a:lnTo>
                        <a:lnTo>
                          <a:pt x="68" y="112"/>
                        </a:lnTo>
                        <a:lnTo>
                          <a:pt x="72" y="111"/>
                        </a:lnTo>
                        <a:lnTo>
                          <a:pt x="75" y="106"/>
                        </a:lnTo>
                        <a:lnTo>
                          <a:pt x="79" y="104"/>
                        </a:lnTo>
                        <a:lnTo>
                          <a:pt x="81" y="100"/>
                        </a:lnTo>
                        <a:lnTo>
                          <a:pt x="83" y="94"/>
                        </a:lnTo>
                        <a:lnTo>
                          <a:pt x="84" y="90"/>
                        </a:lnTo>
                        <a:lnTo>
                          <a:pt x="86" y="85"/>
                        </a:lnTo>
                        <a:lnTo>
                          <a:pt x="87" y="79"/>
                        </a:lnTo>
                        <a:lnTo>
                          <a:pt x="87" y="74"/>
                        </a:lnTo>
                        <a:lnTo>
                          <a:pt x="87" y="70"/>
                        </a:lnTo>
                        <a:lnTo>
                          <a:pt x="86" y="66"/>
                        </a:lnTo>
                        <a:lnTo>
                          <a:pt x="86" y="62"/>
                        </a:lnTo>
                        <a:lnTo>
                          <a:pt x="84" y="58"/>
                        </a:lnTo>
                        <a:lnTo>
                          <a:pt x="83" y="54"/>
                        </a:lnTo>
                        <a:lnTo>
                          <a:pt x="80" y="51"/>
                        </a:lnTo>
                        <a:lnTo>
                          <a:pt x="77" y="48"/>
                        </a:lnTo>
                        <a:lnTo>
                          <a:pt x="75" y="46"/>
                        </a:lnTo>
                        <a:lnTo>
                          <a:pt x="72" y="44"/>
                        </a:lnTo>
                        <a:lnTo>
                          <a:pt x="69" y="42"/>
                        </a:lnTo>
                        <a:lnTo>
                          <a:pt x="65" y="40"/>
                        </a:lnTo>
                        <a:lnTo>
                          <a:pt x="63" y="39"/>
                        </a:lnTo>
                        <a:lnTo>
                          <a:pt x="58" y="37"/>
                        </a:lnTo>
                        <a:lnTo>
                          <a:pt x="54" y="37"/>
                        </a:lnTo>
                        <a:lnTo>
                          <a:pt x="50" y="37"/>
                        </a:lnTo>
                        <a:lnTo>
                          <a:pt x="46" y="36"/>
                        </a:lnTo>
                        <a:lnTo>
                          <a:pt x="44" y="37"/>
                        </a:lnTo>
                        <a:lnTo>
                          <a:pt x="41" y="37"/>
                        </a:lnTo>
                        <a:lnTo>
                          <a:pt x="37" y="37"/>
                        </a:lnTo>
                        <a:lnTo>
                          <a:pt x="34" y="39"/>
                        </a:lnTo>
                        <a:lnTo>
                          <a:pt x="31" y="40"/>
                        </a:lnTo>
                        <a:lnTo>
                          <a:pt x="29" y="42"/>
                        </a:lnTo>
                        <a:lnTo>
                          <a:pt x="26" y="43"/>
                        </a:lnTo>
                        <a:lnTo>
                          <a:pt x="23" y="46"/>
                        </a:lnTo>
                        <a:lnTo>
                          <a:pt x="23" y="43"/>
                        </a:lnTo>
                        <a:lnTo>
                          <a:pt x="23" y="42"/>
                        </a:lnTo>
                        <a:lnTo>
                          <a:pt x="25" y="28"/>
                        </a:lnTo>
                        <a:lnTo>
                          <a:pt x="26" y="16"/>
                        </a:lnTo>
                        <a:lnTo>
                          <a:pt x="26" y="13"/>
                        </a:lnTo>
                        <a:lnTo>
                          <a:pt x="83" y="13"/>
                        </a:lnTo>
                        <a:lnTo>
                          <a:pt x="83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6" y="56"/>
                        </a:lnTo>
                        <a:lnTo>
                          <a:pt x="6" y="58"/>
                        </a:lnTo>
                        <a:lnTo>
                          <a:pt x="4" y="60"/>
                        </a:lnTo>
                        <a:lnTo>
                          <a:pt x="22" y="60"/>
                        </a:lnTo>
                        <a:lnTo>
                          <a:pt x="23" y="60"/>
                        </a:lnTo>
                        <a:lnTo>
                          <a:pt x="25" y="58"/>
                        </a:lnTo>
                        <a:lnTo>
                          <a:pt x="26" y="56"/>
                        </a:lnTo>
                        <a:lnTo>
                          <a:pt x="29" y="55"/>
                        </a:lnTo>
                        <a:lnTo>
                          <a:pt x="31" y="54"/>
                        </a:lnTo>
                        <a:lnTo>
                          <a:pt x="33" y="52"/>
                        </a:lnTo>
                        <a:lnTo>
                          <a:pt x="36" y="51"/>
                        </a:lnTo>
                        <a:lnTo>
                          <a:pt x="37" y="50"/>
                        </a:lnTo>
                        <a:lnTo>
                          <a:pt x="40" y="50"/>
                        </a:lnTo>
                        <a:lnTo>
                          <a:pt x="42" y="48"/>
                        </a:lnTo>
                        <a:lnTo>
                          <a:pt x="44" y="48"/>
                        </a:lnTo>
                        <a:lnTo>
                          <a:pt x="46" y="48"/>
                        </a:lnTo>
                        <a:lnTo>
                          <a:pt x="50" y="48"/>
                        </a:lnTo>
                        <a:lnTo>
                          <a:pt x="53" y="50"/>
                        </a:lnTo>
                        <a:lnTo>
                          <a:pt x="56" y="51"/>
                        </a:lnTo>
                        <a:lnTo>
                          <a:pt x="58" y="52"/>
                        </a:lnTo>
                        <a:lnTo>
                          <a:pt x="61" y="54"/>
                        </a:lnTo>
                        <a:lnTo>
                          <a:pt x="63" y="56"/>
                        </a:lnTo>
                        <a:lnTo>
                          <a:pt x="64" y="59"/>
                        </a:lnTo>
                        <a:lnTo>
                          <a:pt x="64" y="62"/>
                        </a:lnTo>
                        <a:lnTo>
                          <a:pt x="65" y="65"/>
                        </a:lnTo>
                        <a:lnTo>
                          <a:pt x="65" y="69"/>
                        </a:lnTo>
                        <a:lnTo>
                          <a:pt x="67" y="73"/>
                        </a:lnTo>
                        <a:lnTo>
                          <a:pt x="67" y="77"/>
                        </a:lnTo>
                        <a:lnTo>
                          <a:pt x="67" y="81"/>
                        </a:lnTo>
                        <a:lnTo>
                          <a:pt x="65" y="85"/>
                        </a:lnTo>
                        <a:lnTo>
                          <a:pt x="65" y="88"/>
                        </a:lnTo>
                        <a:lnTo>
                          <a:pt x="64" y="92"/>
                        </a:lnTo>
                        <a:lnTo>
                          <a:pt x="63" y="94"/>
                        </a:lnTo>
                        <a:lnTo>
                          <a:pt x="61" y="97"/>
                        </a:lnTo>
                        <a:lnTo>
                          <a:pt x="60" y="100"/>
                        </a:lnTo>
                        <a:lnTo>
                          <a:pt x="57" y="101"/>
                        </a:lnTo>
                        <a:lnTo>
                          <a:pt x="54" y="104"/>
                        </a:lnTo>
                        <a:lnTo>
                          <a:pt x="50" y="105"/>
                        </a:lnTo>
                        <a:lnTo>
                          <a:pt x="48" y="106"/>
                        </a:lnTo>
                        <a:lnTo>
                          <a:pt x="45" y="106"/>
                        </a:lnTo>
                        <a:lnTo>
                          <a:pt x="44" y="106"/>
                        </a:lnTo>
                        <a:lnTo>
                          <a:pt x="41" y="106"/>
                        </a:lnTo>
                        <a:lnTo>
                          <a:pt x="37" y="106"/>
                        </a:lnTo>
                        <a:lnTo>
                          <a:pt x="34" y="105"/>
                        </a:lnTo>
                        <a:lnTo>
                          <a:pt x="30" y="10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 739">
                    <a:extLst>
                      <a:ext uri="{FF2B5EF4-FFF2-40B4-BE49-F238E27FC236}">
                        <a16:creationId xmlns="" xmlns:a16="http://schemas.microsoft.com/office/drawing/2014/main" id="{F4114AFC-6D62-40C6-AD78-ABBF4269857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38651" y="2989263"/>
                    <a:ext cx="49213" cy="65088"/>
                  </a:xfrm>
                  <a:custGeom>
                    <a:avLst/>
                    <a:gdLst>
                      <a:gd name="T0" fmla="*/ 57 w 95"/>
                      <a:gd name="T1" fmla="*/ 90 h 121"/>
                      <a:gd name="T2" fmla="*/ 57 w 95"/>
                      <a:gd name="T3" fmla="*/ 121 h 121"/>
                      <a:gd name="T4" fmla="*/ 77 w 95"/>
                      <a:gd name="T5" fmla="*/ 121 h 121"/>
                      <a:gd name="T6" fmla="*/ 77 w 95"/>
                      <a:gd name="T7" fmla="*/ 90 h 121"/>
                      <a:gd name="T8" fmla="*/ 95 w 95"/>
                      <a:gd name="T9" fmla="*/ 90 h 121"/>
                      <a:gd name="T10" fmla="*/ 95 w 95"/>
                      <a:gd name="T11" fmla="*/ 76 h 121"/>
                      <a:gd name="T12" fmla="*/ 77 w 95"/>
                      <a:gd name="T13" fmla="*/ 76 h 121"/>
                      <a:gd name="T14" fmla="*/ 77 w 95"/>
                      <a:gd name="T15" fmla="*/ 0 h 121"/>
                      <a:gd name="T16" fmla="*/ 57 w 95"/>
                      <a:gd name="T17" fmla="*/ 0 h 121"/>
                      <a:gd name="T18" fmla="*/ 0 w 95"/>
                      <a:gd name="T19" fmla="*/ 76 h 121"/>
                      <a:gd name="T20" fmla="*/ 0 w 95"/>
                      <a:gd name="T21" fmla="*/ 90 h 121"/>
                      <a:gd name="T22" fmla="*/ 57 w 95"/>
                      <a:gd name="T23" fmla="*/ 90 h 121"/>
                      <a:gd name="T24" fmla="*/ 57 w 95"/>
                      <a:gd name="T25" fmla="*/ 76 h 121"/>
                      <a:gd name="T26" fmla="*/ 19 w 95"/>
                      <a:gd name="T27" fmla="*/ 76 h 121"/>
                      <a:gd name="T28" fmla="*/ 57 w 95"/>
                      <a:gd name="T29" fmla="*/ 26 h 121"/>
                      <a:gd name="T30" fmla="*/ 57 w 95"/>
                      <a:gd name="T31" fmla="*/ 76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21">
                        <a:moveTo>
                          <a:pt x="57" y="90"/>
                        </a:moveTo>
                        <a:lnTo>
                          <a:pt x="57" y="121"/>
                        </a:lnTo>
                        <a:lnTo>
                          <a:pt x="77" y="121"/>
                        </a:lnTo>
                        <a:lnTo>
                          <a:pt x="77" y="90"/>
                        </a:lnTo>
                        <a:lnTo>
                          <a:pt x="95" y="90"/>
                        </a:lnTo>
                        <a:lnTo>
                          <a:pt x="95" y="76"/>
                        </a:lnTo>
                        <a:lnTo>
                          <a:pt x="77" y="76"/>
                        </a:lnTo>
                        <a:lnTo>
                          <a:pt x="77" y="0"/>
                        </a:lnTo>
                        <a:lnTo>
                          <a:pt x="57" y="0"/>
                        </a:lnTo>
                        <a:lnTo>
                          <a:pt x="0" y="76"/>
                        </a:lnTo>
                        <a:lnTo>
                          <a:pt x="0" y="90"/>
                        </a:lnTo>
                        <a:lnTo>
                          <a:pt x="57" y="90"/>
                        </a:lnTo>
                        <a:close/>
                        <a:moveTo>
                          <a:pt x="57" y="76"/>
                        </a:moveTo>
                        <a:lnTo>
                          <a:pt x="19" y="76"/>
                        </a:lnTo>
                        <a:lnTo>
                          <a:pt x="57" y="26"/>
                        </a:lnTo>
                        <a:lnTo>
                          <a:pt x="57" y="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4" name="Freeform 740">
                    <a:extLst>
                      <a:ext uri="{FF2B5EF4-FFF2-40B4-BE49-F238E27FC236}">
                        <a16:creationId xmlns="" xmlns:a16="http://schemas.microsoft.com/office/drawing/2014/main" id="{1372980B-D25D-46B6-A659-C845A588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3124200"/>
                    <a:ext cx="46038" cy="63500"/>
                  </a:xfrm>
                  <a:custGeom>
                    <a:avLst/>
                    <a:gdLst>
                      <a:gd name="T0" fmla="*/ 46 w 87"/>
                      <a:gd name="T1" fmla="*/ 106 h 120"/>
                      <a:gd name="T2" fmla="*/ 40 w 87"/>
                      <a:gd name="T3" fmla="*/ 108 h 120"/>
                      <a:gd name="T4" fmla="*/ 34 w 87"/>
                      <a:gd name="T5" fmla="*/ 106 h 120"/>
                      <a:gd name="T6" fmla="*/ 25 w 87"/>
                      <a:gd name="T7" fmla="*/ 101 h 120"/>
                      <a:gd name="T8" fmla="*/ 22 w 87"/>
                      <a:gd name="T9" fmla="*/ 96 h 120"/>
                      <a:gd name="T10" fmla="*/ 19 w 87"/>
                      <a:gd name="T11" fmla="*/ 89 h 120"/>
                      <a:gd name="T12" fmla="*/ 0 w 87"/>
                      <a:gd name="T13" fmla="*/ 82 h 120"/>
                      <a:gd name="T14" fmla="*/ 0 w 87"/>
                      <a:gd name="T15" fmla="*/ 94 h 120"/>
                      <a:gd name="T16" fmla="*/ 4 w 87"/>
                      <a:gd name="T17" fmla="*/ 102 h 120"/>
                      <a:gd name="T18" fmla="*/ 11 w 87"/>
                      <a:gd name="T19" fmla="*/ 111 h 120"/>
                      <a:gd name="T20" fmla="*/ 22 w 87"/>
                      <a:gd name="T21" fmla="*/ 117 h 120"/>
                      <a:gd name="T22" fmla="*/ 33 w 87"/>
                      <a:gd name="T23" fmla="*/ 120 h 120"/>
                      <a:gd name="T24" fmla="*/ 46 w 87"/>
                      <a:gd name="T25" fmla="*/ 120 h 120"/>
                      <a:gd name="T26" fmla="*/ 61 w 87"/>
                      <a:gd name="T27" fmla="*/ 119 h 120"/>
                      <a:gd name="T28" fmla="*/ 72 w 87"/>
                      <a:gd name="T29" fmla="*/ 113 h 120"/>
                      <a:gd name="T30" fmla="*/ 80 w 87"/>
                      <a:gd name="T31" fmla="*/ 105 h 120"/>
                      <a:gd name="T32" fmla="*/ 86 w 87"/>
                      <a:gd name="T33" fmla="*/ 97 h 120"/>
                      <a:gd name="T34" fmla="*/ 87 w 87"/>
                      <a:gd name="T35" fmla="*/ 86 h 120"/>
                      <a:gd name="T36" fmla="*/ 86 w 87"/>
                      <a:gd name="T37" fmla="*/ 77 h 120"/>
                      <a:gd name="T38" fmla="*/ 81 w 87"/>
                      <a:gd name="T39" fmla="*/ 69 h 120"/>
                      <a:gd name="T40" fmla="*/ 73 w 87"/>
                      <a:gd name="T41" fmla="*/ 62 h 120"/>
                      <a:gd name="T42" fmla="*/ 63 w 87"/>
                      <a:gd name="T43" fmla="*/ 56 h 120"/>
                      <a:gd name="T44" fmla="*/ 72 w 87"/>
                      <a:gd name="T45" fmla="*/ 54 h 120"/>
                      <a:gd name="T46" fmla="*/ 79 w 87"/>
                      <a:gd name="T47" fmla="*/ 47 h 120"/>
                      <a:gd name="T48" fmla="*/ 83 w 87"/>
                      <a:gd name="T49" fmla="*/ 40 h 120"/>
                      <a:gd name="T50" fmla="*/ 83 w 87"/>
                      <a:gd name="T51" fmla="*/ 31 h 120"/>
                      <a:gd name="T52" fmla="*/ 81 w 87"/>
                      <a:gd name="T53" fmla="*/ 21 h 120"/>
                      <a:gd name="T54" fmla="*/ 77 w 87"/>
                      <a:gd name="T55" fmla="*/ 13 h 120"/>
                      <a:gd name="T56" fmla="*/ 71 w 87"/>
                      <a:gd name="T57" fmla="*/ 6 h 120"/>
                      <a:gd name="T58" fmla="*/ 60 w 87"/>
                      <a:gd name="T59" fmla="*/ 1 h 120"/>
                      <a:gd name="T60" fmla="*/ 48 w 87"/>
                      <a:gd name="T61" fmla="*/ 0 h 120"/>
                      <a:gd name="T62" fmla="*/ 36 w 87"/>
                      <a:gd name="T63" fmla="*/ 0 h 120"/>
                      <a:gd name="T64" fmla="*/ 25 w 87"/>
                      <a:gd name="T65" fmla="*/ 2 h 120"/>
                      <a:gd name="T66" fmla="*/ 17 w 87"/>
                      <a:gd name="T67" fmla="*/ 8 h 120"/>
                      <a:gd name="T68" fmla="*/ 8 w 87"/>
                      <a:gd name="T69" fmla="*/ 17 h 120"/>
                      <a:gd name="T70" fmla="*/ 4 w 87"/>
                      <a:gd name="T71" fmla="*/ 27 h 120"/>
                      <a:gd name="T72" fmla="*/ 22 w 87"/>
                      <a:gd name="T73" fmla="*/ 35 h 120"/>
                      <a:gd name="T74" fmla="*/ 23 w 87"/>
                      <a:gd name="T75" fmla="*/ 27 h 120"/>
                      <a:gd name="T76" fmla="*/ 27 w 87"/>
                      <a:gd name="T77" fmla="*/ 20 h 120"/>
                      <a:gd name="T78" fmla="*/ 33 w 87"/>
                      <a:gd name="T79" fmla="*/ 15 h 120"/>
                      <a:gd name="T80" fmla="*/ 44 w 87"/>
                      <a:gd name="T81" fmla="*/ 12 h 120"/>
                      <a:gd name="T82" fmla="*/ 54 w 87"/>
                      <a:gd name="T83" fmla="*/ 15 h 120"/>
                      <a:gd name="T84" fmla="*/ 60 w 87"/>
                      <a:gd name="T85" fmla="*/ 19 h 120"/>
                      <a:gd name="T86" fmla="*/ 63 w 87"/>
                      <a:gd name="T87" fmla="*/ 24 h 120"/>
                      <a:gd name="T88" fmla="*/ 64 w 87"/>
                      <a:gd name="T89" fmla="*/ 31 h 120"/>
                      <a:gd name="T90" fmla="*/ 63 w 87"/>
                      <a:gd name="T91" fmla="*/ 38 h 120"/>
                      <a:gd name="T92" fmla="*/ 60 w 87"/>
                      <a:gd name="T93" fmla="*/ 43 h 120"/>
                      <a:gd name="T94" fmla="*/ 56 w 87"/>
                      <a:gd name="T95" fmla="*/ 48 h 120"/>
                      <a:gd name="T96" fmla="*/ 50 w 87"/>
                      <a:gd name="T97" fmla="*/ 51 h 120"/>
                      <a:gd name="T98" fmla="*/ 45 w 87"/>
                      <a:gd name="T99" fmla="*/ 52 h 120"/>
                      <a:gd name="T100" fmla="*/ 37 w 87"/>
                      <a:gd name="T101" fmla="*/ 63 h 120"/>
                      <a:gd name="T102" fmla="*/ 49 w 87"/>
                      <a:gd name="T103" fmla="*/ 65 h 120"/>
                      <a:gd name="T104" fmla="*/ 54 w 87"/>
                      <a:gd name="T105" fmla="*/ 66 h 120"/>
                      <a:gd name="T106" fmla="*/ 60 w 87"/>
                      <a:gd name="T107" fmla="*/ 69 h 120"/>
                      <a:gd name="T108" fmla="*/ 64 w 87"/>
                      <a:gd name="T109" fmla="*/ 74 h 120"/>
                      <a:gd name="T110" fmla="*/ 67 w 87"/>
                      <a:gd name="T111" fmla="*/ 79 h 120"/>
                      <a:gd name="T112" fmla="*/ 67 w 87"/>
                      <a:gd name="T113" fmla="*/ 88 h 120"/>
                      <a:gd name="T114" fmla="*/ 65 w 87"/>
                      <a:gd name="T115" fmla="*/ 94 h 120"/>
                      <a:gd name="T116" fmla="*/ 61 w 87"/>
                      <a:gd name="T117" fmla="*/ 100 h 120"/>
                      <a:gd name="T118" fmla="*/ 56 w 87"/>
                      <a:gd name="T119" fmla="*/ 104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20">
                        <a:moveTo>
                          <a:pt x="52" y="106"/>
                        </a:moveTo>
                        <a:lnTo>
                          <a:pt x="49" y="106"/>
                        </a:lnTo>
                        <a:lnTo>
                          <a:pt x="46" y="106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0" y="108"/>
                        </a:lnTo>
                        <a:lnTo>
                          <a:pt x="38" y="106"/>
                        </a:lnTo>
                        <a:lnTo>
                          <a:pt x="36" y="106"/>
                        </a:lnTo>
                        <a:lnTo>
                          <a:pt x="34" y="106"/>
                        </a:lnTo>
                        <a:lnTo>
                          <a:pt x="30" y="105"/>
                        </a:lnTo>
                        <a:lnTo>
                          <a:pt x="27" y="102"/>
                        </a:lnTo>
                        <a:lnTo>
                          <a:pt x="25" y="101"/>
                        </a:lnTo>
                        <a:lnTo>
                          <a:pt x="23" y="100"/>
                        </a:lnTo>
                        <a:lnTo>
                          <a:pt x="22" y="97"/>
                        </a:lnTo>
                        <a:lnTo>
                          <a:pt x="22" y="96"/>
                        </a:lnTo>
                        <a:lnTo>
                          <a:pt x="21" y="93"/>
                        </a:lnTo>
                        <a:lnTo>
                          <a:pt x="21" y="92"/>
                        </a:lnTo>
                        <a:lnTo>
                          <a:pt x="19" y="89"/>
                        </a:lnTo>
                        <a:lnTo>
                          <a:pt x="19" y="88"/>
                        </a:lnTo>
                        <a:lnTo>
                          <a:pt x="19" y="82"/>
                        </a:lnTo>
                        <a:lnTo>
                          <a:pt x="0" y="82"/>
                        </a:lnTo>
                        <a:lnTo>
                          <a:pt x="0" y="88"/>
                        </a:lnTo>
                        <a:lnTo>
                          <a:pt x="0" y="92"/>
                        </a:lnTo>
                        <a:lnTo>
                          <a:pt x="0" y="94"/>
                        </a:lnTo>
                        <a:lnTo>
                          <a:pt x="2" y="97"/>
                        </a:lnTo>
                        <a:lnTo>
                          <a:pt x="3" y="100"/>
                        </a:lnTo>
                        <a:lnTo>
                          <a:pt x="4" y="102"/>
                        </a:lnTo>
                        <a:lnTo>
                          <a:pt x="7" y="105"/>
                        </a:lnTo>
                        <a:lnTo>
                          <a:pt x="8" y="108"/>
                        </a:lnTo>
                        <a:lnTo>
                          <a:pt x="11" y="111"/>
                        </a:lnTo>
                        <a:lnTo>
                          <a:pt x="15" y="113"/>
                        </a:lnTo>
                        <a:lnTo>
                          <a:pt x="18" y="115"/>
                        </a:lnTo>
                        <a:lnTo>
                          <a:pt x="22" y="117"/>
                        </a:lnTo>
                        <a:lnTo>
                          <a:pt x="25" y="119"/>
                        </a:lnTo>
                        <a:lnTo>
                          <a:pt x="29" y="119"/>
                        </a:lnTo>
                        <a:lnTo>
                          <a:pt x="33" y="120"/>
                        </a:lnTo>
                        <a:lnTo>
                          <a:pt x="37" y="120"/>
                        </a:lnTo>
                        <a:lnTo>
                          <a:pt x="42" y="120"/>
                        </a:lnTo>
                        <a:lnTo>
                          <a:pt x="46" y="120"/>
                        </a:lnTo>
                        <a:lnTo>
                          <a:pt x="52" y="120"/>
                        </a:lnTo>
                        <a:lnTo>
                          <a:pt x="56" y="119"/>
                        </a:lnTo>
                        <a:lnTo>
                          <a:pt x="61" y="119"/>
                        </a:lnTo>
                        <a:lnTo>
                          <a:pt x="65" y="117"/>
                        </a:lnTo>
                        <a:lnTo>
                          <a:pt x="68" y="115"/>
                        </a:lnTo>
                        <a:lnTo>
                          <a:pt x="72" y="113"/>
                        </a:lnTo>
                        <a:lnTo>
                          <a:pt x="75" y="111"/>
                        </a:lnTo>
                        <a:lnTo>
                          <a:pt x="77" y="108"/>
                        </a:lnTo>
                        <a:lnTo>
                          <a:pt x="80" y="105"/>
                        </a:lnTo>
                        <a:lnTo>
                          <a:pt x="83" y="102"/>
                        </a:lnTo>
                        <a:lnTo>
                          <a:pt x="84" y="100"/>
                        </a:lnTo>
                        <a:lnTo>
                          <a:pt x="86" y="97"/>
                        </a:lnTo>
                        <a:lnTo>
                          <a:pt x="86" y="93"/>
                        </a:lnTo>
                        <a:lnTo>
                          <a:pt x="87" y="90"/>
                        </a:lnTo>
                        <a:lnTo>
                          <a:pt x="87" y="86"/>
                        </a:lnTo>
                        <a:lnTo>
                          <a:pt x="87" y="82"/>
                        </a:lnTo>
                        <a:lnTo>
                          <a:pt x="87" y="79"/>
                        </a:lnTo>
                        <a:lnTo>
                          <a:pt x="86" y="77"/>
                        </a:lnTo>
                        <a:lnTo>
                          <a:pt x="84" y="74"/>
                        </a:lnTo>
                        <a:lnTo>
                          <a:pt x="83" y="71"/>
                        </a:lnTo>
                        <a:lnTo>
                          <a:pt x="81" y="69"/>
                        </a:lnTo>
                        <a:lnTo>
                          <a:pt x="79" y="66"/>
                        </a:lnTo>
                        <a:lnTo>
                          <a:pt x="76" y="63"/>
                        </a:lnTo>
                        <a:lnTo>
                          <a:pt x="73" y="62"/>
                        </a:lnTo>
                        <a:lnTo>
                          <a:pt x="71" y="59"/>
                        </a:lnTo>
                        <a:lnTo>
                          <a:pt x="67" y="58"/>
                        </a:lnTo>
                        <a:lnTo>
                          <a:pt x="63" y="56"/>
                        </a:lnTo>
                        <a:lnTo>
                          <a:pt x="65" y="56"/>
                        </a:lnTo>
                        <a:lnTo>
                          <a:pt x="69" y="55"/>
                        </a:lnTo>
                        <a:lnTo>
                          <a:pt x="72" y="54"/>
                        </a:lnTo>
                        <a:lnTo>
                          <a:pt x="75" y="51"/>
                        </a:lnTo>
                        <a:lnTo>
                          <a:pt x="77" y="50"/>
                        </a:lnTo>
                        <a:lnTo>
                          <a:pt x="79" y="47"/>
                        </a:lnTo>
                        <a:lnTo>
                          <a:pt x="80" y="46"/>
                        </a:lnTo>
                        <a:lnTo>
                          <a:pt x="81" y="43"/>
                        </a:lnTo>
                        <a:lnTo>
                          <a:pt x="83" y="40"/>
                        </a:lnTo>
                        <a:lnTo>
                          <a:pt x="83" y="38"/>
                        </a:lnTo>
                        <a:lnTo>
                          <a:pt x="83" y="33"/>
                        </a:lnTo>
                        <a:lnTo>
                          <a:pt x="83" y="31"/>
                        </a:lnTo>
                        <a:lnTo>
                          <a:pt x="83" y="27"/>
                        </a:lnTo>
                        <a:lnTo>
                          <a:pt x="83" y="24"/>
                        </a:lnTo>
                        <a:lnTo>
                          <a:pt x="81" y="21"/>
                        </a:lnTo>
                        <a:lnTo>
                          <a:pt x="81" y="19"/>
                        </a:lnTo>
                        <a:lnTo>
                          <a:pt x="79" y="16"/>
                        </a:lnTo>
                        <a:lnTo>
                          <a:pt x="77" y="13"/>
                        </a:lnTo>
                        <a:lnTo>
                          <a:pt x="76" y="10"/>
                        </a:lnTo>
                        <a:lnTo>
                          <a:pt x="73" y="8"/>
                        </a:lnTo>
                        <a:lnTo>
                          <a:pt x="71" y="6"/>
                        </a:lnTo>
                        <a:lnTo>
                          <a:pt x="67" y="5"/>
                        </a:lnTo>
                        <a:lnTo>
                          <a:pt x="64" y="2"/>
                        </a:lnTo>
                        <a:lnTo>
                          <a:pt x="60" y="1"/>
                        </a:lnTo>
                        <a:lnTo>
                          <a:pt x="56" y="1"/>
                        </a:lnTo>
                        <a:lnTo>
                          <a:pt x="52" y="0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1" y="1"/>
                        </a:lnTo>
                        <a:lnTo>
                          <a:pt x="29" y="1"/>
                        </a:lnTo>
                        <a:lnTo>
                          <a:pt x="25" y="2"/>
                        </a:lnTo>
                        <a:lnTo>
                          <a:pt x="22" y="5"/>
                        </a:lnTo>
                        <a:lnTo>
                          <a:pt x="19" y="6"/>
                        </a:lnTo>
                        <a:lnTo>
                          <a:pt x="17" y="8"/>
                        </a:lnTo>
                        <a:lnTo>
                          <a:pt x="13" y="10"/>
                        </a:lnTo>
                        <a:lnTo>
                          <a:pt x="10" y="15"/>
                        </a:lnTo>
                        <a:lnTo>
                          <a:pt x="8" y="17"/>
                        </a:lnTo>
                        <a:lnTo>
                          <a:pt x="7" y="20"/>
                        </a:lnTo>
                        <a:lnTo>
                          <a:pt x="6" y="24"/>
                        </a:lnTo>
                        <a:lnTo>
                          <a:pt x="4" y="27"/>
                        </a:lnTo>
                        <a:lnTo>
                          <a:pt x="3" y="31"/>
                        </a:lnTo>
                        <a:lnTo>
                          <a:pt x="3" y="35"/>
                        </a:lnTo>
                        <a:lnTo>
                          <a:pt x="22" y="35"/>
                        </a:lnTo>
                        <a:lnTo>
                          <a:pt x="22" y="32"/>
                        </a:lnTo>
                        <a:lnTo>
                          <a:pt x="23" y="29"/>
                        </a:lnTo>
                        <a:lnTo>
                          <a:pt x="23" y="27"/>
                        </a:lnTo>
                        <a:lnTo>
                          <a:pt x="25" y="24"/>
                        </a:lnTo>
                        <a:lnTo>
                          <a:pt x="26" y="21"/>
                        </a:lnTo>
                        <a:lnTo>
                          <a:pt x="27" y="20"/>
                        </a:lnTo>
                        <a:lnTo>
                          <a:pt x="29" y="19"/>
                        </a:lnTo>
                        <a:lnTo>
                          <a:pt x="30" y="17"/>
                        </a:lnTo>
                        <a:lnTo>
                          <a:pt x="33" y="15"/>
                        </a:lnTo>
                        <a:lnTo>
                          <a:pt x="36" y="13"/>
                        </a:lnTo>
                        <a:lnTo>
                          <a:pt x="40" y="12"/>
                        </a:lnTo>
                        <a:lnTo>
                          <a:pt x="44" y="12"/>
                        </a:lnTo>
                        <a:lnTo>
                          <a:pt x="48" y="12"/>
                        </a:lnTo>
                        <a:lnTo>
                          <a:pt x="52" y="13"/>
                        </a:lnTo>
                        <a:lnTo>
                          <a:pt x="54" y="15"/>
                        </a:lnTo>
                        <a:lnTo>
                          <a:pt x="57" y="16"/>
                        </a:lnTo>
                        <a:lnTo>
                          <a:pt x="58" y="17"/>
                        </a:lnTo>
                        <a:lnTo>
                          <a:pt x="60" y="19"/>
                        </a:lnTo>
                        <a:lnTo>
                          <a:pt x="61" y="20"/>
                        </a:lnTo>
                        <a:lnTo>
                          <a:pt x="63" y="23"/>
                        </a:lnTo>
                        <a:lnTo>
                          <a:pt x="63" y="24"/>
                        </a:lnTo>
                        <a:lnTo>
                          <a:pt x="64" y="27"/>
                        </a:lnTo>
                        <a:lnTo>
                          <a:pt x="64" y="28"/>
                        </a:lnTo>
                        <a:lnTo>
                          <a:pt x="64" y="31"/>
                        </a:lnTo>
                        <a:lnTo>
                          <a:pt x="64" y="33"/>
                        </a:lnTo>
                        <a:lnTo>
                          <a:pt x="64" y="35"/>
                        </a:lnTo>
                        <a:lnTo>
                          <a:pt x="63" y="38"/>
                        </a:lnTo>
                        <a:lnTo>
                          <a:pt x="63" y="40"/>
                        </a:lnTo>
                        <a:lnTo>
                          <a:pt x="61" y="42"/>
                        </a:lnTo>
                        <a:lnTo>
                          <a:pt x="60" y="43"/>
                        </a:lnTo>
                        <a:lnTo>
                          <a:pt x="58" y="46"/>
                        </a:lnTo>
                        <a:lnTo>
                          <a:pt x="57" y="47"/>
                        </a:lnTo>
                        <a:lnTo>
                          <a:pt x="56" y="48"/>
                        </a:lnTo>
                        <a:lnTo>
                          <a:pt x="53" y="48"/>
                        </a:lnTo>
                        <a:lnTo>
                          <a:pt x="52" y="50"/>
                        </a:lnTo>
                        <a:lnTo>
                          <a:pt x="50" y="51"/>
                        </a:lnTo>
                        <a:lnTo>
                          <a:pt x="48" y="51"/>
                        </a:lnTo>
                        <a:lnTo>
                          <a:pt x="46" y="51"/>
                        </a:lnTo>
                        <a:lnTo>
                          <a:pt x="45" y="52"/>
                        </a:lnTo>
                        <a:lnTo>
                          <a:pt x="42" y="52"/>
                        </a:lnTo>
                        <a:lnTo>
                          <a:pt x="37" y="52"/>
                        </a:lnTo>
                        <a:lnTo>
                          <a:pt x="37" y="63"/>
                        </a:lnTo>
                        <a:lnTo>
                          <a:pt x="44" y="63"/>
                        </a:lnTo>
                        <a:lnTo>
                          <a:pt x="46" y="63"/>
                        </a:lnTo>
                        <a:lnTo>
                          <a:pt x="49" y="65"/>
                        </a:lnTo>
                        <a:lnTo>
                          <a:pt x="50" y="65"/>
                        </a:lnTo>
                        <a:lnTo>
                          <a:pt x="52" y="65"/>
                        </a:lnTo>
                        <a:lnTo>
                          <a:pt x="54" y="66"/>
                        </a:lnTo>
                        <a:lnTo>
                          <a:pt x="56" y="67"/>
                        </a:lnTo>
                        <a:lnTo>
                          <a:pt x="57" y="69"/>
                        </a:lnTo>
                        <a:lnTo>
                          <a:pt x="60" y="69"/>
                        </a:lnTo>
                        <a:lnTo>
                          <a:pt x="61" y="71"/>
                        </a:lnTo>
                        <a:lnTo>
                          <a:pt x="63" y="73"/>
                        </a:lnTo>
                        <a:lnTo>
                          <a:pt x="64" y="74"/>
                        </a:lnTo>
                        <a:lnTo>
                          <a:pt x="65" y="75"/>
                        </a:lnTo>
                        <a:lnTo>
                          <a:pt x="65" y="78"/>
                        </a:lnTo>
                        <a:lnTo>
                          <a:pt x="67" y="79"/>
                        </a:lnTo>
                        <a:lnTo>
                          <a:pt x="67" y="82"/>
                        </a:lnTo>
                        <a:lnTo>
                          <a:pt x="67" y="85"/>
                        </a:lnTo>
                        <a:lnTo>
                          <a:pt x="67" y="88"/>
                        </a:lnTo>
                        <a:lnTo>
                          <a:pt x="67" y="90"/>
                        </a:lnTo>
                        <a:lnTo>
                          <a:pt x="65" y="93"/>
                        </a:lnTo>
                        <a:lnTo>
                          <a:pt x="65" y="94"/>
                        </a:lnTo>
                        <a:lnTo>
                          <a:pt x="64" y="97"/>
                        </a:lnTo>
                        <a:lnTo>
                          <a:pt x="63" y="98"/>
                        </a:lnTo>
                        <a:lnTo>
                          <a:pt x="61" y="100"/>
                        </a:lnTo>
                        <a:lnTo>
                          <a:pt x="60" y="102"/>
                        </a:lnTo>
                        <a:lnTo>
                          <a:pt x="57" y="102"/>
                        </a:lnTo>
                        <a:lnTo>
                          <a:pt x="56" y="104"/>
                        </a:lnTo>
                        <a:lnTo>
                          <a:pt x="54" y="105"/>
                        </a:lnTo>
                        <a:lnTo>
                          <a:pt x="52" y="10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 741">
                    <a:extLst>
                      <a:ext uri="{FF2B5EF4-FFF2-40B4-BE49-F238E27FC236}">
                        <a16:creationId xmlns="" xmlns:a16="http://schemas.microsoft.com/office/drawing/2014/main" id="{03AC6D0A-33A0-4746-A126-6195530A3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3259138"/>
                    <a:ext cx="46038" cy="63500"/>
                  </a:xfrm>
                  <a:custGeom>
                    <a:avLst/>
                    <a:gdLst>
                      <a:gd name="T0" fmla="*/ 23 w 87"/>
                      <a:gd name="T1" fmla="*/ 106 h 120"/>
                      <a:gd name="T2" fmla="*/ 27 w 87"/>
                      <a:gd name="T3" fmla="*/ 101 h 120"/>
                      <a:gd name="T4" fmla="*/ 33 w 87"/>
                      <a:gd name="T5" fmla="*/ 96 h 120"/>
                      <a:gd name="T6" fmla="*/ 60 w 87"/>
                      <a:gd name="T7" fmla="*/ 73 h 120"/>
                      <a:gd name="T8" fmla="*/ 75 w 87"/>
                      <a:gd name="T9" fmla="*/ 58 h 120"/>
                      <a:gd name="T10" fmla="*/ 79 w 87"/>
                      <a:gd name="T11" fmla="*/ 51 h 120"/>
                      <a:gd name="T12" fmla="*/ 83 w 87"/>
                      <a:gd name="T13" fmla="*/ 43 h 120"/>
                      <a:gd name="T14" fmla="*/ 84 w 87"/>
                      <a:gd name="T15" fmla="*/ 36 h 120"/>
                      <a:gd name="T16" fmla="*/ 84 w 87"/>
                      <a:gd name="T17" fmla="*/ 28 h 120"/>
                      <a:gd name="T18" fmla="*/ 83 w 87"/>
                      <a:gd name="T19" fmla="*/ 23 h 120"/>
                      <a:gd name="T20" fmla="*/ 80 w 87"/>
                      <a:gd name="T21" fmla="*/ 17 h 120"/>
                      <a:gd name="T22" fmla="*/ 76 w 87"/>
                      <a:gd name="T23" fmla="*/ 12 h 120"/>
                      <a:gd name="T24" fmla="*/ 71 w 87"/>
                      <a:gd name="T25" fmla="*/ 8 h 120"/>
                      <a:gd name="T26" fmla="*/ 64 w 87"/>
                      <a:gd name="T27" fmla="*/ 4 h 120"/>
                      <a:gd name="T28" fmla="*/ 56 w 87"/>
                      <a:gd name="T29" fmla="*/ 1 h 120"/>
                      <a:gd name="T30" fmla="*/ 48 w 87"/>
                      <a:gd name="T31" fmla="*/ 1 h 120"/>
                      <a:gd name="T32" fmla="*/ 40 w 87"/>
                      <a:gd name="T33" fmla="*/ 1 h 120"/>
                      <a:gd name="T34" fmla="*/ 33 w 87"/>
                      <a:gd name="T35" fmla="*/ 1 h 120"/>
                      <a:gd name="T36" fmla="*/ 26 w 87"/>
                      <a:gd name="T37" fmla="*/ 4 h 120"/>
                      <a:gd name="T38" fmla="*/ 19 w 87"/>
                      <a:gd name="T39" fmla="*/ 8 h 120"/>
                      <a:gd name="T40" fmla="*/ 14 w 87"/>
                      <a:gd name="T41" fmla="*/ 12 h 120"/>
                      <a:gd name="T42" fmla="*/ 8 w 87"/>
                      <a:gd name="T43" fmla="*/ 18 h 120"/>
                      <a:gd name="T44" fmla="*/ 6 w 87"/>
                      <a:gd name="T45" fmla="*/ 27 h 120"/>
                      <a:gd name="T46" fmla="*/ 3 w 87"/>
                      <a:gd name="T47" fmla="*/ 36 h 120"/>
                      <a:gd name="T48" fmla="*/ 23 w 87"/>
                      <a:gd name="T49" fmla="*/ 41 h 120"/>
                      <a:gd name="T50" fmla="*/ 23 w 87"/>
                      <a:gd name="T51" fmla="*/ 33 h 120"/>
                      <a:gd name="T52" fmla="*/ 25 w 87"/>
                      <a:gd name="T53" fmla="*/ 28 h 120"/>
                      <a:gd name="T54" fmla="*/ 29 w 87"/>
                      <a:gd name="T55" fmla="*/ 23 h 120"/>
                      <a:gd name="T56" fmla="*/ 33 w 87"/>
                      <a:gd name="T57" fmla="*/ 17 h 120"/>
                      <a:gd name="T58" fmla="*/ 38 w 87"/>
                      <a:gd name="T59" fmla="*/ 14 h 120"/>
                      <a:gd name="T60" fmla="*/ 44 w 87"/>
                      <a:gd name="T61" fmla="*/ 13 h 120"/>
                      <a:gd name="T62" fmla="*/ 52 w 87"/>
                      <a:gd name="T63" fmla="*/ 14 h 120"/>
                      <a:gd name="T64" fmla="*/ 57 w 87"/>
                      <a:gd name="T65" fmla="*/ 17 h 120"/>
                      <a:gd name="T66" fmla="*/ 60 w 87"/>
                      <a:gd name="T67" fmla="*/ 20 h 120"/>
                      <a:gd name="T68" fmla="*/ 63 w 87"/>
                      <a:gd name="T69" fmla="*/ 24 h 120"/>
                      <a:gd name="T70" fmla="*/ 64 w 87"/>
                      <a:gd name="T71" fmla="*/ 28 h 120"/>
                      <a:gd name="T72" fmla="*/ 64 w 87"/>
                      <a:gd name="T73" fmla="*/ 32 h 120"/>
                      <a:gd name="T74" fmla="*/ 63 w 87"/>
                      <a:gd name="T75" fmla="*/ 39 h 120"/>
                      <a:gd name="T76" fmla="*/ 60 w 87"/>
                      <a:gd name="T77" fmla="*/ 45 h 120"/>
                      <a:gd name="T78" fmla="*/ 56 w 87"/>
                      <a:gd name="T79" fmla="*/ 51 h 120"/>
                      <a:gd name="T80" fmla="*/ 49 w 87"/>
                      <a:gd name="T81" fmla="*/ 58 h 120"/>
                      <a:gd name="T82" fmla="*/ 42 w 87"/>
                      <a:gd name="T83" fmla="*/ 64 h 120"/>
                      <a:gd name="T84" fmla="*/ 34 w 87"/>
                      <a:gd name="T85" fmla="*/ 71 h 120"/>
                      <a:gd name="T86" fmla="*/ 25 w 87"/>
                      <a:gd name="T87" fmla="*/ 79 h 120"/>
                      <a:gd name="T88" fmla="*/ 14 w 87"/>
                      <a:gd name="T89" fmla="*/ 89 h 120"/>
                      <a:gd name="T90" fmla="*/ 8 w 87"/>
                      <a:gd name="T91" fmla="*/ 94 h 120"/>
                      <a:gd name="T92" fmla="*/ 4 w 87"/>
                      <a:gd name="T93" fmla="*/ 100 h 120"/>
                      <a:gd name="T94" fmla="*/ 2 w 87"/>
                      <a:gd name="T95" fmla="*/ 105 h 120"/>
                      <a:gd name="T96" fmla="*/ 0 w 87"/>
                      <a:gd name="T97" fmla="*/ 108 h 120"/>
                      <a:gd name="T98" fmla="*/ 87 w 87"/>
                      <a:gd name="T99" fmla="*/ 12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7" h="120">
                        <a:moveTo>
                          <a:pt x="87" y="106"/>
                        </a:moveTo>
                        <a:lnTo>
                          <a:pt x="23" y="106"/>
                        </a:lnTo>
                        <a:lnTo>
                          <a:pt x="25" y="104"/>
                        </a:lnTo>
                        <a:lnTo>
                          <a:pt x="27" y="101"/>
                        </a:lnTo>
                        <a:lnTo>
                          <a:pt x="30" y="98"/>
                        </a:lnTo>
                        <a:lnTo>
                          <a:pt x="33" y="96"/>
                        </a:lnTo>
                        <a:lnTo>
                          <a:pt x="46" y="83"/>
                        </a:lnTo>
                        <a:lnTo>
                          <a:pt x="60" y="73"/>
                        </a:lnTo>
                        <a:lnTo>
                          <a:pt x="72" y="60"/>
                        </a:lnTo>
                        <a:lnTo>
                          <a:pt x="75" y="58"/>
                        </a:lnTo>
                        <a:lnTo>
                          <a:pt x="77" y="54"/>
                        </a:lnTo>
                        <a:lnTo>
                          <a:pt x="79" y="51"/>
                        </a:lnTo>
                        <a:lnTo>
                          <a:pt x="81" y="47"/>
                        </a:lnTo>
                        <a:lnTo>
                          <a:pt x="83" y="43"/>
                        </a:lnTo>
                        <a:lnTo>
                          <a:pt x="84" y="40"/>
                        </a:lnTo>
                        <a:lnTo>
                          <a:pt x="84" y="36"/>
                        </a:lnTo>
                        <a:lnTo>
                          <a:pt x="84" y="32"/>
                        </a:lnTo>
                        <a:lnTo>
                          <a:pt x="84" y="28"/>
                        </a:lnTo>
                        <a:lnTo>
                          <a:pt x="84" y="25"/>
                        </a:lnTo>
                        <a:lnTo>
                          <a:pt x="83" y="23"/>
                        </a:lnTo>
                        <a:lnTo>
                          <a:pt x="81" y="20"/>
                        </a:lnTo>
                        <a:lnTo>
                          <a:pt x="80" y="17"/>
                        </a:lnTo>
                        <a:lnTo>
                          <a:pt x="77" y="14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1" y="8"/>
                        </a:lnTo>
                        <a:lnTo>
                          <a:pt x="67" y="5"/>
                        </a:lnTo>
                        <a:lnTo>
                          <a:pt x="64" y="4"/>
                        </a:lnTo>
                        <a:lnTo>
                          <a:pt x="60" y="2"/>
                        </a:lnTo>
                        <a:lnTo>
                          <a:pt x="56" y="1"/>
                        </a:lnTo>
                        <a:lnTo>
                          <a:pt x="52" y="1"/>
                        </a:lnTo>
                        <a:lnTo>
                          <a:pt x="48" y="1"/>
                        </a:lnTo>
                        <a:lnTo>
                          <a:pt x="44" y="0"/>
                        </a:lnTo>
                        <a:lnTo>
                          <a:pt x="40" y="1"/>
                        </a:lnTo>
                        <a:lnTo>
                          <a:pt x="36" y="1"/>
                        </a:lnTo>
                        <a:lnTo>
                          <a:pt x="33" y="1"/>
                        </a:lnTo>
                        <a:lnTo>
                          <a:pt x="29" y="2"/>
                        </a:lnTo>
                        <a:lnTo>
                          <a:pt x="26" y="4"/>
                        </a:lnTo>
                        <a:lnTo>
                          <a:pt x="23" y="5"/>
                        </a:lnTo>
                        <a:lnTo>
                          <a:pt x="19" y="8"/>
                        </a:lnTo>
                        <a:lnTo>
                          <a:pt x="17" y="9"/>
                        </a:lnTo>
                        <a:lnTo>
                          <a:pt x="14" y="12"/>
                        </a:lnTo>
                        <a:lnTo>
                          <a:pt x="11" y="16"/>
                        </a:lnTo>
                        <a:lnTo>
                          <a:pt x="8" y="18"/>
                        </a:lnTo>
                        <a:lnTo>
                          <a:pt x="7" y="23"/>
                        </a:lnTo>
                        <a:lnTo>
                          <a:pt x="6" y="27"/>
                        </a:lnTo>
                        <a:lnTo>
                          <a:pt x="4" y="32"/>
                        </a:lnTo>
                        <a:lnTo>
                          <a:pt x="3" y="36"/>
                        </a:lnTo>
                        <a:lnTo>
                          <a:pt x="3" y="41"/>
                        </a:lnTo>
                        <a:lnTo>
                          <a:pt x="23" y="41"/>
                        </a:lnTo>
                        <a:lnTo>
                          <a:pt x="23" y="37"/>
                        </a:lnTo>
                        <a:lnTo>
                          <a:pt x="23" y="33"/>
                        </a:lnTo>
                        <a:lnTo>
                          <a:pt x="25" y="31"/>
                        </a:lnTo>
                        <a:lnTo>
                          <a:pt x="25" y="28"/>
                        </a:lnTo>
                        <a:lnTo>
                          <a:pt x="26" y="24"/>
                        </a:lnTo>
                        <a:lnTo>
                          <a:pt x="29" y="23"/>
                        </a:lnTo>
                        <a:lnTo>
                          <a:pt x="30" y="20"/>
                        </a:lnTo>
                        <a:lnTo>
                          <a:pt x="33" y="17"/>
                        </a:lnTo>
                        <a:lnTo>
                          <a:pt x="36" y="16"/>
                        </a:lnTo>
                        <a:lnTo>
                          <a:pt x="38" y="14"/>
                        </a:lnTo>
                        <a:lnTo>
                          <a:pt x="41" y="13"/>
                        </a:lnTo>
                        <a:lnTo>
                          <a:pt x="44" y="13"/>
                        </a:lnTo>
                        <a:lnTo>
                          <a:pt x="48" y="13"/>
                        </a:lnTo>
                        <a:lnTo>
                          <a:pt x="52" y="14"/>
                        </a:lnTo>
                        <a:lnTo>
                          <a:pt x="54" y="16"/>
                        </a:lnTo>
                        <a:lnTo>
                          <a:pt x="57" y="17"/>
                        </a:lnTo>
                        <a:lnTo>
                          <a:pt x="58" y="18"/>
                        </a:lnTo>
                        <a:lnTo>
                          <a:pt x="60" y="20"/>
                        </a:lnTo>
                        <a:lnTo>
                          <a:pt x="61" y="23"/>
                        </a:lnTo>
                        <a:lnTo>
                          <a:pt x="63" y="24"/>
                        </a:lnTo>
                        <a:lnTo>
                          <a:pt x="63" y="25"/>
                        </a:lnTo>
                        <a:lnTo>
                          <a:pt x="64" y="28"/>
                        </a:lnTo>
                        <a:lnTo>
                          <a:pt x="64" y="29"/>
                        </a:lnTo>
                        <a:lnTo>
                          <a:pt x="64" y="32"/>
                        </a:lnTo>
                        <a:lnTo>
                          <a:pt x="64" y="35"/>
                        </a:lnTo>
                        <a:lnTo>
                          <a:pt x="63" y="39"/>
                        </a:lnTo>
                        <a:lnTo>
                          <a:pt x="61" y="41"/>
                        </a:lnTo>
                        <a:lnTo>
                          <a:pt x="60" y="45"/>
                        </a:lnTo>
                        <a:lnTo>
                          <a:pt x="58" y="48"/>
                        </a:lnTo>
                        <a:lnTo>
                          <a:pt x="56" y="51"/>
                        </a:lnTo>
                        <a:lnTo>
                          <a:pt x="53" y="55"/>
                        </a:lnTo>
                        <a:lnTo>
                          <a:pt x="49" y="58"/>
                        </a:lnTo>
                        <a:lnTo>
                          <a:pt x="46" y="60"/>
                        </a:lnTo>
                        <a:lnTo>
                          <a:pt x="42" y="64"/>
                        </a:lnTo>
                        <a:lnTo>
                          <a:pt x="38" y="68"/>
                        </a:lnTo>
                        <a:lnTo>
                          <a:pt x="34" y="71"/>
                        </a:lnTo>
                        <a:lnTo>
                          <a:pt x="29" y="75"/>
                        </a:lnTo>
                        <a:lnTo>
                          <a:pt x="25" y="79"/>
                        </a:lnTo>
                        <a:lnTo>
                          <a:pt x="19" y="85"/>
                        </a:lnTo>
                        <a:lnTo>
                          <a:pt x="14" y="89"/>
                        </a:lnTo>
                        <a:lnTo>
                          <a:pt x="11" y="91"/>
                        </a:lnTo>
                        <a:lnTo>
                          <a:pt x="8" y="94"/>
                        </a:lnTo>
                        <a:lnTo>
                          <a:pt x="6" y="97"/>
                        </a:lnTo>
                        <a:lnTo>
                          <a:pt x="4" y="100"/>
                        </a:lnTo>
                        <a:lnTo>
                          <a:pt x="3" y="102"/>
                        </a:lnTo>
                        <a:lnTo>
                          <a:pt x="2" y="105"/>
                        </a:lnTo>
                        <a:lnTo>
                          <a:pt x="0" y="106"/>
                        </a:lnTo>
                        <a:lnTo>
                          <a:pt x="0" y="108"/>
                        </a:lnTo>
                        <a:lnTo>
                          <a:pt x="0" y="120"/>
                        </a:lnTo>
                        <a:lnTo>
                          <a:pt x="87" y="120"/>
                        </a:lnTo>
                        <a:lnTo>
                          <a:pt x="87" y="10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 742">
                    <a:extLst>
                      <a:ext uri="{FF2B5EF4-FFF2-40B4-BE49-F238E27FC236}">
                        <a16:creationId xmlns="" xmlns:a16="http://schemas.microsoft.com/office/drawing/2014/main" id="{C974FDB7-BB0E-442E-AAC9-ACA67B7FB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6589" y="3392488"/>
                    <a:ext cx="23813" cy="63500"/>
                  </a:xfrm>
                  <a:custGeom>
                    <a:avLst/>
                    <a:gdLst>
                      <a:gd name="T0" fmla="*/ 46 w 46"/>
                      <a:gd name="T1" fmla="*/ 119 h 119"/>
                      <a:gd name="T2" fmla="*/ 46 w 46"/>
                      <a:gd name="T3" fmla="*/ 0 h 119"/>
                      <a:gd name="T4" fmla="*/ 35 w 46"/>
                      <a:gd name="T5" fmla="*/ 0 h 119"/>
                      <a:gd name="T6" fmla="*/ 35 w 46"/>
                      <a:gd name="T7" fmla="*/ 1 h 119"/>
                      <a:gd name="T8" fmla="*/ 35 w 46"/>
                      <a:gd name="T9" fmla="*/ 2 h 119"/>
                      <a:gd name="T10" fmla="*/ 34 w 46"/>
                      <a:gd name="T11" fmla="*/ 5 h 119"/>
                      <a:gd name="T12" fmla="*/ 33 w 46"/>
                      <a:gd name="T13" fmla="*/ 6 h 119"/>
                      <a:gd name="T14" fmla="*/ 33 w 46"/>
                      <a:gd name="T15" fmla="*/ 8 h 119"/>
                      <a:gd name="T16" fmla="*/ 31 w 46"/>
                      <a:gd name="T17" fmla="*/ 11 h 119"/>
                      <a:gd name="T18" fmla="*/ 29 w 46"/>
                      <a:gd name="T19" fmla="*/ 12 h 119"/>
                      <a:gd name="T20" fmla="*/ 27 w 46"/>
                      <a:gd name="T21" fmla="*/ 13 h 119"/>
                      <a:gd name="T22" fmla="*/ 26 w 46"/>
                      <a:gd name="T23" fmla="*/ 15 h 119"/>
                      <a:gd name="T24" fmla="*/ 23 w 46"/>
                      <a:gd name="T25" fmla="*/ 16 h 119"/>
                      <a:gd name="T26" fmla="*/ 22 w 46"/>
                      <a:gd name="T27" fmla="*/ 16 h 119"/>
                      <a:gd name="T28" fmla="*/ 19 w 46"/>
                      <a:gd name="T29" fmla="*/ 17 h 119"/>
                      <a:gd name="T30" fmla="*/ 16 w 46"/>
                      <a:gd name="T31" fmla="*/ 17 h 119"/>
                      <a:gd name="T32" fmla="*/ 14 w 46"/>
                      <a:gd name="T33" fmla="*/ 19 h 119"/>
                      <a:gd name="T34" fmla="*/ 11 w 46"/>
                      <a:gd name="T35" fmla="*/ 19 h 119"/>
                      <a:gd name="T36" fmla="*/ 8 w 46"/>
                      <a:gd name="T37" fmla="*/ 19 h 119"/>
                      <a:gd name="T38" fmla="*/ 0 w 46"/>
                      <a:gd name="T39" fmla="*/ 19 h 119"/>
                      <a:gd name="T40" fmla="*/ 0 w 46"/>
                      <a:gd name="T41" fmla="*/ 27 h 119"/>
                      <a:gd name="T42" fmla="*/ 26 w 46"/>
                      <a:gd name="T43" fmla="*/ 27 h 119"/>
                      <a:gd name="T44" fmla="*/ 26 w 46"/>
                      <a:gd name="T45" fmla="*/ 119 h 119"/>
                      <a:gd name="T46" fmla="*/ 46 w 46"/>
                      <a:gd name="T47" fmla="*/ 119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6" h="119">
                        <a:moveTo>
                          <a:pt x="46" y="119"/>
                        </a:moveTo>
                        <a:lnTo>
                          <a:pt x="46" y="0"/>
                        </a:lnTo>
                        <a:lnTo>
                          <a:pt x="35" y="0"/>
                        </a:lnTo>
                        <a:lnTo>
                          <a:pt x="35" y="1"/>
                        </a:lnTo>
                        <a:lnTo>
                          <a:pt x="35" y="2"/>
                        </a:lnTo>
                        <a:lnTo>
                          <a:pt x="34" y="5"/>
                        </a:lnTo>
                        <a:lnTo>
                          <a:pt x="33" y="6"/>
                        </a:lnTo>
                        <a:lnTo>
                          <a:pt x="33" y="8"/>
                        </a:lnTo>
                        <a:lnTo>
                          <a:pt x="31" y="11"/>
                        </a:lnTo>
                        <a:lnTo>
                          <a:pt x="29" y="12"/>
                        </a:lnTo>
                        <a:lnTo>
                          <a:pt x="27" y="13"/>
                        </a:lnTo>
                        <a:lnTo>
                          <a:pt x="26" y="15"/>
                        </a:lnTo>
                        <a:lnTo>
                          <a:pt x="23" y="16"/>
                        </a:lnTo>
                        <a:lnTo>
                          <a:pt x="22" y="16"/>
                        </a:lnTo>
                        <a:lnTo>
                          <a:pt x="19" y="17"/>
                        </a:lnTo>
                        <a:lnTo>
                          <a:pt x="16" y="17"/>
                        </a:lnTo>
                        <a:lnTo>
                          <a:pt x="14" y="19"/>
                        </a:lnTo>
                        <a:lnTo>
                          <a:pt x="11" y="19"/>
                        </a:lnTo>
                        <a:lnTo>
                          <a:pt x="8" y="19"/>
                        </a:lnTo>
                        <a:lnTo>
                          <a:pt x="0" y="19"/>
                        </a:lnTo>
                        <a:lnTo>
                          <a:pt x="0" y="27"/>
                        </a:lnTo>
                        <a:lnTo>
                          <a:pt x="26" y="27"/>
                        </a:lnTo>
                        <a:lnTo>
                          <a:pt x="26" y="119"/>
                        </a:lnTo>
                        <a:lnTo>
                          <a:pt x="46" y="119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7" name="Freeform 743">
                    <a:extLst>
                      <a:ext uri="{FF2B5EF4-FFF2-40B4-BE49-F238E27FC236}">
                        <a16:creationId xmlns="" xmlns:a16="http://schemas.microsoft.com/office/drawing/2014/main" id="{31F37918-0582-4DE1-9371-C0A764DCAE9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3662363"/>
                    <a:ext cx="46038" cy="63500"/>
                  </a:xfrm>
                  <a:custGeom>
                    <a:avLst/>
                    <a:gdLst>
                      <a:gd name="T0" fmla="*/ 63 w 86"/>
                      <a:gd name="T1" fmla="*/ 87 h 120"/>
                      <a:gd name="T2" fmla="*/ 56 w 86"/>
                      <a:gd name="T3" fmla="*/ 100 h 120"/>
                      <a:gd name="T4" fmla="*/ 46 w 86"/>
                      <a:gd name="T5" fmla="*/ 107 h 120"/>
                      <a:gd name="T6" fmla="*/ 41 w 86"/>
                      <a:gd name="T7" fmla="*/ 108 h 120"/>
                      <a:gd name="T8" fmla="*/ 33 w 86"/>
                      <a:gd name="T9" fmla="*/ 107 h 120"/>
                      <a:gd name="T10" fmla="*/ 27 w 86"/>
                      <a:gd name="T11" fmla="*/ 103 h 120"/>
                      <a:gd name="T12" fmla="*/ 23 w 86"/>
                      <a:gd name="T13" fmla="*/ 97 h 120"/>
                      <a:gd name="T14" fmla="*/ 22 w 86"/>
                      <a:gd name="T15" fmla="*/ 92 h 120"/>
                      <a:gd name="T16" fmla="*/ 3 w 86"/>
                      <a:gd name="T17" fmla="*/ 93 h 120"/>
                      <a:gd name="T18" fmla="*/ 6 w 86"/>
                      <a:gd name="T19" fmla="*/ 103 h 120"/>
                      <a:gd name="T20" fmla="*/ 11 w 86"/>
                      <a:gd name="T21" fmla="*/ 111 h 120"/>
                      <a:gd name="T22" fmla="*/ 19 w 86"/>
                      <a:gd name="T23" fmla="*/ 116 h 120"/>
                      <a:gd name="T24" fmla="*/ 27 w 86"/>
                      <a:gd name="T25" fmla="*/ 120 h 120"/>
                      <a:gd name="T26" fmla="*/ 40 w 86"/>
                      <a:gd name="T27" fmla="*/ 120 h 120"/>
                      <a:gd name="T28" fmla="*/ 50 w 86"/>
                      <a:gd name="T29" fmla="*/ 119 h 120"/>
                      <a:gd name="T30" fmla="*/ 61 w 86"/>
                      <a:gd name="T31" fmla="*/ 115 h 120"/>
                      <a:gd name="T32" fmla="*/ 69 w 86"/>
                      <a:gd name="T33" fmla="*/ 110 h 120"/>
                      <a:gd name="T34" fmla="*/ 76 w 86"/>
                      <a:gd name="T35" fmla="*/ 102 h 120"/>
                      <a:gd name="T36" fmla="*/ 80 w 86"/>
                      <a:gd name="T37" fmla="*/ 93 h 120"/>
                      <a:gd name="T38" fmla="*/ 83 w 86"/>
                      <a:gd name="T39" fmla="*/ 84 h 120"/>
                      <a:gd name="T40" fmla="*/ 86 w 86"/>
                      <a:gd name="T41" fmla="*/ 72 h 120"/>
                      <a:gd name="T42" fmla="*/ 86 w 86"/>
                      <a:gd name="T43" fmla="*/ 60 h 120"/>
                      <a:gd name="T44" fmla="*/ 86 w 86"/>
                      <a:gd name="T45" fmla="*/ 46 h 120"/>
                      <a:gd name="T46" fmla="*/ 84 w 86"/>
                      <a:gd name="T47" fmla="*/ 35 h 120"/>
                      <a:gd name="T48" fmla="*/ 80 w 86"/>
                      <a:gd name="T49" fmla="*/ 26 h 120"/>
                      <a:gd name="T50" fmla="*/ 76 w 86"/>
                      <a:gd name="T51" fmla="*/ 18 h 120"/>
                      <a:gd name="T52" fmla="*/ 71 w 86"/>
                      <a:gd name="T53" fmla="*/ 11 h 120"/>
                      <a:gd name="T54" fmla="*/ 63 w 86"/>
                      <a:gd name="T55" fmla="*/ 6 h 120"/>
                      <a:gd name="T56" fmla="*/ 53 w 86"/>
                      <a:gd name="T57" fmla="*/ 1 h 120"/>
                      <a:gd name="T58" fmla="*/ 42 w 86"/>
                      <a:gd name="T59" fmla="*/ 0 h 120"/>
                      <a:gd name="T60" fmla="*/ 30 w 86"/>
                      <a:gd name="T61" fmla="*/ 1 h 120"/>
                      <a:gd name="T62" fmla="*/ 21 w 86"/>
                      <a:gd name="T63" fmla="*/ 4 h 120"/>
                      <a:gd name="T64" fmla="*/ 13 w 86"/>
                      <a:gd name="T65" fmla="*/ 11 h 120"/>
                      <a:gd name="T66" fmla="*/ 4 w 86"/>
                      <a:gd name="T67" fmla="*/ 22 h 120"/>
                      <a:gd name="T68" fmla="*/ 0 w 86"/>
                      <a:gd name="T69" fmla="*/ 35 h 120"/>
                      <a:gd name="T70" fmla="*/ 2 w 86"/>
                      <a:gd name="T71" fmla="*/ 50 h 120"/>
                      <a:gd name="T72" fmla="*/ 6 w 86"/>
                      <a:gd name="T73" fmla="*/ 61 h 120"/>
                      <a:gd name="T74" fmla="*/ 14 w 86"/>
                      <a:gd name="T75" fmla="*/ 70 h 120"/>
                      <a:gd name="T76" fmla="*/ 22 w 86"/>
                      <a:gd name="T77" fmla="*/ 74 h 120"/>
                      <a:gd name="T78" fmla="*/ 30 w 86"/>
                      <a:gd name="T79" fmla="*/ 77 h 120"/>
                      <a:gd name="T80" fmla="*/ 40 w 86"/>
                      <a:gd name="T81" fmla="*/ 77 h 120"/>
                      <a:gd name="T82" fmla="*/ 49 w 86"/>
                      <a:gd name="T83" fmla="*/ 76 h 120"/>
                      <a:gd name="T84" fmla="*/ 56 w 86"/>
                      <a:gd name="T85" fmla="*/ 72 h 120"/>
                      <a:gd name="T86" fmla="*/ 67 w 86"/>
                      <a:gd name="T87" fmla="*/ 62 h 120"/>
                      <a:gd name="T88" fmla="*/ 57 w 86"/>
                      <a:gd name="T89" fmla="*/ 58 h 120"/>
                      <a:gd name="T90" fmla="*/ 53 w 86"/>
                      <a:gd name="T91" fmla="*/ 62 h 120"/>
                      <a:gd name="T92" fmla="*/ 46 w 86"/>
                      <a:gd name="T93" fmla="*/ 64 h 120"/>
                      <a:gd name="T94" fmla="*/ 40 w 86"/>
                      <a:gd name="T95" fmla="*/ 65 h 120"/>
                      <a:gd name="T96" fmla="*/ 36 w 86"/>
                      <a:gd name="T97" fmla="*/ 64 h 120"/>
                      <a:gd name="T98" fmla="*/ 29 w 86"/>
                      <a:gd name="T99" fmla="*/ 60 h 120"/>
                      <a:gd name="T100" fmla="*/ 23 w 86"/>
                      <a:gd name="T101" fmla="*/ 54 h 120"/>
                      <a:gd name="T102" fmla="*/ 22 w 86"/>
                      <a:gd name="T103" fmla="*/ 47 h 120"/>
                      <a:gd name="T104" fmla="*/ 22 w 86"/>
                      <a:gd name="T105" fmla="*/ 37 h 120"/>
                      <a:gd name="T106" fmla="*/ 23 w 86"/>
                      <a:gd name="T107" fmla="*/ 26 h 120"/>
                      <a:gd name="T108" fmla="*/ 27 w 86"/>
                      <a:gd name="T109" fmla="*/ 18 h 120"/>
                      <a:gd name="T110" fmla="*/ 36 w 86"/>
                      <a:gd name="T111" fmla="*/ 14 h 120"/>
                      <a:gd name="T112" fmla="*/ 45 w 86"/>
                      <a:gd name="T113" fmla="*/ 12 h 120"/>
                      <a:gd name="T114" fmla="*/ 56 w 86"/>
                      <a:gd name="T115" fmla="*/ 18 h 120"/>
                      <a:gd name="T116" fmla="*/ 61 w 86"/>
                      <a:gd name="T117" fmla="*/ 24 h 120"/>
                      <a:gd name="T118" fmla="*/ 64 w 86"/>
                      <a:gd name="T119" fmla="*/ 34 h 120"/>
                      <a:gd name="T120" fmla="*/ 64 w 86"/>
                      <a:gd name="T121" fmla="*/ 45 h 120"/>
                      <a:gd name="T122" fmla="*/ 63 w 86"/>
                      <a:gd name="T123" fmla="*/ 53 h 120"/>
                      <a:gd name="T124" fmla="*/ 57 w 86"/>
                      <a:gd name="T125" fmla="*/ 5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0">
                        <a:moveTo>
                          <a:pt x="65" y="76"/>
                        </a:moveTo>
                        <a:lnTo>
                          <a:pt x="64" y="81"/>
                        </a:lnTo>
                        <a:lnTo>
                          <a:pt x="63" y="87"/>
                        </a:lnTo>
                        <a:lnTo>
                          <a:pt x="61" y="92"/>
                        </a:lnTo>
                        <a:lnTo>
                          <a:pt x="58" y="96"/>
                        </a:lnTo>
                        <a:lnTo>
                          <a:pt x="56" y="100"/>
                        </a:lnTo>
                        <a:lnTo>
                          <a:pt x="53" y="103"/>
                        </a:lnTo>
                        <a:lnTo>
                          <a:pt x="50" y="106"/>
                        </a:lnTo>
                        <a:lnTo>
                          <a:pt x="46" y="107"/>
                        </a:lnTo>
                        <a:lnTo>
                          <a:pt x="45" y="107"/>
                        </a:lnTo>
                        <a:lnTo>
                          <a:pt x="42" y="107"/>
                        </a:lnTo>
                        <a:lnTo>
                          <a:pt x="41" y="108"/>
                        </a:lnTo>
                        <a:lnTo>
                          <a:pt x="40" y="108"/>
                        </a:lnTo>
                        <a:lnTo>
                          <a:pt x="36" y="107"/>
                        </a:lnTo>
                        <a:lnTo>
                          <a:pt x="33" y="107"/>
                        </a:lnTo>
                        <a:lnTo>
                          <a:pt x="31" y="106"/>
                        </a:lnTo>
                        <a:lnTo>
                          <a:pt x="29" y="106"/>
                        </a:lnTo>
                        <a:lnTo>
                          <a:pt x="27" y="103"/>
                        </a:lnTo>
                        <a:lnTo>
                          <a:pt x="26" y="102"/>
                        </a:lnTo>
                        <a:lnTo>
                          <a:pt x="25" y="100"/>
                        </a:lnTo>
                        <a:lnTo>
                          <a:pt x="23" y="97"/>
                        </a:lnTo>
                        <a:lnTo>
                          <a:pt x="22" y="96"/>
                        </a:lnTo>
                        <a:lnTo>
                          <a:pt x="22" y="95"/>
                        </a:lnTo>
                        <a:lnTo>
                          <a:pt x="22" y="92"/>
                        </a:lnTo>
                        <a:lnTo>
                          <a:pt x="22" y="89"/>
                        </a:lnTo>
                        <a:lnTo>
                          <a:pt x="3" y="89"/>
                        </a:lnTo>
                        <a:lnTo>
                          <a:pt x="3" y="93"/>
                        </a:lnTo>
                        <a:lnTo>
                          <a:pt x="3" y="96"/>
                        </a:lnTo>
                        <a:lnTo>
                          <a:pt x="4" y="100"/>
                        </a:lnTo>
                        <a:lnTo>
                          <a:pt x="6" y="103"/>
                        </a:lnTo>
                        <a:lnTo>
                          <a:pt x="7" y="106"/>
                        </a:lnTo>
                        <a:lnTo>
                          <a:pt x="8" y="108"/>
                        </a:lnTo>
                        <a:lnTo>
                          <a:pt x="11" y="111"/>
                        </a:lnTo>
                        <a:lnTo>
                          <a:pt x="14" y="114"/>
                        </a:lnTo>
                        <a:lnTo>
                          <a:pt x="17" y="115"/>
                        </a:lnTo>
                        <a:lnTo>
                          <a:pt x="19" y="116"/>
                        </a:lnTo>
                        <a:lnTo>
                          <a:pt x="22" y="118"/>
                        </a:lnTo>
                        <a:lnTo>
                          <a:pt x="25" y="119"/>
                        </a:lnTo>
                        <a:lnTo>
                          <a:pt x="27" y="120"/>
                        </a:lnTo>
                        <a:lnTo>
                          <a:pt x="31" y="120"/>
                        </a:lnTo>
                        <a:lnTo>
                          <a:pt x="36" y="120"/>
                        </a:lnTo>
                        <a:lnTo>
                          <a:pt x="40" y="120"/>
                        </a:lnTo>
                        <a:lnTo>
                          <a:pt x="44" y="120"/>
                        </a:lnTo>
                        <a:lnTo>
                          <a:pt x="46" y="120"/>
                        </a:lnTo>
                        <a:lnTo>
                          <a:pt x="50" y="119"/>
                        </a:lnTo>
                        <a:lnTo>
                          <a:pt x="54" y="119"/>
                        </a:lnTo>
                        <a:lnTo>
                          <a:pt x="57" y="118"/>
                        </a:lnTo>
                        <a:lnTo>
                          <a:pt x="61" y="115"/>
                        </a:lnTo>
                        <a:lnTo>
                          <a:pt x="64" y="114"/>
                        </a:lnTo>
                        <a:lnTo>
                          <a:pt x="67" y="111"/>
                        </a:lnTo>
                        <a:lnTo>
                          <a:pt x="69" y="110"/>
                        </a:lnTo>
                        <a:lnTo>
                          <a:pt x="72" y="107"/>
                        </a:lnTo>
                        <a:lnTo>
                          <a:pt x="73" y="104"/>
                        </a:lnTo>
                        <a:lnTo>
                          <a:pt x="76" y="102"/>
                        </a:lnTo>
                        <a:lnTo>
                          <a:pt x="77" y="100"/>
                        </a:lnTo>
                        <a:lnTo>
                          <a:pt x="79" y="96"/>
                        </a:lnTo>
                        <a:lnTo>
                          <a:pt x="80" y="93"/>
                        </a:lnTo>
                        <a:lnTo>
                          <a:pt x="81" y="91"/>
                        </a:lnTo>
                        <a:lnTo>
                          <a:pt x="83" y="87"/>
                        </a:lnTo>
                        <a:lnTo>
                          <a:pt x="83" y="84"/>
                        </a:lnTo>
                        <a:lnTo>
                          <a:pt x="84" y="80"/>
                        </a:lnTo>
                        <a:lnTo>
                          <a:pt x="84" y="76"/>
                        </a:lnTo>
                        <a:lnTo>
                          <a:pt x="86" y="72"/>
                        </a:lnTo>
                        <a:lnTo>
                          <a:pt x="86" y="68"/>
                        </a:lnTo>
                        <a:lnTo>
                          <a:pt x="86" y="64"/>
                        </a:lnTo>
                        <a:lnTo>
                          <a:pt x="86" y="60"/>
                        </a:lnTo>
                        <a:lnTo>
                          <a:pt x="86" y="54"/>
                        </a:lnTo>
                        <a:lnTo>
                          <a:pt x="86" y="50"/>
                        </a:lnTo>
                        <a:lnTo>
                          <a:pt x="86" y="46"/>
                        </a:lnTo>
                        <a:lnTo>
                          <a:pt x="86" y="42"/>
                        </a:lnTo>
                        <a:lnTo>
                          <a:pt x="84" y="39"/>
                        </a:lnTo>
                        <a:lnTo>
                          <a:pt x="84" y="35"/>
                        </a:lnTo>
                        <a:lnTo>
                          <a:pt x="83" y="31"/>
                        </a:lnTo>
                        <a:lnTo>
                          <a:pt x="81" y="29"/>
                        </a:lnTo>
                        <a:lnTo>
                          <a:pt x="80" y="26"/>
                        </a:lnTo>
                        <a:lnTo>
                          <a:pt x="79" y="23"/>
                        </a:lnTo>
                        <a:lnTo>
                          <a:pt x="77" y="20"/>
                        </a:lnTo>
                        <a:lnTo>
                          <a:pt x="76" y="18"/>
                        </a:lnTo>
                        <a:lnTo>
                          <a:pt x="75" y="15"/>
                        </a:lnTo>
                        <a:lnTo>
                          <a:pt x="72" y="12"/>
                        </a:lnTo>
                        <a:lnTo>
                          <a:pt x="71" y="11"/>
                        </a:lnTo>
                        <a:lnTo>
                          <a:pt x="68" y="8"/>
                        </a:lnTo>
                        <a:lnTo>
                          <a:pt x="65" y="7"/>
                        </a:lnTo>
                        <a:lnTo>
                          <a:pt x="63" y="6"/>
                        </a:lnTo>
                        <a:lnTo>
                          <a:pt x="60" y="3"/>
                        </a:lnTo>
                        <a:lnTo>
                          <a:pt x="56" y="1"/>
                        </a:lnTo>
                        <a:lnTo>
                          <a:pt x="53" y="1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0" y="1"/>
                        </a:lnTo>
                        <a:lnTo>
                          <a:pt x="27" y="1"/>
                        </a:lnTo>
                        <a:lnTo>
                          <a:pt x="25" y="3"/>
                        </a:lnTo>
                        <a:lnTo>
                          <a:pt x="21" y="4"/>
                        </a:lnTo>
                        <a:lnTo>
                          <a:pt x="18" y="6"/>
                        </a:lnTo>
                        <a:lnTo>
                          <a:pt x="17" y="7"/>
                        </a:lnTo>
                        <a:lnTo>
                          <a:pt x="13" y="11"/>
                        </a:lnTo>
                        <a:lnTo>
                          <a:pt x="10" y="14"/>
                        </a:lnTo>
                        <a:lnTo>
                          <a:pt x="7" y="18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2" y="50"/>
                        </a:lnTo>
                        <a:lnTo>
                          <a:pt x="3" y="54"/>
                        </a:lnTo>
                        <a:lnTo>
                          <a:pt x="4" y="57"/>
                        </a:lnTo>
                        <a:lnTo>
                          <a:pt x="6" y="61"/>
                        </a:lnTo>
                        <a:lnTo>
                          <a:pt x="8" y="64"/>
                        </a:lnTo>
                        <a:lnTo>
                          <a:pt x="11" y="68"/>
                        </a:lnTo>
                        <a:lnTo>
                          <a:pt x="14" y="70"/>
                        </a:lnTo>
                        <a:lnTo>
                          <a:pt x="17" y="72"/>
                        </a:lnTo>
                        <a:lnTo>
                          <a:pt x="19" y="73"/>
                        </a:lnTo>
                        <a:lnTo>
                          <a:pt x="22" y="74"/>
                        </a:lnTo>
                        <a:lnTo>
                          <a:pt x="23" y="76"/>
                        </a:lnTo>
                        <a:lnTo>
                          <a:pt x="27" y="76"/>
                        </a:lnTo>
                        <a:lnTo>
                          <a:pt x="30" y="77"/>
                        </a:lnTo>
                        <a:lnTo>
                          <a:pt x="33" y="77"/>
                        </a:lnTo>
                        <a:lnTo>
                          <a:pt x="36" y="77"/>
                        </a:lnTo>
                        <a:lnTo>
                          <a:pt x="40" y="77"/>
                        </a:lnTo>
                        <a:lnTo>
                          <a:pt x="42" y="77"/>
                        </a:lnTo>
                        <a:lnTo>
                          <a:pt x="45" y="76"/>
                        </a:lnTo>
                        <a:lnTo>
                          <a:pt x="49" y="76"/>
                        </a:lnTo>
                        <a:lnTo>
                          <a:pt x="52" y="74"/>
                        </a:lnTo>
                        <a:lnTo>
                          <a:pt x="54" y="73"/>
                        </a:lnTo>
                        <a:lnTo>
                          <a:pt x="56" y="72"/>
                        </a:lnTo>
                        <a:lnTo>
                          <a:pt x="58" y="69"/>
                        </a:lnTo>
                        <a:lnTo>
                          <a:pt x="63" y="66"/>
                        </a:lnTo>
                        <a:lnTo>
                          <a:pt x="67" y="62"/>
                        </a:lnTo>
                        <a:lnTo>
                          <a:pt x="67" y="69"/>
                        </a:lnTo>
                        <a:lnTo>
                          <a:pt x="65" y="76"/>
                        </a:lnTo>
                        <a:close/>
                        <a:moveTo>
                          <a:pt x="57" y="58"/>
                        </a:moveTo>
                        <a:lnTo>
                          <a:pt x="56" y="61"/>
                        </a:lnTo>
                        <a:lnTo>
                          <a:pt x="54" y="62"/>
                        </a:lnTo>
                        <a:lnTo>
                          <a:pt x="53" y="62"/>
                        </a:lnTo>
                        <a:lnTo>
                          <a:pt x="50" y="64"/>
                        </a:lnTo>
                        <a:lnTo>
                          <a:pt x="49" y="64"/>
                        </a:lnTo>
                        <a:lnTo>
                          <a:pt x="46" y="64"/>
                        </a:lnTo>
                        <a:lnTo>
                          <a:pt x="45" y="65"/>
                        </a:lnTo>
                        <a:lnTo>
                          <a:pt x="42" y="65"/>
                        </a:lnTo>
                        <a:lnTo>
                          <a:pt x="40" y="65"/>
                        </a:lnTo>
                        <a:lnTo>
                          <a:pt x="38" y="65"/>
                        </a:lnTo>
                        <a:lnTo>
                          <a:pt x="37" y="65"/>
                        </a:lnTo>
                        <a:lnTo>
                          <a:pt x="36" y="64"/>
                        </a:lnTo>
                        <a:lnTo>
                          <a:pt x="34" y="64"/>
                        </a:lnTo>
                        <a:lnTo>
                          <a:pt x="31" y="62"/>
                        </a:lnTo>
                        <a:lnTo>
                          <a:pt x="29" y="60"/>
                        </a:lnTo>
                        <a:lnTo>
                          <a:pt x="26" y="58"/>
                        </a:lnTo>
                        <a:lnTo>
                          <a:pt x="25" y="57"/>
                        </a:lnTo>
                        <a:lnTo>
                          <a:pt x="23" y="54"/>
                        </a:lnTo>
                        <a:lnTo>
                          <a:pt x="23" y="53"/>
                        </a:lnTo>
                        <a:lnTo>
                          <a:pt x="22" y="50"/>
                        </a:lnTo>
                        <a:lnTo>
                          <a:pt x="22" y="47"/>
                        </a:lnTo>
                        <a:lnTo>
                          <a:pt x="21" y="43"/>
                        </a:lnTo>
                        <a:lnTo>
                          <a:pt x="21" y="41"/>
                        </a:lnTo>
                        <a:lnTo>
                          <a:pt x="22" y="37"/>
                        </a:lnTo>
                        <a:lnTo>
                          <a:pt x="22" y="33"/>
                        </a:lnTo>
                        <a:lnTo>
                          <a:pt x="22" y="29"/>
                        </a:lnTo>
                        <a:lnTo>
                          <a:pt x="23" y="26"/>
                        </a:lnTo>
                        <a:lnTo>
                          <a:pt x="25" y="23"/>
                        </a:lnTo>
                        <a:lnTo>
                          <a:pt x="26" y="20"/>
                        </a:lnTo>
                        <a:lnTo>
                          <a:pt x="27" y="18"/>
                        </a:lnTo>
                        <a:lnTo>
                          <a:pt x="30" y="16"/>
                        </a:lnTo>
                        <a:lnTo>
                          <a:pt x="33" y="15"/>
                        </a:lnTo>
                        <a:lnTo>
                          <a:pt x="36" y="14"/>
                        </a:lnTo>
                        <a:lnTo>
                          <a:pt x="38" y="12"/>
                        </a:lnTo>
                        <a:lnTo>
                          <a:pt x="42" y="12"/>
                        </a:lnTo>
                        <a:lnTo>
                          <a:pt x="45" y="12"/>
                        </a:lnTo>
                        <a:lnTo>
                          <a:pt x="49" y="14"/>
                        </a:lnTo>
                        <a:lnTo>
                          <a:pt x="52" y="15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60" y="22"/>
                        </a:lnTo>
                        <a:lnTo>
                          <a:pt x="61" y="24"/>
                        </a:lnTo>
                        <a:lnTo>
                          <a:pt x="63" y="27"/>
                        </a:lnTo>
                        <a:lnTo>
                          <a:pt x="64" y="30"/>
                        </a:lnTo>
                        <a:lnTo>
                          <a:pt x="64" y="34"/>
                        </a:lnTo>
                        <a:lnTo>
                          <a:pt x="64" y="38"/>
                        </a:lnTo>
                        <a:lnTo>
                          <a:pt x="65" y="42"/>
                        </a:lnTo>
                        <a:lnTo>
                          <a:pt x="64" y="45"/>
                        </a:lnTo>
                        <a:lnTo>
                          <a:pt x="64" y="47"/>
                        </a:lnTo>
                        <a:lnTo>
                          <a:pt x="64" y="50"/>
                        </a:lnTo>
                        <a:lnTo>
                          <a:pt x="63" y="53"/>
                        </a:lnTo>
                        <a:lnTo>
                          <a:pt x="61" y="54"/>
                        </a:lnTo>
                        <a:lnTo>
                          <a:pt x="60" y="57"/>
                        </a:lnTo>
                        <a:lnTo>
                          <a:pt x="57" y="5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 744">
                    <a:extLst>
                      <a:ext uri="{FF2B5EF4-FFF2-40B4-BE49-F238E27FC236}">
                        <a16:creationId xmlns="" xmlns:a16="http://schemas.microsoft.com/office/drawing/2014/main" id="{D2398C7A-22BD-4D38-B7CE-5C9F9BAA02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3795713"/>
                    <a:ext cx="46038" cy="65088"/>
                  </a:xfrm>
                  <a:custGeom>
                    <a:avLst/>
                    <a:gdLst>
                      <a:gd name="T0" fmla="*/ 69 w 89"/>
                      <a:gd name="T1" fmla="*/ 57 h 122"/>
                      <a:gd name="T2" fmla="*/ 78 w 89"/>
                      <a:gd name="T3" fmla="*/ 50 h 122"/>
                      <a:gd name="T4" fmla="*/ 84 w 89"/>
                      <a:gd name="T5" fmla="*/ 39 h 122"/>
                      <a:gd name="T6" fmla="*/ 84 w 89"/>
                      <a:gd name="T7" fmla="*/ 27 h 122"/>
                      <a:gd name="T8" fmla="*/ 78 w 89"/>
                      <a:gd name="T9" fmla="*/ 15 h 122"/>
                      <a:gd name="T10" fmla="*/ 68 w 89"/>
                      <a:gd name="T11" fmla="*/ 5 h 122"/>
                      <a:gd name="T12" fmla="*/ 53 w 89"/>
                      <a:gd name="T13" fmla="*/ 1 h 122"/>
                      <a:gd name="T14" fmla="*/ 37 w 89"/>
                      <a:gd name="T15" fmla="*/ 1 h 122"/>
                      <a:gd name="T16" fmla="*/ 22 w 89"/>
                      <a:gd name="T17" fmla="*/ 5 h 122"/>
                      <a:gd name="T18" fmla="*/ 11 w 89"/>
                      <a:gd name="T19" fmla="*/ 13 h 122"/>
                      <a:gd name="T20" fmla="*/ 5 w 89"/>
                      <a:gd name="T21" fmla="*/ 27 h 122"/>
                      <a:gd name="T22" fmla="*/ 5 w 89"/>
                      <a:gd name="T23" fmla="*/ 39 h 122"/>
                      <a:gd name="T24" fmla="*/ 9 w 89"/>
                      <a:gd name="T25" fmla="*/ 49 h 122"/>
                      <a:gd name="T26" fmla="*/ 19 w 89"/>
                      <a:gd name="T27" fmla="*/ 57 h 122"/>
                      <a:gd name="T28" fmla="*/ 22 w 89"/>
                      <a:gd name="T29" fmla="*/ 61 h 122"/>
                      <a:gd name="T30" fmla="*/ 8 w 89"/>
                      <a:gd name="T31" fmla="*/ 69 h 122"/>
                      <a:gd name="T32" fmla="*/ 1 w 89"/>
                      <a:gd name="T33" fmla="*/ 80 h 122"/>
                      <a:gd name="T34" fmla="*/ 0 w 89"/>
                      <a:gd name="T35" fmla="*/ 92 h 122"/>
                      <a:gd name="T36" fmla="*/ 5 w 89"/>
                      <a:gd name="T37" fmla="*/ 105 h 122"/>
                      <a:gd name="T38" fmla="*/ 15 w 89"/>
                      <a:gd name="T39" fmla="*/ 115 h 122"/>
                      <a:gd name="T40" fmla="*/ 30 w 89"/>
                      <a:gd name="T41" fmla="*/ 120 h 122"/>
                      <a:gd name="T42" fmla="*/ 50 w 89"/>
                      <a:gd name="T43" fmla="*/ 122 h 122"/>
                      <a:gd name="T44" fmla="*/ 68 w 89"/>
                      <a:gd name="T45" fmla="*/ 118 h 122"/>
                      <a:gd name="T46" fmla="*/ 80 w 89"/>
                      <a:gd name="T47" fmla="*/ 111 h 122"/>
                      <a:gd name="T48" fmla="*/ 87 w 89"/>
                      <a:gd name="T49" fmla="*/ 99 h 122"/>
                      <a:gd name="T50" fmla="*/ 88 w 89"/>
                      <a:gd name="T51" fmla="*/ 85 h 122"/>
                      <a:gd name="T52" fmla="*/ 85 w 89"/>
                      <a:gd name="T53" fmla="*/ 74 h 122"/>
                      <a:gd name="T54" fmla="*/ 74 w 89"/>
                      <a:gd name="T55" fmla="*/ 65 h 122"/>
                      <a:gd name="T56" fmla="*/ 47 w 89"/>
                      <a:gd name="T57" fmla="*/ 66 h 122"/>
                      <a:gd name="T58" fmla="*/ 57 w 89"/>
                      <a:gd name="T59" fmla="*/ 68 h 122"/>
                      <a:gd name="T60" fmla="*/ 64 w 89"/>
                      <a:gd name="T61" fmla="*/ 72 h 122"/>
                      <a:gd name="T62" fmla="*/ 68 w 89"/>
                      <a:gd name="T63" fmla="*/ 80 h 122"/>
                      <a:gd name="T64" fmla="*/ 69 w 89"/>
                      <a:gd name="T65" fmla="*/ 89 h 122"/>
                      <a:gd name="T66" fmla="*/ 66 w 89"/>
                      <a:gd name="T67" fmla="*/ 99 h 122"/>
                      <a:gd name="T68" fmla="*/ 59 w 89"/>
                      <a:gd name="T69" fmla="*/ 105 h 122"/>
                      <a:gd name="T70" fmla="*/ 51 w 89"/>
                      <a:gd name="T71" fmla="*/ 108 h 122"/>
                      <a:gd name="T72" fmla="*/ 42 w 89"/>
                      <a:gd name="T73" fmla="*/ 109 h 122"/>
                      <a:gd name="T74" fmla="*/ 32 w 89"/>
                      <a:gd name="T75" fmla="*/ 107 h 122"/>
                      <a:gd name="T76" fmla="*/ 26 w 89"/>
                      <a:gd name="T77" fmla="*/ 103 h 122"/>
                      <a:gd name="T78" fmla="*/ 20 w 89"/>
                      <a:gd name="T79" fmla="*/ 95 h 122"/>
                      <a:gd name="T80" fmla="*/ 20 w 89"/>
                      <a:gd name="T81" fmla="*/ 85 h 122"/>
                      <a:gd name="T82" fmla="*/ 22 w 89"/>
                      <a:gd name="T83" fmla="*/ 76 h 122"/>
                      <a:gd name="T84" fmla="*/ 28 w 89"/>
                      <a:gd name="T85" fmla="*/ 70 h 122"/>
                      <a:gd name="T86" fmla="*/ 37 w 89"/>
                      <a:gd name="T87" fmla="*/ 66 h 122"/>
                      <a:gd name="T88" fmla="*/ 47 w 89"/>
                      <a:gd name="T89" fmla="*/ 66 h 122"/>
                      <a:gd name="T90" fmla="*/ 43 w 89"/>
                      <a:gd name="T91" fmla="*/ 54 h 122"/>
                      <a:gd name="T92" fmla="*/ 37 w 89"/>
                      <a:gd name="T93" fmla="*/ 53 h 122"/>
                      <a:gd name="T94" fmla="*/ 27 w 89"/>
                      <a:gd name="T95" fmla="*/ 46 h 122"/>
                      <a:gd name="T96" fmla="*/ 23 w 89"/>
                      <a:gd name="T97" fmla="*/ 38 h 122"/>
                      <a:gd name="T98" fmla="*/ 23 w 89"/>
                      <a:gd name="T99" fmla="*/ 28 h 122"/>
                      <a:gd name="T100" fmla="*/ 27 w 89"/>
                      <a:gd name="T101" fmla="*/ 22 h 122"/>
                      <a:gd name="T102" fmla="*/ 37 w 89"/>
                      <a:gd name="T103" fmla="*/ 15 h 122"/>
                      <a:gd name="T104" fmla="*/ 53 w 89"/>
                      <a:gd name="T105" fmla="*/ 15 h 122"/>
                      <a:gd name="T106" fmla="*/ 62 w 89"/>
                      <a:gd name="T107" fmla="*/ 22 h 122"/>
                      <a:gd name="T108" fmla="*/ 65 w 89"/>
                      <a:gd name="T109" fmla="*/ 28 h 122"/>
                      <a:gd name="T110" fmla="*/ 65 w 89"/>
                      <a:gd name="T111" fmla="*/ 39 h 122"/>
                      <a:gd name="T112" fmla="*/ 62 w 89"/>
                      <a:gd name="T113" fmla="*/ 47 h 122"/>
                      <a:gd name="T114" fmla="*/ 55 w 89"/>
                      <a:gd name="T115" fmla="*/ 51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2">
                        <a:moveTo>
                          <a:pt x="64" y="59"/>
                        </a:moveTo>
                        <a:lnTo>
                          <a:pt x="64" y="58"/>
                        </a:lnTo>
                        <a:lnTo>
                          <a:pt x="66" y="58"/>
                        </a:lnTo>
                        <a:lnTo>
                          <a:pt x="69" y="57"/>
                        </a:lnTo>
                        <a:lnTo>
                          <a:pt x="72" y="55"/>
                        </a:lnTo>
                        <a:lnTo>
                          <a:pt x="74" y="54"/>
                        </a:lnTo>
                        <a:lnTo>
                          <a:pt x="77" y="51"/>
                        </a:lnTo>
                        <a:lnTo>
                          <a:pt x="78" y="50"/>
                        </a:lnTo>
                        <a:lnTo>
                          <a:pt x="80" y="47"/>
                        </a:lnTo>
                        <a:lnTo>
                          <a:pt x="82" y="45"/>
                        </a:lnTo>
                        <a:lnTo>
                          <a:pt x="82" y="42"/>
                        </a:lnTo>
                        <a:lnTo>
                          <a:pt x="84" y="39"/>
                        </a:lnTo>
                        <a:lnTo>
                          <a:pt x="84" y="36"/>
                        </a:lnTo>
                        <a:lnTo>
                          <a:pt x="84" y="34"/>
                        </a:lnTo>
                        <a:lnTo>
                          <a:pt x="84" y="30"/>
                        </a:lnTo>
                        <a:lnTo>
                          <a:pt x="84" y="27"/>
                        </a:lnTo>
                        <a:lnTo>
                          <a:pt x="82" y="23"/>
                        </a:lnTo>
                        <a:lnTo>
                          <a:pt x="81" y="20"/>
                        </a:lnTo>
                        <a:lnTo>
                          <a:pt x="80" y="18"/>
                        </a:lnTo>
                        <a:lnTo>
                          <a:pt x="78" y="15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0" y="8"/>
                        </a:lnTo>
                        <a:lnTo>
                          <a:pt x="68" y="5"/>
                        </a:lnTo>
                        <a:lnTo>
                          <a:pt x="64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1"/>
                        </a:lnTo>
                        <a:lnTo>
                          <a:pt x="49" y="1"/>
                        </a:lnTo>
                        <a:lnTo>
                          <a:pt x="45" y="0"/>
                        </a:lnTo>
                        <a:lnTo>
                          <a:pt x="41" y="1"/>
                        </a:lnTo>
                        <a:lnTo>
                          <a:pt x="37" y="1"/>
                        </a:lnTo>
                        <a:lnTo>
                          <a:pt x="32" y="1"/>
                        </a:lnTo>
                        <a:lnTo>
                          <a:pt x="28" y="3"/>
                        </a:lnTo>
                        <a:lnTo>
                          <a:pt x="24" y="4"/>
                        </a:lnTo>
                        <a:lnTo>
                          <a:pt x="22" y="5"/>
                        </a:lnTo>
                        <a:lnTo>
                          <a:pt x="19" y="7"/>
                        </a:lnTo>
                        <a:lnTo>
                          <a:pt x="16" y="9"/>
                        </a:lnTo>
                        <a:lnTo>
                          <a:pt x="14" y="12"/>
                        </a:lnTo>
                        <a:lnTo>
                          <a:pt x="11" y="13"/>
                        </a:lnTo>
                        <a:lnTo>
                          <a:pt x="9" y="18"/>
                        </a:lnTo>
                        <a:lnTo>
                          <a:pt x="7" y="20"/>
                        </a:lnTo>
                        <a:lnTo>
                          <a:pt x="5" y="23"/>
                        </a:lnTo>
                        <a:lnTo>
                          <a:pt x="5" y="27"/>
                        </a:lnTo>
                        <a:lnTo>
                          <a:pt x="4" y="30"/>
                        </a:lnTo>
                        <a:lnTo>
                          <a:pt x="4" y="34"/>
                        </a:lnTo>
                        <a:lnTo>
                          <a:pt x="4" y="36"/>
                        </a:lnTo>
                        <a:lnTo>
                          <a:pt x="5" y="39"/>
                        </a:lnTo>
                        <a:lnTo>
                          <a:pt x="5" y="42"/>
                        </a:lnTo>
                        <a:lnTo>
                          <a:pt x="7" y="45"/>
                        </a:lnTo>
                        <a:lnTo>
                          <a:pt x="8" y="46"/>
                        </a:lnTo>
                        <a:lnTo>
                          <a:pt x="9" y="49"/>
                        </a:lnTo>
                        <a:lnTo>
                          <a:pt x="11" y="50"/>
                        </a:lnTo>
                        <a:lnTo>
                          <a:pt x="14" y="53"/>
                        </a:lnTo>
                        <a:lnTo>
                          <a:pt x="16" y="55"/>
                        </a:lnTo>
                        <a:lnTo>
                          <a:pt x="19" y="57"/>
                        </a:lnTo>
                        <a:lnTo>
                          <a:pt x="22" y="58"/>
                        </a:lnTo>
                        <a:lnTo>
                          <a:pt x="24" y="58"/>
                        </a:lnTo>
                        <a:lnTo>
                          <a:pt x="24" y="59"/>
                        </a:lnTo>
                        <a:lnTo>
                          <a:pt x="22" y="61"/>
                        </a:lnTo>
                        <a:lnTo>
                          <a:pt x="18" y="62"/>
                        </a:lnTo>
                        <a:lnTo>
                          <a:pt x="14" y="65"/>
                        </a:lnTo>
                        <a:lnTo>
                          <a:pt x="11" y="68"/>
                        </a:lnTo>
                        <a:lnTo>
                          <a:pt x="8" y="69"/>
                        </a:lnTo>
                        <a:lnTo>
                          <a:pt x="5" y="72"/>
                        </a:lnTo>
                        <a:lnTo>
                          <a:pt x="4" y="74"/>
                        </a:lnTo>
                        <a:lnTo>
                          <a:pt x="3" y="77"/>
                        </a:lnTo>
                        <a:lnTo>
                          <a:pt x="1" y="80"/>
                        </a:lnTo>
                        <a:lnTo>
                          <a:pt x="0" y="82"/>
                        </a:lnTo>
                        <a:lnTo>
                          <a:pt x="0" y="85"/>
                        </a:lnTo>
                        <a:lnTo>
                          <a:pt x="0" y="89"/>
                        </a:lnTo>
                        <a:lnTo>
                          <a:pt x="0" y="92"/>
                        </a:lnTo>
                        <a:lnTo>
                          <a:pt x="1" y="96"/>
                        </a:lnTo>
                        <a:lnTo>
                          <a:pt x="1" y="99"/>
                        </a:lnTo>
                        <a:lnTo>
                          <a:pt x="3" y="101"/>
                        </a:lnTo>
                        <a:lnTo>
                          <a:pt x="5" y="105"/>
                        </a:lnTo>
                        <a:lnTo>
                          <a:pt x="7" y="108"/>
                        </a:lnTo>
                        <a:lnTo>
                          <a:pt x="9" y="111"/>
                        </a:lnTo>
                        <a:lnTo>
                          <a:pt x="12" y="112"/>
                        </a:lnTo>
                        <a:lnTo>
                          <a:pt x="15" y="115"/>
                        </a:lnTo>
                        <a:lnTo>
                          <a:pt x="18" y="116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20"/>
                        </a:lnTo>
                        <a:lnTo>
                          <a:pt x="34" y="122"/>
                        </a:lnTo>
                        <a:lnTo>
                          <a:pt x="39" y="122"/>
                        </a:lnTo>
                        <a:lnTo>
                          <a:pt x="45" y="122"/>
                        </a:lnTo>
                        <a:lnTo>
                          <a:pt x="50" y="122"/>
                        </a:lnTo>
                        <a:lnTo>
                          <a:pt x="54" y="122"/>
                        </a:lnTo>
                        <a:lnTo>
                          <a:pt x="59" y="120"/>
                        </a:lnTo>
                        <a:lnTo>
                          <a:pt x="64" y="119"/>
                        </a:lnTo>
                        <a:lnTo>
                          <a:pt x="68" y="118"/>
                        </a:lnTo>
                        <a:lnTo>
                          <a:pt x="70" y="116"/>
                        </a:lnTo>
                        <a:lnTo>
                          <a:pt x="74" y="115"/>
                        </a:lnTo>
                        <a:lnTo>
                          <a:pt x="77" y="112"/>
                        </a:lnTo>
                        <a:lnTo>
                          <a:pt x="80" y="111"/>
                        </a:lnTo>
                        <a:lnTo>
                          <a:pt x="82" y="108"/>
                        </a:lnTo>
                        <a:lnTo>
                          <a:pt x="84" y="105"/>
                        </a:lnTo>
                        <a:lnTo>
                          <a:pt x="85" y="101"/>
                        </a:lnTo>
                        <a:lnTo>
                          <a:pt x="87" y="99"/>
                        </a:lnTo>
                        <a:lnTo>
                          <a:pt x="88" y="96"/>
                        </a:lnTo>
                        <a:lnTo>
                          <a:pt x="88" y="92"/>
                        </a:lnTo>
                        <a:lnTo>
                          <a:pt x="89" y="89"/>
                        </a:lnTo>
                        <a:lnTo>
                          <a:pt x="88" y="85"/>
                        </a:lnTo>
                        <a:lnTo>
                          <a:pt x="88" y="82"/>
                        </a:lnTo>
                        <a:lnTo>
                          <a:pt x="88" y="80"/>
                        </a:lnTo>
                        <a:lnTo>
                          <a:pt x="87" y="77"/>
                        </a:lnTo>
                        <a:lnTo>
                          <a:pt x="85" y="74"/>
                        </a:lnTo>
                        <a:lnTo>
                          <a:pt x="82" y="72"/>
                        </a:lnTo>
                        <a:lnTo>
                          <a:pt x="81" y="69"/>
                        </a:lnTo>
                        <a:lnTo>
                          <a:pt x="78" y="68"/>
                        </a:lnTo>
                        <a:lnTo>
                          <a:pt x="74" y="65"/>
                        </a:lnTo>
                        <a:lnTo>
                          <a:pt x="72" y="62"/>
                        </a:lnTo>
                        <a:lnTo>
                          <a:pt x="68" y="61"/>
                        </a:lnTo>
                        <a:lnTo>
                          <a:pt x="64" y="59"/>
                        </a:lnTo>
                        <a:close/>
                        <a:moveTo>
                          <a:pt x="47" y="66"/>
                        </a:moveTo>
                        <a:lnTo>
                          <a:pt x="50" y="66"/>
                        </a:lnTo>
                        <a:lnTo>
                          <a:pt x="51" y="66"/>
                        </a:lnTo>
                        <a:lnTo>
                          <a:pt x="54" y="68"/>
                        </a:lnTo>
                        <a:lnTo>
                          <a:pt x="57" y="68"/>
                        </a:lnTo>
                        <a:lnTo>
                          <a:pt x="58" y="69"/>
                        </a:lnTo>
                        <a:lnTo>
                          <a:pt x="59" y="69"/>
                        </a:lnTo>
                        <a:lnTo>
                          <a:pt x="61" y="70"/>
                        </a:lnTo>
                        <a:lnTo>
                          <a:pt x="64" y="72"/>
                        </a:lnTo>
                        <a:lnTo>
                          <a:pt x="65" y="74"/>
                        </a:lnTo>
                        <a:lnTo>
                          <a:pt x="66" y="76"/>
                        </a:lnTo>
                        <a:lnTo>
                          <a:pt x="68" y="78"/>
                        </a:lnTo>
                        <a:lnTo>
                          <a:pt x="68" y="80"/>
                        </a:lnTo>
                        <a:lnTo>
                          <a:pt x="69" y="82"/>
                        </a:lnTo>
                        <a:lnTo>
                          <a:pt x="69" y="85"/>
                        </a:lnTo>
                        <a:lnTo>
                          <a:pt x="69" y="86"/>
                        </a:lnTo>
                        <a:lnTo>
                          <a:pt x="69" y="89"/>
                        </a:lnTo>
                        <a:lnTo>
                          <a:pt x="69" y="92"/>
                        </a:lnTo>
                        <a:lnTo>
                          <a:pt x="68" y="95"/>
                        </a:lnTo>
                        <a:lnTo>
                          <a:pt x="68" y="96"/>
                        </a:lnTo>
                        <a:lnTo>
                          <a:pt x="66" y="99"/>
                        </a:lnTo>
                        <a:lnTo>
                          <a:pt x="65" y="100"/>
                        </a:lnTo>
                        <a:lnTo>
                          <a:pt x="64" y="103"/>
                        </a:lnTo>
                        <a:lnTo>
                          <a:pt x="61" y="104"/>
                        </a:lnTo>
                        <a:lnTo>
                          <a:pt x="59" y="105"/>
                        </a:lnTo>
                        <a:lnTo>
                          <a:pt x="58" y="105"/>
                        </a:lnTo>
                        <a:lnTo>
                          <a:pt x="55" y="107"/>
                        </a:lnTo>
                        <a:lnTo>
                          <a:pt x="54" y="108"/>
                        </a:lnTo>
                        <a:lnTo>
                          <a:pt x="51" y="108"/>
                        </a:lnTo>
                        <a:lnTo>
                          <a:pt x="49" y="108"/>
                        </a:lnTo>
                        <a:lnTo>
                          <a:pt x="47" y="109"/>
                        </a:lnTo>
                        <a:lnTo>
                          <a:pt x="45" y="109"/>
                        </a:lnTo>
                        <a:lnTo>
                          <a:pt x="42" y="109"/>
                        </a:lnTo>
                        <a:lnTo>
                          <a:pt x="39" y="108"/>
                        </a:lnTo>
                        <a:lnTo>
                          <a:pt x="37" y="108"/>
                        </a:lnTo>
                        <a:lnTo>
                          <a:pt x="35" y="108"/>
                        </a:lnTo>
                        <a:lnTo>
                          <a:pt x="32" y="107"/>
                        </a:lnTo>
                        <a:lnTo>
                          <a:pt x="31" y="105"/>
                        </a:lnTo>
                        <a:lnTo>
                          <a:pt x="30" y="105"/>
                        </a:lnTo>
                        <a:lnTo>
                          <a:pt x="27" y="104"/>
                        </a:lnTo>
                        <a:lnTo>
                          <a:pt x="26" y="103"/>
                        </a:lnTo>
                        <a:lnTo>
                          <a:pt x="24" y="100"/>
                        </a:lnTo>
                        <a:lnTo>
                          <a:pt x="23" y="99"/>
                        </a:lnTo>
                        <a:lnTo>
                          <a:pt x="22" y="96"/>
                        </a:lnTo>
                        <a:lnTo>
                          <a:pt x="20" y="95"/>
                        </a:lnTo>
                        <a:lnTo>
                          <a:pt x="20" y="92"/>
                        </a:lnTo>
                        <a:lnTo>
                          <a:pt x="20" y="89"/>
                        </a:lnTo>
                        <a:lnTo>
                          <a:pt x="20" y="86"/>
                        </a:lnTo>
                        <a:lnTo>
                          <a:pt x="20" y="85"/>
                        </a:lnTo>
                        <a:lnTo>
                          <a:pt x="20" y="82"/>
                        </a:lnTo>
                        <a:lnTo>
                          <a:pt x="20" y="80"/>
                        </a:lnTo>
                        <a:lnTo>
                          <a:pt x="22" y="78"/>
                        </a:lnTo>
                        <a:lnTo>
                          <a:pt x="22" y="76"/>
                        </a:lnTo>
                        <a:lnTo>
                          <a:pt x="23" y="74"/>
                        </a:lnTo>
                        <a:lnTo>
                          <a:pt x="24" y="73"/>
                        </a:lnTo>
                        <a:lnTo>
                          <a:pt x="27" y="72"/>
                        </a:lnTo>
                        <a:lnTo>
                          <a:pt x="28" y="70"/>
                        </a:lnTo>
                        <a:lnTo>
                          <a:pt x="30" y="69"/>
                        </a:lnTo>
                        <a:lnTo>
                          <a:pt x="32" y="68"/>
                        </a:lnTo>
                        <a:lnTo>
                          <a:pt x="34" y="68"/>
                        </a:lnTo>
                        <a:lnTo>
                          <a:pt x="37" y="66"/>
                        </a:lnTo>
                        <a:lnTo>
                          <a:pt x="39" y="66"/>
                        </a:lnTo>
                        <a:lnTo>
                          <a:pt x="42" y="66"/>
                        </a:lnTo>
                        <a:lnTo>
                          <a:pt x="45" y="66"/>
                        </a:lnTo>
                        <a:lnTo>
                          <a:pt x="47" y="66"/>
                        </a:lnTo>
                        <a:close/>
                        <a:moveTo>
                          <a:pt x="50" y="53"/>
                        </a:moveTo>
                        <a:lnTo>
                          <a:pt x="49" y="54"/>
                        </a:lnTo>
                        <a:lnTo>
                          <a:pt x="46" y="54"/>
                        </a:lnTo>
                        <a:lnTo>
                          <a:pt x="43" y="54"/>
                        </a:lnTo>
                        <a:lnTo>
                          <a:pt x="42" y="54"/>
                        </a:lnTo>
                        <a:lnTo>
                          <a:pt x="39" y="54"/>
                        </a:lnTo>
                        <a:lnTo>
                          <a:pt x="38" y="53"/>
                        </a:lnTo>
                        <a:lnTo>
                          <a:pt x="37" y="53"/>
                        </a:lnTo>
                        <a:lnTo>
                          <a:pt x="32" y="51"/>
                        </a:lnTo>
                        <a:lnTo>
                          <a:pt x="30" y="49"/>
                        </a:lnTo>
                        <a:lnTo>
                          <a:pt x="28" y="47"/>
                        </a:lnTo>
                        <a:lnTo>
                          <a:pt x="27" y="46"/>
                        </a:lnTo>
                        <a:lnTo>
                          <a:pt x="26" y="45"/>
                        </a:lnTo>
                        <a:lnTo>
                          <a:pt x="24" y="42"/>
                        </a:lnTo>
                        <a:lnTo>
                          <a:pt x="24" y="41"/>
                        </a:lnTo>
                        <a:lnTo>
                          <a:pt x="23" y="38"/>
                        </a:lnTo>
                        <a:lnTo>
                          <a:pt x="23" y="36"/>
                        </a:lnTo>
                        <a:lnTo>
                          <a:pt x="23" y="34"/>
                        </a:lnTo>
                        <a:lnTo>
                          <a:pt x="23" y="31"/>
                        </a:lnTo>
                        <a:lnTo>
                          <a:pt x="23" y="28"/>
                        </a:lnTo>
                        <a:lnTo>
                          <a:pt x="24" y="27"/>
                        </a:lnTo>
                        <a:lnTo>
                          <a:pt x="24" y="24"/>
                        </a:lnTo>
                        <a:lnTo>
                          <a:pt x="26" y="23"/>
                        </a:lnTo>
                        <a:lnTo>
                          <a:pt x="27" y="22"/>
                        </a:lnTo>
                        <a:lnTo>
                          <a:pt x="28" y="19"/>
                        </a:lnTo>
                        <a:lnTo>
                          <a:pt x="30" y="18"/>
                        </a:lnTo>
                        <a:lnTo>
                          <a:pt x="32" y="16"/>
                        </a:lnTo>
                        <a:lnTo>
                          <a:pt x="37" y="15"/>
                        </a:lnTo>
                        <a:lnTo>
                          <a:pt x="41" y="13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3" y="15"/>
                        </a:lnTo>
                        <a:lnTo>
                          <a:pt x="55" y="16"/>
                        </a:lnTo>
                        <a:lnTo>
                          <a:pt x="58" y="18"/>
                        </a:lnTo>
                        <a:lnTo>
                          <a:pt x="61" y="19"/>
                        </a:lnTo>
                        <a:lnTo>
                          <a:pt x="62" y="22"/>
                        </a:lnTo>
                        <a:lnTo>
                          <a:pt x="64" y="23"/>
                        </a:lnTo>
                        <a:lnTo>
                          <a:pt x="64" y="24"/>
                        </a:lnTo>
                        <a:lnTo>
                          <a:pt x="65" y="27"/>
                        </a:lnTo>
                        <a:lnTo>
                          <a:pt x="65" y="28"/>
                        </a:lnTo>
                        <a:lnTo>
                          <a:pt x="66" y="31"/>
                        </a:lnTo>
                        <a:lnTo>
                          <a:pt x="66" y="34"/>
                        </a:lnTo>
                        <a:lnTo>
                          <a:pt x="66" y="36"/>
                        </a:lnTo>
                        <a:lnTo>
                          <a:pt x="65" y="39"/>
                        </a:lnTo>
                        <a:lnTo>
                          <a:pt x="65" y="41"/>
                        </a:lnTo>
                        <a:lnTo>
                          <a:pt x="64" y="43"/>
                        </a:lnTo>
                        <a:lnTo>
                          <a:pt x="64" y="45"/>
                        </a:lnTo>
                        <a:lnTo>
                          <a:pt x="62" y="47"/>
                        </a:lnTo>
                        <a:lnTo>
                          <a:pt x="61" y="49"/>
                        </a:lnTo>
                        <a:lnTo>
                          <a:pt x="58" y="50"/>
                        </a:lnTo>
                        <a:lnTo>
                          <a:pt x="57" y="50"/>
                        </a:lnTo>
                        <a:lnTo>
                          <a:pt x="55" y="51"/>
                        </a:lnTo>
                        <a:lnTo>
                          <a:pt x="54" y="53"/>
                        </a:lnTo>
                        <a:lnTo>
                          <a:pt x="53" y="53"/>
                        </a:lnTo>
                        <a:lnTo>
                          <a:pt x="50" y="5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 745">
                    <a:extLst>
                      <a:ext uri="{FF2B5EF4-FFF2-40B4-BE49-F238E27FC236}">
                        <a16:creationId xmlns="" xmlns:a16="http://schemas.microsoft.com/office/drawing/2014/main" id="{06E0E03A-C73C-45E6-8B02-3D4E463EC2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1826" y="3930650"/>
                    <a:ext cx="42863" cy="63500"/>
                  </a:xfrm>
                  <a:custGeom>
                    <a:avLst/>
                    <a:gdLst>
                      <a:gd name="T0" fmla="*/ 41 w 81"/>
                      <a:gd name="T1" fmla="*/ 118 h 118"/>
                      <a:gd name="T2" fmla="*/ 81 w 81"/>
                      <a:gd name="T3" fmla="*/ 16 h 118"/>
                      <a:gd name="T4" fmla="*/ 81 w 81"/>
                      <a:gd name="T5" fmla="*/ 0 h 118"/>
                      <a:gd name="T6" fmla="*/ 0 w 81"/>
                      <a:gd name="T7" fmla="*/ 0 h 118"/>
                      <a:gd name="T8" fmla="*/ 0 w 81"/>
                      <a:gd name="T9" fmla="*/ 13 h 118"/>
                      <a:gd name="T10" fmla="*/ 62 w 81"/>
                      <a:gd name="T11" fmla="*/ 13 h 118"/>
                      <a:gd name="T12" fmla="*/ 22 w 81"/>
                      <a:gd name="T13" fmla="*/ 118 h 118"/>
                      <a:gd name="T14" fmla="*/ 41 w 81"/>
                      <a:gd name="T15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8">
                        <a:moveTo>
                          <a:pt x="41" y="118"/>
                        </a:moveTo>
                        <a:lnTo>
                          <a:pt x="81" y="16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62" y="13"/>
                        </a:lnTo>
                        <a:lnTo>
                          <a:pt x="22" y="118"/>
                        </a:lnTo>
                        <a:lnTo>
                          <a:pt x="41" y="11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0" name="Freeform 746">
                    <a:extLst>
                      <a:ext uri="{FF2B5EF4-FFF2-40B4-BE49-F238E27FC236}">
                        <a16:creationId xmlns="" xmlns:a16="http://schemas.microsoft.com/office/drawing/2014/main" id="{D8B74004-24D6-4D64-A832-03AF30FBFF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4064000"/>
                    <a:ext cx="46038" cy="65088"/>
                  </a:xfrm>
                  <a:custGeom>
                    <a:avLst/>
                    <a:gdLst>
                      <a:gd name="T0" fmla="*/ 21 w 86"/>
                      <a:gd name="T1" fmla="*/ 44 h 122"/>
                      <a:gd name="T2" fmla="*/ 26 w 86"/>
                      <a:gd name="T3" fmla="*/ 29 h 122"/>
                      <a:gd name="T4" fmla="*/ 34 w 86"/>
                      <a:gd name="T5" fmla="*/ 18 h 122"/>
                      <a:gd name="T6" fmla="*/ 44 w 86"/>
                      <a:gd name="T7" fmla="*/ 14 h 122"/>
                      <a:gd name="T8" fmla="*/ 54 w 86"/>
                      <a:gd name="T9" fmla="*/ 14 h 122"/>
                      <a:gd name="T10" fmla="*/ 61 w 86"/>
                      <a:gd name="T11" fmla="*/ 19 h 122"/>
                      <a:gd name="T12" fmla="*/ 64 w 86"/>
                      <a:gd name="T13" fmla="*/ 23 h 122"/>
                      <a:gd name="T14" fmla="*/ 65 w 86"/>
                      <a:gd name="T15" fmla="*/ 29 h 122"/>
                      <a:gd name="T16" fmla="*/ 84 w 86"/>
                      <a:gd name="T17" fmla="*/ 29 h 122"/>
                      <a:gd name="T18" fmla="*/ 81 w 86"/>
                      <a:gd name="T19" fmla="*/ 19 h 122"/>
                      <a:gd name="T20" fmla="*/ 76 w 86"/>
                      <a:gd name="T21" fmla="*/ 11 h 122"/>
                      <a:gd name="T22" fmla="*/ 68 w 86"/>
                      <a:gd name="T23" fmla="*/ 4 h 122"/>
                      <a:gd name="T24" fmla="*/ 58 w 86"/>
                      <a:gd name="T25" fmla="*/ 2 h 122"/>
                      <a:gd name="T26" fmla="*/ 46 w 86"/>
                      <a:gd name="T27" fmla="*/ 0 h 122"/>
                      <a:gd name="T28" fmla="*/ 36 w 86"/>
                      <a:gd name="T29" fmla="*/ 2 h 122"/>
                      <a:gd name="T30" fmla="*/ 26 w 86"/>
                      <a:gd name="T31" fmla="*/ 4 h 122"/>
                      <a:gd name="T32" fmla="*/ 19 w 86"/>
                      <a:gd name="T33" fmla="*/ 11 h 122"/>
                      <a:gd name="T34" fmla="*/ 13 w 86"/>
                      <a:gd name="T35" fmla="*/ 18 h 122"/>
                      <a:gd name="T36" fmla="*/ 7 w 86"/>
                      <a:gd name="T37" fmla="*/ 27 h 122"/>
                      <a:gd name="T38" fmla="*/ 3 w 86"/>
                      <a:gd name="T39" fmla="*/ 38 h 122"/>
                      <a:gd name="T40" fmla="*/ 2 w 86"/>
                      <a:gd name="T41" fmla="*/ 49 h 122"/>
                      <a:gd name="T42" fmla="*/ 0 w 86"/>
                      <a:gd name="T43" fmla="*/ 64 h 122"/>
                      <a:gd name="T44" fmla="*/ 2 w 86"/>
                      <a:gd name="T45" fmla="*/ 76 h 122"/>
                      <a:gd name="T46" fmla="*/ 3 w 86"/>
                      <a:gd name="T47" fmla="*/ 87 h 122"/>
                      <a:gd name="T48" fmla="*/ 6 w 86"/>
                      <a:gd name="T49" fmla="*/ 96 h 122"/>
                      <a:gd name="T50" fmla="*/ 10 w 86"/>
                      <a:gd name="T51" fmla="*/ 103 h 122"/>
                      <a:gd name="T52" fmla="*/ 14 w 86"/>
                      <a:gd name="T53" fmla="*/ 110 h 122"/>
                      <a:gd name="T54" fmla="*/ 22 w 86"/>
                      <a:gd name="T55" fmla="*/ 115 h 122"/>
                      <a:gd name="T56" fmla="*/ 33 w 86"/>
                      <a:gd name="T57" fmla="*/ 119 h 122"/>
                      <a:gd name="T58" fmla="*/ 44 w 86"/>
                      <a:gd name="T59" fmla="*/ 122 h 122"/>
                      <a:gd name="T60" fmla="*/ 57 w 86"/>
                      <a:gd name="T61" fmla="*/ 121 h 122"/>
                      <a:gd name="T62" fmla="*/ 67 w 86"/>
                      <a:gd name="T63" fmla="*/ 117 h 122"/>
                      <a:gd name="T64" fmla="*/ 76 w 86"/>
                      <a:gd name="T65" fmla="*/ 110 h 122"/>
                      <a:gd name="T66" fmla="*/ 83 w 86"/>
                      <a:gd name="T67" fmla="*/ 99 h 122"/>
                      <a:gd name="T68" fmla="*/ 86 w 86"/>
                      <a:gd name="T69" fmla="*/ 86 h 122"/>
                      <a:gd name="T70" fmla="*/ 86 w 86"/>
                      <a:gd name="T71" fmla="*/ 71 h 122"/>
                      <a:gd name="T72" fmla="*/ 81 w 86"/>
                      <a:gd name="T73" fmla="*/ 58 h 122"/>
                      <a:gd name="T74" fmla="*/ 73 w 86"/>
                      <a:gd name="T75" fmla="*/ 49 h 122"/>
                      <a:gd name="T76" fmla="*/ 65 w 86"/>
                      <a:gd name="T77" fmla="*/ 45 h 122"/>
                      <a:gd name="T78" fmla="*/ 54 w 86"/>
                      <a:gd name="T79" fmla="*/ 42 h 122"/>
                      <a:gd name="T80" fmla="*/ 45 w 86"/>
                      <a:gd name="T81" fmla="*/ 41 h 122"/>
                      <a:gd name="T82" fmla="*/ 37 w 86"/>
                      <a:gd name="T83" fmla="*/ 42 h 122"/>
                      <a:gd name="T84" fmla="*/ 31 w 86"/>
                      <a:gd name="T85" fmla="*/ 46 h 122"/>
                      <a:gd name="T86" fmla="*/ 25 w 86"/>
                      <a:gd name="T87" fmla="*/ 52 h 122"/>
                      <a:gd name="T88" fmla="*/ 27 w 86"/>
                      <a:gd name="T89" fmla="*/ 63 h 122"/>
                      <a:gd name="T90" fmla="*/ 34 w 86"/>
                      <a:gd name="T91" fmla="*/ 56 h 122"/>
                      <a:gd name="T92" fmla="*/ 46 w 86"/>
                      <a:gd name="T93" fmla="*/ 53 h 122"/>
                      <a:gd name="T94" fmla="*/ 54 w 86"/>
                      <a:gd name="T95" fmla="*/ 56 h 122"/>
                      <a:gd name="T96" fmla="*/ 61 w 86"/>
                      <a:gd name="T97" fmla="*/ 63 h 122"/>
                      <a:gd name="T98" fmla="*/ 64 w 86"/>
                      <a:gd name="T99" fmla="*/ 69 h 122"/>
                      <a:gd name="T100" fmla="*/ 65 w 86"/>
                      <a:gd name="T101" fmla="*/ 80 h 122"/>
                      <a:gd name="T102" fmla="*/ 64 w 86"/>
                      <a:gd name="T103" fmla="*/ 92 h 122"/>
                      <a:gd name="T104" fmla="*/ 61 w 86"/>
                      <a:gd name="T105" fmla="*/ 100 h 122"/>
                      <a:gd name="T106" fmla="*/ 56 w 86"/>
                      <a:gd name="T107" fmla="*/ 107 h 122"/>
                      <a:gd name="T108" fmla="*/ 45 w 86"/>
                      <a:gd name="T109" fmla="*/ 109 h 122"/>
                      <a:gd name="T110" fmla="*/ 40 w 86"/>
                      <a:gd name="T111" fmla="*/ 109 h 122"/>
                      <a:gd name="T112" fmla="*/ 33 w 86"/>
                      <a:gd name="T113" fmla="*/ 104 h 122"/>
                      <a:gd name="T114" fmla="*/ 26 w 86"/>
                      <a:gd name="T115" fmla="*/ 96 h 122"/>
                      <a:gd name="T116" fmla="*/ 23 w 86"/>
                      <a:gd name="T117" fmla="*/ 87 h 122"/>
                      <a:gd name="T118" fmla="*/ 22 w 86"/>
                      <a:gd name="T119" fmla="*/ 76 h 122"/>
                      <a:gd name="T120" fmla="*/ 25 w 86"/>
                      <a:gd name="T121" fmla="*/ 68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2">
                        <a:moveTo>
                          <a:pt x="21" y="56"/>
                        </a:moveTo>
                        <a:lnTo>
                          <a:pt x="21" y="49"/>
                        </a:lnTo>
                        <a:lnTo>
                          <a:pt x="21" y="44"/>
                        </a:lnTo>
                        <a:lnTo>
                          <a:pt x="22" y="38"/>
                        </a:lnTo>
                        <a:lnTo>
                          <a:pt x="23" y="33"/>
                        </a:lnTo>
                        <a:lnTo>
                          <a:pt x="26" y="29"/>
                        </a:lnTo>
                        <a:lnTo>
                          <a:pt x="27" y="25"/>
                        </a:lnTo>
                        <a:lnTo>
                          <a:pt x="31" y="21"/>
                        </a:lnTo>
                        <a:lnTo>
                          <a:pt x="34" y="18"/>
                        </a:lnTo>
                        <a:lnTo>
                          <a:pt x="37" y="15"/>
                        </a:lnTo>
                        <a:lnTo>
                          <a:pt x="40" y="14"/>
                        </a:lnTo>
                        <a:lnTo>
                          <a:pt x="44" y="14"/>
                        </a:lnTo>
                        <a:lnTo>
                          <a:pt x="46" y="14"/>
                        </a:lnTo>
                        <a:lnTo>
                          <a:pt x="50" y="14"/>
                        </a:lnTo>
                        <a:lnTo>
                          <a:pt x="54" y="14"/>
                        </a:lnTo>
                        <a:lnTo>
                          <a:pt x="57" y="15"/>
                        </a:lnTo>
                        <a:lnTo>
                          <a:pt x="60" y="18"/>
                        </a:lnTo>
                        <a:lnTo>
                          <a:pt x="61" y="19"/>
                        </a:lnTo>
                        <a:lnTo>
                          <a:pt x="61" y="21"/>
                        </a:lnTo>
                        <a:lnTo>
                          <a:pt x="63" y="22"/>
                        </a:lnTo>
                        <a:lnTo>
                          <a:pt x="64" y="23"/>
                        </a:lnTo>
                        <a:lnTo>
                          <a:pt x="64" y="25"/>
                        </a:lnTo>
                        <a:lnTo>
                          <a:pt x="64" y="27"/>
                        </a:lnTo>
                        <a:lnTo>
                          <a:pt x="65" y="29"/>
                        </a:lnTo>
                        <a:lnTo>
                          <a:pt x="65" y="31"/>
                        </a:lnTo>
                        <a:lnTo>
                          <a:pt x="84" y="31"/>
                        </a:lnTo>
                        <a:lnTo>
                          <a:pt x="84" y="29"/>
                        </a:lnTo>
                        <a:lnTo>
                          <a:pt x="84" y="25"/>
                        </a:lnTo>
                        <a:lnTo>
                          <a:pt x="83" y="22"/>
                        </a:lnTo>
                        <a:lnTo>
                          <a:pt x="81" y="19"/>
                        </a:lnTo>
                        <a:lnTo>
                          <a:pt x="80" y="17"/>
                        </a:lnTo>
                        <a:lnTo>
                          <a:pt x="77" y="14"/>
                        </a:lnTo>
                        <a:lnTo>
                          <a:pt x="76" y="11"/>
                        </a:lnTo>
                        <a:lnTo>
                          <a:pt x="73" y="8"/>
                        </a:lnTo>
                        <a:lnTo>
                          <a:pt x="71" y="7"/>
                        </a:lnTo>
                        <a:lnTo>
                          <a:pt x="68" y="4"/>
                        </a:lnTo>
                        <a:lnTo>
                          <a:pt x="65" y="3"/>
                        </a:lnTo>
                        <a:lnTo>
                          <a:pt x="61" y="2"/>
                        </a:lnTo>
                        <a:lnTo>
                          <a:pt x="58" y="2"/>
                        </a:lnTo>
                        <a:lnTo>
                          <a:pt x="54" y="0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2"/>
                        </a:lnTo>
                        <a:lnTo>
                          <a:pt x="33" y="2"/>
                        </a:lnTo>
                        <a:lnTo>
                          <a:pt x="30" y="3"/>
                        </a:lnTo>
                        <a:lnTo>
                          <a:pt x="26" y="4"/>
                        </a:lnTo>
                        <a:lnTo>
                          <a:pt x="23" y="7"/>
                        </a:lnTo>
                        <a:lnTo>
                          <a:pt x="21" y="8"/>
                        </a:lnTo>
                        <a:lnTo>
                          <a:pt x="19" y="11"/>
                        </a:lnTo>
                        <a:lnTo>
                          <a:pt x="17" y="13"/>
                        </a:lnTo>
                        <a:lnTo>
                          <a:pt x="14" y="15"/>
                        </a:lnTo>
                        <a:lnTo>
                          <a:pt x="13" y="18"/>
                        </a:lnTo>
                        <a:lnTo>
                          <a:pt x="10" y="21"/>
                        </a:lnTo>
                        <a:lnTo>
                          <a:pt x="8" y="25"/>
                        </a:lnTo>
                        <a:lnTo>
                          <a:pt x="7" y="27"/>
                        </a:lnTo>
                        <a:lnTo>
                          <a:pt x="6" y="30"/>
                        </a:lnTo>
                        <a:lnTo>
                          <a:pt x="4" y="34"/>
                        </a:lnTo>
                        <a:lnTo>
                          <a:pt x="3" y="38"/>
                        </a:lnTo>
                        <a:lnTo>
                          <a:pt x="3" y="42"/>
                        </a:lnTo>
                        <a:lnTo>
                          <a:pt x="2" y="45"/>
                        </a:lnTo>
                        <a:lnTo>
                          <a:pt x="2" y="49"/>
                        </a:lnTo>
                        <a:lnTo>
                          <a:pt x="2" y="54"/>
                        </a:lnTo>
                        <a:lnTo>
                          <a:pt x="0" y="58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2" y="76"/>
                        </a:lnTo>
                        <a:lnTo>
                          <a:pt x="2" y="79"/>
                        </a:lnTo>
                        <a:lnTo>
                          <a:pt x="2" y="83"/>
                        </a:lnTo>
                        <a:lnTo>
                          <a:pt x="3" y="87"/>
                        </a:lnTo>
                        <a:lnTo>
                          <a:pt x="4" y="90"/>
                        </a:lnTo>
                        <a:lnTo>
                          <a:pt x="4" y="92"/>
                        </a:lnTo>
                        <a:lnTo>
                          <a:pt x="6" y="96"/>
                        </a:lnTo>
                        <a:lnTo>
                          <a:pt x="7" y="99"/>
                        </a:lnTo>
                        <a:lnTo>
                          <a:pt x="8" y="100"/>
                        </a:lnTo>
                        <a:lnTo>
                          <a:pt x="10" y="103"/>
                        </a:lnTo>
                        <a:lnTo>
                          <a:pt x="11" y="106"/>
                        </a:lnTo>
                        <a:lnTo>
                          <a:pt x="13" y="107"/>
                        </a:lnTo>
                        <a:lnTo>
                          <a:pt x="14" y="110"/>
                        </a:lnTo>
                        <a:lnTo>
                          <a:pt x="17" y="111"/>
                        </a:lnTo>
                        <a:lnTo>
                          <a:pt x="19" y="114"/>
                        </a:lnTo>
                        <a:lnTo>
                          <a:pt x="22" y="115"/>
                        </a:lnTo>
                        <a:lnTo>
                          <a:pt x="26" y="118"/>
                        </a:lnTo>
                        <a:lnTo>
                          <a:pt x="30" y="119"/>
                        </a:lnTo>
                        <a:lnTo>
                          <a:pt x="33" y="119"/>
                        </a:lnTo>
                        <a:lnTo>
                          <a:pt x="37" y="121"/>
                        </a:lnTo>
                        <a:lnTo>
                          <a:pt x="41" y="121"/>
                        </a:lnTo>
                        <a:lnTo>
                          <a:pt x="44" y="122"/>
                        </a:lnTo>
                        <a:lnTo>
                          <a:pt x="49" y="121"/>
                        </a:lnTo>
                        <a:lnTo>
                          <a:pt x="53" y="121"/>
                        </a:lnTo>
                        <a:lnTo>
                          <a:pt x="57" y="121"/>
                        </a:lnTo>
                        <a:lnTo>
                          <a:pt x="60" y="119"/>
                        </a:lnTo>
                        <a:lnTo>
                          <a:pt x="64" y="118"/>
                        </a:lnTo>
                        <a:lnTo>
                          <a:pt x="67" y="117"/>
                        </a:lnTo>
                        <a:lnTo>
                          <a:pt x="69" y="115"/>
                        </a:lnTo>
                        <a:lnTo>
                          <a:pt x="72" y="113"/>
                        </a:lnTo>
                        <a:lnTo>
                          <a:pt x="76" y="110"/>
                        </a:lnTo>
                        <a:lnTo>
                          <a:pt x="79" y="107"/>
                        </a:lnTo>
                        <a:lnTo>
                          <a:pt x="80" y="103"/>
                        </a:lnTo>
                        <a:lnTo>
                          <a:pt x="83" y="99"/>
                        </a:lnTo>
                        <a:lnTo>
                          <a:pt x="84" y="95"/>
                        </a:lnTo>
                        <a:lnTo>
                          <a:pt x="86" y="91"/>
                        </a:lnTo>
                        <a:lnTo>
                          <a:pt x="86" y="86"/>
                        </a:lnTo>
                        <a:lnTo>
                          <a:pt x="86" y="80"/>
                        </a:lnTo>
                        <a:lnTo>
                          <a:pt x="86" y="76"/>
                        </a:lnTo>
                        <a:lnTo>
                          <a:pt x="86" y="71"/>
                        </a:lnTo>
                        <a:lnTo>
                          <a:pt x="84" y="67"/>
                        </a:lnTo>
                        <a:lnTo>
                          <a:pt x="83" y="63"/>
                        </a:lnTo>
                        <a:lnTo>
                          <a:pt x="81" y="58"/>
                        </a:lnTo>
                        <a:lnTo>
                          <a:pt x="79" y="56"/>
                        </a:lnTo>
                        <a:lnTo>
                          <a:pt x="76" y="52"/>
                        </a:lnTo>
                        <a:lnTo>
                          <a:pt x="73" y="49"/>
                        </a:lnTo>
                        <a:lnTo>
                          <a:pt x="71" y="48"/>
                        </a:lnTo>
                        <a:lnTo>
                          <a:pt x="68" y="46"/>
                        </a:lnTo>
                        <a:lnTo>
                          <a:pt x="65" y="45"/>
                        </a:lnTo>
                        <a:lnTo>
                          <a:pt x="61" y="44"/>
                        </a:lnTo>
                        <a:lnTo>
                          <a:pt x="58" y="42"/>
                        </a:lnTo>
                        <a:lnTo>
                          <a:pt x="54" y="42"/>
                        </a:lnTo>
                        <a:lnTo>
                          <a:pt x="52" y="41"/>
                        </a:lnTo>
                        <a:lnTo>
                          <a:pt x="48" y="41"/>
                        </a:lnTo>
                        <a:lnTo>
                          <a:pt x="45" y="41"/>
                        </a:lnTo>
                        <a:lnTo>
                          <a:pt x="42" y="41"/>
                        </a:lnTo>
                        <a:lnTo>
                          <a:pt x="40" y="42"/>
                        </a:lnTo>
                        <a:lnTo>
                          <a:pt x="37" y="42"/>
                        </a:lnTo>
                        <a:lnTo>
                          <a:pt x="36" y="44"/>
                        </a:lnTo>
                        <a:lnTo>
                          <a:pt x="33" y="45"/>
                        </a:lnTo>
                        <a:lnTo>
                          <a:pt x="31" y="46"/>
                        </a:lnTo>
                        <a:lnTo>
                          <a:pt x="29" y="48"/>
                        </a:lnTo>
                        <a:lnTo>
                          <a:pt x="26" y="49"/>
                        </a:lnTo>
                        <a:lnTo>
                          <a:pt x="25" y="52"/>
                        </a:lnTo>
                        <a:lnTo>
                          <a:pt x="22" y="54"/>
                        </a:lnTo>
                        <a:lnTo>
                          <a:pt x="21" y="56"/>
                        </a:lnTo>
                        <a:close/>
                        <a:moveTo>
                          <a:pt x="27" y="63"/>
                        </a:moveTo>
                        <a:lnTo>
                          <a:pt x="29" y="60"/>
                        </a:lnTo>
                        <a:lnTo>
                          <a:pt x="31" y="58"/>
                        </a:lnTo>
                        <a:lnTo>
                          <a:pt x="34" y="56"/>
                        </a:lnTo>
                        <a:lnTo>
                          <a:pt x="38" y="54"/>
                        </a:lnTo>
                        <a:lnTo>
                          <a:pt x="42" y="54"/>
                        </a:lnTo>
                        <a:lnTo>
                          <a:pt x="46" y="53"/>
                        </a:lnTo>
                        <a:lnTo>
                          <a:pt x="49" y="54"/>
                        </a:lnTo>
                        <a:lnTo>
                          <a:pt x="52" y="54"/>
                        </a:lnTo>
                        <a:lnTo>
                          <a:pt x="54" y="56"/>
                        </a:lnTo>
                        <a:lnTo>
                          <a:pt x="57" y="58"/>
                        </a:lnTo>
                        <a:lnTo>
                          <a:pt x="60" y="60"/>
                        </a:lnTo>
                        <a:lnTo>
                          <a:pt x="61" y="63"/>
                        </a:lnTo>
                        <a:lnTo>
                          <a:pt x="63" y="64"/>
                        </a:lnTo>
                        <a:lnTo>
                          <a:pt x="64" y="67"/>
                        </a:lnTo>
                        <a:lnTo>
                          <a:pt x="64" y="69"/>
                        </a:lnTo>
                        <a:lnTo>
                          <a:pt x="65" y="73"/>
                        </a:lnTo>
                        <a:lnTo>
                          <a:pt x="65" y="76"/>
                        </a:lnTo>
                        <a:lnTo>
                          <a:pt x="65" y="80"/>
                        </a:lnTo>
                        <a:lnTo>
                          <a:pt x="65" y="86"/>
                        </a:lnTo>
                        <a:lnTo>
                          <a:pt x="65" y="88"/>
                        </a:lnTo>
                        <a:lnTo>
                          <a:pt x="64" y="92"/>
                        </a:lnTo>
                        <a:lnTo>
                          <a:pt x="64" y="95"/>
                        </a:lnTo>
                        <a:lnTo>
                          <a:pt x="63" y="99"/>
                        </a:lnTo>
                        <a:lnTo>
                          <a:pt x="61" y="100"/>
                        </a:lnTo>
                        <a:lnTo>
                          <a:pt x="60" y="103"/>
                        </a:lnTo>
                        <a:lnTo>
                          <a:pt x="57" y="104"/>
                        </a:lnTo>
                        <a:lnTo>
                          <a:pt x="56" y="107"/>
                        </a:lnTo>
                        <a:lnTo>
                          <a:pt x="52" y="109"/>
                        </a:lnTo>
                        <a:lnTo>
                          <a:pt x="49" y="109"/>
                        </a:lnTo>
                        <a:lnTo>
                          <a:pt x="45" y="109"/>
                        </a:lnTo>
                        <a:lnTo>
                          <a:pt x="44" y="109"/>
                        </a:lnTo>
                        <a:lnTo>
                          <a:pt x="42" y="109"/>
                        </a:lnTo>
                        <a:lnTo>
                          <a:pt x="40" y="109"/>
                        </a:lnTo>
                        <a:lnTo>
                          <a:pt x="38" y="107"/>
                        </a:lnTo>
                        <a:lnTo>
                          <a:pt x="36" y="106"/>
                        </a:lnTo>
                        <a:lnTo>
                          <a:pt x="33" y="104"/>
                        </a:lnTo>
                        <a:lnTo>
                          <a:pt x="30" y="102"/>
                        </a:lnTo>
                        <a:lnTo>
                          <a:pt x="27" y="99"/>
                        </a:lnTo>
                        <a:lnTo>
                          <a:pt x="26" y="96"/>
                        </a:lnTo>
                        <a:lnTo>
                          <a:pt x="25" y="94"/>
                        </a:lnTo>
                        <a:lnTo>
                          <a:pt x="23" y="91"/>
                        </a:lnTo>
                        <a:lnTo>
                          <a:pt x="23" y="87"/>
                        </a:lnTo>
                        <a:lnTo>
                          <a:pt x="22" y="83"/>
                        </a:lnTo>
                        <a:lnTo>
                          <a:pt x="22" y="79"/>
                        </a:lnTo>
                        <a:lnTo>
                          <a:pt x="22" y="76"/>
                        </a:lnTo>
                        <a:lnTo>
                          <a:pt x="22" y="73"/>
                        </a:lnTo>
                        <a:lnTo>
                          <a:pt x="23" y="71"/>
                        </a:lnTo>
                        <a:lnTo>
                          <a:pt x="25" y="68"/>
                        </a:lnTo>
                        <a:lnTo>
                          <a:pt x="26" y="65"/>
                        </a:lnTo>
                        <a:lnTo>
                          <a:pt x="27" y="6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 747">
                    <a:extLst>
                      <a:ext uri="{FF2B5EF4-FFF2-40B4-BE49-F238E27FC236}">
                        <a16:creationId xmlns="" xmlns:a16="http://schemas.microsoft.com/office/drawing/2014/main" id="{F01ACC13-952A-4C55-BECD-4F51F3A33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4200525"/>
                    <a:ext cx="46038" cy="61913"/>
                  </a:xfrm>
                  <a:custGeom>
                    <a:avLst/>
                    <a:gdLst>
                      <a:gd name="T0" fmla="*/ 6 w 87"/>
                      <a:gd name="T1" fmla="*/ 55 h 119"/>
                      <a:gd name="T2" fmla="*/ 4 w 87"/>
                      <a:gd name="T3" fmla="*/ 61 h 119"/>
                      <a:gd name="T4" fmla="*/ 23 w 87"/>
                      <a:gd name="T5" fmla="*/ 59 h 119"/>
                      <a:gd name="T6" fmla="*/ 26 w 87"/>
                      <a:gd name="T7" fmla="*/ 57 h 119"/>
                      <a:gd name="T8" fmla="*/ 31 w 87"/>
                      <a:gd name="T9" fmla="*/ 53 h 119"/>
                      <a:gd name="T10" fmla="*/ 36 w 87"/>
                      <a:gd name="T11" fmla="*/ 50 h 119"/>
                      <a:gd name="T12" fmla="*/ 40 w 87"/>
                      <a:gd name="T13" fmla="*/ 49 h 119"/>
                      <a:gd name="T14" fmla="*/ 44 w 87"/>
                      <a:gd name="T15" fmla="*/ 49 h 119"/>
                      <a:gd name="T16" fmla="*/ 50 w 87"/>
                      <a:gd name="T17" fmla="*/ 49 h 119"/>
                      <a:gd name="T18" fmla="*/ 56 w 87"/>
                      <a:gd name="T19" fmla="*/ 50 h 119"/>
                      <a:gd name="T20" fmla="*/ 61 w 87"/>
                      <a:gd name="T21" fmla="*/ 54 h 119"/>
                      <a:gd name="T22" fmla="*/ 64 w 87"/>
                      <a:gd name="T23" fmla="*/ 58 h 119"/>
                      <a:gd name="T24" fmla="*/ 65 w 87"/>
                      <a:gd name="T25" fmla="*/ 65 h 119"/>
                      <a:gd name="T26" fmla="*/ 67 w 87"/>
                      <a:gd name="T27" fmla="*/ 72 h 119"/>
                      <a:gd name="T28" fmla="*/ 67 w 87"/>
                      <a:gd name="T29" fmla="*/ 80 h 119"/>
                      <a:gd name="T30" fmla="*/ 65 w 87"/>
                      <a:gd name="T31" fmla="*/ 88 h 119"/>
                      <a:gd name="T32" fmla="*/ 63 w 87"/>
                      <a:gd name="T33" fmla="*/ 95 h 119"/>
                      <a:gd name="T34" fmla="*/ 60 w 87"/>
                      <a:gd name="T35" fmla="*/ 99 h 119"/>
                      <a:gd name="T36" fmla="*/ 54 w 87"/>
                      <a:gd name="T37" fmla="*/ 103 h 119"/>
                      <a:gd name="T38" fmla="*/ 48 w 87"/>
                      <a:gd name="T39" fmla="*/ 105 h 119"/>
                      <a:gd name="T40" fmla="*/ 44 w 87"/>
                      <a:gd name="T41" fmla="*/ 105 h 119"/>
                      <a:gd name="T42" fmla="*/ 37 w 87"/>
                      <a:gd name="T43" fmla="*/ 105 h 119"/>
                      <a:gd name="T44" fmla="*/ 30 w 87"/>
                      <a:gd name="T45" fmla="*/ 104 h 119"/>
                      <a:gd name="T46" fmla="*/ 26 w 87"/>
                      <a:gd name="T47" fmla="*/ 100 h 119"/>
                      <a:gd name="T48" fmla="*/ 23 w 87"/>
                      <a:gd name="T49" fmla="*/ 97 h 119"/>
                      <a:gd name="T50" fmla="*/ 22 w 87"/>
                      <a:gd name="T51" fmla="*/ 92 h 119"/>
                      <a:gd name="T52" fmla="*/ 21 w 87"/>
                      <a:gd name="T53" fmla="*/ 86 h 119"/>
                      <a:gd name="T54" fmla="*/ 0 w 87"/>
                      <a:gd name="T55" fmla="*/ 84 h 119"/>
                      <a:gd name="T56" fmla="*/ 2 w 87"/>
                      <a:gd name="T57" fmla="*/ 92 h 119"/>
                      <a:gd name="T58" fmla="*/ 4 w 87"/>
                      <a:gd name="T59" fmla="*/ 99 h 119"/>
                      <a:gd name="T60" fmla="*/ 8 w 87"/>
                      <a:gd name="T61" fmla="*/ 105 h 119"/>
                      <a:gd name="T62" fmla="*/ 14 w 87"/>
                      <a:gd name="T63" fmla="*/ 111 h 119"/>
                      <a:gd name="T64" fmla="*/ 19 w 87"/>
                      <a:gd name="T65" fmla="*/ 113 h 119"/>
                      <a:gd name="T66" fmla="*/ 26 w 87"/>
                      <a:gd name="T67" fmla="*/ 118 h 119"/>
                      <a:gd name="T68" fmla="*/ 34 w 87"/>
                      <a:gd name="T69" fmla="*/ 119 h 119"/>
                      <a:gd name="T70" fmla="*/ 42 w 87"/>
                      <a:gd name="T71" fmla="*/ 119 h 119"/>
                      <a:gd name="T72" fmla="*/ 50 w 87"/>
                      <a:gd name="T73" fmla="*/ 119 h 119"/>
                      <a:gd name="T74" fmla="*/ 58 w 87"/>
                      <a:gd name="T75" fmla="*/ 116 h 119"/>
                      <a:gd name="T76" fmla="*/ 65 w 87"/>
                      <a:gd name="T77" fmla="*/ 113 h 119"/>
                      <a:gd name="T78" fmla="*/ 72 w 87"/>
                      <a:gd name="T79" fmla="*/ 109 h 119"/>
                      <a:gd name="T80" fmla="*/ 79 w 87"/>
                      <a:gd name="T81" fmla="*/ 103 h 119"/>
                      <a:gd name="T82" fmla="*/ 83 w 87"/>
                      <a:gd name="T83" fmla="*/ 95 h 119"/>
                      <a:gd name="T84" fmla="*/ 86 w 87"/>
                      <a:gd name="T85" fmla="*/ 85 h 119"/>
                      <a:gd name="T86" fmla="*/ 87 w 87"/>
                      <a:gd name="T87" fmla="*/ 73 h 119"/>
                      <a:gd name="T88" fmla="*/ 86 w 87"/>
                      <a:gd name="T89" fmla="*/ 65 h 119"/>
                      <a:gd name="T90" fmla="*/ 84 w 87"/>
                      <a:gd name="T91" fmla="*/ 57 h 119"/>
                      <a:gd name="T92" fmla="*/ 80 w 87"/>
                      <a:gd name="T93" fmla="*/ 50 h 119"/>
                      <a:gd name="T94" fmla="*/ 75 w 87"/>
                      <a:gd name="T95" fmla="*/ 45 h 119"/>
                      <a:gd name="T96" fmla="*/ 69 w 87"/>
                      <a:gd name="T97" fmla="*/ 42 h 119"/>
                      <a:gd name="T98" fmla="*/ 63 w 87"/>
                      <a:gd name="T99" fmla="*/ 38 h 119"/>
                      <a:gd name="T100" fmla="*/ 54 w 87"/>
                      <a:gd name="T101" fmla="*/ 36 h 119"/>
                      <a:gd name="T102" fmla="*/ 46 w 87"/>
                      <a:gd name="T103" fmla="*/ 36 h 119"/>
                      <a:gd name="T104" fmla="*/ 41 w 87"/>
                      <a:gd name="T105" fmla="*/ 36 h 119"/>
                      <a:gd name="T106" fmla="*/ 34 w 87"/>
                      <a:gd name="T107" fmla="*/ 38 h 119"/>
                      <a:gd name="T108" fmla="*/ 29 w 87"/>
                      <a:gd name="T109" fmla="*/ 40 h 119"/>
                      <a:gd name="T110" fmla="*/ 23 w 87"/>
                      <a:gd name="T111" fmla="*/ 45 h 119"/>
                      <a:gd name="T112" fmla="*/ 23 w 87"/>
                      <a:gd name="T113" fmla="*/ 40 h 119"/>
                      <a:gd name="T114" fmla="*/ 26 w 87"/>
                      <a:gd name="T115" fmla="*/ 15 h 119"/>
                      <a:gd name="T116" fmla="*/ 83 w 87"/>
                      <a:gd name="T117" fmla="*/ 12 h 119"/>
                      <a:gd name="T118" fmla="*/ 10 w 87"/>
                      <a:gd name="T119" fmla="*/ 0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19">
                        <a:moveTo>
                          <a:pt x="10" y="3"/>
                        </a:moveTo>
                        <a:lnTo>
                          <a:pt x="6" y="55"/>
                        </a:lnTo>
                        <a:lnTo>
                          <a:pt x="6" y="58"/>
                        </a:lnTo>
                        <a:lnTo>
                          <a:pt x="4" y="61"/>
                        </a:lnTo>
                        <a:lnTo>
                          <a:pt x="22" y="61"/>
                        </a:lnTo>
                        <a:lnTo>
                          <a:pt x="23" y="59"/>
                        </a:lnTo>
                        <a:lnTo>
                          <a:pt x="25" y="58"/>
                        </a:lnTo>
                        <a:lnTo>
                          <a:pt x="26" y="57"/>
                        </a:lnTo>
                        <a:lnTo>
                          <a:pt x="29" y="54"/>
                        </a:lnTo>
                        <a:lnTo>
                          <a:pt x="31" y="53"/>
                        </a:lnTo>
                        <a:lnTo>
                          <a:pt x="33" y="51"/>
                        </a:lnTo>
                        <a:lnTo>
                          <a:pt x="36" y="50"/>
                        </a:lnTo>
                        <a:lnTo>
                          <a:pt x="37" y="50"/>
                        </a:lnTo>
                        <a:lnTo>
                          <a:pt x="40" y="49"/>
                        </a:lnTo>
                        <a:lnTo>
                          <a:pt x="42" y="49"/>
                        </a:lnTo>
                        <a:lnTo>
                          <a:pt x="44" y="49"/>
                        </a:lnTo>
                        <a:lnTo>
                          <a:pt x="46" y="49"/>
                        </a:lnTo>
                        <a:lnTo>
                          <a:pt x="50" y="49"/>
                        </a:lnTo>
                        <a:lnTo>
                          <a:pt x="53" y="49"/>
                        </a:lnTo>
                        <a:lnTo>
                          <a:pt x="56" y="50"/>
                        </a:lnTo>
                        <a:lnTo>
                          <a:pt x="58" y="53"/>
                        </a:lnTo>
                        <a:lnTo>
                          <a:pt x="61" y="54"/>
                        </a:lnTo>
                        <a:lnTo>
                          <a:pt x="63" y="55"/>
                        </a:lnTo>
                        <a:lnTo>
                          <a:pt x="64" y="58"/>
                        </a:lnTo>
                        <a:lnTo>
                          <a:pt x="64" y="61"/>
                        </a:lnTo>
                        <a:lnTo>
                          <a:pt x="65" y="65"/>
                        </a:lnTo>
                        <a:lnTo>
                          <a:pt x="65" y="68"/>
                        </a:lnTo>
                        <a:lnTo>
                          <a:pt x="67" y="72"/>
                        </a:lnTo>
                        <a:lnTo>
                          <a:pt x="67" y="76"/>
                        </a:lnTo>
                        <a:lnTo>
                          <a:pt x="67" y="80"/>
                        </a:lnTo>
                        <a:lnTo>
                          <a:pt x="65" y="84"/>
                        </a:lnTo>
                        <a:lnTo>
                          <a:pt x="65" y="88"/>
                        </a:lnTo>
                        <a:lnTo>
                          <a:pt x="64" y="90"/>
                        </a:lnTo>
                        <a:lnTo>
                          <a:pt x="63" y="95"/>
                        </a:lnTo>
                        <a:lnTo>
                          <a:pt x="61" y="97"/>
                        </a:lnTo>
                        <a:lnTo>
                          <a:pt x="60" y="99"/>
                        </a:lnTo>
                        <a:lnTo>
                          <a:pt x="57" y="101"/>
                        </a:lnTo>
                        <a:lnTo>
                          <a:pt x="54" y="103"/>
                        </a:lnTo>
                        <a:lnTo>
                          <a:pt x="50" y="105"/>
                        </a:lnTo>
                        <a:lnTo>
                          <a:pt x="48" y="105"/>
                        </a:lnTo>
                        <a:lnTo>
                          <a:pt x="45" y="105"/>
                        </a:lnTo>
                        <a:lnTo>
                          <a:pt x="44" y="105"/>
                        </a:lnTo>
                        <a:lnTo>
                          <a:pt x="41" y="105"/>
                        </a:lnTo>
                        <a:lnTo>
                          <a:pt x="37" y="105"/>
                        </a:lnTo>
                        <a:lnTo>
                          <a:pt x="34" y="105"/>
                        </a:lnTo>
                        <a:lnTo>
                          <a:pt x="30" y="104"/>
                        </a:lnTo>
                        <a:lnTo>
                          <a:pt x="29" y="101"/>
                        </a:lnTo>
                        <a:lnTo>
                          <a:pt x="26" y="100"/>
                        </a:lnTo>
                        <a:lnTo>
                          <a:pt x="25" y="99"/>
                        </a:lnTo>
                        <a:lnTo>
                          <a:pt x="23" y="97"/>
                        </a:lnTo>
                        <a:lnTo>
                          <a:pt x="22" y="95"/>
                        </a:lnTo>
                        <a:lnTo>
                          <a:pt x="22" y="92"/>
                        </a:lnTo>
                        <a:lnTo>
                          <a:pt x="21" y="89"/>
                        </a:lnTo>
                        <a:lnTo>
                          <a:pt x="21" y="86"/>
                        </a:lnTo>
                        <a:lnTo>
                          <a:pt x="19" y="84"/>
                        </a:lnTo>
                        <a:lnTo>
                          <a:pt x="0" y="84"/>
                        </a:lnTo>
                        <a:lnTo>
                          <a:pt x="0" y="88"/>
                        </a:lnTo>
                        <a:lnTo>
                          <a:pt x="2" y="92"/>
                        </a:lnTo>
                        <a:lnTo>
                          <a:pt x="3" y="96"/>
                        </a:lnTo>
                        <a:lnTo>
                          <a:pt x="4" y="99"/>
                        </a:lnTo>
                        <a:lnTo>
                          <a:pt x="7" y="103"/>
                        </a:lnTo>
                        <a:lnTo>
                          <a:pt x="8" y="105"/>
                        </a:lnTo>
                        <a:lnTo>
                          <a:pt x="11" y="108"/>
                        </a:lnTo>
                        <a:lnTo>
                          <a:pt x="14" y="111"/>
                        </a:lnTo>
                        <a:lnTo>
                          <a:pt x="17" y="112"/>
                        </a:lnTo>
                        <a:lnTo>
                          <a:pt x="19" y="113"/>
                        </a:lnTo>
                        <a:lnTo>
                          <a:pt x="22" y="116"/>
                        </a:lnTo>
                        <a:lnTo>
                          <a:pt x="26" y="118"/>
                        </a:lnTo>
                        <a:lnTo>
                          <a:pt x="30" y="118"/>
                        </a:lnTo>
                        <a:lnTo>
                          <a:pt x="34" y="119"/>
                        </a:lnTo>
                        <a:lnTo>
                          <a:pt x="38" y="119"/>
                        </a:lnTo>
                        <a:lnTo>
                          <a:pt x="42" y="119"/>
                        </a:lnTo>
                        <a:lnTo>
                          <a:pt x="46" y="119"/>
                        </a:lnTo>
                        <a:lnTo>
                          <a:pt x="50" y="119"/>
                        </a:lnTo>
                        <a:lnTo>
                          <a:pt x="54" y="118"/>
                        </a:lnTo>
                        <a:lnTo>
                          <a:pt x="58" y="116"/>
                        </a:lnTo>
                        <a:lnTo>
                          <a:pt x="61" y="115"/>
                        </a:lnTo>
                        <a:lnTo>
                          <a:pt x="65" y="113"/>
                        </a:lnTo>
                        <a:lnTo>
                          <a:pt x="68" y="112"/>
                        </a:lnTo>
                        <a:lnTo>
                          <a:pt x="72" y="109"/>
                        </a:lnTo>
                        <a:lnTo>
                          <a:pt x="75" y="107"/>
                        </a:lnTo>
                        <a:lnTo>
                          <a:pt x="79" y="103"/>
                        </a:lnTo>
                        <a:lnTo>
                          <a:pt x="81" y="99"/>
                        </a:lnTo>
                        <a:lnTo>
                          <a:pt x="83" y="95"/>
                        </a:lnTo>
                        <a:lnTo>
                          <a:pt x="84" y="89"/>
                        </a:lnTo>
                        <a:lnTo>
                          <a:pt x="86" y="85"/>
                        </a:lnTo>
                        <a:lnTo>
                          <a:pt x="87" y="80"/>
                        </a:lnTo>
                        <a:lnTo>
                          <a:pt x="87" y="73"/>
                        </a:lnTo>
                        <a:lnTo>
                          <a:pt x="87" y="69"/>
                        </a:lnTo>
                        <a:lnTo>
                          <a:pt x="86" y="65"/>
                        </a:lnTo>
                        <a:lnTo>
                          <a:pt x="86" y="61"/>
                        </a:lnTo>
                        <a:lnTo>
                          <a:pt x="84" y="57"/>
                        </a:lnTo>
                        <a:lnTo>
                          <a:pt x="83" y="54"/>
                        </a:lnTo>
                        <a:lnTo>
                          <a:pt x="80" y="50"/>
                        </a:lnTo>
                        <a:lnTo>
                          <a:pt x="77" y="47"/>
                        </a:lnTo>
                        <a:lnTo>
                          <a:pt x="75" y="45"/>
                        </a:lnTo>
                        <a:lnTo>
                          <a:pt x="72" y="43"/>
                        </a:lnTo>
                        <a:lnTo>
                          <a:pt x="69" y="42"/>
                        </a:lnTo>
                        <a:lnTo>
                          <a:pt x="65" y="39"/>
                        </a:lnTo>
                        <a:lnTo>
                          <a:pt x="63" y="38"/>
                        </a:lnTo>
                        <a:lnTo>
                          <a:pt x="58" y="38"/>
                        </a:lnTo>
                        <a:lnTo>
                          <a:pt x="54" y="36"/>
                        </a:lnTo>
                        <a:lnTo>
                          <a:pt x="50" y="36"/>
                        </a:lnTo>
                        <a:lnTo>
                          <a:pt x="46" y="36"/>
                        </a:lnTo>
                        <a:lnTo>
                          <a:pt x="44" y="36"/>
                        </a:lnTo>
                        <a:lnTo>
                          <a:pt x="41" y="36"/>
                        </a:lnTo>
                        <a:lnTo>
                          <a:pt x="37" y="38"/>
                        </a:lnTo>
                        <a:lnTo>
                          <a:pt x="34" y="38"/>
                        </a:lnTo>
                        <a:lnTo>
                          <a:pt x="31" y="39"/>
                        </a:lnTo>
                        <a:lnTo>
                          <a:pt x="29" y="40"/>
                        </a:lnTo>
                        <a:lnTo>
                          <a:pt x="26" y="43"/>
                        </a:lnTo>
                        <a:lnTo>
                          <a:pt x="23" y="45"/>
                        </a:lnTo>
                        <a:lnTo>
                          <a:pt x="23" y="42"/>
                        </a:lnTo>
                        <a:lnTo>
                          <a:pt x="23" y="40"/>
                        </a:lnTo>
                        <a:lnTo>
                          <a:pt x="25" y="28"/>
                        </a:lnTo>
                        <a:lnTo>
                          <a:pt x="26" y="15"/>
                        </a:lnTo>
                        <a:lnTo>
                          <a:pt x="26" y="12"/>
                        </a:lnTo>
                        <a:lnTo>
                          <a:pt x="83" y="12"/>
                        </a:lnTo>
                        <a:lnTo>
                          <a:pt x="83" y="0"/>
                        </a:lnTo>
                        <a:lnTo>
                          <a:pt x="10" y="0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 748">
                    <a:extLst>
                      <a:ext uri="{FF2B5EF4-FFF2-40B4-BE49-F238E27FC236}">
                        <a16:creationId xmlns="" xmlns:a16="http://schemas.microsoft.com/office/drawing/2014/main" id="{02091F96-C4E6-4407-B083-BA5FC524928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38651" y="4332288"/>
                    <a:ext cx="49213" cy="65088"/>
                  </a:xfrm>
                  <a:custGeom>
                    <a:avLst/>
                    <a:gdLst>
                      <a:gd name="T0" fmla="*/ 77 w 95"/>
                      <a:gd name="T1" fmla="*/ 90 h 121"/>
                      <a:gd name="T2" fmla="*/ 95 w 95"/>
                      <a:gd name="T3" fmla="*/ 90 h 121"/>
                      <a:gd name="T4" fmla="*/ 95 w 95"/>
                      <a:gd name="T5" fmla="*/ 77 h 121"/>
                      <a:gd name="T6" fmla="*/ 77 w 95"/>
                      <a:gd name="T7" fmla="*/ 77 h 121"/>
                      <a:gd name="T8" fmla="*/ 77 w 95"/>
                      <a:gd name="T9" fmla="*/ 0 h 121"/>
                      <a:gd name="T10" fmla="*/ 57 w 95"/>
                      <a:gd name="T11" fmla="*/ 0 h 121"/>
                      <a:gd name="T12" fmla="*/ 0 w 95"/>
                      <a:gd name="T13" fmla="*/ 76 h 121"/>
                      <a:gd name="T14" fmla="*/ 0 w 95"/>
                      <a:gd name="T15" fmla="*/ 90 h 121"/>
                      <a:gd name="T16" fmla="*/ 57 w 95"/>
                      <a:gd name="T17" fmla="*/ 90 h 121"/>
                      <a:gd name="T18" fmla="*/ 57 w 95"/>
                      <a:gd name="T19" fmla="*/ 121 h 121"/>
                      <a:gd name="T20" fmla="*/ 77 w 95"/>
                      <a:gd name="T21" fmla="*/ 121 h 121"/>
                      <a:gd name="T22" fmla="*/ 77 w 95"/>
                      <a:gd name="T23" fmla="*/ 90 h 121"/>
                      <a:gd name="T24" fmla="*/ 57 w 95"/>
                      <a:gd name="T25" fmla="*/ 26 h 121"/>
                      <a:gd name="T26" fmla="*/ 57 w 95"/>
                      <a:gd name="T27" fmla="*/ 77 h 121"/>
                      <a:gd name="T28" fmla="*/ 19 w 95"/>
                      <a:gd name="T29" fmla="*/ 77 h 121"/>
                      <a:gd name="T30" fmla="*/ 57 w 95"/>
                      <a:gd name="T31" fmla="*/ 26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21">
                        <a:moveTo>
                          <a:pt x="77" y="90"/>
                        </a:moveTo>
                        <a:lnTo>
                          <a:pt x="95" y="90"/>
                        </a:lnTo>
                        <a:lnTo>
                          <a:pt x="95" y="77"/>
                        </a:lnTo>
                        <a:lnTo>
                          <a:pt x="77" y="77"/>
                        </a:lnTo>
                        <a:lnTo>
                          <a:pt x="77" y="0"/>
                        </a:lnTo>
                        <a:lnTo>
                          <a:pt x="57" y="0"/>
                        </a:lnTo>
                        <a:lnTo>
                          <a:pt x="0" y="76"/>
                        </a:lnTo>
                        <a:lnTo>
                          <a:pt x="0" y="90"/>
                        </a:lnTo>
                        <a:lnTo>
                          <a:pt x="57" y="90"/>
                        </a:lnTo>
                        <a:lnTo>
                          <a:pt x="57" y="121"/>
                        </a:lnTo>
                        <a:lnTo>
                          <a:pt x="77" y="121"/>
                        </a:lnTo>
                        <a:lnTo>
                          <a:pt x="77" y="90"/>
                        </a:lnTo>
                        <a:close/>
                        <a:moveTo>
                          <a:pt x="57" y="26"/>
                        </a:moveTo>
                        <a:lnTo>
                          <a:pt x="57" y="77"/>
                        </a:lnTo>
                        <a:lnTo>
                          <a:pt x="19" y="77"/>
                        </a:lnTo>
                        <a:lnTo>
                          <a:pt x="57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3" name="Freeform 749">
                    <a:extLst>
                      <a:ext uri="{FF2B5EF4-FFF2-40B4-BE49-F238E27FC236}">
                        <a16:creationId xmlns="" xmlns:a16="http://schemas.microsoft.com/office/drawing/2014/main" id="{C8F171ED-0DAE-458B-8559-0FF9F5B8F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4467225"/>
                    <a:ext cx="46038" cy="65088"/>
                  </a:xfrm>
                  <a:custGeom>
                    <a:avLst/>
                    <a:gdLst>
                      <a:gd name="T0" fmla="*/ 61 w 87"/>
                      <a:gd name="T1" fmla="*/ 71 h 121"/>
                      <a:gd name="T2" fmla="*/ 65 w 87"/>
                      <a:gd name="T3" fmla="*/ 77 h 121"/>
                      <a:gd name="T4" fmla="*/ 67 w 87"/>
                      <a:gd name="T5" fmla="*/ 82 h 121"/>
                      <a:gd name="T6" fmla="*/ 67 w 87"/>
                      <a:gd name="T7" fmla="*/ 90 h 121"/>
                      <a:gd name="T8" fmla="*/ 64 w 87"/>
                      <a:gd name="T9" fmla="*/ 97 h 121"/>
                      <a:gd name="T10" fmla="*/ 60 w 87"/>
                      <a:gd name="T11" fmla="*/ 102 h 121"/>
                      <a:gd name="T12" fmla="*/ 54 w 87"/>
                      <a:gd name="T13" fmla="*/ 105 h 121"/>
                      <a:gd name="T14" fmla="*/ 46 w 87"/>
                      <a:gd name="T15" fmla="*/ 108 h 121"/>
                      <a:gd name="T16" fmla="*/ 40 w 87"/>
                      <a:gd name="T17" fmla="*/ 108 h 121"/>
                      <a:gd name="T18" fmla="*/ 34 w 87"/>
                      <a:gd name="T19" fmla="*/ 106 h 121"/>
                      <a:gd name="T20" fmla="*/ 25 w 87"/>
                      <a:gd name="T21" fmla="*/ 101 h 121"/>
                      <a:gd name="T22" fmla="*/ 22 w 87"/>
                      <a:gd name="T23" fmla="*/ 96 h 121"/>
                      <a:gd name="T24" fmla="*/ 19 w 87"/>
                      <a:gd name="T25" fmla="*/ 90 h 121"/>
                      <a:gd name="T26" fmla="*/ 0 w 87"/>
                      <a:gd name="T27" fmla="*/ 83 h 121"/>
                      <a:gd name="T28" fmla="*/ 0 w 87"/>
                      <a:gd name="T29" fmla="*/ 94 h 121"/>
                      <a:gd name="T30" fmla="*/ 4 w 87"/>
                      <a:gd name="T31" fmla="*/ 104 h 121"/>
                      <a:gd name="T32" fmla="*/ 11 w 87"/>
                      <a:gd name="T33" fmla="*/ 112 h 121"/>
                      <a:gd name="T34" fmla="*/ 22 w 87"/>
                      <a:gd name="T35" fmla="*/ 117 h 121"/>
                      <a:gd name="T36" fmla="*/ 33 w 87"/>
                      <a:gd name="T37" fmla="*/ 120 h 121"/>
                      <a:gd name="T38" fmla="*/ 46 w 87"/>
                      <a:gd name="T39" fmla="*/ 121 h 121"/>
                      <a:gd name="T40" fmla="*/ 61 w 87"/>
                      <a:gd name="T41" fmla="*/ 119 h 121"/>
                      <a:gd name="T42" fmla="*/ 72 w 87"/>
                      <a:gd name="T43" fmla="*/ 113 h 121"/>
                      <a:gd name="T44" fmla="*/ 80 w 87"/>
                      <a:gd name="T45" fmla="*/ 106 h 121"/>
                      <a:gd name="T46" fmla="*/ 86 w 87"/>
                      <a:gd name="T47" fmla="*/ 97 h 121"/>
                      <a:gd name="T48" fmla="*/ 87 w 87"/>
                      <a:gd name="T49" fmla="*/ 86 h 121"/>
                      <a:gd name="T50" fmla="*/ 86 w 87"/>
                      <a:gd name="T51" fmla="*/ 77 h 121"/>
                      <a:gd name="T52" fmla="*/ 81 w 87"/>
                      <a:gd name="T53" fmla="*/ 69 h 121"/>
                      <a:gd name="T54" fmla="*/ 73 w 87"/>
                      <a:gd name="T55" fmla="*/ 62 h 121"/>
                      <a:gd name="T56" fmla="*/ 63 w 87"/>
                      <a:gd name="T57" fmla="*/ 58 h 121"/>
                      <a:gd name="T58" fmla="*/ 72 w 87"/>
                      <a:gd name="T59" fmla="*/ 54 h 121"/>
                      <a:gd name="T60" fmla="*/ 79 w 87"/>
                      <a:gd name="T61" fmla="*/ 48 h 121"/>
                      <a:gd name="T62" fmla="*/ 83 w 87"/>
                      <a:gd name="T63" fmla="*/ 40 h 121"/>
                      <a:gd name="T64" fmla="*/ 83 w 87"/>
                      <a:gd name="T65" fmla="*/ 31 h 121"/>
                      <a:gd name="T66" fmla="*/ 81 w 87"/>
                      <a:gd name="T67" fmla="*/ 21 h 121"/>
                      <a:gd name="T68" fmla="*/ 77 w 87"/>
                      <a:gd name="T69" fmla="*/ 13 h 121"/>
                      <a:gd name="T70" fmla="*/ 71 w 87"/>
                      <a:gd name="T71" fmla="*/ 6 h 121"/>
                      <a:gd name="T72" fmla="*/ 60 w 87"/>
                      <a:gd name="T73" fmla="*/ 2 h 121"/>
                      <a:gd name="T74" fmla="*/ 48 w 87"/>
                      <a:gd name="T75" fmla="*/ 0 h 121"/>
                      <a:gd name="T76" fmla="*/ 36 w 87"/>
                      <a:gd name="T77" fmla="*/ 1 h 121"/>
                      <a:gd name="T78" fmla="*/ 25 w 87"/>
                      <a:gd name="T79" fmla="*/ 4 h 121"/>
                      <a:gd name="T80" fmla="*/ 17 w 87"/>
                      <a:gd name="T81" fmla="*/ 9 h 121"/>
                      <a:gd name="T82" fmla="*/ 8 w 87"/>
                      <a:gd name="T83" fmla="*/ 17 h 121"/>
                      <a:gd name="T84" fmla="*/ 4 w 87"/>
                      <a:gd name="T85" fmla="*/ 28 h 121"/>
                      <a:gd name="T86" fmla="*/ 22 w 87"/>
                      <a:gd name="T87" fmla="*/ 35 h 121"/>
                      <a:gd name="T88" fmla="*/ 23 w 87"/>
                      <a:gd name="T89" fmla="*/ 27 h 121"/>
                      <a:gd name="T90" fmla="*/ 27 w 87"/>
                      <a:gd name="T91" fmla="*/ 20 h 121"/>
                      <a:gd name="T92" fmla="*/ 33 w 87"/>
                      <a:gd name="T93" fmla="*/ 14 h 121"/>
                      <a:gd name="T94" fmla="*/ 44 w 87"/>
                      <a:gd name="T95" fmla="*/ 12 h 121"/>
                      <a:gd name="T96" fmla="*/ 54 w 87"/>
                      <a:gd name="T97" fmla="*/ 14 h 121"/>
                      <a:gd name="T98" fmla="*/ 60 w 87"/>
                      <a:gd name="T99" fmla="*/ 20 h 121"/>
                      <a:gd name="T100" fmla="*/ 63 w 87"/>
                      <a:gd name="T101" fmla="*/ 25 h 121"/>
                      <a:gd name="T102" fmla="*/ 64 w 87"/>
                      <a:gd name="T103" fmla="*/ 31 h 121"/>
                      <a:gd name="T104" fmla="*/ 63 w 87"/>
                      <a:gd name="T105" fmla="*/ 37 h 121"/>
                      <a:gd name="T106" fmla="*/ 60 w 87"/>
                      <a:gd name="T107" fmla="*/ 44 h 121"/>
                      <a:gd name="T108" fmla="*/ 56 w 87"/>
                      <a:gd name="T109" fmla="*/ 48 h 121"/>
                      <a:gd name="T110" fmla="*/ 50 w 87"/>
                      <a:gd name="T111" fmla="*/ 51 h 121"/>
                      <a:gd name="T112" fmla="*/ 45 w 87"/>
                      <a:gd name="T113" fmla="*/ 52 h 121"/>
                      <a:gd name="T114" fmla="*/ 37 w 87"/>
                      <a:gd name="T115" fmla="*/ 64 h 121"/>
                      <a:gd name="T116" fmla="*/ 49 w 87"/>
                      <a:gd name="T117" fmla="*/ 64 h 121"/>
                      <a:gd name="T118" fmla="*/ 54 w 87"/>
                      <a:gd name="T119" fmla="*/ 66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21">
                        <a:moveTo>
                          <a:pt x="57" y="69"/>
                        </a:moveTo>
                        <a:lnTo>
                          <a:pt x="60" y="70"/>
                        </a:lnTo>
                        <a:lnTo>
                          <a:pt x="61" y="71"/>
                        </a:lnTo>
                        <a:lnTo>
                          <a:pt x="63" y="73"/>
                        </a:lnTo>
                        <a:lnTo>
                          <a:pt x="64" y="74"/>
                        </a:lnTo>
                        <a:lnTo>
                          <a:pt x="65" y="77"/>
                        </a:lnTo>
                        <a:lnTo>
                          <a:pt x="65" y="78"/>
                        </a:lnTo>
                        <a:lnTo>
                          <a:pt x="67" y="81"/>
                        </a:lnTo>
                        <a:lnTo>
                          <a:pt x="67" y="82"/>
                        </a:lnTo>
                        <a:lnTo>
                          <a:pt x="67" y="85"/>
                        </a:lnTo>
                        <a:lnTo>
                          <a:pt x="67" y="87"/>
                        </a:lnTo>
                        <a:lnTo>
                          <a:pt x="67" y="90"/>
                        </a:lnTo>
                        <a:lnTo>
                          <a:pt x="65" y="93"/>
                        </a:lnTo>
                        <a:lnTo>
                          <a:pt x="65" y="96"/>
                        </a:lnTo>
                        <a:lnTo>
                          <a:pt x="64" y="97"/>
                        </a:lnTo>
                        <a:lnTo>
                          <a:pt x="63" y="100"/>
                        </a:lnTo>
                        <a:lnTo>
                          <a:pt x="61" y="101"/>
                        </a:lnTo>
                        <a:lnTo>
                          <a:pt x="60" y="102"/>
                        </a:lnTo>
                        <a:lnTo>
                          <a:pt x="57" y="104"/>
                        </a:lnTo>
                        <a:lnTo>
                          <a:pt x="56" y="105"/>
                        </a:lnTo>
                        <a:lnTo>
                          <a:pt x="54" y="105"/>
                        </a:lnTo>
                        <a:lnTo>
                          <a:pt x="52" y="106"/>
                        </a:lnTo>
                        <a:lnTo>
                          <a:pt x="49" y="106"/>
                        </a:lnTo>
                        <a:lnTo>
                          <a:pt x="46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0" y="108"/>
                        </a:lnTo>
                        <a:lnTo>
                          <a:pt x="38" y="108"/>
                        </a:lnTo>
                        <a:lnTo>
                          <a:pt x="36" y="108"/>
                        </a:lnTo>
                        <a:lnTo>
                          <a:pt x="34" y="106"/>
                        </a:lnTo>
                        <a:lnTo>
                          <a:pt x="30" y="105"/>
                        </a:lnTo>
                        <a:lnTo>
                          <a:pt x="27" y="102"/>
                        </a:lnTo>
                        <a:lnTo>
                          <a:pt x="25" y="101"/>
                        </a:lnTo>
                        <a:lnTo>
                          <a:pt x="23" y="100"/>
                        </a:lnTo>
                        <a:lnTo>
                          <a:pt x="22" y="98"/>
                        </a:lnTo>
                        <a:lnTo>
                          <a:pt x="22" y="96"/>
                        </a:lnTo>
                        <a:lnTo>
                          <a:pt x="21" y="94"/>
                        </a:lnTo>
                        <a:lnTo>
                          <a:pt x="21" y="92"/>
                        </a:lnTo>
                        <a:lnTo>
                          <a:pt x="19" y="90"/>
                        </a:lnTo>
                        <a:lnTo>
                          <a:pt x="19" y="87"/>
                        </a:lnTo>
                        <a:lnTo>
                          <a:pt x="19" y="83"/>
                        </a:lnTo>
                        <a:lnTo>
                          <a:pt x="0" y="83"/>
                        </a:lnTo>
                        <a:lnTo>
                          <a:pt x="0" y="89"/>
                        </a:lnTo>
                        <a:lnTo>
                          <a:pt x="0" y="92"/>
                        </a:lnTo>
                        <a:lnTo>
                          <a:pt x="0" y="94"/>
                        </a:lnTo>
                        <a:lnTo>
                          <a:pt x="2" y="98"/>
                        </a:lnTo>
                        <a:lnTo>
                          <a:pt x="3" y="101"/>
                        </a:lnTo>
                        <a:lnTo>
                          <a:pt x="4" y="104"/>
                        </a:lnTo>
                        <a:lnTo>
                          <a:pt x="7" y="106"/>
                        </a:lnTo>
                        <a:lnTo>
                          <a:pt x="8" y="109"/>
                        </a:lnTo>
                        <a:lnTo>
                          <a:pt x="11" y="112"/>
                        </a:lnTo>
                        <a:lnTo>
                          <a:pt x="15" y="113"/>
                        </a:lnTo>
                        <a:lnTo>
                          <a:pt x="18" y="116"/>
                        </a:lnTo>
                        <a:lnTo>
                          <a:pt x="22" y="117"/>
                        </a:lnTo>
                        <a:lnTo>
                          <a:pt x="25" y="119"/>
                        </a:lnTo>
                        <a:lnTo>
                          <a:pt x="29" y="120"/>
                        </a:lnTo>
                        <a:lnTo>
                          <a:pt x="33" y="120"/>
                        </a:lnTo>
                        <a:lnTo>
                          <a:pt x="37" y="121"/>
                        </a:lnTo>
                        <a:lnTo>
                          <a:pt x="42" y="121"/>
                        </a:lnTo>
                        <a:lnTo>
                          <a:pt x="46" y="121"/>
                        </a:lnTo>
                        <a:lnTo>
                          <a:pt x="52" y="120"/>
                        </a:lnTo>
                        <a:lnTo>
                          <a:pt x="56" y="120"/>
                        </a:lnTo>
                        <a:lnTo>
                          <a:pt x="61" y="119"/>
                        </a:lnTo>
                        <a:lnTo>
                          <a:pt x="65" y="117"/>
                        </a:lnTo>
                        <a:lnTo>
                          <a:pt x="68" y="116"/>
                        </a:lnTo>
                        <a:lnTo>
                          <a:pt x="72" y="113"/>
                        </a:lnTo>
                        <a:lnTo>
                          <a:pt x="75" y="112"/>
                        </a:lnTo>
                        <a:lnTo>
                          <a:pt x="77" y="109"/>
                        </a:lnTo>
                        <a:lnTo>
                          <a:pt x="80" y="106"/>
                        </a:lnTo>
                        <a:lnTo>
                          <a:pt x="83" y="104"/>
                        </a:lnTo>
                        <a:lnTo>
                          <a:pt x="84" y="100"/>
                        </a:lnTo>
                        <a:lnTo>
                          <a:pt x="86" y="97"/>
                        </a:lnTo>
                        <a:lnTo>
                          <a:pt x="86" y="93"/>
                        </a:lnTo>
                        <a:lnTo>
                          <a:pt x="87" y="90"/>
                        </a:lnTo>
                        <a:lnTo>
                          <a:pt x="87" y="86"/>
                        </a:lnTo>
                        <a:lnTo>
                          <a:pt x="87" y="83"/>
                        </a:lnTo>
                        <a:lnTo>
                          <a:pt x="87" y="79"/>
                        </a:lnTo>
                        <a:lnTo>
                          <a:pt x="86" y="77"/>
                        </a:lnTo>
                        <a:lnTo>
                          <a:pt x="84" y="74"/>
                        </a:lnTo>
                        <a:lnTo>
                          <a:pt x="83" y="71"/>
                        </a:lnTo>
                        <a:lnTo>
                          <a:pt x="81" y="69"/>
                        </a:lnTo>
                        <a:lnTo>
                          <a:pt x="79" y="66"/>
                        </a:lnTo>
                        <a:lnTo>
                          <a:pt x="76" y="64"/>
                        </a:lnTo>
                        <a:lnTo>
                          <a:pt x="73" y="62"/>
                        </a:lnTo>
                        <a:lnTo>
                          <a:pt x="71" y="60"/>
                        </a:lnTo>
                        <a:lnTo>
                          <a:pt x="67" y="59"/>
                        </a:lnTo>
                        <a:lnTo>
                          <a:pt x="63" y="58"/>
                        </a:lnTo>
                        <a:lnTo>
                          <a:pt x="65" y="56"/>
                        </a:lnTo>
                        <a:lnTo>
                          <a:pt x="69" y="55"/>
                        </a:lnTo>
                        <a:lnTo>
                          <a:pt x="72" y="54"/>
                        </a:lnTo>
                        <a:lnTo>
                          <a:pt x="75" y="52"/>
                        </a:lnTo>
                        <a:lnTo>
                          <a:pt x="77" y="50"/>
                        </a:lnTo>
                        <a:lnTo>
                          <a:pt x="79" y="48"/>
                        </a:lnTo>
                        <a:lnTo>
                          <a:pt x="80" y="46"/>
                        </a:lnTo>
                        <a:lnTo>
                          <a:pt x="81" y="43"/>
                        </a:lnTo>
                        <a:lnTo>
                          <a:pt x="83" y="40"/>
                        </a:lnTo>
                        <a:lnTo>
                          <a:pt x="83" y="37"/>
                        </a:lnTo>
                        <a:lnTo>
                          <a:pt x="83" y="35"/>
                        </a:lnTo>
                        <a:lnTo>
                          <a:pt x="83" y="31"/>
                        </a:lnTo>
                        <a:lnTo>
                          <a:pt x="83" y="28"/>
                        </a:lnTo>
                        <a:lnTo>
                          <a:pt x="83" y="24"/>
                        </a:lnTo>
                        <a:lnTo>
                          <a:pt x="81" y="21"/>
                        </a:lnTo>
                        <a:lnTo>
                          <a:pt x="81" y="19"/>
                        </a:lnTo>
                        <a:lnTo>
                          <a:pt x="79" y="16"/>
                        </a:lnTo>
                        <a:lnTo>
                          <a:pt x="77" y="13"/>
                        </a:lnTo>
                        <a:lnTo>
                          <a:pt x="76" y="10"/>
                        </a:lnTo>
                        <a:lnTo>
                          <a:pt x="73" y="9"/>
                        </a:lnTo>
                        <a:lnTo>
                          <a:pt x="71" y="6"/>
                        </a:lnTo>
                        <a:lnTo>
                          <a:pt x="67" y="5"/>
                        </a:lnTo>
                        <a:lnTo>
                          <a:pt x="64" y="4"/>
                        </a:lnTo>
                        <a:lnTo>
                          <a:pt x="60" y="2"/>
                        </a:lnTo>
                        <a:lnTo>
                          <a:pt x="56" y="1"/>
                        </a:lnTo>
                        <a:lnTo>
                          <a:pt x="52" y="1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1"/>
                        </a:lnTo>
                        <a:lnTo>
                          <a:pt x="31" y="1"/>
                        </a:lnTo>
                        <a:lnTo>
                          <a:pt x="29" y="2"/>
                        </a:lnTo>
                        <a:lnTo>
                          <a:pt x="25" y="4"/>
                        </a:lnTo>
                        <a:lnTo>
                          <a:pt x="22" y="5"/>
                        </a:lnTo>
                        <a:lnTo>
                          <a:pt x="19" y="6"/>
                        </a:lnTo>
                        <a:lnTo>
                          <a:pt x="17" y="9"/>
                        </a:lnTo>
                        <a:lnTo>
                          <a:pt x="13" y="12"/>
                        </a:lnTo>
                        <a:lnTo>
                          <a:pt x="10" y="14"/>
                        </a:lnTo>
                        <a:lnTo>
                          <a:pt x="8" y="17"/>
                        </a:lnTo>
                        <a:lnTo>
                          <a:pt x="7" y="21"/>
                        </a:lnTo>
                        <a:lnTo>
                          <a:pt x="6" y="24"/>
                        </a:lnTo>
                        <a:lnTo>
                          <a:pt x="4" y="28"/>
                        </a:lnTo>
                        <a:lnTo>
                          <a:pt x="3" y="31"/>
                        </a:lnTo>
                        <a:lnTo>
                          <a:pt x="3" y="35"/>
                        </a:lnTo>
                        <a:lnTo>
                          <a:pt x="22" y="35"/>
                        </a:lnTo>
                        <a:lnTo>
                          <a:pt x="22" y="32"/>
                        </a:lnTo>
                        <a:lnTo>
                          <a:pt x="23" y="29"/>
                        </a:lnTo>
                        <a:lnTo>
                          <a:pt x="23" y="27"/>
                        </a:lnTo>
                        <a:lnTo>
                          <a:pt x="25" y="24"/>
                        </a:lnTo>
                        <a:lnTo>
                          <a:pt x="26" y="23"/>
                        </a:lnTo>
                        <a:lnTo>
                          <a:pt x="27" y="20"/>
                        </a:lnTo>
                        <a:lnTo>
                          <a:pt x="29" y="19"/>
                        </a:lnTo>
                        <a:lnTo>
                          <a:pt x="30" y="17"/>
                        </a:lnTo>
                        <a:lnTo>
                          <a:pt x="33" y="14"/>
                        </a:lnTo>
                        <a:lnTo>
                          <a:pt x="36" y="13"/>
                        </a:lnTo>
                        <a:lnTo>
                          <a:pt x="40" y="13"/>
                        </a:lnTo>
                        <a:lnTo>
                          <a:pt x="44" y="12"/>
                        </a:lnTo>
                        <a:lnTo>
                          <a:pt x="48" y="13"/>
                        </a:lnTo>
                        <a:lnTo>
                          <a:pt x="52" y="13"/>
                        </a:lnTo>
                        <a:lnTo>
                          <a:pt x="54" y="14"/>
                        </a:lnTo>
                        <a:lnTo>
                          <a:pt x="57" y="16"/>
                        </a:lnTo>
                        <a:lnTo>
                          <a:pt x="58" y="19"/>
                        </a:lnTo>
                        <a:lnTo>
                          <a:pt x="60" y="20"/>
                        </a:lnTo>
                        <a:lnTo>
                          <a:pt x="61" y="21"/>
                        </a:lnTo>
                        <a:lnTo>
                          <a:pt x="63" y="23"/>
                        </a:lnTo>
                        <a:lnTo>
                          <a:pt x="63" y="25"/>
                        </a:lnTo>
                        <a:lnTo>
                          <a:pt x="64" y="27"/>
                        </a:lnTo>
                        <a:lnTo>
                          <a:pt x="64" y="29"/>
                        </a:lnTo>
                        <a:lnTo>
                          <a:pt x="64" y="31"/>
                        </a:lnTo>
                        <a:lnTo>
                          <a:pt x="64" y="33"/>
                        </a:lnTo>
                        <a:lnTo>
                          <a:pt x="64" y="36"/>
                        </a:lnTo>
                        <a:lnTo>
                          <a:pt x="63" y="37"/>
                        </a:lnTo>
                        <a:lnTo>
                          <a:pt x="63" y="40"/>
                        </a:lnTo>
                        <a:lnTo>
                          <a:pt x="61" y="42"/>
                        </a:lnTo>
                        <a:lnTo>
                          <a:pt x="60" y="44"/>
                        </a:lnTo>
                        <a:lnTo>
                          <a:pt x="58" y="46"/>
                        </a:lnTo>
                        <a:lnTo>
                          <a:pt x="57" y="47"/>
                        </a:lnTo>
                        <a:lnTo>
                          <a:pt x="56" y="48"/>
                        </a:lnTo>
                        <a:lnTo>
                          <a:pt x="53" y="50"/>
                        </a:lnTo>
                        <a:lnTo>
                          <a:pt x="52" y="50"/>
                        </a:lnTo>
                        <a:lnTo>
                          <a:pt x="50" y="51"/>
                        </a:lnTo>
                        <a:lnTo>
                          <a:pt x="48" y="52"/>
                        </a:lnTo>
                        <a:lnTo>
                          <a:pt x="46" y="52"/>
                        </a:lnTo>
                        <a:lnTo>
                          <a:pt x="45" y="52"/>
                        </a:lnTo>
                        <a:lnTo>
                          <a:pt x="42" y="52"/>
                        </a:lnTo>
                        <a:lnTo>
                          <a:pt x="37" y="52"/>
                        </a:lnTo>
                        <a:lnTo>
                          <a:pt x="37" y="64"/>
                        </a:lnTo>
                        <a:lnTo>
                          <a:pt x="44" y="64"/>
                        </a:lnTo>
                        <a:lnTo>
                          <a:pt x="46" y="64"/>
                        </a:lnTo>
                        <a:lnTo>
                          <a:pt x="49" y="64"/>
                        </a:lnTo>
                        <a:lnTo>
                          <a:pt x="50" y="64"/>
                        </a:lnTo>
                        <a:lnTo>
                          <a:pt x="52" y="66"/>
                        </a:lnTo>
                        <a:lnTo>
                          <a:pt x="54" y="66"/>
                        </a:lnTo>
                        <a:lnTo>
                          <a:pt x="56" y="67"/>
                        </a:lnTo>
                        <a:lnTo>
                          <a:pt x="57" y="69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 750">
                    <a:extLst>
                      <a:ext uri="{FF2B5EF4-FFF2-40B4-BE49-F238E27FC236}">
                        <a16:creationId xmlns="" xmlns:a16="http://schemas.microsoft.com/office/drawing/2014/main" id="{62F44FBC-5159-456E-B941-DD61984EF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4602163"/>
                    <a:ext cx="46038" cy="63500"/>
                  </a:xfrm>
                  <a:custGeom>
                    <a:avLst/>
                    <a:gdLst>
                      <a:gd name="T0" fmla="*/ 79 w 87"/>
                      <a:gd name="T1" fmla="*/ 50 h 119"/>
                      <a:gd name="T2" fmla="*/ 83 w 87"/>
                      <a:gd name="T3" fmla="*/ 43 h 119"/>
                      <a:gd name="T4" fmla="*/ 84 w 87"/>
                      <a:gd name="T5" fmla="*/ 35 h 119"/>
                      <a:gd name="T6" fmla="*/ 84 w 87"/>
                      <a:gd name="T7" fmla="*/ 28 h 119"/>
                      <a:gd name="T8" fmla="*/ 83 w 87"/>
                      <a:gd name="T9" fmla="*/ 21 h 119"/>
                      <a:gd name="T10" fmla="*/ 80 w 87"/>
                      <a:gd name="T11" fmla="*/ 16 h 119"/>
                      <a:gd name="T12" fmla="*/ 76 w 87"/>
                      <a:gd name="T13" fmla="*/ 11 h 119"/>
                      <a:gd name="T14" fmla="*/ 71 w 87"/>
                      <a:gd name="T15" fmla="*/ 7 h 119"/>
                      <a:gd name="T16" fmla="*/ 64 w 87"/>
                      <a:gd name="T17" fmla="*/ 4 h 119"/>
                      <a:gd name="T18" fmla="*/ 56 w 87"/>
                      <a:gd name="T19" fmla="*/ 1 h 119"/>
                      <a:gd name="T20" fmla="*/ 48 w 87"/>
                      <a:gd name="T21" fmla="*/ 0 h 119"/>
                      <a:gd name="T22" fmla="*/ 40 w 87"/>
                      <a:gd name="T23" fmla="*/ 0 h 119"/>
                      <a:gd name="T24" fmla="*/ 33 w 87"/>
                      <a:gd name="T25" fmla="*/ 1 h 119"/>
                      <a:gd name="T26" fmla="*/ 26 w 87"/>
                      <a:gd name="T27" fmla="*/ 4 h 119"/>
                      <a:gd name="T28" fmla="*/ 19 w 87"/>
                      <a:gd name="T29" fmla="*/ 7 h 119"/>
                      <a:gd name="T30" fmla="*/ 14 w 87"/>
                      <a:gd name="T31" fmla="*/ 12 h 119"/>
                      <a:gd name="T32" fmla="*/ 8 w 87"/>
                      <a:gd name="T33" fmla="*/ 19 h 119"/>
                      <a:gd name="T34" fmla="*/ 6 w 87"/>
                      <a:gd name="T35" fmla="*/ 27 h 119"/>
                      <a:gd name="T36" fmla="*/ 3 w 87"/>
                      <a:gd name="T37" fmla="*/ 36 h 119"/>
                      <a:gd name="T38" fmla="*/ 23 w 87"/>
                      <a:gd name="T39" fmla="*/ 42 h 119"/>
                      <a:gd name="T40" fmla="*/ 23 w 87"/>
                      <a:gd name="T41" fmla="*/ 34 h 119"/>
                      <a:gd name="T42" fmla="*/ 25 w 87"/>
                      <a:gd name="T43" fmla="*/ 27 h 119"/>
                      <a:gd name="T44" fmla="*/ 29 w 87"/>
                      <a:gd name="T45" fmla="*/ 21 h 119"/>
                      <a:gd name="T46" fmla="*/ 33 w 87"/>
                      <a:gd name="T47" fmla="*/ 17 h 119"/>
                      <a:gd name="T48" fmla="*/ 38 w 87"/>
                      <a:gd name="T49" fmla="*/ 13 h 119"/>
                      <a:gd name="T50" fmla="*/ 44 w 87"/>
                      <a:gd name="T51" fmla="*/ 13 h 119"/>
                      <a:gd name="T52" fmla="*/ 52 w 87"/>
                      <a:gd name="T53" fmla="*/ 13 h 119"/>
                      <a:gd name="T54" fmla="*/ 57 w 87"/>
                      <a:gd name="T55" fmla="*/ 17 h 119"/>
                      <a:gd name="T56" fmla="*/ 60 w 87"/>
                      <a:gd name="T57" fmla="*/ 20 h 119"/>
                      <a:gd name="T58" fmla="*/ 63 w 87"/>
                      <a:gd name="T59" fmla="*/ 23 h 119"/>
                      <a:gd name="T60" fmla="*/ 64 w 87"/>
                      <a:gd name="T61" fmla="*/ 27 h 119"/>
                      <a:gd name="T62" fmla="*/ 64 w 87"/>
                      <a:gd name="T63" fmla="*/ 31 h 119"/>
                      <a:gd name="T64" fmla="*/ 63 w 87"/>
                      <a:gd name="T65" fmla="*/ 38 h 119"/>
                      <a:gd name="T66" fmla="*/ 60 w 87"/>
                      <a:gd name="T67" fmla="*/ 44 h 119"/>
                      <a:gd name="T68" fmla="*/ 56 w 87"/>
                      <a:gd name="T69" fmla="*/ 51 h 119"/>
                      <a:gd name="T70" fmla="*/ 49 w 87"/>
                      <a:gd name="T71" fmla="*/ 57 h 119"/>
                      <a:gd name="T72" fmla="*/ 42 w 87"/>
                      <a:gd name="T73" fmla="*/ 63 h 119"/>
                      <a:gd name="T74" fmla="*/ 34 w 87"/>
                      <a:gd name="T75" fmla="*/ 71 h 119"/>
                      <a:gd name="T76" fmla="*/ 25 w 87"/>
                      <a:gd name="T77" fmla="*/ 80 h 119"/>
                      <a:gd name="T78" fmla="*/ 14 w 87"/>
                      <a:gd name="T79" fmla="*/ 88 h 119"/>
                      <a:gd name="T80" fmla="*/ 8 w 87"/>
                      <a:gd name="T81" fmla="*/ 94 h 119"/>
                      <a:gd name="T82" fmla="*/ 4 w 87"/>
                      <a:gd name="T83" fmla="*/ 100 h 119"/>
                      <a:gd name="T84" fmla="*/ 2 w 87"/>
                      <a:gd name="T85" fmla="*/ 104 h 119"/>
                      <a:gd name="T86" fmla="*/ 0 w 87"/>
                      <a:gd name="T87" fmla="*/ 108 h 119"/>
                      <a:gd name="T88" fmla="*/ 87 w 87"/>
                      <a:gd name="T89" fmla="*/ 119 h 119"/>
                      <a:gd name="T90" fmla="*/ 23 w 87"/>
                      <a:gd name="T91" fmla="*/ 107 h 119"/>
                      <a:gd name="T92" fmla="*/ 27 w 87"/>
                      <a:gd name="T93" fmla="*/ 101 h 119"/>
                      <a:gd name="T94" fmla="*/ 33 w 87"/>
                      <a:gd name="T95" fmla="*/ 94 h 119"/>
                      <a:gd name="T96" fmla="*/ 60 w 87"/>
                      <a:gd name="T97" fmla="*/ 71 h 119"/>
                      <a:gd name="T98" fmla="*/ 75 w 87"/>
                      <a:gd name="T99" fmla="*/ 5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7" h="119">
                        <a:moveTo>
                          <a:pt x="77" y="54"/>
                        </a:moveTo>
                        <a:lnTo>
                          <a:pt x="79" y="50"/>
                        </a:lnTo>
                        <a:lnTo>
                          <a:pt x="81" y="46"/>
                        </a:lnTo>
                        <a:lnTo>
                          <a:pt x="83" y="43"/>
                        </a:lnTo>
                        <a:lnTo>
                          <a:pt x="84" y="39"/>
                        </a:lnTo>
                        <a:lnTo>
                          <a:pt x="84" y="35"/>
                        </a:lnTo>
                        <a:lnTo>
                          <a:pt x="84" y="31"/>
                        </a:lnTo>
                        <a:lnTo>
                          <a:pt x="84" y="28"/>
                        </a:lnTo>
                        <a:lnTo>
                          <a:pt x="84" y="24"/>
                        </a:lnTo>
                        <a:lnTo>
                          <a:pt x="83" y="21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7" y="13"/>
                        </a:lnTo>
                        <a:lnTo>
                          <a:pt x="76" y="11"/>
                        </a:lnTo>
                        <a:lnTo>
                          <a:pt x="73" y="9"/>
                        </a:lnTo>
                        <a:lnTo>
                          <a:pt x="71" y="7"/>
                        </a:lnTo>
                        <a:lnTo>
                          <a:pt x="67" y="5"/>
                        </a:lnTo>
                        <a:lnTo>
                          <a:pt x="64" y="4"/>
                        </a:lnTo>
                        <a:lnTo>
                          <a:pt x="60" y="2"/>
                        </a:lnTo>
                        <a:lnTo>
                          <a:pt x="56" y="1"/>
                        </a:lnTo>
                        <a:lnTo>
                          <a:pt x="52" y="0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3" y="1"/>
                        </a:lnTo>
                        <a:lnTo>
                          <a:pt x="29" y="2"/>
                        </a:lnTo>
                        <a:lnTo>
                          <a:pt x="26" y="4"/>
                        </a:lnTo>
                        <a:lnTo>
                          <a:pt x="23" y="5"/>
                        </a:lnTo>
                        <a:lnTo>
                          <a:pt x="19" y="7"/>
                        </a:lnTo>
                        <a:lnTo>
                          <a:pt x="17" y="9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8" y="19"/>
                        </a:lnTo>
                        <a:lnTo>
                          <a:pt x="7" y="23"/>
                        </a:lnTo>
                        <a:lnTo>
                          <a:pt x="6" y="27"/>
                        </a:lnTo>
                        <a:lnTo>
                          <a:pt x="4" y="31"/>
                        </a:lnTo>
                        <a:lnTo>
                          <a:pt x="3" y="36"/>
                        </a:lnTo>
                        <a:lnTo>
                          <a:pt x="3" y="42"/>
                        </a:lnTo>
                        <a:lnTo>
                          <a:pt x="23" y="42"/>
                        </a:lnTo>
                        <a:lnTo>
                          <a:pt x="23" y="38"/>
                        </a:lnTo>
                        <a:lnTo>
                          <a:pt x="23" y="34"/>
                        </a:lnTo>
                        <a:lnTo>
                          <a:pt x="25" y="30"/>
                        </a:lnTo>
                        <a:lnTo>
                          <a:pt x="25" y="27"/>
                        </a:lnTo>
                        <a:lnTo>
                          <a:pt x="26" y="24"/>
                        </a:lnTo>
                        <a:lnTo>
                          <a:pt x="29" y="21"/>
                        </a:lnTo>
                        <a:lnTo>
                          <a:pt x="30" y="19"/>
                        </a:lnTo>
                        <a:lnTo>
                          <a:pt x="33" y="17"/>
                        </a:lnTo>
                        <a:lnTo>
                          <a:pt x="36" y="15"/>
                        </a:lnTo>
                        <a:lnTo>
                          <a:pt x="38" y="13"/>
                        </a:lnTo>
                        <a:lnTo>
                          <a:pt x="41" y="13"/>
                        </a:lnTo>
                        <a:lnTo>
                          <a:pt x="44" y="13"/>
                        </a:lnTo>
                        <a:lnTo>
                          <a:pt x="48" y="13"/>
                        </a:lnTo>
                        <a:lnTo>
                          <a:pt x="52" y="13"/>
                        </a:lnTo>
                        <a:lnTo>
                          <a:pt x="54" y="15"/>
                        </a:lnTo>
                        <a:lnTo>
                          <a:pt x="57" y="17"/>
                        </a:lnTo>
                        <a:lnTo>
                          <a:pt x="58" y="19"/>
                        </a:lnTo>
                        <a:lnTo>
                          <a:pt x="60" y="20"/>
                        </a:lnTo>
                        <a:lnTo>
                          <a:pt x="61" y="21"/>
                        </a:lnTo>
                        <a:lnTo>
                          <a:pt x="63" y="23"/>
                        </a:lnTo>
                        <a:lnTo>
                          <a:pt x="63" y="25"/>
                        </a:lnTo>
                        <a:lnTo>
                          <a:pt x="64" y="27"/>
                        </a:lnTo>
                        <a:lnTo>
                          <a:pt x="64" y="28"/>
                        </a:lnTo>
                        <a:lnTo>
                          <a:pt x="64" y="31"/>
                        </a:lnTo>
                        <a:lnTo>
                          <a:pt x="64" y="34"/>
                        </a:lnTo>
                        <a:lnTo>
                          <a:pt x="63" y="38"/>
                        </a:lnTo>
                        <a:lnTo>
                          <a:pt x="61" y="40"/>
                        </a:lnTo>
                        <a:lnTo>
                          <a:pt x="60" y="44"/>
                        </a:lnTo>
                        <a:lnTo>
                          <a:pt x="58" y="47"/>
                        </a:lnTo>
                        <a:lnTo>
                          <a:pt x="56" y="51"/>
                        </a:lnTo>
                        <a:lnTo>
                          <a:pt x="53" y="54"/>
                        </a:lnTo>
                        <a:lnTo>
                          <a:pt x="49" y="57"/>
                        </a:lnTo>
                        <a:lnTo>
                          <a:pt x="46" y="61"/>
                        </a:lnTo>
                        <a:lnTo>
                          <a:pt x="42" y="63"/>
                        </a:lnTo>
                        <a:lnTo>
                          <a:pt x="38" y="67"/>
                        </a:lnTo>
                        <a:lnTo>
                          <a:pt x="34" y="71"/>
                        </a:lnTo>
                        <a:lnTo>
                          <a:pt x="29" y="76"/>
                        </a:lnTo>
                        <a:lnTo>
                          <a:pt x="25" y="80"/>
                        </a:lnTo>
                        <a:lnTo>
                          <a:pt x="19" y="84"/>
                        </a:lnTo>
                        <a:lnTo>
                          <a:pt x="14" y="88"/>
                        </a:lnTo>
                        <a:lnTo>
                          <a:pt x="11" y="92"/>
                        </a:lnTo>
                        <a:lnTo>
                          <a:pt x="8" y="94"/>
                        </a:lnTo>
                        <a:lnTo>
                          <a:pt x="6" y="97"/>
                        </a:lnTo>
                        <a:lnTo>
                          <a:pt x="4" y="100"/>
                        </a:lnTo>
                        <a:lnTo>
                          <a:pt x="3" y="101"/>
                        </a:lnTo>
                        <a:lnTo>
                          <a:pt x="2" y="104"/>
                        </a:lnTo>
                        <a:lnTo>
                          <a:pt x="0" y="105"/>
                        </a:lnTo>
                        <a:lnTo>
                          <a:pt x="0" y="108"/>
                        </a:lnTo>
                        <a:lnTo>
                          <a:pt x="0" y="119"/>
                        </a:lnTo>
                        <a:lnTo>
                          <a:pt x="87" y="119"/>
                        </a:lnTo>
                        <a:lnTo>
                          <a:pt x="87" y="107"/>
                        </a:lnTo>
                        <a:lnTo>
                          <a:pt x="23" y="107"/>
                        </a:lnTo>
                        <a:lnTo>
                          <a:pt x="25" y="104"/>
                        </a:lnTo>
                        <a:lnTo>
                          <a:pt x="27" y="101"/>
                        </a:lnTo>
                        <a:lnTo>
                          <a:pt x="30" y="98"/>
                        </a:lnTo>
                        <a:lnTo>
                          <a:pt x="33" y="94"/>
                        </a:lnTo>
                        <a:lnTo>
                          <a:pt x="46" y="82"/>
                        </a:lnTo>
                        <a:lnTo>
                          <a:pt x="60" y="71"/>
                        </a:lnTo>
                        <a:lnTo>
                          <a:pt x="72" y="59"/>
                        </a:lnTo>
                        <a:lnTo>
                          <a:pt x="75" y="57"/>
                        </a:lnTo>
                        <a:lnTo>
                          <a:pt x="77" y="5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 751">
                    <a:extLst>
                      <a:ext uri="{FF2B5EF4-FFF2-40B4-BE49-F238E27FC236}">
                        <a16:creationId xmlns="" xmlns:a16="http://schemas.microsoft.com/office/drawing/2014/main" id="{E8D16665-04E8-4C61-BE6D-F1EBC0C362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6589" y="4735513"/>
                    <a:ext cx="23813" cy="63500"/>
                  </a:xfrm>
                  <a:custGeom>
                    <a:avLst/>
                    <a:gdLst>
                      <a:gd name="T0" fmla="*/ 46 w 46"/>
                      <a:gd name="T1" fmla="*/ 120 h 120"/>
                      <a:gd name="T2" fmla="*/ 46 w 46"/>
                      <a:gd name="T3" fmla="*/ 0 h 120"/>
                      <a:gd name="T4" fmla="*/ 35 w 46"/>
                      <a:gd name="T5" fmla="*/ 0 h 120"/>
                      <a:gd name="T6" fmla="*/ 35 w 46"/>
                      <a:gd name="T7" fmla="*/ 1 h 120"/>
                      <a:gd name="T8" fmla="*/ 35 w 46"/>
                      <a:gd name="T9" fmla="*/ 4 h 120"/>
                      <a:gd name="T10" fmla="*/ 34 w 46"/>
                      <a:gd name="T11" fmla="*/ 5 h 120"/>
                      <a:gd name="T12" fmla="*/ 33 w 46"/>
                      <a:gd name="T13" fmla="*/ 8 h 120"/>
                      <a:gd name="T14" fmla="*/ 33 w 46"/>
                      <a:gd name="T15" fmla="*/ 9 h 120"/>
                      <a:gd name="T16" fmla="*/ 31 w 46"/>
                      <a:gd name="T17" fmla="*/ 10 h 120"/>
                      <a:gd name="T18" fmla="*/ 29 w 46"/>
                      <a:gd name="T19" fmla="*/ 12 h 120"/>
                      <a:gd name="T20" fmla="*/ 27 w 46"/>
                      <a:gd name="T21" fmla="*/ 13 h 120"/>
                      <a:gd name="T22" fmla="*/ 26 w 46"/>
                      <a:gd name="T23" fmla="*/ 15 h 120"/>
                      <a:gd name="T24" fmla="*/ 23 w 46"/>
                      <a:gd name="T25" fmla="*/ 16 h 120"/>
                      <a:gd name="T26" fmla="*/ 22 w 46"/>
                      <a:gd name="T27" fmla="*/ 17 h 120"/>
                      <a:gd name="T28" fmla="*/ 19 w 46"/>
                      <a:gd name="T29" fmla="*/ 17 h 120"/>
                      <a:gd name="T30" fmla="*/ 16 w 46"/>
                      <a:gd name="T31" fmla="*/ 19 h 120"/>
                      <a:gd name="T32" fmla="*/ 14 w 46"/>
                      <a:gd name="T33" fmla="*/ 19 h 120"/>
                      <a:gd name="T34" fmla="*/ 11 w 46"/>
                      <a:gd name="T35" fmla="*/ 19 h 120"/>
                      <a:gd name="T36" fmla="*/ 8 w 46"/>
                      <a:gd name="T37" fmla="*/ 19 h 120"/>
                      <a:gd name="T38" fmla="*/ 0 w 46"/>
                      <a:gd name="T39" fmla="*/ 19 h 120"/>
                      <a:gd name="T40" fmla="*/ 0 w 46"/>
                      <a:gd name="T41" fmla="*/ 28 h 120"/>
                      <a:gd name="T42" fmla="*/ 26 w 46"/>
                      <a:gd name="T43" fmla="*/ 28 h 120"/>
                      <a:gd name="T44" fmla="*/ 26 w 46"/>
                      <a:gd name="T45" fmla="*/ 120 h 120"/>
                      <a:gd name="T46" fmla="*/ 46 w 46"/>
                      <a:gd name="T47" fmla="*/ 12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6" h="120">
                        <a:moveTo>
                          <a:pt x="46" y="120"/>
                        </a:moveTo>
                        <a:lnTo>
                          <a:pt x="46" y="0"/>
                        </a:lnTo>
                        <a:lnTo>
                          <a:pt x="35" y="0"/>
                        </a:lnTo>
                        <a:lnTo>
                          <a:pt x="35" y="1"/>
                        </a:lnTo>
                        <a:lnTo>
                          <a:pt x="35" y="4"/>
                        </a:lnTo>
                        <a:lnTo>
                          <a:pt x="34" y="5"/>
                        </a:lnTo>
                        <a:lnTo>
                          <a:pt x="33" y="8"/>
                        </a:lnTo>
                        <a:lnTo>
                          <a:pt x="33" y="9"/>
                        </a:lnTo>
                        <a:lnTo>
                          <a:pt x="31" y="10"/>
                        </a:lnTo>
                        <a:lnTo>
                          <a:pt x="29" y="12"/>
                        </a:lnTo>
                        <a:lnTo>
                          <a:pt x="27" y="13"/>
                        </a:lnTo>
                        <a:lnTo>
                          <a:pt x="26" y="15"/>
                        </a:lnTo>
                        <a:lnTo>
                          <a:pt x="23" y="16"/>
                        </a:lnTo>
                        <a:lnTo>
                          <a:pt x="22" y="17"/>
                        </a:lnTo>
                        <a:lnTo>
                          <a:pt x="19" y="17"/>
                        </a:lnTo>
                        <a:lnTo>
                          <a:pt x="16" y="19"/>
                        </a:lnTo>
                        <a:lnTo>
                          <a:pt x="14" y="19"/>
                        </a:lnTo>
                        <a:lnTo>
                          <a:pt x="11" y="19"/>
                        </a:lnTo>
                        <a:lnTo>
                          <a:pt x="8" y="19"/>
                        </a:lnTo>
                        <a:lnTo>
                          <a:pt x="0" y="19"/>
                        </a:lnTo>
                        <a:lnTo>
                          <a:pt x="0" y="28"/>
                        </a:lnTo>
                        <a:lnTo>
                          <a:pt x="26" y="28"/>
                        </a:lnTo>
                        <a:lnTo>
                          <a:pt x="26" y="120"/>
                        </a:lnTo>
                        <a:lnTo>
                          <a:pt x="46" y="12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6" name="Freeform 752">
                    <a:extLst>
                      <a:ext uri="{FF2B5EF4-FFF2-40B4-BE49-F238E27FC236}">
                        <a16:creationId xmlns="" xmlns:a16="http://schemas.microsoft.com/office/drawing/2014/main" id="{F93519A7-37A3-4AE9-BFFD-F68FC63C2A5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5005388"/>
                    <a:ext cx="46038" cy="63500"/>
                  </a:xfrm>
                  <a:custGeom>
                    <a:avLst/>
                    <a:gdLst>
                      <a:gd name="T0" fmla="*/ 86 w 86"/>
                      <a:gd name="T1" fmla="*/ 51 h 122"/>
                      <a:gd name="T2" fmla="*/ 84 w 86"/>
                      <a:gd name="T3" fmla="*/ 39 h 122"/>
                      <a:gd name="T4" fmla="*/ 81 w 86"/>
                      <a:gd name="T5" fmla="*/ 28 h 122"/>
                      <a:gd name="T6" fmla="*/ 77 w 86"/>
                      <a:gd name="T7" fmla="*/ 20 h 122"/>
                      <a:gd name="T8" fmla="*/ 72 w 86"/>
                      <a:gd name="T9" fmla="*/ 14 h 122"/>
                      <a:gd name="T10" fmla="*/ 65 w 86"/>
                      <a:gd name="T11" fmla="*/ 7 h 122"/>
                      <a:gd name="T12" fmla="*/ 56 w 86"/>
                      <a:gd name="T13" fmla="*/ 3 h 122"/>
                      <a:gd name="T14" fmla="*/ 45 w 86"/>
                      <a:gd name="T15" fmla="*/ 0 h 122"/>
                      <a:gd name="T16" fmla="*/ 34 w 86"/>
                      <a:gd name="T17" fmla="*/ 1 h 122"/>
                      <a:gd name="T18" fmla="*/ 25 w 86"/>
                      <a:gd name="T19" fmla="*/ 3 h 122"/>
                      <a:gd name="T20" fmla="*/ 17 w 86"/>
                      <a:gd name="T21" fmla="*/ 8 h 122"/>
                      <a:gd name="T22" fmla="*/ 7 w 86"/>
                      <a:gd name="T23" fmla="*/ 18 h 122"/>
                      <a:gd name="T24" fmla="*/ 2 w 86"/>
                      <a:gd name="T25" fmla="*/ 31 h 122"/>
                      <a:gd name="T26" fmla="*/ 0 w 86"/>
                      <a:gd name="T27" fmla="*/ 46 h 122"/>
                      <a:gd name="T28" fmla="*/ 4 w 86"/>
                      <a:gd name="T29" fmla="*/ 58 h 122"/>
                      <a:gd name="T30" fmla="*/ 11 w 86"/>
                      <a:gd name="T31" fmla="*/ 68 h 122"/>
                      <a:gd name="T32" fmla="*/ 19 w 86"/>
                      <a:gd name="T33" fmla="*/ 74 h 122"/>
                      <a:gd name="T34" fmla="*/ 27 w 86"/>
                      <a:gd name="T35" fmla="*/ 77 h 122"/>
                      <a:gd name="T36" fmla="*/ 36 w 86"/>
                      <a:gd name="T37" fmla="*/ 77 h 122"/>
                      <a:gd name="T38" fmla="*/ 45 w 86"/>
                      <a:gd name="T39" fmla="*/ 77 h 122"/>
                      <a:gd name="T40" fmla="*/ 54 w 86"/>
                      <a:gd name="T41" fmla="*/ 73 h 122"/>
                      <a:gd name="T42" fmla="*/ 63 w 86"/>
                      <a:gd name="T43" fmla="*/ 66 h 122"/>
                      <a:gd name="T44" fmla="*/ 65 w 86"/>
                      <a:gd name="T45" fmla="*/ 76 h 122"/>
                      <a:gd name="T46" fmla="*/ 61 w 86"/>
                      <a:gd name="T47" fmla="*/ 92 h 122"/>
                      <a:gd name="T48" fmla="*/ 53 w 86"/>
                      <a:gd name="T49" fmla="*/ 103 h 122"/>
                      <a:gd name="T50" fmla="*/ 45 w 86"/>
                      <a:gd name="T51" fmla="*/ 107 h 122"/>
                      <a:gd name="T52" fmla="*/ 40 w 86"/>
                      <a:gd name="T53" fmla="*/ 108 h 122"/>
                      <a:gd name="T54" fmla="*/ 31 w 86"/>
                      <a:gd name="T55" fmla="*/ 107 h 122"/>
                      <a:gd name="T56" fmla="*/ 26 w 86"/>
                      <a:gd name="T57" fmla="*/ 101 h 122"/>
                      <a:gd name="T58" fmla="*/ 22 w 86"/>
                      <a:gd name="T59" fmla="*/ 96 h 122"/>
                      <a:gd name="T60" fmla="*/ 22 w 86"/>
                      <a:gd name="T61" fmla="*/ 91 h 122"/>
                      <a:gd name="T62" fmla="*/ 3 w 86"/>
                      <a:gd name="T63" fmla="*/ 97 h 122"/>
                      <a:gd name="T64" fmla="*/ 7 w 86"/>
                      <a:gd name="T65" fmla="*/ 105 h 122"/>
                      <a:gd name="T66" fmla="*/ 14 w 86"/>
                      <a:gd name="T67" fmla="*/ 114 h 122"/>
                      <a:gd name="T68" fmla="*/ 22 w 86"/>
                      <a:gd name="T69" fmla="*/ 118 h 122"/>
                      <a:gd name="T70" fmla="*/ 31 w 86"/>
                      <a:gd name="T71" fmla="*/ 120 h 122"/>
                      <a:gd name="T72" fmla="*/ 44 w 86"/>
                      <a:gd name="T73" fmla="*/ 122 h 122"/>
                      <a:gd name="T74" fmla="*/ 54 w 86"/>
                      <a:gd name="T75" fmla="*/ 119 h 122"/>
                      <a:gd name="T76" fmla="*/ 64 w 86"/>
                      <a:gd name="T77" fmla="*/ 114 h 122"/>
                      <a:gd name="T78" fmla="*/ 72 w 86"/>
                      <a:gd name="T79" fmla="*/ 107 h 122"/>
                      <a:gd name="T80" fmla="*/ 77 w 86"/>
                      <a:gd name="T81" fmla="*/ 100 h 122"/>
                      <a:gd name="T82" fmla="*/ 81 w 86"/>
                      <a:gd name="T83" fmla="*/ 91 h 122"/>
                      <a:gd name="T84" fmla="*/ 84 w 86"/>
                      <a:gd name="T85" fmla="*/ 81 h 122"/>
                      <a:gd name="T86" fmla="*/ 86 w 86"/>
                      <a:gd name="T87" fmla="*/ 69 h 122"/>
                      <a:gd name="T88" fmla="*/ 64 w 86"/>
                      <a:gd name="T89" fmla="*/ 50 h 122"/>
                      <a:gd name="T90" fmla="*/ 60 w 86"/>
                      <a:gd name="T91" fmla="*/ 57 h 122"/>
                      <a:gd name="T92" fmla="*/ 54 w 86"/>
                      <a:gd name="T93" fmla="*/ 62 h 122"/>
                      <a:gd name="T94" fmla="*/ 49 w 86"/>
                      <a:gd name="T95" fmla="*/ 64 h 122"/>
                      <a:gd name="T96" fmla="*/ 42 w 86"/>
                      <a:gd name="T97" fmla="*/ 65 h 122"/>
                      <a:gd name="T98" fmla="*/ 37 w 86"/>
                      <a:gd name="T99" fmla="*/ 65 h 122"/>
                      <a:gd name="T100" fmla="*/ 31 w 86"/>
                      <a:gd name="T101" fmla="*/ 62 h 122"/>
                      <a:gd name="T102" fmla="*/ 25 w 86"/>
                      <a:gd name="T103" fmla="*/ 57 h 122"/>
                      <a:gd name="T104" fmla="*/ 22 w 86"/>
                      <a:gd name="T105" fmla="*/ 50 h 122"/>
                      <a:gd name="T106" fmla="*/ 21 w 86"/>
                      <a:gd name="T107" fmla="*/ 41 h 122"/>
                      <a:gd name="T108" fmla="*/ 22 w 86"/>
                      <a:gd name="T109" fmla="*/ 30 h 122"/>
                      <a:gd name="T110" fmla="*/ 26 w 86"/>
                      <a:gd name="T111" fmla="*/ 20 h 122"/>
                      <a:gd name="T112" fmla="*/ 33 w 86"/>
                      <a:gd name="T113" fmla="*/ 15 h 122"/>
                      <a:gd name="T114" fmla="*/ 42 w 86"/>
                      <a:gd name="T115" fmla="*/ 12 h 122"/>
                      <a:gd name="T116" fmla="*/ 52 w 86"/>
                      <a:gd name="T117" fmla="*/ 15 h 122"/>
                      <a:gd name="T118" fmla="*/ 60 w 86"/>
                      <a:gd name="T119" fmla="*/ 22 h 122"/>
                      <a:gd name="T120" fmla="*/ 64 w 86"/>
                      <a:gd name="T121" fmla="*/ 31 h 122"/>
                      <a:gd name="T122" fmla="*/ 65 w 86"/>
                      <a:gd name="T123" fmla="*/ 42 h 122"/>
                      <a:gd name="T124" fmla="*/ 64 w 86"/>
                      <a:gd name="T125" fmla="*/ 5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2">
                        <a:moveTo>
                          <a:pt x="86" y="60"/>
                        </a:moveTo>
                        <a:lnTo>
                          <a:pt x="86" y="55"/>
                        </a:lnTo>
                        <a:lnTo>
                          <a:pt x="86" y="51"/>
                        </a:lnTo>
                        <a:lnTo>
                          <a:pt x="86" y="47"/>
                        </a:lnTo>
                        <a:lnTo>
                          <a:pt x="86" y="43"/>
                        </a:lnTo>
                        <a:lnTo>
                          <a:pt x="84" y="39"/>
                        </a:lnTo>
                        <a:lnTo>
                          <a:pt x="84" y="35"/>
                        </a:lnTo>
                        <a:lnTo>
                          <a:pt x="83" y="32"/>
                        </a:lnTo>
                        <a:lnTo>
                          <a:pt x="81" y="28"/>
                        </a:lnTo>
                        <a:lnTo>
                          <a:pt x="80" y="26"/>
                        </a:lnTo>
                        <a:lnTo>
                          <a:pt x="79" y="23"/>
                        </a:lnTo>
                        <a:lnTo>
                          <a:pt x="77" y="20"/>
                        </a:lnTo>
                        <a:lnTo>
                          <a:pt x="76" y="18"/>
                        </a:lnTo>
                        <a:lnTo>
                          <a:pt x="75" y="15"/>
                        </a:lnTo>
                        <a:lnTo>
                          <a:pt x="72" y="14"/>
                        </a:lnTo>
                        <a:lnTo>
                          <a:pt x="71" y="11"/>
                        </a:lnTo>
                        <a:lnTo>
                          <a:pt x="68" y="9"/>
                        </a:lnTo>
                        <a:lnTo>
                          <a:pt x="65" y="7"/>
                        </a:lnTo>
                        <a:lnTo>
                          <a:pt x="63" y="5"/>
                        </a:lnTo>
                        <a:lnTo>
                          <a:pt x="60" y="4"/>
                        </a:lnTo>
                        <a:lnTo>
                          <a:pt x="56" y="3"/>
                        </a:lnTo>
                        <a:lnTo>
                          <a:pt x="53" y="1"/>
                        </a:lnTo>
                        <a:lnTo>
                          <a:pt x="49" y="1"/>
                        </a:lnTo>
                        <a:lnTo>
                          <a:pt x="45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4" y="1"/>
                        </a:lnTo>
                        <a:lnTo>
                          <a:pt x="30" y="1"/>
                        </a:lnTo>
                        <a:lnTo>
                          <a:pt x="27" y="3"/>
                        </a:lnTo>
                        <a:lnTo>
                          <a:pt x="25" y="3"/>
                        </a:lnTo>
                        <a:lnTo>
                          <a:pt x="21" y="4"/>
                        </a:lnTo>
                        <a:lnTo>
                          <a:pt x="18" y="5"/>
                        </a:lnTo>
                        <a:lnTo>
                          <a:pt x="17" y="8"/>
                        </a:lnTo>
                        <a:lnTo>
                          <a:pt x="13" y="11"/>
                        </a:lnTo>
                        <a:lnTo>
                          <a:pt x="10" y="15"/>
                        </a:lnTo>
                        <a:lnTo>
                          <a:pt x="7" y="18"/>
                        </a:lnTo>
                        <a:lnTo>
                          <a:pt x="4" y="23"/>
                        </a:lnTo>
                        <a:lnTo>
                          <a:pt x="3" y="27"/>
                        </a:lnTo>
                        <a:lnTo>
                          <a:pt x="2" y="31"/>
                        </a:lnTo>
                        <a:lnTo>
                          <a:pt x="0" y="37"/>
                        </a:lnTo>
                        <a:lnTo>
                          <a:pt x="0" y="41"/>
                        </a:lnTo>
                        <a:lnTo>
                          <a:pt x="0" y="46"/>
                        </a:lnTo>
                        <a:lnTo>
                          <a:pt x="2" y="50"/>
                        </a:lnTo>
                        <a:lnTo>
                          <a:pt x="3" y="54"/>
                        </a:lnTo>
                        <a:lnTo>
                          <a:pt x="4" y="58"/>
                        </a:lnTo>
                        <a:lnTo>
                          <a:pt x="6" y="61"/>
                        </a:lnTo>
                        <a:lnTo>
                          <a:pt x="8" y="65"/>
                        </a:lnTo>
                        <a:lnTo>
                          <a:pt x="11" y="68"/>
                        </a:lnTo>
                        <a:lnTo>
                          <a:pt x="14" y="70"/>
                        </a:lnTo>
                        <a:lnTo>
                          <a:pt x="17" y="73"/>
                        </a:lnTo>
                        <a:lnTo>
                          <a:pt x="19" y="74"/>
                        </a:lnTo>
                        <a:lnTo>
                          <a:pt x="22" y="74"/>
                        </a:lnTo>
                        <a:lnTo>
                          <a:pt x="23" y="76"/>
                        </a:lnTo>
                        <a:lnTo>
                          <a:pt x="27" y="77"/>
                        </a:lnTo>
                        <a:lnTo>
                          <a:pt x="30" y="77"/>
                        </a:lnTo>
                        <a:lnTo>
                          <a:pt x="33" y="77"/>
                        </a:lnTo>
                        <a:lnTo>
                          <a:pt x="36" y="77"/>
                        </a:lnTo>
                        <a:lnTo>
                          <a:pt x="40" y="77"/>
                        </a:lnTo>
                        <a:lnTo>
                          <a:pt x="42" y="77"/>
                        </a:lnTo>
                        <a:lnTo>
                          <a:pt x="45" y="77"/>
                        </a:lnTo>
                        <a:lnTo>
                          <a:pt x="49" y="76"/>
                        </a:lnTo>
                        <a:lnTo>
                          <a:pt x="52" y="74"/>
                        </a:lnTo>
                        <a:lnTo>
                          <a:pt x="54" y="73"/>
                        </a:lnTo>
                        <a:lnTo>
                          <a:pt x="56" y="72"/>
                        </a:lnTo>
                        <a:lnTo>
                          <a:pt x="58" y="70"/>
                        </a:lnTo>
                        <a:lnTo>
                          <a:pt x="63" y="66"/>
                        </a:lnTo>
                        <a:lnTo>
                          <a:pt x="67" y="62"/>
                        </a:lnTo>
                        <a:lnTo>
                          <a:pt x="67" y="69"/>
                        </a:lnTo>
                        <a:lnTo>
                          <a:pt x="65" y="76"/>
                        </a:lnTo>
                        <a:lnTo>
                          <a:pt x="64" y="83"/>
                        </a:lnTo>
                        <a:lnTo>
                          <a:pt x="63" y="88"/>
                        </a:lnTo>
                        <a:lnTo>
                          <a:pt x="61" y="92"/>
                        </a:lnTo>
                        <a:lnTo>
                          <a:pt x="58" y="96"/>
                        </a:lnTo>
                        <a:lnTo>
                          <a:pt x="56" y="100"/>
                        </a:lnTo>
                        <a:lnTo>
                          <a:pt x="53" y="103"/>
                        </a:lnTo>
                        <a:lnTo>
                          <a:pt x="50" y="105"/>
                        </a:lnTo>
                        <a:lnTo>
                          <a:pt x="46" y="107"/>
                        </a:lnTo>
                        <a:lnTo>
                          <a:pt x="45" y="107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40" y="108"/>
                        </a:lnTo>
                        <a:lnTo>
                          <a:pt x="36" y="108"/>
                        </a:lnTo>
                        <a:lnTo>
                          <a:pt x="33" y="107"/>
                        </a:lnTo>
                        <a:lnTo>
                          <a:pt x="31" y="107"/>
                        </a:lnTo>
                        <a:lnTo>
                          <a:pt x="29" y="105"/>
                        </a:lnTo>
                        <a:lnTo>
                          <a:pt x="27" y="104"/>
                        </a:lnTo>
                        <a:lnTo>
                          <a:pt x="26" y="101"/>
                        </a:lnTo>
                        <a:lnTo>
                          <a:pt x="25" y="100"/>
                        </a:lnTo>
                        <a:lnTo>
                          <a:pt x="23" y="99"/>
                        </a:lnTo>
                        <a:lnTo>
                          <a:pt x="22" y="96"/>
                        </a:lnTo>
                        <a:lnTo>
                          <a:pt x="22" y="95"/>
                        </a:lnTo>
                        <a:lnTo>
                          <a:pt x="22" y="92"/>
                        </a:lnTo>
                        <a:lnTo>
                          <a:pt x="22" y="91"/>
                        </a:lnTo>
                        <a:lnTo>
                          <a:pt x="3" y="91"/>
                        </a:lnTo>
                        <a:lnTo>
                          <a:pt x="3" y="93"/>
                        </a:lnTo>
                        <a:lnTo>
                          <a:pt x="3" y="97"/>
                        </a:lnTo>
                        <a:lnTo>
                          <a:pt x="4" y="100"/>
                        </a:lnTo>
                        <a:lnTo>
                          <a:pt x="6" y="103"/>
                        </a:lnTo>
                        <a:lnTo>
                          <a:pt x="7" y="105"/>
                        </a:lnTo>
                        <a:lnTo>
                          <a:pt x="8" y="108"/>
                        </a:lnTo>
                        <a:lnTo>
                          <a:pt x="11" y="111"/>
                        </a:lnTo>
                        <a:lnTo>
                          <a:pt x="14" y="114"/>
                        </a:lnTo>
                        <a:lnTo>
                          <a:pt x="17" y="115"/>
                        </a:lnTo>
                        <a:lnTo>
                          <a:pt x="19" y="116"/>
                        </a:lnTo>
                        <a:lnTo>
                          <a:pt x="22" y="118"/>
                        </a:lnTo>
                        <a:lnTo>
                          <a:pt x="25" y="119"/>
                        </a:lnTo>
                        <a:lnTo>
                          <a:pt x="27" y="120"/>
                        </a:lnTo>
                        <a:lnTo>
                          <a:pt x="31" y="120"/>
                        </a:lnTo>
                        <a:lnTo>
                          <a:pt x="36" y="122"/>
                        </a:lnTo>
                        <a:lnTo>
                          <a:pt x="40" y="122"/>
                        </a:lnTo>
                        <a:lnTo>
                          <a:pt x="44" y="122"/>
                        </a:lnTo>
                        <a:lnTo>
                          <a:pt x="46" y="120"/>
                        </a:lnTo>
                        <a:lnTo>
                          <a:pt x="50" y="120"/>
                        </a:lnTo>
                        <a:lnTo>
                          <a:pt x="54" y="119"/>
                        </a:lnTo>
                        <a:lnTo>
                          <a:pt x="57" y="118"/>
                        </a:lnTo>
                        <a:lnTo>
                          <a:pt x="61" y="116"/>
                        </a:lnTo>
                        <a:lnTo>
                          <a:pt x="64" y="114"/>
                        </a:lnTo>
                        <a:lnTo>
                          <a:pt x="67" y="112"/>
                        </a:lnTo>
                        <a:lnTo>
                          <a:pt x="69" y="110"/>
                        </a:lnTo>
                        <a:lnTo>
                          <a:pt x="72" y="107"/>
                        </a:lnTo>
                        <a:lnTo>
                          <a:pt x="73" y="105"/>
                        </a:lnTo>
                        <a:lnTo>
                          <a:pt x="76" y="103"/>
                        </a:lnTo>
                        <a:lnTo>
                          <a:pt x="77" y="100"/>
                        </a:lnTo>
                        <a:lnTo>
                          <a:pt x="79" y="97"/>
                        </a:lnTo>
                        <a:lnTo>
                          <a:pt x="80" y="95"/>
                        </a:lnTo>
                        <a:lnTo>
                          <a:pt x="81" y="91"/>
                        </a:lnTo>
                        <a:lnTo>
                          <a:pt x="83" y="88"/>
                        </a:lnTo>
                        <a:lnTo>
                          <a:pt x="83" y="84"/>
                        </a:lnTo>
                        <a:lnTo>
                          <a:pt x="84" y="81"/>
                        </a:lnTo>
                        <a:lnTo>
                          <a:pt x="84" y="77"/>
                        </a:lnTo>
                        <a:lnTo>
                          <a:pt x="86" y="73"/>
                        </a:lnTo>
                        <a:lnTo>
                          <a:pt x="86" y="69"/>
                        </a:lnTo>
                        <a:lnTo>
                          <a:pt x="86" y="64"/>
                        </a:lnTo>
                        <a:lnTo>
                          <a:pt x="86" y="60"/>
                        </a:lnTo>
                        <a:close/>
                        <a:moveTo>
                          <a:pt x="64" y="50"/>
                        </a:moveTo>
                        <a:lnTo>
                          <a:pt x="63" y="53"/>
                        </a:lnTo>
                        <a:lnTo>
                          <a:pt x="61" y="55"/>
                        </a:lnTo>
                        <a:lnTo>
                          <a:pt x="60" y="57"/>
                        </a:lnTo>
                        <a:lnTo>
                          <a:pt x="57" y="60"/>
                        </a:lnTo>
                        <a:lnTo>
                          <a:pt x="56" y="61"/>
                        </a:lnTo>
                        <a:lnTo>
                          <a:pt x="54" y="62"/>
                        </a:lnTo>
                        <a:lnTo>
                          <a:pt x="53" y="62"/>
                        </a:lnTo>
                        <a:lnTo>
                          <a:pt x="50" y="64"/>
                        </a:lnTo>
                        <a:lnTo>
                          <a:pt x="49" y="64"/>
                        </a:lnTo>
                        <a:lnTo>
                          <a:pt x="46" y="65"/>
                        </a:lnTo>
                        <a:lnTo>
                          <a:pt x="45" y="65"/>
                        </a:lnTo>
                        <a:lnTo>
                          <a:pt x="42" y="65"/>
                        </a:lnTo>
                        <a:lnTo>
                          <a:pt x="40" y="65"/>
                        </a:lnTo>
                        <a:lnTo>
                          <a:pt x="38" y="65"/>
                        </a:lnTo>
                        <a:lnTo>
                          <a:pt x="37" y="65"/>
                        </a:lnTo>
                        <a:lnTo>
                          <a:pt x="36" y="65"/>
                        </a:lnTo>
                        <a:lnTo>
                          <a:pt x="34" y="64"/>
                        </a:lnTo>
                        <a:lnTo>
                          <a:pt x="31" y="62"/>
                        </a:lnTo>
                        <a:lnTo>
                          <a:pt x="29" y="61"/>
                        </a:lnTo>
                        <a:lnTo>
                          <a:pt x="26" y="60"/>
                        </a:lnTo>
                        <a:lnTo>
                          <a:pt x="25" y="57"/>
                        </a:lnTo>
                        <a:lnTo>
                          <a:pt x="23" y="55"/>
                        </a:lnTo>
                        <a:lnTo>
                          <a:pt x="23" y="53"/>
                        </a:lnTo>
                        <a:lnTo>
                          <a:pt x="22" y="50"/>
                        </a:lnTo>
                        <a:lnTo>
                          <a:pt x="22" y="47"/>
                        </a:lnTo>
                        <a:lnTo>
                          <a:pt x="21" y="45"/>
                        </a:lnTo>
                        <a:lnTo>
                          <a:pt x="21" y="41"/>
                        </a:lnTo>
                        <a:lnTo>
                          <a:pt x="22" y="37"/>
                        </a:lnTo>
                        <a:lnTo>
                          <a:pt x="22" y="32"/>
                        </a:lnTo>
                        <a:lnTo>
                          <a:pt x="22" y="30"/>
                        </a:lnTo>
                        <a:lnTo>
                          <a:pt x="23" y="26"/>
                        </a:lnTo>
                        <a:lnTo>
                          <a:pt x="25" y="23"/>
                        </a:lnTo>
                        <a:lnTo>
                          <a:pt x="26" y="20"/>
                        </a:lnTo>
                        <a:lnTo>
                          <a:pt x="27" y="19"/>
                        </a:lnTo>
                        <a:lnTo>
                          <a:pt x="30" y="16"/>
                        </a:lnTo>
                        <a:lnTo>
                          <a:pt x="33" y="15"/>
                        </a:lnTo>
                        <a:lnTo>
                          <a:pt x="36" y="14"/>
                        </a:lnTo>
                        <a:lnTo>
                          <a:pt x="38" y="14"/>
                        </a:lnTo>
                        <a:lnTo>
                          <a:pt x="42" y="12"/>
                        </a:lnTo>
                        <a:lnTo>
                          <a:pt x="45" y="14"/>
                        </a:lnTo>
                        <a:lnTo>
                          <a:pt x="49" y="14"/>
                        </a:lnTo>
                        <a:lnTo>
                          <a:pt x="52" y="15"/>
                        </a:lnTo>
                        <a:lnTo>
                          <a:pt x="56" y="18"/>
                        </a:lnTo>
                        <a:lnTo>
                          <a:pt x="57" y="19"/>
                        </a:lnTo>
                        <a:lnTo>
                          <a:pt x="60" y="22"/>
                        </a:lnTo>
                        <a:lnTo>
                          <a:pt x="61" y="24"/>
                        </a:lnTo>
                        <a:lnTo>
                          <a:pt x="63" y="27"/>
                        </a:lnTo>
                        <a:lnTo>
                          <a:pt x="64" y="31"/>
                        </a:lnTo>
                        <a:lnTo>
                          <a:pt x="64" y="34"/>
                        </a:lnTo>
                        <a:lnTo>
                          <a:pt x="64" y="38"/>
                        </a:lnTo>
                        <a:lnTo>
                          <a:pt x="65" y="42"/>
                        </a:lnTo>
                        <a:lnTo>
                          <a:pt x="64" y="45"/>
                        </a:lnTo>
                        <a:lnTo>
                          <a:pt x="64" y="47"/>
                        </a:lnTo>
                        <a:lnTo>
                          <a:pt x="64" y="5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 753">
                    <a:extLst>
                      <a:ext uri="{FF2B5EF4-FFF2-40B4-BE49-F238E27FC236}">
                        <a16:creationId xmlns="" xmlns:a16="http://schemas.microsoft.com/office/drawing/2014/main" id="{A694859F-11DF-4B6E-A449-90786A72C0A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5138738"/>
                    <a:ext cx="46038" cy="65088"/>
                  </a:xfrm>
                  <a:custGeom>
                    <a:avLst/>
                    <a:gdLst>
                      <a:gd name="T0" fmla="*/ 82 w 89"/>
                      <a:gd name="T1" fmla="*/ 42 h 122"/>
                      <a:gd name="T2" fmla="*/ 84 w 89"/>
                      <a:gd name="T3" fmla="*/ 30 h 122"/>
                      <a:gd name="T4" fmla="*/ 80 w 89"/>
                      <a:gd name="T5" fmla="*/ 16 h 122"/>
                      <a:gd name="T6" fmla="*/ 70 w 89"/>
                      <a:gd name="T7" fmla="*/ 7 h 122"/>
                      <a:gd name="T8" fmla="*/ 57 w 89"/>
                      <a:gd name="T9" fmla="*/ 2 h 122"/>
                      <a:gd name="T10" fmla="*/ 41 w 89"/>
                      <a:gd name="T11" fmla="*/ 0 h 122"/>
                      <a:gd name="T12" fmla="*/ 24 w 89"/>
                      <a:gd name="T13" fmla="*/ 3 h 122"/>
                      <a:gd name="T14" fmla="*/ 14 w 89"/>
                      <a:gd name="T15" fmla="*/ 11 h 122"/>
                      <a:gd name="T16" fmla="*/ 5 w 89"/>
                      <a:gd name="T17" fmla="*/ 23 h 122"/>
                      <a:gd name="T18" fmla="*/ 4 w 89"/>
                      <a:gd name="T19" fmla="*/ 35 h 122"/>
                      <a:gd name="T20" fmla="*/ 8 w 89"/>
                      <a:gd name="T21" fmla="*/ 46 h 122"/>
                      <a:gd name="T22" fmla="*/ 16 w 89"/>
                      <a:gd name="T23" fmla="*/ 54 h 122"/>
                      <a:gd name="T24" fmla="*/ 24 w 89"/>
                      <a:gd name="T25" fmla="*/ 60 h 122"/>
                      <a:gd name="T26" fmla="*/ 11 w 89"/>
                      <a:gd name="T27" fmla="*/ 66 h 122"/>
                      <a:gd name="T28" fmla="*/ 3 w 89"/>
                      <a:gd name="T29" fmla="*/ 76 h 122"/>
                      <a:gd name="T30" fmla="*/ 0 w 89"/>
                      <a:gd name="T31" fmla="*/ 88 h 122"/>
                      <a:gd name="T32" fmla="*/ 3 w 89"/>
                      <a:gd name="T33" fmla="*/ 102 h 122"/>
                      <a:gd name="T34" fmla="*/ 12 w 89"/>
                      <a:gd name="T35" fmla="*/ 112 h 122"/>
                      <a:gd name="T36" fmla="*/ 26 w 89"/>
                      <a:gd name="T37" fmla="*/ 119 h 122"/>
                      <a:gd name="T38" fmla="*/ 45 w 89"/>
                      <a:gd name="T39" fmla="*/ 122 h 122"/>
                      <a:gd name="T40" fmla="*/ 64 w 89"/>
                      <a:gd name="T41" fmla="*/ 119 h 122"/>
                      <a:gd name="T42" fmla="*/ 77 w 89"/>
                      <a:gd name="T43" fmla="*/ 112 h 122"/>
                      <a:gd name="T44" fmla="*/ 85 w 89"/>
                      <a:gd name="T45" fmla="*/ 102 h 122"/>
                      <a:gd name="T46" fmla="*/ 89 w 89"/>
                      <a:gd name="T47" fmla="*/ 88 h 122"/>
                      <a:gd name="T48" fmla="*/ 87 w 89"/>
                      <a:gd name="T49" fmla="*/ 76 h 122"/>
                      <a:gd name="T50" fmla="*/ 78 w 89"/>
                      <a:gd name="T51" fmla="*/ 66 h 122"/>
                      <a:gd name="T52" fmla="*/ 64 w 89"/>
                      <a:gd name="T53" fmla="*/ 60 h 122"/>
                      <a:gd name="T54" fmla="*/ 72 w 89"/>
                      <a:gd name="T55" fmla="*/ 56 h 122"/>
                      <a:gd name="T56" fmla="*/ 58 w 89"/>
                      <a:gd name="T57" fmla="*/ 68 h 122"/>
                      <a:gd name="T58" fmla="*/ 65 w 89"/>
                      <a:gd name="T59" fmla="*/ 73 h 122"/>
                      <a:gd name="T60" fmla="*/ 69 w 89"/>
                      <a:gd name="T61" fmla="*/ 81 h 122"/>
                      <a:gd name="T62" fmla="*/ 69 w 89"/>
                      <a:gd name="T63" fmla="*/ 92 h 122"/>
                      <a:gd name="T64" fmla="*/ 65 w 89"/>
                      <a:gd name="T65" fmla="*/ 100 h 122"/>
                      <a:gd name="T66" fmla="*/ 58 w 89"/>
                      <a:gd name="T67" fmla="*/ 106 h 122"/>
                      <a:gd name="T68" fmla="*/ 49 w 89"/>
                      <a:gd name="T69" fmla="*/ 108 h 122"/>
                      <a:gd name="T70" fmla="*/ 39 w 89"/>
                      <a:gd name="T71" fmla="*/ 108 h 122"/>
                      <a:gd name="T72" fmla="*/ 31 w 89"/>
                      <a:gd name="T73" fmla="*/ 106 h 122"/>
                      <a:gd name="T74" fmla="*/ 24 w 89"/>
                      <a:gd name="T75" fmla="*/ 100 h 122"/>
                      <a:gd name="T76" fmla="*/ 20 w 89"/>
                      <a:gd name="T77" fmla="*/ 92 h 122"/>
                      <a:gd name="T78" fmla="*/ 20 w 89"/>
                      <a:gd name="T79" fmla="*/ 81 h 122"/>
                      <a:gd name="T80" fmla="*/ 23 w 89"/>
                      <a:gd name="T81" fmla="*/ 73 h 122"/>
                      <a:gd name="T82" fmla="*/ 30 w 89"/>
                      <a:gd name="T83" fmla="*/ 68 h 122"/>
                      <a:gd name="T84" fmla="*/ 39 w 89"/>
                      <a:gd name="T85" fmla="*/ 65 h 122"/>
                      <a:gd name="T86" fmla="*/ 50 w 89"/>
                      <a:gd name="T87" fmla="*/ 65 h 122"/>
                      <a:gd name="T88" fmla="*/ 58 w 89"/>
                      <a:gd name="T89" fmla="*/ 68 h 122"/>
                      <a:gd name="T90" fmla="*/ 62 w 89"/>
                      <a:gd name="T91" fmla="*/ 46 h 122"/>
                      <a:gd name="T92" fmla="*/ 55 w 89"/>
                      <a:gd name="T93" fmla="*/ 52 h 122"/>
                      <a:gd name="T94" fmla="*/ 49 w 89"/>
                      <a:gd name="T95" fmla="*/ 53 h 122"/>
                      <a:gd name="T96" fmla="*/ 39 w 89"/>
                      <a:gd name="T97" fmla="*/ 53 h 122"/>
                      <a:gd name="T98" fmla="*/ 30 w 89"/>
                      <a:gd name="T99" fmla="*/ 49 h 122"/>
                      <a:gd name="T100" fmla="*/ 24 w 89"/>
                      <a:gd name="T101" fmla="*/ 42 h 122"/>
                      <a:gd name="T102" fmla="*/ 23 w 89"/>
                      <a:gd name="T103" fmla="*/ 34 h 122"/>
                      <a:gd name="T104" fmla="*/ 24 w 89"/>
                      <a:gd name="T105" fmla="*/ 25 h 122"/>
                      <a:gd name="T106" fmla="*/ 30 w 89"/>
                      <a:gd name="T107" fmla="*/ 18 h 122"/>
                      <a:gd name="T108" fmla="*/ 45 w 89"/>
                      <a:gd name="T109" fmla="*/ 12 h 122"/>
                      <a:gd name="T110" fmla="*/ 58 w 89"/>
                      <a:gd name="T111" fmla="*/ 18 h 122"/>
                      <a:gd name="T112" fmla="*/ 64 w 89"/>
                      <a:gd name="T113" fmla="*/ 25 h 122"/>
                      <a:gd name="T114" fmla="*/ 66 w 89"/>
                      <a:gd name="T115" fmla="*/ 34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2">
                        <a:moveTo>
                          <a:pt x="78" y="49"/>
                        </a:moveTo>
                        <a:lnTo>
                          <a:pt x="80" y="46"/>
                        </a:lnTo>
                        <a:lnTo>
                          <a:pt x="82" y="45"/>
                        </a:lnTo>
                        <a:lnTo>
                          <a:pt x="82" y="42"/>
                        </a:lnTo>
                        <a:lnTo>
                          <a:pt x="84" y="39"/>
                        </a:lnTo>
                        <a:lnTo>
                          <a:pt x="84" y="37"/>
                        </a:lnTo>
                        <a:lnTo>
                          <a:pt x="84" y="34"/>
                        </a:lnTo>
                        <a:lnTo>
                          <a:pt x="84" y="30"/>
                        </a:lnTo>
                        <a:lnTo>
                          <a:pt x="84" y="26"/>
                        </a:lnTo>
                        <a:lnTo>
                          <a:pt x="82" y="23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8" y="14"/>
                        </a:lnTo>
                        <a:lnTo>
                          <a:pt x="76" y="11"/>
                        </a:lnTo>
                        <a:lnTo>
                          <a:pt x="73" y="10"/>
                        </a:lnTo>
                        <a:lnTo>
                          <a:pt x="70" y="7"/>
                        </a:lnTo>
                        <a:lnTo>
                          <a:pt x="68" y="6"/>
                        </a:lnTo>
                        <a:lnTo>
                          <a:pt x="64" y="4"/>
                        </a:lnTo>
                        <a:lnTo>
                          <a:pt x="61" y="3"/>
                        </a:lnTo>
                        <a:lnTo>
                          <a:pt x="57" y="2"/>
                        </a:lnTo>
                        <a:lnTo>
                          <a:pt x="53" y="0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32" y="2"/>
                        </a:lnTo>
                        <a:lnTo>
                          <a:pt x="28" y="2"/>
                        </a:lnTo>
                        <a:lnTo>
                          <a:pt x="24" y="3"/>
                        </a:lnTo>
                        <a:lnTo>
                          <a:pt x="22" y="4"/>
                        </a:lnTo>
                        <a:lnTo>
                          <a:pt x="19" y="7"/>
                        </a:lnTo>
                        <a:lnTo>
                          <a:pt x="16" y="8"/>
                        </a:lnTo>
                        <a:lnTo>
                          <a:pt x="14" y="11"/>
                        </a:lnTo>
                        <a:lnTo>
                          <a:pt x="11" y="14"/>
                        </a:lnTo>
                        <a:lnTo>
                          <a:pt x="9" y="16"/>
                        </a:lnTo>
                        <a:lnTo>
                          <a:pt x="7" y="19"/>
                        </a:lnTo>
                        <a:lnTo>
                          <a:pt x="5" y="23"/>
                        </a:lnTo>
                        <a:lnTo>
                          <a:pt x="5" y="26"/>
                        </a:lnTo>
                        <a:lnTo>
                          <a:pt x="4" y="30"/>
                        </a:lnTo>
                        <a:lnTo>
                          <a:pt x="4" y="34"/>
                        </a:lnTo>
                        <a:lnTo>
                          <a:pt x="4" y="35"/>
                        </a:lnTo>
                        <a:lnTo>
                          <a:pt x="5" y="38"/>
                        </a:lnTo>
                        <a:lnTo>
                          <a:pt x="5" y="41"/>
                        </a:lnTo>
                        <a:lnTo>
                          <a:pt x="7" y="43"/>
                        </a:lnTo>
                        <a:lnTo>
                          <a:pt x="8" y="46"/>
                        </a:lnTo>
                        <a:lnTo>
                          <a:pt x="9" y="48"/>
                        </a:lnTo>
                        <a:lnTo>
                          <a:pt x="11" y="50"/>
                        </a:lnTo>
                        <a:lnTo>
                          <a:pt x="14" y="52"/>
                        </a:lnTo>
                        <a:lnTo>
                          <a:pt x="16" y="54"/>
                        </a:lnTo>
                        <a:lnTo>
                          <a:pt x="19" y="56"/>
                        </a:lnTo>
                        <a:lnTo>
                          <a:pt x="22" y="57"/>
                        </a:lnTo>
                        <a:lnTo>
                          <a:pt x="24" y="58"/>
                        </a:lnTo>
                        <a:lnTo>
                          <a:pt x="24" y="60"/>
                        </a:lnTo>
                        <a:lnTo>
                          <a:pt x="22" y="61"/>
                        </a:lnTo>
                        <a:lnTo>
                          <a:pt x="18" y="62"/>
                        </a:lnTo>
                        <a:lnTo>
                          <a:pt x="14" y="64"/>
                        </a:lnTo>
                        <a:lnTo>
                          <a:pt x="11" y="66"/>
                        </a:lnTo>
                        <a:lnTo>
                          <a:pt x="8" y="69"/>
                        </a:lnTo>
                        <a:lnTo>
                          <a:pt x="5" y="71"/>
                        </a:lnTo>
                        <a:lnTo>
                          <a:pt x="4" y="73"/>
                        </a:lnTo>
                        <a:lnTo>
                          <a:pt x="3" y="76"/>
                        </a:lnTo>
                        <a:lnTo>
                          <a:pt x="1" y="79"/>
                        </a:lnTo>
                        <a:lnTo>
                          <a:pt x="0" y="83"/>
                        </a:lnTo>
                        <a:lnTo>
                          <a:pt x="0" y="85"/>
                        </a:lnTo>
                        <a:lnTo>
                          <a:pt x="0" y="88"/>
                        </a:lnTo>
                        <a:lnTo>
                          <a:pt x="0" y="92"/>
                        </a:lnTo>
                        <a:lnTo>
                          <a:pt x="1" y="95"/>
                        </a:lnTo>
                        <a:lnTo>
                          <a:pt x="1" y="99"/>
                        </a:lnTo>
                        <a:lnTo>
                          <a:pt x="3" y="102"/>
                        </a:lnTo>
                        <a:lnTo>
                          <a:pt x="5" y="104"/>
                        </a:lnTo>
                        <a:lnTo>
                          <a:pt x="7" y="107"/>
                        </a:lnTo>
                        <a:lnTo>
                          <a:pt x="9" y="110"/>
                        </a:lnTo>
                        <a:lnTo>
                          <a:pt x="12" y="112"/>
                        </a:lnTo>
                        <a:lnTo>
                          <a:pt x="15" y="114"/>
                        </a:lnTo>
                        <a:lnTo>
                          <a:pt x="18" y="117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21"/>
                        </a:lnTo>
                        <a:lnTo>
                          <a:pt x="34" y="121"/>
                        </a:lnTo>
                        <a:lnTo>
                          <a:pt x="39" y="121"/>
                        </a:lnTo>
                        <a:lnTo>
                          <a:pt x="45" y="122"/>
                        </a:lnTo>
                        <a:lnTo>
                          <a:pt x="50" y="121"/>
                        </a:lnTo>
                        <a:lnTo>
                          <a:pt x="54" y="121"/>
                        </a:lnTo>
                        <a:lnTo>
                          <a:pt x="59" y="121"/>
                        </a:lnTo>
                        <a:lnTo>
                          <a:pt x="64" y="119"/>
                        </a:lnTo>
                        <a:lnTo>
                          <a:pt x="68" y="118"/>
                        </a:lnTo>
                        <a:lnTo>
                          <a:pt x="70" y="117"/>
                        </a:lnTo>
                        <a:lnTo>
                          <a:pt x="74" y="114"/>
                        </a:lnTo>
                        <a:lnTo>
                          <a:pt x="77" y="112"/>
                        </a:lnTo>
                        <a:lnTo>
                          <a:pt x="80" y="110"/>
                        </a:lnTo>
                        <a:lnTo>
                          <a:pt x="82" y="107"/>
                        </a:lnTo>
                        <a:lnTo>
                          <a:pt x="84" y="104"/>
                        </a:lnTo>
                        <a:lnTo>
                          <a:pt x="85" y="102"/>
                        </a:lnTo>
                        <a:lnTo>
                          <a:pt x="87" y="99"/>
                        </a:lnTo>
                        <a:lnTo>
                          <a:pt x="88" y="95"/>
                        </a:lnTo>
                        <a:lnTo>
                          <a:pt x="88" y="92"/>
                        </a:lnTo>
                        <a:lnTo>
                          <a:pt x="89" y="88"/>
                        </a:lnTo>
                        <a:lnTo>
                          <a:pt x="88" y="85"/>
                        </a:lnTo>
                        <a:lnTo>
                          <a:pt x="88" y="83"/>
                        </a:lnTo>
                        <a:lnTo>
                          <a:pt x="88" y="79"/>
                        </a:lnTo>
                        <a:lnTo>
                          <a:pt x="87" y="76"/>
                        </a:lnTo>
                        <a:lnTo>
                          <a:pt x="85" y="73"/>
                        </a:lnTo>
                        <a:lnTo>
                          <a:pt x="82" y="71"/>
                        </a:lnTo>
                        <a:lnTo>
                          <a:pt x="81" y="69"/>
                        </a:lnTo>
                        <a:lnTo>
                          <a:pt x="78" y="66"/>
                        </a:lnTo>
                        <a:lnTo>
                          <a:pt x="74" y="64"/>
                        </a:lnTo>
                        <a:lnTo>
                          <a:pt x="72" y="62"/>
                        </a:lnTo>
                        <a:lnTo>
                          <a:pt x="68" y="61"/>
                        </a:lnTo>
                        <a:lnTo>
                          <a:pt x="64" y="60"/>
                        </a:lnTo>
                        <a:lnTo>
                          <a:pt x="64" y="58"/>
                        </a:lnTo>
                        <a:lnTo>
                          <a:pt x="66" y="57"/>
                        </a:lnTo>
                        <a:lnTo>
                          <a:pt x="69" y="57"/>
                        </a:lnTo>
                        <a:lnTo>
                          <a:pt x="72" y="56"/>
                        </a:lnTo>
                        <a:lnTo>
                          <a:pt x="74" y="53"/>
                        </a:lnTo>
                        <a:lnTo>
                          <a:pt x="77" y="52"/>
                        </a:lnTo>
                        <a:lnTo>
                          <a:pt x="78" y="49"/>
                        </a:lnTo>
                        <a:close/>
                        <a:moveTo>
                          <a:pt x="58" y="68"/>
                        </a:moveTo>
                        <a:lnTo>
                          <a:pt x="59" y="69"/>
                        </a:lnTo>
                        <a:lnTo>
                          <a:pt x="61" y="71"/>
                        </a:lnTo>
                        <a:lnTo>
                          <a:pt x="64" y="72"/>
                        </a:lnTo>
                        <a:lnTo>
                          <a:pt x="65" y="73"/>
                        </a:lnTo>
                        <a:lnTo>
                          <a:pt x="66" y="76"/>
                        </a:lnTo>
                        <a:lnTo>
                          <a:pt x="68" y="77"/>
                        </a:lnTo>
                        <a:lnTo>
                          <a:pt x="68" y="80"/>
                        </a:lnTo>
                        <a:lnTo>
                          <a:pt x="69" y="81"/>
                        </a:lnTo>
                        <a:lnTo>
                          <a:pt x="69" y="84"/>
                        </a:lnTo>
                        <a:lnTo>
                          <a:pt x="69" y="87"/>
                        </a:lnTo>
                        <a:lnTo>
                          <a:pt x="69" y="89"/>
                        </a:lnTo>
                        <a:lnTo>
                          <a:pt x="69" y="92"/>
                        </a:lnTo>
                        <a:lnTo>
                          <a:pt x="68" y="94"/>
                        </a:lnTo>
                        <a:lnTo>
                          <a:pt x="68" y="96"/>
                        </a:lnTo>
                        <a:lnTo>
                          <a:pt x="66" y="98"/>
                        </a:lnTo>
                        <a:lnTo>
                          <a:pt x="65" y="100"/>
                        </a:lnTo>
                        <a:lnTo>
                          <a:pt x="64" y="102"/>
                        </a:lnTo>
                        <a:lnTo>
                          <a:pt x="61" y="103"/>
                        </a:lnTo>
                        <a:lnTo>
                          <a:pt x="59" y="104"/>
                        </a:lnTo>
                        <a:lnTo>
                          <a:pt x="58" y="106"/>
                        </a:lnTo>
                        <a:lnTo>
                          <a:pt x="55" y="107"/>
                        </a:lnTo>
                        <a:lnTo>
                          <a:pt x="54" y="107"/>
                        </a:lnTo>
                        <a:lnTo>
                          <a:pt x="51" y="108"/>
                        </a:lnTo>
                        <a:lnTo>
                          <a:pt x="49" y="108"/>
                        </a:lnTo>
                        <a:lnTo>
                          <a:pt x="47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39" y="108"/>
                        </a:lnTo>
                        <a:lnTo>
                          <a:pt x="37" y="108"/>
                        </a:lnTo>
                        <a:lnTo>
                          <a:pt x="35" y="107"/>
                        </a:lnTo>
                        <a:lnTo>
                          <a:pt x="32" y="107"/>
                        </a:lnTo>
                        <a:lnTo>
                          <a:pt x="31" y="106"/>
                        </a:lnTo>
                        <a:lnTo>
                          <a:pt x="30" y="104"/>
                        </a:lnTo>
                        <a:lnTo>
                          <a:pt x="27" y="103"/>
                        </a:lnTo>
                        <a:lnTo>
                          <a:pt x="26" y="102"/>
                        </a:lnTo>
                        <a:lnTo>
                          <a:pt x="24" y="100"/>
                        </a:lnTo>
                        <a:lnTo>
                          <a:pt x="23" y="98"/>
                        </a:lnTo>
                        <a:lnTo>
                          <a:pt x="22" y="96"/>
                        </a:lnTo>
                        <a:lnTo>
                          <a:pt x="20" y="94"/>
                        </a:lnTo>
                        <a:lnTo>
                          <a:pt x="20" y="92"/>
                        </a:lnTo>
                        <a:lnTo>
                          <a:pt x="20" y="89"/>
                        </a:lnTo>
                        <a:lnTo>
                          <a:pt x="20" y="87"/>
                        </a:lnTo>
                        <a:lnTo>
                          <a:pt x="20" y="84"/>
                        </a:lnTo>
                        <a:lnTo>
                          <a:pt x="20" y="81"/>
                        </a:lnTo>
                        <a:lnTo>
                          <a:pt x="20" y="80"/>
                        </a:lnTo>
                        <a:lnTo>
                          <a:pt x="22" y="77"/>
                        </a:lnTo>
                        <a:lnTo>
                          <a:pt x="22" y="76"/>
                        </a:lnTo>
                        <a:lnTo>
                          <a:pt x="23" y="73"/>
                        </a:lnTo>
                        <a:lnTo>
                          <a:pt x="24" y="72"/>
                        </a:lnTo>
                        <a:lnTo>
                          <a:pt x="27" y="71"/>
                        </a:lnTo>
                        <a:lnTo>
                          <a:pt x="28" y="69"/>
                        </a:lnTo>
                        <a:lnTo>
                          <a:pt x="30" y="68"/>
                        </a:lnTo>
                        <a:lnTo>
                          <a:pt x="32" y="68"/>
                        </a:lnTo>
                        <a:lnTo>
                          <a:pt x="34" y="66"/>
                        </a:lnTo>
                        <a:lnTo>
                          <a:pt x="37" y="66"/>
                        </a:lnTo>
                        <a:lnTo>
                          <a:pt x="39" y="65"/>
                        </a:lnTo>
                        <a:lnTo>
                          <a:pt x="42" y="65"/>
                        </a:lnTo>
                        <a:lnTo>
                          <a:pt x="45" y="65"/>
                        </a:lnTo>
                        <a:lnTo>
                          <a:pt x="47" y="65"/>
                        </a:lnTo>
                        <a:lnTo>
                          <a:pt x="50" y="65"/>
                        </a:lnTo>
                        <a:lnTo>
                          <a:pt x="51" y="66"/>
                        </a:lnTo>
                        <a:lnTo>
                          <a:pt x="54" y="66"/>
                        </a:lnTo>
                        <a:lnTo>
                          <a:pt x="57" y="66"/>
                        </a:lnTo>
                        <a:lnTo>
                          <a:pt x="58" y="68"/>
                        </a:lnTo>
                        <a:close/>
                        <a:moveTo>
                          <a:pt x="65" y="41"/>
                        </a:moveTo>
                        <a:lnTo>
                          <a:pt x="64" y="42"/>
                        </a:lnTo>
                        <a:lnTo>
                          <a:pt x="64" y="45"/>
                        </a:lnTo>
                        <a:lnTo>
                          <a:pt x="62" y="46"/>
                        </a:lnTo>
                        <a:lnTo>
                          <a:pt x="61" y="48"/>
                        </a:lnTo>
                        <a:lnTo>
                          <a:pt x="58" y="49"/>
                        </a:lnTo>
                        <a:lnTo>
                          <a:pt x="57" y="50"/>
                        </a:lnTo>
                        <a:lnTo>
                          <a:pt x="55" y="52"/>
                        </a:lnTo>
                        <a:lnTo>
                          <a:pt x="54" y="52"/>
                        </a:lnTo>
                        <a:lnTo>
                          <a:pt x="53" y="53"/>
                        </a:lnTo>
                        <a:lnTo>
                          <a:pt x="50" y="53"/>
                        </a:lnTo>
                        <a:lnTo>
                          <a:pt x="49" y="53"/>
                        </a:lnTo>
                        <a:lnTo>
                          <a:pt x="46" y="53"/>
                        </a:lnTo>
                        <a:lnTo>
                          <a:pt x="43" y="53"/>
                        </a:lnTo>
                        <a:lnTo>
                          <a:pt x="42" y="53"/>
                        </a:lnTo>
                        <a:lnTo>
                          <a:pt x="39" y="53"/>
                        </a:lnTo>
                        <a:lnTo>
                          <a:pt x="38" y="53"/>
                        </a:lnTo>
                        <a:lnTo>
                          <a:pt x="37" y="52"/>
                        </a:lnTo>
                        <a:lnTo>
                          <a:pt x="32" y="50"/>
                        </a:lnTo>
                        <a:lnTo>
                          <a:pt x="30" y="49"/>
                        </a:lnTo>
                        <a:lnTo>
                          <a:pt x="28" y="48"/>
                        </a:lnTo>
                        <a:lnTo>
                          <a:pt x="27" y="46"/>
                        </a:lnTo>
                        <a:lnTo>
                          <a:pt x="26" y="43"/>
                        </a:lnTo>
                        <a:lnTo>
                          <a:pt x="24" y="42"/>
                        </a:lnTo>
                        <a:lnTo>
                          <a:pt x="24" y="39"/>
                        </a:lnTo>
                        <a:lnTo>
                          <a:pt x="23" y="38"/>
                        </a:lnTo>
                        <a:lnTo>
                          <a:pt x="23" y="35"/>
                        </a:lnTo>
                        <a:lnTo>
                          <a:pt x="23" y="34"/>
                        </a:lnTo>
                        <a:lnTo>
                          <a:pt x="23" y="31"/>
                        </a:lnTo>
                        <a:lnTo>
                          <a:pt x="23" y="29"/>
                        </a:lnTo>
                        <a:lnTo>
                          <a:pt x="24" y="26"/>
                        </a:lnTo>
                        <a:lnTo>
                          <a:pt x="24" y="25"/>
                        </a:lnTo>
                        <a:lnTo>
                          <a:pt x="26" y="22"/>
                        </a:lnTo>
                        <a:lnTo>
                          <a:pt x="27" y="21"/>
                        </a:lnTo>
                        <a:lnTo>
                          <a:pt x="28" y="19"/>
                        </a:lnTo>
                        <a:lnTo>
                          <a:pt x="30" y="18"/>
                        </a:lnTo>
                        <a:lnTo>
                          <a:pt x="32" y="15"/>
                        </a:lnTo>
                        <a:lnTo>
                          <a:pt x="37" y="14"/>
                        </a:lnTo>
                        <a:lnTo>
                          <a:pt x="41" y="12"/>
                        </a:lnTo>
                        <a:lnTo>
                          <a:pt x="45" y="12"/>
                        </a:lnTo>
                        <a:lnTo>
                          <a:pt x="49" y="12"/>
                        </a:lnTo>
                        <a:lnTo>
                          <a:pt x="53" y="14"/>
                        </a:lnTo>
                        <a:lnTo>
                          <a:pt x="55" y="15"/>
                        </a:lnTo>
                        <a:lnTo>
                          <a:pt x="58" y="18"/>
                        </a:lnTo>
                        <a:lnTo>
                          <a:pt x="61" y="19"/>
                        </a:lnTo>
                        <a:lnTo>
                          <a:pt x="62" y="21"/>
                        </a:lnTo>
                        <a:lnTo>
                          <a:pt x="64" y="22"/>
                        </a:lnTo>
                        <a:lnTo>
                          <a:pt x="64" y="25"/>
                        </a:lnTo>
                        <a:lnTo>
                          <a:pt x="65" y="26"/>
                        </a:lnTo>
                        <a:lnTo>
                          <a:pt x="65" y="29"/>
                        </a:lnTo>
                        <a:lnTo>
                          <a:pt x="66" y="31"/>
                        </a:lnTo>
                        <a:lnTo>
                          <a:pt x="66" y="34"/>
                        </a:lnTo>
                        <a:lnTo>
                          <a:pt x="66" y="35"/>
                        </a:lnTo>
                        <a:lnTo>
                          <a:pt x="65" y="38"/>
                        </a:lnTo>
                        <a:lnTo>
                          <a:pt x="65" y="4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 754">
                    <a:extLst>
                      <a:ext uri="{FF2B5EF4-FFF2-40B4-BE49-F238E27FC236}">
                        <a16:creationId xmlns="" xmlns:a16="http://schemas.microsoft.com/office/drawing/2014/main" id="{743E3E91-812D-4402-8C98-10BABB473B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1826" y="5275263"/>
                    <a:ext cx="42863" cy="61913"/>
                  </a:xfrm>
                  <a:custGeom>
                    <a:avLst/>
                    <a:gdLst>
                      <a:gd name="T0" fmla="*/ 62 w 81"/>
                      <a:gd name="T1" fmla="*/ 12 h 117"/>
                      <a:gd name="T2" fmla="*/ 22 w 81"/>
                      <a:gd name="T3" fmla="*/ 117 h 117"/>
                      <a:gd name="T4" fmla="*/ 41 w 81"/>
                      <a:gd name="T5" fmla="*/ 117 h 117"/>
                      <a:gd name="T6" fmla="*/ 81 w 81"/>
                      <a:gd name="T7" fmla="*/ 15 h 117"/>
                      <a:gd name="T8" fmla="*/ 81 w 81"/>
                      <a:gd name="T9" fmla="*/ 0 h 117"/>
                      <a:gd name="T10" fmla="*/ 0 w 81"/>
                      <a:gd name="T11" fmla="*/ 0 h 117"/>
                      <a:gd name="T12" fmla="*/ 0 w 81"/>
                      <a:gd name="T13" fmla="*/ 12 h 117"/>
                      <a:gd name="T14" fmla="*/ 62 w 81"/>
                      <a:gd name="T15" fmla="*/ 12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7">
                        <a:moveTo>
                          <a:pt x="62" y="12"/>
                        </a:moveTo>
                        <a:lnTo>
                          <a:pt x="22" y="117"/>
                        </a:lnTo>
                        <a:lnTo>
                          <a:pt x="41" y="117"/>
                        </a:lnTo>
                        <a:lnTo>
                          <a:pt x="81" y="15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62" y="1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9" name="Freeform 755">
                    <a:extLst>
                      <a:ext uri="{FF2B5EF4-FFF2-40B4-BE49-F238E27FC236}">
                        <a16:creationId xmlns="" xmlns:a16="http://schemas.microsoft.com/office/drawing/2014/main" id="{64D2822F-90BA-4695-B0CC-C13E9C39CEE3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5407025"/>
                    <a:ext cx="46038" cy="65088"/>
                  </a:xfrm>
                  <a:custGeom>
                    <a:avLst/>
                    <a:gdLst>
                      <a:gd name="T0" fmla="*/ 84 w 86"/>
                      <a:gd name="T1" fmla="*/ 67 h 122"/>
                      <a:gd name="T2" fmla="*/ 79 w 86"/>
                      <a:gd name="T3" fmla="*/ 56 h 122"/>
                      <a:gd name="T4" fmla="*/ 71 w 86"/>
                      <a:gd name="T5" fmla="*/ 48 h 122"/>
                      <a:gd name="T6" fmla="*/ 61 w 86"/>
                      <a:gd name="T7" fmla="*/ 44 h 122"/>
                      <a:gd name="T8" fmla="*/ 52 w 86"/>
                      <a:gd name="T9" fmla="*/ 42 h 122"/>
                      <a:gd name="T10" fmla="*/ 42 w 86"/>
                      <a:gd name="T11" fmla="*/ 42 h 122"/>
                      <a:gd name="T12" fmla="*/ 36 w 86"/>
                      <a:gd name="T13" fmla="*/ 44 h 122"/>
                      <a:gd name="T14" fmla="*/ 29 w 86"/>
                      <a:gd name="T15" fmla="*/ 48 h 122"/>
                      <a:gd name="T16" fmla="*/ 22 w 86"/>
                      <a:gd name="T17" fmla="*/ 54 h 122"/>
                      <a:gd name="T18" fmla="*/ 21 w 86"/>
                      <a:gd name="T19" fmla="*/ 44 h 122"/>
                      <a:gd name="T20" fmla="*/ 26 w 86"/>
                      <a:gd name="T21" fmla="*/ 29 h 122"/>
                      <a:gd name="T22" fmla="*/ 34 w 86"/>
                      <a:gd name="T23" fmla="*/ 18 h 122"/>
                      <a:gd name="T24" fmla="*/ 44 w 86"/>
                      <a:gd name="T25" fmla="*/ 14 h 122"/>
                      <a:gd name="T26" fmla="*/ 54 w 86"/>
                      <a:gd name="T27" fmla="*/ 15 h 122"/>
                      <a:gd name="T28" fmla="*/ 61 w 86"/>
                      <a:gd name="T29" fmla="*/ 19 h 122"/>
                      <a:gd name="T30" fmla="*/ 64 w 86"/>
                      <a:gd name="T31" fmla="*/ 23 h 122"/>
                      <a:gd name="T32" fmla="*/ 65 w 86"/>
                      <a:gd name="T33" fmla="*/ 30 h 122"/>
                      <a:gd name="T34" fmla="*/ 84 w 86"/>
                      <a:gd name="T35" fmla="*/ 29 h 122"/>
                      <a:gd name="T36" fmla="*/ 81 w 86"/>
                      <a:gd name="T37" fmla="*/ 19 h 122"/>
                      <a:gd name="T38" fmla="*/ 76 w 86"/>
                      <a:gd name="T39" fmla="*/ 11 h 122"/>
                      <a:gd name="T40" fmla="*/ 68 w 86"/>
                      <a:gd name="T41" fmla="*/ 6 h 122"/>
                      <a:gd name="T42" fmla="*/ 58 w 86"/>
                      <a:gd name="T43" fmla="*/ 2 h 122"/>
                      <a:gd name="T44" fmla="*/ 46 w 86"/>
                      <a:gd name="T45" fmla="*/ 0 h 122"/>
                      <a:gd name="T46" fmla="*/ 36 w 86"/>
                      <a:gd name="T47" fmla="*/ 2 h 122"/>
                      <a:gd name="T48" fmla="*/ 26 w 86"/>
                      <a:gd name="T49" fmla="*/ 6 h 122"/>
                      <a:gd name="T50" fmla="*/ 19 w 86"/>
                      <a:gd name="T51" fmla="*/ 11 h 122"/>
                      <a:gd name="T52" fmla="*/ 13 w 86"/>
                      <a:gd name="T53" fmla="*/ 19 h 122"/>
                      <a:gd name="T54" fmla="*/ 7 w 86"/>
                      <a:gd name="T55" fmla="*/ 27 h 122"/>
                      <a:gd name="T56" fmla="*/ 3 w 86"/>
                      <a:gd name="T57" fmla="*/ 38 h 122"/>
                      <a:gd name="T58" fmla="*/ 2 w 86"/>
                      <a:gd name="T59" fmla="*/ 50 h 122"/>
                      <a:gd name="T60" fmla="*/ 0 w 86"/>
                      <a:gd name="T61" fmla="*/ 64 h 122"/>
                      <a:gd name="T62" fmla="*/ 2 w 86"/>
                      <a:gd name="T63" fmla="*/ 76 h 122"/>
                      <a:gd name="T64" fmla="*/ 3 w 86"/>
                      <a:gd name="T65" fmla="*/ 87 h 122"/>
                      <a:gd name="T66" fmla="*/ 6 w 86"/>
                      <a:gd name="T67" fmla="*/ 96 h 122"/>
                      <a:gd name="T68" fmla="*/ 10 w 86"/>
                      <a:gd name="T69" fmla="*/ 104 h 122"/>
                      <a:gd name="T70" fmla="*/ 14 w 86"/>
                      <a:gd name="T71" fmla="*/ 110 h 122"/>
                      <a:gd name="T72" fmla="*/ 22 w 86"/>
                      <a:gd name="T73" fmla="*/ 117 h 122"/>
                      <a:gd name="T74" fmla="*/ 33 w 86"/>
                      <a:gd name="T75" fmla="*/ 121 h 122"/>
                      <a:gd name="T76" fmla="*/ 44 w 86"/>
                      <a:gd name="T77" fmla="*/ 122 h 122"/>
                      <a:gd name="T78" fmla="*/ 57 w 86"/>
                      <a:gd name="T79" fmla="*/ 121 h 122"/>
                      <a:gd name="T80" fmla="*/ 67 w 86"/>
                      <a:gd name="T81" fmla="*/ 117 h 122"/>
                      <a:gd name="T82" fmla="*/ 76 w 86"/>
                      <a:gd name="T83" fmla="*/ 111 h 122"/>
                      <a:gd name="T84" fmla="*/ 83 w 86"/>
                      <a:gd name="T85" fmla="*/ 100 h 122"/>
                      <a:gd name="T86" fmla="*/ 86 w 86"/>
                      <a:gd name="T87" fmla="*/ 87 h 122"/>
                      <a:gd name="T88" fmla="*/ 65 w 86"/>
                      <a:gd name="T89" fmla="*/ 73 h 122"/>
                      <a:gd name="T90" fmla="*/ 65 w 86"/>
                      <a:gd name="T91" fmla="*/ 85 h 122"/>
                      <a:gd name="T92" fmla="*/ 64 w 86"/>
                      <a:gd name="T93" fmla="*/ 96 h 122"/>
                      <a:gd name="T94" fmla="*/ 60 w 86"/>
                      <a:gd name="T95" fmla="*/ 103 h 122"/>
                      <a:gd name="T96" fmla="*/ 52 w 86"/>
                      <a:gd name="T97" fmla="*/ 108 h 122"/>
                      <a:gd name="T98" fmla="*/ 44 w 86"/>
                      <a:gd name="T99" fmla="*/ 110 h 122"/>
                      <a:gd name="T100" fmla="*/ 38 w 86"/>
                      <a:gd name="T101" fmla="*/ 108 h 122"/>
                      <a:gd name="T102" fmla="*/ 30 w 86"/>
                      <a:gd name="T103" fmla="*/ 102 h 122"/>
                      <a:gd name="T104" fmla="*/ 25 w 86"/>
                      <a:gd name="T105" fmla="*/ 94 h 122"/>
                      <a:gd name="T106" fmla="*/ 22 w 86"/>
                      <a:gd name="T107" fmla="*/ 84 h 122"/>
                      <a:gd name="T108" fmla="*/ 22 w 86"/>
                      <a:gd name="T109" fmla="*/ 73 h 122"/>
                      <a:gd name="T110" fmla="*/ 26 w 86"/>
                      <a:gd name="T111" fmla="*/ 65 h 122"/>
                      <a:gd name="T112" fmla="*/ 31 w 86"/>
                      <a:gd name="T113" fmla="*/ 58 h 122"/>
                      <a:gd name="T114" fmla="*/ 42 w 86"/>
                      <a:gd name="T115" fmla="*/ 54 h 122"/>
                      <a:gd name="T116" fmla="*/ 52 w 86"/>
                      <a:gd name="T117" fmla="*/ 56 h 122"/>
                      <a:gd name="T118" fmla="*/ 60 w 86"/>
                      <a:gd name="T119" fmla="*/ 61 h 122"/>
                      <a:gd name="T120" fmla="*/ 64 w 86"/>
                      <a:gd name="T121" fmla="*/ 68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2">
                        <a:moveTo>
                          <a:pt x="86" y="76"/>
                        </a:moveTo>
                        <a:lnTo>
                          <a:pt x="86" y="72"/>
                        </a:lnTo>
                        <a:lnTo>
                          <a:pt x="84" y="67"/>
                        </a:lnTo>
                        <a:lnTo>
                          <a:pt x="83" y="62"/>
                        </a:lnTo>
                        <a:lnTo>
                          <a:pt x="81" y="60"/>
                        </a:lnTo>
                        <a:lnTo>
                          <a:pt x="79" y="56"/>
                        </a:lnTo>
                        <a:lnTo>
                          <a:pt x="76" y="53"/>
                        </a:lnTo>
                        <a:lnTo>
                          <a:pt x="73" y="50"/>
                        </a:lnTo>
                        <a:lnTo>
                          <a:pt x="71" y="48"/>
                        </a:lnTo>
                        <a:lnTo>
                          <a:pt x="68" y="46"/>
                        </a:lnTo>
                        <a:lnTo>
                          <a:pt x="65" y="45"/>
                        </a:lnTo>
                        <a:lnTo>
                          <a:pt x="61" y="44"/>
                        </a:lnTo>
                        <a:lnTo>
                          <a:pt x="58" y="42"/>
                        </a:lnTo>
                        <a:lnTo>
                          <a:pt x="54" y="42"/>
                        </a:lnTo>
                        <a:lnTo>
                          <a:pt x="52" y="42"/>
                        </a:lnTo>
                        <a:lnTo>
                          <a:pt x="48" y="42"/>
                        </a:lnTo>
                        <a:lnTo>
                          <a:pt x="45" y="42"/>
                        </a:lnTo>
                        <a:lnTo>
                          <a:pt x="42" y="42"/>
                        </a:lnTo>
                        <a:lnTo>
                          <a:pt x="40" y="42"/>
                        </a:lnTo>
                        <a:lnTo>
                          <a:pt x="37" y="44"/>
                        </a:lnTo>
                        <a:lnTo>
                          <a:pt x="36" y="44"/>
                        </a:lnTo>
                        <a:lnTo>
                          <a:pt x="33" y="45"/>
                        </a:lnTo>
                        <a:lnTo>
                          <a:pt x="31" y="46"/>
                        </a:lnTo>
                        <a:lnTo>
                          <a:pt x="29" y="48"/>
                        </a:lnTo>
                        <a:lnTo>
                          <a:pt x="26" y="50"/>
                        </a:lnTo>
                        <a:lnTo>
                          <a:pt x="25" y="52"/>
                        </a:lnTo>
                        <a:lnTo>
                          <a:pt x="22" y="54"/>
                        </a:lnTo>
                        <a:lnTo>
                          <a:pt x="21" y="57"/>
                        </a:lnTo>
                        <a:lnTo>
                          <a:pt x="21" y="50"/>
                        </a:lnTo>
                        <a:lnTo>
                          <a:pt x="21" y="44"/>
                        </a:lnTo>
                        <a:lnTo>
                          <a:pt x="22" y="38"/>
                        </a:lnTo>
                        <a:lnTo>
                          <a:pt x="23" y="33"/>
                        </a:lnTo>
                        <a:lnTo>
                          <a:pt x="26" y="29"/>
                        </a:lnTo>
                        <a:lnTo>
                          <a:pt x="27" y="25"/>
                        </a:lnTo>
                        <a:lnTo>
                          <a:pt x="31" y="21"/>
                        </a:lnTo>
                        <a:lnTo>
                          <a:pt x="34" y="18"/>
                        </a:lnTo>
                        <a:lnTo>
                          <a:pt x="37" y="16"/>
                        </a:lnTo>
                        <a:lnTo>
                          <a:pt x="40" y="15"/>
                        </a:lnTo>
                        <a:lnTo>
                          <a:pt x="44" y="14"/>
                        </a:lnTo>
                        <a:lnTo>
                          <a:pt x="46" y="14"/>
                        </a:lnTo>
                        <a:lnTo>
                          <a:pt x="50" y="14"/>
                        </a:lnTo>
                        <a:lnTo>
                          <a:pt x="54" y="15"/>
                        </a:lnTo>
                        <a:lnTo>
                          <a:pt x="57" y="16"/>
                        </a:lnTo>
                        <a:lnTo>
                          <a:pt x="60" y="18"/>
                        </a:lnTo>
                        <a:lnTo>
                          <a:pt x="61" y="19"/>
                        </a:lnTo>
                        <a:lnTo>
                          <a:pt x="61" y="21"/>
                        </a:lnTo>
                        <a:lnTo>
                          <a:pt x="63" y="22"/>
                        </a:lnTo>
                        <a:lnTo>
                          <a:pt x="64" y="23"/>
                        </a:lnTo>
                        <a:lnTo>
                          <a:pt x="64" y="26"/>
                        </a:lnTo>
                        <a:lnTo>
                          <a:pt x="64" y="27"/>
                        </a:lnTo>
                        <a:lnTo>
                          <a:pt x="65" y="30"/>
                        </a:lnTo>
                        <a:lnTo>
                          <a:pt x="65" y="31"/>
                        </a:lnTo>
                        <a:lnTo>
                          <a:pt x="84" y="31"/>
                        </a:lnTo>
                        <a:lnTo>
                          <a:pt x="84" y="29"/>
                        </a:lnTo>
                        <a:lnTo>
                          <a:pt x="84" y="26"/>
                        </a:lnTo>
                        <a:lnTo>
                          <a:pt x="83" y="22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7" y="14"/>
                        </a:lnTo>
                        <a:lnTo>
                          <a:pt x="76" y="11"/>
                        </a:lnTo>
                        <a:lnTo>
                          <a:pt x="73" y="8"/>
                        </a:lnTo>
                        <a:lnTo>
                          <a:pt x="71" y="7"/>
                        </a:lnTo>
                        <a:lnTo>
                          <a:pt x="68" y="6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8" y="2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4" y="0"/>
                        </a:lnTo>
                        <a:lnTo>
                          <a:pt x="40" y="2"/>
                        </a:lnTo>
                        <a:lnTo>
                          <a:pt x="36" y="2"/>
                        </a:lnTo>
                        <a:lnTo>
                          <a:pt x="33" y="3"/>
                        </a:lnTo>
                        <a:lnTo>
                          <a:pt x="30" y="4"/>
                        </a:lnTo>
                        <a:lnTo>
                          <a:pt x="26" y="6"/>
                        </a:lnTo>
                        <a:lnTo>
                          <a:pt x="23" y="7"/>
                        </a:lnTo>
                        <a:lnTo>
                          <a:pt x="21" y="8"/>
                        </a:lnTo>
                        <a:lnTo>
                          <a:pt x="19" y="11"/>
                        </a:lnTo>
                        <a:lnTo>
                          <a:pt x="17" y="14"/>
                        </a:lnTo>
                        <a:lnTo>
                          <a:pt x="14" y="16"/>
                        </a:lnTo>
                        <a:lnTo>
                          <a:pt x="13" y="19"/>
                        </a:lnTo>
                        <a:lnTo>
                          <a:pt x="10" y="22"/>
                        </a:lnTo>
                        <a:lnTo>
                          <a:pt x="8" y="25"/>
                        </a:lnTo>
                        <a:lnTo>
                          <a:pt x="7" y="27"/>
                        </a:lnTo>
                        <a:lnTo>
                          <a:pt x="6" y="31"/>
                        </a:lnTo>
                        <a:lnTo>
                          <a:pt x="4" y="34"/>
                        </a:lnTo>
                        <a:lnTo>
                          <a:pt x="3" y="38"/>
                        </a:lnTo>
                        <a:lnTo>
                          <a:pt x="3" y="42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2" y="54"/>
                        </a:lnTo>
                        <a:lnTo>
                          <a:pt x="0" y="58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2" y="76"/>
                        </a:lnTo>
                        <a:lnTo>
                          <a:pt x="2" y="80"/>
                        </a:lnTo>
                        <a:lnTo>
                          <a:pt x="2" y="84"/>
                        </a:lnTo>
                        <a:lnTo>
                          <a:pt x="3" y="87"/>
                        </a:lnTo>
                        <a:lnTo>
                          <a:pt x="4" y="91"/>
                        </a:lnTo>
                        <a:lnTo>
                          <a:pt x="4" y="94"/>
                        </a:lnTo>
                        <a:lnTo>
                          <a:pt x="6" y="96"/>
                        </a:lnTo>
                        <a:lnTo>
                          <a:pt x="7" y="99"/>
                        </a:lnTo>
                        <a:lnTo>
                          <a:pt x="8" y="102"/>
                        </a:lnTo>
                        <a:lnTo>
                          <a:pt x="10" y="104"/>
                        </a:lnTo>
                        <a:lnTo>
                          <a:pt x="11" y="106"/>
                        </a:lnTo>
                        <a:lnTo>
                          <a:pt x="13" y="108"/>
                        </a:lnTo>
                        <a:lnTo>
                          <a:pt x="14" y="110"/>
                        </a:lnTo>
                        <a:lnTo>
                          <a:pt x="17" y="111"/>
                        </a:lnTo>
                        <a:lnTo>
                          <a:pt x="19" y="114"/>
                        </a:lnTo>
                        <a:lnTo>
                          <a:pt x="22" y="117"/>
                        </a:lnTo>
                        <a:lnTo>
                          <a:pt x="26" y="118"/>
                        </a:lnTo>
                        <a:lnTo>
                          <a:pt x="30" y="119"/>
                        </a:lnTo>
                        <a:lnTo>
                          <a:pt x="33" y="121"/>
                        </a:lnTo>
                        <a:lnTo>
                          <a:pt x="37" y="121"/>
                        </a:lnTo>
                        <a:lnTo>
                          <a:pt x="41" y="122"/>
                        </a:lnTo>
                        <a:lnTo>
                          <a:pt x="44" y="122"/>
                        </a:lnTo>
                        <a:lnTo>
                          <a:pt x="49" y="122"/>
                        </a:lnTo>
                        <a:lnTo>
                          <a:pt x="53" y="121"/>
                        </a:lnTo>
                        <a:lnTo>
                          <a:pt x="57" y="121"/>
                        </a:lnTo>
                        <a:lnTo>
                          <a:pt x="60" y="119"/>
                        </a:lnTo>
                        <a:lnTo>
                          <a:pt x="64" y="118"/>
                        </a:lnTo>
                        <a:lnTo>
                          <a:pt x="67" y="117"/>
                        </a:lnTo>
                        <a:lnTo>
                          <a:pt x="69" y="115"/>
                        </a:lnTo>
                        <a:lnTo>
                          <a:pt x="72" y="114"/>
                        </a:lnTo>
                        <a:lnTo>
                          <a:pt x="76" y="111"/>
                        </a:lnTo>
                        <a:lnTo>
                          <a:pt x="79" y="107"/>
                        </a:lnTo>
                        <a:lnTo>
                          <a:pt x="80" y="104"/>
                        </a:lnTo>
                        <a:lnTo>
                          <a:pt x="83" y="100"/>
                        </a:lnTo>
                        <a:lnTo>
                          <a:pt x="84" y="96"/>
                        </a:lnTo>
                        <a:lnTo>
                          <a:pt x="86" y="91"/>
                        </a:lnTo>
                        <a:lnTo>
                          <a:pt x="86" y="87"/>
                        </a:lnTo>
                        <a:lnTo>
                          <a:pt x="86" y="81"/>
                        </a:lnTo>
                        <a:lnTo>
                          <a:pt x="86" y="76"/>
                        </a:lnTo>
                        <a:close/>
                        <a:moveTo>
                          <a:pt x="65" y="73"/>
                        </a:moveTo>
                        <a:lnTo>
                          <a:pt x="65" y="77"/>
                        </a:lnTo>
                        <a:lnTo>
                          <a:pt x="65" y="81"/>
                        </a:lnTo>
                        <a:lnTo>
                          <a:pt x="65" y="85"/>
                        </a:lnTo>
                        <a:lnTo>
                          <a:pt x="65" y="90"/>
                        </a:lnTo>
                        <a:lnTo>
                          <a:pt x="64" y="92"/>
                        </a:lnTo>
                        <a:lnTo>
                          <a:pt x="64" y="96"/>
                        </a:lnTo>
                        <a:lnTo>
                          <a:pt x="63" y="99"/>
                        </a:lnTo>
                        <a:lnTo>
                          <a:pt x="61" y="102"/>
                        </a:lnTo>
                        <a:lnTo>
                          <a:pt x="60" y="103"/>
                        </a:lnTo>
                        <a:lnTo>
                          <a:pt x="57" y="106"/>
                        </a:lnTo>
                        <a:lnTo>
                          <a:pt x="56" y="107"/>
                        </a:lnTo>
                        <a:lnTo>
                          <a:pt x="52" y="108"/>
                        </a:lnTo>
                        <a:lnTo>
                          <a:pt x="49" y="108"/>
                        </a:lnTo>
                        <a:lnTo>
                          <a:pt x="45" y="110"/>
                        </a:lnTo>
                        <a:lnTo>
                          <a:pt x="44" y="110"/>
                        </a:lnTo>
                        <a:lnTo>
                          <a:pt x="42" y="108"/>
                        </a:lnTo>
                        <a:lnTo>
                          <a:pt x="40" y="108"/>
                        </a:lnTo>
                        <a:lnTo>
                          <a:pt x="38" y="108"/>
                        </a:lnTo>
                        <a:lnTo>
                          <a:pt x="36" y="107"/>
                        </a:lnTo>
                        <a:lnTo>
                          <a:pt x="33" y="104"/>
                        </a:lnTo>
                        <a:lnTo>
                          <a:pt x="30" y="102"/>
                        </a:lnTo>
                        <a:lnTo>
                          <a:pt x="27" y="100"/>
                        </a:lnTo>
                        <a:lnTo>
                          <a:pt x="26" y="98"/>
                        </a:lnTo>
                        <a:lnTo>
                          <a:pt x="25" y="94"/>
                        </a:lnTo>
                        <a:lnTo>
                          <a:pt x="23" y="91"/>
                        </a:lnTo>
                        <a:lnTo>
                          <a:pt x="23" y="87"/>
                        </a:lnTo>
                        <a:lnTo>
                          <a:pt x="22" y="84"/>
                        </a:lnTo>
                        <a:lnTo>
                          <a:pt x="22" y="80"/>
                        </a:lnTo>
                        <a:lnTo>
                          <a:pt x="22" y="76"/>
                        </a:lnTo>
                        <a:lnTo>
                          <a:pt x="22" y="73"/>
                        </a:lnTo>
                        <a:lnTo>
                          <a:pt x="23" y="71"/>
                        </a:lnTo>
                        <a:lnTo>
                          <a:pt x="25" y="68"/>
                        </a:lnTo>
                        <a:lnTo>
                          <a:pt x="26" y="65"/>
                        </a:lnTo>
                        <a:lnTo>
                          <a:pt x="27" y="62"/>
                        </a:lnTo>
                        <a:lnTo>
                          <a:pt x="29" y="61"/>
                        </a:lnTo>
                        <a:lnTo>
                          <a:pt x="31" y="58"/>
                        </a:lnTo>
                        <a:lnTo>
                          <a:pt x="34" y="57"/>
                        </a:lnTo>
                        <a:lnTo>
                          <a:pt x="38" y="56"/>
                        </a:lnTo>
                        <a:lnTo>
                          <a:pt x="42" y="54"/>
                        </a:lnTo>
                        <a:lnTo>
                          <a:pt x="46" y="54"/>
                        </a:lnTo>
                        <a:lnTo>
                          <a:pt x="49" y="54"/>
                        </a:lnTo>
                        <a:lnTo>
                          <a:pt x="52" y="56"/>
                        </a:lnTo>
                        <a:lnTo>
                          <a:pt x="54" y="57"/>
                        </a:lnTo>
                        <a:lnTo>
                          <a:pt x="57" y="58"/>
                        </a:lnTo>
                        <a:lnTo>
                          <a:pt x="60" y="61"/>
                        </a:lnTo>
                        <a:lnTo>
                          <a:pt x="61" y="62"/>
                        </a:lnTo>
                        <a:lnTo>
                          <a:pt x="63" y="65"/>
                        </a:lnTo>
                        <a:lnTo>
                          <a:pt x="64" y="68"/>
                        </a:lnTo>
                        <a:lnTo>
                          <a:pt x="64" y="71"/>
                        </a:lnTo>
                        <a:lnTo>
                          <a:pt x="65" y="7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 756">
                    <a:extLst>
                      <a:ext uri="{FF2B5EF4-FFF2-40B4-BE49-F238E27FC236}">
                        <a16:creationId xmlns="" xmlns:a16="http://schemas.microsoft.com/office/drawing/2014/main" id="{D48E11D0-3000-4609-ABAE-C8328BB58E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5543550"/>
                    <a:ext cx="46038" cy="63500"/>
                  </a:xfrm>
                  <a:custGeom>
                    <a:avLst/>
                    <a:gdLst>
                      <a:gd name="T0" fmla="*/ 65 w 87"/>
                      <a:gd name="T1" fmla="*/ 67 h 120"/>
                      <a:gd name="T2" fmla="*/ 67 w 87"/>
                      <a:gd name="T3" fmla="*/ 76 h 120"/>
                      <a:gd name="T4" fmla="*/ 65 w 87"/>
                      <a:gd name="T5" fmla="*/ 85 h 120"/>
                      <a:gd name="T6" fmla="*/ 64 w 87"/>
                      <a:gd name="T7" fmla="*/ 92 h 120"/>
                      <a:gd name="T8" fmla="*/ 61 w 87"/>
                      <a:gd name="T9" fmla="*/ 97 h 120"/>
                      <a:gd name="T10" fmla="*/ 57 w 87"/>
                      <a:gd name="T11" fmla="*/ 101 h 120"/>
                      <a:gd name="T12" fmla="*/ 50 w 87"/>
                      <a:gd name="T13" fmla="*/ 105 h 120"/>
                      <a:gd name="T14" fmla="*/ 45 w 87"/>
                      <a:gd name="T15" fmla="*/ 107 h 120"/>
                      <a:gd name="T16" fmla="*/ 41 w 87"/>
                      <a:gd name="T17" fmla="*/ 107 h 120"/>
                      <a:gd name="T18" fmla="*/ 34 w 87"/>
                      <a:gd name="T19" fmla="*/ 105 h 120"/>
                      <a:gd name="T20" fmla="*/ 29 w 87"/>
                      <a:gd name="T21" fmla="*/ 103 h 120"/>
                      <a:gd name="T22" fmla="*/ 25 w 87"/>
                      <a:gd name="T23" fmla="*/ 99 h 120"/>
                      <a:gd name="T24" fmla="*/ 22 w 87"/>
                      <a:gd name="T25" fmla="*/ 94 h 120"/>
                      <a:gd name="T26" fmla="*/ 21 w 87"/>
                      <a:gd name="T27" fmla="*/ 89 h 120"/>
                      <a:gd name="T28" fmla="*/ 19 w 87"/>
                      <a:gd name="T29" fmla="*/ 84 h 120"/>
                      <a:gd name="T30" fmla="*/ 0 w 87"/>
                      <a:gd name="T31" fmla="*/ 88 h 120"/>
                      <a:gd name="T32" fmla="*/ 3 w 87"/>
                      <a:gd name="T33" fmla="*/ 96 h 120"/>
                      <a:gd name="T34" fmla="*/ 7 w 87"/>
                      <a:gd name="T35" fmla="*/ 103 h 120"/>
                      <a:gd name="T36" fmla="*/ 11 w 87"/>
                      <a:gd name="T37" fmla="*/ 108 h 120"/>
                      <a:gd name="T38" fmla="*/ 17 w 87"/>
                      <a:gd name="T39" fmla="*/ 112 h 120"/>
                      <a:gd name="T40" fmla="*/ 22 w 87"/>
                      <a:gd name="T41" fmla="*/ 116 h 120"/>
                      <a:gd name="T42" fmla="*/ 30 w 87"/>
                      <a:gd name="T43" fmla="*/ 119 h 120"/>
                      <a:gd name="T44" fmla="*/ 38 w 87"/>
                      <a:gd name="T45" fmla="*/ 120 h 120"/>
                      <a:gd name="T46" fmla="*/ 46 w 87"/>
                      <a:gd name="T47" fmla="*/ 120 h 120"/>
                      <a:gd name="T48" fmla="*/ 54 w 87"/>
                      <a:gd name="T49" fmla="*/ 119 h 120"/>
                      <a:gd name="T50" fmla="*/ 61 w 87"/>
                      <a:gd name="T51" fmla="*/ 116 h 120"/>
                      <a:gd name="T52" fmla="*/ 68 w 87"/>
                      <a:gd name="T53" fmla="*/ 112 h 120"/>
                      <a:gd name="T54" fmla="*/ 75 w 87"/>
                      <a:gd name="T55" fmla="*/ 107 h 120"/>
                      <a:gd name="T56" fmla="*/ 81 w 87"/>
                      <a:gd name="T57" fmla="*/ 99 h 120"/>
                      <a:gd name="T58" fmla="*/ 84 w 87"/>
                      <a:gd name="T59" fmla="*/ 90 h 120"/>
                      <a:gd name="T60" fmla="*/ 87 w 87"/>
                      <a:gd name="T61" fmla="*/ 80 h 120"/>
                      <a:gd name="T62" fmla="*/ 87 w 87"/>
                      <a:gd name="T63" fmla="*/ 70 h 120"/>
                      <a:gd name="T64" fmla="*/ 86 w 87"/>
                      <a:gd name="T65" fmla="*/ 61 h 120"/>
                      <a:gd name="T66" fmla="*/ 83 w 87"/>
                      <a:gd name="T67" fmla="*/ 54 h 120"/>
                      <a:gd name="T68" fmla="*/ 77 w 87"/>
                      <a:gd name="T69" fmla="*/ 48 h 120"/>
                      <a:gd name="T70" fmla="*/ 72 w 87"/>
                      <a:gd name="T71" fmla="*/ 43 h 120"/>
                      <a:gd name="T72" fmla="*/ 65 w 87"/>
                      <a:gd name="T73" fmla="*/ 40 h 120"/>
                      <a:gd name="T74" fmla="*/ 58 w 87"/>
                      <a:gd name="T75" fmla="*/ 38 h 120"/>
                      <a:gd name="T76" fmla="*/ 50 w 87"/>
                      <a:gd name="T77" fmla="*/ 36 h 120"/>
                      <a:gd name="T78" fmla="*/ 44 w 87"/>
                      <a:gd name="T79" fmla="*/ 36 h 120"/>
                      <a:gd name="T80" fmla="*/ 37 w 87"/>
                      <a:gd name="T81" fmla="*/ 38 h 120"/>
                      <a:gd name="T82" fmla="*/ 31 w 87"/>
                      <a:gd name="T83" fmla="*/ 40 h 120"/>
                      <a:gd name="T84" fmla="*/ 26 w 87"/>
                      <a:gd name="T85" fmla="*/ 43 h 120"/>
                      <a:gd name="T86" fmla="*/ 23 w 87"/>
                      <a:gd name="T87" fmla="*/ 43 h 120"/>
                      <a:gd name="T88" fmla="*/ 25 w 87"/>
                      <a:gd name="T89" fmla="*/ 28 h 120"/>
                      <a:gd name="T90" fmla="*/ 26 w 87"/>
                      <a:gd name="T91" fmla="*/ 13 h 120"/>
                      <a:gd name="T92" fmla="*/ 83 w 87"/>
                      <a:gd name="T93" fmla="*/ 0 h 120"/>
                      <a:gd name="T94" fmla="*/ 10 w 87"/>
                      <a:gd name="T95" fmla="*/ 3 h 120"/>
                      <a:gd name="T96" fmla="*/ 6 w 87"/>
                      <a:gd name="T97" fmla="*/ 58 h 120"/>
                      <a:gd name="T98" fmla="*/ 22 w 87"/>
                      <a:gd name="T99" fmla="*/ 61 h 120"/>
                      <a:gd name="T100" fmla="*/ 25 w 87"/>
                      <a:gd name="T101" fmla="*/ 58 h 120"/>
                      <a:gd name="T102" fmla="*/ 29 w 87"/>
                      <a:gd name="T103" fmla="*/ 54 h 120"/>
                      <a:gd name="T104" fmla="*/ 33 w 87"/>
                      <a:gd name="T105" fmla="*/ 53 h 120"/>
                      <a:gd name="T106" fmla="*/ 37 w 87"/>
                      <a:gd name="T107" fmla="*/ 50 h 120"/>
                      <a:gd name="T108" fmla="*/ 42 w 87"/>
                      <a:gd name="T109" fmla="*/ 48 h 120"/>
                      <a:gd name="T110" fmla="*/ 46 w 87"/>
                      <a:gd name="T111" fmla="*/ 48 h 120"/>
                      <a:gd name="T112" fmla="*/ 53 w 87"/>
                      <a:gd name="T113" fmla="*/ 50 h 120"/>
                      <a:gd name="T114" fmla="*/ 58 w 87"/>
                      <a:gd name="T115" fmla="*/ 53 h 120"/>
                      <a:gd name="T116" fmla="*/ 63 w 87"/>
                      <a:gd name="T117" fmla="*/ 57 h 120"/>
                      <a:gd name="T118" fmla="*/ 64 w 87"/>
                      <a:gd name="T119" fmla="*/ 62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20">
                        <a:moveTo>
                          <a:pt x="65" y="65"/>
                        </a:moveTo>
                        <a:lnTo>
                          <a:pt x="65" y="67"/>
                        </a:lnTo>
                        <a:lnTo>
                          <a:pt x="67" y="71"/>
                        </a:lnTo>
                        <a:lnTo>
                          <a:pt x="67" y="76"/>
                        </a:lnTo>
                        <a:lnTo>
                          <a:pt x="67" y="81"/>
                        </a:lnTo>
                        <a:lnTo>
                          <a:pt x="65" y="85"/>
                        </a:lnTo>
                        <a:lnTo>
                          <a:pt x="65" y="88"/>
                        </a:lnTo>
                        <a:lnTo>
                          <a:pt x="64" y="92"/>
                        </a:lnTo>
                        <a:lnTo>
                          <a:pt x="63" y="94"/>
                        </a:lnTo>
                        <a:lnTo>
                          <a:pt x="61" y="97"/>
                        </a:lnTo>
                        <a:lnTo>
                          <a:pt x="60" y="100"/>
                        </a:lnTo>
                        <a:lnTo>
                          <a:pt x="57" y="101"/>
                        </a:lnTo>
                        <a:lnTo>
                          <a:pt x="54" y="104"/>
                        </a:lnTo>
                        <a:lnTo>
                          <a:pt x="50" y="105"/>
                        </a:lnTo>
                        <a:lnTo>
                          <a:pt x="48" y="105"/>
                        </a:lnTo>
                        <a:lnTo>
                          <a:pt x="45" y="107"/>
                        </a:lnTo>
                        <a:lnTo>
                          <a:pt x="44" y="107"/>
                        </a:lnTo>
                        <a:lnTo>
                          <a:pt x="41" y="107"/>
                        </a:lnTo>
                        <a:lnTo>
                          <a:pt x="37" y="107"/>
                        </a:lnTo>
                        <a:lnTo>
                          <a:pt x="34" y="105"/>
                        </a:lnTo>
                        <a:lnTo>
                          <a:pt x="30" y="104"/>
                        </a:lnTo>
                        <a:lnTo>
                          <a:pt x="29" y="103"/>
                        </a:lnTo>
                        <a:lnTo>
                          <a:pt x="26" y="101"/>
                        </a:lnTo>
                        <a:lnTo>
                          <a:pt x="25" y="99"/>
                        </a:lnTo>
                        <a:lnTo>
                          <a:pt x="23" y="97"/>
                        </a:lnTo>
                        <a:lnTo>
                          <a:pt x="22" y="94"/>
                        </a:lnTo>
                        <a:lnTo>
                          <a:pt x="22" y="93"/>
                        </a:lnTo>
                        <a:lnTo>
                          <a:pt x="21" y="89"/>
                        </a:lnTo>
                        <a:lnTo>
                          <a:pt x="21" y="86"/>
                        </a:lnTo>
                        <a:lnTo>
                          <a:pt x="19" y="84"/>
                        </a:lnTo>
                        <a:lnTo>
                          <a:pt x="0" y="84"/>
                        </a:lnTo>
                        <a:lnTo>
                          <a:pt x="0" y="88"/>
                        </a:lnTo>
                        <a:lnTo>
                          <a:pt x="2" y="92"/>
                        </a:lnTo>
                        <a:lnTo>
                          <a:pt x="3" y="96"/>
                        </a:lnTo>
                        <a:lnTo>
                          <a:pt x="4" y="100"/>
                        </a:lnTo>
                        <a:lnTo>
                          <a:pt x="7" y="103"/>
                        </a:lnTo>
                        <a:lnTo>
                          <a:pt x="8" y="105"/>
                        </a:lnTo>
                        <a:lnTo>
                          <a:pt x="11" y="108"/>
                        </a:lnTo>
                        <a:lnTo>
                          <a:pt x="14" y="111"/>
                        </a:lnTo>
                        <a:lnTo>
                          <a:pt x="17" y="112"/>
                        </a:lnTo>
                        <a:lnTo>
                          <a:pt x="19" y="115"/>
                        </a:lnTo>
                        <a:lnTo>
                          <a:pt x="22" y="116"/>
                        </a:lnTo>
                        <a:lnTo>
                          <a:pt x="26" y="117"/>
                        </a:lnTo>
                        <a:lnTo>
                          <a:pt x="30" y="119"/>
                        </a:lnTo>
                        <a:lnTo>
                          <a:pt x="34" y="119"/>
                        </a:lnTo>
                        <a:lnTo>
                          <a:pt x="38" y="120"/>
                        </a:lnTo>
                        <a:lnTo>
                          <a:pt x="42" y="120"/>
                        </a:lnTo>
                        <a:lnTo>
                          <a:pt x="46" y="120"/>
                        </a:lnTo>
                        <a:lnTo>
                          <a:pt x="50" y="119"/>
                        </a:lnTo>
                        <a:lnTo>
                          <a:pt x="54" y="119"/>
                        </a:lnTo>
                        <a:lnTo>
                          <a:pt x="58" y="117"/>
                        </a:lnTo>
                        <a:lnTo>
                          <a:pt x="61" y="116"/>
                        </a:lnTo>
                        <a:lnTo>
                          <a:pt x="65" y="115"/>
                        </a:lnTo>
                        <a:lnTo>
                          <a:pt x="68" y="112"/>
                        </a:lnTo>
                        <a:lnTo>
                          <a:pt x="72" y="109"/>
                        </a:lnTo>
                        <a:lnTo>
                          <a:pt x="75" y="107"/>
                        </a:lnTo>
                        <a:lnTo>
                          <a:pt x="79" y="103"/>
                        </a:lnTo>
                        <a:lnTo>
                          <a:pt x="81" y="99"/>
                        </a:lnTo>
                        <a:lnTo>
                          <a:pt x="83" y="94"/>
                        </a:lnTo>
                        <a:lnTo>
                          <a:pt x="84" y="90"/>
                        </a:lnTo>
                        <a:lnTo>
                          <a:pt x="86" y="85"/>
                        </a:lnTo>
                        <a:lnTo>
                          <a:pt x="87" y="80"/>
                        </a:lnTo>
                        <a:lnTo>
                          <a:pt x="87" y="74"/>
                        </a:lnTo>
                        <a:lnTo>
                          <a:pt x="87" y="70"/>
                        </a:lnTo>
                        <a:lnTo>
                          <a:pt x="86" y="65"/>
                        </a:lnTo>
                        <a:lnTo>
                          <a:pt x="86" y="61"/>
                        </a:lnTo>
                        <a:lnTo>
                          <a:pt x="84" y="58"/>
                        </a:lnTo>
                        <a:lnTo>
                          <a:pt x="83" y="54"/>
                        </a:lnTo>
                        <a:lnTo>
                          <a:pt x="80" y="51"/>
                        </a:lnTo>
                        <a:lnTo>
                          <a:pt x="77" y="48"/>
                        </a:lnTo>
                        <a:lnTo>
                          <a:pt x="75" y="46"/>
                        </a:lnTo>
                        <a:lnTo>
                          <a:pt x="72" y="43"/>
                        </a:lnTo>
                        <a:lnTo>
                          <a:pt x="69" y="42"/>
                        </a:lnTo>
                        <a:lnTo>
                          <a:pt x="65" y="40"/>
                        </a:lnTo>
                        <a:lnTo>
                          <a:pt x="63" y="39"/>
                        </a:lnTo>
                        <a:lnTo>
                          <a:pt x="58" y="38"/>
                        </a:lnTo>
                        <a:lnTo>
                          <a:pt x="54" y="38"/>
                        </a:lnTo>
                        <a:lnTo>
                          <a:pt x="50" y="36"/>
                        </a:lnTo>
                        <a:lnTo>
                          <a:pt x="46" y="36"/>
                        </a:lnTo>
                        <a:lnTo>
                          <a:pt x="44" y="36"/>
                        </a:lnTo>
                        <a:lnTo>
                          <a:pt x="41" y="38"/>
                        </a:lnTo>
                        <a:lnTo>
                          <a:pt x="37" y="38"/>
                        </a:lnTo>
                        <a:lnTo>
                          <a:pt x="34" y="39"/>
                        </a:lnTo>
                        <a:lnTo>
                          <a:pt x="31" y="40"/>
                        </a:lnTo>
                        <a:lnTo>
                          <a:pt x="29" y="42"/>
                        </a:lnTo>
                        <a:lnTo>
                          <a:pt x="26" y="43"/>
                        </a:lnTo>
                        <a:lnTo>
                          <a:pt x="23" y="44"/>
                        </a:lnTo>
                        <a:lnTo>
                          <a:pt x="23" y="43"/>
                        </a:lnTo>
                        <a:lnTo>
                          <a:pt x="23" y="40"/>
                        </a:lnTo>
                        <a:lnTo>
                          <a:pt x="25" y="28"/>
                        </a:lnTo>
                        <a:lnTo>
                          <a:pt x="26" y="15"/>
                        </a:lnTo>
                        <a:lnTo>
                          <a:pt x="26" y="13"/>
                        </a:lnTo>
                        <a:lnTo>
                          <a:pt x="83" y="13"/>
                        </a:lnTo>
                        <a:lnTo>
                          <a:pt x="83" y="0"/>
                        </a:lnTo>
                        <a:lnTo>
                          <a:pt x="10" y="0"/>
                        </a:lnTo>
                        <a:lnTo>
                          <a:pt x="10" y="3"/>
                        </a:lnTo>
                        <a:lnTo>
                          <a:pt x="6" y="57"/>
                        </a:lnTo>
                        <a:lnTo>
                          <a:pt x="6" y="58"/>
                        </a:lnTo>
                        <a:lnTo>
                          <a:pt x="4" y="61"/>
                        </a:lnTo>
                        <a:lnTo>
                          <a:pt x="22" y="61"/>
                        </a:lnTo>
                        <a:lnTo>
                          <a:pt x="23" y="59"/>
                        </a:lnTo>
                        <a:lnTo>
                          <a:pt x="25" y="58"/>
                        </a:lnTo>
                        <a:lnTo>
                          <a:pt x="26" y="57"/>
                        </a:lnTo>
                        <a:lnTo>
                          <a:pt x="29" y="54"/>
                        </a:lnTo>
                        <a:lnTo>
                          <a:pt x="31" y="53"/>
                        </a:lnTo>
                        <a:lnTo>
                          <a:pt x="33" y="53"/>
                        </a:lnTo>
                        <a:lnTo>
                          <a:pt x="36" y="51"/>
                        </a:lnTo>
                        <a:lnTo>
                          <a:pt x="37" y="50"/>
                        </a:lnTo>
                        <a:lnTo>
                          <a:pt x="40" y="50"/>
                        </a:lnTo>
                        <a:lnTo>
                          <a:pt x="42" y="48"/>
                        </a:lnTo>
                        <a:lnTo>
                          <a:pt x="44" y="48"/>
                        </a:lnTo>
                        <a:lnTo>
                          <a:pt x="46" y="48"/>
                        </a:lnTo>
                        <a:lnTo>
                          <a:pt x="50" y="48"/>
                        </a:lnTo>
                        <a:lnTo>
                          <a:pt x="53" y="50"/>
                        </a:lnTo>
                        <a:lnTo>
                          <a:pt x="56" y="51"/>
                        </a:lnTo>
                        <a:lnTo>
                          <a:pt x="58" y="53"/>
                        </a:lnTo>
                        <a:lnTo>
                          <a:pt x="61" y="54"/>
                        </a:lnTo>
                        <a:lnTo>
                          <a:pt x="63" y="57"/>
                        </a:lnTo>
                        <a:lnTo>
                          <a:pt x="64" y="59"/>
                        </a:lnTo>
                        <a:lnTo>
                          <a:pt x="64" y="62"/>
                        </a:lnTo>
                        <a:lnTo>
                          <a:pt x="65" y="6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 757">
                    <a:extLst>
                      <a:ext uri="{FF2B5EF4-FFF2-40B4-BE49-F238E27FC236}">
                        <a16:creationId xmlns="" xmlns:a16="http://schemas.microsoft.com/office/drawing/2014/main" id="{6DD320F1-A354-4187-B4EF-E8D37DB366F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38651" y="5676900"/>
                    <a:ext cx="49213" cy="63500"/>
                  </a:xfrm>
                  <a:custGeom>
                    <a:avLst/>
                    <a:gdLst>
                      <a:gd name="T0" fmla="*/ 57 w 95"/>
                      <a:gd name="T1" fmla="*/ 89 h 119"/>
                      <a:gd name="T2" fmla="*/ 57 w 95"/>
                      <a:gd name="T3" fmla="*/ 119 h 119"/>
                      <a:gd name="T4" fmla="*/ 77 w 95"/>
                      <a:gd name="T5" fmla="*/ 119 h 119"/>
                      <a:gd name="T6" fmla="*/ 77 w 95"/>
                      <a:gd name="T7" fmla="*/ 89 h 119"/>
                      <a:gd name="T8" fmla="*/ 95 w 95"/>
                      <a:gd name="T9" fmla="*/ 89 h 119"/>
                      <a:gd name="T10" fmla="*/ 95 w 95"/>
                      <a:gd name="T11" fmla="*/ 75 h 119"/>
                      <a:gd name="T12" fmla="*/ 77 w 95"/>
                      <a:gd name="T13" fmla="*/ 75 h 119"/>
                      <a:gd name="T14" fmla="*/ 77 w 95"/>
                      <a:gd name="T15" fmla="*/ 0 h 119"/>
                      <a:gd name="T16" fmla="*/ 57 w 95"/>
                      <a:gd name="T17" fmla="*/ 0 h 119"/>
                      <a:gd name="T18" fmla="*/ 0 w 95"/>
                      <a:gd name="T19" fmla="*/ 75 h 119"/>
                      <a:gd name="T20" fmla="*/ 0 w 95"/>
                      <a:gd name="T21" fmla="*/ 89 h 119"/>
                      <a:gd name="T22" fmla="*/ 57 w 95"/>
                      <a:gd name="T23" fmla="*/ 89 h 119"/>
                      <a:gd name="T24" fmla="*/ 57 w 95"/>
                      <a:gd name="T25" fmla="*/ 25 h 119"/>
                      <a:gd name="T26" fmla="*/ 57 w 95"/>
                      <a:gd name="T27" fmla="*/ 75 h 119"/>
                      <a:gd name="T28" fmla="*/ 19 w 95"/>
                      <a:gd name="T29" fmla="*/ 75 h 119"/>
                      <a:gd name="T30" fmla="*/ 57 w 95"/>
                      <a:gd name="T31" fmla="*/ 25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19">
                        <a:moveTo>
                          <a:pt x="57" y="89"/>
                        </a:moveTo>
                        <a:lnTo>
                          <a:pt x="57" y="119"/>
                        </a:lnTo>
                        <a:lnTo>
                          <a:pt x="77" y="119"/>
                        </a:lnTo>
                        <a:lnTo>
                          <a:pt x="77" y="89"/>
                        </a:lnTo>
                        <a:lnTo>
                          <a:pt x="95" y="89"/>
                        </a:lnTo>
                        <a:lnTo>
                          <a:pt x="95" y="75"/>
                        </a:lnTo>
                        <a:lnTo>
                          <a:pt x="77" y="75"/>
                        </a:lnTo>
                        <a:lnTo>
                          <a:pt x="77" y="0"/>
                        </a:lnTo>
                        <a:lnTo>
                          <a:pt x="57" y="0"/>
                        </a:lnTo>
                        <a:lnTo>
                          <a:pt x="0" y="75"/>
                        </a:lnTo>
                        <a:lnTo>
                          <a:pt x="0" y="89"/>
                        </a:lnTo>
                        <a:lnTo>
                          <a:pt x="57" y="89"/>
                        </a:lnTo>
                        <a:close/>
                        <a:moveTo>
                          <a:pt x="57" y="25"/>
                        </a:moveTo>
                        <a:lnTo>
                          <a:pt x="57" y="75"/>
                        </a:lnTo>
                        <a:lnTo>
                          <a:pt x="19" y="75"/>
                        </a:lnTo>
                        <a:lnTo>
                          <a:pt x="57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2" name="Freeform 758">
                    <a:extLst>
                      <a:ext uri="{FF2B5EF4-FFF2-40B4-BE49-F238E27FC236}">
                        <a16:creationId xmlns="" xmlns:a16="http://schemas.microsoft.com/office/drawing/2014/main" id="{8D68605C-B0E6-4D4E-B4C9-903E2FFCCE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5810250"/>
                    <a:ext cx="46038" cy="65088"/>
                  </a:xfrm>
                  <a:custGeom>
                    <a:avLst/>
                    <a:gdLst>
                      <a:gd name="T0" fmla="*/ 65 w 87"/>
                      <a:gd name="T1" fmla="*/ 93 h 121"/>
                      <a:gd name="T2" fmla="*/ 63 w 87"/>
                      <a:gd name="T3" fmla="*/ 100 h 121"/>
                      <a:gd name="T4" fmla="*/ 57 w 87"/>
                      <a:gd name="T5" fmla="*/ 104 h 121"/>
                      <a:gd name="T6" fmla="*/ 52 w 87"/>
                      <a:gd name="T7" fmla="*/ 106 h 121"/>
                      <a:gd name="T8" fmla="*/ 45 w 87"/>
                      <a:gd name="T9" fmla="*/ 108 h 121"/>
                      <a:gd name="T10" fmla="*/ 38 w 87"/>
                      <a:gd name="T11" fmla="*/ 108 h 121"/>
                      <a:gd name="T12" fmla="*/ 30 w 87"/>
                      <a:gd name="T13" fmla="*/ 105 h 121"/>
                      <a:gd name="T14" fmla="*/ 23 w 87"/>
                      <a:gd name="T15" fmla="*/ 100 h 121"/>
                      <a:gd name="T16" fmla="*/ 21 w 87"/>
                      <a:gd name="T17" fmla="*/ 94 h 121"/>
                      <a:gd name="T18" fmla="*/ 19 w 87"/>
                      <a:gd name="T19" fmla="*/ 87 h 121"/>
                      <a:gd name="T20" fmla="*/ 0 w 87"/>
                      <a:gd name="T21" fmla="*/ 89 h 121"/>
                      <a:gd name="T22" fmla="*/ 2 w 87"/>
                      <a:gd name="T23" fmla="*/ 98 h 121"/>
                      <a:gd name="T24" fmla="*/ 7 w 87"/>
                      <a:gd name="T25" fmla="*/ 106 h 121"/>
                      <a:gd name="T26" fmla="*/ 15 w 87"/>
                      <a:gd name="T27" fmla="*/ 114 h 121"/>
                      <a:gd name="T28" fmla="*/ 25 w 87"/>
                      <a:gd name="T29" fmla="*/ 118 h 121"/>
                      <a:gd name="T30" fmla="*/ 37 w 87"/>
                      <a:gd name="T31" fmla="*/ 121 h 121"/>
                      <a:gd name="T32" fmla="*/ 52 w 87"/>
                      <a:gd name="T33" fmla="*/ 121 h 121"/>
                      <a:gd name="T34" fmla="*/ 65 w 87"/>
                      <a:gd name="T35" fmla="*/ 117 h 121"/>
                      <a:gd name="T36" fmla="*/ 75 w 87"/>
                      <a:gd name="T37" fmla="*/ 112 h 121"/>
                      <a:gd name="T38" fmla="*/ 83 w 87"/>
                      <a:gd name="T39" fmla="*/ 104 h 121"/>
                      <a:gd name="T40" fmla="*/ 86 w 87"/>
                      <a:gd name="T41" fmla="*/ 94 h 121"/>
                      <a:gd name="T42" fmla="*/ 87 w 87"/>
                      <a:gd name="T43" fmla="*/ 83 h 121"/>
                      <a:gd name="T44" fmla="*/ 84 w 87"/>
                      <a:gd name="T45" fmla="*/ 74 h 121"/>
                      <a:gd name="T46" fmla="*/ 79 w 87"/>
                      <a:gd name="T47" fmla="*/ 67 h 121"/>
                      <a:gd name="T48" fmla="*/ 71 w 87"/>
                      <a:gd name="T49" fmla="*/ 60 h 121"/>
                      <a:gd name="T50" fmla="*/ 65 w 87"/>
                      <a:gd name="T51" fmla="*/ 58 h 121"/>
                      <a:gd name="T52" fmla="*/ 75 w 87"/>
                      <a:gd name="T53" fmla="*/ 52 h 121"/>
                      <a:gd name="T54" fmla="*/ 80 w 87"/>
                      <a:gd name="T55" fmla="*/ 45 h 121"/>
                      <a:gd name="T56" fmla="*/ 83 w 87"/>
                      <a:gd name="T57" fmla="*/ 37 h 121"/>
                      <a:gd name="T58" fmla="*/ 83 w 87"/>
                      <a:gd name="T59" fmla="*/ 28 h 121"/>
                      <a:gd name="T60" fmla="*/ 81 w 87"/>
                      <a:gd name="T61" fmla="*/ 18 h 121"/>
                      <a:gd name="T62" fmla="*/ 76 w 87"/>
                      <a:gd name="T63" fmla="*/ 12 h 121"/>
                      <a:gd name="T64" fmla="*/ 67 w 87"/>
                      <a:gd name="T65" fmla="*/ 5 h 121"/>
                      <a:gd name="T66" fmla="*/ 56 w 87"/>
                      <a:gd name="T67" fmla="*/ 2 h 121"/>
                      <a:gd name="T68" fmla="*/ 44 w 87"/>
                      <a:gd name="T69" fmla="*/ 0 h 121"/>
                      <a:gd name="T70" fmla="*/ 31 w 87"/>
                      <a:gd name="T71" fmla="*/ 2 h 121"/>
                      <a:gd name="T72" fmla="*/ 22 w 87"/>
                      <a:gd name="T73" fmla="*/ 5 h 121"/>
                      <a:gd name="T74" fmla="*/ 13 w 87"/>
                      <a:gd name="T75" fmla="*/ 12 h 121"/>
                      <a:gd name="T76" fmla="*/ 7 w 87"/>
                      <a:gd name="T77" fmla="*/ 21 h 121"/>
                      <a:gd name="T78" fmla="*/ 3 w 87"/>
                      <a:gd name="T79" fmla="*/ 32 h 121"/>
                      <a:gd name="T80" fmla="*/ 22 w 87"/>
                      <a:gd name="T81" fmla="*/ 32 h 121"/>
                      <a:gd name="T82" fmla="*/ 25 w 87"/>
                      <a:gd name="T83" fmla="*/ 25 h 121"/>
                      <a:gd name="T84" fmla="*/ 29 w 87"/>
                      <a:gd name="T85" fmla="*/ 18 h 121"/>
                      <a:gd name="T86" fmla="*/ 36 w 87"/>
                      <a:gd name="T87" fmla="*/ 14 h 121"/>
                      <a:gd name="T88" fmla="*/ 48 w 87"/>
                      <a:gd name="T89" fmla="*/ 13 h 121"/>
                      <a:gd name="T90" fmla="*/ 57 w 87"/>
                      <a:gd name="T91" fmla="*/ 17 h 121"/>
                      <a:gd name="T92" fmla="*/ 61 w 87"/>
                      <a:gd name="T93" fmla="*/ 21 h 121"/>
                      <a:gd name="T94" fmla="*/ 64 w 87"/>
                      <a:gd name="T95" fmla="*/ 27 h 121"/>
                      <a:gd name="T96" fmla="*/ 64 w 87"/>
                      <a:gd name="T97" fmla="*/ 33 h 121"/>
                      <a:gd name="T98" fmla="*/ 63 w 87"/>
                      <a:gd name="T99" fmla="*/ 40 h 121"/>
                      <a:gd name="T100" fmla="*/ 58 w 87"/>
                      <a:gd name="T101" fmla="*/ 45 h 121"/>
                      <a:gd name="T102" fmla="*/ 53 w 87"/>
                      <a:gd name="T103" fmla="*/ 50 h 121"/>
                      <a:gd name="T104" fmla="*/ 48 w 87"/>
                      <a:gd name="T105" fmla="*/ 52 h 121"/>
                      <a:gd name="T106" fmla="*/ 42 w 87"/>
                      <a:gd name="T107" fmla="*/ 52 h 121"/>
                      <a:gd name="T108" fmla="*/ 44 w 87"/>
                      <a:gd name="T109" fmla="*/ 64 h 121"/>
                      <a:gd name="T110" fmla="*/ 50 w 87"/>
                      <a:gd name="T111" fmla="*/ 66 h 121"/>
                      <a:gd name="T112" fmla="*/ 56 w 87"/>
                      <a:gd name="T113" fmla="*/ 67 h 121"/>
                      <a:gd name="T114" fmla="*/ 61 w 87"/>
                      <a:gd name="T115" fmla="*/ 71 h 121"/>
                      <a:gd name="T116" fmla="*/ 65 w 87"/>
                      <a:gd name="T117" fmla="*/ 77 h 121"/>
                      <a:gd name="T118" fmla="*/ 67 w 87"/>
                      <a:gd name="T119" fmla="*/ 83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21">
                        <a:moveTo>
                          <a:pt x="67" y="89"/>
                        </a:moveTo>
                        <a:lnTo>
                          <a:pt x="67" y="91"/>
                        </a:lnTo>
                        <a:lnTo>
                          <a:pt x="65" y="93"/>
                        </a:lnTo>
                        <a:lnTo>
                          <a:pt x="65" y="96"/>
                        </a:lnTo>
                        <a:lnTo>
                          <a:pt x="64" y="98"/>
                        </a:lnTo>
                        <a:lnTo>
                          <a:pt x="63" y="100"/>
                        </a:lnTo>
                        <a:lnTo>
                          <a:pt x="61" y="101"/>
                        </a:lnTo>
                        <a:lnTo>
                          <a:pt x="60" y="102"/>
                        </a:lnTo>
                        <a:lnTo>
                          <a:pt x="57" y="104"/>
                        </a:lnTo>
                        <a:lnTo>
                          <a:pt x="56" y="105"/>
                        </a:lnTo>
                        <a:lnTo>
                          <a:pt x="54" y="106"/>
                        </a:lnTo>
                        <a:lnTo>
                          <a:pt x="52" y="106"/>
                        </a:lnTo>
                        <a:lnTo>
                          <a:pt x="49" y="108"/>
                        </a:lnTo>
                        <a:lnTo>
                          <a:pt x="46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0" y="108"/>
                        </a:lnTo>
                        <a:lnTo>
                          <a:pt x="38" y="108"/>
                        </a:lnTo>
                        <a:lnTo>
                          <a:pt x="36" y="108"/>
                        </a:lnTo>
                        <a:lnTo>
                          <a:pt x="34" y="106"/>
                        </a:lnTo>
                        <a:lnTo>
                          <a:pt x="30" y="105"/>
                        </a:lnTo>
                        <a:lnTo>
                          <a:pt x="27" y="104"/>
                        </a:lnTo>
                        <a:lnTo>
                          <a:pt x="25" y="102"/>
                        </a:lnTo>
                        <a:lnTo>
                          <a:pt x="23" y="100"/>
                        </a:lnTo>
                        <a:lnTo>
                          <a:pt x="22" y="98"/>
                        </a:lnTo>
                        <a:lnTo>
                          <a:pt x="22" y="97"/>
                        </a:lnTo>
                        <a:lnTo>
                          <a:pt x="21" y="94"/>
                        </a:lnTo>
                        <a:lnTo>
                          <a:pt x="21" y="93"/>
                        </a:lnTo>
                        <a:lnTo>
                          <a:pt x="19" y="90"/>
                        </a:lnTo>
                        <a:lnTo>
                          <a:pt x="19" y="87"/>
                        </a:lnTo>
                        <a:lnTo>
                          <a:pt x="19" y="83"/>
                        </a:lnTo>
                        <a:lnTo>
                          <a:pt x="0" y="83"/>
                        </a:lnTo>
                        <a:lnTo>
                          <a:pt x="0" y="89"/>
                        </a:lnTo>
                        <a:lnTo>
                          <a:pt x="0" y="91"/>
                        </a:lnTo>
                        <a:lnTo>
                          <a:pt x="0" y="96"/>
                        </a:lnTo>
                        <a:lnTo>
                          <a:pt x="2" y="98"/>
                        </a:lnTo>
                        <a:lnTo>
                          <a:pt x="3" y="101"/>
                        </a:lnTo>
                        <a:lnTo>
                          <a:pt x="4" y="104"/>
                        </a:lnTo>
                        <a:lnTo>
                          <a:pt x="7" y="106"/>
                        </a:lnTo>
                        <a:lnTo>
                          <a:pt x="8" y="109"/>
                        </a:lnTo>
                        <a:lnTo>
                          <a:pt x="11" y="112"/>
                        </a:lnTo>
                        <a:lnTo>
                          <a:pt x="15" y="114"/>
                        </a:lnTo>
                        <a:lnTo>
                          <a:pt x="18" y="116"/>
                        </a:lnTo>
                        <a:lnTo>
                          <a:pt x="22" y="117"/>
                        </a:lnTo>
                        <a:lnTo>
                          <a:pt x="25" y="118"/>
                        </a:lnTo>
                        <a:lnTo>
                          <a:pt x="29" y="120"/>
                        </a:lnTo>
                        <a:lnTo>
                          <a:pt x="33" y="121"/>
                        </a:lnTo>
                        <a:lnTo>
                          <a:pt x="37" y="121"/>
                        </a:lnTo>
                        <a:lnTo>
                          <a:pt x="42" y="121"/>
                        </a:lnTo>
                        <a:lnTo>
                          <a:pt x="46" y="121"/>
                        </a:lnTo>
                        <a:lnTo>
                          <a:pt x="52" y="121"/>
                        </a:lnTo>
                        <a:lnTo>
                          <a:pt x="56" y="120"/>
                        </a:lnTo>
                        <a:lnTo>
                          <a:pt x="61" y="118"/>
                        </a:lnTo>
                        <a:lnTo>
                          <a:pt x="65" y="117"/>
                        </a:lnTo>
                        <a:lnTo>
                          <a:pt x="68" y="116"/>
                        </a:lnTo>
                        <a:lnTo>
                          <a:pt x="72" y="114"/>
                        </a:lnTo>
                        <a:lnTo>
                          <a:pt x="75" y="112"/>
                        </a:lnTo>
                        <a:lnTo>
                          <a:pt x="77" y="109"/>
                        </a:lnTo>
                        <a:lnTo>
                          <a:pt x="80" y="106"/>
                        </a:lnTo>
                        <a:lnTo>
                          <a:pt x="83" y="104"/>
                        </a:lnTo>
                        <a:lnTo>
                          <a:pt x="84" y="101"/>
                        </a:lnTo>
                        <a:lnTo>
                          <a:pt x="86" y="97"/>
                        </a:lnTo>
                        <a:lnTo>
                          <a:pt x="86" y="94"/>
                        </a:lnTo>
                        <a:lnTo>
                          <a:pt x="87" y="90"/>
                        </a:lnTo>
                        <a:lnTo>
                          <a:pt x="87" y="86"/>
                        </a:lnTo>
                        <a:lnTo>
                          <a:pt x="87" y="83"/>
                        </a:lnTo>
                        <a:lnTo>
                          <a:pt x="87" y="81"/>
                        </a:lnTo>
                        <a:lnTo>
                          <a:pt x="86" y="77"/>
                        </a:lnTo>
                        <a:lnTo>
                          <a:pt x="84" y="74"/>
                        </a:lnTo>
                        <a:lnTo>
                          <a:pt x="83" y="71"/>
                        </a:lnTo>
                        <a:lnTo>
                          <a:pt x="81" y="70"/>
                        </a:lnTo>
                        <a:lnTo>
                          <a:pt x="79" y="67"/>
                        </a:lnTo>
                        <a:lnTo>
                          <a:pt x="76" y="64"/>
                        </a:lnTo>
                        <a:lnTo>
                          <a:pt x="73" y="62"/>
                        </a:lnTo>
                        <a:lnTo>
                          <a:pt x="71" y="60"/>
                        </a:lnTo>
                        <a:lnTo>
                          <a:pt x="67" y="59"/>
                        </a:lnTo>
                        <a:lnTo>
                          <a:pt x="63" y="58"/>
                        </a:lnTo>
                        <a:lnTo>
                          <a:pt x="65" y="58"/>
                        </a:lnTo>
                        <a:lnTo>
                          <a:pt x="69" y="56"/>
                        </a:lnTo>
                        <a:lnTo>
                          <a:pt x="72" y="54"/>
                        </a:lnTo>
                        <a:lnTo>
                          <a:pt x="75" y="52"/>
                        </a:lnTo>
                        <a:lnTo>
                          <a:pt x="77" y="51"/>
                        </a:lnTo>
                        <a:lnTo>
                          <a:pt x="79" y="48"/>
                        </a:lnTo>
                        <a:lnTo>
                          <a:pt x="80" y="45"/>
                        </a:lnTo>
                        <a:lnTo>
                          <a:pt x="81" y="43"/>
                        </a:lnTo>
                        <a:lnTo>
                          <a:pt x="83" y="41"/>
                        </a:lnTo>
                        <a:lnTo>
                          <a:pt x="83" y="37"/>
                        </a:lnTo>
                        <a:lnTo>
                          <a:pt x="83" y="35"/>
                        </a:lnTo>
                        <a:lnTo>
                          <a:pt x="83" y="32"/>
                        </a:lnTo>
                        <a:lnTo>
                          <a:pt x="83" y="28"/>
                        </a:lnTo>
                        <a:lnTo>
                          <a:pt x="83" y="25"/>
                        </a:lnTo>
                        <a:lnTo>
                          <a:pt x="81" y="21"/>
                        </a:lnTo>
                        <a:lnTo>
                          <a:pt x="81" y="18"/>
                        </a:lnTo>
                        <a:lnTo>
                          <a:pt x="79" y="16"/>
                        </a:lnTo>
                        <a:lnTo>
                          <a:pt x="77" y="14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1" y="8"/>
                        </a:lnTo>
                        <a:lnTo>
                          <a:pt x="67" y="5"/>
                        </a:lnTo>
                        <a:lnTo>
                          <a:pt x="64" y="4"/>
                        </a:lnTo>
                        <a:lnTo>
                          <a:pt x="60" y="2"/>
                        </a:lnTo>
                        <a:lnTo>
                          <a:pt x="56" y="2"/>
                        </a:lnTo>
                        <a:lnTo>
                          <a:pt x="52" y="1"/>
                        </a:lnTo>
                        <a:lnTo>
                          <a:pt x="48" y="1"/>
                        </a:lnTo>
                        <a:lnTo>
                          <a:pt x="44" y="0"/>
                        </a:lnTo>
                        <a:lnTo>
                          <a:pt x="40" y="1"/>
                        </a:lnTo>
                        <a:lnTo>
                          <a:pt x="36" y="1"/>
                        </a:lnTo>
                        <a:lnTo>
                          <a:pt x="31" y="2"/>
                        </a:lnTo>
                        <a:lnTo>
                          <a:pt x="29" y="2"/>
                        </a:lnTo>
                        <a:lnTo>
                          <a:pt x="25" y="4"/>
                        </a:lnTo>
                        <a:lnTo>
                          <a:pt x="22" y="5"/>
                        </a:lnTo>
                        <a:lnTo>
                          <a:pt x="19" y="8"/>
                        </a:lnTo>
                        <a:lnTo>
                          <a:pt x="17" y="9"/>
                        </a:lnTo>
                        <a:lnTo>
                          <a:pt x="13" y="12"/>
                        </a:lnTo>
                        <a:lnTo>
                          <a:pt x="10" y="14"/>
                        </a:lnTo>
                        <a:lnTo>
                          <a:pt x="8" y="18"/>
                        </a:lnTo>
                        <a:lnTo>
                          <a:pt x="7" y="21"/>
                        </a:lnTo>
                        <a:lnTo>
                          <a:pt x="6" y="24"/>
                        </a:lnTo>
                        <a:lnTo>
                          <a:pt x="4" y="28"/>
                        </a:lnTo>
                        <a:lnTo>
                          <a:pt x="3" y="32"/>
                        </a:lnTo>
                        <a:lnTo>
                          <a:pt x="3" y="36"/>
                        </a:lnTo>
                        <a:lnTo>
                          <a:pt x="22" y="36"/>
                        </a:lnTo>
                        <a:lnTo>
                          <a:pt x="22" y="32"/>
                        </a:lnTo>
                        <a:lnTo>
                          <a:pt x="23" y="29"/>
                        </a:lnTo>
                        <a:lnTo>
                          <a:pt x="23" y="27"/>
                        </a:lnTo>
                        <a:lnTo>
                          <a:pt x="25" y="25"/>
                        </a:lnTo>
                        <a:lnTo>
                          <a:pt x="26" y="22"/>
                        </a:lnTo>
                        <a:lnTo>
                          <a:pt x="27" y="21"/>
                        </a:lnTo>
                        <a:lnTo>
                          <a:pt x="29" y="18"/>
                        </a:lnTo>
                        <a:lnTo>
                          <a:pt x="30" y="17"/>
                        </a:lnTo>
                        <a:lnTo>
                          <a:pt x="33" y="16"/>
                        </a:lnTo>
                        <a:lnTo>
                          <a:pt x="36" y="14"/>
                        </a:lnTo>
                        <a:lnTo>
                          <a:pt x="40" y="13"/>
                        </a:lnTo>
                        <a:lnTo>
                          <a:pt x="44" y="13"/>
                        </a:lnTo>
                        <a:lnTo>
                          <a:pt x="48" y="13"/>
                        </a:lnTo>
                        <a:lnTo>
                          <a:pt x="52" y="14"/>
                        </a:lnTo>
                        <a:lnTo>
                          <a:pt x="54" y="16"/>
                        </a:lnTo>
                        <a:lnTo>
                          <a:pt x="57" y="17"/>
                        </a:lnTo>
                        <a:lnTo>
                          <a:pt x="58" y="18"/>
                        </a:lnTo>
                        <a:lnTo>
                          <a:pt x="60" y="20"/>
                        </a:lnTo>
                        <a:lnTo>
                          <a:pt x="61" y="21"/>
                        </a:lnTo>
                        <a:lnTo>
                          <a:pt x="63" y="24"/>
                        </a:lnTo>
                        <a:lnTo>
                          <a:pt x="63" y="25"/>
                        </a:lnTo>
                        <a:lnTo>
                          <a:pt x="64" y="27"/>
                        </a:lnTo>
                        <a:lnTo>
                          <a:pt x="64" y="29"/>
                        </a:lnTo>
                        <a:lnTo>
                          <a:pt x="64" y="32"/>
                        </a:lnTo>
                        <a:lnTo>
                          <a:pt x="64" y="33"/>
                        </a:lnTo>
                        <a:lnTo>
                          <a:pt x="64" y="36"/>
                        </a:lnTo>
                        <a:lnTo>
                          <a:pt x="63" y="39"/>
                        </a:lnTo>
                        <a:lnTo>
                          <a:pt x="63" y="40"/>
                        </a:lnTo>
                        <a:lnTo>
                          <a:pt x="61" y="43"/>
                        </a:lnTo>
                        <a:lnTo>
                          <a:pt x="60" y="44"/>
                        </a:lnTo>
                        <a:lnTo>
                          <a:pt x="58" y="45"/>
                        </a:lnTo>
                        <a:lnTo>
                          <a:pt x="57" y="47"/>
                        </a:lnTo>
                        <a:lnTo>
                          <a:pt x="56" y="48"/>
                        </a:lnTo>
                        <a:lnTo>
                          <a:pt x="53" y="50"/>
                        </a:lnTo>
                        <a:lnTo>
                          <a:pt x="52" y="51"/>
                        </a:lnTo>
                        <a:lnTo>
                          <a:pt x="50" y="51"/>
                        </a:lnTo>
                        <a:lnTo>
                          <a:pt x="48" y="52"/>
                        </a:lnTo>
                        <a:lnTo>
                          <a:pt x="46" y="52"/>
                        </a:lnTo>
                        <a:lnTo>
                          <a:pt x="45" y="52"/>
                        </a:lnTo>
                        <a:lnTo>
                          <a:pt x="42" y="52"/>
                        </a:lnTo>
                        <a:lnTo>
                          <a:pt x="37" y="52"/>
                        </a:lnTo>
                        <a:lnTo>
                          <a:pt x="37" y="64"/>
                        </a:lnTo>
                        <a:lnTo>
                          <a:pt x="44" y="64"/>
                        </a:lnTo>
                        <a:lnTo>
                          <a:pt x="46" y="64"/>
                        </a:lnTo>
                        <a:lnTo>
                          <a:pt x="49" y="64"/>
                        </a:lnTo>
                        <a:lnTo>
                          <a:pt x="50" y="66"/>
                        </a:lnTo>
                        <a:lnTo>
                          <a:pt x="52" y="66"/>
                        </a:lnTo>
                        <a:lnTo>
                          <a:pt x="54" y="67"/>
                        </a:lnTo>
                        <a:lnTo>
                          <a:pt x="56" y="67"/>
                        </a:lnTo>
                        <a:lnTo>
                          <a:pt x="57" y="68"/>
                        </a:lnTo>
                        <a:lnTo>
                          <a:pt x="60" y="70"/>
                        </a:lnTo>
                        <a:lnTo>
                          <a:pt x="61" y="71"/>
                        </a:lnTo>
                        <a:lnTo>
                          <a:pt x="63" y="73"/>
                        </a:lnTo>
                        <a:lnTo>
                          <a:pt x="64" y="75"/>
                        </a:lnTo>
                        <a:lnTo>
                          <a:pt x="65" y="77"/>
                        </a:lnTo>
                        <a:lnTo>
                          <a:pt x="65" y="78"/>
                        </a:lnTo>
                        <a:lnTo>
                          <a:pt x="67" y="81"/>
                        </a:lnTo>
                        <a:lnTo>
                          <a:pt x="67" y="83"/>
                        </a:lnTo>
                        <a:lnTo>
                          <a:pt x="67" y="85"/>
                        </a:lnTo>
                        <a:lnTo>
                          <a:pt x="67" y="89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 759">
                    <a:extLst>
                      <a:ext uri="{FF2B5EF4-FFF2-40B4-BE49-F238E27FC236}">
                        <a16:creationId xmlns="" xmlns:a16="http://schemas.microsoft.com/office/drawing/2014/main" id="{1BB11341-B9CE-4F06-B683-6EFFB6012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0239" y="5945188"/>
                    <a:ext cx="46038" cy="63500"/>
                  </a:xfrm>
                  <a:custGeom>
                    <a:avLst/>
                    <a:gdLst>
                      <a:gd name="T0" fmla="*/ 87 w 87"/>
                      <a:gd name="T1" fmla="*/ 120 h 120"/>
                      <a:gd name="T2" fmla="*/ 23 w 87"/>
                      <a:gd name="T3" fmla="*/ 107 h 120"/>
                      <a:gd name="T4" fmla="*/ 27 w 87"/>
                      <a:gd name="T5" fmla="*/ 101 h 120"/>
                      <a:gd name="T6" fmla="*/ 33 w 87"/>
                      <a:gd name="T7" fmla="*/ 96 h 120"/>
                      <a:gd name="T8" fmla="*/ 60 w 87"/>
                      <a:gd name="T9" fmla="*/ 71 h 120"/>
                      <a:gd name="T10" fmla="*/ 75 w 87"/>
                      <a:gd name="T11" fmla="*/ 56 h 120"/>
                      <a:gd name="T12" fmla="*/ 79 w 87"/>
                      <a:gd name="T13" fmla="*/ 51 h 120"/>
                      <a:gd name="T14" fmla="*/ 83 w 87"/>
                      <a:gd name="T15" fmla="*/ 43 h 120"/>
                      <a:gd name="T16" fmla="*/ 84 w 87"/>
                      <a:gd name="T17" fmla="*/ 35 h 120"/>
                      <a:gd name="T18" fmla="*/ 84 w 87"/>
                      <a:gd name="T19" fmla="*/ 28 h 120"/>
                      <a:gd name="T20" fmla="*/ 83 w 87"/>
                      <a:gd name="T21" fmla="*/ 21 h 120"/>
                      <a:gd name="T22" fmla="*/ 80 w 87"/>
                      <a:gd name="T23" fmla="*/ 16 h 120"/>
                      <a:gd name="T24" fmla="*/ 76 w 87"/>
                      <a:gd name="T25" fmla="*/ 12 h 120"/>
                      <a:gd name="T26" fmla="*/ 71 w 87"/>
                      <a:gd name="T27" fmla="*/ 6 h 120"/>
                      <a:gd name="T28" fmla="*/ 64 w 87"/>
                      <a:gd name="T29" fmla="*/ 4 h 120"/>
                      <a:gd name="T30" fmla="*/ 56 w 87"/>
                      <a:gd name="T31" fmla="*/ 1 h 120"/>
                      <a:gd name="T32" fmla="*/ 48 w 87"/>
                      <a:gd name="T33" fmla="*/ 0 h 120"/>
                      <a:gd name="T34" fmla="*/ 40 w 87"/>
                      <a:gd name="T35" fmla="*/ 0 h 120"/>
                      <a:gd name="T36" fmla="*/ 33 w 87"/>
                      <a:gd name="T37" fmla="*/ 1 h 120"/>
                      <a:gd name="T38" fmla="*/ 26 w 87"/>
                      <a:gd name="T39" fmla="*/ 4 h 120"/>
                      <a:gd name="T40" fmla="*/ 19 w 87"/>
                      <a:gd name="T41" fmla="*/ 6 h 120"/>
                      <a:gd name="T42" fmla="*/ 14 w 87"/>
                      <a:gd name="T43" fmla="*/ 12 h 120"/>
                      <a:gd name="T44" fmla="*/ 8 w 87"/>
                      <a:gd name="T45" fmla="*/ 19 h 120"/>
                      <a:gd name="T46" fmla="*/ 6 w 87"/>
                      <a:gd name="T47" fmla="*/ 27 h 120"/>
                      <a:gd name="T48" fmla="*/ 3 w 87"/>
                      <a:gd name="T49" fmla="*/ 36 h 120"/>
                      <a:gd name="T50" fmla="*/ 23 w 87"/>
                      <a:gd name="T51" fmla="*/ 42 h 120"/>
                      <a:gd name="T52" fmla="*/ 23 w 87"/>
                      <a:gd name="T53" fmla="*/ 34 h 120"/>
                      <a:gd name="T54" fmla="*/ 25 w 87"/>
                      <a:gd name="T55" fmla="*/ 27 h 120"/>
                      <a:gd name="T56" fmla="*/ 29 w 87"/>
                      <a:gd name="T57" fmla="*/ 21 h 120"/>
                      <a:gd name="T58" fmla="*/ 33 w 87"/>
                      <a:gd name="T59" fmla="*/ 17 h 120"/>
                      <a:gd name="T60" fmla="*/ 38 w 87"/>
                      <a:gd name="T61" fmla="*/ 15 h 120"/>
                      <a:gd name="T62" fmla="*/ 44 w 87"/>
                      <a:gd name="T63" fmla="*/ 13 h 120"/>
                      <a:gd name="T64" fmla="*/ 52 w 87"/>
                      <a:gd name="T65" fmla="*/ 15 h 120"/>
                      <a:gd name="T66" fmla="*/ 57 w 87"/>
                      <a:gd name="T67" fmla="*/ 17 h 120"/>
                      <a:gd name="T68" fmla="*/ 60 w 87"/>
                      <a:gd name="T69" fmla="*/ 20 h 120"/>
                      <a:gd name="T70" fmla="*/ 63 w 87"/>
                      <a:gd name="T71" fmla="*/ 24 h 120"/>
                      <a:gd name="T72" fmla="*/ 64 w 87"/>
                      <a:gd name="T73" fmla="*/ 27 h 120"/>
                      <a:gd name="T74" fmla="*/ 64 w 87"/>
                      <a:gd name="T75" fmla="*/ 31 h 120"/>
                      <a:gd name="T76" fmla="*/ 63 w 87"/>
                      <a:gd name="T77" fmla="*/ 38 h 120"/>
                      <a:gd name="T78" fmla="*/ 60 w 87"/>
                      <a:gd name="T79" fmla="*/ 44 h 120"/>
                      <a:gd name="T80" fmla="*/ 56 w 87"/>
                      <a:gd name="T81" fmla="*/ 51 h 120"/>
                      <a:gd name="T82" fmla="*/ 49 w 87"/>
                      <a:gd name="T83" fmla="*/ 58 h 120"/>
                      <a:gd name="T84" fmla="*/ 42 w 87"/>
                      <a:gd name="T85" fmla="*/ 65 h 120"/>
                      <a:gd name="T86" fmla="*/ 34 w 87"/>
                      <a:gd name="T87" fmla="*/ 71 h 120"/>
                      <a:gd name="T88" fmla="*/ 25 w 87"/>
                      <a:gd name="T89" fmla="*/ 79 h 120"/>
                      <a:gd name="T90" fmla="*/ 14 w 87"/>
                      <a:gd name="T91" fmla="*/ 89 h 120"/>
                      <a:gd name="T92" fmla="*/ 8 w 87"/>
                      <a:gd name="T93" fmla="*/ 94 h 120"/>
                      <a:gd name="T94" fmla="*/ 4 w 87"/>
                      <a:gd name="T95" fmla="*/ 100 h 120"/>
                      <a:gd name="T96" fmla="*/ 2 w 87"/>
                      <a:gd name="T97" fmla="*/ 104 h 120"/>
                      <a:gd name="T98" fmla="*/ 0 w 87"/>
                      <a:gd name="T99" fmla="*/ 10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7" h="120">
                        <a:moveTo>
                          <a:pt x="0" y="120"/>
                        </a:moveTo>
                        <a:lnTo>
                          <a:pt x="87" y="120"/>
                        </a:lnTo>
                        <a:lnTo>
                          <a:pt x="87" y="107"/>
                        </a:lnTo>
                        <a:lnTo>
                          <a:pt x="23" y="107"/>
                        </a:lnTo>
                        <a:lnTo>
                          <a:pt x="25" y="104"/>
                        </a:lnTo>
                        <a:lnTo>
                          <a:pt x="27" y="101"/>
                        </a:lnTo>
                        <a:lnTo>
                          <a:pt x="30" y="98"/>
                        </a:lnTo>
                        <a:lnTo>
                          <a:pt x="33" y="96"/>
                        </a:lnTo>
                        <a:lnTo>
                          <a:pt x="46" y="84"/>
                        </a:lnTo>
                        <a:lnTo>
                          <a:pt x="60" y="71"/>
                        </a:lnTo>
                        <a:lnTo>
                          <a:pt x="72" y="61"/>
                        </a:lnTo>
                        <a:lnTo>
                          <a:pt x="75" y="56"/>
                        </a:lnTo>
                        <a:lnTo>
                          <a:pt x="77" y="54"/>
                        </a:lnTo>
                        <a:lnTo>
                          <a:pt x="79" y="51"/>
                        </a:lnTo>
                        <a:lnTo>
                          <a:pt x="81" y="47"/>
                        </a:lnTo>
                        <a:lnTo>
                          <a:pt x="83" y="43"/>
                        </a:lnTo>
                        <a:lnTo>
                          <a:pt x="84" y="39"/>
                        </a:lnTo>
                        <a:lnTo>
                          <a:pt x="84" y="35"/>
                        </a:lnTo>
                        <a:lnTo>
                          <a:pt x="84" y="31"/>
                        </a:lnTo>
                        <a:lnTo>
                          <a:pt x="84" y="28"/>
                        </a:lnTo>
                        <a:lnTo>
                          <a:pt x="84" y="25"/>
                        </a:lnTo>
                        <a:lnTo>
                          <a:pt x="83" y="21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7" y="13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1" y="6"/>
                        </a:lnTo>
                        <a:lnTo>
                          <a:pt x="67" y="5"/>
                        </a:lnTo>
                        <a:lnTo>
                          <a:pt x="64" y="4"/>
                        </a:lnTo>
                        <a:lnTo>
                          <a:pt x="60" y="2"/>
                        </a:lnTo>
                        <a:lnTo>
                          <a:pt x="56" y="1"/>
                        </a:lnTo>
                        <a:lnTo>
                          <a:pt x="52" y="1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1"/>
                        </a:lnTo>
                        <a:lnTo>
                          <a:pt x="33" y="1"/>
                        </a:lnTo>
                        <a:lnTo>
                          <a:pt x="29" y="2"/>
                        </a:lnTo>
                        <a:lnTo>
                          <a:pt x="26" y="4"/>
                        </a:lnTo>
                        <a:lnTo>
                          <a:pt x="23" y="5"/>
                        </a:lnTo>
                        <a:lnTo>
                          <a:pt x="19" y="6"/>
                        </a:lnTo>
                        <a:lnTo>
                          <a:pt x="17" y="9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8" y="19"/>
                        </a:lnTo>
                        <a:lnTo>
                          <a:pt x="7" y="23"/>
                        </a:lnTo>
                        <a:lnTo>
                          <a:pt x="6" y="27"/>
                        </a:lnTo>
                        <a:lnTo>
                          <a:pt x="4" y="32"/>
                        </a:lnTo>
                        <a:lnTo>
                          <a:pt x="3" y="36"/>
                        </a:lnTo>
                        <a:lnTo>
                          <a:pt x="3" y="42"/>
                        </a:lnTo>
                        <a:lnTo>
                          <a:pt x="23" y="42"/>
                        </a:lnTo>
                        <a:lnTo>
                          <a:pt x="23" y="38"/>
                        </a:lnTo>
                        <a:lnTo>
                          <a:pt x="23" y="34"/>
                        </a:lnTo>
                        <a:lnTo>
                          <a:pt x="25" y="31"/>
                        </a:lnTo>
                        <a:lnTo>
                          <a:pt x="25" y="27"/>
                        </a:lnTo>
                        <a:lnTo>
                          <a:pt x="26" y="24"/>
                        </a:lnTo>
                        <a:lnTo>
                          <a:pt x="29" y="21"/>
                        </a:lnTo>
                        <a:lnTo>
                          <a:pt x="30" y="20"/>
                        </a:lnTo>
                        <a:lnTo>
                          <a:pt x="33" y="17"/>
                        </a:lnTo>
                        <a:lnTo>
                          <a:pt x="36" y="16"/>
                        </a:lnTo>
                        <a:lnTo>
                          <a:pt x="38" y="15"/>
                        </a:lnTo>
                        <a:lnTo>
                          <a:pt x="41" y="13"/>
                        </a:lnTo>
                        <a:lnTo>
                          <a:pt x="44" y="13"/>
                        </a:lnTo>
                        <a:lnTo>
                          <a:pt x="48" y="13"/>
                        </a:lnTo>
                        <a:lnTo>
                          <a:pt x="52" y="15"/>
                        </a:lnTo>
                        <a:lnTo>
                          <a:pt x="54" y="16"/>
                        </a:lnTo>
                        <a:lnTo>
                          <a:pt x="57" y="17"/>
                        </a:lnTo>
                        <a:lnTo>
                          <a:pt x="58" y="19"/>
                        </a:lnTo>
                        <a:lnTo>
                          <a:pt x="60" y="20"/>
                        </a:lnTo>
                        <a:lnTo>
                          <a:pt x="61" y="21"/>
                        </a:lnTo>
                        <a:lnTo>
                          <a:pt x="63" y="24"/>
                        </a:lnTo>
                        <a:lnTo>
                          <a:pt x="63" y="25"/>
                        </a:lnTo>
                        <a:lnTo>
                          <a:pt x="64" y="27"/>
                        </a:lnTo>
                        <a:lnTo>
                          <a:pt x="64" y="29"/>
                        </a:lnTo>
                        <a:lnTo>
                          <a:pt x="64" y="31"/>
                        </a:lnTo>
                        <a:lnTo>
                          <a:pt x="64" y="35"/>
                        </a:lnTo>
                        <a:lnTo>
                          <a:pt x="63" y="38"/>
                        </a:lnTo>
                        <a:lnTo>
                          <a:pt x="61" y="42"/>
                        </a:lnTo>
                        <a:lnTo>
                          <a:pt x="60" y="44"/>
                        </a:lnTo>
                        <a:lnTo>
                          <a:pt x="58" y="48"/>
                        </a:lnTo>
                        <a:lnTo>
                          <a:pt x="56" y="51"/>
                        </a:lnTo>
                        <a:lnTo>
                          <a:pt x="53" y="54"/>
                        </a:lnTo>
                        <a:lnTo>
                          <a:pt x="49" y="58"/>
                        </a:lnTo>
                        <a:lnTo>
                          <a:pt x="46" y="61"/>
                        </a:lnTo>
                        <a:lnTo>
                          <a:pt x="42" y="65"/>
                        </a:lnTo>
                        <a:lnTo>
                          <a:pt x="38" y="67"/>
                        </a:lnTo>
                        <a:lnTo>
                          <a:pt x="34" y="71"/>
                        </a:lnTo>
                        <a:lnTo>
                          <a:pt x="29" y="75"/>
                        </a:lnTo>
                        <a:lnTo>
                          <a:pt x="25" y="79"/>
                        </a:lnTo>
                        <a:lnTo>
                          <a:pt x="19" y="84"/>
                        </a:lnTo>
                        <a:lnTo>
                          <a:pt x="14" y="89"/>
                        </a:lnTo>
                        <a:lnTo>
                          <a:pt x="11" y="92"/>
                        </a:lnTo>
                        <a:lnTo>
                          <a:pt x="8" y="94"/>
                        </a:lnTo>
                        <a:lnTo>
                          <a:pt x="6" y="97"/>
                        </a:lnTo>
                        <a:lnTo>
                          <a:pt x="4" y="100"/>
                        </a:lnTo>
                        <a:lnTo>
                          <a:pt x="3" y="102"/>
                        </a:lnTo>
                        <a:lnTo>
                          <a:pt x="2" y="104"/>
                        </a:lnTo>
                        <a:lnTo>
                          <a:pt x="0" y="107"/>
                        </a:lnTo>
                        <a:lnTo>
                          <a:pt x="0" y="108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 760">
                    <a:extLst>
                      <a:ext uri="{FF2B5EF4-FFF2-40B4-BE49-F238E27FC236}">
                        <a16:creationId xmlns="" xmlns:a16="http://schemas.microsoft.com/office/drawing/2014/main" id="{A5D8670E-537A-40E2-82BC-ED636668C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6589" y="6080125"/>
                    <a:ext cx="23813" cy="61913"/>
                  </a:xfrm>
                  <a:custGeom>
                    <a:avLst/>
                    <a:gdLst>
                      <a:gd name="T0" fmla="*/ 26 w 46"/>
                      <a:gd name="T1" fmla="*/ 27 h 119"/>
                      <a:gd name="T2" fmla="*/ 26 w 46"/>
                      <a:gd name="T3" fmla="*/ 119 h 119"/>
                      <a:gd name="T4" fmla="*/ 46 w 46"/>
                      <a:gd name="T5" fmla="*/ 119 h 119"/>
                      <a:gd name="T6" fmla="*/ 46 w 46"/>
                      <a:gd name="T7" fmla="*/ 0 h 119"/>
                      <a:gd name="T8" fmla="*/ 35 w 46"/>
                      <a:gd name="T9" fmla="*/ 0 h 119"/>
                      <a:gd name="T10" fmla="*/ 35 w 46"/>
                      <a:gd name="T11" fmla="*/ 1 h 119"/>
                      <a:gd name="T12" fmla="*/ 35 w 46"/>
                      <a:gd name="T13" fmla="*/ 3 h 119"/>
                      <a:gd name="T14" fmla="*/ 34 w 46"/>
                      <a:gd name="T15" fmla="*/ 5 h 119"/>
                      <a:gd name="T16" fmla="*/ 33 w 46"/>
                      <a:gd name="T17" fmla="*/ 7 h 119"/>
                      <a:gd name="T18" fmla="*/ 33 w 46"/>
                      <a:gd name="T19" fmla="*/ 8 h 119"/>
                      <a:gd name="T20" fmla="*/ 31 w 46"/>
                      <a:gd name="T21" fmla="*/ 9 h 119"/>
                      <a:gd name="T22" fmla="*/ 29 w 46"/>
                      <a:gd name="T23" fmla="*/ 12 h 119"/>
                      <a:gd name="T24" fmla="*/ 27 w 46"/>
                      <a:gd name="T25" fmla="*/ 13 h 119"/>
                      <a:gd name="T26" fmla="*/ 26 w 46"/>
                      <a:gd name="T27" fmla="*/ 15 h 119"/>
                      <a:gd name="T28" fmla="*/ 23 w 46"/>
                      <a:gd name="T29" fmla="*/ 16 h 119"/>
                      <a:gd name="T30" fmla="*/ 22 w 46"/>
                      <a:gd name="T31" fmla="*/ 16 h 119"/>
                      <a:gd name="T32" fmla="*/ 19 w 46"/>
                      <a:gd name="T33" fmla="*/ 17 h 119"/>
                      <a:gd name="T34" fmla="*/ 16 w 46"/>
                      <a:gd name="T35" fmla="*/ 17 h 119"/>
                      <a:gd name="T36" fmla="*/ 14 w 46"/>
                      <a:gd name="T37" fmla="*/ 19 h 119"/>
                      <a:gd name="T38" fmla="*/ 11 w 46"/>
                      <a:gd name="T39" fmla="*/ 19 h 119"/>
                      <a:gd name="T40" fmla="*/ 8 w 46"/>
                      <a:gd name="T41" fmla="*/ 19 h 119"/>
                      <a:gd name="T42" fmla="*/ 0 w 46"/>
                      <a:gd name="T43" fmla="*/ 19 h 119"/>
                      <a:gd name="T44" fmla="*/ 0 w 46"/>
                      <a:gd name="T45" fmla="*/ 27 h 119"/>
                      <a:gd name="T46" fmla="*/ 26 w 46"/>
                      <a:gd name="T47" fmla="*/ 2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6" h="119">
                        <a:moveTo>
                          <a:pt x="26" y="27"/>
                        </a:moveTo>
                        <a:lnTo>
                          <a:pt x="26" y="119"/>
                        </a:lnTo>
                        <a:lnTo>
                          <a:pt x="46" y="119"/>
                        </a:lnTo>
                        <a:lnTo>
                          <a:pt x="46" y="0"/>
                        </a:lnTo>
                        <a:lnTo>
                          <a:pt x="35" y="0"/>
                        </a:lnTo>
                        <a:lnTo>
                          <a:pt x="35" y="1"/>
                        </a:lnTo>
                        <a:lnTo>
                          <a:pt x="35" y="3"/>
                        </a:lnTo>
                        <a:lnTo>
                          <a:pt x="34" y="5"/>
                        </a:lnTo>
                        <a:lnTo>
                          <a:pt x="33" y="7"/>
                        </a:lnTo>
                        <a:lnTo>
                          <a:pt x="33" y="8"/>
                        </a:lnTo>
                        <a:lnTo>
                          <a:pt x="31" y="9"/>
                        </a:lnTo>
                        <a:lnTo>
                          <a:pt x="29" y="12"/>
                        </a:lnTo>
                        <a:lnTo>
                          <a:pt x="27" y="13"/>
                        </a:lnTo>
                        <a:lnTo>
                          <a:pt x="26" y="15"/>
                        </a:lnTo>
                        <a:lnTo>
                          <a:pt x="23" y="16"/>
                        </a:lnTo>
                        <a:lnTo>
                          <a:pt x="22" y="16"/>
                        </a:lnTo>
                        <a:lnTo>
                          <a:pt x="19" y="17"/>
                        </a:lnTo>
                        <a:lnTo>
                          <a:pt x="16" y="17"/>
                        </a:lnTo>
                        <a:lnTo>
                          <a:pt x="14" y="19"/>
                        </a:lnTo>
                        <a:lnTo>
                          <a:pt x="11" y="19"/>
                        </a:lnTo>
                        <a:lnTo>
                          <a:pt x="8" y="19"/>
                        </a:lnTo>
                        <a:lnTo>
                          <a:pt x="0" y="19"/>
                        </a:lnTo>
                        <a:lnTo>
                          <a:pt x="0" y="27"/>
                        </a:lnTo>
                        <a:lnTo>
                          <a:pt x="26" y="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5" name="Freeform 761">
                    <a:extLst>
                      <a:ext uri="{FF2B5EF4-FFF2-40B4-BE49-F238E27FC236}">
                        <a16:creationId xmlns="" xmlns:a16="http://schemas.microsoft.com/office/drawing/2014/main" id="{491BCE2A-A6BC-4EB2-BD11-5742604EE8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6348413"/>
                    <a:ext cx="46038" cy="63500"/>
                  </a:xfrm>
                  <a:custGeom>
                    <a:avLst/>
                    <a:gdLst>
                      <a:gd name="T0" fmla="*/ 65 w 86"/>
                      <a:gd name="T1" fmla="*/ 7 h 121"/>
                      <a:gd name="T2" fmla="*/ 56 w 86"/>
                      <a:gd name="T3" fmla="*/ 2 h 121"/>
                      <a:gd name="T4" fmla="*/ 45 w 86"/>
                      <a:gd name="T5" fmla="*/ 0 h 121"/>
                      <a:gd name="T6" fmla="*/ 34 w 86"/>
                      <a:gd name="T7" fmla="*/ 0 h 121"/>
                      <a:gd name="T8" fmla="*/ 25 w 86"/>
                      <a:gd name="T9" fmla="*/ 3 h 121"/>
                      <a:gd name="T10" fmla="*/ 17 w 86"/>
                      <a:gd name="T11" fmla="*/ 7 h 121"/>
                      <a:gd name="T12" fmla="*/ 7 w 86"/>
                      <a:gd name="T13" fmla="*/ 18 h 121"/>
                      <a:gd name="T14" fmla="*/ 2 w 86"/>
                      <a:gd name="T15" fmla="*/ 31 h 121"/>
                      <a:gd name="T16" fmla="*/ 0 w 86"/>
                      <a:gd name="T17" fmla="*/ 45 h 121"/>
                      <a:gd name="T18" fmla="*/ 4 w 86"/>
                      <a:gd name="T19" fmla="*/ 57 h 121"/>
                      <a:gd name="T20" fmla="*/ 11 w 86"/>
                      <a:gd name="T21" fmla="*/ 68 h 121"/>
                      <a:gd name="T22" fmla="*/ 19 w 86"/>
                      <a:gd name="T23" fmla="*/ 73 h 121"/>
                      <a:gd name="T24" fmla="*/ 27 w 86"/>
                      <a:gd name="T25" fmla="*/ 76 h 121"/>
                      <a:gd name="T26" fmla="*/ 36 w 86"/>
                      <a:gd name="T27" fmla="*/ 77 h 121"/>
                      <a:gd name="T28" fmla="*/ 45 w 86"/>
                      <a:gd name="T29" fmla="*/ 76 h 121"/>
                      <a:gd name="T30" fmla="*/ 54 w 86"/>
                      <a:gd name="T31" fmla="*/ 73 h 121"/>
                      <a:gd name="T32" fmla="*/ 63 w 86"/>
                      <a:gd name="T33" fmla="*/ 67 h 121"/>
                      <a:gd name="T34" fmla="*/ 65 w 86"/>
                      <a:gd name="T35" fmla="*/ 76 h 121"/>
                      <a:gd name="T36" fmla="*/ 61 w 86"/>
                      <a:gd name="T37" fmla="*/ 92 h 121"/>
                      <a:gd name="T38" fmla="*/ 53 w 86"/>
                      <a:gd name="T39" fmla="*/ 103 h 121"/>
                      <a:gd name="T40" fmla="*/ 45 w 86"/>
                      <a:gd name="T41" fmla="*/ 107 h 121"/>
                      <a:gd name="T42" fmla="*/ 40 w 86"/>
                      <a:gd name="T43" fmla="*/ 107 h 121"/>
                      <a:gd name="T44" fmla="*/ 31 w 86"/>
                      <a:gd name="T45" fmla="*/ 106 h 121"/>
                      <a:gd name="T46" fmla="*/ 26 w 86"/>
                      <a:gd name="T47" fmla="*/ 102 h 121"/>
                      <a:gd name="T48" fmla="*/ 22 w 86"/>
                      <a:gd name="T49" fmla="*/ 96 h 121"/>
                      <a:gd name="T50" fmla="*/ 22 w 86"/>
                      <a:gd name="T51" fmla="*/ 90 h 121"/>
                      <a:gd name="T52" fmla="*/ 3 w 86"/>
                      <a:gd name="T53" fmla="*/ 96 h 121"/>
                      <a:gd name="T54" fmla="*/ 7 w 86"/>
                      <a:gd name="T55" fmla="*/ 106 h 121"/>
                      <a:gd name="T56" fmla="*/ 14 w 86"/>
                      <a:gd name="T57" fmla="*/ 114 h 121"/>
                      <a:gd name="T58" fmla="*/ 22 w 86"/>
                      <a:gd name="T59" fmla="*/ 118 h 121"/>
                      <a:gd name="T60" fmla="*/ 31 w 86"/>
                      <a:gd name="T61" fmla="*/ 121 h 121"/>
                      <a:gd name="T62" fmla="*/ 44 w 86"/>
                      <a:gd name="T63" fmla="*/ 121 h 121"/>
                      <a:gd name="T64" fmla="*/ 54 w 86"/>
                      <a:gd name="T65" fmla="*/ 118 h 121"/>
                      <a:gd name="T66" fmla="*/ 64 w 86"/>
                      <a:gd name="T67" fmla="*/ 114 h 121"/>
                      <a:gd name="T68" fmla="*/ 72 w 86"/>
                      <a:gd name="T69" fmla="*/ 107 h 121"/>
                      <a:gd name="T70" fmla="*/ 77 w 86"/>
                      <a:gd name="T71" fmla="*/ 99 h 121"/>
                      <a:gd name="T72" fmla="*/ 81 w 86"/>
                      <a:gd name="T73" fmla="*/ 91 h 121"/>
                      <a:gd name="T74" fmla="*/ 84 w 86"/>
                      <a:gd name="T75" fmla="*/ 80 h 121"/>
                      <a:gd name="T76" fmla="*/ 86 w 86"/>
                      <a:gd name="T77" fmla="*/ 68 h 121"/>
                      <a:gd name="T78" fmla="*/ 86 w 86"/>
                      <a:gd name="T79" fmla="*/ 54 h 121"/>
                      <a:gd name="T80" fmla="*/ 86 w 86"/>
                      <a:gd name="T81" fmla="*/ 42 h 121"/>
                      <a:gd name="T82" fmla="*/ 83 w 86"/>
                      <a:gd name="T83" fmla="*/ 31 h 121"/>
                      <a:gd name="T84" fmla="*/ 79 w 86"/>
                      <a:gd name="T85" fmla="*/ 23 h 121"/>
                      <a:gd name="T86" fmla="*/ 75 w 86"/>
                      <a:gd name="T87" fmla="*/ 15 h 121"/>
                      <a:gd name="T88" fmla="*/ 57 w 86"/>
                      <a:gd name="T89" fmla="*/ 19 h 121"/>
                      <a:gd name="T90" fmla="*/ 63 w 86"/>
                      <a:gd name="T91" fmla="*/ 27 h 121"/>
                      <a:gd name="T92" fmla="*/ 65 w 86"/>
                      <a:gd name="T93" fmla="*/ 38 h 121"/>
                      <a:gd name="T94" fmla="*/ 64 w 86"/>
                      <a:gd name="T95" fmla="*/ 48 h 121"/>
                      <a:gd name="T96" fmla="*/ 61 w 86"/>
                      <a:gd name="T97" fmla="*/ 54 h 121"/>
                      <a:gd name="T98" fmla="*/ 56 w 86"/>
                      <a:gd name="T99" fmla="*/ 61 h 121"/>
                      <a:gd name="T100" fmla="*/ 50 w 86"/>
                      <a:gd name="T101" fmla="*/ 64 h 121"/>
                      <a:gd name="T102" fmla="*/ 45 w 86"/>
                      <a:gd name="T103" fmla="*/ 65 h 121"/>
                      <a:gd name="T104" fmla="*/ 38 w 86"/>
                      <a:gd name="T105" fmla="*/ 65 h 121"/>
                      <a:gd name="T106" fmla="*/ 34 w 86"/>
                      <a:gd name="T107" fmla="*/ 64 h 121"/>
                      <a:gd name="T108" fmla="*/ 26 w 86"/>
                      <a:gd name="T109" fmla="*/ 58 h 121"/>
                      <a:gd name="T110" fmla="*/ 23 w 86"/>
                      <a:gd name="T111" fmla="*/ 53 h 121"/>
                      <a:gd name="T112" fmla="*/ 22 w 86"/>
                      <a:gd name="T113" fmla="*/ 44 h 121"/>
                      <a:gd name="T114" fmla="*/ 22 w 86"/>
                      <a:gd name="T115" fmla="*/ 33 h 121"/>
                      <a:gd name="T116" fmla="*/ 25 w 86"/>
                      <a:gd name="T117" fmla="*/ 23 h 121"/>
                      <a:gd name="T118" fmla="*/ 30 w 86"/>
                      <a:gd name="T119" fmla="*/ 17 h 121"/>
                      <a:gd name="T120" fmla="*/ 38 w 86"/>
                      <a:gd name="T121" fmla="*/ 12 h 121"/>
                      <a:gd name="T122" fmla="*/ 49 w 86"/>
                      <a:gd name="T123" fmla="*/ 14 h 121"/>
                      <a:gd name="T124" fmla="*/ 57 w 86"/>
                      <a:gd name="T125" fmla="*/ 19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1">
                        <a:moveTo>
                          <a:pt x="71" y="11"/>
                        </a:moveTo>
                        <a:lnTo>
                          <a:pt x="68" y="8"/>
                        </a:lnTo>
                        <a:lnTo>
                          <a:pt x="65" y="7"/>
                        </a:lnTo>
                        <a:lnTo>
                          <a:pt x="63" y="4"/>
                        </a:lnTo>
                        <a:lnTo>
                          <a:pt x="60" y="3"/>
                        </a:lnTo>
                        <a:lnTo>
                          <a:pt x="56" y="2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4" y="0"/>
                        </a:lnTo>
                        <a:lnTo>
                          <a:pt x="30" y="0"/>
                        </a:lnTo>
                        <a:lnTo>
                          <a:pt x="27" y="2"/>
                        </a:lnTo>
                        <a:lnTo>
                          <a:pt x="25" y="3"/>
                        </a:lnTo>
                        <a:lnTo>
                          <a:pt x="21" y="4"/>
                        </a:lnTo>
                        <a:lnTo>
                          <a:pt x="19" y="6"/>
                        </a:lnTo>
                        <a:lnTo>
                          <a:pt x="17" y="7"/>
                        </a:lnTo>
                        <a:lnTo>
                          <a:pt x="13" y="11"/>
                        </a:lnTo>
                        <a:lnTo>
                          <a:pt x="10" y="14"/>
                        </a:lnTo>
                        <a:lnTo>
                          <a:pt x="7" y="18"/>
                        </a:lnTo>
                        <a:lnTo>
                          <a:pt x="4" y="22"/>
                        </a:lnTo>
                        <a:lnTo>
                          <a:pt x="3" y="26"/>
                        </a:lnTo>
                        <a:lnTo>
                          <a:pt x="2" y="31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2" y="49"/>
                        </a:lnTo>
                        <a:lnTo>
                          <a:pt x="3" y="53"/>
                        </a:lnTo>
                        <a:lnTo>
                          <a:pt x="4" y="57"/>
                        </a:lnTo>
                        <a:lnTo>
                          <a:pt x="6" y="61"/>
                        </a:lnTo>
                        <a:lnTo>
                          <a:pt x="8" y="64"/>
                        </a:lnTo>
                        <a:lnTo>
                          <a:pt x="11" y="68"/>
                        </a:lnTo>
                        <a:lnTo>
                          <a:pt x="14" y="71"/>
                        </a:lnTo>
                        <a:lnTo>
                          <a:pt x="17" y="72"/>
                        </a:lnTo>
                        <a:lnTo>
                          <a:pt x="19" y="73"/>
                        </a:lnTo>
                        <a:lnTo>
                          <a:pt x="22" y="75"/>
                        </a:lnTo>
                        <a:lnTo>
                          <a:pt x="23" y="76"/>
                        </a:lnTo>
                        <a:lnTo>
                          <a:pt x="27" y="76"/>
                        </a:lnTo>
                        <a:lnTo>
                          <a:pt x="30" y="77"/>
                        </a:lnTo>
                        <a:lnTo>
                          <a:pt x="33" y="77"/>
                        </a:lnTo>
                        <a:lnTo>
                          <a:pt x="36" y="77"/>
                        </a:lnTo>
                        <a:lnTo>
                          <a:pt x="40" y="77"/>
                        </a:lnTo>
                        <a:lnTo>
                          <a:pt x="42" y="77"/>
                        </a:lnTo>
                        <a:lnTo>
                          <a:pt x="45" y="76"/>
                        </a:lnTo>
                        <a:lnTo>
                          <a:pt x="49" y="76"/>
                        </a:lnTo>
                        <a:lnTo>
                          <a:pt x="52" y="75"/>
                        </a:lnTo>
                        <a:lnTo>
                          <a:pt x="54" y="73"/>
                        </a:lnTo>
                        <a:lnTo>
                          <a:pt x="56" y="72"/>
                        </a:lnTo>
                        <a:lnTo>
                          <a:pt x="58" y="69"/>
                        </a:lnTo>
                        <a:lnTo>
                          <a:pt x="63" y="67"/>
                        </a:lnTo>
                        <a:lnTo>
                          <a:pt x="67" y="62"/>
                        </a:lnTo>
                        <a:lnTo>
                          <a:pt x="67" y="69"/>
                        </a:lnTo>
                        <a:lnTo>
                          <a:pt x="65" y="76"/>
                        </a:lnTo>
                        <a:lnTo>
                          <a:pt x="65" y="81"/>
                        </a:lnTo>
                        <a:lnTo>
                          <a:pt x="63" y="87"/>
                        </a:lnTo>
                        <a:lnTo>
                          <a:pt x="61" y="92"/>
                        </a:lnTo>
                        <a:lnTo>
                          <a:pt x="58" y="96"/>
                        </a:lnTo>
                        <a:lnTo>
                          <a:pt x="56" y="100"/>
                        </a:lnTo>
                        <a:lnTo>
                          <a:pt x="53" y="103"/>
                        </a:lnTo>
                        <a:lnTo>
                          <a:pt x="50" y="104"/>
                        </a:lnTo>
                        <a:lnTo>
                          <a:pt x="46" y="107"/>
                        </a:lnTo>
                        <a:lnTo>
                          <a:pt x="45" y="107"/>
                        </a:lnTo>
                        <a:lnTo>
                          <a:pt x="44" y="107"/>
                        </a:lnTo>
                        <a:lnTo>
                          <a:pt x="41" y="107"/>
                        </a:lnTo>
                        <a:lnTo>
                          <a:pt x="40" y="107"/>
                        </a:lnTo>
                        <a:lnTo>
                          <a:pt x="36" y="107"/>
                        </a:lnTo>
                        <a:lnTo>
                          <a:pt x="33" y="107"/>
                        </a:lnTo>
                        <a:lnTo>
                          <a:pt x="31" y="106"/>
                        </a:lnTo>
                        <a:lnTo>
                          <a:pt x="29" y="104"/>
                        </a:lnTo>
                        <a:lnTo>
                          <a:pt x="27" y="103"/>
                        </a:lnTo>
                        <a:lnTo>
                          <a:pt x="26" y="102"/>
                        </a:lnTo>
                        <a:lnTo>
                          <a:pt x="25" y="100"/>
                        </a:lnTo>
                        <a:lnTo>
                          <a:pt x="23" y="98"/>
                        </a:lnTo>
                        <a:lnTo>
                          <a:pt x="22" y="96"/>
                        </a:lnTo>
                        <a:lnTo>
                          <a:pt x="22" y="94"/>
                        </a:lnTo>
                        <a:lnTo>
                          <a:pt x="22" y="92"/>
                        </a:lnTo>
                        <a:lnTo>
                          <a:pt x="22" y="90"/>
                        </a:lnTo>
                        <a:lnTo>
                          <a:pt x="3" y="90"/>
                        </a:lnTo>
                        <a:lnTo>
                          <a:pt x="3" y="94"/>
                        </a:lnTo>
                        <a:lnTo>
                          <a:pt x="3" y="96"/>
                        </a:lnTo>
                        <a:lnTo>
                          <a:pt x="4" y="100"/>
                        </a:lnTo>
                        <a:lnTo>
                          <a:pt x="6" y="103"/>
                        </a:lnTo>
                        <a:lnTo>
                          <a:pt x="7" y="106"/>
                        </a:lnTo>
                        <a:lnTo>
                          <a:pt x="8" y="108"/>
                        </a:lnTo>
                        <a:lnTo>
                          <a:pt x="11" y="111"/>
                        </a:lnTo>
                        <a:lnTo>
                          <a:pt x="14" y="114"/>
                        </a:lnTo>
                        <a:lnTo>
                          <a:pt x="17" y="115"/>
                        </a:lnTo>
                        <a:lnTo>
                          <a:pt x="19" y="117"/>
                        </a:lnTo>
                        <a:lnTo>
                          <a:pt x="22" y="118"/>
                        </a:lnTo>
                        <a:lnTo>
                          <a:pt x="25" y="119"/>
                        </a:lnTo>
                        <a:lnTo>
                          <a:pt x="27" y="119"/>
                        </a:lnTo>
                        <a:lnTo>
                          <a:pt x="31" y="121"/>
                        </a:lnTo>
                        <a:lnTo>
                          <a:pt x="36" y="121"/>
                        </a:lnTo>
                        <a:lnTo>
                          <a:pt x="40" y="121"/>
                        </a:lnTo>
                        <a:lnTo>
                          <a:pt x="44" y="121"/>
                        </a:lnTo>
                        <a:lnTo>
                          <a:pt x="48" y="121"/>
                        </a:lnTo>
                        <a:lnTo>
                          <a:pt x="50" y="119"/>
                        </a:lnTo>
                        <a:lnTo>
                          <a:pt x="54" y="118"/>
                        </a:lnTo>
                        <a:lnTo>
                          <a:pt x="57" y="117"/>
                        </a:lnTo>
                        <a:lnTo>
                          <a:pt x="61" y="115"/>
                        </a:lnTo>
                        <a:lnTo>
                          <a:pt x="64" y="114"/>
                        </a:lnTo>
                        <a:lnTo>
                          <a:pt x="68" y="111"/>
                        </a:lnTo>
                        <a:lnTo>
                          <a:pt x="69" y="110"/>
                        </a:lnTo>
                        <a:lnTo>
                          <a:pt x="72" y="107"/>
                        </a:lnTo>
                        <a:lnTo>
                          <a:pt x="73" y="104"/>
                        </a:lnTo>
                        <a:lnTo>
                          <a:pt x="76" y="102"/>
                        </a:lnTo>
                        <a:lnTo>
                          <a:pt x="77" y="99"/>
                        </a:lnTo>
                        <a:lnTo>
                          <a:pt x="79" y="96"/>
                        </a:lnTo>
                        <a:lnTo>
                          <a:pt x="80" y="94"/>
                        </a:lnTo>
                        <a:lnTo>
                          <a:pt x="81" y="91"/>
                        </a:lnTo>
                        <a:lnTo>
                          <a:pt x="83" y="87"/>
                        </a:lnTo>
                        <a:lnTo>
                          <a:pt x="84" y="84"/>
                        </a:lnTo>
                        <a:lnTo>
                          <a:pt x="84" y="80"/>
                        </a:lnTo>
                        <a:lnTo>
                          <a:pt x="86" y="76"/>
                        </a:lnTo>
                        <a:lnTo>
                          <a:pt x="86" y="72"/>
                        </a:lnTo>
                        <a:lnTo>
                          <a:pt x="86" y="68"/>
                        </a:lnTo>
                        <a:lnTo>
                          <a:pt x="86" y="64"/>
                        </a:lnTo>
                        <a:lnTo>
                          <a:pt x="86" y="60"/>
                        </a:lnTo>
                        <a:lnTo>
                          <a:pt x="86" y="54"/>
                        </a:lnTo>
                        <a:lnTo>
                          <a:pt x="86" y="50"/>
                        </a:lnTo>
                        <a:lnTo>
                          <a:pt x="86" y="46"/>
                        </a:lnTo>
                        <a:lnTo>
                          <a:pt x="86" y="42"/>
                        </a:lnTo>
                        <a:lnTo>
                          <a:pt x="84" y="40"/>
                        </a:lnTo>
                        <a:lnTo>
                          <a:pt x="84" y="35"/>
                        </a:lnTo>
                        <a:lnTo>
                          <a:pt x="83" y="31"/>
                        </a:lnTo>
                        <a:lnTo>
                          <a:pt x="81" y="29"/>
                        </a:lnTo>
                        <a:lnTo>
                          <a:pt x="80" y="26"/>
                        </a:lnTo>
                        <a:lnTo>
                          <a:pt x="79" y="23"/>
                        </a:lnTo>
                        <a:lnTo>
                          <a:pt x="77" y="21"/>
                        </a:lnTo>
                        <a:lnTo>
                          <a:pt x="76" y="18"/>
                        </a:lnTo>
                        <a:lnTo>
                          <a:pt x="75" y="15"/>
                        </a:lnTo>
                        <a:lnTo>
                          <a:pt x="72" y="12"/>
                        </a:lnTo>
                        <a:lnTo>
                          <a:pt x="71" y="11"/>
                        </a:lnTo>
                        <a:close/>
                        <a:moveTo>
                          <a:pt x="57" y="19"/>
                        </a:moveTo>
                        <a:lnTo>
                          <a:pt x="60" y="22"/>
                        </a:lnTo>
                        <a:lnTo>
                          <a:pt x="61" y="25"/>
                        </a:lnTo>
                        <a:lnTo>
                          <a:pt x="63" y="27"/>
                        </a:lnTo>
                        <a:lnTo>
                          <a:pt x="64" y="30"/>
                        </a:lnTo>
                        <a:lnTo>
                          <a:pt x="64" y="34"/>
                        </a:lnTo>
                        <a:lnTo>
                          <a:pt x="65" y="38"/>
                        </a:lnTo>
                        <a:lnTo>
                          <a:pt x="65" y="42"/>
                        </a:lnTo>
                        <a:lnTo>
                          <a:pt x="65" y="45"/>
                        </a:lnTo>
                        <a:lnTo>
                          <a:pt x="64" y="48"/>
                        </a:lnTo>
                        <a:lnTo>
                          <a:pt x="64" y="50"/>
                        </a:lnTo>
                        <a:lnTo>
                          <a:pt x="63" y="52"/>
                        </a:lnTo>
                        <a:lnTo>
                          <a:pt x="61" y="54"/>
                        </a:lnTo>
                        <a:lnTo>
                          <a:pt x="60" y="57"/>
                        </a:lnTo>
                        <a:lnTo>
                          <a:pt x="57" y="58"/>
                        </a:lnTo>
                        <a:lnTo>
                          <a:pt x="56" y="61"/>
                        </a:lnTo>
                        <a:lnTo>
                          <a:pt x="54" y="61"/>
                        </a:lnTo>
                        <a:lnTo>
                          <a:pt x="53" y="62"/>
                        </a:lnTo>
                        <a:lnTo>
                          <a:pt x="50" y="64"/>
                        </a:lnTo>
                        <a:lnTo>
                          <a:pt x="49" y="64"/>
                        </a:lnTo>
                        <a:lnTo>
                          <a:pt x="46" y="64"/>
                        </a:lnTo>
                        <a:lnTo>
                          <a:pt x="45" y="65"/>
                        </a:lnTo>
                        <a:lnTo>
                          <a:pt x="42" y="65"/>
                        </a:lnTo>
                        <a:lnTo>
                          <a:pt x="40" y="65"/>
                        </a:lnTo>
                        <a:lnTo>
                          <a:pt x="38" y="65"/>
                        </a:lnTo>
                        <a:lnTo>
                          <a:pt x="37" y="65"/>
                        </a:lnTo>
                        <a:lnTo>
                          <a:pt x="36" y="64"/>
                        </a:lnTo>
                        <a:lnTo>
                          <a:pt x="34" y="64"/>
                        </a:lnTo>
                        <a:lnTo>
                          <a:pt x="31" y="62"/>
                        </a:lnTo>
                        <a:lnTo>
                          <a:pt x="29" y="60"/>
                        </a:lnTo>
                        <a:lnTo>
                          <a:pt x="26" y="58"/>
                        </a:lnTo>
                        <a:lnTo>
                          <a:pt x="25" y="57"/>
                        </a:lnTo>
                        <a:lnTo>
                          <a:pt x="23" y="54"/>
                        </a:lnTo>
                        <a:lnTo>
                          <a:pt x="23" y="53"/>
                        </a:lnTo>
                        <a:lnTo>
                          <a:pt x="22" y="50"/>
                        </a:lnTo>
                        <a:lnTo>
                          <a:pt x="22" y="48"/>
                        </a:lnTo>
                        <a:lnTo>
                          <a:pt x="22" y="44"/>
                        </a:lnTo>
                        <a:lnTo>
                          <a:pt x="21" y="41"/>
                        </a:lnTo>
                        <a:lnTo>
                          <a:pt x="22" y="37"/>
                        </a:lnTo>
                        <a:lnTo>
                          <a:pt x="22" y="33"/>
                        </a:lnTo>
                        <a:lnTo>
                          <a:pt x="22" y="29"/>
                        </a:lnTo>
                        <a:lnTo>
                          <a:pt x="23" y="26"/>
                        </a:lnTo>
                        <a:lnTo>
                          <a:pt x="25" y="23"/>
                        </a:lnTo>
                        <a:lnTo>
                          <a:pt x="26" y="21"/>
                        </a:lnTo>
                        <a:lnTo>
                          <a:pt x="27" y="18"/>
                        </a:lnTo>
                        <a:lnTo>
                          <a:pt x="30" y="17"/>
                        </a:lnTo>
                        <a:lnTo>
                          <a:pt x="33" y="15"/>
                        </a:lnTo>
                        <a:lnTo>
                          <a:pt x="36" y="14"/>
                        </a:lnTo>
                        <a:lnTo>
                          <a:pt x="38" y="12"/>
                        </a:lnTo>
                        <a:lnTo>
                          <a:pt x="42" y="12"/>
                        </a:lnTo>
                        <a:lnTo>
                          <a:pt x="45" y="12"/>
                        </a:lnTo>
                        <a:lnTo>
                          <a:pt x="49" y="14"/>
                        </a:lnTo>
                        <a:lnTo>
                          <a:pt x="52" y="15"/>
                        </a:lnTo>
                        <a:lnTo>
                          <a:pt x="56" y="17"/>
                        </a:lnTo>
                        <a:lnTo>
                          <a:pt x="57" y="19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 762">
                    <a:extLst>
                      <a:ext uri="{FF2B5EF4-FFF2-40B4-BE49-F238E27FC236}">
                        <a16:creationId xmlns="" xmlns:a16="http://schemas.microsoft.com/office/drawing/2014/main" id="{FC4D7A97-1F13-4E81-B67A-9252173EB6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0239" y="6481763"/>
                    <a:ext cx="46038" cy="65088"/>
                  </a:xfrm>
                  <a:custGeom>
                    <a:avLst/>
                    <a:gdLst>
                      <a:gd name="T0" fmla="*/ 18 w 89"/>
                      <a:gd name="T1" fmla="*/ 62 h 122"/>
                      <a:gd name="T2" fmla="*/ 5 w 89"/>
                      <a:gd name="T3" fmla="*/ 72 h 122"/>
                      <a:gd name="T4" fmla="*/ 1 w 89"/>
                      <a:gd name="T5" fmla="*/ 83 h 122"/>
                      <a:gd name="T6" fmla="*/ 1 w 89"/>
                      <a:gd name="T7" fmla="*/ 96 h 122"/>
                      <a:gd name="T8" fmla="*/ 7 w 89"/>
                      <a:gd name="T9" fmla="*/ 107 h 122"/>
                      <a:gd name="T10" fmla="*/ 19 w 89"/>
                      <a:gd name="T11" fmla="*/ 116 h 122"/>
                      <a:gd name="T12" fmla="*/ 34 w 89"/>
                      <a:gd name="T13" fmla="*/ 122 h 122"/>
                      <a:gd name="T14" fmla="*/ 54 w 89"/>
                      <a:gd name="T15" fmla="*/ 122 h 122"/>
                      <a:gd name="T16" fmla="*/ 70 w 89"/>
                      <a:gd name="T17" fmla="*/ 116 h 122"/>
                      <a:gd name="T18" fmla="*/ 82 w 89"/>
                      <a:gd name="T19" fmla="*/ 107 h 122"/>
                      <a:gd name="T20" fmla="*/ 88 w 89"/>
                      <a:gd name="T21" fmla="*/ 96 h 122"/>
                      <a:gd name="T22" fmla="*/ 88 w 89"/>
                      <a:gd name="T23" fmla="*/ 83 h 122"/>
                      <a:gd name="T24" fmla="*/ 84 w 89"/>
                      <a:gd name="T25" fmla="*/ 72 h 122"/>
                      <a:gd name="T26" fmla="*/ 72 w 89"/>
                      <a:gd name="T27" fmla="*/ 62 h 122"/>
                      <a:gd name="T28" fmla="*/ 68 w 89"/>
                      <a:gd name="T29" fmla="*/ 58 h 122"/>
                      <a:gd name="T30" fmla="*/ 77 w 89"/>
                      <a:gd name="T31" fmla="*/ 52 h 122"/>
                      <a:gd name="T32" fmla="*/ 84 w 89"/>
                      <a:gd name="T33" fmla="*/ 42 h 122"/>
                      <a:gd name="T34" fmla="*/ 85 w 89"/>
                      <a:gd name="T35" fmla="*/ 30 h 122"/>
                      <a:gd name="T36" fmla="*/ 80 w 89"/>
                      <a:gd name="T37" fmla="*/ 18 h 122"/>
                      <a:gd name="T38" fmla="*/ 70 w 89"/>
                      <a:gd name="T39" fmla="*/ 7 h 122"/>
                      <a:gd name="T40" fmla="*/ 57 w 89"/>
                      <a:gd name="T41" fmla="*/ 1 h 122"/>
                      <a:gd name="T42" fmla="*/ 41 w 89"/>
                      <a:gd name="T43" fmla="*/ 0 h 122"/>
                      <a:gd name="T44" fmla="*/ 26 w 89"/>
                      <a:gd name="T45" fmla="*/ 4 h 122"/>
                      <a:gd name="T46" fmla="*/ 14 w 89"/>
                      <a:gd name="T47" fmla="*/ 11 h 122"/>
                      <a:gd name="T48" fmla="*/ 5 w 89"/>
                      <a:gd name="T49" fmla="*/ 23 h 122"/>
                      <a:gd name="T50" fmla="*/ 4 w 89"/>
                      <a:gd name="T51" fmla="*/ 37 h 122"/>
                      <a:gd name="T52" fmla="*/ 8 w 89"/>
                      <a:gd name="T53" fmla="*/ 46 h 122"/>
                      <a:gd name="T54" fmla="*/ 16 w 89"/>
                      <a:gd name="T55" fmla="*/ 54 h 122"/>
                      <a:gd name="T56" fmla="*/ 39 w 89"/>
                      <a:gd name="T57" fmla="*/ 66 h 122"/>
                      <a:gd name="T58" fmla="*/ 50 w 89"/>
                      <a:gd name="T59" fmla="*/ 66 h 122"/>
                      <a:gd name="T60" fmla="*/ 58 w 89"/>
                      <a:gd name="T61" fmla="*/ 68 h 122"/>
                      <a:gd name="T62" fmla="*/ 65 w 89"/>
                      <a:gd name="T63" fmla="*/ 75 h 122"/>
                      <a:gd name="T64" fmla="*/ 69 w 89"/>
                      <a:gd name="T65" fmla="*/ 83 h 122"/>
                      <a:gd name="T66" fmla="*/ 69 w 89"/>
                      <a:gd name="T67" fmla="*/ 92 h 122"/>
                      <a:gd name="T68" fmla="*/ 65 w 89"/>
                      <a:gd name="T69" fmla="*/ 100 h 122"/>
                      <a:gd name="T70" fmla="*/ 58 w 89"/>
                      <a:gd name="T71" fmla="*/ 106 h 122"/>
                      <a:gd name="T72" fmla="*/ 50 w 89"/>
                      <a:gd name="T73" fmla="*/ 108 h 122"/>
                      <a:gd name="T74" fmla="*/ 39 w 89"/>
                      <a:gd name="T75" fmla="*/ 108 h 122"/>
                      <a:gd name="T76" fmla="*/ 31 w 89"/>
                      <a:gd name="T77" fmla="*/ 106 h 122"/>
                      <a:gd name="T78" fmla="*/ 24 w 89"/>
                      <a:gd name="T79" fmla="*/ 100 h 122"/>
                      <a:gd name="T80" fmla="*/ 20 w 89"/>
                      <a:gd name="T81" fmla="*/ 92 h 122"/>
                      <a:gd name="T82" fmla="*/ 20 w 89"/>
                      <a:gd name="T83" fmla="*/ 83 h 122"/>
                      <a:gd name="T84" fmla="*/ 23 w 89"/>
                      <a:gd name="T85" fmla="*/ 75 h 122"/>
                      <a:gd name="T86" fmla="*/ 30 w 89"/>
                      <a:gd name="T87" fmla="*/ 69 h 122"/>
                      <a:gd name="T88" fmla="*/ 39 w 89"/>
                      <a:gd name="T89" fmla="*/ 66 h 122"/>
                      <a:gd name="T90" fmla="*/ 37 w 89"/>
                      <a:gd name="T91" fmla="*/ 53 h 122"/>
                      <a:gd name="T92" fmla="*/ 27 w 89"/>
                      <a:gd name="T93" fmla="*/ 46 h 122"/>
                      <a:gd name="T94" fmla="*/ 23 w 89"/>
                      <a:gd name="T95" fmla="*/ 38 h 122"/>
                      <a:gd name="T96" fmla="*/ 23 w 89"/>
                      <a:gd name="T97" fmla="*/ 29 h 122"/>
                      <a:gd name="T98" fmla="*/ 27 w 89"/>
                      <a:gd name="T99" fmla="*/ 20 h 122"/>
                      <a:gd name="T100" fmla="*/ 37 w 89"/>
                      <a:gd name="T101" fmla="*/ 14 h 122"/>
                      <a:gd name="T102" fmla="*/ 53 w 89"/>
                      <a:gd name="T103" fmla="*/ 14 h 122"/>
                      <a:gd name="T104" fmla="*/ 62 w 89"/>
                      <a:gd name="T105" fmla="*/ 20 h 122"/>
                      <a:gd name="T106" fmla="*/ 65 w 89"/>
                      <a:gd name="T107" fmla="*/ 29 h 122"/>
                      <a:gd name="T108" fmla="*/ 65 w 89"/>
                      <a:gd name="T109" fmla="*/ 39 h 122"/>
                      <a:gd name="T110" fmla="*/ 62 w 89"/>
                      <a:gd name="T111" fmla="*/ 46 h 122"/>
                      <a:gd name="T112" fmla="*/ 55 w 89"/>
                      <a:gd name="T113" fmla="*/ 52 h 122"/>
                      <a:gd name="T114" fmla="*/ 49 w 89"/>
                      <a:gd name="T115" fmla="*/ 54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2">
                        <a:moveTo>
                          <a:pt x="24" y="58"/>
                        </a:moveTo>
                        <a:lnTo>
                          <a:pt x="24" y="60"/>
                        </a:lnTo>
                        <a:lnTo>
                          <a:pt x="22" y="61"/>
                        </a:lnTo>
                        <a:lnTo>
                          <a:pt x="18" y="62"/>
                        </a:lnTo>
                        <a:lnTo>
                          <a:pt x="14" y="65"/>
                        </a:lnTo>
                        <a:lnTo>
                          <a:pt x="11" y="68"/>
                        </a:lnTo>
                        <a:lnTo>
                          <a:pt x="8" y="69"/>
                        </a:lnTo>
                        <a:lnTo>
                          <a:pt x="5" y="72"/>
                        </a:lnTo>
                        <a:lnTo>
                          <a:pt x="4" y="75"/>
                        </a:lnTo>
                        <a:lnTo>
                          <a:pt x="3" y="77"/>
                        </a:lnTo>
                        <a:lnTo>
                          <a:pt x="1" y="80"/>
                        </a:lnTo>
                        <a:lnTo>
                          <a:pt x="1" y="83"/>
                        </a:lnTo>
                        <a:lnTo>
                          <a:pt x="0" y="85"/>
                        </a:lnTo>
                        <a:lnTo>
                          <a:pt x="0" y="89"/>
                        </a:lnTo>
                        <a:lnTo>
                          <a:pt x="0" y="92"/>
                        </a:lnTo>
                        <a:lnTo>
                          <a:pt x="1" y="96"/>
                        </a:lnTo>
                        <a:lnTo>
                          <a:pt x="1" y="99"/>
                        </a:lnTo>
                        <a:lnTo>
                          <a:pt x="3" y="102"/>
                        </a:lnTo>
                        <a:lnTo>
                          <a:pt x="5" y="104"/>
                        </a:lnTo>
                        <a:lnTo>
                          <a:pt x="7" y="107"/>
                        </a:lnTo>
                        <a:lnTo>
                          <a:pt x="9" y="110"/>
                        </a:lnTo>
                        <a:lnTo>
                          <a:pt x="12" y="112"/>
                        </a:lnTo>
                        <a:lnTo>
                          <a:pt x="15" y="115"/>
                        </a:lnTo>
                        <a:lnTo>
                          <a:pt x="19" y="116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20"/>
                        </a:lnTo>
                        <a:lnTo>
                          <a:pt x="34" y="122"/>
                        </a:lnTo>
                        <a:lnTo>
                          <a:pt x="39" y="122"/>
                        </a:lnTo>
                        <a:lnTo>
                          <a:pt x="45" y="122"/>
                        </a:lnTo>
                        <a:lnTo>
                          <a:pt x="50" y="122"/>
                        </a:lnTo>
                        <a:lnTo>
                          <a:pt x="54" y="122"/>
                        </a:lnTo>
                        <a:lnTo>
                          <a:pt x="59" y="120"/>
                        </a:lnTo>
                        <a:lnTo>
                          <a:pt x="64" y="119"/>
                        </a:lnTo>
                        <a:lnTo>
                          <a:pt x="68" y="118"/>
                        </a:lnTo>
                        <a:lnTo>
                          <a:pt x="70" y="116"/>
                        </a:lnTo>
                        <a:lnTo>
                          <a:pt x="74" y="115"/>
                        </a:lnTo>
                        <a:lnTo>
                          <a:pt x="77" y="112"/>
                        </a:lnTo>
                        <a:lnTo>
                          <a:pt x="80" y="110"/>
                        </a:lnTo>
                        <a:lnTo>
                          <a:pt x="82" y="107"/>
                        </a:lnTo>
                        <a:lnTo>
                          <a:pt x="84" y="104"/>
                        </a:lnTo>
                        <a:lnTo>
                          <a:pt x="87" y="102"/>
                        </a:lnTo>
                        <a:lnTo>
                          <a:pt x="88" y="99"/>
                        </a:lnTo>
                        <a:lnTo>
                          <a:pt x="88" y="96"/>
                        </a:lnTo>
                        <a:lnTo>
                          <a:pt x="89" y="92"/>
                        </a:lnTo>
                        <a:lnTo>
                          <a:pt x="89" y="89"/>
                        </a:lnTo>
                        <a:lnTo>
                          <a:pt x="89" y="85"/>
                        </a:lnTo>
                        <a:lnTo>
                          <a:pt x="88" y="83"/>
                        </a:lnTo>
                        <a:lnTo>
                          <a:pt x="88" y="80"/>
                        </a:lnTo>
                        <a:lnTo>
                          <a:pt x="87" y="77"/>
                        </a:lnTo>
                        <a:lnTo>
                          <a:pt x="85" y="75"/>
                        </a:lnTo>
                        <a:lnTo>
                          <a:pt x="84" y="72"/>
                        </a:lnTo>
                        <a:lnTo>
                          <a:pt x="81" y="69"/>
                        </a:lnTo>
                        <a:lnTo>
                          <a:pt x="78" y="68"/>
                        </a:lnTo>
                        <a:lnTo>
                          <a:pt x="76" y="65"/>
                        </a:lnTo>
                        <a:lnTo>
                          <a:pt x="72" y="62"/>
                        </a:lnTo>
                        <a:lnTo>
                          <a:pt x="68" y="61"/>
                        </a:lnTo>
                        <a:lnTo>
                          <a:pt x="64" y="60"/>
                        </a:lnTo>
                        <a:lnTo>
                          <a:pt x="64" y="58"/>
                        </a:lnTo>
                        <a:lnTo>
                          <a:pt x="68" y="58"/>
                        </a:lnTo>
                        <a:lnTo>
                          <a:pt x="70" y="57"/>
                        </a:lnTo>
                        <a:lnTo>
                          <a:pt x="72" y="56"/>
                        </a:lnTo>
                        <a:lnTo>
                          <a:pt x="74" y="54"/>
                        </a:lnTo>
                        <a:lnTo>
                          <a:pt x="77" y="52"/>
                        </a:lnTo>
                        <a:lnTo>
                          <a:pt x="78" y="50"/>
                        </a:lnTo>
                        <a:lnTo>
                          <a:pt x="81" y="47"/>
                        </a:lnTo>
                        <a:lnTo>
                          <a:pt x="82" y="45"/>
                        </a:lnTo>
                        <a:lnTo>
                          <a:pt x="84" y="42"/>
                        </a:lnTo>
                        <a:lnTo>
                          <a:pt x="84" y="39"/>
                        </a:lnTo>
                        <a:lnTo>
                          <a:pt x="85" y="37"/>
                        </a:lnTo>
                        <a:lnTo>
                          <a:pt x="85" y="34"/>
                        </a:lnTo>
                        <a:lnTo>
                          <a:pt x="85" y="30"/>
                        </a:lnTo>
                        <a:lnTo>
                          <a:pt x="84" y="27"/>
                        </a:lnTo>
                        <a:lnTo>
                          <a:pt x="82" y="23"/>
                        </a:lnTo>
                        <a:lnTo>
                          <a:pt x="82" y="20"/>
                        </a:lnTo>
                        <a:lnTo>
                          <a:pt x="80" y="18"/>
                        </a:lnTo>
                        <a:lnTo>
                          <a:pt x="78" y="15"/>
                        </a:lnTo>
                        <a:lnTo>
                          <a:pt x="76" y="12"/>
                        </a:lnTo>
                        <a:lnTo>
                          <a:pt x="73" y="10"/>
                        </a:lnTo>
                        <a:lnTo>
                          <a:pt x="70" y="7"/>
                        </a:lnTo>
                        <a:lnTo>
                          <a:pt x="68" y="6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1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7" y="1"/>
                        </a:lnTo>
                        <a:lnTo>
                          <a:pt x="32" y="1"/>
                        </a:lnTo>
                        <a:lnTo>
                          <a:pt x="28" y="3"/>
                        </a:lnTo>
                        <a:lnTo>
                          <a:pt x="26" y="4"/>
                        </a:lnTo>
                        <a:lnTo>
                          <a:pt x="22" y="6"/>
                        </a:lnTo>
                        <a:lnTo>
                          <a:pt x="19" y="7"/>
                        </a:lnTo>
                        <a:lnTo>
                          <a:pt x="16" y="8"/>
                        </a:lnTo>
                        <a:lnTo>
                          <a:pt x="14" y="11"/>
                        </a:lnTo>
                        <a:lnTo>
                          <a:pt x="11" y="14"/>
                        </a:lnTo>
                        <a:lnTo>
                          <a:pt x="9" y="16"/>
                        </a:lnTo>
                        <a:lnTo>
                          <a:pt x="7" y="20"/>
                        </a:lnTo>
                        <a:lnTo>
                          <a:pt x="5" y="23"/>
                        </a:lnTo>
                        <a:lnTo>
                          <a:pt x="5" y="27"/>
                        </a:lnTo>
                        <a:lnTo>
                          <a:pt x="4" y="30"/>
                        </a:lnTo>
                        <a:lnTo>
                          <a:pt x="4" y="34"/>
                        </a:lnTo>
                        <a:lnTo>
                          <a:pt x="4" y="37"/>
                        </a:lnTo>
                        <a:lnTo>
                          <a:pt x="5" y="39"/>
                        </a:lnTo>
                        <a:lnTo>
                          <a:pt x="5" y="42"/>
                        </a:lnTo>
                        <a:lnTo>
                          <a:pt x="7" y="45"/>
                        </a:lnTo>
                        <a:lnTo>
                          <a:pt x="8" y="46"/>
                        </a:lnTo>
                        <a:lnTo>
                          <a:pt x="9" y="49"/>
                        </a:lnTo>
                        <a:lnTo>
                          <a:pt x="12" y="50"/>
                        </a:lnTo>
                        <a:lnTo>
                          <a:pt x="14" y="53"/>
                        </a:lnTo>
                        <a:lnTo>
                          <a:pt x="16" y="54"/>
                        </a:lnTo>
                        <a:lnTo>
                          <a:pt x="19" y="57"/>
                        </a:lnTo>
                        <a:lnTo>
                          <a:pt x="22" y="58"/>
                        </a:lnTo>
                        <a:lnTo>
                          <a:pt x="24" y="58"/>
                        </a:lnTo>
                        <a:close/>
                        <a:moveTo>
                          <a:pt x="39" y="66"/>
                        </a:moveTo>
                        <a:lnTo>
                          <a:pt x="42" y="66"/>
                        </a:lnTo>
                        <a:lnTo>
                          <a:pt x="45" y="66"/>
                        </a:lnTo>
                        <a:lnTo>
                          <a:pt x="47" y="66"/>
                        </a:lnTo>
                        <a:lnTo>
                          <a:pt x="50" y="66"/>
                        </a:lnTo>
                        <a:lnTo>
                          <a:pt x="53" y="66"/>
                        </a:lnTo>
                        <a:lnTo>
                          <a:pt x="54" y="66"/>
                        </a:lnTo>
                        <a:lnTo>
                          <a:pt x="57" y="68"/>
                        </a:lnTo>
                        <a:lnTo>
                          <a:pt x="58" y="68"/>
                        </a:lnTo>
                        <a:lnTo>
                          <a:pt x="59" y="69"/>
                        </a:lnTo>
                        <a:lnTo>
                          <a:pt x="62" y="70"/>
                        </a:lnTo>
                        <a:lnTo>
                          <a:pt x="64" y="72"/>
                        </a:lnTo>
                        <a:lnTo>
                          <a:pt x="65" y="75"/>
                        </a:lnTo>
                        <a:lnTo>
                          <a:pt x="66" y="76"/>
                        </a:lnTo>
                        <a:lnTo>
                          <a:pt x="68" y="77"/>
                        </a:lnTo>
                        <a:lnTo>
                          <a:pt x="68" y="80"/>
                        </a:lnTo>
                        <a:lnTo>
                          <a:pt x="69" y="83"/>
                        </a:lnTo>
                        <a:lnTo>
                          <a:pt x="69" y="84"/>
                        </a:lnTo>
                        <a:lnTo>
                          <a:pt x="69" y="87"/>
                        </a:lnTo>
                        <a:lnTo>
                          <a:pt x="69" y="89"/>
                        </a:lnTo>
                        <a:lnTo>
                          <a:pt x="69" y="92"/>
                        </a:lnTo>
                        <a:lnTo>
                          <a:pt x="68" y="95"/>
                        </a:lnTo>
                        <a:lnTo>
                          <a:pt x="68" y="96"/>
                        </a:lnTo>
                        <a:lnTo>
                          <a:pt x="66" y="99"/>
                        </a:lnTo>
                        <a:lnTo>
                          <a:pt x="65" y="100"/>
                        </a:lnTo>
                        <a:lnTo>
                          <a:pt x="64" y="102"/>
                        </a:lnTo>
                        <a:lnTo>
                          <a:pt x="62" y="104"/>
                        </a:lnTo>
                        <a:lnTo>
                          <a:pt x="59" y="106"/>
                        </a:lnTo>
                        <a:lnTo>
                          <a:pt x="58" y="106"/>
                        </a:lnTo>
                        <a:lnTo>
                          <a:pt x="55" y="107"/>
                        </a:lnTo>
                        <a:lnTo>
                          <a:pt x="54" y="108"/>
                        </a:lnTo>
                        <a:lnTo>
                          <a:pt x="51" y="108"/>
                        </a:lnTo>
                        <a:lnTo>
                          <a:pt x="50" y="108"/>
                        </a:lnTo>
                        <a:lnTo>
                          <a:pt x="47" y="110"/>
                        </a:lnTo>
                        <a:lnTo>
                          <a:pt x="45" y="110"/>
                        </a:lnTo>
                        <a:lnTo>
                          <a:pt x="42" y="110"/>
                        </a:lnTo>
                        <a:lnTo>
                          <a:pt x="39" y="108"/>
                        </a:lnTo>
                        <a:lnTo>
                          <a:pt x="38" y="108"/>
                        </a:lnTo>
                        <a:lnTo>
                          <a:pt x="35" y="108"/>
                        </a:lnTo>
                        <a:lnTo>
                          <a:pt x="32" y="107"/>
                        </a:lnTo>
                        <a:lnTo>
                          <a:pt x="31" y="106"/>
                        </a:lnTo>
                        <a:lnTo>
                          <a:pt x="30" y="106"/>
                        </a:lnTo>
                        <a:lnTo>
                          <a:pt x="27" y="104"/>
                        </a:lnTo>
                        <a:lnTo>
                          <a:pt x="26" y="102"/>
                        </a:lnTo>
                        <a:lnTo>
                          <a:pt x="24" y="100"/>
                        </a:lnTo>
                        <a:lnTo>
                          <a:pt x="23" y="99"/>
                        </a:lnTo>
                        <a:lnTo>
                          <a:pt x="22" y="96"/>
                        </a:lnTo>
                        <a:lnTo>
                          <a:pt x="20" y="95"/>
                        </a:lnTo>
                        <a:lnTo>
                          <a:pt x="20" y="92"/>
                        </a:lnTo>
                        <a:lnTo>
                          <a:pt x="20" y="89"/>
                        </a:lnTo>
                        <a:lnTo>
                          <a:pt x="20" y="87"/>
                        </a:lnTo>
                        <a:lnTo>
                          <a:pt x="20" y="84"/>
                        </a:lnTo>
                        <a:lnTo>
                          <a:pt x="20" y="83"/>
                        </a:lnTo>
                        <a:lnTo>
                          <a:pt x="20" y="80"/>
                        </a:lnTo>
                        <a:lnTo>
                          <a:pt x="22" y="79"/>
                        </a:lnTo>
                        <a:lnTo>
                          <a:pt x="23" y="76"/>
                        </a:lnTo>
                        <a:lnTo>
                          <a:pt x="23" y="75"/>
                        </a:lnTo>
                        <a:lnTo>
                          <a:pt x="24" y="73"/>
                        </a:lnTo>
                        <a:lnTo>
                          <a:pt x="27" y="72"/>
                        </a:lnTo>
                        <a:lnTo>
                          <a:pt x="28" y="70"/>
                        </a:lnTo>
                        <a:lnTo>
                          <a:pt x="30" y="69"/>
                        </a:lnTo>
                        <a:lnTo>
                          <a:pt x="32" y="68"/>
                        </a:lnTo>
                        <a:lnTo>
                          <a:pt x="34" y="68"/>
                        </a:lnTo>
                        <a:lnTo>
                          <a:pt x="37" y="66"/>
                        </a:lnTo>
                        <a:lnTo>
                          <a:pt x="39" y="66"/>
                        </a:lnTo>
                        <a:close/>
                        <a:moveTo>
                          <a:pt x="42" y="54"/>
                        </a:moveTo>
                        <a:lnTo>
                          <a:pt x="41" y="53"/>
                        </a:lnTo>
                        <a:lnTo>
                          <a:pt x="38" y="53"/>
                        </a:lnTo>
                        <a:lnTo>
                          <a:pt x="37" y="53"/>
                        </a:lnTo>
                        <a:lnTo>
                          <a:pt x="32" y="52"/>
                        </a:lnTo>
                        <a:lnTo>
                          <a:pt x="30" y="49"/>
                        </a:lnTo>
                        <a:lnTo>
                          <a:pt x="28" y="47"/>
                        </a:lnTo>
                        <a:lnTo>
                          <a:pt x="27" y="46"/>
                        </a:lnTo>
                        <a:lnTo>
                          <a:pt x="26" y="45"/>
                        </a:lnTo>
                        <a:lnTo>
                          <a:pt x="24" y="42"/>
                        </a:lnTo>
                        <a:lnTo>
                          <a:pt x="24" y="41"/>
                        </a:lnTo>
                        <a:lnTo>
                          <a:pt x="23" y="38"/>
                        </a:lnTo>
                        <a:lnTo>
                          <a:pt x="23" y="37"/>
                        </a:lnTo>
                        <a:lnTo>
                          <a:pt x="23" y="34"/>
                        </a:lnTo>
                        <a:lnTo>
                          <a:pt x="23" y="31"/>
                        </a:lnTo>
                        <a:lnTo>
                          <a:pt x="23" y="29"/>
                        </a:lnTo>
                        <a:lnTo>
                          <a:pt x="24" y="27"/>
                        </a:lnTo>
                        <a:lnTo>
                          <a:pt x="24" y="24"/>
                        </a:lnTo>
                        <a:lnTo>
                          <a:pt x="26" y="23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30" y="18"/>
                        </a:lnTo>
                        <a:lnTo>
                          <a:pt x="32" y="16"/>
                        </a:lnTo>
                        <a:lnTo>
                          <a:pt x="37" y="14"/>
                        </a:lnTo>
                        <a:lnTo>
                          <a:pt x="41" y="14"/>
                        </a:lnTo>
                        <a:lnTo>
                          <a:pt x="45" y="14"/>
                        </a:lnTo>
                        <a:lnTo>
                          <a:pt x="49" y="14"/>
                        </a:lnTo>
                        <a:lnTo>
                          <a:pt x="53" y="14"/>
                        </a:lnTo>
                        <a:lnTo>
                          <a:pt x="55" y="16"/>
                        </a:lnTo>
                        <a:lnTo>
                          <a:pt x="59" y="18"/>
                        </a:lnTo>
                        <a:lnTo>
                          <a:pt x="61" y="19"/>
                        </a:lnTo>
                        <a:lnTo>
                          <a:pt x="62" y="20"/>
                        </a:lnTo>
                        <a:lnTo>
                          <a:pt x="64" y="23"/>
                        </a:lnTo>
                        <a:lnTo>
                          <a:pt x="64" y="24"/>
                        </a:lnTo>
                        <a:lnTo>
                          <a:pt x="65" y="27"/>
                        </a:lnTo>
                        <a:lnTo>
                          <a:pt x="65" y="29"/>
                        </a:lnTo>
                        <a:lnTo>
                          <a:pt x="66" y="31"/>
                        </a:lnTo>
                        <a:lnTo>
                          <a:pt x="66" y="34"/>
                        </a:lnTo>
                        <a:lnTo>
                          <a:pt x="66" y="37"/>
                        </a:lnTo>
                        <a:lnTo>
                          <a:pt x="65" y="39"/>
                        </a:lnTo>
                        <a:lnTo>
                          <a:pt x="65" y="41"/>
                        </a:lnTo>
                        <a:lnTo>
                          <a:pt x="64" y="43"/>
                        </a:lnTo>
                        <a:lnTo>
                          <a:pt x="64" y="45"/>
                        </a:lnTo>
                        <a:lnTo>
                          <a:pt x="62" y="46"/>
                        </a:lnTo>
                        <a:lnTo>
                          <a:pt x="61" y="49"/>
                        </a:lnTo>
                        <a:lnTo>
                          <a:pt x="59" y="50"/>
                        </a:lnTo>
                        <a:lnTo>
                          <a:pt x="58" y="50"/>
                        </a:lnTo>
                        <a:lnTo>
                          <a:pt x="55" y="52"/>
                        </a:lnTo>
                        <a:lnTo>
                          <a:pt x="54" y="53"/>
                        </a:lnTo>
                        <a:lnTo>
                          <a:pt x="53" y="53"/>
                        </a:lnTo>
                        <a:lnTo>
                          <a:pt x="50" y="53"/>
                        </a:lnTo>
                        <a:lnTo>
                          <a:pt x="49" y="54"/>
                        </a:lnTo>
                        <a:lnTo>
                          <a:pt x="46" y="54"/>
                        </a:lnTo>
                        <a:lnTo>
                          <a:pt x="43" y="54"/>
                        </a:lnTo>
                        <a:lnTo>
                          <a:pt x="42" y="5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7" name="Freeform 855">
                    <a:extLst>
                      <a:ext uri="{FF2B5EF4-FFF2-40B4-BE49-F238E27FC236}">
                        <a16:creationId xmlns="" xmlns:a16="http://schemas.microsoft.com/office/drawing/2014/main" id="{A02DC52C-6E0B-4E51-B667-2E7A26D4F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1826" y="6202363"/>
                    <a:ext cx="61913" cy="84138"/>
                  </a:xfrm>
                  <a:custGeom>
                    <a:avLst/>
                    <a:gdLst>
                      <a:gd name="T0" fmla="*/ 88 w 117"/>
                      <a:gd name="T1" fmla="*/ 96 h 160"/>
                      <a:gd name="T2" fmla="*/ 88 w 117"/>
                      <a:gd name="T3" fmla="*/ 107 h 160"/>
                      <a:gd name="T4" fmla="*/ 87 w 117"/>
                      <a:gd name="T5" fmla="*/ 118 h 160"/>
                      <a:gd name="T6" fmla="*/ 84 w 117"/>
                      <a:gd name="T7" fmla="*/ 126 h 160"/>
                      <a:gd name="T8" fmla="*/ 79 w 117"/>
                      <a:gd name="T9" fmla="*/ 133 h 160"/>
                      <a:gd name="T10" fmla="*/ 72 w 117"/>
                      <a:gd name="T11" fmla="*/ 138 h 160"/>
                      <a:gd name="T12" fmla="*/ 64 w 117"/>
                      <a:gd name="T13" fmla="*/ 141 h 160"/>
                      <a:gd name="T14" fmla="*/ 59 w 117"/>
                      <a:gd name="T15" fmla="*/ 142 h 160"/>
                      <a:gd name="T16" fmla="*/ 50 w 117"/>
                      <a:gd name="T17" fmla="*/ 142 h 160"/>
                      <a:gd name="T18" fmla="*/ 41 w 117"/>
                      <a:gd name="T19" fmla="*/ 140 h 160"/>
                      <a:gd name="T20" fmla="*/ 36 w 117"/>
                      <a:gd name="T21" fmla="*/ 134 h 160"/>
                      <a:gd name="T22" fmla="*/ 32 w 117"/>
                      <a:gd name="T23" fmla="*/ 130 h 160"/>
                      <a:gd name="T24" fmla="*/ 29 w 117"/>
                      <a:gd name="T25" fmla="*/ 124 h 160"/>
                      <a:gd name="T26" fmla="*/ 27 w 117"/>
                      <a:gd name="T27" fmla="*/ 117 h 160"/>
                      <a:gd name="T28" fmla="*/ 0 w 117"/>
                      <a:gd name="T29" fmla="*/ 111 h 160"/>
                      <a:gd name="T30" fmla="*/ 3 w 117"/>
                      <a:gd name="T31" fmla="*/ 124 h 160"/>
                      <a:gd name="T32" fmla="*/ 7 w 117"/>
                      <a:gd name="T33" fmla="*/ 133 h 160"/>
                      <a:gd name="T34" fmla="*/ 11 w 117"/>
                      <a:gd name="T35" fmla="*/ 141 h 160"/>
                      <a:gd name="T36" fmla="*/ 18 w 117"/>
                      <a:gd name="T37" fmla="*/ 148 h 160"/>
                      <a:gd name="T38" fmla="*/ 26 w 117"/>
                      <a:gd name="T39" fmla="*/ 153 h 160"/>
                      <a:gd name="T40" fmla="*/ 36 w 117"/>
                      <a:gd name="T41" fmla="*/ 157 h 160"/>
                      <a:gd name="T42" fmla="*/ 45 w 117"/>
                      <a:gd name="T43" fmla="*/ 159 h 160"/>
                      <a:gd name="T44" fmla="*/ 56 w 117"/>
                      <a:gd name="T45" fmla="*/ 160 h 160"/>
                      <a:gd name="T46" fmla="*/ 68 w 117"/>
                      <a:gd name="T47" fmla="*/ 159 h 160"/>
                      <a:gd name="T48" fmla="*/ 77 w 117"/>
                      <a:gd name="T49" fmla="*/ 157 h 160"/>
                      <a:gd name="T50" fmla="*/ 87 w 117"/>
                      <a:gd name="T51" fmla="*/ 153 h 160"/>
                      <a:gd name="T52" fmla="*/ 96 w 117"/>
                      <a:gd name="T53" fmla="*/ 146 h 160"/>
                      <a:gd name="T54" fmla="*/ 104 w 117"/>
                      <a:gd name="T55" fmla="*/ 138 h 160"/>
                      <a:gd name="T56" fmla="*/ 111 w 117"/>
                      <a:gd name="T57" fmla="*/ 126 h 160"/>
                      <a:gd name="T58" fmla="*/ 115 w 117"/>
                      <a:gd name="T59" fmla="*/ 114 h 160"/>
                      <a:gd name="T60" fmla="*/ 117 w 117"/>
                      <a:gd name="T61" fmla="*/ 99 h 160"/>
                      <a:gd name="T62" fmla="*/ 115 w 117"/>
                      <a:gd name="T63" fmla="*/ 87 h 160"/>
                      <a:gd name="T64" fmla="*/ 113 w 117"/>
                      <a:gd name="T65" fmla="*/ 78 h 160"/>
                      <a:gd name="T66" fmla="*/ 107 w 117"/>
                      <a:gd name="T67" fmla="*/ 68 h 160"/>
                      <a:gd name="T68" fmla="*/ 100 w 117"/>
                      <a:gd name="T69" fmla="*/ 61 h 160"/>
                      <a:gd name="T70" fmla="*/ 92 w 117"/>
                      <a:gd name="T71" fmla="*/ 56 h 160"/>
                      <a:gd name="T72" fmla="*/ 84 w 117"/>
                      <a:gd name="T73" fmla="*/ 52 h 160"/>
                      <a:gd name="T74" fmla="*/ 73 w 117"/>
                      <a:gd name="T75" fmla="*/ 50 h 160"/>
                      <a:gd name="T76" fmla="*/ 63 w 117"/>
                      <a:gd name="T77" fmla="*/ 49 h 160"/>
                      <a:gd name="T78" fmla="*/ 54 w 117"/>
                      <a:gd name="T79" fmla="*/ 50 h 160"/>
                      <a:gd name="T80" fmla="*/ 46 w 117"/>
                      <a:gd name="T81" fmla="*/ 52 h 160"/>
                      <a:gd name="T82" fmla="*/ 38 w 117"/>
                      <a:gd name="T83" fmla="*/ 56 h 160"/>
                      <a:gd name="T84" fmla="*/ 32 w 117"/>
                      <a:gd name="T85" fmla="*/ 60 h 160"/>
                      <a:gd name="T86" fmla="*/ 32 w 117"/>
                      <a:gd name="T87" fmla="*/ 55 h 160"/>
                      <a:gd name="T88" fmla="*/ 36 w 117"/>
                      <a:gd name="T89" fmla="*/ 21 h 160"/>
                      <a:gd name="T90" fmla="*/ 111 w 117"/>
                      <a:gd name="T91" fmla="*/ 18 h 160"/>
                      <a:gd name="T92" fmla="*/ 14 w 117"/>
                      <a:gd name="T93" fmla="*/ 0 h 160"/>
                      <a:gd name="T94" fmla="*/ 9 w 117"/>
                      <a:gd name="T95" fmla="*/ 75 h 160"/>
                      <a:gd name="T96" fmla="*/ 7 w 117"/>
                      <a:gd name="T97" fmla="*/ 82 h 160"/>
                      <a:gd name="T98" fmla="*/ 32 w 117"/>
                      <a:gd name="T99" fmla="*/ 80 h 160"/>
                      <a:gd name="T100" fmla="*/ 36 w 117"/>
                      <a:gd name="T101" fmla="*/ 76 h 160"/>
                      <a:gd name="T102" fmla="*/ 41 w 117"/>
                      <a:gd name="T103" fmla="*/ 71 h 160"/>
                      <a:gd name="T104" fmla="*/ 48 w 117"/>
                      <a:gd name="T105" fmla="*/ 68 h 160"/>
                      <a:gd name="T106" fmla="*/ 53 w 117"/>
                      <a:gd name="T107" fmla="*/ 65 h 160"/>
                      <a:gd name="T108" fmla="*/ 60 w 117"/>
                      <a:gd name="T109" fmla="*/ 65 h 160"/>
                      <a:gd name="T110" fmla="*/ 67 w 117"/>
                      <a:gd name="T111" fmla="*/ 65 h 160"/>
                      <a:gd name="T112" fmla="*/ 75 w 117"/>
                      <a:gd name="T113" fmla="*/ 68 h 160"/>
                      <a:gd name="T114" fmla="*/ 82 w 117"/>
                      <a:gd name="T115" fmla="*/ 72 h 160"/>
                      <a:gd name="T116" fmla="*/ 86 w 117"/>
                      <a:gd name="T117" fmla="*/ 79 h 160"/>
                      <a:gd name="T118" fmla="*/ 87 w 117"/>
                      <a:gd name="T119" fmla="*/ 87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7" h="160">
                        <a:moveTo>
                          <a:pt x="88" y="91"/>
                        </a:moveTo>
                        <a:lnTo>
                          <a:pt x="88" y="96"/>
                        </a:lnTo>
                        <a:lnTo>
                          <a:pt x="88" y="102"/>
                        </a:lnTo>
                        <a:lnTo>
                          <a:pt x="88" y="107"/>
                        </a:lnTo>
                        <a:lnTo>
                          <a:pt x="88" y="113"/>
                        </a:lnTo>
                        <a:lnTo>
                          <a:pt x="87" y="118"/>
                        </a:lnTo>
                        <a:lnTo>
                          <a:pt x="86" y="122"/>
                        </a:lnTo>
                        <a:lnTo>
                          <a:pt x="84" y="126"/>
                        </a:lnTo>
                        <a:lnTo>
                          <a:pt x="82" y="130"/>
                        </a:lnTo>
                        <a:lnTo>
                          <a:pt x="79" y="133"/>
                        </a:lnTo>
                        <a:lnTo>
                          <a:pt x="76" y="136"/>
                        </a:lnTo>
                        <a:lnTo>
                          <a:pt x="72" y="138"/>
                        </a:lnTo>
                        <a:lnTo>
                          <a:pt x="67" y="141"/>
                        </a:lnTo>
                        <a:lnTo>
                          <a:pt x="64" y="141"/>
                        </a:lnTo>
                        <a:lnTo>
                          <a:pt x="61" y="142"/>
                        </a:lnTo>
                        <a:lnTo>
                          <a:pt x="59" y="142"/>
                        </a:lnTo>
                        <a:lnTo>
                          <a:pt x="54" y="142"/>
                        </a:lnTo>
                        <a:lnTo>
                          <a:pt x="50" y="142"/>
                        </a:lnTo>
                        <a:lnTo>
                          <a:pt x="45" y="141"/>
                        </a:lnTo>
                        <a:lnTo>
                          <a:pt x="41" y="140"/>
                        </a:lnTo>
                        <a:lnTo>
                          <a:pt x="38" y="137"/>
                        </a:lnTo>
                        <a:lnTo>
                          <a:pt x="36" y="134"/>
                        </a:lnTo>
                        <a:lnTo>
                          <a:pt x="34" y="133"/>
                        </a:lnTo>
                        <a:lnTo>
                          <a:pt x="32" y="130"/>
                        </a:lnTo>
                        <a:lnTo>
                          <a:pt x="30" y="126"/>
                        </a:lnTo>
                        <a:lnTo>
                          <a:pt x="29" y="124"/>
                        </a:lnTo>
                        <a:lnTo>
                          <a:pt x="27" y="119"/>
                        </a:lnTo>
                        <a:lnTo>
                          <a:pt x="27" y="117"/>
                        </a:lnTo>
                        <a:lnTo>
                          <a:pt x="26" y="111"/>
                        </a:lnTo>
                        <a:lnTo>
                          <a:pt x="0" y="111"/>
                        </a:lnTo>
                        <a:lnTo>
                          <a:pt x="2" y="118"/>
                        </a:lnTo>
                        <a:lnTo>
                          <a:pt x="3" y="124"/>
                        </a:lnTo>
                        <a:lnTo>
                          <a:pt x="4" y="129"/>
                        </a:lnTo>
                        <a:lnTo>
                          <a:pt x="7" y="133"/>
                        </a:lnTo>
                        <a:lnTo>
                          <a:pt x="9" y="137"/>
                        </a:lnTo>
                        <a:lnTo>
                          <a:pt x="11" y="141"/>
                        </a:lnTo>
                        <a:lnTo>
                          <a:pt x="15" y="145"/>
                        </a:lnTo>
                        <a:lnTo>
                          <a:pt x="18" y="148"/>
                        </a:lnTo>
                        <a:lnTo>
                          <a:pt x="22" y="151"/>
                        </a:lnTo>
                        <a:lnTo>
                          <a:pt x="26" y="153"/>
                        </a:lnTo>
                        <a:lnTo>
                          <a:pt x="30" y="155"/>
                        </a:lnTo>
                        <a:lnTo>
                          <a:pt x="36" y="157"/>
                        </a:lnTo>
                        <a:lnTo>
                          <a:pt x="40" y="159"/>
                        </a:lnTo>
                        <a:lnTo>
                          <a:pt x="45" y="159"/>
                        </a:lnTo>
                        <a:lnTo>
                          <a:pt x="50" y="160"/>
                        </a:lnTo>
                        <a:lnTo>
                          <a:pt x="56" y="160"/>
                        </a:lnTo>
                        <a:lnTo>
                          <a:pt x="63" y="160"/>
                        </a:lnTo>
                        <a:lnTo>
                          <a:pt x="68" y="159"/>
                        </a:lnTo>
                        <a:lnTo>
                          <a:pt x="73" y="159"/>
                        </a:lnTo>
                        <a:lnTo>
                          <a:pt x="77" y="157"/>
                        </a:lnTo>
                        <a:lnTo>
                          <a:pt x="83" y="155"/>
                        </a:lnTo>
                        <a:lnTo>
                          <a:pt x="87" y="153"/>
                        </a:lnTo>
                        <a:lnTo>
                          <a:pt x="92" y="151"/>
                        </a:lnTo>
                        <a:lnTo>
                          <a:pt x="96" y="146"/>
                        </a:lnTo>
                        <a:lnTo>
                          <a:pt x="100" y="142"/>
                        </a:lnTo>
                        <a:lnTo>
                          <a:pt x="104" y="138"/>
                        </a:lnTo>
                        <a:lnTo>
                          <a:pt x="109" y="133"/>
                        </a:lnTo>
                        <a:lnTo>
                          <a:pt x="111" y="126"/>
                        </a:lnTo>
                        <a:lnTo>
                          <a:pt x="114" y="121"/>
                        </a:lnTo>
                        <a:lnTo>
                          <a:pt x="115" y="114"/>
                        </a:lnTo>
                        <a:lnTo>
                          <a:pt x="117" y="106"/>
                        </a:lnTo>
                        <a:lnTo>
                          <a:pt x="117" y="99"/>
                        </a:lnTo>
                        <a:lnTo>
                          <a:pt x="117" y="92"/>
                        </a:lnTo>
                        <a:lnTo>
                          <a:pt x="115" y="87"/>
                        </a:lnTo>
                        <a:lnTo>
                          <a:pt x="114" y="82"/>
                        </a:lnTo>
                        <a:lnTo>
                          <a:pt x="113" y="78"/>
                        </a:lnTo>
                        <a:lnTo>
                          <a:pt x="110" y="72"/>
                        </a:lnTo>
                        <a:lnTo>
                          <a:pt x="107" y="68"/>
                        </a:lnTo>
                        <a:lnTo>
                          <a:pt x="104" y="64"/>
                        </a:lnTo>
                        <a:lnTo>
                          <a:pt x="100" y="61"/>
                        </a:lnTo>
                        <a:lnTo>
                          <a:pt x="96" y="59"/>
                        </a:lnTo>
                        <a:lnTo>
                          <a:pt x="92" y="56"/>
                        </a:lnTo>
                        <a:lnTo>
                          <a:pt x="88" y="53"/>
                        </a:lnTo>
                        <a:lnTo>
                          <a:pt x="84" y="52"/>
                        </a:lnTo>
                        <a:lnTo>
                          <a:pt x="79" y="50"/>
                        </a:lnTo>
                        <a:lnTo>
                          <a:pt x="73" y="50"/>
                        </a:lnTo>
                        <a:lnTo>
                          <a:pt x="68" y="49"/>
                        </a:lnTo>
                        <a:lnTo>
                          <a:pt x="63" y="49"/>
                        </a:lnTo>
                        <a:lnTo>
                          <a:pt x="59" y="49"/>
                        </a:lnTo>
                        <a:lnTo>
                          <a:pt x="54" y="50"/>
                        </a:lnTo>
                        <a:lnTo>
                          <a:pt x="50" y="50"/>
                        </a:lnTo>
                        <a:lnTo>
                          <a:pt x="46" y="52"/>
                        </a:lnTo>
                        <a:lnTo>
                          <a:pt x="42" y="53"/>
                        </a:lnTo>
                        <a:lnTo>
                          <a:pt x="38" y="56"/>
                        </a:lnTo>
                        <a:lnTo>
                          <a:pt x="34" y="57"/>
                        </a:lnTo>
                        <a:lnTo>
                          <a:pt x="32" y="60"/>
                        </a:lnTo>
                        <a:lnTo>
                          <a:pt x="32" y="57"/>
                        </a:lnTo>
                        <a:lnTo>
                          <a:pt x="32" y="55"/>
                        </a:lnTo>
                        <a:lnTo>
                          <a:pt x="34" y="38"/>
                        </a:lnTo>
                        <a:lnTo>
                          <a:pt x="36" y="21"/>
                        </a:lnTo>
                        <a:lnTo>
                          <a:pt x="36" y="18"/>
                        </a:lnTo>
                        <a:lnTo>
                          <a:pt x="111" y="18"/>
                        </a:lnTo>
                        <a:lnTo>
                          <a:pt x="111" y="0"/>
                        </a:lnTo>
                        <a:lnTo>
                          <a:pt x="14" y="0"/>
                        </a:lnTo>
                        <a:lnTo>
                          <a:pt x="14" y="5"/>
                        </a:lnTo>
                        <a:lnTo>
                          <a:pt x="9" y="75"/>
                        </a:lnTo>
                        <a:lnTo>
                          <a:pt x="9" y="78"/>
                        </a:lnTo>
                        <a:lnTo>
                          <a:pt x="7" y="82"/>
                        </a:lnTo>
                        <a:lnTo>
                          <a:pt x="30" y="82"/>
                        </a:lnTo>
                        <a:lnTo>
                          <a:pt x="32" y="80"/>
                        </a:lnTo>
                        <a:lnTo>
                          <a:pt x="33" y="78"/>
                        </a:lnTo>
                        <a:lnTo>
                          <a:pt x="36" y="76"/>
                        </a:lnTo>
                        <a:lnTo>
                          <a:pt x="40" y="73"/>
                        </a:lnTo>
                        <a:lnTo>
                          <a:pt x="41" y="71"/>
                        </a:lnTo>
                        <a:lnTo>
                          <a:pt x="44" y="69"/>
                        </a:lnTo>
                        <a:lnTo>
                          <a:pt x="48" y="68"/>
                        </a:lnTo>
                        <a:lnTo>
                          <a:pt x="50" y="67"/>
                        </a:lnTo>
                        <a:lnTo>
                          <a:pt x="53" y="65"/>
                        </a:lnTo>
                        <a:lnTo>
                          <a:pt x="56" y="65"/>
                        </a:lnTo>
                        <a:lnTo>
                          <a:pt x="60" y="65"/>
                        </a:lnTo>
                        <a:lnTo>
                          <a:pt x="63" y="65"/>
                        </a:lnTo>
                        <a:lnTo>
                          <a:pt x="67" y="65"/>
                        </a:lnTo>
                        <a:lnTo>
                          <a:pt x="72" y="67"/>
                        </a:lnTo>
                        <a:lnTo>
                          <a:pt x="75" y="68"/>
                        </a:lnTo>
                        <a:lnTo>
                          <a:pt x="79" y="71"/>
                        </a:lnTo>
                        <a:lnTo>
                          <a:pt x="82" y="72"/>
                        </a:lnTo>
                        <a:lnTo>
                          <a:pt x="83" y="75"/>
                        </a:lnTo>
                        <a:lnTo>
                          <a:pt x="86" y="79"/>
                        </a:lnTo>
                        <a:lnTo>
                          <a:pt x="87" y="83"/>
                        </a:lnTo>
                        <a:lnTo>
                          <a:pt x="87" y="87"/>
                        </a:lnTo>
                        <a:lnTo>
                          <a:pt x="88" y="9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 856">
                    <a:extLst>
                      <a:ext uri="{FF2B5EF4-FFF2-40B4-BE49-F238E27FC236}">
                        <a16:creationId xmlns="" xmlns:a16="http://schemas.microsoft.com/office/drawing/2014/main" id="{A113B037-5BE9-4B4B-9F97-3A3132A79EE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3413" y="4857750"/>
                    <a:ext cx="60325" cy="85725"/>
                  </a:xfrm>
                  <a:custGeom>
                    <a:avLst/>
                    <a:gdLst>
                      <a:gd name="T0" fmla="*/ 0 w 113"/>
                      <a:gd name="T1" fmla="*/ 84 h 161"/>
                      <a:gd name="T2" fmla="*/ 0 w 113"/>
                      <a:gd name="T3" fmla="*/ 100 h 161"/>
                      <a:gd name="T4" fmla="*/ 2 w 113"/>
                      <a:gd name="T5" fmla="*/ 115 h 161"/>
                      <a:gd name="T6" fmla="*/ 5 w 113"/>
                      <a:gd name="T7" fmla="*/ 127 h 161"/>
                      <a:gd name="T8" fmla="*/ 11 w 113"/>
                      <a:gd name="T9" fmla="*/ 138 h 161"/>
                      <a:gd name="T10" fmla="*/ 17 w 113"/>
                      <a:gd name="T11" fmla="*/ 146 h 161"/>
                      <a:gd name="T12" fmla="*/ 28 w 113"/>
                      <a:gd name="T13" fmla="*/ 154 h 161"/>
                      <a:gd name="T14" fmla="*/ 43 w 113"/>
                      <a:gd name="T15" fmla="*/ 159 h 161"/>
                      <a:gd name="T16" fmla="*/ 58 w 113"/>
                      <a:gd name="T17" fmla="*/ 161 h 161"/>
                      <a:gd name="T18" fmla="*/ 74 w 113"/>
                      <a:gd name="T19" fmla="*/ 159 h 161"/>
                      <a:gd name="T20" fmla="*/ 88 w 113"/>
                      <a:gd name="T21" fmla="*/ 155 h 161"/>
                      <a:gd name="T22" fmla="*/ 100 w 113"/>
                      <a:gd name="T23" fmla="*/ 146 h 161"/>
                      <a:gd name="T24" fmla="*/ 108 w 113"/>
                      <a:gd name="T25" fmla="*/ 132 h 161"/>
                      <a:gd name="T26" fmla="*/ 113 w 113"/>
                      <a:gd name="T27" fmla="*/ 113 h 161"/>
                      <a:gd name="T28" fmla="*/ 112 w 113"/>
                      <a:gd name="T29" fmla="*/ 94 h 161"/>
                      <a:gd name="T30" fmla="*/ 107 w 113"/>
                      <a:gd name="T31" fmla="*/ 78 h 161"/>
                      <a:gd name="T32" fmla="*/ 96 w 113"/>
                      <a:gd name="T33" fmla="*/ 65 h 161"/>
                      <a:gd name="T34" fmla="*/ 85 w 113"/>
                      <a:gd name="T35" fmla="*/ 58 h 161"/>
                      <a:gd name="T36" fmla="*/ 71 w 113"/>
                      <a:gd name="T37" fmla="*/ 55 h 161"/>
                      <a:gd name="T38" fmla="*/ 58 w 113"/>
                      <a:gd name="T39" fmla="*/ 54 h 161"/>
                      <a:gd name="T40" fmla="*/ 48 w 113"/>
                      <a:gd name="T41" fmla="*/ 57 h 161"/>
                      <a:gd name="T42" fmla="*/ 39 w 113"/>
                      <a:gd name="T43" fmla="*/ 61 h 161"/>
                      <a:gd name="T44" fmla="*/ 31 w 113"/>
                      <a:gd name="T45" fmla="*/ 69 h 161"/>
                      <a:gd name="T46" fmla="*/ 25 w 113"/>
                      <a:gd name="T47" fmla="*/ 66 h 161"/>
                      <a:gd name="T48" fmla="*/ 30 w 113"/>
                      <a:gd name="T49" fmla="*/ 43 h 161"/>
                      <a:gd name="T50" fmla="*/ 39 w 113"/>
                      <a:gd name="T51" fmla="*/ 27 h 161"/>
                      <a:gd name="T52" fmla="*/ 51 w 113"/>
                      <a:gd name="T53" fmla="*/ 19 h 161"/>
                      <a:gd name="T54" fmla="*/ 66 w 113"/>
                      <a:gd name="T55" fmla="*/ 17 h 161"/>
                      <a:gd name="T56" fmla="*/ 78 w 113"/>
                      <a:gd name="T57" fmla="*/ 23 h 161"/>
                      <a:gd name="T58" fmla="*/ 82 w 113"/>
                      <a:gd name="T59" fmla="*/ 28 h 161"/>
                      <a:gd name="T60" fmla="*/ 84 w 113"/>
                      <a:gd name="T61" fmla="*/ 35 h 161"/>
                      <a:gd name="T62" fmla="*/ 111 w 113"/>
                      <a:gd name="T63" fmla="*/ 42 h 161"/>
                      <a:gd name="T64" fmla="*/ 109 w 113"/>
                      <a:gd name="T65" fmla="*/ 28 h 161"/>
                      <a:gd name="T66" fmla="*/ 102 w 113"/>
                      <a:gd name="T67" fmla="*/ 17 h 161"/>
                      <a:gd name="T68" fmla="*/ 93 w 113"/>
                      <a:gd name="T69" fmla="*/ 8 h 161"/>
                      <a:gd name="T70" fmla="*/ 81 w 113"/>
                      <a:gd name="T71" fmla="*/ 3 h 161"/>
                      <a:gd name="T72" fmla="*/ 66 w 113"/>
                      <a:gd name="T73" fmla="*/ 0 h 161"/>
                      <a:gd name="T74" fmla="*/ 51 w 113"/>
                      <a:gd name="T75" fmla="*/ 0 h 161"/>
                      <a:gd name="T76" fmla="*/ 38 w 113"/>
                      <a:gd name="T77" fmla="*/ 4 h 161"/>
                      <a:gd name="T78" fmla="*/ 27 w 113"/>
                      <a:gd name="T79" fmla="*/ 11 h 161"/>
                      <a:gd name="T80" fmla="*/ 17 w 113"/>
                      <a:gd name="T81" fmla="*/ 20 h 161"/>
                      <a:gd name="T82" fmla="*/ 11 w 113"/>
                      <a:gd name="T83" fmla="*/ 31 h 161"/>
                      <a:gd name="T84" fmla="*/ 5 w 113"/>
                      <a:gd name="T85" fmla="*/ 44 h 161"/>
                      <a:gd name="T86" fmla="*/ 1 w 113"/>
                      <a:gd name="T87" fmla="*/ 61 h 161"/>
                      <a:gd name="T88" fmla="*/ 31 w 113"/>
                      <a:gd name="T89" fmla="*/ 89 h 161"/>
                      <a:gd name="T90" fmla="*/ 38 w 113"/>
                      <a:gd name="T91" fmla="*/ 80 h 161"/>
                      <a:gd name="T92" fmla="*/ 48 w 113"/>
                      <a:gd name="T93" fmla="*/ 73 h 161"/>
                      <a:gd name="T94" fmla="*/ 63 w 113"/>
                      <a:gd name="T95" fmla="*/ 72 h 161"/>
                      <a:gd name="T96" fmla="*/ 75 w 113"/>
                      <a:gd name="T97" fmla="*/ 77 h 161"/>
                      <a:gd name="T98" fmla="*/ 82 w 113"/>
                      <a:gd name="T99" fmla="*/ 85 h 161"/>
                      <a:gd name="T100" fmla="*/ 85 w 113"/>
                      <a:gd name="T101" fmla="*/ 97 h 161"/>
                      <a:gd name="T102" fmla="*/ 85 w 113"/>
                      <a:gd name="T103" fmla="*/ 112 h 161"/>
                      <a:gd name="T104" fmla="*/ 84 w 113"/>
                      <a:gd name="T105" fmla="*/ 127 h 161"/>
                      <a:gd name="T106" fmla="*/ 78 w 113"/>
                      <a:gd name="T107" fmla="*/ 136 h 161"/>
                      <a:gd name="T108" fmla="*/ 67 w 113"/>
                      <a:gd name="T109" fmla="*/ 143 h 161"/>
                      <a:gd name="T110" fmla="*/ 57 w 113"/>
                      <a:gd name="T111" fmla="*/ 145 h 161"/>
                      <a:gd name="T112" fmla="*/ 50 w 113"/>
                      <a:gd name="T113" fmla="*/ 143 h 161"/>
                      <a:gd name="T114" fmla="*/ 38 w 113"/>
                      <a:gd name="T115" fmla="*/ 135 h 161"/>
                      <a:gd name="T116" fmla="*/ 31 w 113"/>
                      <a:gd name="T117" fmla="*/ 124 h 161"/>
                      <a:gd name="T118" fmla="*/ 28 w 113"/>
                      <a:gd name="T119" fmla="*/ 111 h 161"/>
                      <a:gd name="T120" fmla="*/ 28 w 113"/>
                      <a:gd name="T121" fmla="*/ 97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3" h="161">
                        <a:moveTo>
                          <a:pt x="0" y="72"/>
                        </a:moveTo>
                        <a:lnTo>
                          <a:pt x="0" y="77"/>
                        </a:lnTo>
                        <a:lnTo>
                          <a:pt x="0" y="84"/>
                        </a:lnTo>
                        <a:lnTo>
                          <a:pt x="0" y="89"/>
                        </a:lnTo>
                        <a:lnTo>
                          <a:pt x="0" y="94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1" y="111"/>
                        </a:lnTo>
                        <a:lnTo>
                          <a:pt x="2" y="115"/>
                        </a:lnTo>
                        <a:lnTo>
                          <a:pt x="4" y="119"/>
                        </a:lnTo>
                        <a:lnTo>
                          <a:pt x="5" y="123"/>
                        </a:lnTo>
                        <a:lnTo>
                          <a:pt x="5" y="127"/>
                        </a:lnTo>
                        <a:lnTo>
                          <a:pt x="8" y="131"/>
                        </a:lnTo>
                        <a:lnTo>
                          <a:pt x="9" y="134"/>
                        </a:lnTo>
                        <a:lnTo>
                          <a:pt x="11" y="138"/>
                        </a:lnTo>
                        <a:lnTo>
                          <a:pt x="13" y="140"/>
                        </a:lnTo>
                        <a:lnTo>
                          <a:pt x="15" y="143"/>
                        </a:lnTo>
                        <a:lnTo>
                          <a:pt x="17" y="146"/>
                        </a:lnTo>
                        <a:lnTo>
                          <a:pt x="20" y="147"/>
                        </a:lnTo>
                        <a:lnTo>
                          <a:pt x="24" y="150"/>
                        </a:lnTo>
                        <a:lnTo>
                          <a:pt x="28" y="154"/>
                        </a:lnTo>
                        <a:lnTo>
                          <a:pt x="34" y="155"/>
                        </a:lnTo>
                        <a:lnTo>
                          <a:pt x="38" y="158"/>
                        </a:lnTo>
                        <a:lnTo>
                          <a:pt x="43" y="159"/>
                        </a:lnTo>
                        <a:lnTo>
                          <a:pt x="47" y="161"/>
                        </a:lnTo>
                        <a:lnTo>
                          <a:pt x="52" y="161"/>
                        </a:lnTo>
                        <a:lnTo>
                          <a:pt x="58" y="161"/>
                        </a:lnTo>
                        <a:lnTo>
                          <a:pt x="63" y="161"/>
                        </a:lnTo>
                        <a:lnTo>
                          <a:pt x="69" y="161"/>
                        </a:lnTo>
                        <a:lnTo>
                          <a:pt x="74" y="159"/>
                        </a:lnTo>
                        <a:lnTo>
                          <a:pt x="78" y="158"/>
                        </a:lnTo>
                        <a:lnTo>
                          <a:pt x="84" y="157"/>
                        </a:lnTo>
                        <a:lnTo>
                          <a:pt x="88" y="155"/>
                        </a:lnTo>
                        <a:lnTo>
                          <a:pt x="92" y="153"/>
                        </a:lnTo>
                        <a:lnTo>
                          <a:pt x="94" y="150"/>
                        </a:lnTo>
                        <a:lnTo>
                          <a:pt x="100" y="146"/>
                        </a:lnTo>
                        <a:lnTo>
                          <a:pt x="102" y="142"/>
                        </a:lnTo>
                        <a:lnTo>
                          <a:pt x="105" y="138"/>
                        </a:lnTo>
                        <a:lnTo>
                          <a:pt x="108" y="132"/>
                        </a:lnTo>
                        <a:lnTo>
                          <a:pt x="111" y="127"/>
                        </a:lnTo>
                        <a:lnTo>
                          <a:pt x="112" y="120"/>
                        </a:lnTo>
                        <a:lnTo>
                          <a:pt x="113" y="113"/>
                        </a:lnTo>
                        <a:lnTo>
                          <a:pt x="113" y="107"/>
                        </a:lnTo>
                        <a:lnTo>
                          <a:pt x="113" y="100"/>
                        </a:lnTo>
                        <a:lnTo>
                          <a:pt x="112" y="94"/>
                        </a:lnTo>
                        <a:lnTo>
                          <a:pt x="111" y="88"/>
                        </a:lnTo>
                        <a:lnTo>
                          <a:pt x="109" y="82"/>
                        </a:lnTo>
                        <a:lnTo>
                          <a:pt x="107" y="78"/>
                        </a:lnTo>
                        <a:lnTo>
                          <a:pt x="104" y="73"/>
                        </a:lnTo>
                        <a:lnTo>
                          <a:pt x="100" y="69"/>
                        </a:lnTo>
                        <a:lnTo>
                          <a:pt x="96" y="65"/>
                        </a:lnTo>
                        <a:lnTo>
                          <a:pt x="93" y="62"/>
                        </a:lnTo>
                        <a:lnTo>
                          <a:pt x="89" y="61"/>
                        </a:lnTo>
                        <a:lnTo>
                          <a:pt x="85" y="58"/>
                        </a:lnTo>
                        <a:lnTo>
                          <a:pt x="81" y="57"/>
                        </a:lnTo>
                        <a:lnTo>
                          <a:pt x="77" y="55"/>
                        </a:lnTo>
                        <a:lnTo>
                          <a:pt x="71" y="55"/>
                        </a:lnTo>
                        <a:lnTo>
                          <a:pt x="67" y="54"/>
                        </a:lnTo>
                        <a:lnTo>
                          <a:pt x="62" y="54"/>
                        </a:lnTo>
                        <a:lnTo>
                          <a:pt x="58" y="54"/>
                        </a:lnTo>
                        <a:lnTo>
                          <a:pt x="55" y="55"/>
                        </a:lnTo>
                        <a:lnTo>
                          <a:pt x="51" y="55"/>
                        </a:lnTo>
                        <a:lnTo>
                          <a:pt x="48" y="57"/>
                        </a:lnTo>
                        <a:lnTo>
                          <a:pt x="46" y="58"/>
                        </a:lnTo>
                        <a:lnTo>
                          <a:pt x="42" y="59"/>
                        </a:lnTo>
                        <a:lnTo>
                          <a:pt x="39" y="61"/>
                        </a:lnTo>
                        <a:lnTo>
                          <a:pt x="36" y="62"/>
                        </a:lnTo>
                        <a:lnTo>
                          <a:pt x="34" y="65"/>
                        </a:lnTo>
                        <a:lnTo>
                          <a:pt x="31" y="69"/>
                        </a:lnTo>
                        <a:lnTo>
                          <a:pt x="28" y="72"/>
                        </a:lnTo>
                        <a:lnTo>
                          <a:pt x="25" y="74"/>
                        </a:lnTo>
                        <a:lnTo>
                          <a:pt x="25" y="66"/>
                        </a:lnTo>
                        <a:lnTo>
                          <a:pt x="27" y="58"/>
                        </a:lnTo>
                        <a:lnTo>
                          <a:pt x="28" y="50"/>
                        </a:lnTo>
                        <a:lnTo>
                          <a:pt x="30" y="43"/>
                        </a:lnTo>
                        <a:lnTo>
                          <a:pt x="32" y="36"/>
                        </a:lnTo>
                        <a:lnTo>
                          <a:pt x="35" y="31"/>
                        </a:lnTo>
                        <a:lnTo>
                          <a:pt x="39" y="27"/>
                        </a:lnTo>
                        <a:lnTo>
                          <a:pt x="44" y="23"/>
                        </a:lnTo>
                        <a:lnTo>
                          <a:pt x="47" y="20"/>
                        </a:lnTo>
                        <a:lnTo>
                          <a:pt x="51" y="19"/>
                        </a:lnTo>
                        <a:lnTo>
                          <a:pt x="57" y="17"/>
                        </a:lnTo>
                        <a:lnTo>
                          <a:pt x="61" y="17"/>
                        </a:lnTo>
                        <a:lnTo>
                          <a:pt x="66" y="17"/>
                        </a:lnTo>
                        <a:lnTo>
                          <a:pt x="70" y="19"/>
                        </a:lnTo>
                        <a:lnTo>
                          <a:pt x="74" y="20"/>
                        </a:lnTo>
                        <a:lnTo>
                          <a:pt x="78" y="23"/>
                        </a:lnTo>
                        <a:lnTo>
                          <a:pt x="80" y="24"/>
                        </a:lnTo>
                        <a:lnTo>
                          <a:pt x="81" y="26"/>
                        </a:lnTo>
                        <a:lnTo>
                          <a:pt x="82" y="28"/>
                        </a:lnTo>
                        <a:lnTo>
                          <a:pt x="82" y="30"/>
                        </a:lnTo>
                        <a:lnTo>
                          <a:pt x="84" y="32"/>
                        </a:lnTo>
                        <a:lnTo>
                          <a:pt x="84" y="35"/>
                        </a:lnTo>
                        <a:lnTo>
                          <a:pt x="85" y="38"/>
                        </a:lnTo>
                        <a:lnTo>
                          <a:pt x="85" y="42"/>
                        </a:lnTo>
                        <a:lnTo>
                          <a:pt x="111" y="42"/>
                        </a:lnTo>
                        <a:lnTo>
                          <a:pt x="111" y="36"/>
                        </a:lnTo>
                        <a:lnTo>
                          <a:pt x="109" y="32"/>
                        </a:lnTo>
                        <a:lnTo>
                          <a:pt x="109" y="28"/>
                        </a:lnTo>
                        <a:lnTo>
                          <a:pt x="107" y="24"/>
                        </a:lnTo>
                        <a:lnTo>
                          <a:pt x="105" y="20"/>
                        </a:lnTo>
                        <a:lnTo>
                          <a:pt x="102" y="17"/>
                        </a:lnTo>
                        <a:lnTo>
                          <a:pt x="100" y="13"/>
                        </a:lnTo>
                        <a:lnTo>
                          <a:pt x="96" y="11"/>
                        </a:lnTo>
                        <a:lnTo>
                          <a:pt x="93" y="8"/>
                        </a:lnTo>
                        <a:lnTo>
                          <a:pt x="89" y="7"/>
                        </a:lnTo>
                        <a:lnTo>
                          <a:pt x="85" y="4"/>
                        </a:lnTo>
                        <a:lnTo>
                          <a:pt x="81" y="3"/>
                        </a:lnTo>
                        <a:lnTo>
                          <a:pt x="75" y="1"/>
                        </a:lnTo>
                        <a:lnTo>
                          <a:pt x="71" y="0"/>
                        </a:lnTo>
                        <a:lnTo>
                          <a:pt x="66" y="0"/>
                        </a:lnTo>
                        <a:lnTo>
                          <a:pt x="61" y="0"/>
                        </a:lnTo>
                        <a:lnTo>
                          <a:pt x="55" y="0"/>
                        </a:lnTo>
                        <a:lnTo>
                          <a:pt x="51" y="0"/>
                        </a:lnTo>
                        <a:lnTo>
                          <a:pt x="46" y="1"/>
                        </a:lnTo>
                        <a:lnTo>
                          <a:pt x="42" y="3"/>
                        </a:lnTo>
                        <a:lnTo>
                          <a:pt x="38" y="4"/>
                        </a:lnTo>
                        <a:lnTo>
                          <a:pt x="34" y="7"/>
                        </a:lnTo>
                        <a:lnTo>
                          <a:pt x="30" y="8"/>
                        </a:lnTo>
                        <a:lnTo>
                          <a:pt x="27" y="11"/>
                        </a:lnTo>
                        <a:lnTo>
                          <a:pt x="23" y="13"/>
                        </a:lnTo>
                        <a:lnTo>
                          <a:pt x="20" y="17"/>
                        </a:lnTo>
                        <a:lnTo>
                          <a:pt x="17" y="20"/>
                        </a:lnTo>
                        <a:lnTo>
                          <a:pt x="15" y="24"/>
                        </a:lnTo>
                        <a:lnTo>
                          <a:pt x="12" y="27"/>
                        </a:lnTo>
                        <a:lnTo>
                          <a:pt x="11" y="31"/>
                        </a:lnTo>
                        <a:lnTo>
                          <a:pt x="8" y="35"/>
                        </a:lnTo>
                        <a:lnTo>
                          <a:pt x="7" y="40"/>
                        </a:lnTo>
                        <a:lnTo>
                          <a:pt x="5" y="44"/>
                        </a:lnTo>
                        <a:lnTo>
                          <a:pt x="2" y="50"/>
                        </a:lnTo>
                        <a:lnTo>
                          <a:pt x="2" y="55"/>
                        </a:lnTo>
                        <a:lnTo>
                          <a:pt x="1" y="61"/>
                        </a:lnTo>
                        <a:lnTo>
                          <a:pt x="0" y="66"/>
                        </a:lnTo>
                        <a:lnTo>
                          <a:pt x="0" y="72"/>
                        </a:lnTo>
                        <a:close/>
                        <a:moveTo>
                          <a:pt x="31" y="89"/>
                        </a:moveTo>
                        <a:lnTo>
                          <a:pt x="32" y="86"/>
                        </a:lnTo>
                        <a:lnTo>
                          <a:pt x="35" y="82"/>
                        </a:lnTo>
                        <a:lnTo>
                          <a:pt x="38" y="80"/>
                        </a:lnTo>
                        <a:lnTo>
                          <a:pt x="40" y="77"/>
                        </a:lnTo>
                        <a:lnTo>
                          <a:pt x="44" y="74"/>
                        </a:lnTo>
                        <a:lnTo>
                          <a:pt x="48" y="73"/>
                        </a:lnTo>
                        <a:lnTo>
                          <a:pt x="54" y="72"/>
                        </a:lnTo>
                        <a:lnTo>
                          <a:pt x="59" y="70"/>
                        </a:lnTo>
                        <a:lnTo>
                          <a:pt x="63" y="72"/>
                        </a:lnTo>
                        <a:lnTo>
                          <a:pt x="67" y="73"/>
                        </a:lnTo>
                        <a:lnTo>
                          <a:pt x="71" y="74"/>
                        </a:lnTo>
                        <a:lnTo>
                          <a:pt x="75" y="77"/>
                        </a:lnTo>
                        <a:lnTo>
                          <a:pt x="78" y="80"/>
                        </a:lnTo>
                        <a:lnTo>
                          <a:pt x="80" y="82"/>
                        </a:lnTo>
                        <a:lnTo>
                          <a:pt x="82" y="85"/>
                        </a:lnTo>
                        <a:lnTo>
                          <a:pt x="84" y="89"/>
                        </a:lnTo>
                        <a:lnTo>
                          <a:pt x="85" y="93"/>
                        </a:lnTo>
                        <a:lnTo>
                          <a:pt x="85" y="97"/>
                        </a:lnTo>
                        <a:lnTo>
                          <a:pt x="85" y="101"/>
                        </a:lnTo>
                        <a:lnTo>
                          <a:pt x="86" y="107"/>
                        </a:lnTo>
                        <a:lnTo>
                          <a:pt x="85" y="112"/>
                        </a:lnTo>
                        <a:lnTo>
                          <a:pt x="85" y="117"/>
                        </a:lnTo>
                        <a:lnTo>
                          <a:pt x="85" y="123"/>
                        </a:lnTo>
                        <a:lnTo>
                          <a:pt x="84" y="127"/>
                        </a:lnTo>
                        <a:lnTo>
                          <a:pt x="82" y="131"/>
                        </a:lnTo>
                        <a:lnTo>
                          <a:pt x="80" y="134"/>
                        </a:lnTo>
                        <a:lnTo>
                          <a:pt x="78" y="136"/>
                        </a:lnTo>
                        <a:lnTo>
                          <a:pt x="75" y="139"/>
                        </a:lnTo>
                        <a:lnTo>
                          <a:pt x="71" y="142"/>
                        </a:lnTo>
                        <a:lnTo>
                          <a:pt x="67" y="143"/>
                        </a:lnTo>
                        <a:lnTo>
                          <a:pt x="63" y="145"/>
                        </a:lnTo>
                        <a:lnTo>
                          <a:pt x="58" y="145"/>
                        </a:lnTo>
                        <a:lnTo>
                          <a:pt x="57" y="145"/>
                        </a:lnTo>
                        <a:lnTo>
                          <a:pt x="54" y="145"/>
                        </a:lnTo>
                        <a:lnTo>
                          <a:pt x="52" y="143"/>
                        </a:lnTo>
                        <a:lnTo>
                          <a:pt x="50" y="143"/>
                        </a:lnTo>
                        <a:lnTo>
                          <a:pt x="46" y="140"/>
                        </a:lnTo>
                        <a:lnTo>
                          <a:pt x="42" y="138"/>
                        </a:lnTo>
                        <a:lnTo>
                          <a:pt x="38" y="135"/>
                        </a:lnTo>
                        <a:lnTo>
                          <a:pt x="35" y="132"/>
                        </a:lnTo>
                        <a:lnTo>
                          <a:pt x="34" y="128"/>
                        </a:lnTo>
                        <a:lnTo>
                          <a:pt x="31" y="124"/>
                        </a:lnTo>
                        <a:lnTo>
                          <a:pt x="30" y="120"/>
                        </a:lnTo>
                        <a:lnTo>
                          <a:pt x="28" y="115"/>
                        </a:lnTo>
                        <a:lnTo>
                          <a:pt x="28" y="111"/>
                        </a:lnTo>
                        <a:lnTo>
                          <a:pt x="28" y="105"/>
                        </a:lnTo>
                        <a:lnTo>
                          <a:pt x="28" y="100"/>
                        </a:lnTo>
                        <a:lnTo>
                          <a:pt x="28" y="97"/>
                        </a:lnTo>
                        <a:lnTo>
                          <a:pt x="30" y="93"/>
                        </a:lnTo>
                        <a:lnTo>
                          <a:pt x="31" y="8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9" name="Freeform 857">
                    <a:extLst>
                      <a:ext uri="{FF2B5EF4-FFF2-40B4-BE49-F238E27FC236}">
                        <a16:creationId xmlns="" xmlns:a16="http://schemas.microsoft.com/office/drawing/2014/main" id="{29A4AB1A-CAD7-4ABD-AC38-49D90D7D0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45001" y="3516313"/>
                    <a:ext cx="57150" cy="82550"/>
                  </a:xfrm>
                  <a:custGeom>
                    <a:avLst/>
                    <a:gdLst>
                      <a:gd name="T0" fmla="*/ 55 w 109"/>
                      <a:gd name="T1" fmla="*/ 158 h 158"/>
                      <a:gd name="T2" fmla="*/ 109 w 109"/>
                      <a:gd name="T3" fmla="*/ 21 h 158"/>
                      <a:gd name="T4" fmla="*/ 109 w 109"/>
                      <a:gd name="T5" fmla="*/ 0 h 158"/>
                      <a:gd name="T6" fmla="*/ 0 w 109"/>
                      <a:gd name="T7" fmla="*/ 0 h 158"/>
                      <a:gd name="T8" fmla="*/ 0 w 109"/>
                      <a:gd name="T9" fmla="*/ 18 h 158"/>
                      <a:gd name="T10" fmla="*/ 84 w 109"/>
                      <a:gd name="T11" fmla="*/ 18 h 158"/>
                      <a:gd name="T12" fmla="*/ 29 w 109"/>
                      <a:gd name="T13" fmla="*/ 158 h 158"/>
                      <a:gd name="T14" fmla="*/ 55 w 109"/>
                      <a:gd name="T15" fmla="*/ 158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9" h="158">
                        <a:moveTo>
                          <a:pt x="55" y="158"/>
                        </a:moveTo>
                        <a:lnTo>
                          <a:pt x="109" y="21"/>
                        </a:lnTo>
                        <a:lnTo>
                          <a:pt x="109" y="0"/>
                        </a:lnTo>
                        <a:lnTo>
                          <a:pt x="0" y="0"/>
                        </a:lnTo>
                        <a:lnTo>
                          <a:pt x="0" y="18"/>
                        </a:lnTo>
                        <a:lnTo>
                          <a:pt x="84" y="18"/>
                        </a:lnTo>
                        <a:lnTo>
                          <a:pt x="29" y="158"/>
                        </a:lnTo>
                        <a:lnTo>
                          <a:pt x="55" y="15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0" name="Freeform 858">
                    <a:extLst>
                      <a:ext uri="{FF2B5EF4-FFF2-40B4-BE49-F238E27FC236}">
                        <a16:creationId xmlns="" xmlns:a16="http://schemas.microsoft.com/office/drawing/2014/main" id="{D35E8E0A-450A-4A97-AF04-C1DB848B3DA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1826" y="2171700"/>
                    <a:ext cx="61913" cy="85725"/>
                  </a:xfrm>
                  <a:custGeom>
                    <a:avLst/>
                    <a:gdLst>
                      <a:gd name="T0" fmla="*/ 23 w 118"/>
                      <a:gd name="T1" fmla="*/ 82 h 162"/>
                      <a:gd name="T2" fmla="*/ 8 w 118"/>
                      <a:gd name="T3" fmla="*/ 94 h 162"/>
                      <a:gd name="T4" fmla="*/ 1 w 118"/>
                      <a:gd name="T5" fmla="*/ 109 h 162"/>
                      <a:gd name="T6" fmla="*/ 1 w 118"/>
                      <a:gd name="T7" fmla="*/ 127 h 162"/>
                      <a:gd name="T8" fmla="*/ 10 w 118"/>
                      <a:gd name="T9" fmla="*/ 143 h 162"/>
                      <a:gd name="T10" fmla="*/ 24 w 118"/>
                      <a:gd name="T11" fmla="*/ 155 h 162"/>
                      <a:gd name="T12" fmla="*/ 46 w 118"/>
                      <a:gd name="T13" fmla="*/ 161 h 162"/>
                      <a:gd name="T14" fmla="*/ 73 w 118"/>
                      <a:gd name="T15" fmla="*/ 161 h 162"/>
                      <a:gd name="T16" fmla="*/ 93 w 118"/>
                      <a:gd name="T17" fmla="*/ 155 h 162"/>
                      <a:gd name="T18" fmla="*/ 110 w 118"/>
                      <a:gd name="T19" fmla="*/ 143 h 162"/>
                      <a:gd name="T20" fmla="*/ 118 w 118"/>
                      <a:gd name="T21" fmla="*/ 127 h 162"/>
                      <a:gd name="T22" fmla="*/ 118 w 118"/>
                      <a:gd name="T23" fmla="*/ 109 h 162"/>
                      <a:gd name="T24" fmla="*/ 111 w 118"/>
                      <a:gd name="T25" fmla="*/ 94 h 162"/>
                      <a:gd name="T26" fmla="*/ 95 w 118"/>
                      <a:gd name="T27" fmla="*/ 82 h 162"/>
                      <a:gd name="T28" fmla="*/ 89 w 118"/>
                      <a:gd name="T29" fmla="*/ 77 h 162"/>
                      <a:gd name="T30" fmla="*/ 103 w 118"/>
                      <a:gd name="T31" fmla="*/ 69 h 162"/>
                      <a:gd name="T32" fmla="*/ 111 w 118"/>
                      <a:gd name="T33" fmla="*/ 55 h 162"/>
                      <a:gd name="T34" fmla="*/ 112 w 118"/>
                      <a:gd name="T35" fmla="*/ 39 h 162"/>
                      <a:gd name="T36" fmla="*/ 107 w 118"/>
                      <a:gd name="T37" fmla="*/ 23 h 162"/>
                      <a:gd name="T38" fmla="*/ 93 w 118"/>
                      <a:gd name="T39" fmla="*/ 9 h 162"/>
                      <a:gd name="T40" fmla="*/ 76 w 118"/>
                      <a:gd name="T41" fmla="*/ 1 h 162"/>
                      <a:gd name="T42" fmla="*/ 53 w 118"/>
                      <a:gd name="T43" fmla="*/ 0 h 162"/>
                      <a:gd name="T44" fmla="*/ 34 w 118"/>
                      <a:gd name="T45" fmla="*/ 4 h 162"/>
                      <a:gd name="T46" fmla="*/ 18 w 118"/>
                      <a:gd name="T47" fmla="*/ 15 h 162"/>
                      <a:gd name="T48" fmla="*/ 8 w 118"/>
                      <a:gd name="T49" fmla="*/ 29 h 162"/>
                      <a:gd name="T50" fmla="*/ 5 w 118"/>
                      <a:gd name="T51" fmla="*/ 48 h 162"/>
                      <a:gd name="T52" fmla="*/ 11 w 118"/>
                      <a:gd name="T53" fmla="*/ 61 h 162"/>
                      <a:gd name="T54" fmla="*/ 22 w 118"/>
                      <a:gd name="T55" fmla="*/ 73 h 162"/>
                      <a:gd name="T56" fmla="*/ 55 w 118"/>
                      <a:gd name="T57" fmla="*/ 86 h 162"/>
                      <a:gd name="T58" fmla="*/ 69 w 118"/>
                      <a:gd name="T59" fmla="*/ 88 h 162"/>
                      <a:gd name="T60" fmla="*/ 80 w 118"/>
                      <a:gd name="T61" fmla="*/ 92 h 162"/>
                      <a:gd name="T62" fmla="*/ 88 w 118"/>
                      <a:gd name="T63" fmla="*/ 100 h 162"/>
                      <a:gd name="T64" fmla="*/ 92 w 118"/>
                      <a:gd name="T65" fmla="*/ 112 h 162"/>
                      <a:gd name="T66" fmla="*/ 91 w 118"/>
                      <a:gd name="T67" fmla="*/ 125 h 162"/>
                      <a:gd name="T68" fmla="*/ 84 w 118"/>
                      <a:gd name="T69" fmla="*/ 135 h 162"/>
                      <a:gd name="T70" fmla="*/ 74 w 118"/>
                      <a:gd name="T71" fmla="*/ 142 h 162"/>
                      <a:gd name="T72" fmla="*/ 62 w 118"/>
                      <a:gd name="T73" fmla="*/ 144 h 162"/>
                      <a:gd name="T74" fmla="*/ 50 w 118"/>
                      <a:gd name="T75" fmla="*/ 144 h 162"/>
                      <a:gd name="T76" fmla="*/ 39 w 118"/>
                      <a:gd name="T77" fmla="*/ 139 h 162"/>
                      <a:gd name="T78" fmla="*/ 30 w 118"/>
                      <a:gd name="T79" fmla="*/ 131 h 162"/>
                      <a:gd name="T80" fmla="*/ 26 w 118"/>
                      <a:gd name="T81" fmla="*/ 119 h 162"/>
                      <a:gd name="T82" fmla="*/ 27 w 118"/>
                      <a:gd name="T83" fmla="*/ 105 h 162"/>
                      <a:gd name="T84" fmla="*/ 33 w 118"/>
                      <a:gd name="T85" fmla="*/ 96 h 162"/>
                      <a:gd name="T86" fmla="*/ 43 w 118"/>
                      <a:gd name="T87" fmla="*/ 89 h 162"/>
                      <a:gd name="T88" fmla="*/ 55 w 118"/>
                      <a:gd name="T89" fmla="*/ 86 h 162"/>
                      <a:gd name="T90" fmla="*/ 50 w 118"/>
                      <a:gd name="T91" fmla="*/ 70 h 162"/>
                      <a:gd name="T92" fmla="*/ 38 w 118"/>
                      <a:gd name="T93" fmla="*/ 62 h 162"/>
                      <a:gd name="T94" fmla="*/ 33 w 118"/>
                      <a:gd name="T95" fmla="*/ 52 h 162"/>
                      <a:gd name="T96" fmla="*/ 31 w 118"/>
                      <a:gd name="T97" fmla="*/ 40 h 162"/>
                      <a:gd name="T98" fmla="*/ 34 w 118"/>
                      <a:gd name="T99" fmla="*/ 29 h 162"/>
                      <a:gd name="T100" fmla="*/ 45 w 118"/>
                      <a:gd name="T101" fmla="*/ 20 h 162"/>
                      <a:gd name="T102" fmla="*/ 65 w 118"/>
                      <a:gd name="T103" fmla="*/ 17 h 162"/>
                      <a:gd name="T104" fmla="*/ 81 w 118"/>
                      <a:gd name="T105" fmla="*/ 25 h 162"/>
                      <a:gd name="T106" fmla="*/ 87 w 118"/>
                      <a:gd name="T107" fmla="*/ 35 h 162"/>
                      <a:gd name="T108" fmla="*/ 88 w 118"/>
                      <a:gd name="T109" fmla="*/ 47 h 162"/>
                      <a:gd name="T110" fmla="*/ 84 w 118"/>
                      <a:gd name="T111" fmla="*/ 59 h 162"/>
                      <a:gd name="T112" fmla="*/ 77 w 118"/>
                      <a:gd name="T113" fmla="*/ 66 h 162"/>
                      <a:gd name="T114" fmla="*/ 68 w 118"/>
                      <a:gd name="T115" fmla="*/ 70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18" h="162">
                        <a:moveTo>
                          <a:pt x="33" y="77"/>
                        </a:moveTo>
                        <a:lnTo>
                          <a:pt x="33" y="79"/>
                        </a:lnTo>
                        <a:lnTo>
                          <a:pt x="28" y="81"/>
                        </a:lnTo>
                        <a:lnTo>
                          <a:pt x="23" y="82"/>
                        </a:lnTo>
                        <a:lnTo>
                          <a:pt x="18" y="85"/>
                        </a:lnTo>
                        <a:lnTo>
                          <a:pt x="14" y="89"/>
                        </a:lnTo>
                        <a:lnTo>
                          <a:pt x="11" y="92"/>
                        </a:lnTo>
                        <a:lnTo>
                          <a:pt x="8" y="94"/>
                        </a:lnTo>
                        <a:lnTo>
                          <a:pt x="5" y="98"/>
                        </a:lnTo>
                        <a:lnTo>
                          <a:pt x="4" y="101"/>
                        </a:lnTo>
                        <a:lnTo>
                          <a:pt x="1" y="105"/>
                        </a:lnTo>
                        <a:lnTo>
                          <a:pt x="1" y="109"/>
                        </a:lnTo>
                        <a:lnTo>
                          <a:pt x="0" y="113"/>
                        </a:lnTo>
                        <a:lnTo>
                          <a:pt x="0" y="117"/>
                        </a:lnTo>
                        <a:lnTo>
                          <a:pt x="0" y="123"/>
                        </a:lnTo>
                        <a:lnTo>
                          <a:pt x="1" y="127"/>
                        </a:lnTo>
                        <a:lnTo>
                          <a:pt x="3" y="131"/>
                        </a:lnTo>
                        <a:lnTo>
                          <a:pt x="4" y="135"/>
                        </a:lnTo>
                        <a:lnTo>
                          <a:pt x="7" y="139"/>
                        </a:lnTo>
                        <a:lnTo>
                          <a:pt x="10" y="143"/>
                        </a:lnTo>
                        <a:lnTo>
                          <a:pt x="12" y="146"/>
                        </a:lnTo>
                        <a:lnTo>
                          <a:pt x="16" y="150"/>
                        </a:lnTo>
                        <a:lnTo>
                          <a:pt x="20" y="152"/>
                        </a:lnTo>
                        <a:lnTo>
                          <a:pt x="24" y="155"/>
                        </a:lnTo>
                        <a:lnTo>
                          <a:pt x="28" y="157"/>
                        </a:lnTo>
                        <a:lnTo>
                          <a:pt x="34" y="158"/>
                        </a:lnTo>
                        <a:lnTo>
                          <a:pt x="39" y="159"/>
                        </a:lnTo>
                        <a:lnTo>
                          <a:pt x="46" y="161"/>
                        </a:lnTo>
                        <a:lnTo>
                          <a:pt x="53" y="161"/>
                        </a:lnTo>
                        <a:lnTo>
                          <a:pt x="60" y="162"/>
                        </a:lnTo>
                        <a:lnTo>
                          <a:pt x="66" y="161"/>
                        </a:lnTo>
                        <a:lnTo>
                          <a:pt x="73" y="161"/>
                        </a:lnTo>
                        <a:lnTo>
                          <a:pt x="78" y="159"/>
                        </a:lnTo>
                        <a:lnTo>
                          <a:pt x="84" y="158"/>
                        </a:lnTo>
                        <a:lnTo>
                          <a:pt x="89" y="157"/>
                        </a:lnTo>
                        <a:lnTo>
                          <a:pt x="93" y="155"/>
                        </a:lnTo>
                        <a:lnTo>
                          <a:pt x="99" y="152"/>
                        </a:lnTo>
                        <a:lnTo>
                          <a:pt x="103" y="150"/>
                        </a:lnTo>
                        <a:lnTo>
                          <a:pt x="105" y="146"/>
                        </a:lnTo>
                        <a:lnTo>
                          <a:pt x="110" y="143"/>
                        </a:lnTo>
                        <a:lnTo>
                          <a:pt x="112" y="139"/>
                        </a:lnTo>
                        <a:lnTo>
                          <a:pt x="115" y="135"/>
                        </a:lnTo>
                        <a:lnTo>
                          <a:pt x="116" y="131"/>
                        </a:lnTo>
                        <a:lnTo>
                          <a:pt x="118" y="127"/>
                        </a:lnTo>
                        <a:lnTo>
                          <a:pt x="118" y="123"/>
                        </a:lnTo>
                        <a:lnTo>
                          <a:pt x="118" y="117"/>
                        </a:lnTo>
                        <a:lnTo>
                          <a:pt x="118" y="113"/>
                        </a:lnTo>
                        <a:lnTo>
                          <a:pt x="118" y="109"/>
                        </a:lnTo>
                        <a:lnTo>
                          <a:pt x="116" y="105"/>
                        </a:lnTo>
                        <a:lnTo>
                          <a:pt x="115" y="101"/>
                        </a:lnTo>
                        <a:lnTo>
                          <a:pt x="112" y="98"/>
                        </a:lnTo>
                        <a:lnTo>
                          <a:pt x="111" y="94"/>
                        </a:lnTo>
                        <a:lnTo>
                          <a:pt x="108" y="92"/>
                        </a:lnTo>
                        <a:lnTo>
                          <a:pt x="104" y="89"/>
                        </a:lnTo>
                        <a:lnTo>
                          <a:pt x="100" y="85"/>
                        </a:lnTo>
                        <a:lnTo>
                          <a:pt x="95" y="82"/>
                        </a:lnTo>
                        <a:lnTo>
                          <a:pt x="91" y="81"/>
                        </a:lnTo>
                        <a:lnTo>
                          <a:pt x="85" y="79"/>
                        </a:lnTo>
                        <a:lnTo>
                          <a:pt x="85" y="77"/>
                        </a:lnTo>
                        <a:lnTo>
                          <a:pt x="89" y="77"/>
                        </a:lnTo>
                        <a:lnTo>
                          <a:pt x="92" y="75"/>
                        </a:lnTo>
                        <a:lnTo>
                          <a:pt x="96" y="73"/>
                        </a:lnTo>
                        <a:lnTo>
                          <a:pt x="99" y="71"/>
                        </a:lnTo>
                        <a:lnTo>
                          <a:pt x="103" y="69"/>
                        </a:lnTo>
                        <a:lnTo>
                          <a:pt x="105" y="65"/>
                        </a:lnTo>
                        <a:lnTo>
                          <a:pt x="107" y="62"/>
                        </a:lnTo>
                        <a:lnTo>
                          <a:pt x="110" y="59"/>
                        </a:lnTo>
                        <a:lnTo>
                          <a:pt x="111" y="55"/>
                        </a:lnTo>
                        <a:lnTo>
                          <a:pt x="112" y="52"/>
                        </a:lnTo>
                        <a:lnTo>
                          <a:pt x="112" y="48"/>
                        </a:lnTo>
                        <a:lnTo>
                          <a:pt x="112" y="44"/>
                        </a:lnTo>
                        <a:lnTo>
                          <a:pt x="112" y="39"/>
                        </a:lnTo>
                        <a:lnTo>
                          <a:pt x="112" y="35"/>
                        </a:lnTo>
                        <a:lnTo>
                          <a:pt x="111" y="29"/>
                        </a:lnTo>
                        <a:lnTo>
                          <a:pt x="108" y="25"/>
                        </a:lnTo>
                        <a:lnTo>
                          <a:pt x="107" y="23"/>
                        </a:lnTo>
                        <a:lnTo>
                          <a:pt x="104" y="19"/>
                        </a:lnTo>
                        <a:lnTo>
                          <a:pt x="101" y="15"/>
                        </a:lnTo>
                        <a:lnTo>
                          <a:pt x="97" y="12"/>
                        </a:lnTo>
                        <a:lnTo>
                          <a:pt x="93" y="9"/>
                        </a:lnTo>
                        <a:lnTo>
                          <a:pt x="89" y="6"/>
                        </a:lnTo>
                        <a:lnTo>
                          <a:pt x="85" y="5"/>
                        </a:lnTo>
                        <a:lnTo>
                          <a:pt x="81" y="2"/>
                        </a:lnTo>
                        <a:lnTo>
                          <a:pt x="76" y="1"/>
                        </a:lnTo>
                        <a:lnTo>
                          <a:pt x="70" y="1"/>
                        </a:lnTo>
                        <a:lnTo>
                          <a:pt x="65" y="0"/>
                        </a:lnTo>
                        <a:lnTo>
                          <a:pt x="60" y="0"/>
                        </a:lnTo>
                        <a:lnTo>
                          <a:pt x="53" y="0"/>
                        </a:lnTo>
                        <a:lnTo>
                          <a:pt x="47" y="1"/>
                        </a:lnTo>
                        <a:lnTo>
                          <a:pt x="42" y="1"/>
                        </a:lnTo>
                        <a:lnTo>
                          <a:pt x="38" y="2"/>
                        </a:lnTo>
                        <a:lnTo>
                          <a:pt x="34" y="4"/>
                        </a:lnTo>
                        <a:lnTo>
                          <a:pt x="28" y="6"/>
                        </a:lnTo>
                        <a:lnTo>
                          <a:pt x="26" y="8"/>
                        </a:lnTo>
                        <a:lnTo>
                          <a:pt x="22" y="10"/>
                        </a:lnTo>
                        <a:lnTo>
                          <a:pt x="18" y="15"/>
                        </a:lnTo>
                        <a:lnTo>
                          <a:pt x="15" y="17"/>
                        </a:lnTo>
                        <a:lnTo>
                          <a:pt x="12" y="21"/>
                        </a:lnTo>
                        <a:lnTo>
                          <a:pt x="10" y="25"/>
                        </a:lnTo>
                        <a:lnTo>
                          <a:pt x="8" y="29"/>
                        </a:lnTo>
                        <a:lnTo>
                          <a:pt x="7" y="35"/>
                        </a:lnTo>
                        <a:lnTo>
                          <a:pt x="5" y="39"/>
                        </a:lnTo>
                        <a:lnTo>
                          <a:pt x="5" y="44"/>
                        </a:lnTo>
                        <a:lnTo>
                          <a:pt x="5" y="48"/>
                        </a:lnTo>
                        <a:lnTo>
                          <a:pt x="7" y="51"/>
                        </a:lnTo>
                        <a:lnTo>
                          <a:pt x="8" y="55"/>
                        </a:lnTo>
                        <a:lnTo>
                          <a:pt x="10" y="58"/>
                        </a:lnTo>
                        <a:lnTo>
                          <a:pt x="11" y="61"/>
                        </a:lnTo>
                        <a:lnTo>
                          <a:pt x="12" y="63"/>
                        </a:lnTo>
                        <a:lnTo>
                          <a:pt x="15" y="66"/>
                        </a:lnTo>
                        <a:lnTo>
                          <a:pt x="18" y="69"/>
                        </a:lnTo>
                        <a:lnTo>
                          <a:pt x="22" y="73"/>
                        </a:lnTo>
                        <a:lnTo>
                          <a:pt x="26" y="74"/>
                        </a:lnTo>
                        <a:lnTo>
                          <a:pt x="30" y="77"/>
                        </a:lnTo>
                        <a:lnTo>
                          <a:pt x="33" y="77"/>
                        </a:lnTo>
                        <a:close/>
                        <a:moveTo>
                          <a:pt x="55" y="86"/>
                        </a:moveTo>
                        <a:lnTo>
                          <a:pt x="60" y="86"/>
                        </a:lnTo>
                        <a:lnTo>
                          <a:pt x="62" y="86"/>
                        </a:lnTo>
                        <a:lnTo>
                          <a:pt x="66" y="88"/>
                        </a:lnTo>
                        <a:lnTo>
                          <a:pt x="69" y="88"/>
                        </a:lnTo>
                        <a:lnTo>
                          <a:pt x="72" y="89"/>
                        </a:lnTo>
                        <a:lnTo>
                          <a:pt x="74" y="89"/>
                        </a:lnTo>
                        <a:lnTo>
                          <a:pt x="77" y="90"/>
                        </a:lnTo>
                        <a:lnTo>
                          <a:pt x="80" y="92"/>
                        </a:lnTo>
                        <a:lnTo>
                          <a:pt x="81" y="93"/>
                        </a:lnTo>
                        <a:lnTo>
                          <a:pt x="84" y="96"/>
                        </a:lnTo>
                        <a:lnTo>
                          <a:pt x="87" y="97"/>
                        </a:lnTo>
                        <a:lnTo>
                          <a:pt x="88" y="100"/>
                        </a:lnTo>
                        <a:lnTo>
                          <a:pt x="89" y="102"/>
                        </a:lnTo>
                        <a:lnTo>
                          <a:pt x="91" y="105"/>
                        </a:lnTo>
                        <a:lnTo>
                          <a:pt x="92" y="109"/>
                        </a:lnTo>
                        <a:lnTo>
                          <a:pt x="92" y="112"/>
                        </a:lnTo>
                        <a:lnTo>
                          <a:pt x="92" y="115"/>
                        </a:lnTo>
                        <a:lnTo>
                          <a:pt x="92" y="119"/>
                        </a:lnTo>
                        <a:lnTo>
                          <a:pt x="92" y="121"/>
                        </a:lnTo>
                        <a:lnTo>
                          <a:pt x="91" y="125"/>
                        </a:lnTo>
                        <a:lnTo>
                          <a:pt x="89" y="128"/>
                        </a:lnTo>
                        <a:lnTo>
                          <a:pt x="88" y="131"/>
                        </a:lnTo>
                        <a:lnTo>
                          <a:pt x="87" y="132"/>
                        </a:lnTo>
                        <a:lnTo>
                          <a:pt x="84" y="135"/>
                        </a:lnTo>
                        <a:lnTo>
                          <a:pt x="81" y="138"/>
                        </a:lnTo>
                        <a:lnTo>
                          <a:pt x="80" y="139"/>
                        </a:lnTo>
                        <a:lnTo>
                          <a:pt x="77" y="140"/>
                        </a:lnTo>
                        <a:lnTo>
                          <a:pt x="74" y="142"/>
                        </a:lnTo>
                        <a:lnTo>
                          <a:pt x="72" y="143"/>
                        </a:lnTo>
                        <a:lnTo>
                          <a:pt x="69" y="144"/>
                        </a:lnTo>
                        <a:lnTo>
                          <a:pt x="65" y="144"/>
                        </a:lnTo>
                        <a:lnTo>
                          <a:pt x="62" y="144"/>
                        </a:lnTo>
                        <a:lnTo>
                          <a:pt x="60" y="144"/>
                        </a:lnTo>
                        <a:lnTo>
                          <a:pt x="55" y="144"/>
                        </a:lnTo>
                        <a:lnTo>
                          <a:pt x="53" y="144"/>
                        </a:lnTo>
                        <a:lnTo>
                          <a:pt x="50" y="144"/>
                        </a:lnTo>
                        <a:lnTo>
                          <a:pt x="47" y="143"/>
                        </a:lnTo>
                        <a:lnTo>
                          <a:pt x="43" y="142"/>
                        </a:lnTo>
                        <a:lnTo>
                          <a:pt x="41" y="140"/>
                        </a:lnTo>
                        <a:lnTo>
                          <a:pt x="39" y="139"/>
                        </a:lnTo>
                        <a:lnTo>
                          <a:pt x="37" y="138"/>
                        </a:lnTo>
                        <a:lnTo>
                          <a:pt x="34" y="135"/>
                        </a:lnTo>
                        <a:lnTo>
                          <a:pt x="33" y="132"/>
                        </a:lnTo>
                        <a:lnTo>
                          <a:pt x="30" y="131"/>
                        </a:lnTo>
                        <a:lnTo>
                          <a:pt x="28" y="128"/>
                        </a:lnTo>
                        <a:lnTo>
                          <a:pt x="27" y="125"/>
                        </a:lnTo>
                        <a:lnTo>
                          <a:pt x="27" y="121"/>
                        </a:lnTo>
                        <a:lnTo>
                          <a:pt x="26" y="119"/>
                        </a:lnTo>
                        <a:lnTo>
                          <a:pt x="26" y="115"/>
                        </a:lnTo>
                        <a:lnTo>
                          <a:pt x="26" y="112"/>
                        </a:lnTo>
                        <a:lnTo>
                          <a:pt x="27" y="109"/>
                        </a:lnTo>
                        <a:lnTo>
                          <a:pt x="27" y="105"/>
                        </a:lnTo>
                        <a:lnTo>
                          <a:pt x="28" y="102"/>
                        </a:lnTo>
                        <a:lnTo>
                          <a:pt x="30" y="101"/>
                        </a:lnTo>
                        <a:lnTo>
                          <a:pt x="31" y="98"/>
                        </a:lnTo>
                        <a:lnTo>
                          <a:pt x="33" y="96"/>
                        </a:lnTo>
                        <a:lnTo>
                          <a:pt x="35" y="94"/>
                        </a:lnTo>
                        <a:lnTo>
                          <a:pt x="38" y="92"/>
                        </a:lnTo>
                        <a:lnTo>
                          <a:pt x="41" y="90"/>
                        </a:lnTo>
                        <a:lnTo>
                          <a:pt x="43" y="89"/>
                        </a:lnTo>
                        <a:lnTo>
                          <a:pt x="46" y="89"/>
                        </a:lnTo>
                        <a:lnTo>
                          <a:pt x="49" y="88"/>
                        </a:lnTo>
                        <a:lnTo>
                          <a:pt x="53" y="88"/>
                        </a:lnTo>
                        <a:lnTo>
                          <a:pt x="55" y="86"/>
                        </a:lnTo>
                        <a:close/>
                        <a:moveTo>
                          <a:pt x="58" y="71"/>
                        </a:moveTo>
                        <a:lnTo>
                          <a:pt x="55" y="71"/>
                        </a:lnTo>
                        <a:lnTo>
                          <a:pt x="53" y="70"/>
                        </a:lnTo>
                        <a:lnTo>
                          <a:pt x="50" y="70"/>
                        </a:lnTo>
                        <a:lnTo>
                          <a:pt x="49" y="69"/>
                        </a:lnTo>
                        <a:lnTo>
                          <a:pt x="43" y="67"/>
                        </a:lnTo>
                        <a:lnTo>
                          <a:pt x="39" y="65"/>
                        </a:lnTo>
                        <a:lnTo>
                          <a:pt x="38" y="62"/>
                        </a:lnTo>
                        <a:lnTo>
                          <a:pt x="37" y="61"/>
                        </a:lnTo>
                        <a:lnTo>
                          <a:pt x="34" y="58"/>
                        </a:lnTo>
                        <a:lnTo>
                          <a:pt x="33" y="55"/>
                        </a:lnTo>
                        <a:lnTo>
                          <a:pt x="33" y="52"/>
                        </a:lnTo>
                        <a:lnTo>
                          <a:pt x="31" y="50"/>
                        </a:lnTo>
                        <a:lnTo>
                          <a:pt x="31" y="47"/>
                        </a:lnTo>
                        <a:lnTo>
                          <a:pt x="31" y="44"/>
                        </a:lnTo>
                        <a:lnTo>
                          <a:pt x="31" y="40"/>
                        </a:lnTo>
                        <a:lnTo>
                          <a:pt x="31" y="38"/>
                        </a:lnTo>
                        <a:lnTo>
                          <a:pt x="33" y="35"/>
                        </a:lnTo>
                        <a:lnTo>
                          <a:pt x="33" y="32"/>
                        </a:lnTo>
                        <a:lnTo>
                          <a:pt x="34" y="29"/>
                        </a:lnTo>
                        <a:lnTo>
                          <a:pt x="37" y="27"/>
                        </a:lnTo>
                        <a:lnTo>
                          <a:pt x="38" y="25"/>
                        </a:lnTo>
                        <a:lnTo>
                          <a:pt x="39" y="23"/>
                        </a:lnTo>
                        <a:lnTo>
                          <a:pt x="45" y="20"/>
                        </a:lnTo>
                        <a:lnTo>
                          <a:pt x="49" y="19"/>
                        </a:lnTo>
                        <a:lnTo>
                          <a:pt x="54" y="17"/>
                        </a:lnTo>
                        <a:lnTo>
                          <a:pt x="60" y="16"/>
                        </a:lnTo>
                        <a:lnTo>
                          <a:pt x="65" y="17"/>
                        </a:lnTo>
                        <a:lnTo>
                          <a:pt x="69" y="19"/>
                        </a:lnTo>
                        <a:lnTo>
                          <a:pt x="74" y="20"/>
                        </a:lnTo>
                        <a:lnTo>
                          <a:pt x="78" y="23"/>
                        </a:lnTo>
                        <a:lnTo>
                          <a:pt x="81" y="25"/>
                        </a:lnTo>
                        <a:lnTo>
                          <a:pt x="83" y="27"/>
                        </a:lnTo>
                        <a:lnTo>
                          <a:pt x="84" y="29"/>
                        </a:lnTo>
                        <a:lnTo>
                          <a:pt x="85" y="32"/>
                        </a:lnTo>
                        <a:lnTo>
                          <a:pt x="87" y="35"/>
                        </a:lnTo>
                        <a:lnTo>
                          <a:pt x="87" y="38"/>
                        </a:lnTo>
                        <a:lnTo>
                          <a:pt x="88" y="40"/>
                        </a:lnTo>
                        <a:lnTo>
                          <a:pt x="88" y="44"/>
                        </a:lnTo>
                        <a:lnTo>
                          <a:pt x="88" y="47"/>
                        </a:lnTo>
                        <a:lnTo>
                          <a:pt x="87" y="51"/>
                        </a:lnTo>
                        <a:lnTo>
                          <a:pt x="87" y="54"/>
                        </a:lnTo>
                        <a:lnTo>
                          <a:pt x="85" y="56"/>
                        </a:lnTo>
                        <a:lnTo>
                          <a:pt x="84" y="59"/>
                        </a:lnTo>
                        <a:lnTo>
                          <a:pt x="83" y="62"/>
                        </a:lnTo>
                        <a:lnTo>
                          <a:pt x="81" y="63"/>
                        </a:lnTo>
                        <a:lnTo>
                          <a:pt x="78" y="66"/>
                        </a:lnTo>
                        <a:lnTo>
                          <a:pt x="77" y="66"/>
                        </a:lnTo>
                        <a:lnTo>
                          <a:pt x="74" y="67"/>
                        </a:lnTo>
                        <a:lnTo>
                          <a:pt x="73" y="69"/>
                        </a:lnTo>
                        <a:lnTo>
                          <a:pt x="70" y="70"/>
                        </a:lnTo>
                        <a:lnTo>
                          <a:pt x="68" y="70"/>
                        </a:lnTo>
                        <a:lnTo>
                          <a:pt x="65" y="71"/>
                        </a:lnTo>
                        <a:lnTo>
                          <a:pt x="61" y="71"/>
                        </a:lnTo>
                        <a:lnTo>
                          <a:pt x="58" y="7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1" name="Freeform 859">
                    <a:extLst>
                      <a:ext uri="{FF2B5EF4-FFF2-40B4-BE49-F238E27FC236}">
                        <a16:creationId xmlns="" xmlns:a16="http://schemas.microsoft.com/office/drawing/2014/main" id="{5F8B946C-48AF-4091-9765-D35028C8F95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443413" y="828675"/>
                    <a:ext cx="60325" cy="85725"/>
                  </a:xfrm>
                  <a:custGeom>
                    <a:avLst/>
                    <a:gdLst>
                      <a:gd name="T0" fmla="*/ 1 w 113"/>
                      <a:gd name="T1" fmla="*/ 66 h 161"/>
                      <a:gd name="T2" fmla="*/ 7 w 113"/>
                      <a:gd name="T3" fmla="*/ 81 h 161"/>
                      <a:gd name="T4" fmla="*/ 17 w 113"/>
                      <a:gd name="T5" fmla="*/ 93 h 161"/>
                      <a:gd name="T6" fmla="*/ 27 w 113"/>
                      <a:gd name="T7" fmla="*/ 100 h 161"/>
                      <a:gd name="T8" fmla="*/ 38 w 113"/>
                      <a:gd name="T9" fmla="*/ 103 h 161"/>
                      <a:gd name="T10" fmla="*/ 50 w 113"/>
                      <a:gd name="T11" fmla="*/ 103 h 161"/>
                      <a:gd name="T12" fmla="*/ 63 w 113"/>
                      <a:gd name="T13" fmla="*/ 100 h 161"/>
                      <a:gd name="T14" fmla="*/ 73 w 113"/>
                      <a:gd name="T15" fmla="*/ 94 h 161"/>
                      <a:gd name="T16" fmla="*/ 86 w 113"/>
                      <a:gd name="T17" fmla="*/ 82 h 161"/>
                      <a:gd name="T18" fmla="*/ 85 w 113"/>
                      <a:gd name="T19" fmla="*/ 109 h 161"/>
                      <a:gd name="T20" fmla="*/ 77 w 113"/>
                      <a:gd name="T21" fmla="*/ 128 h 161"/>
                      <a:gd name="T22" fmla="*/ 65 w 113"/>
                      <a:gd name="T23" fmla="*/ 139 h 161"/>
                      <a:gd name="T24" fmla="*/ 55 w 113"/>
                      <a:gd name="T25" fmla="*/ 143 h 161"/>
                      <a:gd name="T26" fmla="*/ 46 w 113"/>
                      <a:gd name="T27" fmla="*/ 143 h 161"/>
                      <a:gd name="T28" fmla="*/ 36 w 113"/>
                      <a:gd name="T29" fmla="*/ 139 h 161"/>
                      <a:gd name="T30" fmla="*/ 31 w 113"/>
                      <a:gd name="T31" fmla="*/ 134 h 161"/>
                      <a:gd name="T32" fmla="*/ 28 w 113"/>
                      <a:gd name="T33" fmla="*/ 125 h 161"/>
                      <a:gd name="T34" fmla="*/ 1 w 113"/>
                      <a:gd name="T35" fmla="*/ 119 h 161"/>
                      <a:gd name="T36" fmla="*/ 4 w 113"/>
                      <a:gd name="T37" fmla="*/ 134 h 161"/>
                      <a:gd name="T38" fmla="*/ 11 w 113"/>
                      <a:gd name="T39" fmla="*/ 144 h 161"/>
                      <a:gd name="T40" fmla="*/ 20 w 113"/>
                      <a:gd name="T41" fmla="*/ 153 h 161"/>
                      <a:gd name="T42" fmla="*/ 31 w 113"/>
                      <a:gd name="T43" fmla="*/ 158 h 161"/>
                      <a:gd name="T44" fmla="*/ 46 w 113"/>
                      <a:gd name="T45" fmla="*/ 161 h 161"/>
                      <a:gd name="T46" fmla="*/ 61 w 113"/>
                      <a:gd name="T47" fmla="*/ 161 h 161"/>
                      <a:gd name="T48" fmla="*/ 75 w 113"/>
                      <a:gd name="T49" fmla="*/ 155 h 161"/>
                      <a:gd name="T50" fmla="*/ 88 w 113"/>
                      <a:gd name="T51" fmla="*/ 148 h 161"/>
                      <a:gd name="T52" fmla="*/ 97 w 113"/>
                      <a:gd name="T53" fmla="*/ 139 h 161"/>
                      <a:gd name="T54" fmla="*/ 104 w 113"/>
                      <a:gd name="T55" fmla="*/ 128 h 161"/>
                      <a:gd name="T56" fmla="*/ 108 w 113"/>
                      <a:gd name="T57" fmla="*/ 116 h 161"/>
                      <a:gd name="T58" fmla="*/ 112 w 113"/>
                      <a:gd name="T59" fmla="*/ 101 h 161"/>
                      <a:gd name="T60" fmla="*/ 113 w 113"/>
                      <a:gd name="T61" fmla="*/ 85 h 161"/>
                      <a:gd name="T62" fmla="*/ 112 w 113"/>
                      <a:gd name="T63" fmla="*/ 67 h 161"/>
                      <a:gd name="T64" fmla="*/ 111 w 113"/>
                      <a:gd name="T65" fmla="*/ 51 h 161"/>
                      <a:gd name="T66" fmla="*/ 107 w 113"/>
                      <a:gd name="T67" fmla="*/ 38 h 161"/>
                      <a:gd name="T68" fmla="*/ 101 w 113"/>
                      <a:gd name="T69" fmla="*/ 27 h 161"/>
                      <a:gd name="T70" fmla="*/ 94 w 113"/>
                      <a:gd name="T71" fmla="*/ 17 h 161"/>
                      <a:gd name="T72" fmla="*/ 85 w 113"/>
                      <a:gd name="T73" fmla="*/ 9 h 161"/>
                      <a:gd name="T74" fmla="*/ 73 w 113"/>
                      <a:gd name="T75" fmla="*/ 2 h 161"/>
                      <a:gd name="T76" fmla="*/ 59 w 113"/>
                      <a:gd name="T77" fmla="*/ 0 h 161"/>
                      <a:gd name="T78" fmla="*/ 44 w 113"/>
                      <a:gd name="T79" fmla="*/ 0 h 161"/>
                      <a:gd name="T80" fmla="*/ 31 w 113"/>
                      <a:gd name="T81" fmla="*/ 4 h 161"/>
                      <a:gd name="T82" fmla="*/ 20 w 113"/>
                      <a:gd name="T83" fmla="*/ 9 h 161"/>
                      <a:gd name="T84" fmla="*/ 8 w 113"/>
                      <a:gd name="T85" fmla="*/ 24 h 161"/>
                      <a:gd name="T86" fmla="*/ 1 w 113"/>
                      <a:gd name="T87" fmla="*/ 40 h 161"/>
                      <a:gd name="T88" fmla="*/ 27 w 113"/>
                      <a:gd name="T89" fmla="*/ 58 h 161"/>
                      <a:gd name="T90" fmla="*/ 27 w 113"/>
                      <a:gd name="T91" fmla="*/ 43 h 161"/>
                      <a:gd name="T92" fmla="*/ 31 w 113"/>
                      <a:gd name="T93" fmla="*/ 31 h 161"/>
                      <a:gd name="T94" fmla="*/ 38 w 113"/>
                      <a:gd name="T95" fmla="*/ 21 h 161"/>
                      <a:gd name="T96" fmla="*/ 50 w 113"/>
                      <a:gd name="T97" fmla="*/ 16 h 161"/>
                      <a:gd name="T98" fmla="*/ 63 w 113"/>
                      <a:gd name="T99" fmla="*/ 17 h 161"/>
                      <a:gd name="T100" fmla="*/ 75 w 113"/>
                      <a:gd name="T101" fmla="*/ 25 h 161"/>
                      <a:gd name="T102" fmla="*/ 81 w 113"/>
                      <a:gd name="T103" fmla="*/ 36 h 161"/>
                      <a:gd name="T104" fmla="*/ 85 w 113"/>
                      <a:gd name="T105" fmla="*/ 50 h 161"/>
                      <a:gd name="T106" fmla="*/ 84 w 113"/>
                      <a:gd name="T107" fmla="*/ 63 h 161"/>
                      <a:gd name="T108" fmla="*/ 80 w 113"/>
                      <a:gd name="T109" fmla="*/ 73 h 161"/>
                      <a:gd name="T110" fmla="*/ 73 w 113"/>
                      <a:gd name="T111" fmla="*/ 81 h 161"/>
                      <a:gd name="T112" fmla="*/ 66 w 113"/>
                      <a:gd name="T113" fmla="*/ 84 h 161"/>
                      <a:gd name="T114" fmla="*/ 58 w 113"/>
                      <a:gd name="T115" fmla="*/ 86 h 161"/>
                      <a:gd name="T116" fmla="*/ 50 w 113"/>
                      <a:gd name="T117" fmla="*/ 86 h 161"/>
                      <a:gd name="T118" fmla="*/ 44 w 113"/>
                      <a:gd name="T119" fmla="*/ 85 h 161"/>
                      <a:gd name="T120" fmla="*/ 34 w 113"/>
                      <a:gd name="T121" fmla="*/ 78 h 161"/>
                      <a:gd name="T122" fmla="*/ 30 w 113"/>
                      <a:gd name="T123" fmla="*/ 70 h 161"/>
                      <a:gd name="T124" fmla="*/ 27 w 113"/>
                      <a:gd name="T125" fmla="*/ 58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13" h="161">
                        <a:moveTo>
                          <a:pt x="0" y="54"/>
                        </a:moveTo>
                        <a:lnTo>
                          <a:pt x="0" y="59"/>
                        </a:lnTo>
                        <a:lnTo>
                          <a:pt x="1" y="66"/>
                        </a:lnTo>
                        <a:lnTo>
                          <a:pt x="2" y="71"/>
                        </a:lnTo>
                        <a:lnTo>
                          <a:pt x="4" y="77"/>
                        </a:lnTo>
                        <a:lnTo>
                          <a:pt x="7" y="81"/>
                        </a:lnTo>
                        <a:lnTo>
                          <a:pt x="9" y="85"/>
                        </a:lnTo>
                        <a:lnTo>
                          <a:pt x="13" y="90"/>
                        </a:lnTo>
                        <a:lnTo>
                          <a:pt x="17" y="93"/>
                        </a:lnTo>
                        <a:lnTo>
                          <a:pt x="20" y="96"/>
                        </a:lnTo>
                        <a:lnTo>
                          <a:pt x="24" y="97"/>
                        </a:lnTo>
                        <a:lnTo>
                          <a:pt x="27" y="100"/>
                        </a:lnTo>
                        <a:lnTo>
                          <a:pt x="31" y="100"/>
                        </a:lnTo>
                        <a:lnTo>
                          <a:pt x="34" y="101"/>
                        </a:lnTo>
                        <a:lnTo>
                          <a:pt x="38" y="103"/>
                        </a:lnTo>
                        <a:lnTo>
                          <a:pt x="42" y="103"/>
                        </a:lnTo>
                        <a:lnTo>
                          <a:pt x="46" y="103"/>
                        </a:lnTo>
                        <a:lnTo>
                          <a:pt x="50" y="103"/>
                        </a:lnTo>
                        <a:lnTo>
                          <a:pt x="55" y="103"/>
                        </a:lnTo>
                        <a:lnTo>
                          <a:pt x="59" y="101"/>
                        </a:lnTo>
                        <a:lnTo>
                          <a:pt x="63" y="100"/>
                        </a:lnTo>
                        <a:lnTo>
                          <a:pt x="66" y="98"/>
                        </a:lnTo>
                        <a:lnTo>
                          <a:pt x="70" y="97"/>
                        </a:lnTo>
                        <a:lnTo>
                          <a:pt x="73" y="94"/>
                        </a:lnTo>
                        <a:lnTo>
                          <a:pt x="77" y="93"/>
                        </a:lnTo>
                        <a:lnTo>
                          <a:pt x="82" y="88"/>
                        </a:lnTo>
                        <a:lnTo>
                          <a:pt x="86" y="82"/>
                        </a:lnTo>
                        <a:lnTo>
                          <a:pt x="86" y="92"/>
                        </a:lnTo>
                        <a:lnTo>
                          <a:pt x="86" y="101"/>
                        </a:lnTo>
                        <a:lnTo>
                          <a:pt x="85" y="109"/>
                        </a:lnTo>
                        <a:lnTo>
                          <a:pt x="82" y="116"/>
                        </a:lnTo>
                        <a:lnTo>
                          <a:pt x="80" y="123"/>
                        </a:lnTo>
                        <a:lnTo>
                          <a:pt x="77" y="128"/>
                        </a:lnTo>
                        <a:lnTo>
                          <a:pt x="73" y="132"/>
                        </a:lnTo>
                        <a:lnTo>
                          <a:pt x="69" y="136"/>
                        </a:lnTo>
                        <a:lnTo>
                          <a:pt x="65" y="139"/>
                        </a:lnTo>
                        <a:lnTo>
                          <a:pt x="61" y="142"/>
                        </a:lnTo>
                        <a:lnTo>
                          <a:pt x="58" y="143"/>
                        </a:lnTo>
                        <a:lnTo>
                          <a:pt x="55" y="143"/>
                        </a:lnTo>
                        <a:lnTo>
                          <a:pt x="52" y="143"/>
                        </a:lnTo>
                        <a:lnTo>
                          <a:pt x="50" y="143"/>
                        </a:lnTo>
                        <a:lnTo>
                          <a:pt x="46" y="143"/>
                        </a:lnTo>
                        <a:lnTo>
                          <a:pt x="43" y="143"/>
                        </a:lnTo>
                        <a:lnTo>
                          <a:pt x="39" y="142"/>
                        </a:lnTo>
                        <a:lnTo>
                          <a:pt x="36" y="139"/>
                        </a:lnTo>
                        <a:lnTo>
                          <a:pt x="35" y="138"/>
                        </a:lnTo>
                        <a:lnTo>
                          <a:pt x="32" y="135"/>
                        </a:lnTo>
                        <a:lnTo>
                          <a:pt x="31" y="134"/>
                        </a:lnTo>
                        <a:lnTo>
                          <a:pt x="30" y="131"/>
                        </a:lnTo>
                        <a:lnTo>
                          <a:pt x="28" y="128"/>
                        </a:lnTo>
                        <a:lnTo>
                          <a:pt x="28" y="125"/>
                        </a:lnTo>
                        <a:lnTo>
                          <a:pt x="28" y="123"/>
                        </a:lnTo>
                        <a:lnTo>
                          <a:pt x="28" y="119"/>
                        </a:lnTo>
                        <a:lnTo>
                          <a:pt x="1" y="119"/>
                        </a:lnTo>
                        <a:lnTo>
                          <a:pt x="2" y="124"/>
                        </a:lnTo>
                        <a:lnTo>
                          <a:pt x="2" y="128"/>
                        </a:lnTo>
                        <a:lnTo>
                          <a:pt x="4" y="134"/>
                        </a:lnTo>
                        <a:lnTo>
                          <a:pt x="5" y="136"/>
                        </a:lnTo>
                        <a:lnTo>
                          <a:pt x="8" y="140"/>
                        </a:lnTo>
                        <a:lnTo>
                          <a:pt x="11" y="144"/>
                        </a:lnTo>
                        <a:lnTo>
                          <a:pt x="13" y="147"/>
                        </a:lnTo>
                        <a:lnTo>
                          <a:pt x="16" y="151"/>
                        </a:lnTo>
                        <a:lnTo>
                          <a:pt x="20" y="153"/>
                        </a:lnTo>
                        <a:lnTo>
                          <a:pt x="23" y="155"/>
                        </a:lnTo>
                        <a:lnTo>
                          <a:pt x="27" y="157"/>
                        </a:lnTo>
                        <a:lnTo>
                          <a:pt x="31" y="158"/>
                        </a:lnTo>
                        <a:lnTo>
                          <a:pt x="35" y="159"/>
                        </a:lnTo>
                        <a:lnTo>
                          <a:pt x="40" y="161"/>
                        </a:lnTo>
                        <a:lnTo>
                          <a:pt x="46" y="161"/>
                        </a:lnTo>
                        <a:lnTo>
                          <a:pt x="50" y="161"/>
                        </a:lnTo>
                        <a:lnTo>
                          <a:pt x="55" y="161"/>
                        </a:lnTo>
                        <a:lnTo>
                          <a:pt x="61" y="161"/>
                        </a:lnTo>
                        <a:lnTo>
                          <a:pt x="66" y="159"/>
                        </a:lnTo>
                        <a:lnTo>
                          <a:pt x="70" y="158"/>
                        </a:lnTo>
                        <a:lnTo>
                          <a:pt x="75" y="155"/>
                        </a:lnTo>
                        <a:lnTo>
                          <a:pt x="80" y="154"/>
                        </a:lnTo>
                        <a:lnTo>
                          <a:pt x="84" y="151"/>
                        </a:lnTo>
                        <a:lnTo>
                          <a:pt x="88" y="148"/>
                        </a:lnTo>
                        <a:lnTo>
                          <a:pt x="90" y="146"/>
                        </a:lnTo>
                        <a:lnTo>
                          <a:pt x="94" y="143"/>
                        </a:lnTo>
                        <a:lnTo>
                          <a:pt x="97" y="139"/>
                        </a:lnTo>
                        <a:lnTo>
                          <a:pt x="98" y="136"/>
                        </a:lnTo>
                        <a:lnTo>
                          <a:pt x="101" y="132"/>
                        </a:lnTo>
                        <a:lnTo>
                          <a:pt x="104" y="128"/>
                        </a:lnTo>
                        <a:lnTo>
                          <a:pt x="105" y="125"/>
                        </a:lnTo>
                        <a:lnTo>
                          <a:pt x="107" y="120"/>
                        </a:lnTo>
                        <a:lnTo>
                          <a:pt x="108" y="116"/>
                        </a:lnTo>
                        <a:lnTo>
                          <a:pt x="109" y="112"/>
                        </a:lnTo>
                        <a:lnTo>
                          <a:pt x="111" y="107"/>
                        </a:lnTo>
                        <a:lnTo>
                          <a:pt x="112" y="101"/>
                        </a:lnTo>
                        <a:lnTo>
                          <a:pt x="112" y="96"/>
                        </a:lnTo>
                        <a:lnTo>
                          <a:pt x="112" y="90"/>
                        </a:lnTo>
                        <a:lnTo>
                          <a:pt x="113" y="85"/>
                        </a:lnTo>
                        <a:lnTo>
                          <a:pt x="113" y="78"/>
                        </a:lnTo>
                        <a:lnTo>
                          <a:pt x="113" y="73"/>
                        </a:lnTo>
                        <a:lnTo>
                          <a:pt x="112" y="67"/>
                        </a:lnTo>
                        <a:lnTo>
                          <a:pt x="112" y="62"/>
                        </a:lnTo>
                        <a:lnTo>
                          <a:pt x="112" y="57"/>
                        </a:lnTo>
                        <a:lnTo>
                          <a:pt x="111" y="51"/>
                        </a:lnTo>
                        <a:lnTo>
                          <a:pt x="109" y="47"/>
                        </a:lnTo>
                        <a:lnTo>
                          <a:pt x="108" y="42"/>
                        </a:lnTo>
                        <a:lnTo>
                          <a:pt x="107" y="38"/>
                        </a:lnTo>
                        <a:lnTo>
                          <a:pt x="105" y="34"/>
                        </a:lnTo>
                        <a:lnTo>
                          <a:pt x="104" y="29"/>
                        </a:lnTo>
                        <a:lnTo>
                          <a:pt x="101" y="27"/>
                        </a:lnTo>
                        <a:lnTo>
                          <a:pt x="100" y="23"/>
                        </a:lnTo>
                        <a:lnTo>
                          <a:pt x="97" y="20"/>
                        </a:lnTo>
                        <a:lnTo>
                          <a:pt x="94" y="17"/>
                        </a:lnTo>
                        <a:lnTo>
                          <a:pt x="92" y="15"/>
                        </a:lnTo>
                        <a:lnTo>
                          <a:pt x="89" y="12"/>
                        </a:lnTo>
                        <a:lnTo>
                          <a:pt x="85" y="9"/>
                        </a:lnTo>
                        <a:lnTo>
                          <a:pt x="81" y="7"/>
                        </a:lnTo>
                        <a:lnTo>
                          <a:pt x="77" y="4"/>
                        </a:lnTo>
                        <a:lnTo>
                          <a:pt x="73" y="2"/>
                        </a:lnTo>
                        <a:lnTo>
                          <a:pt x="69" y="1"/>
                        </a:lnTo>
                        <a:lnTo>
                          <a:pt x="63" y="0"/>
                        </a:lnTo>
                        <a:lnTo>
                          <a:pt x="59" y="0"/>
                        </a:lnTo>
                        <a:lnTo>
                          <a:pt x="54" y="0"/>
                        </a:lnTo>
                        <a:lnTo>
                          <a:pt x="48" y="0"/>
                        </a:lnTo>
                        <a:lnTo>
                          <a:pt x="44" y="0"/>
                        </a:lnTo>
                        <a:lnTo>
                          <a:pt x="39" y="1"/>
                        </a:lnTo>
                        <a:lnTo>
                          <a:pt x="35" y="2"/>
                        </a:lnTo>
                        <a:lnTo>
                          <a:pt x="31" y="4"/>
                        </a:lnTo>
                        <a:lnTo>
                          <a:pt x="27" y="5"/>
                        </a:lnTo>
                        <a:lnTo>
                          <a:pt x="23" y="8"/>
                        </a:lnTo>
                        <a:lnTo>
                          <a:pt x="20" y="9"/>
                        </a:lnTo>
                        <a:lnTo>
                          <a:pt x="15" y="15"/>
                        </a:lnTo>
                        <a:lnTo>
                          <a:pt x="11" y="19"/>
                        </a:lnTo>
                        <a:lnTo>
                          <a:pt x="8" y="24"/>
                        </a:lnTo>
                        <a:lnTo>
                          <a:pt x="5" y="29"/>
                        </a:lnTo>
                        <a:lnTo>
                          <a:pt x="2" y="35"/>
                        </a:lnTo>
                        <a:lnTo>
                          <a:pt x="1" y="40"/>
                        </a:lnTo>
                        <a:lnTo>
                          <a:pt x="0" y="47"/>
                        </a:lnTo>
                        <a:lnTo>
                          <a:pt x="0" y="54"/>
                        </a:lnTo>
                        <a:close/>
                        <a:moveTo>
                          <a:pt x="27" y="58"/>
                        </a:moveTo>
                        <a:lnTo>
                          <a:pt x="27" y="54"/>
                        </a:lnTo>
                        <a:lnTo>
                          <a:pt x="27" y="48"/>
                        </a:lnTo>
                        <a:lnTo>
                          <a:pt x="27" y="43"/>
                        </a:lnTo>
                        <a:lnTo>
                          <a:pt x="28" y="39"/>
                        </a:lnTo>
                        <a:lnTo>
                          <a:pt x="30" y="35"/>
                        </a:lnTo>
                        <a:lnTo>
                          <a:pt x="31" y="31"/>
                        </a:lnTo>
                        <a:lnTo>
                          <a:pt x="34" y="27"/>
                        </a:lnTo>
                        <a:lnTo>
                          <a:pt x="35" y="24"/>
                        </a:lnTo>
                        <a:lnTo>
                          <a:pt x="38" y="21"/>
                        </a:lnTo>
                        <a:lnTo>
                          <a:pt x="42" y="19"/>
                        </a:lnTo>
                        <a:lnTo>
                          <a:pt x="46" y="17"/>
                        </a:lnTo>
                        <a:lnTo>
                          <a:pt x="50" y="16"/>
                        </a:lnTo>
                        <a:lnTo>
                          <a:pt x="54" y="16"/>
                        </a:lnTo>
                        <a:lnTo>
                          <a:pt x="59" y="16"/>
                        </a:lnTo>
                        <a:lnTo>
                          <a:pt x="63" y="17"/>
                        </a:lnTo>
                        <a:lnTo>
                          <a:pt x="67" y="20"/>
                        </a:lnTo>
                        <a:lnTo>
                          <a:pt x="73" y="23"/>
                        </a:lnTo>
                        <a:lnTo>
                          <a:pt x="75" y="25"/>
                        </a:lnTo>
                        <a:lnTo>
                          <a:pt x="78" y="28"/>
                        </a:lnTo>
                        <a:lnTo>
                          <a:pt x="80" y="32"/>
                        </a:lnTo>
                        <a:lnTo>
                          <a:pt x="81" y="36"/>
                        </a:lnTo>
                        <a:lnTo>
                          <a:pt x="82" y="40"/>
                        </a:lnTo>
                        <a:lnTo>
                          <a:pt x="84" y="44"/>
                        </a:lnTo>
                        <a:lnTo>
                          <a:pt x="85" y="50"/>
                        </a:lnTo>
                        <a:lnTo>
                          <a:pt x="85" y="55"/>
                        </a:lnTo>
                        <a:lnTo>
                          <a:pt x="85" y="59"/>
                        </a:lnTo>
                        <a:lnTo>
                          <a:pt x="84" y="63"/>
                        </a:lnTo>
                        <a:lnTo>
                          <a:pt x="82" y="66"/>
                        </a:lnTo>
                        <a:lnTo>
                          <a:pt x="81" y="70"/>
                        </a:lnTo>
                        <a:lnTo>
                          <a:pt x="80" y="73"/>
                        </a:lnTo>
                        <a:lnTo>
                          <a:pt x="78" y="75"/>
                        </a:lnTo>
                        <a:lnTo>
                          <a:pt x="75" y="78"/>
                        </a:lnTo>
                        <a:lnTo>
                          <a:pt x="73" y="81"/>
                        </a:lnTo>
                        <a:lnTo>
                          <a:pt x="70" y="82"/>
                        </a:lnTo>
                        <a:lnTo>
                          <a:pt x="69" y="84"/>
                        </a:lnTo>
                        <a:lnTo>
                          <a:pt x="66" y="84"/>
                        </a:lnTo>
                        <a:lnTo>
                          <a:pt x="63" y="85"/>
                        </a:lnTo>
                        <a:lnTo>
                          <a:pt x="61" y="85"/>
                        </a:lnTo>
                        <a:lnTo>
                          <a:pt x="58" y="86"/>
                        </a:lnTo>
                        <a:lnTo>
                          <a:pt x="55" y="86"/>
                        </a:lnTo>
                        <a:lnTo>
                          <a:pt x="51" y="86"/>
                        </a:lnTo>
                        <a:lnTo>
                          <a:pt x="50" y="86"/>
                        </a:lnTo>
                        <a:lnTo>
                          <a:pt x="47" y="86"/>
                        </a:lnTo>
                        <a:lnTo>
                          <a:pt x="46" y="85"/>
                        </a:lnTo>
                        <a:lnTo>
                          <a:pt x="44" y="85"/>
                        </a:lnTo>
                        <a:lnTo>
                          <a:pt x="39" y="82"/>
                        </a:lnTo>
                        <a:lnTo>
                          <a:pt x="36" y="80"/>
                        </a:lnTo>
                        <a:lnTo>
                          <a:pt x="34" y="78"/>
                        </a:lnTo>
                        <a:lnTo>
                          <a:pt x="32" y="75"/>
                        </a:lnTo>
                        <a:lnTo>
                          <a:pt x="30" y="73"/>
                        </a:lnTo>
                        <a:lnTo>
                          <a:pt x="30" y="70"/>
                        </a:lnTo>
                        <a:lnTo>
                          <a:pt x="28" y="66"/>
                        </a:lnTo>
                        <a:lnTo>
                          <a:pt x="27" y="62"/>
                        </a:lnTo>
                        <a:lnTo>
                          <a:pt x="27" y="5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8" name="Group 257">
                <a:extLst>
                  <a:ext uri="{FF2B5EF4-FFF2-40B4-BE49-F238E27FC236}">
                    <a16:creationId xmlns="" xmlns:a16="http://schemas.microsoft.com/office/drawing/2014/main" id="{C1C531BE-3E78-43FB-B4C4-BBFFFECE2053}"/>
                  </a:ext>
                </a:extLst>
              </p:cNvPr>
              <p:cNvGrpSpPr/>
              <p:nvPr/>
            </p:nvGrpSpPr>
            <p:grpSpPr>
              <a:xfrm>
                <a:off x="3670628" y="1788743"/>
                <a:ext cx="183289" cy="4837876"/>
                <a:chOff x="3502025" y="193675"/>
                <a:chExt cx="241300" cy="6369050"/>
              </a:xfrm>
            </p:grpSpPr>
            <p:sp>
              <p:nvSpPr>
                <p:cNvPr id="259" name="Rectangle 873">
                  <a:extLst>
                    <a:ext uri="{FF2B5EF4-FFF2-40B4-BE49-F238E27FC236}">
                      <a16:creationId xmlns="" xmlns:a16="http://schemas.microsoft.com/office/drawing/2014/main" id="{8417499B-8116-4FD6-9679-F09C84F03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2025" y="193675"/>
                  <a:ext cx="241300" cy="6369050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260" name="Group 259">
                  <a:extLst>
                    <a:ext uri="{FF2B5EF4-FFF2-40B4-BE49-F238E27FC236}">
                      <a16:creationId xmlns="" xmlns:a16="http://schemas.microsoft.com/office/drawing/2014/main" id="{E76D9770-3A8B-4866-9831-F4D3EEDC88F9}"/>
                    </a:ext>
                  </a:extLst>
                </p:cNvPr>
                <p:cNvGrpSpPr/>
                <p:nvPr/>
              </p:nvGrpSpPr>
              <p:grpSpPr>
                <a:xfrm>
                  <a:off x="3524251" y="195263"/>
                  <a:ext cx="153987" cy="6353175"/>
                  <a:chOff x="3524251" y="195263"/>
                  <a:chExt cx="153987" cy="6353175"/>
                </a:xfrm>
              </p:grpSpPr>
              <p:sp>
                <p:nvSpPr>
                  <p:cNvPr id="261" name="Rectangle 5">
                    <a:extLst>
                      <a:ext uri="{FF2B5EF4-FFF2-40B4-BE49-F238E27FC236}">
                        <a16:creationId xmlns="" xmlns:a16="http://schemas.microsoft.com/office/drawing/2014/main" id="{63C3031F-868A-4B02-8AA8-3FFE1215CE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5357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6">
                    <a:extLst>
                      <a:ext uri="{FF2B5EF4-FFF2-40B4-BE49-F238E27FC236}">
                        <a16:creationId xmlns="" xmlns:a16="http://schemas.microsoft.com/office/drawing/2014/main" id="{57046AD9-64FF-451F-8ADA-5FBE23B21F9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5087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 7">
                    <a:extLst>
                      <a:ext uri="{FF2B5EF4-FFF2-40B4-BE49-F238E27FC236}">
                        <a16:creationId xmlns="" xmlns:a16="http://schemas.microsoft.com/office/drawing/2014/main" id="{175ECA7A-8E6A-4577-B7F7-FCF55C0324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481763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8">
                    <a:extLst>
                      <a:ext uri="{FF2B5EF4-FFF2-40B4-BE49-F238E27FC236}">
                        <a16:creationId xmlns="" xmlns:a16="http://schemas.microsoft.com/office/drawing/2014/main" id="{922D3F20-6A26-4E1E-906B-6F57C20F7F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4547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9">
                    <a:extLst>
                      <a:ext uri="{FF2B5EF4-FFF2-40B4-BE49-F238E27FC236}">
                        <a16:creationId xmlns="" xmlns:a16="http://schemas.microsoft.com/office/drawing/2014/main" id="{70DC6AF8-D99D-4CD8-9546-B3C526FB70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42778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" name="Rectangle 10">
                    <a:extLst>
                      <a:ext uri="{FF2B5EF4-FFF2-40B4-BE49-F238E27FC236}">
                        <a16:creationId xmlns="" xmlns:a16="http://schemas.microsoft.com/office/drawing/2014/main" id="{E031D3B0-C3E3-490B-AE04-6BEE7481DE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4008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11">
                    <a:extLst>
                      <a:ext uri="{FF2B5EF4-FFF2-40B4-BE49-F238E27FC236}">
                        <a16:creationId xmlns="" xmlns:a16="http://schemas.microsoft.com/office/drawing/2014/main" id="{22F48C35-5E0E-4FA2-B827-0AB6C22568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3738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12">
                    <a:extLst>
                      <a:ext uri="{FF2B5EF4-FFF2-40B4-BE49-F238E27FC236}">
                        <a16:creationId xmlns="" xmlns:a16="http://schemas.microsoft.com/office/drawing/2014/main" id="{A2568E20-2578-46E8-87B6-024B903B61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346826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13">
                    <a:extLst>
                      <a:ext uri="{FF2B5EF4-FFF2-40B4-BE49-F238E27FC236}">
                        <a16:creationId xmlns="" xmlns:a16="http://schemas.microsoft.com/office/drawing/2014/main" id="{2EA9B4C0-130E-41CA-A199-69A7DD1237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3214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14">
                    <a:extLst>
                      <a:ext uri="{FF2B5EF4-FFF2-40B4-BE49-F238E27FC236}">
                        <a16:creationId xmlns="" xmlns:a16="http://schemas.microsoft.com/office/drawing/2014/main" id="{16EBBB5D-4A2B-41CA-A2B3-674116ACCB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29285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15">
                    <a:extLst>
                      <a:ext uri="{FF2B5EF4-FFF2-40B4-BE49-F238E27FC236}">
                        <a16:creationId xmlns="" xmlns:a16="http://schemas.microsoft.com/office/drawing/2014/main" id="{462279C9-0312-432D-A4C1-8E42029B9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2674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" name="Rectangle 16">
                    <a:extLst>
                      <a:ext uri="{FF2B5EF4-FFF2-40B4-BE49-F238E27FC236}">
                        <a16:creationId xmlns="" xmlns:a16="http://schemas.microsoft.com/office/drawing/2014/main" id="{1E6E071A-80D5-4465-B7B1-D1F0AF501C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2404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17">
                    <a:extLst>
                      <a:ext uri="{FF2B5EF4-FFF2-40B4-BE49-F238E27FC236}">
                        <a16:creationId xmlns="" xmlns:a16="http://schemas.microsoft.com/office/drawing/2014/main" id="{274D561D-0F80-4FB5-8F33-F0C9ABCF4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213476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4 h 24"/>
                      <a:gd name="T2" fmla="*/ 113 w 113"/>
                      <a:gd name="T3" fmla="*/ 24 h 24"/>
                      <a:gd name="T4" fmla="*/ 89 w 113"/>
                      <a:gd name="T5" fmla="*/ 0 h 24"/>
                      <a:gd name="T6" fmla="*/ 0 w 113"/>
                      <a:gd name="T7" fmla="*/ 0 h 24"/>
                      <a:gd name="T8" fmla="*/ 0 w 113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4">
                        <a:moveTo>
                          <a:pt x="0" y="24"/>
                        </a:moveTo>
                        <a:lnTo>
                          <a:pt x="113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" name="Rectangle 18">
                    <a:extLst>
                      <a:ext uri="{FF2B5EF4-FFF2-40B4-BE49-F238E27FC236}">
                        <a16:creationId xmlns="" xmlns:a16="http://schemas.microsoft.com/office/drawing/2014/main" id="{76AF9555-DE10-457B-A123-A231375FF5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1864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19">
                    <a:extLst>
                      <a:ext uri="{FF2B5EF4-FFF2-40B4-BE49-F238E27FC236}">
                        <a16:creationId xmlns="" xmlns:a16="http://schemas.microsoft.com/office/drawing/2014/main" id="{39149592-B8F6-413F-BDA5-7E26EB9567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159501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9" name="Rectangle 20">
                    <a:extLst>
                      <a:ext uri="{FF2B5EF4-FFF2-40B4-BE49-F238E27FC236}">
                        <a16:creationId xmlns="" xmlns:a16="http://schemas.microsoft.com/office/drawing/2014/main" id="{C0E2986A-1467-4969-9631-56A25EFAEC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1325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1" name="Rectangle 21">
                    <a:extLst>
                      <a:ext uri="{FF2B5EF4-FFF2-40B4-BE49-F238E27FC236}">
                        <a16:creationId xmlns="" xmlns:a16="http://schemas.microsoft.com/office/drawing/2014/main" id="{B2ADFAA1-E4F6-4DD5-BA89-99B6FAE309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1055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 22">
                    <a:extLst>
                      <a:ext uri="{FF2B5EF4-FFF2-40B4-BE49-F238E27FC236}">
                        <a16:creationId xmlns="" xmlns:a16="http://schemas.microsoft.com/office/drawing/2014/main" id="{E06CF212-5B56-41B6-966E-C85699993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078538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3" name="Rectangle 23">
                    <a:extLst>
                      <a:ext uri="{FF2B5EF4-FFF2-40B4-BE49-F238E27FC236}">
                        <a16:creationId xmlns="" xmlns:a16="http://schemas.microsoft.com/office/drawing/2014/main" id="{94ED363C-FB89-4A21-8525-7157C87B9F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0515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 24">
                    <a:extLst>
                      <a:ext uri="{FF2B5EF4-FFF2-40B4-BE49-F238E27FC236}">
                        <a16:creationId xmlns="" xmlns:a16="http://schemas.microsoft.com/office/drawing/2014/main" id="{306C064B-81FE-4193-9B7F-2CC2BFC0B6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02456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7" name="Rectangle 25">
                    <a:extLst>
                      <a:ext uri="{FF2B5EF4-FFF2-40B4-BE49-F238E27FC236}">
                        <a16:creationId xmlns="" xmlns:a16="http://schemas.microsoft.com/office/drawing/2014/main" id="{552EF438-44C4-4106-9988-DA31CFBFF0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9975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8" name="Rectangle 26">
                    <a:extLst>
                      <a:ext uri="{FF2B5EF4-FFF2-40B4-BE49-F238E27FC236}">
                        <a16:creationId xmlns="" xmlns:a16="http://schemas.microsoft.com/office/drawing/2014/main" id="{2DDA0788-AFD1-43BB-B360-8874E1BA72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9721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 27">
                    <a:extLst>
                      <a:ext uri="{FF2B5EF4-FFF2-40B4-BE49-F238E27FC236}">
                        <a16:creationId xmlns="" xmlns:a16="http://schemas.microsoft.com/office/drawing/2014/main" id="{C89041C2-786C-442F-97D0-3B9839D36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943601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0" name="Rectangle 28">
                    <a:extLst>
                      <a:ext uri="{FF2B5EF4-FFF2-40B4-BE49-F238E27FC236}">
                        <a16:creationId xmlns="" xmlns:a16="http://schemas.microsoft.com/office/drawing/2014/main" id="{F4AFC6E7-EDAF-4537-AAF2-1E3941A7DF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9182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 29">
                    <a:extLst>
                      <a:ext uri="{FF2B5EF4-FFF2-40B4-BE49-F238E27FC236}">
                        <a16:creationId xmlns="" xmlns:a16="http://schemas.microsoft.com/office/drawing/2014/main" id="{5A9DA4C8-DCAE-477A-B3EA-F0A84D81D0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89121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2" name="Rectangle 30">
                    <a:extLst>
                      <a:ext uri="{FF2B5EF4-FFF2-40B4-BE49-F238E27FC236}">
                        <a16:creationId xmlns="" xmlns:a16="http://schemas.microsoft.com/office/drawing/2014/main" id="{08BE46B1-CF35-405D-8498-6290AFFBC0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8642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3" name="Rectangle 31">
                    <a:extLst>
                      <a:ext uri="{FF2B5EF4-FFF2-40B4-BE49-F238E27FC236}">
                        <a16:creationId xmlns="" xmlns:a16="http://schemas.microsoft.com/office/drawing/2014/main" id="{DD9F79B3-D561-49FD-994C-B592699C28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8372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 32">
                    <a:extLst>
                      <a:ext uri="{FF2B5EF4-FFF2-40B4-BE49-F238E27FC236}">
                        <a16:creationId xmlns="" xmlns:a16="http://schemas.microsoft.com/office/drawing/2014/main" id="{03353636-87D3-47D4-9A3B-C41F24711B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810251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5" name="Rectangle 33">
                    <a:extLst>
                      <a:ext uri="{FF2B5EF4-FFF2-40B4-BE49-F238E27FC236}">
                        <a16:creationId xmlns="" xmlns:a16="http://schemas.microsoft.com/office/drawing/2014/main" id="{13DC706F-D928-4750-8B91-892B2E7A3D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7832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 34">
                    <a:extLst>
                      <a:ext uri="{FF2B5EF4-FFF2-40B4-BE49-F238E27FC236}">
                        <a16:creationId xmlns="" xmlns:a16="http://schemas.microsoft.com/office/drawing/2014/main" id="{4A02FA45-CDCE-4780-8AF5-3238CC19E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75627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3" name="Rectangle 35">
                    <a:extLst>
                      <a:ext uri="{FF2B5EF4-FFF2-40B4-BE49-F238E27FC236}">
                        <a16:creationId xmlns="" xmlns:a16="http://schemas.microsoft.com/office/drawing/2014/main" id="{191DEA82-F9B4-465F-8E21-C98F638A2F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7292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4" name="Rectangle 36">
                    <a:extLst>
                      <a:ext uri="{FF2B5EF4-FFF2-40B4-BE49-F238E27FC236}">
                        <a16:creationId xmlns="" xmlns:a16="http://schemas.microsoft.com/office/drawing/2014/main" id="{44ED5ADE-B4AE-462B-8671-2B1FEFD308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7023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 37">
                    <a:extLst>
                      <a:ext uri="{FF2B5EF4-FFF2-40B4-BE49-F238E27FC236}">
                        <a16:creationId xmlns="" xmlns:a16="http://schemas.microsoft.com/office/drawing/2014/main" id="{52F07D56-87B6-4298-826E-B218D04EA4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675313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6" name="Rectangle 38">
                    <a:extLst>
                      <a:ext uri="{FF2B5EF4-FFF2-40B4-BE49-F238E27FC236}">
                        <a16:creationId xmlns="" xmlns:a16="http://schemas.microsoft.com/office/drawing/2014/main" id="{7685B8D9-D3C6-4A95-94CC-9225F8060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6483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 39">
                    <a:extLst>
                      <a:ext uri="{FF2B5EF4-FFF2-40B4-BE49-F238E27FC236}">
                        <a16:creationId xmlns="" xmlns:a16="http://schemas.microsoft.com/office/drawing/2014/main" id="{37CBA632-9788-4EF9-B731-AFDDFC80BD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62292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8" name="Rectangle 40">
                    <a:extLst>
                      <a:ext uri="{FF2B5EF4-FFF2-40B4-BE49-F238E27FC236}">
                        <a16:creationId xmlns="" xmlns:a16="http://schemas.microsoft.com/office/drawing/2014/main" id="{9D1CFF64-65E2-4EB5-9C6F-EA27EAB8B5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5959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9" name="Rectangle 41">
                    <a:extLst>
                      <a:ext uri="{FF2B5EF4-FFF2-40B4-BE49-F238E27FC236}">
                        <a16:creationId xmlns="" xmlns:a16="http://schemas.microsoft.com/office/drawing/2014/main" id="{293EB717-06AE-4952-8367-B3A6CF18C1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5689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 42">
                    <a:extLst>
                      <a:ext uri="{FF2B5EF4-FFF2-40B4-BE49-F238E27FC236}">
                        <a16:creationId xmlns="" xmlns:a16="http://schemas.microsoft.com/office/drawing/2014/main" id="{69835375-A205-4AF8-8A61-9D190B8A86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541963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3" name="Rectangle 43">
                    <a:extLst>
                      <a:ext uri="{FF2B5EF4-FFF2-40B4-BE49-F238E27FC236}">
                        <a16:creationId xmlns="" xmlns:a16="http://schemas.microsoft.com/office/drawing/2014/main" id="{A8D5DA0E-706E-4DA5-9640-2F846C80CF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5149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 44">
                    <a:extLst>
                      <a:ext uri="{FF2B5EF4-FFF2-40B4-BE49-F238E27FC236}">
                        <a16:creationId xmlns="" xmlns:a16="http://schemas.microsoft.com/office/drawing/2014/main" id="{258D8E88-9C4E-496B-8A57-0419AAA207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48798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5" name="Rectangle 45">
                    <a:extLst>
                      <a:ext uri="{FF2B5EF4-FFF2-40B4-BE49-F238E27FC236}">
                        <a16:creationId xmlns="" xmlns:a16="http://schemas.microsoft.com/office/drawing/2014/main" id="{E796A7FF-5C90-4E0B-AA91-23F42B5C7D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4610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6" name="Rectangle 46">
                    <a:extLst>
                      <a:ext uri="{FF2B5EF4-FFF2-40B4-BE49-F238E27FC236}">
                        <a16:creationId xmlns="" xmlns:a16="http://schemas.microsoft.com/office/drawing/2014/main" id="{FC7DBCDD-E9B1-4776-946A-5ADCD3CF52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4340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7" name="Freeform 47">
                    <a:extLst>
                      <a:ext uri="{FF2B5EF4-FFF2-40B4-BE49-F238E27FC236}">
                        <a16:creationId xmlns="" xmlns:a16="http://schemas.microsoft.com/office/drawing/2014/main" id="{17AAE9F2-0487-44E4-97C7-D4844416B4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407026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8" name="Rectangle 48">
                    <a:extLst>
                      <a:ext uri="{FF2B5EF4-FFF2-40B4-BE49-F238E27FC236}">
                        <a16:creationId xmlns="" xmlns:a16="http://schemas.microsoft.com/office/drawing/2014/main" id="{FF4668C1-3970-4B33-B324-2A6E0C271D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3800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49">
                    <a:extLst>
                      <a:ext uri="{FF2B5EF4-FFF2-40B4-BE49-F238E27FC236}">
                        <a16:creationId xmlns="" xmlns:a16="http://schemas.microsoft.com/office/drawing/2014/main" id="{F497C44B-D399-4F7C-A854-4C043B5A9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35305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0" name="Rectangle 50">
                    <a:extLst>
                      <a:ext uri="{FF2B5EF4-FFF2-40B4-BE49-F238E27FC236}">
                        <a16:creationId xmlns="" xmlns:a16="http://schemas.microsoft.com/office/drawing/2014/main" id="{388CD827-1F6D-4510-98C6-C11B44BDFC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3260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1" name="Rectangle 51">
                    <a:extLst>
                      <a:ext uri="{FF2B5EF4-FFF2-40B4-BE49-F238E27FC236}">
                        <a16:creationId xmlns="" xmlns:a16="http://schemas.microsoft.com/office/drawing/2014/main" id="{3620EDCE-CDB7-4C9A-A478-DD70A7D55B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2990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2" name="Freeform 52">
                    <a:extLst>
                      <a:ext uri="{FF2B5EF4-FFF2-40B4-BE49-F238E27FC236}">
                        <a16:creationId xmlns="" xmlns:a16="http://schemas.microsoft.com/office/drawing/2014/main" id="{F28AEB6A-4949-4507-ACBB-8819E00737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273676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4 h 24"/>
                      <a:gd name="T2" fmla="*/ 113 w 113"/>
                      <a:gd name="T3" fmla="*/ 24 h 24"/>
                      <a:gd name="T4" fmla="*/ 89 w 113"/>
                      <a:gd name="T5" fmla="*/ 0 h 24"/>
                      <a:gd name="T6" fmla="*/ 0 w 113"/>
                      <a:gd name="T7" fmla="*/ 0 h 24"/>
                      <a:gd name="T8" fmla="*/ 0 w 113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4">
                        <a:moveTo>
                          <a:pt x="0" y="24"/>
                        </a:moveTo>
                        <a:lnTo>
                          <a:pt x="113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3" name="Rectangle 53">
                    <a:extLst>
                      <a:ext uri="{FF2B5EF4-FFF2-40B4-BE49-F238E27FC236}">
                        <a16:creationId xmlns="" xmlns:a16="http://schemas.microsoft.com/office/drawing/2014/main" id="{4028D8FA-B441-444C-B0F4-B259DE9802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2466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4" name="Freeform 54">
                    <a:extLst>
                      <a:ext uri="{FF2B5EF4-FFF2-40B4-BE49-F238E27FC236}">
                        <a16:creationId xmlns="" xmlns:a16="http://schemas.microsoft.com/office/drawing/2014/main" id="{7CFEC63A-5087-4B18-8D41-250935B952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21811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5" name="Rectangle 55">
                    <a:extLst>
                      <a:ext uri="{FF2B5EF4-FFF2-40B4-BE49-F238E27FC236}">
                        <a16:creationId xmlns="" xmlns:a16="http://schemas.microsoft.com/office/drawing/2014/main" id="{30C310CD-F556-4388-ABB4-F819DB946A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1927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6" name="Rectangle 56">
                    <a:extLst>
                      <a:ext uri="{FF2B5EF4-FFF2-40B4-BE49-F238E27FC236}">
                        <a16:creationId xmlns="" xmlns:a16="http://schemas.microsoft.com/office/drawing/2014/main" id="{9E9D4811-0498-404D-AA3B-1BDBD68C0E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1657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7" name="Freeform 57">
                    <a:extLst>
                      <a:ext uri="{FF2B5EF4-FFF2-40B4-BE49-F238E27FC236}">
                        <a16:creationId xmlns="" xmlns:a16="http://schemas.microsoft.com/office/drawing/2014/main" id="{82113683-A278-4312-BD6D-06F4CFED3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138738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8" name="Rectangle 58">
                    <a:extLst>
                      <a:ext uri="{FF2B5EF4-FFF2-40B4-BE49-F238E27FC236}">
                        <a16:creationId xmlns="" xmlns:a16="http://schemas.microsoft.com/office/drawing/2014/main" id="{9A6EA03C-7C38-43F9-AA1A-42756186DF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1117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 59">
                    <a:extLst>
                      <a:ext uri="{FF2B5EF4-FFF2-40B4-BE49-F238E27FC236}">
                        <a16:creationId xmlns="" xmlns:a16="http://schemas.microsoft.com/office/drawing/2014/main" id="{19004090-06EE-4132-9D90-5C60CB5650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08476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" name="Rectangle 60">
                    <a:extLst>
                      <a:ext uri="{FF2B5EF4-FFF2-40B4-BE49-F238E27FC236}">
                        <a16:creationId xmlns="" xmlns:a16="http://schemas.microsoft.com/office/drawing/2014/main" id="{101783D3-5623-4F8E-ACE5-6E369A55B0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0577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1" name="Rectangle 61">
                    <a:extLst>
                      <a:ext uri="{FF2B5EF4-FFF2-40B4-BE49-F238E27FC236}">
                        <a16:creationId xmlns="" xmlns:a16="http://schemas.microsoft.com/office/drawing/2014/main" id="{2DAB4E5B-6F1D-47D4-8D72-BE2F2EC907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0307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 62">
                    <a:extLst>
                      <a:ext uri="{FF2B5EF4-FFF2-40B4-BE49-F238E27FC236}">
                        <a16:creationId xmlns="" xmlns:a16="http://schemas.microsoft.com/office/drawing/2014/main" id="{28024C48-430E-492B-A337-1ABA4C2B9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003801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3" name="Rectangle 63">
                    <a:extLst>
                      <a:ext uri="{FF2B5EF4-FFF2-40B4-BE49-F238E27FC236}">
                        <a16:creationId xmlns="" xmlns:a16="http://schemas.microsoft.com/office/drawing/2014/main" id="{34BEDA7B-7BC3-44B9-97FC-098A58760F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9784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 64">
                    <a:extLst>
                      <a:ext uri="{FF2B5EF4-FFF2-40B4-BE49-F238E27FC236}">
                        <a16:creationId xmlns="" xmlns:a16="http://schemas.microsoft.com/office/drawing/2014/main" id="{D775A2D9-99DA-4E14-94ED-C1BBA58C5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949826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0" name="Rectangle 65">
                    <a:extLst>
                      <a:ext uri="{FF2B5EF4-FFF2-40B4-BE49-F238E27FC236}">
                        <a16:creationId xmlns="" xmlns:a16="http://schemas.microsoft.com/office/drawing/2014/main" id="{7EA47810-4BB3-45E8-A2A3-AE316C5AFD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9228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1" name="Rectangle 66">
                    <a:extLst>
                      <a:ext uri="{FF2B5EF4-FFF2-40B4-BE49-F238E27FC236}">
                        <a16:creationId xmlns="" xmlns:a16="http://schemas.microsoft.com/office/drawing/2014/main" id="{95F8EE02-73A1-4D39-9634-D9A9CD0F09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8974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 67">
                    <a:extLst>
                      <a:ext uri="{FF2B5EF4-FFF2-40B4-BE49-F238E27FC236}">
                        <a16:creationId xmlns="" xmlns:a16="http://schemas.microsoft.com/office/drawing/2014/main" id="{AA55E7DB-F2E6-46D5-9C0F-CF303C21F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868863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3" name="Rectangle 68">
                    <a:extLst>
                      <a:ext uri="{FF2B5EF4-FFF2-40B4-BE49-F238E27FC236}">
                        <a16:creationId xmlns="" xmlns:a16="http://schemas.microsoft.com/office/drawing/2014/main" id="{02CC20E1-FB79-4DBD-947E-0392E1A95A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8434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 69">
                    <a:extLst>
                      <a:ext uri="{FF2B5EF4-FFF2-40B4-BE49-F238E27FC236}">
                        <a16:creationId xmlns="" xmlns:a16="http://schemas.microsoft.com/office/drawing/2014/main" id="{345F71B7-A981-46E6-A09E-29378DE1BC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81647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5" name="Rectangle 70">
                    <a:extLst>
                      <a:ext uri="{FF2B5EF4-FFF2-40B4-BE49-F238E27FC236}">
                        <a16:creationId xmlns="" xmlns:a16="http://schemas.microsoft.com/office/drawing/2014/main" id="{E871E558-66D2-4DCD-93CC-601CA6DBF2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7894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6" name="Rectangle 71">
                    <a:extLst>
                      <a:ext uri="{FF2B5EF4-FFF2-40B4-BE49-F238E27FC236}">
                        <a16:creationId xmlns="" xmlns:a16="http://schemas.microsoft.com/office/drawing/2014/main" id="{593F0E84-9128-42C4-8C75-1C522F39DD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7625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 72">
                    <a:extLst>
                      <a:ext uri="{FF2B5EF4-FFF2-40B4-BE49-F238E27FC236}">
                        <a16:creationId xmlns="" xmlns:a16="http://schemas.microsoft.com/office/drawing/2014/main" id="{18075009-BA32-4DD7-8C8E-A1C238865F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735513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4 h 24"/>
                      <a:gd name="T2" fmla="*/ 113 w 113"/>
                      <a:gd name="T3" fmla="*/ 24 h 24"/>
                      <a:gd name="T4" fmla="*/ 89 w 113"/>
                      <a:gd name="T5" fmla="*/ 0 h 24"/>
                      <a:gd name="T6" fmla="*/ 0 w 113"/>
                      <a:gd name="T7" fmla="*/ 0 h 24"/>
                      <a:gd name="T8" fmla="*/ 0 w 113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4">
                        <a:moveTo>
                          <a:pt x="0" y="24"/>
                        </a:moveTo>
                        <a:lnTo>
                          <a:pt x="113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8" name="Rectangle 73">
                    <a:extLst>
                      <a:ext uri="{FF2B5EF4-FFF2-40B4-BE49-F238E27FC236}">
                        <a16:creationId xmlns="" xmlns:a16="http://schemas.microsoft.com/office/drawing/2014/main" id="{F544BD87-6011-465F-A5BA-AB0E7E0408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7085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 74">
                    <a:extLst>
                      <a:ext uri="{FF2B5EF4-FFF2-40B4-BE49-F238E27FC236}">
                        <a16:creationId xmlns="" xmlns:a16="http://schemas.microsoft.com/office/drawing/2014/main" id="{783020ED-93A4-44CA-BBF0-514B96FA5E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68153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0" name="Rectangle 75">
                    <a:extLst>
                      <a:ext uri="{FF2B5EF4-FFF2-40B4-BE49-F238E27FC236}">
                        <a16:creationId xmlns="" xmlns:a16="http://schemas.microsoft.com/office/drawing/2014/main" id="{C89C9802-B7E8-4C26-A7A5-535EEF22DE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6545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1" name="Rectangle 76">
                    <a:extLst>
                      <a:ext uri="{FF2B5EF4-FFF2-40B4-BE49-F238E27FC236}">
                        <a16:creationId xmlns="" xmlns:a16="http://schemas.microsoft.com/office/drawing/2014/main" id="{9509139F-F7D5-41DF-BEF3-AE33C7E27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6275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2" name="Freeform 77">
                    <a:extLst>
                      <a:ext uri="{FF2B5EF4-FFF2-40B4-BE49-F238E27FC236}">
                        <a16:creationId xmlns="" xmlns:a16="http://schemas.microsoft.com/office/drawing/2014/main" id="{E104E473-878A-45C0-8742-B5FC87D43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600576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3" name="Rectangle 78">
                    <a:extLst>
                      <a:ext uri="{FF2B5EF4-FFF2-40B4-BE49-F238E27FC236}">
                        <a16:creationId xmlns="" xmlns:a16="http://schemas.microsoft.com/office/drawing/2014/main" id="{DA9FFB7F-6451-4F85-8E1F-3B73CF865D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5735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4" name="Freeform 79">
                    <a:extLst>
                      <a:ext uri="{FF2B5EF4-FFF2-40B4-BE49-F238E27FC236}">
                        <a16:creationId xmlns="" xmlns:a16="http://schemas.microsoft.com/office/drawing/2014/main" id="{EF54B747-22BF-4653-80B8-D8786F8FF0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54818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5" name="Rectangle 80">
                    <a:extLst>
                      <a:ext uri="{FF2B5EF4-FFF2-40B4-BE49-F238E27FC236}">
                        <a16:creationId xmlns="" xmlns:a16="http://schemas.microsoft.com/office/drawing/2014/main" id="{41D1DEA1-531C-4CCB-9201-56C013050C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5212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6" name="Rectangle 81">
                    <a:extLst>
                      <a:ext uri="{FF2B5EF4-FFF2-40B4-BE49-F238E27FC236}">
                        <a16:creationId xmlns="" xmlns:a16="http://schemas.microsoft.com/office/drawing/2014/main" id="{683CF006-148C-4885-A333-CD767EE5B0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4942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 82">
                    <a:extLst>
                      <a:ext uri="{FF2B5EF4-FFF2-40B4-BE49-F238E27FC236}">
                        <a16:creationId xmlns="" xmlns:a16="http://schemas.microsoft.com/office/drawing/2014/main" id="{201504EB-7B55-446E-9634-E42B09A29D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467226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8" name="Rectangle 83">
                    <a:extLst>
                      <a:ext uri="{FF2B5EF4-FFF2-40B4-BE49-F238E27FC236}">
                        <a16:creationId xmlns="" xmlns:a16="http://schemas.microsoft.com/office/drawing/2014/main" id="{3DBE8DDA-DF6B-471A-A660-56E7531F29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4402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 84">
                    <a:extLst>
                      <a:ext uri="{FF2B5EF4-FFF2-40B4-BE49-F238E27FC236}">
                        <a16:creationId xmlns="" xmlns:a16="http://schemas.microsoft.com/office/drawing/2014/main" id="{0A4E9C55-99BD-4685-ADFC-ED14945D36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41325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" name="Rectangle 85">
                    <a:extLst>
                      <a:ext uri="{FF2B5EF4-FFF2-40B4-BE49-F238E27FC236}">
                        <a16:creationId xmlns="" xmlns:a16="http://schemas.microsoft.com/office/drawing/2014/main" id="{B21A8F55-517B-4175-99D8-73F8E1B0E4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3862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" name="Rectangle 86">
                    <a:extLst>
                      <a:ext uri="{FF2B5EF4-FFF2-40B4-BE49-F238E27FC236}">
                        <a16:creationId xmlns="" xmlns:a16="http://schemas.microsoft.com/office/drawing/2014/main" id="{E0A3C0F2-0870-44F3-A20D-8E75220478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3592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 87">
                    <a:extLst>
                      <a:ext uri="{FF2B5EF4-FFF2-40B4-BE49-F238E27FC236}">
                        <a16:creationId xmlns="" xmlns:a16="http://schemas.microsoft.com/office/drawing/2014/main" id="{FAFA8566-EC7E-442C-94A0-E180854BAB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332288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3" name="Rectangle 88">
                    <a:extLst>
                      <a:ext uri="{FF2B5EF4-FFF2-40B4-BE49-F238E27FC236}">
                        <a16:creationId xmlns="" xmlns:a16="http://schemas.microsoft.com/office/drawing/2014/main" id="{D02A9101-421C-4DF2-8FB4-288C7B791B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3053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4" name="Freeform 89">
                    <a:extLst>
                      <a:ext uri="{FF2B5EF4-FFF2-40B4-BE49-F238E27FC236}">
                        <a16:creationId xmlns="" xmlns:a16="http://schemas.microsoft.com/office/drawing/2014/main" id="{B5FA8132-BA3D-4351-9770-2874487F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27831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5" name="Rectangle 90">
                    <a:extLst>
                      <a:ext uri="{FF2B5EF4-FFF2-40B4-BE49-F238E27FC236}">
                        <a16:creationId xmlns="" xmlns:a16="http://schemas.microsoft.com/office/drawing/2014/main" id="{3E9ECEB2-635E-4C83-979C-602B3A07DD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2529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6" name="Rectangle 91">
                    <a:extLst>
                      <a:ext uri="{FF2B5EF4-FFF2-40B4-BE49-F238E27FC236}">
                        <a16:creationId xmlns="" xmlns:a16="http://schemas.microsoft.com/office/drawing/2014/main" id="{B7A3EFF0-2F27-4706-B220-D68CC604FF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2243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 92">
                    <a:extLst>
                      <a:ext uri="{FF2B5EF4-FFF2-40B4-BE49-F238E27FC236}">
                        <a16:creationId xmlns="" xmlns:a16="http://schemas.microsoft.com/office/drawing/2014/main" id="{8A9FD973-D493-4009-B374-F9E0BE904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198938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8" name="Rectangle 93">
                    <a:extLst>
                      <a:ext uri="{FF2B5EF4-FFF2-40B4-BE49-F238E27FC236}">
                        <a16:creationId xmlns="" xmlns:a16="http://schemas.microsoft.com/office/drawing/2014/main" id="{94F70E51-6547-46BD-BBAE-95D5F19ACA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1719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 94">
                    <a:extLst>
                      <a:ext uri="{FF2B5EF4-FFF2-40B4-BE49-F238E27FC236}">
                        <a16:creationId xmlns="" xmlns:a16="http://schemas.microsoft.com/office/drawing/2014/main" id="{9B29BB6E-3B91-4D77-9F19-8B0E2FD83D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14496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0" name="Rectangle 95">
                    <a:extLst>
                      <a:ext uri="{FF2B5EF4-FFF2-40B4-BE49-F238E27FC236}">
                        <a16:creationId xmlns="" xmlns:a16="http://schemas.microsoft.com/office/drawing/2014/main" id="{655884A6-C149-428D-9BA2-A5B01F902D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1179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1" name="Rectangle 96">
                    <a:extLst>
                      <a:ext uri="{FF2B5EF4-FFF2-40B4-BE49-F238E27FC236}">
                        <a16:creationId xmlns="" xmlns:a16="http://schemas.microsoft.com/office/drawing/2014/main" id="{6405A283-3C73-4FB3-9159-66C36DF21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0909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 97">
                    <a:extLst>
                      <a:ext uri="{FF2B5EF4-FFF2-40B4-BE49-F238E27FC236}">
                        <a16:creationId xmlns="" xmlns:a16="http://schemas.microsoft.com/office/drawing/2014/main" id="{1AB58E8B-3304-4D58-807B-51B2B03BAD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064001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3" name="Rectangle 98">
                    <a:extLst>
                      <a:ext uri="{FF2B5EF4-FFF2-40B4-BE49-F238E27FC236}">
                        <a16:creationId xmlns="" xmlns:a16="http://schemas.microsoft.com/office/drawing/2014/main" id="{EFE515D7-CBD4-4801-8E5F-72640236C0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0370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 99">
                    <a:extLst>
                      <a:ext uri="{FF2B5EF4-FFF2-40B4-BE49-F238E27FC236}">
                        <a16:creationId xmlns="" xmlns:a16="http://schemas.microsoft.com/office/drawing/2014/main" id="{AD902215-5900-465E-9E45-EE887B6339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010026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5" name="Rectangle 100">
                    <a:extLst>
                      <a:ext uri="{FF2B5EF4-FFF2-40B4-BE49-F238E27FC236}">
                        <a16:creationId xmlns="" xmlns:a16="http://schemas.microsoft.com/office/drawing/2014/main" id="{9099EE75-6B52-49C2-8B05-897100F7D6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9830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6" name="Rectangle 101">
                    <a:extLst>
                      <a:ext uri="{FF2B5EF4-FFF2-40B4-BE49-F238E27FC236}">
                        <a16:creationId xmlns="" xmlns:a16="http://schemas.microsoft.com/office/drawing/2014/main" id="{3A1E61CE-EF00-4CF3-A70C-BAABE071F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9560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 102">
                    <a:extLst>
                      <a:ext uri="{FF2B5EF4-FFF2-40B4-BE49-F238E27FC236}">
                        <a16:creationId xmlns="" xmlns:a16="http://schemas.microsoft.com/office/drawing/2014/main" id="{7650E419-251C-4162-91B9-6DBA35C803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929063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8" name="Rectangle 103">
                    <a:extLst>
                      <a:ext uri="{FF2B5EF4-FFF2-40B4-BE49-F238E27FC236}">
                        <a16:creationId xmlns="" xmlns:a16="http://schemas.microsoft.com/office/drawing/2014/main" id="{F26FBB84-1F7C-4655-B76F-E29D1BF9C5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9036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 104">
                    <a:extLst>
                      <a:ext uri="{FF2B5EF4-FFF2-40B4-BE49-F238E27FC236}">
                        <a16:creationId xmlns="" xmlns:a16="http://schemas.microsoft.com/office/drawing/2014/main" id="{EDF6317F-BFFB-4706-8EFF-FA0F783E1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87508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0" name="Rectangle 105">
                    <a:extLst>
                      <a:ext uri="{FF2B5EF4-FFF2-40B4-BE49-F238E27FC236}">
                        <a16:creationId xmlns="" xmlns:a16="http://schemas.microsoft.com/office/drawing/2014/main" id="{2974FB8B-4EE3-4487-8B54-F6B6A6113A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8496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1" name="Rectangle 106">
                    <a:extLst>
                      <a:ext uri="{FF2B5EF4-FFF2-40B4-BE49-F238E27FC236}">
                        <a16:creationId xmlns="" xmlns:a16="http://schemas.microsoft.com/office/drawing/2014/main" id="{3A6366AE-A69F-47AF-B787-12CB44D162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8227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2" name="Freeform 107">
                    <a:extLst>
                      <a:ext uri="{FF2B5EF4-FFF2-40B4-BE49-F238E27FC236}">
                        <a16:creationId xmlns="" xmlns:a16="http://schemas.microsoft.com/office/drawing/2014/main" id="{EC08FE91-F9B5-43AE-8B1F-90366252D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795713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3" name="Rectangle 108">
                    <a:extLst>
                      <a:ext uri="{FF2B5EF4-FFF2-40B4-BE49-F238E27FC236}">
                        <a16:creationId xmlns="" xmlns:a16="http://schemas.microsoft.com/office/drawing/2014/main" id="{D1AD9607-ADCF-49B2-AEC2-3E8F1B868D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7687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4" name="Freeform 109">
                    <a:extLst>
                      <a:ext uri="{FF2B5EF4-FFF2-40B4-BE49-F238E27FC236}">
                        <a16:creationId xmlns="" xmlns:a16="http://schemas.microsoft.com/office/drawing/2014/main" id="{DB64FA92-450F-42B1-9A39-1D2D84CE11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74173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5" name="Rectangle 110">
                    <a:extLst>
                      <a:ext uri="{FF2B5EF4-FFF2-40B4-BE49-F238E27FC236}">
                        <a16:creationId xmlns="" xmlns:a16="http://schemas.microsoft.com/office/drawing/2014/main" id="{4FD5EA53-890E-4D4B-9592-90715F379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7147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6" name="Rectangle 111">
                    <a:extLst>
                      <a:ext uri="{FF2B5EF4-FFF2-40B4-BE49-F238E27FC236}">
                        <a16:creationId xmlns="" xmlns:a16="http://schemas.microsoft.com/office/drawing/2014/main" id="{E8B4A3B4-D15E-47B0-9A08-207BA9D919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6877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7" name="Freeform 112">
                    <a:extLst>
                      <a:ext uri="{FF2B5EF4-FFF2-40B4-BE49-F238E27FC236}">
                        <a16:creationId xmlns="" xmlns:a16="http://schemas.microsoft.com/office/drawing/2014/main" id="{1C848649-0E8F-4378-821D-4295973A67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660776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4 h 24"/>
                      <a:gd name="T2" fmla="*/ 113 w 113"/>
                      <a:gd name="T3" fmla="*/ 24 h 24"/>
                      <a:gd name="T4" fmla="*/ 89 w 113"/>
                      <a:gd name="T5" fmla="*/ 0 h 24"/>
                      <a:gd name="T6" fmla="*/ 0 w 113"/>
                      <a:gd name="T7" fmla="*/ 0 h 24"/>
                      <a:gd name="T8" fmla="*/ 0 w 113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4">
                        <a:moveTo>
                          <a:pt x="0" y="24"/>
                        </a:moveTo>
                        <a:lnTo>
                          <a:pt x="113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8" name="Rectangle 113">
                    <a:extLst>
                      <a:ext uri="{FF2B5EF4-FFF2-40B4-BE49-F238E27FC236}">
                        <a16:creationId xmlns="" xmlns:a16="http://schemas.microsoft.com/office/drawing/2014/main" id="{2FD7A7E5-C2BF-4A29-AE7F-E5ED7CD59C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6337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9" name="Freeform 114">
                    <a:extLst>
                      <a:ext uri="{FF2B5EF4-FFF2-40B4-BE49-F238E27FC236}">
                        <a16:creationId xmlns="" xmlns:a16="http://schemas.microsoft.com/office/drawing/2014/main" id="{069279DD-AA2A-43E8-8F3F-06AF51F3F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60680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0" name="Rectangle 115">
                    <a:extLst>
                      <a:ext uri="{FF2B5EF4-FFF2-40B4-BE49-F238E27FC236}">
                        <a16:creationId xmlns="" xmlns:a16="http://schemas.microsoft.com/office/drawing/2014/main" id="{47926B0B-9195-437A-AC7A-88A1F9DCC3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5798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1" name="Rectangle 116">
                    <a:extLst>
                      <a:ext uri="{FF2B5EF4-FFF2-40B4-BE49-F238E27FC236}">
                        <a16:creationId xmlns="" xmlns:a16="http://schemas.microsoft.com/office/drawing/2014/main" id="{AA5D76C9-6442-411D-8FE7-B5CE87F812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5528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2" name="Freeform 117">
                    <a:extLst>
                      <a:ext uri="{FF2B5EF4-FFF2-40B4-BE49-F238E27FC236}">
                        <a16:creationId xmlns="" xmlns:a16="http://schemas.microsoft.com/office/drawing/2014/main" id="{2971EF6E-3A4A-4272-AED2-E2088A829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527426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3" name="Rectangle 118">
                    <a:extLst>
                      <a:ext uri="{FF2B5EF4-FFF2-40B4-BE49-F238E27FC236}">
                        <a16:creationId xmlns="" xmlns:a16="http://schemas.microsoft.com/office/drawing/2014/main" id="{FD1ECB5A-1D68-4345-ADA4-2DF05FA398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4988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 119">
                    <a:extLst>
                      <a:ext uri="{FF2B5EF4-FFF2-40B4-BE49-F238E27FC236}">
                        <a16:creationId xmlns="" xmlns:a16="http://schemas.microsoft.com/office/drawing/2014/main" id="{6551D6A1-849F-4DC6-A76A-7EEAF0C438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473451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5" name="Rectangle 120">
                    <a:extLst>
                      <a:ext uri="{FF2B5EF4-FFF2-40B4-BE49-F238E27FC236}">
                        <a16:creationId xmlns="" xmlns:a16="http://schemas.microsoft.com/office/drawing/2014/main" id="{169CC379-B67D-425B-AFD5-55DC611F66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4464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6" name="Rectangle 121">
                    <a:extLst>
                      <a:ext uri="{FF2B5EF4-FFF2-40B4-BE49-F238E27FC236}">
                        <a16:creationId xmlns="" xmlns:a16="http://schemas.microsoft.com/office/drawing/2014/main" id="{63BE3C0D-7D09-4A88-910D-25434438F4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4194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7" name="Freeform 122">
                    <a:extLst>
                      <a:ext uri="{FF2B5EF4-FFF2-40B4-BE49-F238E27FC236}">
                        <a16:creationId xmlns="" xmlns:a16="http://schemas.microsoft.com/office/drawing/2014/main" id="{1A9D1F34-EB51-42CF-8D7B-E2A51CA30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392488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8" name="Rectangle 123">
                    <a:extLst>
                      <a:ext uri="{FF2B5EF4-FFF2-40B4-BE49-F238E27FC236}">
                        <a16:creationId xmlns="" xmlns:a16="http://schemas.microsoft.com/office/drawing/2014/main" id="{DC6DB8F3-D6E4-4582-BE24-7095E4FB14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3655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 124">
                    <a:extLst>
                      <a:ext uri="{FF2B5EF4-FFF2-40B4-BE49-F238E27FC236}">
                        <a16:creationId xmlns="" xmlns:a16="http://schemas.microsoft.com/office/drawing/2014/main" id="{175BA547-9DD7-4DA9-911F-ECB9254226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33851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0" name="Rectangle 125">
                    <a:extLst>
                      <a:ext uri="{FF2B5EF4-FFF2-40B4-BE49-F238E27FC236}">
                        <a16:creationId xmlns="" xmlns:a16="http://schemas.microsoft.com/office/drawing/2014/main" id="{6304BC6E-1D3B-4380-A7F3-E607F21E1A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3115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" name="Rectangle 126">
                    <a:extLst>
                      <a:ext uri="{FF2B5EF4-FFF2-40B4-BE49-F238E27FC236}">
                        <a16:creationId xmlns="" xmlns:a16="http://schemas.microsoft.com/office/drawing/2014/main" id="{87E6F040-22BC-481D-A2B5-779A99AA6A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2845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 127">
                    <a:extLst>
                      <a:ext uri="{FF2B5EF4-FFF2-40B4-BE49-F238E27FC236}">
                        <a16:creationId xmlns="" xmlns:a16="http://schemas.microsoft.com/office/drawing/2014/main" id="{83EDF5A4-CBBD-4BB9-B989-BB215D802E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257551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3" name="Rectangle 128">
                    <a:extLst>
                      <a:ext uri="{FF2B5EF4-FFF2-40B4-BE49-F238E27FC236}">
                        <a16:creationId xmlns="" xmlns:a16="http://schemas.microsoft.com/office/drawing/2014/main" id="{1967FB73-95D7-422A-BE8D-3B1841C96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2305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 129">
                    <a:extLst>
                      <a:ext uri="{FF2B5EF4-FFF2-40B4-BE49-F238E27FC236}">
                        <a16:creationId xmlns="" xmlns:a16="http://schemas.microsoft.com/office/drawing/2014/main" id="{28BD79A1-CAB3-49B2-89AF-D38EB9EABF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203576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5" name="Rectangle 130">
                    <a:extLst>
                      <a:ext uri="{FF2B5EF4-FFF2-40B4-BE49-F238E27FC236}">
                        <a16:creationId xmlns="" xmlns:a16="http://schemas.microsoft.com/office/drawing/2014/main" id="{1A390618-0D96-41B1-821E-4AB4905148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1781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6" name="Rectangle 131">
                    <a:extLst>
                      <a:ext uri="{FF2B5EF4-FFF2-40B4-BE49-F238E27FC236}">
                        <a16:creationId xmlns="" xmlns:a16="http://schemas.microsoft.com/office/drawing/2014/main" id="{F650F0AC-4EEE-479D-AFB0-02A0777323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1496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 132">
                    <a:extLst>
                      <a:ext uri="{FF2B5EF4-FFF2-40B4-BE49-F238E27FC236}">
                        <a16:creationId xmlns="" xmlns:a16="http://schemas.microsoft.com/office/drawing/2014/main" id="{23FFCAC0-4189-4DAF-B999-F56474EE1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124201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8" name="Rectangle 133">
                    <a:extLst>
                      <a:ext uri="{FF2B5EF4-FFF2-40B4-BE49-F238E27FC236}">
                        <a16:creationId xmlns="" xmlns:a16="http://schemas.microsoft.com/office/drawing/2014/main" id="{3EE0ACF5-337A-4529-A44A-1D2F3E995B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0972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 134">
                    <a:extLst>
                      <a:ext uri="{FF2B5EF4-FFF2-40B4-BE49-F238E27FC236}">
                        <a16:creationId xmlns="" xmlns:a16="http://schemas.microsoft.com/office/drawing/2014/main" id="{FEE65383-7B6F-4AD2-94B2-6494637A9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07022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0" name="Rectangle 135">
                    <a:extLst>
                      <a:ext uri="{FF2B5EF4-FFF2-40B4-BE49-F238E27FC236}">
                        <a16:creationId xmlns="" xmlns:a16="http://schemas.microsoft.com/office/drawing/2014/main" id="{31A93679-A1A0-4E8A-9154-E4970071D2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0432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1" name="Rectangle 136">
                    <a:extLst>
                      <a:ext uri="{FF2B5EF4-FFF2-40B4-BE49-F238E27FC236}">
                        <a16:creationId xmlns="" xmlns:a16="http://schemas.microsoft.com/office/drawing/2014/main" id="{82C8E4B6-423C-4C03-ACA8-C9AFA8184A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0162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 137">
                    <a:extLst>
                      <a:ext uri="{FF2B5EF4-FFF2-40B4-BE49-F238E27FC236}">
                        <a16:creationId xmlns="" xmlns:a16="http://schemas.microsoft.com/office/drawing/2014/main" id="{98C10DE4-DC02-4298-87BF-6CEDF1965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989263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3" name="Rectangle 138">
                    <a:extLst>
                      <a:ext uri="{FF2B5EF4-FFF2-40B4-BE49-F238E27FC236}">
                        <a16:creationId xmlns="" xmlns:a16="http://schemas.microsoft.com/office/drawing/2014/main" id="{69F0D301-A56F-4E5E-A9BB-D34D971160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9622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 139">
                    <a:extLst>
                      <a:ext uri="{FF2B5EF4-FFF2-40B4-BE49-F238E27FC236}">
                        <a16:creationId xmlns="" xmlns:a16="http://schemas.microsoft.com/office/drawing/2014/main" id="{C4943FE4-41AB-4743-B1D5-426F5ED3AF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93528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5" name="Rectangle 140">
                    <a:extLst>
                      <a:ext uri="{FF2B5EF4-FFF2-40B4-BE49-F238E27FC236}">
                        <a16:creationId xmlns="" xmlns:a16="http://schemas.microsoft.com/office/drawing/2014/main" id="{A4F9FEBA-FCA1-4B97-B695-37E8E495B3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9083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6" name="Rectangle 141">
                    <a:extLst>
                      <a:ext uri="{FF2B5EF4-FFF2-40B4-BE49-F238E27FC236}">
                        <a16:creationId xmlns="" xmlns:a16="http://schemas.microsoft.com/office/drawing/2014/main" id="{ADAA965E-CCDD-470D-9060-BB7E938EF4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8813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 142">
                    <a:extLst>
                      <a:ext uri="{FF2B5EF4-FFF2-40B4-BE49-F238E27FC236}">
                        <a16:creationId xmlns="" xmlns:a16="http://schemas.microsoft.com/office/drawing/2014/main" id="{82DED859-6827-41CC-B81D-3DB4758F1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854326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8" name="Rectangle 143">
                    <a:extLst>
                      <a:ext uri="{FF2B5EF4-FFF2-40B4-BE49-F238E27FC236}">
                        <a16:creationId xmlns="" xmlns:a16="http://schemas.microsoft.com/office/drawing/2014/main" id="{F2838D2B-ED06-434E-8611-4C22C57710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8289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 144">
                    <a:extLst>
                      <a:ext uri="{FF2B5EF4-FFF2-40B4-BE49-F238E27FC236}">
                        <a16:creationId xmlns="" xmlns:a16="http://schemas.microsoft.com/office/drawing/2014/main" id="{88330B01-ADE1-4D88-B127-0775DFDCB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80193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0" name="Rectangle 145">
                    <a:extLst>
                      <a:ext uri="{FF2B5EF4-FFF2-40B4-BE49-F238E27FC236}">
                        <a16:creationId xmlns="" xmlns:a16="http://schemas.microsoft.com/office/drawing/2014/main" id="{84B9F059-BE92-429E-B6DA-6162E672B8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7749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1" name="Rectangle 146">
                    <a:extLst>
                      <a:ext uri="{FF2B5EF4-FFF2-40B4-BE49-F238E27FC236}">
                        <a16:creationId xmlns="" xmlns:a16="http://schemas.microsoft.com/office/drawing/2014/main" id="{3FCBA2D3-9FEB-4F97-9AB6-1DD0C396D7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7479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 147">
                    <a:extLst>
                      <a:ext uri="{FF2B5EF4-FFF2-40B4-BE49-F238E27FC236}">
                        <a16:creationId xmlns="" xmlns:a16="http://schemas.microsoft.com/office/drawing/2014/main" id="{80FB0CAB-571B-4233-AF8A-AF6C36939D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720976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4 h 24"/>
                      <a:gd name="T2" fmla="*/ 113 w 113"/>
                      <a:gd name="T3" fmla="*/ 24 h 24"/>
                      <a:gd name="T4" fmla="*/ 89 w 113"/>
                      <a:gd name="T5" fmla="*/ 0 h 24"/>
                      <a:gd name="T6" fmla="*/ 0 w 113"/>
                      <a:gd name="T7" fmla="*/ 0 h 24"/>
                      <a:gd name="T8" fmla="*/ 0 w 113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4">
                        <a:moveTo>
                          <a:pt x="0" y="24"/>
                        </a:moveTo>
                        <a:lnTo>
                          <a:pt x="113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3" name="Rectangle 148">
                    <a:extLst>
                      <a:ext uri="{FF2B5EF4-FFF2-40B4-BE49-F238E27FC236}">
                        <a16:creationId xmlns="" xmlns:a16="http://schemas.microsoft.com/office/drawing/2014/main" id="{0C02DED7-1338-43D2-809E-B45BA0A4CF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6939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 149">
                    <a:extLst>
                      <a:ext uri="{FF2B5EF4-FFF2-40B4-BE49-F238E27FC236}">
                        <a16:creationId xmlns="" xmlns:a16="http://schemas.microsoft.com/office/drawing/2014/main" id="{9B1B8195-CFEB-447B-8196-C1049E7AED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667001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5" name="Rectangle 150">
                    <a:extLst>
                      <a:ext uri="{FF2B5EF4-FFF2-40B4-BE49-F238E27FC236}">
                        <a16:creationId xmlns="" xmlns:a16="http://schemas.microsoft.com/office/drawing/2014/main" id="{F6E3E4B6-37DB-4C4C-BD0F-7DBCDF3832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6400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6" name="Rectangle 151">
                    <a:extLst>
                      <a:ext uri="{FF2B5EF4-FFF2-40B4-BE49-F238E27FC236}">
                        <a16:creationId xmlns="" xmlns:a16="http://schemas.microsoft.com/office/drawing/2014/main" id="{F271BD89-71AF-47C2-A965-1144378030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6130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 152">
                    <a:extLst>
                      <a:ext uri="{FF2B5EF4-FFF2-40B4-BE49-F238E27FC236}">
                        <a16:creationId xmlns="" xmlns:a16="http://schemas.microsoft.com/office/drawing/2014/main" id="{9FAD28C5-B3EB-4403-AE7C-BF1731B060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586038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8" name="Rectangle 153">
                    <a:extLst>
                      <a:ext uri="{FF2B5EF4-FFF2-40B4-BE49-F238E27FC236}">
                        <a16:creationId xmlns="" xmlns:a16="http://schemas.microsoft.com/office/drawing/2014/main" id="{14AE5AA9-44D6-4940-9143-D0FD0656E8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5590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 154">
                    <a:extLst>
                      <a:ext uri="{FF2B5EF4-FFF2-40B4-BE49-F238E27FC236}">
                        <a16:creationId xmlns="" xmlns:a16="http://schemas.microsoft.com/office/drawing/2014/main" id="{D782E79F-0EB4-41C0-8458-C916D3ED6B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53206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0" name="Rectangle 155">
                    <a:extLst>
                      <a:ext uri="{FF2B5EF4-FFF2-40B4-BE49-F238E27FC236}">
                        <a16:creationId xmlns="" xmlns:a16="http://schemas.microsoft.com/office/drawing/2014/main" id="{1020276D-74A2-4D31-BA71-835B434576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5050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1" name="Rectangle 156">
                    <a:extLst>
                      <a:ext uri="{FF2B5EF4-FFF2-40B4-BE49-F238E27FC236}">
                        <a16:creationId xmlns="" xmlns:a16="http://schemas.microsoft.com/office/drawing/2014/main" id="{92AE70CF-A58C-426C-94E7-479A7DD10B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4796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 157">
                    <a:extLst>
                      <a:ext uri="{FF2B5EF4-FFF2-40B4-BE49-F238E27FC236}">
                        <a16:creationId xmlns="" xmlns:a16="http://schemas.microsoft.com/office/drawing/2014/main" id="{D4362D6D-5A85-47B7-A029-5E47D43554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452688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3" name="Rectangle 158">
                    <a:extLst>
                      <a:ext uri="{FF2B5EF4-FFF2-40B4-BE49-F238E27FC236}">
                        <a16:creationId xmlns="" xmlns:a16="http://schemas.microsoft.com/office/drawing/2014/main" id="{2E8DD17A-0C82-42E8-870D-B990117AF4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4241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 159">
                    <a:extLst>
                      <a:ext uri="{FF2B5EF4-FFF2-40B4-BE49-F238E27FC236}">
                        <a16:creationId xmlns="" xmlns:a16="http://schemas.microsoft.com/office/drawing/2014/main" id="{C0BE6F0A-D3D9-4424-9247-2EAC4C6931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39871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5" name="Rectangle 160">
                    <a:extLst>
                      <a:ext uri="{FF2B5EF4-FFF2-40B4-BE49-F238E27FC236}">
                        <a16:creationId xmlns="" xmlns:a16="http://schemas.microsoft.com/office/drawing/2014/main" id="{863B643E-F8A1-40D8-926D-8B684048A0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3717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6" name="Rectangle 161">
                    <a:extLst>
                      <a:ext uri="{FF2B5EF4-FFF2-40B4-BE49-F238E27FC236}">
                        <a16:creationId xmlns="" xmlns:a16="http://schemas.microsoft.com/office/drawing/2014/main" id="{2CC5E394-90A6-45C8-93F9-4B4ADE9012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3447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 162">
                    <a:extLst>
                      <a:ext uri="{FF2B5EF4-FFF2-40B4-BE49-F238E27FC236}">
                        <a16:creationId xmlns="" xmlns:a16="http://schemas.microsoft.com/office/drawing/2014/main" id="{C8FD618C-5793-4614-8315-D003504B3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317751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8" name="Rectangle 163">
                    <a:extLst>
                      <a:ext uri="{FF2B5EF4-FFF2-40B4-BE49-F238E27FC236}">
                        <a16:creationId xmlns="" xmlns:a16="http://schemas.microsoft.com/office/drawing/2014/main" id="{25A35A0D-C4C9-467A-AB8E-B713FCB5B7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2907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 164">
                    <a:extLst>
                      <a:ext uri="{FF2B5EF4-FFF2-40B4-BE49-F238E27FC236}">
                        <a16:creationId xmlns="" xmlns:a16="http://schemas.microsoft.com/office/drawing/2014/main" id="{9363D1BA-A5DE-480D-8230-EC17CB694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263776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0" name="Rectangle 165">
                    <a:extLst>
                      <a:ext uri="{FF2B5EF4-FFF2-40B4-BE49-F238E27FC236}">
                        <a16:creationId xmlns="" xmlns:a16="http://schemas.microsoft.com/office/drawing/2014/main" id="{CAB7B49C-9CBB-47D9-B169-DB64654357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2367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1" name="Rectangle 166">
                    <a:extLst>
                      <a:ext uri="{FF2B5EF4-FFF2-40B4-BE49-F238E27FC236}">
                        <a16:creationId xmlns="" xmlns:a16="http://schemas.microsoft.com/office/drawing/2014/main" id="{5C6B07E1-8C88-43E3-8B59-FD3356D084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2098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 167">
                    <a:extLst>
                      <a:ext uri="{FF2B5EF4-FFF2-40B4-BE49-F238E27FC236}">
                        <a16:creationId xmlns="" xmlns:a16="http://schemas.microsoft.com/office/drawing/2014/main" id="{428EB242-8E8F-4DAB-99DD-85F097EAF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184401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4 h 24"/>
                      <a:gd name="T2" fmla="*/ 113 w 113"/>
                      <a:gd name="T3" fmla="*/ 24 h 24"/>
                      <a:gd name="T4" fmla="*/ 89 w 113"/>
                      <a:gd name="T5" fmla="*/ 0 h 24"/>
                      <a:gd name="T6" fmla="*/ 0 w 113"/>
                      <a:gd name="T7" fmla="*/ 0 h 24"/>
                      <a:gd name="T8" fmla="*/ 0 w 113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4">
                        <a:moveTo>
                          <a:pt x="0" y="24"/>
                        </a:moveTo>
                        <a:lnTo>
                          <a:pt x="113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3" name="Rectangle 168">
                    <a:extLst>
                      <a:ext uri="{FF2B5EF4-FFF2-40B4-BE49-F238E27FC236}">
                        <a16:creationId xmlns="" xmlns:a16="http://schemas.microsoft.com/office/drawing/2014/main" id="{A729C66A-B99E-4D0B-98F5-01FE3C6307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1558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 169">
                    <a:extLst>
                      <a:ext uri="{FF2B5EF4-FFF2-40B4-BE49-F238E27FC236}">
                        <a16:creationId xmlns="" xmlns:a16="http://schemas.microsoft.com/office/drawing/2014/main" id="{108B9697-85D6-4848-A2E5-191B2E302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12883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5" name="Rectangle 170">
                    <a:extLst>
                      <a:ext uri="{FF2B5EF4-FFF2-40B4-BE49-F238E27FC236}">
                        <a16:creationId xmlns="" xmlns:a16="http://schemas.microsoft.com/office/drawing/2014/main" id="{BBFF0EB3-3691-4C0D-9E95-905461FD51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1034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6" name="Rectangle 171">
                    <a:extLst>
                      <a:ext uri="{FF2B5EF4-FFF2-40B4-BE49-F238E27FC236}">
                        <a16:creationId xmlns="" xmlns:a16="http://schemas.microsoft.com/office/drawing/2014/main" id="{C97F0011-92C2-413E-B99E-C79375E36B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0748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 172">
                    <a:extLst>
                      <a:ext uri="{FF2B5EF4-FFF2-40B4-BE49-F238E27FC236}">
                        <a16:creationId xmlns="" xmlns:a16="http://schemas.microsoft.com/office/drawing/2014/main" id="{5741AFDE-5563-496E-B245-5A9C6B3189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049463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8" name="Rectangle 173">
                    <a:extLst>
                      <a:ext uri="{FF2B5EF4-FFF2-40B4-BE49-F238E27FC236}">
                        <a16:creationId xmlns="" xmlns:a16="http://schemas.microsoft.com/office/drawing/2014/main" id="{B8EA0C52-F8A4-42B8-ADEF-40BBC76CBE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0224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 174">
                    <a:extLst>
                      <a:ext uri="{FF2B5EF4-FFF2-40B4-BE49-F238E27FC236}">
                        <a16:creationId xmlns="" xmlns:a16="http://schemas.microsoft.com/office/drawing/2014/main" id="{2E948AD7-1060-48D2-9B0F-EEB3E2776F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99548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0" name="Rectangle 175">
                    <a:extLst>
                      <a:ext uri="{FF2B5EF4-FFF2-40B4-BE49-F238E27FC236}">
                        <a16:creationId xmlns="" xmlns:a16="http://schemas.microsoft.com/office/drawing/2014/main" id="{E2770E74-09FA-4C23-A3B8-A8A5A8A257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9685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1" name="Rectangle 176">
                    <a:extLst>
                      <a:ext uri="{FF2B5EF4-FFF2-40B4-BE49-F238E27FC236}">
                        <a16:creationId xmlns="" xmlns:a16="http://schemas.microsoft.com/office/drawing/2014/main" id="{08D26B5D-198F-4049-9726-7F064416B6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9415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 177">
                    <a:extLst>
                      <a:ext uri="{FF2B5EF4-FFF2-40B4-BE49-F238E27FC236}">
                        <a16:creationId xmlns="" xmlns:a16="http://schemas.microsoft.com/office/drawing/2014/main" id="{38BA31D8-D1D5-4D84-BDE1-11460D75FC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914526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3" name="Rectangle 178">
                    <a:extLst>
                      <a:ext uri="{FF2B5EF4-FFF2-40B4-BE49-F238E27FC236}">
                        <a16:creationId xmlns="" xmlns:a16="http://schemas.microsoft.com/office/drawing/2014/main" id="{A72C25F8-7DB9-4B4E-AC96-CFB0F2F702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8875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 179">
                    <a:extLst>
                      <a:ext uri="{FF2B5EF4-FFF2-40B4-BE49-F238E27FC236}">
                        <a16:creationId xmlns="" xmlns:a16="http://schemas.microsoft.com/office/drawing/2014/main" id="{0D37AE79-C728-4DAF-B1DA-5ABA99967C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86055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5" name="Rectangle 180">
                    <a:extLst>
                      <a:ext uri="{FF2B5EF4-FFF2-40B4-BE49-F238E27FC236}">
                        <a16:creationId xmlns="" xmlns:a16="http://schemas.microsoft.com/office/drawing/2014/main" id="{93E1E76C-B5D8-44D2-8EE3-018C8C32EE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8335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6" name="Rectangle 181">
                    <a:extLst>
                      <a:ext uri="{FF2B5EF4-FFF2-40B4-BE49-F238E27FC236}">
                        <a16:creationId xmlns="" xmlns:a16="http://schemas.microsoft.com/office/drawing/2014/main" id="{F6893D74-D257-4BF4-9161-4944873706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8065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7" name="Freeform 182">
                    <a:extLst>
                      <a:ext uri="{FF2B5EF4-FFF2-40B4-BE49-F238E27FC236}">
                        <a16:creationId xmlns="" xmlns:a16="http://schemas.microsoft.com/office/drawing/2014/main" id="{A264D78F-9763-49DA-A480-5DB050CCBF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779588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8" name="Rectangle 183">
                    <a:extLst>
                      <a:ext uri="{FF2B5EF4-FFF2-40B4-BE49-F238E27FC236}">
                        <a16:creationId xmlns="" xmlns:a16="http://schemas.microsoft.com/office/drawing/2014/main" id="{D7C1A996-6EB8-43AF-97C3-AD5FB89DEE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7541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 184">
                    <a:extLst>
                      <a:ext uri="{FF2B5EF4-FFF2-40B4-BE49-F238E27FC236}">
                        <a16:creationId xmlns="" xmlns:a16="http://schemas.microsoft.com/office/drawing/2014/main" id="{6E036854-55A3-4601-8859-B469E0BA1E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727201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0" name="Rectangle 185">
                    <a:extLst>
                      <a:ext uri="{FF2B5EF4-FFF2-40B4-BE49-F238E27FC236}">
                        <a16:creationId xmlns="" xmlns:a16="http://schemas.microsoft.com/office/drawing/2014/main" id="{F75F4613-F492-44F0-A64E-F03FA88F0E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7002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1" name="Rectangle 186">
                    <a:extLst>
                      <a:ext uri="{FF2B5EF4-FFF2-40B4-BE49-F238E27FC236}">
                        <a16:creationId xmlns="" xmlns:a16="http://schemas.microsoft.com/office/drawing/2014/main" id="{79015A01-5BCF-4545-A6E4-07D406B7D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6732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 187">
                    <a:extLst>
                      <a:ext uri="{FF2B5EF4-FFF2-40B4-BE49-F238E27FC236}">
                        <a16:creationId xmlns="" xmlns:a16="http://schemas.microsoft.com/office/drawing/2014/main" id="{A6ADDAD7-1EFD-404D-A3D4-7BA385C921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646238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3" name="Rectangle 188">
                    <a:extLst>
                      <a:ext uri="{FF2B5EF4-FFF2-40B4-BE49-F238E27FC236}">
                        <a16:creationId xmlns="" xmlns:a16="http://schemas.microsoft.com/office/drawing/2014/main" id="{67EE87DF-08FF-480B-85B1-5A6C46AC51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6192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4" name="Freeform 189">
                    <a:extLst>
                      <a:ext uri="{FF2B5EF4-FFF2-40B4-BE49-F238E27FC236}">
                        <a16:creationId xmlns="" xmlns:a16="http://schemas.microsoft.com/office/drawing/2014/main" id="{EB5C7E2E-E826-49AF-BF6E-CD6531E2EC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59226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5" name="Rectangle 190">
                    <a:extLst>
                      <a:ext uri="{FF2B5EF4-FFF2-40B4-BE49-F238E27FC236}">
                        <a16:creationId xmlns="" xmlns:a16="http://schemas.microsoft.com/office/drawing/2014/main" id="{F46BF1E2-912E-423E-B668-768AA77E72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5652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6" name="Rectangle 191">
                    <a:extLst>
                      <a:ext uri="{FF2B5EF4-FFF2-40B4-BE49-F238E27FC236}">
                        <a16:creationId xmlns="" xmlns:a16="http://schemas.microsoft.com/office/drawing/2014/main" id="{88B91644-2E6A-4629-AA41-94DC5E86B9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5382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7" name="Freeform 192">
                    <a:extLst>
                      <a:ext uri="{FF2B5EF4-FFF2-40B4-BE49-F238E27FC236}">
                        <a16:creationId xmlns="" xmlns:a16="http://schemas.microsoft.com/office/drawing/2014/main" id="{9D891DD3-7AFC-4411-BB5E-29F1FD419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511301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8" name="Rectangle 193">
                    <a:extLst>
                      <a:ext uri="{FF2B5EF4-FFF2-40B4-BE49-F238E27FC236}">
                        <a16:creationId xmlns="" xmlns:a16="http://schemas.microsoft.com/office/drawing/2014/main" id="{5331437D-F17B-46ED-87AF-54BA2CC2FA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4843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9" name="Freeform 194">
                    <a:extLst>
                      <a:ext uri="{FF2B5EF4-FFF2-40B4-BE49-F238E27FC236}">
                        <a16:creationId xmlns="" xmlns:a16="http://schemas.microsoft.com/office/drawing/2014/main" id="{4FF625E7-A905-4105-B274-DA7E251B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45891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0" name="Rectangle 195">
                    <a:extLst>
                      <a:ext uri="{FF2B5EF4-FFF2-40B4-BE49-F238E27FC236}">
                        <a16:creationId xmlns="" xmlns:a16="http://schemas.microsoft.com/office/drawing/2014/main" id="{CC46E94C-C1E8-45C5-B254-8902DA70A1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4303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1" name="Rectangle 196">
                    <a:extLst>
                      <a:ext uri="{FF2B5EF4-FFF2-40B4-BE49-F238E27FC236}">
                        <a16:creationId xmlns="" xmlns:a16="http://schemas.microsoft.com/office/drawing/2014/main" id="{CA4AC279-99A4-4627-AB6F-0E14DD1B1C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4049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 197">
                    <a:extLst>
                      <a:ext uri="{FF2B5EF4-FFF2-40B4-BE49-F238E27FC236}">
                        <a16:creationId xmlns="" xmlns:a16="http://schemas.microsoft.com/office/drawing/2014/main" id="{9FCFE87B-C205-47BF-BFEE-2E3179CD95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377951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3" name="Rectangle 198">
                    <a:extLst>
                      <a:ext uri="{FF2B5EF4-FFF2-40B4-BE49-F238E27FC236}">
                        <a16:creationId xmlns="" xmlns:a16="http://schemas.microsoft.com/office/drawing/2014/main" id="{E6113570-446E-4D7F-9347-67E26D980D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3509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 199">
                    <a:extLst>
                      <a:ext uri="{FF2B5EF4-FFF2-40B4-BE49-F238E27FC236}">
                        <a16:creationId xmlns="" xmlns:a16="http://schemas.microsoft.com/office/drawing/2014/main" id="{D992F2E7-0765-4DEA-AC95-268ED5EFE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32397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5" name="Rectangle 200">
                    <a:extLst>
                      <a:ext uri="{FF2B5EF4-FFF2-40B4-BE49-F238E27FC236}">
                        <a16:creationId xmlns="" xmlns:a16="http://schemas.microsoft.com/office/drawing/2014/main" id="{06D8CE98-8B07-4895-BA7B-E75F4E77E1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2969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6" name="Rectangle 201">
                    <a:extLst>
                      <a:ext uri="{FF2B5EF4-FFF2-40B4-BE49-F238E27FC236}">
                        <a16:creationId xmlns="" xmlns:a16="http://schemas.microsoft.com/office/drawing/2014/main" id="{C0C32ECD-1153-46B4-B00A-8A481A2552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2700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 202">
                    <a:extLst>
                      <a:ext uri="{FF2B5EF4-FFF2-40B4-BE49-F238E27FC236}">
                        <a16:creationId xmlns="" xmlns:a16="http://schemas.microsoft.com/office/drawing/2014/main" id="{6EFF563A-4124-4F0D-8AC2-3EAE6AEC3F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243013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8" name="Rectangle 203">
                    <a:extLst>
                      <a:ext uri="{FF2B5EF4-FFF2-40B4-BE49-F238E27FC236}">
                        <a16:creationId xmlns="" xmlns:a16="http://schemas.microsoft.com/office/drawing/2014/main" id="{A5188F09-B13E-4A33-ABCB-1DFE82363E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21602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 204">
                    <a:extLst>
                      <a:ext uri="{FF2B5EF4-FFF2-40B4-BE49-F238E27FC236}">
                        <a16:creationId xmlns="" xmlns:a16="http://schemas.microsoft.com/office/drawing/2014/main" id="{7C30D399-7C7F-47B8-93D6-DE722EDB5F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189038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0" name="Rectangle 206">
                    <a:extLst>
                      <a:ext uri="{FF2B5EF4-FFF2-40B4-BE49-F238E27FC236}">
                        <a16:creationId xmlns="" xmlns:a16="http://schemas.microsoft.com/office/drawing/2014/main" id="{BD10B5E3-40E2-4C98-B075-57DD2ACD19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16205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1" name="Rectangle 207">
                    <a:extLst>
                      <a:ext uri="{FF2B5EF4-FFF2-40B4-BE49-F238E27FC236}">
                        <a16:creationId xmlns="" xmlns:a16="http://schemas.microsoft.com/office/drawing/2014/main" id="{27A4D351-5CC1-4657-87D1-FF31802015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1350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 208">
                    <a:extLst>
                      <a:ext uri="{FF2B5EF4-FFF2-40B4-BE49-F238E27FC236}">
                        <a16:creationId xmlns="" xmlns:a16="http://schemas.microsoft.com/office/drawing/2014/main" id="{305EA500-E2AA-4384-BA4C-49C761686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109663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4 h 24"/>
                      <a:gd name="T2" fmla="*/ 113 w 113"/>
                      <a:gd name="T3" fmla="*/ 24 h 24"/>
                      <a:gd name="T4" fmla="*/ 89 w 113"/>
                      <a:gd name="T5" fmla="*/ 0 h 24"/>
                      <a:gd name="T6" fmla="*/ 0 w 113"/>
                      <a:gd name="T7" fmla="*/ 0 h 24"/>
                      <a:gd name="T8" fmla="*/ 0 w 113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4">
                        <a:moveTo>
                          <a:pt x="0" y="24"/>
                        </a:moveTo>
                        <a:lnTo>
                          <a:pt x="113" y="24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3" name="Rectangle 209">
                    <a:extLst>
                      <a:ext uri="{FF2B5EF4-FFF2-40B4-BE49-F238E27FC236}">
                        <a16:creationId xmlns="" xmlns:a16="http://schemas.microsoft.com/office/drawing/2014/main" id="{383D3C67-0B21-4727-A708-0F6FD2061A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08108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 210">
                    <a:extLst>
                      <a:ext uri="{FF2B5EF4-FFF2-40B4-BE49-F238E27FC236}">
                        <a16:creationId xmlns="" xmlns:a16="http://schemas.microsoft.com/office/drawing/2014/main" id="{F5001A82-F553-4E09-8329-D960F98EE0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105568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5" name="Rectangle 211">
                    <a:extLst>
                      <a:ext uri="{FF2B5EF4-FFF2-40B4-BE49-F238E27FC236}">
                        <a16:creationId xmlns="" xmlns:a16="http://schemas.microsoft.com/office/drawing/2014/main" id="{0320C9CB-7AB4-4562-B8B9-F4E7DC821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0287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6" name="Rectangle 212">
                    <a:extLst>
                      <a:ext uri="{FF2B5EF4-FFF2-40B4-BE49-F238E27FC236}">
                        <a16:creationId xmlns="" xmlns:a16="http://schemas.microsoft.com/office/drawing/2014/main" id="{4001EEC8-110E-4F80-9D3D-DE417D243F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0017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 213">
                    <a:extLst>
                      <a:ext uri="{FF2B5EF4-FFF2-40B4-BE49-F238E27FC236}">
                        <a16:creationId xmlns="" xmlns:a16="http://schemas.microsoft.com/office/drawing/2014/main" id="{C99F6B0E-C9DE-4657-8C60-3DF7CFDC3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974726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8" name="Rectangle 214">
                    <a:extLst>
                      <a:ext uri="{FF2B5EF4-FFF2-40B4-BE49-F238E27FC236}">
                        <a16:creationId xmlns="" xmlns:a16="http://schemas.microsoft.com/office/drawing/2014/main" id="{74B13211-4AE2-4EF5-866C-AAA2455C67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9477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9" name="Freeform 215">
                    <a:extLst>
                      <a:ext uri="{FF2B5EF4-FFF2-40B4-BE49-F238E27FC236}">
                        <a16:creationId xmlns="" xmlns:a16="http://schemas.microsoft.com/office/drawing/2014/main" id="{2B97641F-4076-4F61-9008-7A68C8E58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920751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0" name="Rectangle 216">
                    <a:extLst>
                      <a:ext uri="{FF2B5EF4-FFF2-40B4-BE49-F238E27FC236}">
                        <a16:creationId xmlns="" xmlns:a16="http://schemas.microsoft.com/office/drawing/2014/main" id="{C2B7A86E-7205-4003-9AC8-5841396E13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89376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1" name="Rectangle 217">
                    <a:extLst>
                      <a:ext uri="{FF2B5EF4-FFF2-40B4-BE49-F238E27FC236}">
                        <a16:creationId xmlns="" xmlns:a16="http://schemas.microsoft.com/office/drawing/2014/main" id="{1D7A6C59-1B7E-42E0-A111-801703EC1B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8667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 218">
                    <a:extLst>
                      <a:ext uri="{FF2B5EF4-FFF2-40B4-BE49-F238E27FC236}">
                        <a16:creationId xmlns="" xmlns:a16="http://schemas.microsoft.com/office/drawing/2014/main" id="{A5D4E130-B7DA-4534-B56E-D707EED8D7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839788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3" name="Rectangle 219">
                    <a:extLst>
                      <a:ext uri="{FF2B5EF4-FFF2-40B4-BE49-F238E27FC236}">
                        <a16:creationId xmlns="" xmlns:a16="http://schemas.microsoft.com/office/drawing/2014/main" id="{BF8F151E-4BED-42EE-9314-649EDD292C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8128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 220">
                    <a:extLst>
                      <a:ext uri="{FF2B5EF4-FFF2-40B4-BE49-F238E27FC236}">
                        <a16:creationId xmlns="" xmlns:a16="http://schemas.microsoft.com/office/drawing/2014/main" id="{0D1E66B1-0322-40C0-A083-49BF90E39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785813"/>
                    <a:ext cx="80963" cy="14288"/>
                  </a:xfrm>
                  <a:custGeom>
                    <a:avLst/>
                    <a:gdLst>
                      <a:gd name="T0" fmla="*/ 0 w 152"/>
                      <a:gd name="T1" fmla="*/ 26 h 26"/>
                      <a:gd name="T2" fmla="*/ 127 w 152"/>
                      <a:gd name="T3" fmla="*/ 26 h 26"/>
                      <a:gd name="T4" fmla="*/ 152 w 152"/>
                      <a:gd name="T5" fmla="*/ 0 h 26"/>
                      <a:gd name="T6" fmla="*/ 0 w 152"/>
                      <a:gd name="T7" fmla="*/ 0 h 26"/>
                      <a:gd name="T8" fmla="*/ 0 w 15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6">
                        <a:moveTo>
                          <a:pt x="0" y="26"/>
                        </a:moveTo>
                        <a:lnTo>
                          <a:pt x="127" y="26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5" name="Rectangle 221">
                    <a:extLst>
                      <a:ext uri="{FF2B5EF4-FFF2-40B4-BE49-F238E27FC236}">
                        <a16:creationId xmlns="" xmlns:a16="http://schemas.microsoft.com/office/drawing/2014/main" id="{DA2E0975-74C9-444B-A75F-57AD21DD10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760413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6" name="Rectangle 222">
                    <a:extLst>
                      <a:ext uri="{FF2B5EF4-FFF2-40B4-BE49-F238E27FC236}">
                        <a16:creationId xmlns="" xmlns:a16="http://schemas.microsoft.com/office/drawing/2014/main" id="{8500E862-A260-4810-80A7-B26268AD32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7334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7" name="Freeform 223">
                    <a:extLst>
                      <a:ext uri="{FF2B5EF4-FFF2-40B4-BE49-F238E27FC236}">
                        <a16:creationId xmlns="" xmlns:a16="http://schemas.microsoft.com/office/drawing/2014/main" id="{3282D739-7289-45FE-8490-1C074CD674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704851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8" name="Rectangle 224">
                    <a:extLst>
                      <a:ext uri="{FF2B5EF4-FFF2-40B4-BE49-F238E27FC236}">
                        <a16:creationId xmlns="" xmlns:a16="http://schemas.microsoft.com/office/drawing/2014/main" id="{9C7EF65B-6CCA-411B-A192-0D0D3112C6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794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9" name="Freeform 225">
                    <a:extLst>
                      <a:ext uri="{FF2B5EF4-FFF2-40B4-BE49-F238E27FC236}">
                        <a16:creationId xmlns="" xmlns:a16="http://schemas.microsoft.com/office/drawing/2014/main" id="{CEC42036-4071-4A63-AA6E-D8A5637608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652463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0" name="Rectangle 226">
                    <a:extLst>
                      <a:ext uri="{FF2B5EF4-FFF2-40B4-BE49-F238E27FC236}">
                        <a16:creationId xmlns="" xmlns:a16="http://schemas.microsoft.com/office/drawing/2014/main" id="{5A86AC37-018E-4DAE-BCF5-B09589A2C8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62547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1" name="Rectangle 227">
                    <a:extLst>
                      <a:ext uri="{FF2B5EF4-FFF2-40B4-BE49-F238E27FC236}">
                        <a16:creationId xmlns="" xmlns:a16="http://schemas.microsoft.com/office/drawing/2014/main" id="{375F7D47-6C30-4295-B7E0-13FC3C338A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9848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2" name="Freeform 228">
                    <a:extLst>
                      <a:ext uri="{FF2B5EF4-FFF2-40B4-BE49-F238E27FC236}">
                        <a16:creationId xmlns="" xmlns:a16="http://schemas.microsoft.com/office/drawing/2014/main" id="{56F46D03-74F1-4C81-BE2E-A7DAB40F46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71501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5 h 25"/>
                      <a:gd name="T2" fmla="*/ 113 w 113"/>
                      <a:gd name="T3" fmla="*/ 25 h 25"/>
                      <a:gd name="T4" fmla="*/ 89 w 113"/>
                      <a:gd name="T5" fmla="*/ 0 h 25"/>
                      <a:gd name="T6" fmla="*/ 0 w 113"/>
                      <a:gd name="T7" fmla="*/ 0 h 25"/>
                      <a:gd name="T8" fmla="*/ 0 w 113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5">
                        <a:moveTo>
                          <a:pt x="0" y="25"/>
                        </a:moveTo>
                        <a:lnTo>
                          <a:pt x="113" y="25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3" name="Rectangle 229">
                    <a:extLst>
                      <a:ext uri="{FF2B5EF4-FFF2-40B4-BE49-F238E27FC236}">
                        <a16:creationId xmlns="" xmlns:a16="http://schemas.microsoft.com/office/drawing/2014/main" id="{C50A1DD1-35EB-4259-990E-9A4561740F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54451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4" name="Freeform 230">
                    <a:extLst>
                      <a:ext uri="{FF2B5EF4-FFF2-40B4-BE49-F238E27FC236}">
                        <a16:creationId xmlns="" xmlns:a16="http://schemas.microsoft.com/office/drawing/2014/main" id="{64AB2903-24DD-4EF1-A49B-ACADC0D79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51752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4 h 24"/>
                      <a:gd name="T2" fmla="*/ 127 w 152"/>
                      <a:gd name="T3" fmla="*/ 24 h 24"/>
                      <a:gd name="T4" fmla="*/ 152 w 152"/>
                      <a:gd name="T5" fmla="*/ 0 h 24"/>
                      <a:gd name="T6" fmla="*/ 0 w 152"/>
                      <a:gd name="T7" fmla="*/ 0 h 24"/>
                      <a:gd name="T8" fmla="*/ 0 w 152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4">
                        <a:moveTo>
                          <a:pt x="0" y="24"/>
                        </a:moveTo>
                        <a:lnTo>
                          <a:pt x="127" y="24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5" name="Rectangle 231">
                    <a:extLst>
                      <a:ext uri="{FF2B5EF4-FFF2-40B4-BE49-F238E27FC236}">
                        <a16:creationId xmlns="" xmlns:a16="http://schemas.microsoft.com/office/drawing/2014/main" id="{3D98DA8B-287F-41A3-8756-5F31DE9680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90538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6" name="Rectangle 232">
                    <a:extLst>
                      <a:ext uri="{FF2B5EF4-FFF2-40B4-BE49-F238E27FC236}">
                        <a16:creationId xmlns="" xmlns:a16="http://schemas.microsoft.com/office/drawing/2014/main" id="{14CB628A-7724-4B7E-9E69-4AA32500B5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65138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 233">
                    <a:extLst>
                      <a:ext uri="{FF2B5EF4-FFF2-40B4-BE49-F238E27FC236}">
                        <a16:creationId xmlns="" xmlns:a16="http://schemas.microsoft.com/office/drawing/2014/main" id="{C1A9EE34-1346-433A-BA5E-AE9C6991E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436563"/>
                    <a:ext cx="60325" cy="14288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8" name="Rectangle 234">
                    <a:extLst>
                      <a:ext uri="{FF2B5EF4-FFF2-40B4-BE49-F238E27FC236}">
                        <a16:creationId xmlns="" xmlns:a16="http://schemas.microsoft.com/office/drawing/2014/main" id="{43197DBE-0953-4AF6-8B63-C93362F071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409576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9" name="Freeform 235">
                    <a:extLst>
                      <a:ext uri="{FF2B5EF4-FFF2-40B4-BE49-F238E27FC236}">
                        <a16:creationId xmlns="" xmlns:a16="http://schemas.microsoft.com/office/drawing/2014/main" id="{50329E7E-6D65-4135-9640-5F64B15BF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84176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0" name="Rectangle 236">
                    <a:extLst>
                      <a:ext uri="{FF2B5EF4-FFF2-40B4-BE49-F238E27FC236}">
                        <a16:creationId xmlns="" xmlns:a16="http://schemas.microsoft.com/office/drawing/2014/main" id="{51A37477-4574-4C40-8F1B-35D2221F77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55601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1" name="Rectangle 237">
                    <a:extLst>
                      <a:ext uri="{FF2B5EF4-FFF2-40B4-BE49-F238E27FC236}">
                        <a16:creationId xmlns="" xmlns:a16="http://schemas.microsoft.com/office/drawing/2014/main" id="{3D9FDB7A-ECBB-4CB7-93B8-0AB286F9C6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33020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2" name="Freeform 238">
                    <a:extLst>
                      <a:ext uri="{FF2B5EF4-FFF2-40B4-BE49-F238E27FC236}">
                        <a16:creationId xmlns="" xmlns:a16="http://schemas.microsoft.com/office/drawing/2014/main" id="{40438FA1-5120-4D2E-9B2D-D443FBBE4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303213"/>
                    <a:ext cx="60325" cy="12700"/>
                  </a:xfrm>
                  <a:custGeom>
                    <a:avLst/>
                    <a:gdLst>
                      <a:gd name="T0" fmla="*/ 0 w 113"/>
                      <a:gd name="T1" fmla="*/ 26 h 26"/>
                      <a:gd name="T2" fmla="*/ 113 w 113"/>
                      <a:gd name="T3" fmla="*/ 26 h 26"/>
                      <a:gd name="T4" fmla="*/ 89 w 113"/>
                      <a:gd name="T5" fmla="*/ 0 h 26"/>
                      <a:gd name="T6" fmla="*/ 0 w 113"/>
                      <a:gd name="T7" fmla="*/ 0 h 26"/>
                      <a:gd name="T8" fmla="*/ 0 w 113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26">
                        <a:moveTo>
                          <a:pt x="0" y="26"/>
                        </a:moveTo>
                        <a:lnTo>
                          <a:pt x="113" y="26"/>
                        </a:lnTo>
                        <a:lnTo>
                          <a:pt x="89" y="0"/>
                        </a:lnTo>
                        <a:lnTo>
                          <a:pt x="0" y="0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3" name="Rectangle 239">
                    <a:extLst>
                      <a:ext uri="{FF2B5EF4-FFF2-40B4-BE49-F238E27FC236}">
                        <a16:creationId xmlns="" xmlns:a16="http://schemas.microsoft.com/office/drawing/2014/main" id="{D3036CCC-F135-4899-8C36-256A01306C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76226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 240">
                    <a:extLst>
                      <a:ext uri="{FF2B5EF4-FFF2-40B4-BE49-F238E27FC236}">
                        <a16:creationId xmlns="" xmlns:a16="http://schemas.microsoft.com/office/drawing/2014/main" id="{7541D16D-EDB3-4940-B848-9E1BA9D6F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24251" y="249238"/>
                    <a:ext cx="80963" cy="12700"/>
                  </a:xfrm>
                  <a:custGeom>
                    <a:avLst/>
                    <a:gdLst>
                      <a:gd name="T0" fmla="*/ 0 w 152"/>
                      <a:gd name="T1" fmla="*/ 25 h 25"/>
                      <a:gd name="T2" fmla="*/ 127 w 152"/>
                      <a:gd name="T3" fmla="*/ 25 h 25"/>
                      <a:gd name="T4" fmla="*/ 152 w 152"/>
                      <a:gd name="T5" fmla="*/ 0 h 25"/>
                      <a:gd name="T6" fmla="*/ 0 w 152"/>
                      <a:gd name="T7" fmla="*/ 0 h 25"/>
                      <a:gd name="T8" fmla="*/ 0 w 152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2" h="25">
                        <a:moveTo>
                          <a:pt x="0" y="25"/>
                        </a:moveTo>
                        <a:lnTo>
                          <a:pt x="127" y="25"/>
                        </a:lnTo>
                        <a:lnTo>
                          <a:pt x="152" y="0"/>
                        </a:lnTo>
                        <a:lnTo>
                          <a:pt x="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5" name="Rectangle 241">
                    <a:extLst>
                      <a:ext uri="{FF2B5EF4-FFF2-40B4-BE49-F238E27FC236}">
                        <a16:creationId xmlns="" xmlns:a16="http://schemas.microsoft.com/office/drawing/2014/main" id="{FCD9A0CD-1AC0-4BDF-8BCA-F885E8D2A0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222251"/>
                    <a:ext cx="47625" cy="12700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6" name="Rectangle 242">
                    <a:extLst>
                      <a:ext uri="{FF2B5EF4-FFF2-40B4-BE49-F238E27FC236}">
                        <a16:creationId xmlns="" xmlns:a16="http://schemas.microsoft.com/office/drawing/2014/main" id="{D3E7912B-75AF-400E-AD38-1A7AD56F54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524251" y="195263"/>
                    <a:ext cx="47625" cy="14288"/>
                  </a:xfrm>
                  <a:prstGeom prst="rect">
                    <a:avLst/>
                  </a:prstGeom>
                  <a:solidFill>
                    <a:schemeClr val="tx1"/>
                  </a:soli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7" name="Freeform 807">
                    <a:extLst>
                      <a:ext uri="{FF2B5EF4-FFF2-40B4-BE49-F238E27FC236}">
                        <a16:creationId xmlns="" xmlns:a16="http://schemas.microsoft.com/office/drawing/2014/main" id="{AFD638E5-746F-4C41-A117-D762DCCC36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3151" y="225425"/>
                    <a:ext cx="42863" cy="61913"/>
                  </a:xfrm>
                  <a:custGeom>
                    <a:avLst/>
                    <a:gdLst>
                      <a:gd name="T0" fmla="*/ 62 w 81"/>
                      <a:gd name="T1" fmla="*/ 13 h 118"/>
                      <a:gd name="T2" fmla="*/ 20 w 81"/>
                      <a:gd name="T3" fmla="*/ 118 h 118"/>
                      <a:gd name="T4" fmla="*/ 39 w 81"/>
                      <a:gd name="T5" fmla="*/ 118 h 118"/>
                      <a:gd name="T6" fmla="*/ 81 w 81"/>
                      <a:gd name="T7" fmla="*/ 15 h 118"/>
                      <a:gd name="T8" fmla="*/ 81 w 81"/>
                      <a:gd name="T9" fmla="*/ 0 h 118"/>
                      <a:gd name="T10" fmla="*/ 0 w 81"/>
                      <a:gd name="T11" fmla="*/ 0 h 118"/>
                      <a:gd name="T12" fmla="*/ 0 w 81"/>
                      <a:gd name="T13" fmla="*/ 13 h 118"/>
                      <a:gd name="T14" fmla="*/ 62 w 81"/>
                      <a:gd name="T15" fmla="*/ 13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8">
                        <a:moveTo>
                          <a:pt x="62" y="13"/>
                        </a:moveTo>
                        <a:lnTo>
                          <a:pt x="20" y="118"/>
                        </a:lnTo>
                        <a:lnTo>
                          <a:pt x="39" y="118"/>
                        </a:lnTo>
                        <a:lnTo>
                          <a:pt x="81" y="15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62" y="1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8" name="Freeform 809">
                    <a:extLst>
                      <a:ext uri="{FF2B5EF4-FFF2-40B4-BE49-F238E27FC236}">
                        <a16:creationId xmlns="" xmlns:a16="http://schemas.microsoft.com/office/drawing/2014/main" id="{18E47689-9C84-4A6F-8781-195C3BD1B4A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358775"/>
                    <a:ext cx="46038" cy="63500"/>
                  </a:xfrm>
                  <a:custGeom>
                    <a:avLst/>
                    <a:gdLst>
                      <a:gd name="T0" fmla="*/ 21 w 86"/>
                      <a:gd name="T1" fmla="*/ 44 h 122"/>
                      <a:gd name="T2" fmla="*/ 25 w 86"/>
                      <a:gd name="T3" fmla="*/ 29 h 122"/>
                      <a:gd name="T4" fmla="*/ 33 w 86"/>
                      <a:gd name="T5" fmla="*/ 18 h 122"/>
                      <a:gd name="T6" fmla="*/ 42 w 86"/>
                      <a:gd name="T7" fmla="*/ 14 h 122"/>
                      <a:gd name="T8" fmla="*/ 53 w 86"/>
                      <a:gd name="T9" fmla="*/ 15 h 122"/>
                      <a:gd name="T10" fmla="*/ 60 w 86"/>
                      <a:gd name="T11" fmla="*/ 19 h 122"/>
                      <a:gd name="T12" fmla="*/ 63 w 86"/>
                      <a:gd name="T13" fmla="*/ 23 h 122"/>
                      <a:gd name="T14" fmla="*/ 64 w 86"/>
                      <a:gd name="T15" fmla="*/ 30 h 122"/>
                      <a:gd name="T16" fmla="*/ 84 w 86"/>
                      <a:gd name="T17" fmla="*/ 29 h 122"/>
                      <a:gd name="T18" fmla="*/ 81 w 86"/>
                      <a:gd name="T19" fmla="*/ 19 h 122"/>
                      <a:gd name="T20" fmla="*/ 75 w 86"/>
                      <a:gd name="T21" fmla="*/ 11 h 122"/>
                      <a:gd name="T22" fmla="*/ 67 w 86"/>
                      <a:gd name="T23" fmla="*/ 6 h 122"/>
                      <a:gd name="T24" fmla="*/ 57 w 86"/>
                      <a:gd name="T25" fmla="*/ 2 h 122"/>
                      <a:gd name="T26" fmla="*/ 46 w 86"/>
                      <a:gd name="T27" fmla="*/ 0 h 122"/>
                      <a:gd name="T28" fmla="*/ 36 w 86"/>
                      <a:gd name="T29" fmla="*/ 2 h 122"/>
                      <a:gd name="T30" fmla="*/ 26 w 86"/>
                      <a:gd name="T31" fmla="*/ 6 h 122"/>
                      <a:gd name="T32" fmla="*/ 18 w 86"/>
                      <a:gd name="T33" fmla="*/ 11 h 122"/>
                      <a:gd name="T34" fmla="*/ 11 w 86"/>
                      <a:gd name="T35" fmla="*/ 19 h 122"/>
                      <a:gd name="T36" fmla="*/ 7 w 86"/>
                      <a:gd name="T37" fmla="*/ 27 h 122"/>
                      <a:gd name="T38" fmla="*/ 3 w 86"/>
                      <a:gd name="T39" fmla="*/ 38 h 122"/>
                      <a:gd name="T40" fmla="*/ 0 w 86"/>
                      <a:gd name="T41" fmla="*/ 50 h 122"/>
                      <a:gd name="T42" fmla="*/ 0 w 86"/>
                      <a:gd name="T43" fmla="*/ 64 h 122"/>
                      <a:gd name="T44" fmla="*/ 0 w 86"/>
                      <a:gd name="T45" fmla="*/ 76 h 122"/>
                      <a:gd name="T46" fmla="*/ 2 w 86"/>
                      <a:gd name="T47" fmla="*/ 87 h 122"/>
                      <a:gd name="T48" fmla="*/ 4 w 86"/>
                      <a:gd name="T49" fmla="*/ 96 h 122"/>
                      <a:gd name="T50" fmla="*/ 8 w 86"/>
                      <a:gd name="T51" fmla="*/ 105 h 122"/>
                      <a:gd name="T52" fmla="*/ 14 w 86"/>
                      <a:gd name="T53" fmla="*/ 110 h 122"/>
                      <a:gd name="T54" fmla="*/ 22 w 86"/>
                      <a:gd name="T55" fmla="*/ 117 h 122"/>
                      <a:gd name="T56" fmla="*/ 33 w 86"/>
                      <a:gd name="T57" fmla="*/ 121 h 122"/>
                      <a:gd name="T58" fmla="*/ 44 w 86"/>
                      <a:gd name="T59" fmla="*/ 122 h 122"/>
                      <a:gd name="T60" fmla="*/ 56 w 86"/>
                      <a:gd name="T61" fmla="*/ 121 h 122"/>
                      <a:gd name="T62" fmla="*/ 67 w 86"/>
                      <a:gd name="T63" fmla="*/ 118 h 122"/>
                      <a:gd name="T64" fmla="*/ 75 w 86"/>
                      <a:gd name="T65" fmla="*/ 111 h 122"/>
                      <a:gd name="T66" fmla="*/ 81 w 86"/>
                      <a:gd name="T67" fmla="*/ 100 h 122"/>
                      <a:gd name="T68" fmla="*/ 86 w 86"/>
                      <a:gd name="T69" fmla="*/ 87 h 122"/>
                      <a:gd name="T70" fmla="*/ 84 w 86"/>
                      <a:gd name="T71" fmla="*/ 72 h 122"/>
                      <a:gd name="T72" fmla="*/ 80 w 86"/>
                      <a:gd name="T73" fmla="*/ 60 h 122"/>
                      <a:gd name="T74" fmla="*/ 72 w 86"/>
                      <a:gd name="T75" fmla="*/ 50 h 122"/>
                      <a:gd name="T76" fmla="*/ 64 w 86"/>
                      <a:gd name="T77" fmla="*/ 45 h 122"/>
                      <a:gd name="T78" fmla="*/ 54 w 86"/>
                      <a:gd name="T79" fmla="*/ 42 h 122"/>
                      <a:gd name="T80" fmla="*/ 44 w 86"/>
                      <a:gd name="T81" fmla="*/ 42 h 122"/>
                      <a:gd name="T82" fmla="*/ 37 w 86"/>
                      <a:gd name="T83" fmla="*/ 44 h 122"/>
                      <a:gd name="T84" fmla="*/ 30 w 86"/>
                      <a:gd name="T85" fmla="*/ 46 h 122"/>
                      <a:gd name="T86" fmla="*/ 23 w 86"/>
                      <a:gd name="T87" fmla="*/ 53 h 122"/>
                      <a:gd name="T88" fmla="*/ 22 w 86"/>
                      <a:gd name="T89" fmla="*/ 71 h 122"/>
                      <a:gd name="T90" fmla="*/ 26 w 86"/>
                      <a:gd name="T91" fmla="*/ 64 h 122"/>
                      <a:gd name="T92" fmla="*/ 34 w 86"/>
                      <a:gd name="T93" fmla="*/ 57 h 122"/>
                      <a:gd name="T94" fmla="*/ 45 w 86"/>
                      <a:gd name="T95" fmla="*/ 54 h 122"/>
                      <a:gd name="T96" fmla="*/ 54 w 86"/>
                      <a:gd name="T97" fmla="*/ 57 h 122"/>
                      <a:gd name="T98" fmla="*/ 61 w 86"/>
                      <a:gd name="T99" fmla="*/ 63 h 122"/>
                      <a:gd name="T100" fmla="*/ 64 w 86"/>
                      <a:gd name="T101" fmla="*/ 71 h 122"/>
                      <a:gd name="T102" fmla="*/ 65 w 86"/>
                      <a:gd name="T103" fmla="*/ 82 h 122"/>
                      <a:gd name="T104" fmla="*/ 64 w 86"/>
                      <a:gd name="T105" fmla="*/ 94 h 122"/>
                      <a:gd name="T106" fmla="*/ 61 w 86"/>
                      <a:gd name="T107" fmla="*/ 102 h 122"/>
                      <a:gd name="T108" fmla="*/ 54 w 86"/>
                      <a:gd name="T109" fmla="*/ 107 h 122"/>
                      <a:gd name="T110" fmla="*/ 45 w 86"/>
                      <a:gd name="T111" fmla="*/ 110 h 122"/>
                      <a:gd name="T112" fmla="*/ 40 w 86"/>
                      <a:gd name="T113" fmla="*/ 109 h 122"/>
                      <a:gd name="T114" fmla="*/ 31 w 86"/>
                      <a:gd name="T115" fmla="*/ 105 h 122"/>
                      <a:gd name="T116" fmla="*/ 26 w 86"/>
                      <a:gd name="T117" fmla="*/ 98 h 122"/>
                      <a:gd name="T118" fmla="*/ 22 w 86"/>
                      <a:gd name="T119" fmla="*/ 88 h 122"/>
                      <a:gd name="T120" fmla="*/ 22 w 86"/>
                      <a:gd name="T121" fmla="*/ 76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2">
                        <a:moveTo>
                          <a:pt x="19" y="57"/>
                        </a:moveTo>
                        <a:lnTo>
                          <a:pt x="19" y="50"/>
                        </a:lnTo>
                        <a:lnTo>
                          <a:pt x="21" y="44"/>
                        </a:lnTo>
                        <a:lnTo>
                          <a:pt x="22" y="38"/>
                        </a:lnTo>
                        <a:lnTo>
                          <a:pt x="23" y="34"/>
                        </a:lnTo>
                        <a:lnTo>
                          <a:pt x="25" y="29"/>
                        </a:lnTo>
                        <a:lnTo>
                          <a:pt x="27" y="25"/>
                        </a:lnTo>
                        <a:lnTo>
                          <a:pt x="30" y="22"/>
                        </a:lnTo>
                        <a:lnTo>
                          <a:pt x="33" y="18"/>
                        </a:lnTo>
                        <a:lnTo>
                          <a:pt x="36" y="17"/>
                        </a:lnTo>
                        <a:lnTo>
                          <a:pt x="40" y="15"/>
                        </a:lnTo>
                        <a:lnTo>
                          <a:pt x="42" y="14"/>
                        </a:lnTo>
                        <a:lnTo>
                          <a:pt x="46" y="14"/>
                        </a:lnTo>
                        <a:lnTo>
                          <a:pt x="50" y="14"/>
                        </a:lnTo>
                        <a:lnTo>
                          <a:pt x="53" y="15"/>
                        </a:lnTo>
                        <a:lnTo>
                          <a:pt x="56" y="17"/>
                        </a:lnTo>
                        <a:lnTo>
                          <a:pt x="58" y="18"/>
                        </a:lnTo>
                        <a:lnTo>
                          <a:pt x="60" y="19"/>
                        </a:lnTo>
                        <a:lnTo>
                          <a:pt x="61" y="21"/>
                        </a:lnTo>
                        <a:lnTo>
                          <a:pt x="63" y="22"/>
                        </a:lnTo>
                        <a:lnTo>
                          <a:pt x="63" y="23"/>
                        </a:lnTo>
                        <a:lnTo>
                          <a:pt x="64" y="26"/>
                        </a:lnTo>
                        <a:lnTo>
                          <a:pt x="64" y="27"/>
                        </a:lnTo>
                        <a:lnTo>
                          <a:pt x="64" y="30"/>
                        </a:lnTo>
                        <a:lnTo>
                          <a:pt x="64" y="33"/>
                        </a:lnTo>
                        <a:lnTo>
                          <a:pt x="84" y="33"/>
                        </a:lnTo>
                        <a:lnTo>
                          <a:pt x="84" y="29"/>
                        </a:lnTo>
                        <a:lnTo>
                          <a:pt x="83" y="26"/>
                        </a:lnTo>
                        <a:lnTo>
                          <a:pt x="83" y="22"/>
                        </a:lnTo>
                        <a:lnTo>
                          <a:pt x="81" y="19"/>
                        </a:lnTo>
                        <a:lnTo>
                          <a:pt x="79" y="17"/>
                        </a:lnTo>
                        <a:lnTo>
                          <a:pt x="77" y="14"/>
                        </a:lnTo>
                        <a:lnTo>
                          <a:pt x="75" y="11"/>
                        </a:lnTo>
                        <a:lnTo>
                          <a:pt x="72" y="10"/>
                        </a:lnTo>
                        <a:lnTo>
                          <a:pt x="71" y="7"/>
                        </a:lnTo>
                        <a:lnTo>
                          <a:pt x="67" y="6"/>
                        </a:lnTo>
                        <a:lnTo>
                          <a:pt x="64" y="4"/>
                        </a:lnTo>
                        <a:lnTo>
                          <a:pt x="61" y="3"/>
                        </a:lnTo>
                        <a:lnTo>
                          <a:pt x="57" y="2"/>
                        </a:lnTo>
                        <a:lnTo>
                          <a:pt x="54" y="2"/>
                        </a:lnTo>
                        <a:lnTo>
                          <a:pt x="50" y="2"/>
                        </a:lnTo>
                        <a:lnTo>
                          <a:pt x="46" y="0"/>
                        </a:lnTo>
                        <a:lnTo>
                          <a:pt x="42" y="2"/>
                        </a:lnTo>
                        <a:lnTo>
                          <a:pt x="38" y="2"/>
                        </a:lnTo>
                        <a:lnTo>
                          <a:pt x="36" y="2"/>
                        </a:lnTo>
                        <a:lnTo>
                          <a:pt x="31" y="3"/>
                        </a:lnTo>
                        <a:lnTo>
                          <a:pt x="29" y="4"/>
                        </a:lnTo>
                        <a:lnTo>
                          <a:pt x="26" y="6"/>
                        </a:lnTo>
                        <a:lnTo>
                          <a:pt x="23" y="7"/>
                        </a:lnTo>
                        <a:lnTo>
                          <a:pt x="21" y="10"/>
                        </a:lnTo>
                        <a:lnTo>
                          <a:pt x="18" y="11"/>
                        </a:lnTo>
                        <a:lnTo>
                          <a:pt x="15" y="14"/>
                        </a:lnTo>
                        <a:lnTo>
                          <a:pt x="14" y="17"/>
                        </a:lnTo>
                        <a:lnTo>
                          <a:pt x="11" y="19"/>
                        </a:lnTo>
                        <a:lnTo>
                          <a:pt x="10" y="22"/>
                        </a:lnTo>
                        <a:lnTo>
                          <a:pt x="8" y="25"/>
                        </a:lnTo>
                        <a:lnTo>
                          <a:pt x="7" y="27"/>
                        </a:lnTo>
                        <a:lnTo>
                          <a:pt x="6" y="32"/>
                        </a:lnTo>
                        <a:lnTo>
                          <a:pt x="4" y="34"/>
                        </a:lnTo>
                        <a:lnTo>
                          <a:pt x="3" y="38"/>
                        </a:lnTo>
                        <a:lnTo>
                          <a:pt x="2" y="42"/>
                        </a:lnTo>
                        <a:lnTo>
                          <a:pt x="2" y="46"/>
                        </a:lnTo>
                        <a:lnTo>
                          <a:pt x="0" y="50"/>
                        </a:lnTo>
                        <a:lnTo>
                          <a:pt x="0" y="54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0" y="72"/>
                        </a:lnTo>
                        <a:lnTo>
                          <a:pt x="0" y="76"/>
                        </a:lnTo>
                        <a:lnTo>
                          <a:pt x="0" y="80"/>
                        </a:lnTo>
                        <a:lnTo>
                          <a:pt x="2" y="84"/>
                        </a:lnTo>
                        <a:lnTo>
                          <a:pt x="2" y="87"/>
                        </a:lnTo>
                        <a:lnTo>
                          <a:pt x="3" y="91"/>
                        </a:lnTo>
                        <a:lnTo>
                          <a:pt x="4" y="94"/>
                        </a:lnTo>
                        <a:lnTo>
                          <a:pt x="4" y="96"/>
                        </a:lnTo>
                        <a:lnTo>
                          <a:pt x="6" y="99"/>
                        </a:lnTo>
                        <a:lnTo>
                          <a:pt x="7" y="102"/>
                        </a:lnTo>
                        <a:lnTo>
                          <a:pt x="8" y="105"/>
                        </a:lnTo>
                        <a:lnTo>
                          <a:pt x="10" y="106"/>
                        </a:lnTo>
                        <a:lnTo>
                          <a:pt x="11" y="109"/>
                        </a:lnTo>
                        <a:lnTo>
                          <a:pt x="14" y="110"/>
                        </a:lnTo>
                        <a:lnTo>
                          <a:pt x="15" y="111"/>
                        </a:lnTo>
                        <a:lnTo>
                          <a:pt x="19" y="114"/>
                        </a:lnTo>
                        <a:lnTo>
                          <a:pt x="22" y="117"/>
                        </a:lnTo>
                        <a:lnTo>
                          <a:pt x="26" y="118"/>
                        </a:lnTo>
                        <a:lnTo>
                          <a:pt x="29" y="119"/>
                        </a:lnTo>
                        <a:lnTo>
                          <a:pt x="33" y="121"/>
                        </a:lnTo>
                        <a:lnTo>
                          <a:pt x="36" y="122"/>
                        </a:lnTo>
                        <a:lnTo>
                          <a:pt x="40" y="122"/>
                        </a:lnTo>
                        <a:lnTo>
                          <a:pt x="44" y="122"/>
                        </a:lnTo>
                        <a:lnTo>
                          <a:pt x="48" y="122"/>
                        </a:lnTo>
                        <a:lnTo>
                          <a:pt x="52" y="122"/>
                        </a:lnTo>
                        <a:lnTo>
                          <a:pt x="56" y="121"/>
                        </a:lnTo>
                        <a:lnTo>
                          <a:pt x="60" y="121"/>
                        </a:lnTo>
                        <a:lnTo>
                          <a:pt x="63" y="119"/>
                        </a:lnTo>
                        <a:lnTo>
                          <a:pt x="67" y="118"/>
                        </a:lnTo>
                        <a:lnTo>
                          <a:pt x="69" y="115"/>
                        </a:lnTo>
                        <a:lnTo>
                          <a:pt x="72" y="114"/>
                        </a:lnTo>
                        <a:lnTo>
                          <a:pt x="75" y="111"/>
                        </a:lnTo>
                        <a:lnTo>
                          <a:pt x="77" y="107"/>
                        </a:lnTo>
                        <a:lnTo>
                          <a:pt x="80" y="105"/>
                        </a:lnTo>
                        <a:lnTo>
                          <a:pt x="81" y="100"/>
                        </a:lnTo>
                        <a:lnTo>
                          <a:pt x="84" y="96"/>
                        </a:lnTo>
                        <a:lnTo>
                          <a:pt x="84" y="91"/>
                        </a:lnTo>
                        <a:lnTo>
                          <a:pt x="86" y="87"/>
                        </a:lnTo>
                        <a:lnTo>
                          <a:pt x="86" y="82"/>
                        </a:lnTo>
                        <a:lnTo>
                          <a:pt x="86" y="76"/>
                        </a:lnTo>
                        <a:lnTo>
                          <a:pt x="84" y="72"/>
                        </a:lnTo>
                        <a:lnTo>
                          <a:pt x="84" y="67"/>
                        </a:lnTo>
                        <a:lnTo>
                          <a:pt x="83" y="63"/>
                        </a:lnTo>
                        <a:lnTo>
                          <a:pt x="80" y="60"/>
                        </a:lnTo>
                        <a:lnTo>
                          <a:pt x="79" y="56"/>
                        </a:lnTo>
                        <a:lnTo>
                          <a:pt x="76" y="53"/>
                        </a:lnTo>
                        <a:lnTo>
                          <a:pt x="72" y="50"/>
                        </a:lnTo>
                        <a:lnTo>
                          <a:pt x="71" y="48"/>
                        </a:lnTo>
                        <a:lnTo>
                          <a:pt x="67" y="46"/>
                        </a:lnTo>
                        <a:lnTo>
                          <a:pt x="64" y="45"/>
                        </a:lnTo>
                        <a:lnTo>
                          <a:pt x="61" y="44"/>
                        </a:lnTo>
                        <a:lnTo>
                          <a:pt x="57" y="44"/>
                        </a:lnTo>
                        <a:lnTo>
                          <a:pt x="54" y="42"/>
                        </a:lnTo>
                        <a:lnTo>
                          <a:pt x="50" y="42"/>
                        </a:lnTo>
                        <a:lnTo>
                          <a:pt x="48" y="42"/>
                        </a:lnTo>
                        <a:lnTo>
                          <a:pt x="44" y="42"/>
                        </a:lnTo>
                        <a:lnTo>
                          <a:pt x="42" y="42"/>
                        </a:lnTo>
                        <a:lnTo>
                          <a:pt x="40" y="42"/>
                        </a:lnTo>
                        <a:lnTo>
                          <a:pt x="37" y="44"/>
                        </a:lnTo>
                        <a:lnTo>
                          <a:pt x="34" y="45"/>
                        </a:lnTo>
                        <a:lnTo>
                          <a:pt x="33" y="45"/>
                        </a:lnTo>
                        <a:lnTo>
                          <a:pt x="30" y="46"/>
                        </a:lnTo>
                        <a:lnTo>
                          <a:pt x="29" y="48"/>
                        </a:lnTo>
                        <a:lnTo>
                          <a:pt x="26" y="50"/>
                        </a:lnTo>
                        <a:lnTo>
                          <a:pt x="23" y="53"/>
                        </a:lnTo>
                        <a:lnTo>
                          <a:pt x="22" y="54"/>
                        </a:lnTo>
                        <a:lnTo>
                          <a:pt x="19" y="57"/>
                        </a:lnTo>
                        <a:close/>
                        <a:moveTo>
                          <a:pt x="22" y="71"/>
                        </a:moveTo>
                        <a:lnTo>
                          <a:pt x="23" y="68"/>
                        </a:lnTo>
                        <a:lnTo>
                          <a:pt x="25" y="65"/>
                        </a:lnTo>
                        <a:lnTo>
                          <a:pt x="26" y="64"/>
                        </a:lnTo>
                        <a:lnTo>
                          <a:pt x="29" y="61"/>
                        </a:lnTo>
                        <a:lnTo>
                          <a:pt x="30" y="60"/>
                        </a:lnTo>
                        <a:lnTo>
                          <a:pt x="34" y="57"/>
                        </a:lnTo>
                        <a:lnTo>
                          <a:pt x="37" y="56"/>
                        </a:lnTo>
                        <a:lnTo>
                          <a:pt x="41" y="54"/>
                        </a:lnTo>
                        <a:lnTo>
                          <a:pt x="45" y="54"/>
                        </a:lnTo>
                        <a:lnTo>
                          <a:pt x="48" y="54"/>
                        </a:lnTo>
                        <a:lnTo>
                          <a:pt x="52" y="56"/>
                        </a:lnTo>
                        <a:lnTo>
                          <a:pt x="54" y="57"/>
                        </a:lnTo>
                        <a:lnTo>
                          <a:pt x="57" y="60"/>
                        </a:lnTo>
                        <a:lnTo>
                          <a:pt x="58" y="61"/>
                        </a:lnTo>
                        <a:lnTo>
                          <a:pt x="61" y="63"/>
                        </a:lnTo>
                        <a:lnTo>
                          <a:pt x="63" y="65"/>
                        </a:lnTo>
                        <a:lnTo>
                          <a:pt x="63" y="68"/>
                        </a:lnTo>
                        <a:lnTo>
                          <a:pt x="64" y="71"/>
                        </a:lnTo>
                        <a:lnTo>
                          <a:pt x="64" y="73"/>
                        </a:lnTo>
                        <a:lnTo>
                          <a:pt x="65" y="77"/>
                        </a:lnTo>
                        <a:lnTo>
                          <a:pt x="65" y="82"/>
                        </a:lnTo>
                        <a:lnTo>
                          <a:pt x="65" y="86"/>
                        </a:lnTo>
                        <a:lnTo>
                          <a:pt x="64" y="90"/>
                        </a:lnTo>
                        <a:lnTo>
                          <a:pt x="64" y="94"/>
                        </a:lnTo>
                        <a:lnTo>
                          <a:pt x="63" y="96"/>
                        </a:lnTo>
                        <a:lnTo>
                          <a:pt x="63" y="99"/>
                        </a:lnTo>
                        <a:lnTo>
                          <a:pt x="61" y="102"/>
                        </a:lnTo>
                        <a:lnTo>
                          <a:pt x="58" y="105"/>
                        </a:lnTo>
                        <a:lnTo>
                          <a:pt x="57" y="106"/>
                        </a:lnTo>
                        <a:lnTo>
                          <a:pt x="54" y="107"/>
                        </a:lnTo>
                        <a:lnTo>
                          <a:pt x="52" y="109"/>
                        </a:lnTo>
                        <a:lnTo>
                          <a:pt x="48" y="110"/>
                        </a:lnTo>
                        <a:lnTo>
                          <a:pt x="45" y="110"/>
                        </a:lnTo>
                        <a:lnTo>
                          <a:pt x="42" y="110"/>
                        </a:lnTo>
                        <a:lnTo>
                          <a:pt x="41" y="110"/>
                        </a:lnTo>
                        <a:lnTo>
                          <a:pt x="40" y="109"/>
                        </a:lnTo>
                        <a:lnTo>
                          <a:pt x="38" y="109"/>
                        </a:lnTo>
                        <a:lnTo>
                          <a:pt x="34" y="107"/>
                        </a:lnTo>
                        <a:lnTo>
                          <a:pt x="31" y="105"/>
                        </a:lnTo>
                        <a:lnTo>
                          <a:pt x="29" y="103"/>
                        </a:lnTo>
                        <a:lnTo>
                          <a:pt x="27" y="100"/>
                        </a:lnTo>
                        <a:lnTo>
                          <a:pt x="26" y="98"/>
                        </a:lnTo>
                        <a:lnTo>
                          <a:pt x="23" y="95"/>
                        </a:lnTo>
                        <a:lnTo>
                          <a:pt x="23" y="91"/>
                        </a:lnTo>
                        <a:lnTo>
                          <a:pt x="22" y="88"/>
                        </a:lnTo>
                        <a:lnTo>
                          <a:pt x="22" y="84"/>
                        </a:lnTo>
                        <a:lnTo>
                          <a:pt x="22" y="80"/>
                        </a:lnTo>
                        <a:lnTo>
                          <a:pt x="22" y="76"/>
                        </a:lnTo>
                        <a:lnTo>
                          <a:pt x="22" y="73"/>
                        </a:lnTo>
                        <a:lnTo>
                          <a:pt x="22" y="7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9" name="Freeform 810">
                    <a:extLst>
                      <a:ext uri="{FF2B5EF4-FFF2-40B4-BE49-F238E27FC236}">
                        <a16:creationId xmlns="" xmlns:a16="http://schemas.microsoft.com/office/drawing/2014/main" id="{5EAA43AF-95AA-49BD-A400-D4B5D998E3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493713"/>
                    <a:ext cx="46038" cy="63500"/>
                  </a:xfrm>
                  <a:custGeom>
                    <a:avLst/>
                    <a:gdLst>
                      <a:gd name="T0" fmla="*/ 23 w 88"/>
                      <a:gd name="T1" fmla="*/ 61 h 120"/>
                      <a:gd name="T2" fmla="*/ 24 w 88"/>
                      <a:gd name="T3" fmla="*/ 58 h 120"/>
                      <a:gd name="T4" fmla="*/ 30 w 88"/>
                      <a:gd name="T5" fmla="*/ 55 h 120"/>
                      <a:gd name="T6" fmla="*/ 34 w 88"/>
                      <a:gd name="T7" fmla="*/ 53 h 120"/>
                      <a:gd name="T8" fmla="*/ 38 w 88"/>
                      <a:gd name="T9" fmla="*/ 50 h 120"/>
                      <a:gd name="T10" fmla="*/ 42 w 88"/>
                      <a:gd name="T11" fmla="*/ 49 h 120"/>
                      <a:gd name="T12" fmla="*/ 47 w 88"/>
                      <a:gd name="T13" fmla="*/ 49 h 120"/>
                      <a:gd name="T14" fmla="*/ 54 w 88"/>
                      <a:gd name="T15" fmla="*/ 50 h 120"/>
                      <a:gd name="T16" fmla="*/ 59 w 88"/>
                      <a:gd name="T17" fmla="*/ 53 h 120"/>
                      <a:gd name="T18" fmla="*/ 62 w 88"/>
                      <a:gd name="T19" fmla="*/ 57 h 120"/>
                      <a:gd name="T20" fmla="*/ 65 w 88"/>
                      <a:gd name="T21" fmla="*/ 62 h 120"/>
                      <a:gd name="T22" fmla="*/ 66 w 88"/>
                      <a:gd name="T23" fmla="*/ 69 h 120"/>
                      <a:gd name="T24" fmla="*/ 66 w 88"/>
                      <a:gd name="T25" fmla="*/ 77 h 120"/>
                      <a:gd name="T26" fmla="*/ 66 w 88"/>
                      <a:gd name="T27" fmla="*/ 85 h 120"/>
                      <a:gd name="T28" fmla="*/ 65 w 88"/>
                      <a:gd name="T29" fmla="*/ 92 h 120"/>
                      <a:gd name="T30" fmla="*/ 62 w 88"/>
                      <a:gd name="T31" fmla="*/ 97 h 120"/>
                      <a:gd name="T32" fmla="*/ 57 w 88"/>
                      <a:gd name="T33" fmla="*/ 101 h 120"/>
                      <a:gd name="T34" fmla="*/ 50 w 88"/>
                      <a:gd name="T35" fmla="*/ 105 h 120"/>
                      <a:gd name="T36" fmla="*/ 46 w 88"/>
                      <a:gd name="T37" fmla="*/ 107 h 120"/>
                      <a:gd name="T38" fmla="*/ 41 w 88"/>
                      <a:gd name="T39" fmla="*/ 107 h 120"/>
                      <a:gd name="T40" fmla="*/ 34 w 88"/>
                      <a:gd name="T41" fmla="*/ 105 h 120"/>
                      <a:gd name="T42" fmla="*/ 28 w 88"/>
                      <a:gd name="T43" fmla="*/ 103 h 120"/>
                      <a:gd name="T44" fmla="*/ 26 w 88"/>
                      <a:gd name="T45" fmla="*/ 100 h 120"/>
                      <a:gd name="T46" fmla="*/ 23 w 88"/>
                      <a:gd name="T47" fmla="*/ 96 h 120"/>
                      <a:gd name="T48" fmla="*/ 22 w 88"/>
                      <a:gd name="T49" fmla="*/ 91 h 120"/>
                      <a:gd name="T50" fmla="*/ 20 w 88"/>
                      <a:gd name="T51" fmla="*/ 84 h 120"/>
                      <a:gd name="T52" fmla="*/ 1 w 88"/>
                      <a:gd name="T53" fmla="*/ 88 h 120"/>
                      <a:gd name="T54" fmla="*/ 3 w 88"/>
                      <a:gd name="T55" fmla="*/ 96 h 120"/>
                      <a:gd name="T56" fmla="*/ 7 w 88"/>
                      <a:gd name="T57" fmla="*/ 103 h 120"/>
                      <a:gd name="T58" fmla="*/ 11 w 88"/>
                      <a:gd name="T59" fmla="*/ 108 h 120"/>
                      <a:gd name="T60" fmla="*/ 16 w 88"/>
                      <a:gd name="T61" fmla="*/ 114 h 120"/>
                      <a:gd name="T62" fmla="*/ 23 w 88"/>
                      <a:gd name="T63" fmla="*/ 116 h 120"/>
                      <a:gd name="T64" fmla="*/ 30 w 88"/>
                      <a:gd name="T65" fmla="*/ 119 h 120"/>
                      <a:gd name="T66" fmla="*/ 38 w 88"/>
                      <a:gd name="T67" fmla="*/ 120 h 120"/>
                      <a:gd name="T68" fmla="*/ 46 w 88"/>
                      <a:gd name="T69" fmla="*/ 120 h 120"/>
                      <a:gd name="T70" fmla="*/ 54 w 88"/>
                      <a:gd name="T71" fmla="*/ 119 h 120"/>
                      <a:gd name="T72" fmla="*/ 62 w 88"/>
                      <a:gd name="T73" fmla="*/ 116 h 120"/>
                      <a:gd name="T74" fmla="*/ 69 w 88"/>
                      <a:gd name="T75" fmla="*/ 112 h 120"/>
                      <a:gd name="T76" fmla="*/ 76 w 88"/>
                      <a:gd name="T77" fmla="*/ 107 h 120"/>
                      <a:gd name="T78" fmla="*/ 81 w 88"/>
                      <a:gd name="T79" fmla="*/ 100 h 120"/>
                      <a:gd name="T80" fmla="*/ 85 w 88"/>
                      <a:gd name="T81" fmla="*/ 91 h 120"/>
                      <a:gd name="T82" fmla="*/ 87 w 88"/>
                      <a:gd name="T83" fmla="*/ 80 h 120"/>
                      <a:gd name="T84" fmla="*/ 87 w 88"/>
                      <a:gd name="T85" fmla="*/ 70 h 120"/>
                      <a:gd name="T86" fmla="*/ 85 w 88"/>
                      <a:gd name="T87" fmla="*/ 62 h 120"/>
                      <a:gd name="T88" fmla="*/ 82 w 88"/>
                      <a:gd name="T89" fmla="*/ 54 h 120"/>
                      <a:gd name="T90" fmla="*/ 78 w 88"/>
                      <a:gd name="T91" fmla="*/ 49 h 120"/>
                      <a:gd name="T92" fmla="*/ 73 w 88"/>
                      <a:gd name="T93" fmla="*/ 45 h 120"/>
                      <a:gd name="T94" fmla="*/ 66 w 88"/>
                      <a:gd name="T95" fmla="*/ 41 h 120"/>
                      <a:gd name="T96" fmla="*/ 59 w 88"/>
                      <a:gd name="T97" fmla="*/ 38 h 120"/>
                      <a:gd name="T98" fmla="*/ 51 w 88"/>
                      <a:gd name="T99" fmla="*/ 36 h 120"/>
                      <a:gd name="T100" fmla="*/ 45 w 88"/>
                      <a:gd name="T101" fmla="*/ 36 h 120"/>
                      <a:gd name="T102" fmla="*/ 38 w 88"/>
                      <a:gd name="T103" fmla="*/ 38 h 120"/>
                      <a:gd name="T104" fmla="*/ 32 w 88"/>
                      <a:gd name="T105" fmla="*/ 41 h 120"/>
                      <a:gd name="T106" fmla="*/ 26 w 88"/>
                      <a:gd name="T107" fmla="*/ 43 h 120"/>
                      <a:gd name="T108" fmla="*/ 23 w 88"/>
                      <a:gd name="T109" fmla="*/ 43 h 120"/>
                      <a:gd name="T110" fmla="*/ 26 w 88"/>
                      <a:gd name="T111" fmla="*/ 28 h 120"/>
                      <a:gd name="T112" fmla="*/ 27 w 88"/>
                      <a:gd name="T113" fmla="*/ 13 h 120"/>
                      <a:gd name="T114" fmla="*/ 84 w 88"/>
                      <a:gd name="T115" fmla="*/ 0 h 120"/>
                      <a:gd name="T116" fmla="*/ 11 w 88"/>
                      <a:gd name="T117" fmla="*/ 3 h 120"/>
                      <a:gd name="T118" fmla="*/ 5 w 88"/>
                      <a:gd name="T119" fmla="*/ 5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20">
                        <a:moveTo>
                          <a:pt x="5" y="61"/>
                        </a:moveTo>
                        <a:lnTo>
                          <a:pt x="23" y="61"/>
                        </a:lnTo>
                        <a:lnTo>
                          <a:pt x="23" y="59"/>
                        </a:lnTo>
                        <a:lnTo>
                          <a:pt x="24" y="58"/>
                        </a:lnTo>
                        <a:lnTo>
                          <a:pt x="27" y="57"/>
                        </a:lnTo>
                        <a:lnTo>
                          <a:pt x="30" y="55"/>
                        </a:lnTo>
                        <a:lnTo>
                          <a:pt x="31" y="54"/>
                        </a:lnTo>
                        <a:lnTo>
                          <a:pt x="34" y="53"/>
                        </a:lnTo>
                        <a:lnTo>
                          <a:pt x="35" y="51"/>
                        </a:lnTo>
                        <a:lnTo>
                          <a:pt x="38" y="50"/>
                        </a:lnTo>
                        <a:lnTo>
                          <a:pt x="39" y="50"/>
                        </a:lnTo>
                        <a:lnTo>
                          <a:pt x="42" y="49"/>
                        </a:lnTo>
                        <a:lnTo>
                          <a:pt x="45" y="49"/>
                        </a:lnTo>
                        <a:lnTo>
                          <a:pt x="47" y="49"/>
                        </a:lnTo>
                        <a:lnTo>
                          <a:pt x="50" y="49"/>
                        </a:lnTo>
                        <a:lnTo>
                          <a:pt x="54" y="50"/>
                        </a:lnTo>
                        <a:lnTo>
                          <a:pt x="57" y="51"/>
                        </a:lnTo>
                        <a:lnTo>
                          <a:pt x="59" y="53"/>
                        </a:lnTo>
                        <a:lnTo>
                          <a:pt x="61" y="54"/>
                        </a:lnTo>
                        <a:lnTo>
                          <a:pt x="62" y="57"/>
                        </a:lnTo>
                        <a:lnTo>
                          <a:pt x="64" y="59"/>
                        </a:lnTo>
                        <a:lnTo>
                          <a:pt x="65" y="62"/>
                        </a:lnTo>
                        <a:lnTo>
                          <a:pt x="66" y="65"/>
                        </a:lnTo>
                        <a:lnTo>
                          <a:pt x="66" y="69"/>
                        </a:lnTo>
                        <a:lnTo>
                          <a:pt x="66" y="73"/>
                        </a:lnTo>
                        <a:lnTo>
                          <a:pt x="66" y="77"/>
                        </a:lnTo>
                        <a:lnTo>
                          <a:pt x="66" y="81"/>
                        </a:lnTo>
                        <a:lnTo>
                          <a:pt x="66" y="85"/>
                        </a:lnTo>
                        <a:lnTo>
                          <a:pt x="65" y="88"/>
                        </a:lnTo>
                        <a:lnTo>
                          <a:pt x="65" y="92"/>
                        </a:lnTo>
                        <a:lnTo>
                          <a:pt x="64" y="95"/>
                        </a:lnTo>
                        <a:lnTo>
                          <a:pt x="62" y="97"/>
                        </a:lnTo>
                        <a:lnTo>
                          <a:pt x="59" y="100"/>
                        </a:lnTo>
                        <a:lnTo>
                          <a:pt x="57" y="101"/>
                        </a:lnTo>
                        <a:lnTo>
                          <a:pt x="54" y="104"/>
                        </a:lnTo>
                        <a:lnTo>
                          <a:pt x="50" y="105"/>
                        </a:lnTo>
                        <a:lnTo>
                          <a:pt x="49" y="107"/>
                        </a:lnTo>
                        <a:lnTo>
                          <a:pt x="46" y="107"/>
                        </a:lnTo>
                        <a:lnTo>
                          <a:pt x="43" y="107"/>
                        </a:lnTo>
                        <a:lnTo>
                          <a:pt x="41" y="107"/>
                        </a:lnTo>
                        <a:lnTo>
                          <a:pt x="38" y="107"/>
                        </a:lnTo>
                        <a:lnTo>
                          <a:pt x="34" y="105"/>
                        </a:lnTo>
                        <a:lnTo>
                          <a:pt x="31" y="104"/>
                        </a:lnTo>
                        <a:lnTo>
                          <a:pt x="28" y="103"/>
                        </a:lnTo>
                        <a:lnTo>
                          <a:pt x="27" y="101"/>
                        </a:lnTo>
                        <a:lnTo>
                          <a:pt x="26" y="100"/>
                        </a:lnTo>
                        <a:lnTo>
                          <a:pt x="24" y="97"/>
                        </a:lnTo>
                        <a:lnTo>
                          <a:pt x="23" y="96"/>
                        </a:lnTo>
                        <a:lnTo>
                          <a:pt x="22" y="93"/>
                        </a:lnTo>
                        <a:lnTo>
                          <a:pt x="22" y="91"/>
                        </a:lnTo>
                        <a:lnTo>
                          <a:pt x="20" y="88"/>
                        </a:lnTo>
                        <a:lnTo>
                          <a:pt x="20" y="84"/>
                        </a:lnTo>
                        <a:lnTo>
                          <a:pt x="0" y="84"/>
                        </a:lnTo>
                        <a:lnTo>
                          <a:pt x="1" y="88"/>
                        </a:lnTo>
                        <a:lnTo>
                          <a:pt x="1" y="92"/>
                        </a:lnTo>
                        <a:lnTo>
                          <a:pt x="3" y="96"/>
                        </a:lnTo>
                        <a:lnTo>
                          <a:pt x="5" y="100"/>
                        </a:lnTo>
                        <a:lnTo>
                          <a:pt x="7" y="103"/>
                        </a:lnTo>
                        <a:lnTo>
                          <a:pt x="9" y="105"/>
                        </a:lnTo>
                        <a:lnTo>
                          <a:pt x="11" y="108"/>
                        </a:lnTo>
                        <a:lnTo>
                          <a:pt x="14" y="111"/>
                        </a:lnTo>
                        <a:lnTo>
                          <a:pt x="16" y="114"/>
                        </a:lnTo>
                        <a:lnTo>
                          <a:pt x="20" y="115"/>
                        </a:lnTo>
                        <a:lnTo>
                          <a:pt x="23" y="116"/>
                        </a:lnTo>
                        <a:lnTo>
                          <a:pt x="27" y="118"/>
                        </a:lnTo>
                        <a:lnTo>
                          <a:pt x="30" y="119"/>
                        </a:lnTo>
                        <a:lnTo>
                          <a:pt x="34" y="119"/>
                        </a:lnTo>
                        <a:lnTo>
                          <a:pt x="38" y="120"/>
                        </a:lnTo>
                        <a:lnTo>
                          <a:pt x="42" y="120"/>
                        </a:lnTo>
                        <a:lnTo>
                          <a:pt x="46" y="120"/>
                        </a:lnTo>
                        <a:lnTo>
                          <a:pt x="50" y="119"/>
                        </a:lnTo>
                        <a:lnTo>
                          <a:pt x="54" y="119"/>
                        </a:lnTo>
                        <a:lnTo>
                          <a:pt x="58" y="118"/>
                        </a:lnTo>
                        <a:lnTo>
                          <a:pt x="62" y="116"/>
                        </a:lnTo>
                        <a:lnTo>
                          <a:pt x="65" y="115"/>
                        </a:lnTo>
                        <a:lnTo>
                          <a:pt x="69" y="112"/>
                        </a:lnTo>
                        <a:lnTo>
                          <a:pt x="72" y="111"/>
                        </a:lnTo>
                        <a:lnTo>
                          <a:pt x="76" y="107"/>
                        </a:lnTo>
                        <a:lnTo>
                          <a:pt x="78" y="104"/>
                        </a:lnTo>
                        <a:lnTo>
                          <a:pt x="81" y="100"/>
                        </a:lnTo>
                        <a:lnTo>
                          <a:pt x="84" y="95"/>
                        </a:lnTo>
                        <a:lnTo>
                          <a:pt x="85" y="91"/>
                        </a:lnTo>
                        <a:lnTo>
                          <a:pt x="87" y="85"/>
                        </a:lnTo>
                        <a:lnTo>
                          <a:pt x="87" y="80"/>
                        </a:lnTo>
                        <a:lnTo>
                          <a:pt x="88" y="74"/>
                        </a:lnTo>
                        <a:lnTo>
                          <a:pt x="87" y="70"/>
                        </a:lnTo>
                        <a:lnTo>
                          <a:pt x="87" y="66"/>
                        </a:lnTo>
                        <a:lnTo>
                          <a:pt x="85" y="62"/>
                        </a:lnTo>
                        <a:lnTo>
                          <a:pt x="84" y="58"/>
                        </a:lnTo>
                        <a:lnTo>
                          <a:pt x="82" y="54"/>
                        </a:lnTo>
                        <a:lnTo>
                          <a:pt x="81" y="51"/>
                        </a:lnTo>
                        <a:lnTo>
                          <a:pt x="78" y="49"/>
                        </a:lnTo>
                        <a:lnTo>
                          <a:pt x="76" y="46"/>
                        </a:lnTo>
                        <a:lnTo>
                          <a:pt x="73" y="45"/>
                        </a:lnTo>
                        <a:lnTo>
                          <a:pt x="69" y="42"/>
                        </a:lnTo>
                        <a:lnTo>
                          <a:pt x="66" y="41"/>
                        </a:lnTo>
                        <a:lnTo>
                          <a:pt x="62" y="39"/>
                        </a:lnTo>
                        <a:lnTo>
                          <a:pt x="59" y="38"/>
                        </a:lnTo>
                        <a:lnTo>
                          <a:pt x="55" y="38"/>
                        </a:lnTo>
                        <a:lnTo>
                          <a:pt x="51" y="36"/>
                        </a:lnTo>
                        <a:lnTo>
                          <a:pt x="47" y="36"/>
                        </a:lnTo>
                        <a:lnTo>
                          <a:pt x="45" y="36"/>
                        </a:lnTo>
                        <a:lnTo>
                          <a:pt x="41" y="38"/>
                        </a:lnTo>
                        <a:lnTo>
                          <a:pt x="38" y="38"/>
                        </a:lnTo>
                        <a:lnTo>
                          <a:pt x="35" y="39"/>
                        </a:lnTo>
                        <a:lnTo>
                          <a:pt x="32" y="41"/>
                        </a:lnTo>
                        <a:lnTo>
                          <a:pt x="28" y="42"/>
                        </a:lnTo>
                        <a:lnTo>
                          <a:pt x="26" y="43"/>
                        </a:lnTo>
                        <a:lnTo>
                          <a:pt x="23" y="46"/>
                        </a:lnTo>
                        <a:lnTo>
                          <a:pt x="23" y="43"/>
                        </a:lnTo>
                        <a:lnTo>
                          <a:pt x="24" y="42"/>
                        </a:lnTo>
                        <a:lnTo>
                          <a:pt x="26" y="28"/>
                        </a:lnTo>
                        <a:lnTo>
                          <a:pt x="27" y="16"/>
                        </a:lnTo>
                        <a:lnTo>
                          <a:pt x="27" y="13"/>
                        </a:lnTo>
                        <a:lnTo>
                          <a:pt x="84" y="13"/>
                        </a:lnTo>
                        <a:lnTo>
                          <a:pt x="84" y="0"/>
                        </a:lnTo>
                        <a:lnTo>
                          <a:pt x="11" y="0"/>
                        </a:lnTo>
                        <a:lnTo>
                          <a:pt x="11" y="3"/>
                        </a:lnTo>
                        <a:lnTo>
                          <a:pt x="7" y="57"/>
                        </a:lnTo>
                        <a:lnTo>
                          <a:pt x="5" y="58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0" name="Freeform 811">
                    <a:extLst>
                      <a:ext uri="{FF2B5EF4-FFF2-40B4-BE49-F238E27FC236}">
                        <a16:creationId xmlns="" xmlns:a16="http://schemas.microsoft.com/office/drawing/2014/main" id="{48EFAA8C-57F9-471B-A32B-3129E33228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627063"/>
                    <a:ext cx="49213" cy="63500"/>
                  </a:xfrm>
                  <a:custGeom>
                    <a:avLst/>
                    <a:gdLst>
                      <a:gd name="T0" fmla="*/ 76 w 95"/>
                      <a:gd name="T1" fmla="*/ 76 h 119"/>
                      <a:gd name="T2" fmla="*/ 76 w 95"/>
                      <a:gd name="T3" fmla="*/ 0 h 119"/>
                      <a:gd name="T4" fmla="*/ 57 w 95"/>
                      <a:gd name="T5" fmla="*/ 0 h 119"/>
                      <a:gd name="T6" fmla="*/ 0 w 95"/>
                      <a:gd name="T7" fmla="*/ 76 h 119"/>
                      <a:gd name="T8" fmla="*/ 0 w 95"/>
                      <a:gd name="T9" fmla="*/ 89 h 119"/>
                      <a:gd name="T10" fmla="*/ 57 w 95"/>
                      <a:gd name="T11" fmla="*/ 89 h 119"/>
                      <a:gd name="T12" fmla="*/ 57 w 95"/>
                      <a:gd name="T13" fmla="*/ 119 h 119"/>
                      <a:gd name="T14" fmla="*/ 76 w 95"/>
                      <a:gd name="T15" fmla="*/ 119 h 119"/>
                      <a:gd name="T16" fmla="*/ 76 w 95"/>
                      <a:gd name="T17" fmla="*/ 89 h 119"/>
                      <a:gd name="T18" fmla="*/ 95 w 95"/>
                      <a:gd name="T19" fmla="*/ 89 h 119"/>
                      <a:gd name="T20" fmla="*/ 95 w 95"/>
                      <a:gd name="T21" fmla="*/ 76 h 119"/>
                      <a:gd name="T22" fmla="*/ 76 w 95"/>
                      <a:gd name="T23" fmla="*/ 76 h 119"/>
                      <a:gd name="T24" fmla="*/ 57 w 95"/>
                      <a:gd name="T25" fmla="*/ 25 h 119"/>
                      <a:gd name="T26" fmla="*/ 57 w 95"/>
                      <a:gd name="T27" fmla="*/ 76 h 119"/>
                      <a:gd name="T28" fmla="*/ 19 w 95"/>
                      <a:gd name="T29" fmla="*/ 76 h 119"/>
                      <a:gd name="T30" fmla="*/ 57 w 95"/>
                      <a:gd name="T31" fmla="*/ 25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19">
                        <a:moveTo>
                          <a:pt x="76" y="76"/>
                        </a:moveTo>
                        <a:lnTo>
                          <a:pt x="76" y="0"/>
                        </a:lnTo>
                        <a:lnTo>
                          <a:pt x="57" y="0"/>
                        </a:lnTo>
                        <a:lnTo>
                          <a:pt x="0" y="76"/>
                        </a:lnTo>
                        <a:lnTo>
                          <a:pt x="0" y="89"/>
                        </a:lnTo>
                        <a:lnTo>
                          <a:pt x="57" y="89"/>
                        </a:lnTo>
                        <a:lnTo>
                          <a:pt x="57" y="119"/>
                        </a:lnTo>
                        <a:lnTo>
                          <a:pt x="76" y="119"/>
                        </a:lnTo>
                        <a:lnTo>
                          <a:pt x="76" y="89"/>
                        </a:lnTo>
                        <a:lnTo>
                          <a:pt x="95" y="89"/>
                        </a:lnTo>
                        <a:lnTo>
                          <a:pt x="95" y="76"/>
                        </a:lnTo>
                        <a:lnTo>
                          <a:pt x="76" y="76"/>
                        </a:lnTo>
                        <a:close/>
                        <a:moveTo>
                          <a:pt x="57" y="25"/>
                        </a:moveTo>
                        <a:lnTo>
                          <a:pt x="57" y="76"/>
                        </a:lnTo>
                        <a:lnTo>
                          <a:pt x="19" y="76"/>
                        </a:lnTo>
                        <a:lnTo>
                          <a:pt x="57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1" name="Freeform 812">
                    <a:extLst>
                      <a:ext uri="{FF2B5EF4-FFF2-40B4-BE49-F238E27FC236}">
                        <a16:creationId xmlns="" xmlns:a16="http://schemas.microsoft.com/office/drawing/2014/main" id="{64341C71-4EEE-4494-90E5-790F091E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762000"/>
                    <a:ext cx="46038" cy="63500"/>
                  </a:xfrm>
                  <a:custGeom>
                    <a:avLst/>
                    <a:gdLst>
                      <a:gd name="T0" fmla="*/ 66 w 88"/>
                      <a:gd name="T1" fmla="*/ 57 h 120"/>
                      <a:gd name="T2" fmla="*/ 76 w 88"/>
                      <a:gd name="T3" fmla="*/ 51 h 120"/>
                      <a:gd name="T4" fmla="*/ 81 w 88"/>
                      <a:gd name="T5" fmla="*/ 46 h 120"/>
                      <a:gd name="T6" fmla="*/ 84 w 88"/>
                      <a:gd name="T7" fmla="*/ 38 h 120"/>
                      <a:gd name="T8" fmla="*/ 84 w 88"/>
                      <a:gd name="T9" fmla="*/ 27 h 120"/>
                      <a:gd name="T10" fmla="*/ 81 w 88"/>
                      <a:gd name="T11" fmla="*/ 19 h 120"/>
                      <a:gd name="T12" fmla="*/ 76 w 88"/>
                      <a:gd name="T13" fmla="*/ 11 h 120"/>
                      <a:gd name="T14" fmla="*/ 68 w 88"/>
                      <a:gd name="T15" fmla="*/ 5 h 120"/>
                      <a:gd name="T16" fmla="*/ 57 w 88"/>
                      <a:gd name="T17" fmla="*/ 1 h 120"/>
                      <a:gd name="T18" fmla="*/ 43 w 88"/>
                      <a:gd name="T19" fmla="*/ 0 h 120"/>
                      <a:gd name="T20" fmla="*/ 32 w 88"/>
                      <a:gd name="T21" fmla="*/ 1 h 120"/>
                      <a:gd name="T22" fmla="*/ 22 w 88"/>
                      <a:gd name="T23" fmla="*/ 5 h 120"/>
                      <a:gd name="T24" fmla="*/ 14 w 88"/>
                      <a:gd name="T25" fmla="*/ 11 h 120"/>
                      <a:gd name="T26" fmla="*/ 7 w 88"/>
                      <a:gd name="T27" fmla="*/ 20 h 120"/>
                      <a:gd name="T28" fmla="*/ 4 w 88"/>
                      <a:gd name="T29" fmla="*/ 31 h 120"/>
                      <a:gd name="T30" fmla="*/ 23 w 88"/>
                      <a:gd name="T31" fmla="*/ 32 h 120"/>
                      <a:gd name="T32" fmla="*/ 24 w 88"/>
                      <a:gd name="T33" fmla="*/ 24 h 120"/>
                      <a:gd name="T34" fmla="*/ 28 w 88"/>
                      <a:gd name="T35" fmla="*/ 19 h 120"/>
                      <a:gd name="T36" fmla="*/ 37 w 88"/>
                      <a:gd name="T37" fmla="*/ 14 h 120"/>
                      <a:gd name="T38" fmla="*/ 47 w 88"/>
                      <a:gd name="T39" fmla="*/ 12 h 120"/>
                      <a:gd name="T40" fmla="*/ 57 w 88"/>
                      <a:gd name="T41" fmla="*/ 16 h 120"/>
                      <a:gd name="T42" fmla="*/ 62 w 88"/>
                      <a:gd name="T43" fmla="*/ 20 h 120"/>
                      <a:gd name="T44" fmla="*/ 64 w 88"/>
                      <a:gd name="T45" fmla="*/ 27 h 120"/>
                      <a:gd name="T46" fmla="*/ 64 w 88"/>
                      <a:gd name="T47" fmla="*/ 34 h 120"/>
                      <a:gd name="T48" fmla="*/ 62 w 88"/>
                      <a:gd name="T49" fmla="*/ 41 h 120"/>
                      <a:gd name="T50" fmla="*/ 59 w 88"/>
                      <a:gd name="T51" fmla="*/ 45 h 120"/>
                      <a:gd name="T52" fmla="*/ 54 w 88"/>
                      <a:gd name="T53" fmla="*/ 49 h 120"/>
                      <a:gd name="T54" fmla="*/ 49 w 88"/>
                      <a:gd name="T55" fmla="*/ 51 h 120"/>
                      <a:gd name="T56" fmla="*/ 43 w 88"/>
                      <a:gd name="T57" fmla="*/ 53 h 120"/>
                      <a:gd name="T58" fmla="*/ 45 w 88"/>
                      <a:gd name="T59" fmla="*/ 64 h 120"/>
                      <a:gd name="T60" fmla="*/ 51 w 88"/>
                      <a:gd name="T61" fmla="*/ 65 h 120"/>
                      <a:gd name="T62" fmla="*/ 57 w 88"/>
                      <a:gd name="T63" fmla="*/ 68 h 120"/>
                      <a:gd name="T64" fmla="*/ 62 w 88"/>
                      <a:gd name="T65" fmla="*/ 72 h 120"/>
                      <a:gd name="T66" fmla="*/ 65 w 88"/>
                      <a:gd name="T67" fmla="*/ 76 h 120"/>
                      <a:gd name="T68" fmla="*/ 66 w 88"/>
                      <a:gd name="T69" fmla="*/ 82 h 120"/>
                      <a:gd name="T70" fmla="*/ 66 w 88"/>
                      <a:gd name="T71" fmla="*/ 91 h 120"/>
                      <a:gd name="T72" fmla="*/ 64 w 88"/>
                      <a:gd name="T73" fmla="*/ 97 h 120"/>
                      <a:gd name="T74" fmla="*/ 59 w 88"/>
                      <a:gd name="T75" fmla="*/ 101 h 120"/>
                      <a:gd name="T76" fmla="*/ 54 w 88"/>
                      <a:gd name="T77" fmla="*/ 105 h 120"/>
                      <a:gd name="T78" fmla="*/ 47 w 88"/>
                      <a:gd name="T79" fmla="*/ 107 h 120"/>
                      <a:gd name="T80" fmla="*/ 41 w 88"/>
                      <a:gd name="T81" fmla="*/ 108 h 120"/>
                      <a:gd name="T82" fmla="*/ 34 w 88"/>
                      <a:gd name="T83" fmla="*/ 107 h 120"/>
                      <a:gd name="T84" fmla="*/ 26 w 88"/>
                      <a:gd name="T85" fmla="*/ 101 h 120"/>
                      <a:gd name="T86" fmla="*/ 22 w 88"/>
                      <a:gd name="T87" fmla="*/ 96 h 120"/>
                      <a:gd name="T88" fmla="*/ 20 w 88"/>
                      <a:gd name="T89" fmla="*/ 89 h 120"/>
                      <a:gd name="T90" fmla="*/ 0 w 88"/>
                      <a:gd name="T91" fmla="*/ 82 h 120"/>
                      <a:gd name="T92" fmla="*/ 1 w 88"/>
                      <a:gd name="T93" fmla="*/ 95 h 120"/>
                      <a:gd name="T94" fmla="*/ 5 w 88"/>
                      <a:gd name="T95" fmla="*/ 103 h 120"/>
                      <a:gd name="T96" fmla="*/ 12 w 88"/>
                      <a:gd name="T97" fmla="*/ 111 h 120"/>
                      <a:gd name="T98" fmla="*/ 22 w 88"/>
                      <a:gd name="T99" fmla="*/ 118 h 120"/>
                      <a:gd name="T100" fmla="*/ 34 w 88"/>
                      <a:gd name="T101" fmla="*/ 120 h 120"/>
                      <a:gd name="T102" fmla="*/ 47 w 88"/>
                      <a:gd name="T103" fmla="*/ 120 h 120"/>
                      <a:gd name="T104" fmla="*/ 61 w 88"/>
                      <a:gd name="T105" fmla="*/ 119 h 120"/>
                      <a:gd name="T106" fmla="*/ 72 w 88"/>
                      <a:gd name="T107" fmla="*/ 114 h 120"/>
                      <a:gd name="T108" fmla="*/ 81 w 88"/>
                      <a:gd name="T109" fmla="*/ 105 h 120"/>
                      <a:gd name="T110" fmla="*/ 85 w 88"/>
                      <a:gd name="T111" fmla="*/ 97 h 120"/>
                      <a:gd name="T112" fmla="*/ 88 w 88"/>
                      <a:gd name="T113" fmla="*/ 87 h 120"/>
                      <a:gd name="T114" fmla="*/ 87 w 88"/>
                      <a:gd name="T115" fmla="*/ 77 h 120"/>
                      <a:gd name="T116" fmla="*/ 81 w 88"/>
                      <a:gd name="T117" fmla="*/ 69 h 120"/>
                      <a:gd name="T118" fmla="*/ 74 w 88"/>
                      <a:gd name="T119" fmla="*/ 62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20">
                        <a:moveTo>
                          <a:pt x="66" y="58"/>
                        </a:moveTo>
                        <a:lnTo>
                          <a:pt x="62" y="57"/>
                        </a:lnTo>
                        <a:lnTo>
                          <a:pt x="66" y="57"/>
                        </a:lnTo>
                        <a:lnTo>
                          <a:pt x="69" y="55"/>
                        </a:lnTo>
                        <a:lnTo>
                          <a:pt x="73" y="54"/>
                        </a:lnTo>
                        <a:lnTo>
                          <a:pt x="76" y="51"/>
                        </a:lnTo>
                        <a:lnTo>
                          <a:pt x="77" y="50"/>
                        </a:lnTo>
                        <a:lnTo>
                          <a:pt x="78" y="47"/>
                        </a:lnTo>
                        <a:lnTo>
                          <a:pt x="81" y="46"/>
                        </a:lnTo>
                        <a:lnTo>
                          <a:pt x="82" y="43"/>
                        </a:lnTo>
                        <a:lnTo>
                          <a:pt x="82" y="41"/>
                        </a:lnTo>
                        <a:lnTo>
                          <a:pt x="84" y="38"/>
                        </a:lnTo>
                        <a:lnTo>
                          <a:pt x="84" y="34"/>
                        </a:lnTo>
                        <a:lnTo>
                          <a:pt x="84" y="31"/>
                        </a:lnTo>
                        <a:lnTo>
                          <a:pt x="84" y="27"/>
                        </a:lnTo>
                        <a:lnTo>
                          <a:pt x="84" y="24"/>
                        </a:lnTo>
                        <a:lnTo>
                          <a:pt x="82" y="22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8" y="14"/>
                        </a:lnTo>
                        <a:lnTo>
                          <a:pt x="76" y="11"/>
                        </a:lnTo>
                        <a:lnTo>
                          <a:pt x="73" y="8"/>
                        </a:lnTo>
                        <a:lnTo>
                          <a:pt x="70" y="7"/>
                        </a:lnTo>
                        <a:lnTo>
                          <a:pt x="68" y="5"/>
                        </a:lnTo>
                        <a:lnTo>
                          <a:pt x="65" y="3"/>
                        </a:lnTo>
                        <a:lnTo>
                          <a:pt x="61" y="1"/>
                        </a:lnTo>
                        <a:lnTo>
                          <a:pt x="57" y="1"/>
                        </a:lnTo>
                        <a:lnTo>
                          <a:pt x="53" y="0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7" y="0"/>
                        </a:lnTo>
                        <a:lnTo>
                          <a:pt x="32" y="1"/>
                        </a:lnTo>
                        <a:lnTo>
                          <a:pt x="28" y="1"/>
                        </a:lnTo>
                        <a:lnTo>
                          <a:pt x="26" y="3"/>
                        </a:lnTo>
                        <a:lnTo>
                          <a:pt x="22" y="5"/>
                        </a:lnTo>
                        <a:lnTo>
                          <a:pt x="19" y="7"/>
                        </a:lnTo>
                        <a:lnTo>
                          <a:pt x="16" y="8"/>
                        </a:lnTo>
                        <a:lnTo>
                          <a:pt x="14" y="11"/>
                        </a:lnTo>
                        <a:lnTo>
                          <a:pt x="11" y="15"/>
                        </a:lnTo>
                        <a:lnTo>
                          <a:pt x="8" y="18"/>
                        </a:lnTo>
                        <a:lnTo>
                          <a:pt x="7" y="20"/>
                        </a:lnTo>
                        <a:lnTo>
                          <a:pt x="5" y="24"/>
                        </a:lnTo>
                        <a:lnTo>
                          <a:pt x="4" y="27"/>
                        </a:lnTo>
                        <a:lnTo>
                          <a:pt x="4" y="31"/>
                        </a:lnTo>
                        <a:lnTo>
                          <a:pt x="4" y="35"/>
                        </a:lnTo>
                        <a:lnTo>
                          <a:pt x="23" y="35"/>
                        </a:lnTo>
                        <a:lnTo>
                          <a:pt x="23" y="32"/>
                        </a:lnTo>
                        <a:lnTo>
                          <a:pt x="23" y="30"/>
                        </a:lnTo>
                        <a:lnTo>
                          <a:pt x="24" y="27"/>
                        </a:lnTo>
                        <a:lnTo>
                          <a:pt x="24" y="24"/>
                        </a:lnTo>
                        <a:lnTo>
                          <a:pt x="26" y="22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30" y="18"/>
                        </a:lnTo>
                        <a:lnTo>
                          <a:pt x="34" y="15"/>
                        </a:lnTo>
                        <a:lnTo>
                          <a:pt x="37" y="14"/>
                        </a:lnTo>
                        <a:lnTo>
                          <a:pt x="41" y="12"/>
                        </a:lnTo>
                        <a:lnTo>
                          <a:pt x="43" y="12"/>
                        </a:lnTo>
                        <a:lnTo>
                          <a:pt x="47" y="12"/>
                        </a:lnTo>
                        <a:lnTo>
                          <a:pt x="51" y="14"/>
                        </a:lnTo>
                        <a:lnTo>
                          <a:pt x="54" y="15"/>
                        </a:lnTo>
                        <a:lnTo>
                          <a:pt x="57" y="16"/>
                        </a:lnTo>
                        <a:lnTo>
                          <a:pt x="59" y="18"/>
                        </a:lnTo>
                        <a:lnTo>
                          <a:pt x="61" y="19"/>
                        </a:lnTo>
                        <a:lnTo>
                          <a:pt x="62" y="20"/>
                        </a:lnTo>
                        <a:lnTo>
                          <a:pt x="62" y="23"/>
                        </a:lnTo>
                        <a:lnTo>
                          <a:pt x="64" y="24"/>
                        </a:lnTo>
                        <a:lnTo>
                          <a:pt x="64" y="27"/>
                        </a:lnTo>
                        <a:lnTo>
                          <a:pt x="64" y="28"/>
                        </a:lnTo>
                        <a:lnTo>
                          <a:pt x="65" y="31"/>
                        </a:lnTo>
                        <a:lnTo>
                          <a:pt x="64" y="34"/>
                        </a:lnTo>
                        <a:lnTo>
                          <a:pt x="64" y="35"/>
                        </a:lnTo>
                        <a:lnTo>
                          <a:pt x="64" y="38"/>
                        </a:lnTo>
                        <a:lnTo>
                          <a:pt x="62" y="41"/>
                        </a:lnTo>
                        <a:lnTo>
                          <a:pt x="62" y="42"/>
                        </a:lnTo>
                        <a:lnTo>
                          <a:pt x="61" y="43"/>
                        </a:lnTo>
                        <a:lnTo>
                          <a:pt x="59" y="45"/>
                        </a:lnTo>
                        <a:lnTo>
                          <a:pt x="57" y="46"/>
                        </a:lnTo>
                        <a:lnTo>
                          <a:pt x="55" y="49"/>
                        </a:lnTo>
                        <a:lnTo>
                          <a:pt x="54" y="49"/>
                        </a:lnTo>
                        <a:lnTo>
                          <a:pt x="53" y="50"/>
                        </a:lnTo>
                        <a:lnTo>
                          <a:pt x="50" y="51"/>
                        </a:lnTo>
                        <a:lnTo>
                          <a:pt x="49" y="51"/>
                        </a:lnTo>
                        <a:lnTo>
                          <a:pt x="46" y="51"/>
                        </a:lnTo>
                        <a:lnTo>
                          <a:pt x="45" y="53"/>
                        </a:lnTo>
                        <a:lnTo>
                          <a:pt x="43" y="53"/>
                        </a:lnTo>
                        <a:lnTo>
                          <a:pt x="38" y="53"/>
                        </a:lnTo>
                        <a:lnTo>
                          <a:pt x="38" y="64"/>
                        </a:lnTo>
                        <a:lnTo>
                          <a:pt x="45" y="64"/>
                        </a:lnTo>
                        <a:lnTo>
                          <a:pt x="46" y="64"/>
                        </a:lnTo>
                        <a:lnTo>
                          <a:pt x="49" y="65"/>
                        </a:lnTo>
                        <a:lnTo>
                          <a:pt x="51" y="65"/>
                        </a:lnTo>
                        <a:lnTo>
                          <a:pt x="53" y="65"/>
                        </a:lnTo>
                        <a:lnTo>
                          <a:pt x="54" y="66"/>
                        </a:lnTo>
                        <a:lnTo>
                          <a:pt x="57" y="68"/>
                        </a:lnTo>
                        <a:lnTo>
                          <a:pt x="58" y="68"/>
                        </a:lnTo>
                        <a:lnTo>
                          <a:pt x="59" y="69"/>
                        </a:lnTo>
                        <a:lnTo>
                          <a:pt x="62" y="72"/>
                        </a:lnTo>
                        <a:lnTo>
                          <a:pt x="64" y="73"/>
                        </a:lnTo>
                        <a:lnTo>
                          <a:pt x="64" y="74"/>
                        </a:lnTo>
                        <a:lnTo>
                          <a:pt x="65" y="76"/>
                        </a:lnTo>
                        <a:lnTo>
                          <a:pt x="66" y="78"/>
                        </a:lnTo>
                        <a:lnTo>
                          <a:pt x="66" y="80"/>
                        </a:lnTo>
                        <a:lnTo>
                          <a:pt x="66" y="82"/>
                        </a:lnTo>
                        <a:lnTo>
                          <a:pt x="66" y="85"/>
                        </a:lnTo>
                        <a:lnTo>
                          <a:pt x="66" y="88"/>
                        </a:lnTo>
                        <a:lnTo>
                          <a:pt x="66" y="91"/>
                        </a:lnTo>
                        <a:lnTo>
                          <a:pt x="66" y="93"/>
                        </a:lnTo>
                        <a:lnTo>
                          <a:pt x="65" y="95"/>
                        </a:lnTo>
                        <a:lnTo>
                          <a:pt x="64" y="97"/>
                        </a:lnTo>
                        <a:lnTo>
                          <a:pt x="64" y="99"/>
                        </a:lnTo>
                        <a:lnTo>
                          <a:pt x="62" y="100"/>
                        </a:lnTo>
                        <a:lnTo>
                          <a:pt x="59" y="101"/>
                        </a:lnTo>
                        <a:lnTo>
                          <a:pt x="58" y="103"/>
                        </a:lnTo>
                        <a:lnTo>
                          <a:pt x="57" y="104"/>
                        </a:lnTo>
                        <a:lnTo>
                          <a:pt x="54" y="105"/>
                        </a:lnTo>
                        <a:lnTo>
                          <a:pt x="53" y="107"/>
                        </a:lnTo>
                        <a:lnTo>
                          <a:pt x="50" y="107"/>
                        </a:lnTo>
                        <a:lnTo>
                          <a:pt x="47" y="107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38" y="107"/>
                        </a:lnTo>
                        <a:lnTo>
                          <a:pt x="37" y="107"/>
                        </a:lnTo>
                        <a:lnTo>
                          <a:pt x="34" y="107"/>
                        </a:lnTo>
                        <a:lnTo>
                          <a:pt x="31" y="105"/>
                        </a:lnTo>
                        <a:lnTo>
                          <a:pt x="27" y="103"/>
                        </a:lnTo>
                        <a:lnTo>
                          <a:pt x="26" y="101"/>
                        </a:lnTo>
                        <a:lnTo>
                          <a:pt x="24" y="100"/>
                        </a:lnTo>
                        <a:lnTo>
                          <a:pt x="23" y="97"/>
                        </a:lnTo>
                        <a:lnTo>
                          <a:pt x="22" y="96"/>
                        </a:lnTo>
                        <a:lnTo>
                          <a:pt x="20" y="93"/>
                        </a:lnTo>
                        <a:lnTo>
                          <a:pt x="20" y="92"/>
                        </a:lnTo>
                        <a:lnTo>
                          <a:pt x="20" y="89"/>
                        </a:lnTo>
                        <a:lnTo>
                          <a:pt x="20" y="88"/>
                        </a:lnTo>
                        <a:lnTo>
                          <a:pt x="20" y="82"/>
                        </a:lnTo>
                        <a:lnTo>
                          <a:pt x="0" y="82"/>
                        </a:lnTo>
                        <a:lnTo>
                          <a:pt x="0" y="88"/>
                        </a:lnTo>
                        <a:lnTo>
                          <a:pt x="0" y="92"/>
                        </a:lnTo>
                        <a:lnTo>
                          <a:pt x="1" y="95"/>
                        </a:lnTo>
                        <a:lnTo>
                          <a:pt x="1" y="97"/>
                        </a:lnTo>
                        <a:lnTo>
                          <a:pt x="3" y="100"/>
                        </a:lnTo>
                        <a:lnTo>
                          <a:pt x="5" y="103"/>
                        </a:lnTo>
                        <a:lnTo>
                          <a:pt x="7" y="105"/>
                        </a:lnTo>
                        <a:lnTo>
                          <a:pt x="9" y="108"/>
                        </a:lnTo>
                        <a:lnTo>
                          <a:pt x="12" y="111"/>
                        </a:lnTo>
                        <a:lnTo>
                          <a:pt x="15" y="114"/>
                        </a:lnTo>
                        <a:lnTo>
                          <a:pt x="19" y="115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19"/>
                        </a:lnTo>
                        <a:lnTo>
                          <a:pt x="34" y="120"/>
                        </a:lnTo>
                        <a:lnTo>
                          <a:pt x="38" y="120"/>
                        </a:lnTo>
                        <a:lnTo>
                          <a:pt x="42" y="120"/>
                        </a:lnTo>
                        <a:lnTo>
                          <a:pt x="47" y="120"/>
                        </a:lnTo>
                        <a:lnTo>
                          <a:pt x="53" y="120"/>
                        </a:lnTo>
                        <a:lnTo>
                          <a:pt x="57" y="119"/>
                        </a:lnTo>
                        <a:lnTo>
                          <a:pt x="61" y="119"/>
                        </a:lnTo>
                        <a:lnTo>
                          <a:pt x="65" y="118"/>
                        </a:lnTo>
                        <a:lnTo>
                          <a:pt x="69" y="115"/>
                        </a:lnTo>
                        <a:lnTo>
                          <a:pt x="72" y="114"/>
                        </a:lnTo>
                        <a:lnTo>
                          <a:pt x="76" y="111"/>
                        </a:lnTo>
                        <a:lnTo>
                          <a:pt x="78" y="108"/>
                        </a:lnTo>
                        <a:lnTo>
                          <a:pt x="81" y="105"/>
                        </a:lnTo>
                        <a:lnTo>
                          <a:pt x="82" y="103"/>
                        </a:lnTo>
                        <a:lnTo>
                          <a:pt x="84" y="100"/>
                        </a:lnTo>
                        <a:lnTo>
                          <a:pt x="85" y="97"/>
                        </a:lnTo>
                        <a:lnTo>
                          <a:pt x="87" y="93"/>
                        </a:lnTo>
                        <a:lnTo>
                          <a:pt x="87" y="89"/>
                        </a:lnTo>
                        <a:lnTo>
                          <a:pt x="88" y="87"/>
                        </a:lnTo>
                        <a:lnTo>
                          <a:pt x="87" y="82"/>
                        </a:lnTo>
                        <a:lnTo>
                          <a:pt x="87" y="80"/>
                        </a:lnTo>
                        <a:lnTo>
                          <a:pt x="87" y="77"/>
                        </a:lnTo>
                        <a:lnTo>
                          <a:pt x="85" y="74"/>
                        </a:lnTo>
                        <a:lnTo>
                          <a:pt x="84" y="72"/>
                        </a:lnTo>
                        <a:lnTo>
                          <a:pt x="81" y="69"/>
                        </a:lnTo>
                        <a:lnTo>
                          <a:pt x="80" y="66"/>
                        </a:lnTo>
                        <a:lnTo>
                          <a:pt x="77" y="64"/>
                        </a:lnTo>
                        <a:lnTo>
                          <a:pt x="74" y="62"/>
                        </a:lnTo>
                        <a:lnTo>
                          <a:pt x="70" y="59"/>
                        </a:lnTo>
                        <a:lnTo>
                          <a:pt x="66" y="5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 813">
                    <a:extLst>
                      <a:ext uri="{FF2B5EF4-FFF2-40B4-BE49-F238E27FC236}">
                        <a16:creationId xmlns="" xmlns:a16="http://schemas.microsoft.com/office/drawing/2014/main" id="{CFF36297-971E-4055-B560-1D06D621A3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895350"/>
                    <a:ext cx="46038" cy="63500"/>
                  </a:xfrm>
                  <a:custGeom>
                    <a:avLst/>
                    <a:gdLst>
                      <a:gd name="T0" fmla="*/ 84 w 88"/>
                      <a:gd name="T1" fmla="*/ 26 h 120"/>
                      <a:gd name="T2" fmla="*/ 82 w 88"/>
                      <a:gd name="T3" fmla="*/ 20 h 120"/>
                      <a:gd name="T4" fmla="*/ 78 w 88"/>
                      <a:gd name="T5" fmla="*/ 15 h 120"/>
                      <a:gd name="T6" fmla="*/ 73 w 88"/>
                      <a:gd name="T7" fmla="*/ 9 h 120"/>
                      <a:gd name="T8" fmla="*/ 68 w 88"/>
                      <a:gd name="T9" fmla="*/ 5 h 120"/>
                      <a:gd name="T10" fmla="*/ 61 w 88"/>
                      <a:gd name="T11" fmla="*/ 3 h 120"/>
                      <a:gd name="T12" fmla="*/ 53 w 88"/>
                      <a:gd name="T13" fmla="*/ 1 h 120"/>
                      <a:gd name="T14" fmla="*/ 43 w 88"/>
                      <a:gd name="T15" fmla="*/ 0 h 120"/>
                      <a:gd name="T16" fmla="*/ 37 w 88"/>
                      <a:gd name="T17" fmla="*/ 1 h 120"/>
                      <a:gd name="T18" fmla="*/ 30 w 88"/>
                      <a:gd name="T19" fmla="*/ 3 h 120"/>
                      <a:gd name="T20" fmla="*/ 23 w 88"/>
                      <a:gd name="T21" fmla="*/ 5 h 120"/>
                      <a:gd name="T22" fmla="*/ 18 w 88"/>
                      <a:gd name="T23" fmla="*/ 9 h 120"/>
                      <a:gd name="T24" fmla="*/ 11 w 88"/>
                      <a:gd name="T25" fmla="*/ 16 h 120"/>
                      <a:gd name="T26" fmla="*/ 7 w 88"/>
                      <a:gd name="T27" fmla="*/ 23 h 120"/>
                      <a:gd name="T28" fmla="*/ 4 w 88"/>
                      <a:gd name="T29" fmla="*/ 32 h 120"/>
                      <a:gd name="T30" fmla="*/ 4 w 88"/>
                      <a:gd name="T31" fmla="*/ 42 h 120"/>
                      <a:gd name="T32" fmla="*/ 23 w 88"/>
                      <a:gd name="T33" fmla="*/ 38 h 120"/>
                      <a:gd name="T34" fmla="*/ 24 w 88"/>
                      <a:gd name="T35" fmla="*/ 31 h 120"/>
                      <a:gd name="T36" fmla="*/ 27 w 88"/>
                      <a:gd name="T37" fmla="*/ 24 h 120"/>
                      <a:gd name="T38" fmla="*/ 31 w 88"/>
                      <a:gd name="T39" fmla="*/ 20 h 120"/>
                      <a:gd name="T40" fmla="*/ 35 w 88"/>
                      <a:gd name="T41" fmla="*/ 16 h 120"/>
                      <a:gd name="T42" fmla="*/ 42 w 88"/>
                      <a:gd name="T43" fmla="*/ 13 h 120"/>
                      <a:gd name="T44" fmla="*/ 49 w 88"/>
                      <a:gd name="T45" fmla="*/ 13 h 120"/>
                      <a:gd name="T46" fmla="*/ 54 w 88"/>
                      <a:gd name="T47" fmla="*/ 16 h 120"/>
                      <a:gd name="T48" fmla="*/ 59 w 88"/>
                      <a:gd name="T49" fmla="*/ 19 h 120"/>
                      <a:gd name="T50" fmla="*/ 62 w 88"/>
                      <a:gd name="T51" fmla="*/ 23 h 120"/>
                      <a:gd name="T52" fmla="*/ 64 w 88"/>
                      <a:gd name="T53" fmla="*/ 26 h 120"/>
                      <a:gd name="T54" fmla="*/ 64 w 88"/>
                      <a:gd name="T55" fmla="*/ 30 h 120"/>
                      <a:gd name="T56" fmla="*/ 64 w 88"/>
                      <a:gd name="T57" fmla="*/ 35 h 120"/>
                      <a:gd name="T58" fmla="*/ 62 w 88"/>
                      <a:gd name="T59" fmla="*/ 42 h 120"/>
                      <a:gd name="T60" fmla="*/ 58 w 88"/>
                      <a:gd name="T61" fmla="*/ 49 h 120"/>
                      <a:gd name="T62" fmla="*/ 53 w 88"/>
                      <a:gd name="T63" fmla="*/ 55 h 120"/>
                      <a:gd name="T64" fmla="*/ 46 w 88"/>
                      <a:gd name="T65" fmla="*/ 61 h 120"/>
                      <a:gd name="T66" fmla="*/ 38 w 88"/>
                      <a:gd name="T67" fmla="*/ 69 h 120"/>
                      <a:gd name="T68" fmla="*/ 30 w 88"/>
                      <a:gd name="T69" fmla="*/ 76 h 120"/>
                      <a:gd name="T70" fmla="*/ 20 w 88"/>
                      <a:gd name="T71" fmla="*/ 85 h 120"/>
                      <a:gd name="T72" fmla="*/ 12 w 88"/>
                      <a:gd name="T73" fmla="*/ 92 h 120"/>
                      <a:gd name="T74" fmla="*/ 7 w 88"/>
                      <a:gd name="T75" fmla="*/ 97 h 120"/>
                      <a:gd name="T76" fmla="*/ 3 w 88"/>
                      <a:gd name="T77" fmla="*/ 103 h 120"/>
                      <a:gd name="T78" fmla="*/ 1 w 88"/>
                      <a:gd name="T79" fmla="*/ 107 h 120"/>
                      <a:gd name="T80" fmla="*/ 0 w 88"/>
                      <a:gd name="T81" fmla="*/ 120 h 120"/>
                      <a:gd name="T82" fmla="*/ 88 w 88"/>
                      <a:gd name="T83" fmla="*/ 107 h 120"/>
                      <a:gd name="T84" fmla="*/ 26 w 88"/>
                      <a:gd name="T85" fmla="*/ 104 h 120"/>
                      <a:gd name="T86" fmla="*/ 31 w 88"/>
                      <a:gd name="T87" fmla="*/ 99 h 120"/>
                      <a:gd name="T88" fmla="*/ 47 w 88"/>
                      <a:gd name="T89" fmla="*/ 84 h 120"/>
                      <a:gd name="T90" fmla="*/ 72 w 88"/>
                      <a:gd name="T91" fmla="*/ 61 h 120"/>
                      <a:gd name="T92" fmla="*/ 77 w 88"/>
                      <a:gd name="T93" fmla="*/ 54 h 120"/>
                      <a:gd name="T94" fmla="*/ 81 w 88"/>
                      <a:gd name="T95" fmla="*/ 47 h 120"/>
                      <a:gd name="T96" fmla="*/ 84 w 88"/>
                      <a:gd name="T97" fmla="*/ 39 h 120"/>
                      <a:gd name="T98" fmla="*/ 85 w 88"/>
                      <a:gd name="T99" fmla="*/ 32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8" h="120">
                        <a:moveTo>
                          <a:pt x="85" y="28"/>
                        </a:moveTo>
                        <a:lnTo>
                          <a:pt x="84" y="26"/>
                        </a:lnTo>
                        <a:lnTo>
                          <a:pt x="84" y="23"/>
                        </a:lnTo>
                        <a:lnTo>
                          <a:pt x="82" y="20"/>
                        </a:lnTo>
                        <a:lnTo>
                          <a:pt x="80" y="17"/>
                        </a:lnTo>
                        <a:lnTo>
                          <a:pt x="78" y="15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0" y="8"/>
                        </a:lnTo>
                        <a:lnTo>
                          <a:pt x="68" y="5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1"/>
                        </a:lnTo>
                        <a:lnTo>
                          <a:pt x="49" y="1"/>
                        </a:lnTo>
                        <a:lnTo>
                          <a:pt x="43" y="0"/>
                        </a:lnTo>
                        <a:lnTo>
                          <a:pt x="41" y="1"/>
                        </a:lnTo>
                        <a:lnTo>
                          <a:pt x="37" y="1"/>
                        </a:lnTo>
                        <a:lnTo>
                          <a:pt x="32" y="1"/>
                        </a:lnTo>
                        <a:lnTo>
                          <a:pt x="30" y="3"/>
                        </a:lnTo>
                        <a:lnTo>
                          <a:pt x="26" y="4"/>
                        </a:lnTo>
                        <a:lnTo>
                          <a:pt x="23" y="5"/>
                        </a:lnTo>
                        <a:lnTo>
                          <a:pt x="20" y="8"/>
                        </a:lnTo>
                        <a:lnTo>
                          <a:pt x="18" y="9"/>
                        </a:lnTo>
                        <a:lnTo>
                          <a:pt x="14" y="12"/>
                        </a:lnTo>
                        <a:lnTo>
                          <a:pt x="11" y="16"/>
                        </a:lnTo>
                        <a:lnTo>
                          <a:pt x="9" y="19"/>
                        </a:lnTo>
                        <a:lnTo>
                          <a:pt x="7" y="23"/>
                        </a:lnTo>
                        <a:lnTo>
                          <a:pt x="5" y="27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4" y="42"/>
                        </a:lnTo>
                        <a:lnTo>
                          <a:pt x="23" y="42"/>
                        </a:lnTo>
                        <a:lnTo>
                          <a:pt x="23" y="38"/>
                        </a:lnTo>
                        <a:lnTo>
                          <a:pt x="24" y="34"/>
                        </a:lnTo>
                        <a:lnTo>
                          <a:pt x="24" y="31"/>
                        </a:lnTo>
                        <a:lnTo>
                          <a:pt x="26" y="28"/>
                        </a:lnTo>
                        <a:lnTo>
                          <a:pt x="27" y="24"/>
                        </a:lnTo>
                        <a:lnTo>
                          <a:pt x="28" y="23"/>
                        </a:lnTo>
                        <a:lnTo>
                          <a:pt x="31" y="20"/>
                        </a:lnTo>
                        <a:lnTo>
                          <a:pt x="32" y="17"/>
                        </a:lnTo>
                        <a:lnTo>
                          <a:pt x="35" y="16"/>
                        </a:lnTo>
                        <a:lnTo>
                          <a:pt x="38" y="15"/>
                        </a:lnTo>
                        <a:lnTo>
                          <a:pt x="42" y="13"/>
                        </a:lnTo>
                        <a:lnTo>
                          <a:pt x="45" y="13"/>
                        </a:lnTo>
                        <a:lnTo>
                          <a:pt x="49" y="13"/>
                        </a:lnTo>
                        <a:lnTo>
                          <a:pt x="51" y="15"/>
                        </a:lnTo>
                        <a:lnTo>
                          <a:pt x="54" y="16"/>
                        </a:lnTo>
                        <a:lnTo>
                          <a:pt x="57" y="17"/>
                        </a:lnTo>
                        <a:lnTo>
                          <a:pt x="59" y="19"/>
                        </a:lnTo>
                        <a:lnTo>
                          <a:pt x="61" y="20"/>
                        </a:lnTo>
                        <a:lnTo>
                          <a:pt x="62" y="23"/>
                        </a:lnTo>
                        <a:lnTo>
                          <a:pt x="62" y="24"/>
                        </a:lnTo>
                        <a:lnTo>
                          <a:pt x="64" y="26"/>
                        </a:lnTo>
                        <a:lnTo>
                          <a:pt x="64" y="28"/>
                        </a:lnTo>
                        <a:lnTo>
                          <a:pt x="64" y="30"/>
                        </a:lnTo>
                        <a:lnTo>
                          <a:pt x="65" y="32"/>
                        </a:lnTo>
                        <a:lnTo>
                          <a:pt x="64" y="35"/>
                        </a:lnTo>
                        <a:lnTo>
                          <a:pt x="64" y="39"/>
                        </a:lnTo>
                        <a:lnTo>
                          <a:pt x="62" y="42"/>
                        </a:lnTo>
                        <a:lnTo>
                          <a:pt x="61" y="46"/>
                        </a:lnTo>
                        <a:lnTo>
                          <a:pt x="58" y="49"/>
                        </a:lnTo>
                        <a:lnTo>
                          <a:pt x="55" y="51"/>
                        </a:lnTo>
                        <a:lnTo>
                          <a:pt x="53" y="55"/>
                        </a:lnTo>
                        <a:lnTo>
                          <a:pt x="50" y="58"/>
                        </a:lnTo>
                        <a:lnTo>
                          <a:pt x="46" y="61"/>
                        </a:lnTo>
                        <a:lnTo>
                          <a:pt x="42" y="65"/>
                        </a:lnTo>
                        <a:lnTo>
                          <a:pt x="38" y="69"/>
                        </a:lnTo>
                        <a:lnTo>
                          <a:pt x="34" y="72"/>
                        </a:lnTo>
                        <a:lnTo>
                          <a:pt x="30" y="76"/>
                        </a:lnTo>
                        <a:lnTo>
                          <a:pt x="24" y="80"/>
                        </a:lnTo>
                        <a:lnTo>
                          <a:pt x="20" y="85"/>
                        </a:lnTo>
                        <a:lnTo>
                          <a:pt x="15" y="89"/>
                        </a:lnTo>
                        <a:lnTo>
                          <a:pt x="12" y="92"/>
                        </a:lnTo>
                        <a:lnTo>
                          <a:pt x="9" y="94"/>
                        </a:lnTo>
                        <a:lnTo>
                          <a:pt x="7" y="97"/>
                        </a:lnTo>
                        <a:lnTo>
                          <a:pt x="4" y="100"/>
                        </a:lnTo>
                        <a:lnTo>
                          <a:pt x="3" y="103"/>
                        </a:lnTo>
                        <a:lnTo>
                          <a:pt x="1" y="104"/>
                        </a:lnTo>
                        <a:lnTo>
                          <a:pt x="1" y="107"/>
                        </a:lnTo>
                        <a:lnTo>
                          <a:pt x="0" y="108"/>
                        </a:lnTo>
                        <a:lnTo>
                          <a:pt x="0" y="120"/>
                        </a:lnTo>
                        <a:lnTo>
                          <a:pt x="88" y="120"/>
                        </a:lnTo>
                        <a:lnTo>
                          <a:pt x="88" y="107"/>
                        </a:lnTo>
                        <a:lnTo>
                          <a:pt x="23" y="107"/>
                        </a:lnTo>
                        <a:lnTo>
                          <a:pt x="26" y="104"/>
                        </a:lnTo>
                        <a:lnTo>
                          <a:pt x="28" y="101"/>
                        </a:lnTo>
                        <a:lnTo>
                          <a:pt x="31" y="99"/>
                        </a:lnTo>
                        <a:lnTo>
                          <a:pt x="34" y="96"/>
                        </a:lnTo>
                        <a:lnTo>
                          <a:pt x="47" y="84"/>
                        </a:lnTo>
                        <a:lnTo>
                          <a:pt x="59" y="73"/>
                        </a:lnTo>
                        <a:lnTo>
                          <a:pt x="72" y="61"/>
                        </a:lnTo>
                        <a:lnTo>
                          <a:pt x="74" y="58"/>
                        </a:lnTo>
                        <a:lnTo>
                          <a:pt x="77" y="54"/>
                        </a:lnTo>
                        <a:lnTo>
                          <a:pt x="80" y="51"/>
                        </a:lnTo>
                        <a:lnTo>
                          <a:pt x="81" y="47"/>
                        </a:lnTo>
                        <a:lnTo>
                          <a:pt x="82" y="43"/>
                        </a:lnTo>
                        <a:lnTo>
                          <a:pt x="84" y="39"/>
                        </a:lnTo>
                        <a:lnTo>
                          <a:pt x="85" y="36"/>
                        </a:lnTo>
                        <a:lnTo>
                          <a:pt x="85" y="32"/>
                        </a:lnTo>
                        <a:lnTo>
                          <a:pt x="85" y="2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 814">
                    <a:extLst>
                      <a:ext uri="{FF2B5EF4-FFF2-40B4-BE49-F238E27FC236}">
                        <a16:creationId xmlns="" xmlns:a16="http://schemas.microsoft.com/office/drawing/2014/main" id="{AE3265D1-733B-4C80-A06F-10D37BDDAD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7913" y="1030288"/>
                    <a:ext cx="23813" cy="63500"/>
                  </a:xfrm>
                  <a:custGeom>
                    <a:avLst/>
                    <a:gdLst>
                      <a:gd name="T0" fmla="*/ 26 w 45"/>
                      <a:gd name="T1" fmla="*/ 27 h 119"/>
                      <a:gd name="T2" fmla="*/ 26 w 45"/>
                      <a:gd name="T3" fmla="*/ 119 h 119"/>
                      <a:gd name="T4" fmla="*/ 45 w 45"/>
                      <a:gd name="T5" fmla="*/ 119 h 119"/>
                      <a:gd name="T6" fmla="*/ 45 w 45"/>
                      <a:gd name="T7" fmla="*/ 0 h 119"/>
                      <a:gd name="T8" fmla="*/ 35 w 45"/>
                      <a:gd name="T9" fmla="*/ 0 h 119"/>
                      <a:gd name="T10" fmla="*/ 35 w 45"/>
                      <a:gd name="T11" fmla="*/ 1 h 119"/>
                      <a:gd name="T12" fmla="*/ 34 w 45"/>
                      <a:gd name="T13" fmla="*/ 3 h 119"/>
                      <a:gd name="T14" fmla="*/ 34 w 45"/>
                      <a:gd name="T15" fmla="*/ 5 h 119"/>
                      <a:gd name="T16" fmla="*/ 33 w 45"/>
                      <a:gd name="T17" fmla="*/ 7 h 119"/>
                      <a:gd name="T18" fmla="*/ 31 w 45"/>
                      <a:gd name="T19" fmla="*/ 8 h 119"/>
                      <a:gd name="T20" fmla="*/ 30 w 45"/>
                      <a:gd name="T21" fmla="*/ 11 h 119"/>
                      <a:gd name="T22" fmla="*/ 29 w 45"/>
                      <a:gd name="T23" fmla="*/ 12 h 119"/>
                      <a:gd name="T24" fmla="*/ 27 w 45"/>
                      <a:gd name="T25" fmla="*/ 14 h 119"/>
                      <a:gd name="T26" fmla="*/ 25 w 45"/>
                      <a:gd name="T27" fmla="*/ 15 h 119"/>
                      <a:gd name="T28" fmla="*/ 23 w 45"/>
                      <a:gd name="T29" fmla="*/ 16 h 119"/>
                      <a:gd name="T30" fmla="*/ 20 w 45"/>
                      <a:gd name="T31" fmla="*/ 16 h 119"/>
                      <a:gd name="T32" fmla="*/ 19 w 45"/>
                      <a:gd name="T33" fmla="*/ 18 h 119"/>
                      <a:gd name="T34" fmla="*/ 16 w 45"/>
                      <a:gd name="T35" fmla="*/ 18 h 119"/>
                      <a:gd name="T36" fmla="*/ 14 w 45"/>
                      <a:gd name="T37" fmla="*/ 19 h 119"/>
                      <a:gd name="T38" fmla="*/ 11 w 45"/>
                      <a:gd name="T39" fmla="*/ 19 h 119"/>
                      <a:gd name="T40" fmla="*/ 8 w 45"/>
                      <a:gd name="T41" fmla="*/ 19 h 119"/>
                      <a:gd name="T42" fmla="*/ 0 w 45"/>
                      <a:gd name="T43" fmla="*/ 19 h 119"/>
                      <a:gd name="T44" fmla="*/ 0 w 45"/>
                      <a:gd name="T45" fmla="*/ 27 h 119"/>
                      <a:gd name="T46" fmla="*/ 26 w 45"/>
                      <a:gd name="T47" fmla="*/ 27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5" h="119">
                        <a:moveTo>
                          <a:pt x="26" y="27"/>
                        </a:moveTo>
                        <a:lnTo>
                          <a:pt x="26" y="119"/>
                        </a:lnTo>
                        <a:lnTo>
                          <a:pt x="45" y="119"/>
                        </a:lnTo>
                        <a:lnTo>
                          <a:pt x="45" y="0"/>
                        </a:lnTo>
                        <a:lnTo>
                          <a:pt x="35" y="0"/>
                        </a:lnTo>
                        <a:lnTo>
                          <a:pt x="35" y="1"/>
                        </a:lnTo>
                        <a:lnTo>
                          <a:pt x="34" y="3"/>
                        </a:lnTo>
                        <a:lnTo>
                          <a:pt x="34" y="5"/>
                        </a:lnTo>
                        <a:lnTo>
                          <a:pt x="33" y="7"/>
                        </a:lnTo>
                        <a:lnTo>
                          <a:pt x="31" y="8"/>
                        </a:lnTo>
                        <a:lnTo>
                          <a:pt x="30" y="11"/>
                        </a:lnTo>
                        <a:lnTo>
                          <a:pt x="29" y="12"/>
                        </a:lnTo>
                        <a:lnTo>
                          <a:pt x="27" y="14"/>
                        </a:lnTo>
                        <a:lnTo>
                          <a:pt x="25" y="15"/>
                        </a:lnTo>
                        <a:lnTo>
                          <a:pt x="23" y="16"/>
                        </a:lnTo>
                        <a:lnTo>
                          <a:pt x="20" y="16"/>
                        </a:lnTo>
                        <a:lnTo>
                          <a:pt x="19" y="18"/>
                        </a:lnTo>
                        <a:lnTo>
                          <a:pt x="16" y="18"/>
                        </a:lnTo>
                        <a:lnTo>
                          <a:pt x="14" y="19"/>
                        </a:lnTo>
                        <a:lnTo>
                          <a:pt x="11" y="19"/>
                        </a:lnTo>
                        <a:lnTo>
                          <a:pt x="8" y="19"/>
                        </a:lnTo>
                        <a:lnTo>
                          <a:pt x="0" y="19"/>
                        </a:lnTo>
                        <a:lnTo>
                          <a:pt x="0" y="27"/>
                        </a:lnTo>
                        <a:lnTo>
                          <a:pt x="26" y="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 815">
                    <a:extLst>
                      <a:ext uri="{FF2B5EF4-FFF2-40B4-BE49-F238E27FC236}">
                        <a16:creationId xmlns="" xmlns:a16="http://schemas.microsoft.com/office/drawing/2014/main" id="{4EFD1AB1-A76D-495A-B0E4-FB95F28D0E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1298575"/>
                    <a:ext cx="46038" cy="65088"/>
                  </a:xfrm>
                  <a:custGeom>
                    <a:avLst/>
                    <a:gdLst>
                      <a:gd name="T0" fmla="*/ 56 w 86"/>
                      <a:gd name="T1" fmla="*/ 100 h 121"/>
                      <a:gd name="T2" fmla="*/ 46 w 86"/>
                      <a:gd name="T3" fmla="*/ 107 h 121"/>
                      <a:gd name="T4" fmla="*/ 41 w 86"/>
                      <a:gd name="T5" fmla="*/ 109 h 121"/>
                      <a:gd name="T6" fmla="*/ 33 w 86"/>
                      <a:gd name="T7" fmla="*/ 107 h 121"/>
                      <a:gd name="T8" fmla="*/ 26 w 86"/>
                      <a:gd name="T9" fmla="*/ 103 h 121"/>
                      <a:gd name="T10" fmla="*/ 22 w 86"/>
                      <a:gd name="T11" fmla="*/ 98 h 121"/>
                      <a:gd name="T12" fmla="*/ 21 w 86"/>
                      <a:gd name="T13" fmla="*/ 92 h 121"/>
                      <a:gd name="T14" fmla="*/ 2 w 86"/>
                      <a:gd name="T15" fmla="*/ 94 h 121"/>
                      <a:gd name="T16" fmla="*/ 4 w 86"/>
                      <a:gd name="T17" fmla="*/ 103 h 121"/>
                      <a:gd name="T18" fmla="*/ 10 w 86"/>
                      <a:gd name="T19" fmla="*/ 111 h 121"/>
                      <a:gd name="T20" fmla="*/ 18 w 86"/>
                      <a:gd name="T21" fmla="*/ 117 h 121"/>
                      <a:gd name="T22" fmla="*/ 27 w 86"/>
                      <a:gd name="T23" fmla="*/ 121 h 121"/>
                      <a:gd name="T24" fmla="*/ 38 w 86"/>
                      <a:gd name="T25" fmla="*/ 121 h 121"/>
                      <a:gd name="T26" fmla="*/ 50 w 86"/>
                      <a:gd name="T27" fmla="*/ 119 h 121"/>
                      <a:gd name="T28" fmla="*/ 60 w 86"/>
                      <a:gd name="T29" fmla="*/ 115 h 121"/>
                      <a:gd name="T30" fmla="*/ 69 w 86"/>
                      <a:gd name="T31" fmla="*/ 110 h 121"/>
                      <a:gd name="T32" fmla="*/ 75 w 86"/>
                      <a:gd name="T33" fmla="*/ 102 h 121"/>
                      <a:gd name="T34" fmla="*/ 79 w 86"/>
                      <a:gd name="T35" fmla="*/ 94 h 121"/>
                      <a:gd name="T36" fmla="*/ 83 w 86"/>
                      <a:gd name="T37" fmla="*/ 84 h 121"/>
                      <a:gd name="T38" fmla="*/ 84 w 86"/>
                      <a:gd name="T39" fmla="*/ 72 h 121"/>
                      <a:gd name="T40" fmla="*/ 86 w 86"/>
                      <a:gd name="T41" fmla="*/ 60 h 121"/>
                      <a:gd name="T42" fmla="*/ 84 w 86"/>
                      <a:gd name="T43" fmla="*/ 46 h 121"/>
                      <a:gd name="T44" fmla="*/ 83 w 86"/>
                      <a:gd name="T45" fmla="*/ 36 h 121"/>
                      <a:gd name="T46" fmla="*/ 80 w 86"/>
                      <a:gd name="T47" fmla="*/ 26 h 121"/>
                      <a:gd name="T48" fmla="*/ 75 w 86"/>
                      <a:gd name="T49" fmla="*/ 18 h 121"/>
                      <a:gd name="T50" fmla="*/ 69 w 86"/>
                      <a:gd name="T51" fmla="*/ 11 h 121"/>
                      <a:gd name="T52" fmla="*/ 61 w 86"/>
                      <a:gd name="T53" fmla="*/ 4 h 121"/>
                      <a:gd name="T54" fmla="*/ 52 w 86"/>
                      <a:gd name="T55" fmla="*/ 2 h 121"/>
                      <a:gd name="T56" fmla="*/ 41 w 86"/>
                      <a:gd name="T57" fmla="*/ 0 h 121"/>
                      <a:gd name="T58" fmla="*/ 30 w 86"/>
                      <a:gd name="T59" fmla="*/ 2 h 121"/>
                      <a:gd name="T60" fmla="*/ 21 w 86"/>
                      <a:gd name="T61" fmla="*/ 4 h 121"/>
                      <a:gd name="T62" fmla="*/ 11 w 86"/>
                      <a:gd name="T63" fmla="*/ 11 h 121"/>
                      <a:gd name="T64" fmla="*/ 4 w 86"/>
                      <a:gd name="T65" fmla="*/ 22 h 121"/>
                      <a:gd name="T66" fmla="*/ 0 w 86"/>
                      <a:gd name="T67" fmla="*/ 36 h 121"/>
                      <a:gd name="T68" fmla="*/ 0 w 86"/>
                      <a:gd name="T69" fmla="*/ 49 h 121"/>
                      <a:gd name="T70" fmla="*/ 6 w 86"/>
                      <a:gd name="T71" fmla="*/ 61 h 121"/>
                      <a:gd name="T72" fmla="*/ 14 w 86"/>
                      <a:gd name="T73" fmla="*/ 71 h 121"/>
                      <a:gd name="T74" fmla="*/ 21 w 86"/>
                      <a:gd name="T75" fmla="*/ 75 h 121"/>
                      <a:gd name="T76" fmla="*/ 29 w 86"/>
                      <a:gd name="T77" fmla="*/ 78 h 121"/>
                      <a:gd name="T78" fmla="*/ 38 w 86"/>
                      <a:gd name="T79" fmla="*/ 78 h 121"/>
                      <a:gd name="T80" fmla="*/ 48 w 86"/>
                      <a:gd name="T81" fmla="*/ 76 h 121"/>
                      <a:gd name="T82" fmla="*/ 56 w 86"/>
                      <a:gd name="T83" fmla="*/ 72 h 121"/>
                      <a:gd name="T84" fmla="*/ 65 w 86"/>
                      <a:gd name="T85" fmla="*/ 63 h 121"/>
                      <a:gd name="T86" fmla="*/ 64 w 86"/>
                      <a:gd name="T87" fmla="*/ 82 h 121"/>
                      <a:gd name="T88" fmla="*/ 52 w 86"/>
                      <a:gd name="T89" fmla="*/ 63 h 121"/>
                      <a:gd name="T90" fmla="*/ 46 w 86"/>
                      <a:gd name="T91" fmla="*/ 64 h 121"/>
                      <a:gd name="T92" fmla="*/ 40 w 86"/>
                      <a:gd name="T93" fmla="*/ 65 h 121"/>
                      <a:gd name="T94" fmla="*/ 34 w 86"/>
                      <a:gd name="T95" fmla="*/ 64 h 121"/>
                      <a:gd name="T96" fmla="*/ 27 w 86"/>
                      <a:gd name="T97" fmla="*/ 60 h 121"/>
                      <a:gd name="T98" fmla="*/ 23 w 86"/>
                      <a:gd name="T99" fmla="*/ 55 h 121"/>
                      <a:gd name="T100" fmla="*/ 21 w 86"/>
                      <a:gd name="T101" fmla="*/ 48 h 121"/>
                      <a:gd name="T102" fmla="*/ 21 w 86"/>
                      <a:gd name="T103" fmla="*/ 37 h 121"/>
                      <a:gd name="T104" fmla="*/ 22 w 86"/>
                      <a:gd name="T105" fmla="*/ 26 h 121"/>
                      <a:gd name="T106" fmla="*/ 27 w 86"/>
                      <a:gd name="T107" fmla="*/ 18 h 121"/>
                      <a:gd name="T108" fmla="*/ 34 w 86"/>
                      <a:gd name="T109" fmla="*/ 14 h 121"/>
                      <a:gd name="T110" fmla="*/ 45 w 86"/>
                      <a:gd name="T111" fmla="*/ 13 h 121"/>
                      <a:gd name="T112" fmla="*/ 54 w 86"/>
                      <a:gd name="T113" fmla="*/ 17 h 121"/>
                      <a:gd name="T114" fmla="*/ 60 w 86"/>
                      <a:gd name="T115" fmla="*/ 25 h 121"/>
                      <a:gd name="T116" fmla="*/ 64 w 86"/>
                      <a:gd name="T117" fmla="*/ 34 h 121"/>
                      <a:gd name="T118" fmla="*/ 64 w 86"/>
                      <a:gd name="T119" fmla="*/ 45 h 121"/>
                      <a:gd name="T120" fmla="*/ 61 w 86"/>
                      <a:gd name="T121" fmla="*/ 53 h 121"/>
                      <a:gd name="T122" fmla="*/ 57 w 86"/>
                      <a:gd name="T123" fmla="*/ 59 h 121"/>
                      <a:gd name="T124" fmla="*/ 52 w 86"/>
                      <a:gd name="T125" fmla="*/ 63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1">
                        <a:moveTo>
                          <a:pt x="60" y="92"/>
                        </a:moveTo>
                        <a:lnTo>
                          <a:pt x="58" y="96"/>
                        </a:lnTo>
                        <a:lnTo>
                          <a:pt x="56" y="100"/>
                        </a:lnTo>
                        <a:lnTo>
                          <a:pt x="52" y="103"/>
                        </a:lnTo>
                        <a:lnTo>
                          <a:pt x="49" y="105"/>
                        </a:lnTo>
                        <a:lnTo>
                          <a:pt x="46" y="107"/>
                        </a:lnTo>
                        <a:lnTo>
                          <a:pt x="44" y="107"/>
                        </a:lnTo>
                        <a:lnTo>
                          <a:pt x="42" y="107"/>
                        </a:lnTo>
                        <a:lnTo>
                          <a:pt x="41" y="109"/>
                        </a:lnTo>
                        <a:lnTo>
                          <a:pt x="38" y="109"/>
                        </a:lnTo>
                        <a:lnTo>
                          <a:pt x="36" y="107"/>
                        </a:lnTo>
                        <a:lnTo>
                          <a:pt x="33" y="107"/>
                        </a:lnTo>
                        <a:lnTo>
                          <a:pt x="30" y="106"/>
                        </a:lnTo>
                        <a:lnTo>
                          <a:pt x="29" y="105"/>
                        </a:lnTo>
                        <a:lnTo>
                          <a:pt x="26" y="103"/>
                        </a:lnTo>
                        <a:lnTo>
                          <a:pt x="25" y="102"/>
                        </a:lnTo>
                        <a:lnTo>
                          <a:pt x="23" y="100"/>
                        </a:lnTo>
                        <a:lnTo>
                          <a:pt x="22" y="98"/>
                        </a:lnTo>
                        <a:lnTo>
                          <a:pt x="22" y="96"/>
                        </a:lnTo>
                        <a:lnTo>
                          <a:pt x="22" y="94"/>
                        </a:lnTo>
                        <a:lnTo>
                          <a:pt x="21" y="92"/>
                        </a:lnTo>
                        <a:lnTo>
                          <a:pt x="22" y="90"/>
                        </a:lnTo>
                        <a:lnTo>
                          <a:pt x="2" y="90"/>
                        </a:lnTo>
                        <a:lnTo>
                          <a:pt x="2" y="94"/>
                        </a:lnTo>
                        <a:lnTo>
                          <a:pt x="2" y="96"/>
                        </a:lnTo>
                        <a:lnTo>
                          <a:pt x="3" y="100"/>
                        </a:lnTo>
                        <a:lnTo>
                          <a:pt x="4" y="103"/>
                        </a:lnTo>
                        <a:lnTo>
                          <a:pt x="6" y="106"/>
                        </a:lnTo>
                        <a:lnTo>
                          <a:pt x="8" y="109"/>
                        </a:lnTo>
                        <a:lnTo>
                          <a:pt x="10" y="111"/>
                        </a:lnTo>
                        <a:lnTo>
                          <a:pt x="13" y="114"/>
                        </a:lnTo>
                        <a:lnTo>
                          <a:pt x="15" y="115"/>
                        </a:lnTo>
                        <a:lnTo>
                          <a:pt x="18" y="117"/>
                        </a:lnTo>
                        <a:lnTo>
                          <a:pt x="21" y="118"/>
                        </a:lnTo>
                        <a:lnTo>
                          <a:pt x="23" y="119"/>
                        </a:lnTo>
                        <a:lnTo>
                          <a:pt x="27" y="121"/>
                        </a:lnTo>
                        <a:lnTo>
                          <a:pt x="31" y="121"/>
                        </a:lnTo>
                        <a:lnTo>
                          <a:pt x="34" y="121"/>
                        </a:lnTo>
                        <a:lnTo>
                          <a:pt x="38" y="121"/>
                        </a:lnTo>
                        <a:lnTo>
                          <a:pt x="42" y="121"/>
                        </a:lnTo>
                        <a:lnTo>
                          <a:pt x="46" y="121"/>
                        </a:lnTo>
                        <a:lnTo>
                          <a:pt x="50" y="119"/>
                        </a:lnTo>
                        <a:lnTo>
                          <a:pt x="53" y="119"/>
                        </a:lnTo>
                        <a:lnTo>
                          <a:pt x="57" y="117"/>
                        </a:lnTo>
                        <a:lnTo>
                          <a:pt x="60" y="115"/>
                        </a:lnTo>
                        <a:lnTo>
                          <a:pt x="64" y="114"/>
                        </a:lnTo>
                        <a:lnTo>
                          <a:pt x="67" y="111"/>
                        </a:lnTo>
                        <a:lnTo>
                          <a:pt x="69" y="110"/>
                        </a:lnTo>
                        <a:lnTo>
                          <a:pt x="71" y="107"/>
                        </a:lnTo>
                        <a:lnTo>
                          <a:pt x="73" y="105"/>
                        </a:lnTo>
                        <a:lnTo>
                          <a:pt x="75" y="102"/>
                        </a:lnTo>
                        <a:lnTo>
                          <a:pt x="76" y="100"/>
                        </a:lnTo>
                        <a:lnTo>
                          <a:pt x="77" y="96"/>
                        </a:lnTo>
                        <a:lnTo>
                          <a:pt x="79" y="94"/>
                        </a:lnTo>
                        <a:lnTo>
                          <a:pt x="81" y="91"/>
                        </a:lnTo>
                        <a:lnTo>
                          <a:pt x="81" y="87"/>
                        </a:lnTo>
                        <a:lnTo>
                          <a:pt x="83" y="84"/>
                        </a:lnTo>
                        <a:lnTo>
                          <a:pt x="84" y="80"/>
                        </a:lnTo>
                        <a:lnTo>
                          <a:pt x="84" y="76"/>
                        </a:lnTo>
                        <a:lnTo>
                          <a:pt x="84" y="72"/>
                        </a:lnTo>
                        <a:lnTo>
                          <a:pt x="86" y="68"/>
                        </a:lnTo>
                        <a:lnTo>
                          <a:pt x="86" y="64"/>
                        </a:lnTo>
                        <a:lnTo>
                          <a:pt x="86" y="60"/>
                        </a:lnTo>
                        <a:lnTo>
                          <a:pt x="86" y="55"/>
                        </a:lnTo>
                        <a:lnTo>
                          <a:pt x="86" y="50"/>
                        </a:lnTo>
                        <a:lnTo>
                          <a:pt x="84" y="46"/>
                        </a:lnTo>
                        <a:lnTo>
                          <a:pt x="84" y="42"/>
                        </a:lnTo>
                        <a:lnTo>
                          <a:pt x="84" y="40"/>
                        </a:lnTo>
                        <a:lnTo>
                          <a:pt x="83" y="36"/>
                        </a:lnTo>
                        <a:lnTo>
                          <a:pt x="81" y="32"/>
                        </a:lnTo>
                        <a:lnTo>
                          <a:pt x="81" y="29"/>
                        </a:lnTo>
                        <a:lnTo>
                          <a:pt x="80" y="26"/>
                        </a:lnTo>
                        <a:lnTo>
                          <a:pt x="79" y="23"/>
                        </a:lnTo>
                        <a:lnTo>
                          <a:pt x="77" y="21"/>
                        </a:lnTo>
                        <a:lnTo>
                          <a:pt x="75" y="18"/>
                        </a:lnTo>
                        <a:lnTo>
                          <a:pt x="73" y="15"/>
                        </a:lnTo>
                        <a:lnTo>
                          <a:pt x="72" y="13"/>
                        </a:lnTo>
                        <a:lnTo>
                          <a:pt x="69" y="11"/>
                        </a:lnTo>
                        <a:lnTo>
                          <a:pt x="68" y="9"/>
                        </a:lnTo>
                        <a:lnTo>
                          <a:pt x="65" y="7"/>
                        </a:lnTo>
                        <a:lnTo>
                          <a:pt x="61" y="4"/>
                        </a:lnTo>
                        <a:lnTo>
                          <a:pt x="58" y="3"/>
                        </a:lnTo>
                        <a:lnTo>
                          <a:pt x="56" y="2"/>
                        </a:lnTo>
                        <a:lnTo>
                          <a:pt x="52" y="2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30" y="2"/>
                        </a:lnTo>
                        <a:lnTo>
                          <a:pt x="26" y="2"/>
                        </a:lnTo>
                        <a:lnTo>
                          <a:pt x="23" y="3"/>
                        </a:lnTo>
                        <a:lnTo>
                          <a:pt x="21" y="4"/>
                        </a:lnTo>
                        <a:lnTo>
                          <a:pt x="18" y="6"/>
                        </a:lnTo>
                        <a:lnTo>
                          <a:pt x="15" y="7"/>
                        </a:lnTo>
                        <a:lnTo>
                          <a:pt x="11" y="11"/>
                        </a:lnTo>
                        <a:lnTo>
                          <a:pt x="8" y="14"/>
                        </a:lnTo>
                        <a:lnTo>
                          <a:pt x="6" y="18"/>
                        </a:lnTo>
                        <a:lnTo>
                          <a:pt x="4" y="22"/>
                        </a:lnTo>
                        <a:lnTo>
                          <a:pt x="2" y="26"/>
                        </a:lnTo>
                        <a:lnTo>
                          <a:pt x="0" y="32"/>
                        </a:lnTo>
                        <a:lnTo>
                          <a:pt x="0" y="36"/>
                        </a:lnTo>
                        <a:lnTo>
                          <a:pt x="0" y="41"/>
                        </a:lnTo>
                        <a:lnTo>
                          <a:pt x="0" y="45"/>
                        </a:lnTo>
                        <a:lnTo>
                          <a:pt x="0" y="49"/>
                        </a:lnTo>
                        <a:lnTo>
                          <a:pt x="2" y="55"/>
                        </a:lnTo>
                        <a:lnTo>
                          <a:pt x="3" y="57"/>
                        </a:lnTo>
                        <a:lnTo>
                          <a:pt x="6" y="61"/>
                        </a:lnTo>
                        <a:lnTo>
                          <a:pt x="7" y="64"/>
                        </a:lnTo>
                        <a:lnTo>
                          <a:pt x="10" y="68"/>
                        </a:lnTo>
                        <a:lnTo>
                          <a:pt x="14" y="71"/>
                        </a:lnTo>
                        <a:lnTo>
                          <a:pt x="17" y="72"/>
                        </a:lnTo>
                        <a:lnTo>
                          <a:pt x="18" y="73"/>
                        </a:lnTo>
                        <a:lnTo>
                          <a:pt x="21" y="75"/>
                        </a:lnTo>
                        <a:lnTo>
                          <a:pt x="23" y="76"/>
                        </a:lnTo>
                        <a:lnTo>
                          <a:pt x="26" y="76"/>
                        </a:lnTo>
                        <a:lnTo>
                          <a:pt x="29" y="78"/>
                        </a:lnTo>
                        <a:lnTo>
                          <a:pt x="31" y="78"/>
                        </a:lnTo>
                        <a:lnTo>
                          <a:pt x="36" y="78"/>
                        </a:lnTo>
                        <a:lnTo>
                          <a:pt x="38" y="78"/>
                        </a:lnTo>
                        <a:lnTo>
                          <a:pt x="42" y="78"/>
                        </a:lnTo>
                        <a:lnTo>
                          <a:pt x="45" y="76"/>
                        </a:lnTo>
                        <a:lnTo>
                          <a:pt x="48" y="76"/>
                        </a:lnTo>
                        <a:lnTo>
                          <a:pt x="50" y="75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8" y="69"/>
                        </a:lnTo>
                        <a:lnTo>
                          <a:pt x="63" y="67"/>
                        </a:lnTo>
                        <a:lnTo>
                          <a:pt x="65" y="63"/>
                        </a:lnTo>
                        <a:lnTo>
                          <a:pt x="65" y="69"/>
                        </a:lnTo>
                        <a:lnTo>
                          <a:pt x="65" y="76"/>
                        </a:lnTo>
                        <a:lnTo>
                          <a:pt x="64" y="82"/>
                        </a:lnTo>
                        <a:lnTo>
                          <a:pt x="63" y="87"/>
                        </a:lnTo>
                        <a:lnTo>
                          <a:pt x="60" y="92"/>
                        </a:lnTo>
                        <a:close/>
                        <a:moveTo>
                          <a:pt x="52" y="63"/>
                        </a:moveTo>
                        <a:lnTo>
                          <a:pt x="50" y="64"/>
                        </a:lnTo>
                        <a:lnTo>
                          <a:pt x="49" y="64"/>
                        </a:lnTo>
                        <a:lnTo>
                          <a:pt x="46" y="64"/>
                        </a:lnTo>
                        <a:lnTo>
                          <a:pt x="44" y="65"/>
                        </a:lnTo>
                        <a:lnTo>
                          <a:pt x="42" y="65"/>
                        </a:lnTo>
                        <a:lnTo>
                          <a:pt x="40" y="65"/>
                        </a:lnTo>
                        <a:lnTo>
                          <a:pt x="38" y="65"/>
                        </a:lnTo>
                        <a:lnTo>
                          <a:pt x="37" y="65"/>
                        </a:lnTo>
                        <a:lnTo>
                          <a:pt x="34" y="64"/>
                        </a:lnTo>
                        <a:lnTo>
                          <a:pt x="33" y="64"/>
                        </a:lnTo>
                        <a:lnTo>
                          <a:pt x="30" y="63"/>
                        </a:lnTo>
                        <a:lnTo>
                          <a:pt x="27" y="60"/>
                        </a:lnTo>
                        <a:lnTo>
                          <a:pt x="26" y="59"/>
                        </a:lnTo>
                        <a:lnTo>
                          <a:pt x="25" y="57"/>
                        </a:lnTo>
                        <a:lnTo>
                          <a:pt x="23" y="55"/>
                        </a:lnTo>
                        <a:lnTo>
                          <a:pt x="22" y="53"/>
                        </a:lnTo>
                        <a:lnTo>
                          <a:pt x="22" y="50"/>
                        </a:lnTo>
                        <a:lnTo>
                          <a:pt x="21" y="48"/>
                        </a:lnTo>
                        <a:lnTo>
                          <a:pt x="21" y="44"/>
                        </a:lnTo>
                        <a:lnTo>
                          <a:pt x="21" y="41"/>
                        </a:lnTo>
                        <a:lnTo>
                          <a:pt x="21" y="37"/>
                        </a:lnTo>
                        <a:lnTo>
                          <a:pt x="21" y="33"/>
                        </a:lnTo>
                        <a:lnTo>
                          <a:pt x="22" y="29"/>
                        </a:lnTo>
                        <a:lnTo>
                          <a:pt x="22" y="26"/>
                        </a:lnTo>
                        <a:lnTo>
                          <a:pt x="23" y="23"/>
                        </a:lnTo>
                        <a:lnTo>
                          <a:pt x="26" y="21"/>
                        </a:lnTo>
                        <a:lnTo>
                          <a:pt x="27" y="18"/>
                        </a:lnTo>
                        <a:lnTo>
                          <a:pt x="29" y="17"/>
                        </a:lnTo>
                        <a:lnTo>
                          <a:pt x="31" y="15"/>
                        </a:lnTo>
                        <a:lnTo>
                          <a:pt x="34" y="14"/>
                        </a:lnTo>
                        <a:lnTo>
                          <a:pt x="38" y="13"/>
                        </a:lnTo>
                        <a:lnTo>
                          <a:pt x="41" y="13"/>
                        </a:lnTo>
                        <a:lnTo>
                          <a:pt x="45" y="13"/>
                        </a:lnTo>
                        <a:lnTo>
                          <a:pt x="48" y="14"/>
                        </a:lnTo>
                        <a:lnTo>
                          <a:pt x="52" y="15"/>
                        </a:lnTo>
                        <a:lnTo>
                          <a:pt x="54" y="17"/>
                        </a:lnTo>
                        <a:lnTo>
                          <a:pt x="57" y="19"/>
                        </a:lnTo>
                        <a:lnTo>
                          <a:pt x="58" y="22"/>
                        </a:lnTo>
                        <a:lnTo>
                          <a:pt x="60" y="25"/>
                        </a:lnTo>
                        <a:lnTo>
                          <a:pt x="61" y="27"/>
                        </a:lnTo>
                        <a:lnTo>
                          <a:pt x="63" y="30"/>
                        </a:lnTo>
                        <a:lnTo>
                          <a:pt x="64" y="34"/>
                        </a:lnTo>
                        <a:lnTo>
                          <a:pt x="64" y="38"/>
                        </a:lnTo>
                        <a:lnTo>
                          <a:pt x="64" y="42"/>
                        </a:lnTo>
                        <a:lnTo>
                          <a:pt x="64" y="45"/>
                        </a:lnTo>
                        <a:lnTo>
                          <a:pt x="64" y="48"/>
                        </a:lnTo>
                        <a:lnTo>
                          <a:pt x="63" y="50"/>
                        </a:lnTo>
                        <a:lnTo>
                          <a:pt x="61" y="53"/>
                        </a:lnTo>
                        <a:lnTo>
                          <a:pt x="60" y="55"/>
                        </a:lnTo>
                        <a:lnTo>
                          <a:pt x="58" y="57"/>
                        </a:lnTo>
                        <a:lnTo>
                          <a:pt x="57" y="59"/>
                        </a:lnTo>
                        <a:lnTo>
                          <a:pt x="54" y="61"/>
                        </a:lnTo>
                        <a:lnTo>
                          <a:pt x="53" y="61"/>
                        </a:lnTo>
                        <a:lnTo>
                          <a:pt x="52" y="6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 816">
                    <a:extLst>
                      <a:ext uri="{FF2B5EF4-FFF2-40B4-BE49-F238E27FC236}">
                        <a16:creationId xmlns="" xmlns:a16="http://schemas.microsoft.com/office/drawing/2014/main" id="{8D06A6D2-441C-4233-A824-D70D2708037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1433513"/>
                    <a:ext cx="47625" cy="63500"/>
                  </a:xfrm>
                  <a:custGeom>
                    <a:avLst/>
                    <a:gdLst>
                      <a:gd name="T0" fmla="*/ 83 w 89"/>
                      <a:gd name="T1" fmla="*/ 23 h 122"/>
                      <a:gd name="T2" fmla="*/ 77 w 89"/>
                      <a:gd name="T3" fmla="*/ 12 h 122"/>
                      <a:gd name="T4" fmla="*/ 65 w 89"/>
                      <a:gd name="T5" fmla="*/ 4 h 122"/>
                      <a:gd name="T6" fmla="*/ 50 w 89"/>
                      <a:gd name="T7" fmla="*/ 0 h 122"/>
                      <a:gd name="T8" fmla="*/ 32 w 89"/>
                      <a:gd name="T9" fmla="*/ 2 h 122"/>
                      <a:gd name="T10" fmla="*/ 20 w 89"/>
                      <a:gd name="T11" fmla="*/ 7 h 122"/>
                      <a:gd name="T12" fmla="*/ 9 w 89"/>
                      <a:gd name="T13" fmla="*/ 18 h 122"/>
                      <a:gd name="T14" fmla="*/ 5 w 89"/>
                      <a:gd name="T15" fmla="*/ 30 h 122"/>
                      <a:gd name="T16" fmla="*/ 6 w 89"/>
                      <a:gd name="T17" fmla="*/ 42 h 122"/>
                      <a:gd name="T18" fmla="*/ 12 w 89"/>
                      <a:gd name="T19" fmla="*/ 50 h 122"/>
                      <a:gd name="T20" fmla="*/ 23 w 89"/>
                      <a:gd name="T21" fmla="*/ 58 h 122"/>
                      <a:gd name="T22" fmla="*/ 17 w 89"/>
                      <a:gd name="T23" fmla="*/ 62 h 122"/>
                      <a:gd name="T24" fmla="*/ 6 w 89"/>
                      <a:gd name="T25" fmla="*/ 72 h 122"/>
                      <a:gd name="T26" fmla="*/ 1 w 89"/>
                      <a:gd name="T27" fmla="*/ 83 h 122"/>
                      <a:gd name="T28" fmla="*/ 1 w 89"/>
                      <a:gd name="T29" fmla="*/ 96 h 122"/>
                      <a:gd name="T30" fmla="*/ 8 w 89"/>
                      <a:gd name="T31" fmla="*/ 108 h 122"/>
                      <a:gd name="T32" fmla="*/ 19 w 89"/>
                      <a:gd name="T33" fmla="*/ 117 h 122"/>
                      <a:gd name="T34" fmla="*/ 35 w 89"/>
                      <a:gd name="T35" fmla="*/ 122 h 122"/>
                      <a:gd name="T36" fmla="*/ 55 w 89"/>
                      <a:gd name="T37" fmla="*/ 122 h 122"/>
                      <a:gd name="T38" fmla="*/ 71 w 89"/>
                      <a:gd name="T39" fmla="*/ 117 h 122"/>
                      <a:gd name="T40" fmla="*/ 82 w 89"/>
                      <a:gd name="T41" fmla="*/ 108 h 122"/>
                      <a:gd name="T42" fmla="*/ 89 w 89"/>
                      <a:gd name="T43" fmla="*/ 96 h 122"/>
                      <a:gd name="T44" fmla="*/ 89 w 89"/>
                      <a:gd name="T45" fmla="*/ 83 h 122"/>
                      <a:gd name="T46" fmla="*/ 83 w 89"/>
                      <a:gd name="T47" fmla="*/ 72 h 122"/>
                      <a:gd name="T48" fmla="*/ 71 w 89"/>
                      <a:gd name="T49" fmla="*/ 62 h 122"/>
                      <a:gd name="T50" fmla="*/ 67 w 89"/>
                      <a:gd name="T51" fmla="*/ 58 h 122"/>
                      <a:gd name="T52" fmla="*/ 77 w 89"/>
                      <a:gd name="T53" fmla="*/ 52 h 122"/>
                      <a:gd name="T54" fmla="*/ 83 w 89"/>
                      <a:gd name="T55" fmla="*/ 42 h 122"/>
                      <a:gd name="T56" fmla="*/ 56 w 89"/>
                      <a:gd name="T57" fmla="*/ 68 h 122"/>
                      <a:gd name="T58" fmla="*/ 63 w 89"/>
                      <a:gd name="T59" fmla="*/ 72 h 122"/>
                      <a:gd name="T60" fmla="*/ 69 w 89"/>
                      <a:gd name="T61" fmla="*/ 80 h 122"/>
                      <a:gd name="T62" fmla="*/ 70 w 89"/>
                      <a:gd name="T63" fmla="*/ 90 h 122"/>
                      <a:gd name="T64" fmla="*/ 66 w 89"/>
                      <a:gd name="T65" fmla="*/ 99 h 122"/>
                      <a:gd name="T66" fmla="*/ 60 w 89"/>
                      <a:gd name="T67" fmla="*/ 106 h 122"/>
                      <a:gd name="T68" fmla="*/ 52 w 89"/>
                      <a:gd name="T69" fmla="*/ 108 h 122"/>
                      <a:gd name="T70" fmla="*/ 43 w 89"/>
                      <a:gd name="T71" fmla="*/ 110 h 122"/>
                      <a:gd name="T72" fmla="*/ 33 w 89"/>
                      <a:gd name="T73" fmla="*/ 107 h 122"/>
                      <a:gd name="T74" fmla="*/ 25 w 89"/>
                      <a:gd name="T75" fmla="*/ 103 h 122"/>
                      <a:gd name="T76" fmla="*/ 21 w 89"/>
                      <a:gd name="T77" fmla="*/ 95 h 122"/>
                      <a:gd name="T78" fmla="*/ 20 w 89"/>
                      <a:gd name="T79" fmla="*/ 85 h 122"/>
                      <a:gd name="T80" fmla="*/ 23 w 89"/>
                      <a:gd name="T81" fmla="*/ 76 h 122"/>
                      <a:gd name="T82" fmla="*/ 28 w 89"/>
                      <a:gd name="T83" fmla="*/ 71 h 122"/>
                      <a:gd name="T84" fmla="*/ 38 w 89"/>
                      <a:gd name="T85" fmla="*/ 67 h 122"/>
                      <a:gd name="T86" fmla="*/ 47 w 89"/>
                      <a:gd name="T87" fmla="*/ 67 h 122"/>
                      <a:gd name="T88" fmla="*/ 56 w 89"/>
                      <a:gd name="T89" fmla="*/ 68 h 122"/>
                      <a:gd name="T90" fmla="*/ 66 w 89"/>
                      <a:gd name="T91" fmla="*/ 39 h 122"/>
                      <a:gd name="T92" fmla="*/ 62 w 89"/>
                      <a:gd name="T93" fmla="*/ 48 h 122"/>
                      <a:gd name="T94" fmla="*/ 56 w 89"/>
                      <a:gd name="T95" fmla="*/ 52 h 122"/>
                      <a:gd name="T96" fmla="*/ 48 w 89"/>
                      <a:gd name="T97" fmla="*/ 54 h 122"/>
                      <a:gd name="T98" fmla="*/ 40 w 89"/>
                      <a:gd name="T99" fmla="*/ 54 h 122"/>
                      <a:gd name="T100" fmla="*/ 31 w 89"/>
                      <a:gd name="T101" fmla="*/ 49 h 122"/>
                      <a:gd name="T102" fmla="*/ 25 w 89"/>
                      <a:gd name="T103" fmla="*/ 42 h 122"/>
                      <a:gd name="T104" fmla="*/ 24 w 89"/>
                      <a:gd name="T105" fmla="*/ 34 h 122"/>
                      <a:gd name="T106" fmla="*/ 25 w 89"/>
                      <a:gd name="T107" fmla="*/ 25 h 122"/>
                      <a:gd name="T108" fmla="*/ 31 w 89"/>
                      <a:gd name="T109" fmla="*/ 18 h 122"/>
                      <a:gd name="T110" fmla="*/ 44 w 89"/>
                      <a:gd name="T111" fmla="*/ 14 h 122"/>
                      <a:gd name="T112" fmla="*/ 59 w 89"/>
                      <a:gd name="T113" fmla="*/ 18 h 122"/>
                      <a:gd name="T114" fmla="*/ 65 w 89"/>
                      <a:gd name="T115" fmla="*/ 25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2">
                        <a:moveTo>
                          <a:pt x="85" y="34"/>
                        </a:moveTo>
                        <a:lnTo>
                          <a:pt x="85" y="30"/>
                        </a:lnTo>
                        <a:lnTo>
                          <a:pt x="85" y="27"/>
                        </a:lnTo>
                        <a:lnTo>
                          <a:pt x="83" y="23"/>
                        </a:lnTo>
                        <a:lnTo>
                          <a:pt x="82" y="21"/>
                        </a:lnTo>
                        <a:lnTo>
                          <a:pt x="81" y="18"/>
                        </a:lnTo>
                        <a:lnTo>
                          <a:pt x="78" y="15"/>
                        </a:lnTo>
                        <a:lnTo>
                          <a:pt x="77" y="12"/>
                        </a:lnTo>
                        <a:lnTo>
                          <a:pt x="74" y="10"/>
                        </a:lnTo>
                        <a:lnTo>
                          <a:pt x="71" y="8"/>
                        </a:lnTo>
                        <a:lnTo>
                          <a:pt x="67" y="6"/>
                        </a:lnTo>
                        <a:lnTo>
                          <a:pt x="65" y="4"/>
                        </a:lnTo>
                        <a:lnTo>
                          <a:pt x="60" y="3"/>
                        </a:lnTo>
                        <a:lnTo>
                          <a:pt x="58" y="2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2"/>
                        </a:lnTo>
                        <a:lnTo>
                          <a:pt x="32" y="2"/>
                        </a:lnTo>
                        <a:lnTo>
                          <a:pt x="29" y="3"/>
                        </a:lnTo>
                        <a:lnTo>
                          <a:pt x="25" y="4"/>
                        </a:lnTo>
                        <a:lnTo>
                          <a:pt x="23" y="6"/>
                        </a:lnTo>
                        <a:lnTo>
                          <a:pt x="20" y="7"/>
                        </a:lnTo>
                        <a:lnTo>
                          <a:pt x="17" y="10"/>
                        </a:lnTo>
                        <a:lnTo>
                          <a:pt x="13" y="11"/>
                        </a:lnTo>
                        <a:lnTo>
                          <a:pt x="12" y="14"/>
                        </a:lnTo>
                        <a:lnTo>
                          <a:pt x="9" y="18"/>
                        </a:lnTo>
                        <a:lnTo>
                          <a:pt x="8" y="21"/>
                        </a:lnTo>
                        <a:lnTo>
                          <a:pt x="6" y="23"/>
                        </a:lnTo>
                        <a:lnTo>
                          <a:pt x="5" y="27"/>
                        </a:lnTo>
                        <a:lnTo>
                          <a:pt x="5" y="30"/>
                        </a:lnTo>
                        <a:lnTo>
                          <a:pt x="5" y="34"/>
                        </a:lnTo>
                        <a:lnTo>
                          <a:pt x="5" y="37"/>
                        </a:lnTo>
                        <a:lnTo>
                          <a:pt x="5" y="39"/>
                        </a:lnTo>
                        <a:lnTo>
                          <a:pt x="6" y="42"/>
                        </a:lnTo>
                        <a:lnTo>
                          <a:pt x="6" y="45"/>
                        </a:lnTo>
                        <a:lnTo>
                          <a:pt x="8" y="46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5" y="53"/>
                        </a:lnTo>
                        <a:lnTo>
                          <a:pt x="17" y="54"/>
                        </a:lnTo>
                        <a:lnTo>
                          <a:pt x="20" y="57"/>
                        </a:lnTo>
                        <a:lnTo>
                          <a:pt x="23" y="58"/>
                        </a:lnTo>
                        <a:lnTo>
                          <a:pt x="25" y="58"/>
                        </a:lnTo>
                        <a:lnTo>
                          <a:pt x="25" y="60"/>
                        </a:lnTo>
                        <a:lnTo>
                          <a:pt x="21" y="61"/>
                        </a:lnTo>
                        <a:lnTo>
                          <a:pt x="17" y="62"/>
                        </a:lnTo>
                        <a:lnTo>
                          <a:pt x="15" y="65"/>
                        </a:lnTo>
                        <a:lnTo>
                          <a:pt x="10" y="68"/>
                        </a:lnTo>
                        <a:lnTo>
                          <a:pt x="8" y="69"/>
                        </a:lnTo>
                        <a:lnTo>
                          <a:pt x="6" y="72"/>
                        </a:lnTo>
                        <a:lnTo>
                          <a:pt x="4" y="75"/>
                        </a:lnTo>
                        <a:lnTo>
                          <a:pt x="2" y="77"/>
                        </a:lnTo>
                        <a:lnTo>
                          <a:pt x="2" y="80"/>
                        </a:lnTo>
                        <a:lnTo>
                          <a:pt x="1" y="83"/>
                        </a:lnTo>
                        <a:lnTo>
                          <a:pt x="1" y="85"/>
                        </a:lnTo>
                        <a:lnTo>
                          <a:pt x="0" y="90"/>
                        </a:lnTo>
                        <a:lnTo>
                          <a:pt x="1" y="92"/>
                        </a:lnTo>
                        <a:lnTo>
                          <a:pt x="1" y="96"/>
                        </a:lnTo>
                        <a:lnTo>
                          <a:pt x="2" y="99"/>
                        </a:lnTo>
                        <a:lnTo>
                          <a:pt x="4" y="102"/>
                        </a:lnTo>
                        <a:lnTo>
                          <a:pt x="5" y="106"/>
                        </a:lnTo>
                        <a:lnTo>
                          <a:pt x="8" y="108"/>
                        </a:lnTo>
                        <a:lnTo>
                          <a:pt x="9" y="110"/>
                        </a:lnTo>
                        <a:lnTo>
                          <a:pt x="12" y="113"/>
                        </a:lnTo>
                        <a:lnTo>
                          <a:pt x="15" y="115"/>
                        </a:lnTo>
                        <a:lnTo>
                          <a:pt x="19" y="117"/>
                        </a:lnTo>
                        <a:lnTo>
                          <a:pt x="23" y="118"/>
                        </a:lnTo>
                        <a:lnTo>
                          <a:pt x="25" y="119"/>
                        </a:lnTo>
                        <a:lnTo>
                          <a:pt x="31" y="121"/>
                        </a:lnTo>
                        <a:lnTo>
                          <a:pt x="35" y="122"/>
                        </a:lnTo>
                        <a:lnTo>
                          <a:pt x="40" y="122"/>
                        </a:lnTo>
                        <a:lnTo>
                          <a:pt x="44" y="122"/>
                        </a:lnTo>
                        <a:lnTo>
                          <a:pt x="50" y="122"/>
                        </a:lnTo>
                        <a:lnTo>
                          <a:pt x="55" y="122"/>
                        </a:lnTo>
                        <a:lnTo>
                          <a:pt x="59" y="121"/>
                        </a:lnTo>
                        <a:lnTo>
                          <a:pt x="63" y="119"/>
                        </a:lnTo>
                        <a:lnTo>
                          <a:pt x="67" y="118"/>
                        </a:lnTo>
                        <a:lnTo>
                          <a:pt x="71" y="117"/>
                        </a:lnTo>
                        <a:lnTo>
                          <a:pt x="74" y="115"/>
                        </a:lnTo>
                        <a:lnTo>
                          <a:pt x="77" y="113"/>
                        </a:lnTo>
                        <a:lnTo>
                          <a:pt x="79" y="110"/>
                        </a:lnTo>
                        <a:lnTo>
                          <a:pt x="82" y="108"/>
                        </a:lnTo>
                        <a:lnTo>
                          <a:pt x="85" y="106"/>
                        </a:lnTo>
                        <a:lnTo>
                          <a:pt x="86" y="102"/>
                        </a:lnTo>
                        <a:lnTo>
                          <a:pt x="88" y="99"/>
                        </a:lnTo>
                        <a:lnTo>
                          <a:pt x="89" y="96"/>
                        </a:lnTo>
                        <a:lnTo>
                          <a:pt x="89" y="92"/>
                        </a:lnTo>
                        <a:lnTo>
                          <a:pt x="89" y="90"/>
                        </a:lnTo>
                        <a:lnTo>
                          <a:pt x="89" y="85"/>
                        </a:lnTo>
                        <a:lnTo>
                          <a:pt x="89" y="83"/>
                        </a:lnTo>
                        <a:lnTo>
                          <a:pt x="88" y="80"/>
                        </a:lnTo>
                        <a:lnTo>
                          <a:pt x="86" y="77"/>
                        </a:lnTo>
                        <a:lnTo>
                          <a:pt x="85" y="75"/>
                        </a:lnTo>
                        <a:lnTo>
                          <a:pt x="83" y="72"/>
                        </a:lnTo>
                        <a:lnTo>
                          <a:pt x="81" y="69"/>
                        </a:lnTo>
                        <a:lnTo>
                          <a:pt x="79" y="68"/>
                        </a:lnTo>
                        <a:lnTo>
                          <a:pt x="75" y="65"/>
                        </a:lnTo>
                        <a:lnTo>
                          <a:pt x="71" y="62"/>
                        </a:lnTo>
                        <a:lnTo>
                          <a:pt x="69" y="61"/>
                        </a:lnTo>
                        <a:lnTo>
                          <a:pt x="65" y="60"/>
                        </a:lnTo>
                        <a:lnTo>
                          <a:pt x="65" y="58"/>
                        </a:lnTo>
                        <a:lnTo>
                          <a:pt x="67" y="58"/>
                        </a:lnTo>
                        <a:lnTo>
                          <a:pt x="70" y="57"/>
                        </a:lnTo>
                        <a:lnTo>
                          <a:pt x="73" y="56"/>
                        </a:lnTo>
                        <a:lnTo>
                          <a:pt x="74" y="54"/>
                        </a:lnTo>
                        <a:lnTo>
                          <a:pt x="77" y="52"/>
                        </a:lnTo>
                        <a:lnTo>
                          <a:pt x="79" y="50"/>
                        </a:lnTo>
                        <a:lnTo>
                          <a:pt x="81" y="48"/>
                        </a:lnTo>
                        <a:lnTo>
                          <a:pt x="82" y="45"/>
                        </a:lnTo>
                        <a:lnTo>
                          <a:pt x="83" y="42"/>
                        </a:lnTo>
                        <a:lnTo>
                          <a:pt x="85" y="39"/>
                        </a:lnTo>
                        <a:lnTo>
                          <a:pt x="85" y="37"/>
                        </a:lnTo>
                        <a:lnTo>
                          <a:pt x="85" y="34"/>
                        </a:lnTo>
                        <a:close/>
                        <a:moveTo>
                          <a:pt x="56" y="68"/>
                        </a:moveTo>
                        <a:lnTo>
                          <a:pt x="58" y="69"/>
                        </a:lnTo>
                        <a:lnTo>
                          <a:pt x="60" y="69"/>
                        </a:lnTo>
                        <a:lnTo>
                          <a:pt x="62" y="71"/>
                        </a:lnTo>
                        <a:lnTo>
                          <a:pt x="63" y="72"/>
                        </a:lnTo>
                        <a:lnTo>
                          <a:pt x="65" y="75"/>
                        </a:lnTo>
                        <a:lnTo>
                          <a:pt x="66" y="76"/>
                        </a:lnTo>
                        <a:lnTo>
                          <a:pt x="67" y="77"/>
                        </a:lnTo>
                        <a:lnTo>
                          <a:pt x="69" y="80"/>
                        </a:lnTo>
                        <a:lnTo>
                          <a:pt x="69" y="83"/>
                        </a:lnTo>
                        <a:lnTo>
                          <a:pt x="70" y="85"/>
                        </a:lnTo>
                        <a:lnTo>
                          <a:pt x="70" y="87"/>
                        </a:lnTo>
                        <a:lnTo>
                          <a:pt x="70" y="90"/>
                        </a:lnTo>
                        <a:lnTo>
                          <a:pt x="69" y="92"/>
                        </a:lnTo>
                        <a:lnTo>
                          <a:pt x="69" y="95"/>
                        </a:lnTo>
                        <a:lnTo>
                          <a:pt x="67" y="96"/>
                        </a:lnTo>
                        <a:lnTo>
                          <a:pt x="66" y="99"/>
                        </a:lnTo>
                        <a:lnTo>
                          <a:pt x="65" y="100"/>
                        </a:lnTo>
                        <a:lnTo>
                          <a:pt x="63" y="103"/>
                        </a:lnTo>
                        <a:lnTo>
                          <a:pt x="62" y="104"/>
                        </a:lnTo>
                        <a:lnTo>
                          <a:pt x="60" y="106"/>
                        </a:lnTo>
                        <a:lnTo>
                          <a:pt x="58" y="106"/>
                        </a:lnTo>
                        <a:lnTo>
                          <a:pt x="56" y="107"/>
                        </a:lnTo>
                        <a:lnTo>
                          <a:pt x="54" y="108"/>
                        </a:lnTo>
                        <a:lnTo>
                          <a:pt x="52" y="108"/>
                        </a:lnTo>
                        <a:lnTo>
                          <a:pt x="50" y="108"/>
                        </a:lnTo>
                        <a:lnTo>
                          <a:pt x="47" y="110"/>
                        </a:lnTo>
                        <a:lnTo>
                          <a:pt x="44" y="110"/>
                        </a:lnTo>
                        <a:lnTo>
                          <a:pt x="43" y="110"/>
                        </a:lnTo>
                        <a:lnTo>
                          <a:pt x="40" y="108"/>
                        </a:lnTo>
                        <a:lnTo>
                          <a:pt x="38" y="108"/>
                        </a:lnTo>
                        <a:lnTo>
                          <a:pt x="35" y="108"/>
                        </a:lnTo>
                        <a:lnTo>
                          <a:pt x="33" y="107"/>
                        </a:lnTo>
                        <a:lnTo>
                          <a:pt x="31" y="106"/>
                        </a:lnTo>
                        <a:lnTo>
                          <a:pt x="29" y="106"/>
                        </a:lnTo>
                        <a:lnTo>
                          <a:pt x="28" y="104"/>
                        </a:lnTo>
                        <a:lnTo>
                          <a:pt x="25" y="103"/>
                        </a:lnTo>
                        <a:lnTo>
                          <a:pt x="24" y="100"/>
                        </a:lnTo>
                        <a:lnTo>
                          <a:pt x="23" y="99"/>
                        </a:lnTo>
                        <a:lnTo>
                          <a:pt x="21" y="96"/>
                        </a:lnTo>
                        <a:lnTo>
                          <a:pt x="21" y="95"/>
                        </a:lnTo>
                        <a:lnTo>
                          <a:pt x="20" y="92"/>
                        </a:lnTo>
                        <a:lnTo>
                          <a:pt x="20" y="90"/>
                        </a:lnTo>
                        <a:lnTo>
                          <a:pt x="20" y="87"/>
                        </a:lnTo>
                        <a:lnTo>
                          <a:pt x="20" y="85"/>
                        </a:lnTo>
                        <a:lnTo>
                          <a:pt x="20" y="83"/>
                        </a:lnTo>
                        <a:lnTo>
                          <a:pt x="21" y="80"/>
                        </a:lnTo>
                        <a:lnTo>
                          <a:pt x="21" y="79"/>
                        </a:lnTo>
                        <a:lnTo>
                          <a:pt x="23" y="76"/>
                        </a:lnTo>
                        <a:lnTo>
                          <a:pt x="24" y="75"/>
                        </a:lnTo>
                        <a:lnTo>
                          <a:pt x="25" y="73"/>
                        </a:lnTo>
                        <a:lnTo>
                          <a:pt x="27" y="72"/>
                        </a:lnTo>
                        <a:lnTo>
                          <a:pt x="28" y="71"/>
                        </a:lnTo>
                        <a:lnTo>
                          <a:pt x="31" y="69"/>
                        </a:lnTo>
                        <a:lnTo>
                          <a:pt x="32" y="68"/>
                        </a:lnTo>
                        <a:lnTo>
                          <a:pt x="35" y="68"/>
                        </a:lnTo>
                        <a:lnTo>
                          <a:pt x="38" y="67"/>
                        </a:lnTo>
                        <a:lnTo>
                          <a:pt x="39" y="67"/>
                        </a:lnTo>
                        <a:lnTo>
                          <a:pt x="42" y="67"/>
                        </a:lnTo>
                        <a:lnTo>
                          <a:pt x="44" y="67"/>
                        </a:lnTo>
                        <a:lnTo>
                          <a:pt x="47" y="67"/>
                        </a:lnTo>
                        <a:lnTo>
                          <a:pt x="50" y="67"/>
                        </a:lnTo>
                        <a:lnTo>
                          <a:pt x="52" y="67"/>
                        </a:lnTo>
                        <a:lnTo>
                          <a:pt x="55" y="67"/>
                        </a:lnTo>
                        <a:lnTo>
                          <a:pt x="56" y="68"/>
                        </a:lnTo>
                        <a:close/>
                        <a:moveTo>
                          <a:pt x="66" y="31"/>
                        </a:moveTo>
                        <a:lnTo>
                          <a:pt x="66" y="34"/>
                        </a:lnTo>
                        <a:lnTo>
                          <a:pt x="66" y="37"/>
                        </a:lnTo>
                        <a:lnTo>
                          <a:pt x="66" y="39"/>
                        </a:lnTo>
                        <a:lnTo>
                          <a:pt x="65" y="41"/>
                        </a:lnTo>
                        <a:lnTo>
                          <a:pt x="65" y="44"/>
                        </a:lnTo>
                        <a:lnTo>
                          <a:pt x="63" y="45"/>
                        </a:lnTo>
                        <a:lnTo>
                          <a:pt x="62" y="48"/>
                        </a:lnTo>
                        <a:lnTo>
                          <a:pt x="60" y="49"/>
                        </a:lnTo>
                        <a:lnTo>
                          <a:pt x="59" y="50"/>
                        </a:lnTo>
                        <a:lnTo>
                          <a:pt x="58" y="50"/>
                        </a:lnTo>
                        <a:lnTo>
                          <a:pt x="56" y="52"/>
                        </a:lnTo>
                        <a:lnTo>
                          <a:pt x="55" y="53"/>
                        </a:lnTo>
                        <a:lnTo>
                          <a:pt x="52" y="53"/>
                        </a:lnTo>
                        <a:lnTo>
                          <a:pt x="51" y="53"/>
                        </a:lnTo>
                        <a:lnTo>
                          <a:pt x="48" y="54"/>
                        </a:lnTo>
                        <a:lnTo>
                          <a:pt x="47" y="54"/>
                        </a:lnTo>
                        <a:lnTo>
                          <a:pt x="44" y="54"/>
                        </a:lnTo>
                        <a:lnTo>
                          <a:pt x="42" y="54"/>
                        </a:lnTo>
                        <a:lnTo>
                          <a:pt x="40" y="54"/>
                        </a:lnTo>
                        <a:lnTo>
                          <a:pt x="39" y="53"/>
                        </a:lnTo>
                        <a:lnTo>
                          <a:pt x="36" y="53"/>
                        </a:lnTo>
                        <a:lnTo>
                          <a:pt x="33" y="52"/>
                        </a:lnTo>
                        <a:lnTo>
                          <a:pt x="31" y="49"/>
                        </a:lnTo>
                        <a:lnTo>
                          <a:pt x="28" y="48"/>
                        </a:lnTo>
                        <a:lnTo>
                          <a:pt x="27" y="46"/>
                        </a:lnTo>
                        <a:lnTo>
                          <a:pt x="25" y="45"/>
                        </a:lnTo>
                        <a:lnTo>
                          <a:pt x="25" y="42"/>
                        </a:lnTo>
                        <a:lnTo>
                          <a:pt x="24" y="41"/>
                        </a:lnTo>
                        <a:lnTo>
                          <a:pt x="24" y="38"/>
                        </a:lnTo>
                        <a:lnTo>
                          <a:pt x="24" y="37"/>
                        </a:lnTo>
                        <a:lnTo>
                          <a:pt x="24" y="34"/>
                        </a:lnTo>
                        <a:lnTo>
                          <a:pt x="24" y="31"/>
                        </a:lnTo>
                        <a:lnTo>
                          <a:pt x="24" y="29"/>
                        </a:lnTo>
                        <a:lnTo>
                          <a:pt x="24" y="27"/>
                        </a:lnTo>
                        <a:lnTo>
                          <a:pt x="25" y="25"/>
                        </a:lnTo>
                        <a:lnTo>
                          <a:pt x="25" y="23"/>
                        </a:lnTo>
                        <a:lnTo>
                          <a:pt x="27" y="21"/>
                        </a:lnTo>
                        <a:lnTo>
                          <a:pt x="28" y="19"/>
                        </a:lnTo>
                        <a:lnTo>
                          <a:pt x="31" y="18"/>
                        </a:lnTo>
                        <a:lnTo>
                          <a:pt x="33" y="17"/>
                        </a:lnTo>
                        <a:lnTo>
                          <a:pt x="36" y="15"/>
                        </a:lnTo>
                        <a:lnTo>
                          <a:pt x="40" y="14"/>
                        </a:lnTo>
                        <a:lnTo>
                          <a:pt x="44" y="14"/>
                        </a:lnTo>
                        <a:lnTo>
                          <a:pt x="48" y="14"/>
                        </a:lnTo>
                        <a:lnTo>
                          <a:pt x="52" y="15"/>
                        </a:lnTo>
                        <a:lnTo>
                          <a:pt x="56" y="17"/>
                        </a:lnTo>
                        <a:lnTo>
                          <a:pt x="59" y="18"/>
                        </a:lnTo>
                        <a:lnTo>
                          <a:pt x="60" y="19"/>
                        </a:lnTo>
                        <a:lnTo>
                          <a:pt x="62" y="21"/>
                        </a:lnTo>
                        <a:lnTo>
                          <a:pt x="63" y="23"/>
                        </a:lnTo>
                        <a:lnTo>
                          <a:pt x="65" y="25"/>
                        </a:lnTo>
                        <a:lnTo>
                          <a:pt x="65" y="27"/>
                        </a:lnTo>
                        <a:lnTo>
                          <a:pt x="66" y="29"/>
                        </a:lnTo>
                        <a:lnTo>
                          <a:pt x="66" y="3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 817">
                    <a:extLst>
                      <a:ext uri="{FF2B5EF4-FFF2-40B4-BE49-F238E27FC236}">
                        <a16:creationId xmlns="" xmlns:a16="http://schemas.microsoft.com/office/drawing/2014/main" id="{4BD1E254-D993-4BF0-80C1-2C9D70555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3151" y="1568450"/>
                    <a:ext cx="42863" cy="63500"/>
                  </a:xfrm>
                  <a:custGeom>
                    <a:avLst/>
                    <a:gdLst>
                      <a:gd name="T0" fmla="*/ 81 w 81"/>
                      <a:gd name="T1" fmla="*/ 16 h 119"/>
                      <a:gd name="T2" fmla="*/ 81 w 81"/>
                      <a:gd name="T3" fmla="*/ 0 h 119"/>
                      <a:gd name="T4" fmla="*/ 0 w 81"/>
                      <a:gd name="T5" fmla="*/ 0 h 119"/>
                      <a:gd name="T6" fmla="*/ 0 w 81"/>
                      <a:gd name="T7" fmla="*/ 13 h 119"/>
                      <a:gd name="T8" fmla="*/ 62 w 81"/>
                      <a:gd name="T9" fmla="*/ 13 h 119"/>
                      <a:gd name="T10" fmla="*/ 20 w 81"/>
                      <a:gd name="T11" fmla="*/ 119 h 119"/>
                      <a:gd name="T12" fmla="*/ 39 w 81"/>
                      <a:gd name="T13" fmla="*/ 119 h 119"/>
                      <a:gd name="T14" fmla="*/ 81 w 81"/>
                      <a:gd name="T15" fmla="*/ 16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9">
                        <a:moveTo>
                          <a:pt x="81" y="16"/>
                        </a:move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62" y="13"/>
                        </a:lnTo>
                        <a:lnTo>
                          <a:pt x="20" y="119"/>
                        </a:lnTo>
                        <a:lnTo>
                          <a:pt x="39" y="119"/>
                        </a:lnTo>
                        <a:lnTo>
                          <a:pt x="81" y="1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7" name="Freeform 818">
                    <a:extLst>
                      <a:ext uri="{FF2B5EF4-FFF2-40B4-BE49-F238E27FC236}">
                        <a16:creationId xmlns="" xmlns:a16="http://schemas.microsoft.com/office/drawing/2014/main" id="{C269C2ED-09F5-4B8C-9D48-B0DEC84F89C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1701800"/>
                    <a:ext cx="46038" cy="65088"/>
                  </a:xfrm>
                  <a:custGeom>
                    <a:avLst/>
                    <a:gdLst>
                      <a:gd name="T0" fmla="*/ 77 w 86"/>
                      <a:gd name="T1" fmla="*/ 106 h 121"/>
                      <a:gd name="T2" fmla="*/ 84 w 86"/>
                      <a:gd name="T3" fmla="*/ 94 h 121"/>
                      <a:gd name="T4" fmla="*/ 86 w 86"/>
                      <a:gd name="T5" fmla="*/ 79 h 121"/>
                      <a:gd name="T6" fmla="*/ 84 w 86"/>
                      <a:gd name="T7" fmla="*/ 66 h 121"/>
                      <a:gd name="T8" fmla="*/ 79 w 86"/>
                      <a:gd name="T9" fmla="*/ 55 h 121"/>
                      <a:gd name="T10" fmla="*/ 71 w 86"/>
                      <a:gd name="T11" fmla="*/ 47 h 121"/>
                      <a:gd name="T12" fmla="*/ 61 w 86"/>
                      <a:gd name="T13" fmla="*/ 43 h 121"/>
                      <a:gd name="T14" fmla="*/ 50 w 86"/>
                      <a:gd name="T15" fmla="*/ 40 h 121"/>
                      <a:gd name="T16" fmla="*/ 42 w 86"/>
                      <a:gd name="T17" fmla="*/ 40 h 121"/>
                      <a:gd name="T18" fmla="*/ 34 w 86"/>
                      <a:gd name="T19" fmla="*/ 43 h 121"/>
                      <a:gd name="T20" fmla="*/ 29 w 86"/>
                      <a:gd name="T21" fmla="*/ 47 h 121"/>
                      <a:gd name="T22" fmla="*/ 22 w 86"/>
                      <a:gd name="T23" fmla="*/ 54 h 121"/>
                      <a:gd name="T24" fmla="*/ 21 w 86"/>
                      <a:gd name="T25" fmla="*/ 43 h 121"/>
                      <a:gd name="T26" fmla="*/ 25 w 86"/>
                      <a:gd name="T27" fmla="*/ 28 h 121"/>
                      <a:gd name="T28" fmla="*/ 33 w 86"/>
                      <a:gd name="T29" fmla="*/ 17 h 121"/>
                      <a:gd name="T30" fmla="*/ 42 w 86"/>
                      <a:gd name="T31" fmla="*/ 13 h 121"/>
                      <a:gd name="T32" fmla="*/ 53 w 86"/>
                      <a:gd name="T33" fmla="*/ 13 h 121"/>
                      <a:gd name="T34" fmla="*/ 60 w 86"/>
                      <a:gd name="T35" fmla="*/ 19 h 121"/>
                      <a:gd name="T36" fmla="*/ 63 w 86"/>
                      <a:gd name="T37" fmla="*/ 23 h 121"/>
                      <a:gd name="T38" fmla="*/ 64 w 86"/>
                      <a:gd name="T39" fmla="*/ 28 h 121"/>
                      <a:gd name="T40" fmla="*/ 84 w 86"/>
                      <a:gd name="T41" fmla="*/ 27 h 121"/>
                      <a:gd name="T42" fmla="*/ 81 w 86"/>
                      <a:gd name="T43" fmla="*/ 19 h 121"/>
                      <a:gd name="T44" fmla="*/ 75 w 86"/>
                      <a:gd name="T45" fmla="*/ 10 h 121"/>
                      <a:gd name="T46" fmla="*/ 67 w 86"/>
                      <a:gd name="T47" fmla="*/ 4 h 121"/>
                      <a:gd name="T48" fmla="*/ 57 w 86"/>
                      <a:gd name="T49" fmla="*/ 1 h 121"/>
                      <a:gd name="T50" fmla="*/ 46 w 86"/>
                      <a:gd name="T51" fmla="*/ 0 h 121"/>
                      <a:gd name="T52" fmla="*/ 36 w 86"/>
                      <a:gd name="T53" fmla="*/ 1 h 121"/>
                      <a:gd name="T54" fmla="*/ 26 w 86"/>
                      <a:gd name="T55" fmla="*/ 4 h 121"/>
                      <a:gd name="T56" fmla="*/ 18 w 86"/>
                      <a:gd name="T57" fmla="*/ 10 h 121"/>
                      <a:gd name="T58" fmla="*/ 11 w 86"/>
                      <a:gd name="T59" fmla="*/ 17 h 121"/>
                      <a:gd name="T60" fmla="*/ 7 w 86"/>
                      <a:gd name="T61" fmla="*/ 27 h 121"/>
                      <a:gd name="T62" fmla="*/ 3 w 86"/>
                      <a:gd name="T63" fmla="*/ 38 h 121"/>
                      <a:gd name="T64" fmla="*/ 0 w 86"/>
                      <a:gd name="T65" fmla="*/ 48 h 121"/>
                      <a:gd name="T66" fmla="*/ 0 w 86"/>
                      <a:gd name="T67" fmla="*/ 62 h 121"/>
                      <a:gd name="T68" fmla="*/ 0 w 86"/>
                      <a:gd name="T69" fmla="*/ 75 h 121"/>
                      <a:gd name="T70" fmla="*/ 2 w 86"/>
                      <a:gd name="T71" fmla="*/ 86 h 121"/>
                      <a:gd name="T72" fmla="*/ 4 w 86"/>
                      <a:gd name="T73" fmla="*/ 94 h 121"/>
                      <a:gd name="T74" fmla="*/ 8 w 86"/>
                      <a:gd name="T75" fmla="*/ 102 h 121"/>
                      <a:gd name="T76" fmla="*/ 14 w 86"/>
                      <a:gd name="T77" fmla="*/ 109 h 121"/>
                      <a:gd name="T78" fmla="*/ 22 w 86"/>
                      <a:gd name="T79" fmla="*/ 115 h 121"/>
                      <a:gd name="T80" fmla="*/ 33 w 86"/>
                      <a:gd name="T81" fmla="*/ 119 h 121"/>
                      <a:gd name="T82" fmla="*/ 44 w 86"/>
                      <a:gd name="T83" fmla="*/ 121 h 121"/>
                      <a:gd name="T84" fmla="*/ 56 w 86"/>
                      <a:gd name="T85" fmla="*/ 120 h 121"/>
                      <a:gd name="T86" fmla="*/ 67 w 86"/>
                      <a:gd name="T87" fmla="*/ 116 h 121"/>
                      <a:gd name="T88" fmla="*/ 63 w 86"/>
                      <a:gd name="T89" fmla="*/ 98 h 121"/>
                      <a:gd name="T90" fmla="*/ 57 w 86"/>
                      <a:gd name="T91" fmla="*/ 104 h 121"/>
                      <a:gd name="T92" fmla="*/ 48 w 86"/>
                      <a:gd name="T93" fmla="*/ 108 h 121"/>
                      <a:gd name="T94" fmla="*/ 41 w 86"/>
                      <a:gd name="T95" fmla="*/ 108 h 121"/>
                      <a:gd name="T96" fmla="*/ 34 w 86"/>
                      <a:gd name="T97" fmla="*/ 105 h 121"/>
                      <a:gd name="T98" fmla="*/ 27 w 86"/>
                      <a:gd name="T99" fmla="*/ 98 h 121"/>
                      <a:gd name="T100" fmla="*/ 23 w 86"/>
                      <a:gd name="T101" fmla="*/ 90 h 121"/>
                      <a:gd name="T102" fmla="*/ 22 w 86"/>
                      <a:gd name="T103" fmla="*/ 78 h 121"/>
                      <a:gd name="T104" fmla="*/ 22 w 86"/>
                      <a:gd name="T105" fmla="*/ 70 h 121"/>
                      <a:gd name="T106" fmla="*/ 26 w 86"/>
                      <a:gd name="T107" fmla="*/ 62 h 121"/>
                      <a:gd name="T108" fmla="*/ 34 w 86"/>
                      <a:gd name="T109" fmla="*/ 55 h 121"/>
                      <a:gd name="T110" fmla="*/ 45 w 86"/>
                      <a:gd name="T111" fmla="*/ 52 h 121"/>
                      <a:gd name="T112" fmla="*/ 54 w 86"/>
                      <a:gd name="T113" fmla="*/ 55 h 121"/>
                      <a:gd name="T114" fmla="*/ 61 w 86"/>
                      <a:gd name="T115" fmla="*/ 62 h 121"/>
                      <a:gd name="T116" fmla="*/ 64 w 86"/>
                      <a:gd name="T117" fmla="*/ 69 h 121"/>
                      <a:gd name="T118" fmla="*/ 65 w 86"/>
                      <a:gd name="T119" fmla="*/ 79 h 121"/>
                      <a:gd name="T120" fmla="*/ 64 w 86"/>
                      <a:gd name="T121" fmla="*/ 92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1">
                        <a:moveTo>
                          <a:pt x="72" y="112"/>
                        </a:moveTo>
                        <a:lnTo>
                          <a:pt x="75" y="109"/>
                        </a:lnTo>
                        <a:lnTo>
                          <a:pt x="77" y="106"/>
                        </a:lnTo>
                        <a:lnTo>
                          <a:pt x="80" y="102"/>
                        </a:lnTo>
                        <a:lnTo>
                          <a:pt x="81" y="98"/>
                        </a:lnTo>
                        <a:lnTo>
                          <a:pt x="84" y="94"/>
                        </a:lnTo>
                        <a:lnTo>
                          <a:pt x="84" y="90"/>
                        </a:lnTo>
                        <a:lnTo>
                          <a:pt x="86" y="85"/>
                        </a:lnTo>
                        <a:lnTo>
                          <a:pt x="86" y="79"/>
                        </a:lnTo>
                        <a:lnTo>
                          <a:pt x="86" y="75"/>
                        </a:lnTo>
                        <a:lnTo>
                          <a:pt x="84" y="70"/>
                        </a:lnTo>
                        <a:lnTo>
                          <a:pt x="84" y="66"/>
                        </a:lnTo>
                        <a:lnTo>
                          <a:pt x="83" y="62"/>
                        </a:lnTo>
                        <a:lnTo>
                          <a:pt x="80" y="58"/>
                        </a:lnTo>
                        <a:lnTo>
                          <a:pt x="79" y="55"/>
                        </a:lnTo>
                        <a:lnTo>
                          <a:pt x="76" y="51"/>
                        </a:lnTo>
                        <a:lnTo>
                          <a:pt x="72" y="48"/>
                        </a:lnTo>
                        <a:lnTo>
                          <a:pt x="71" y="47"/>
                        </a:lnTo>
                        <a:lnTo>
                          <a:pt x="67" y="46"/>
                        </a:lnTo>
                        <a:lnTo>
                          <a:pt x="64" y="44"/>
                        </a:lnTo>
                        <a:lnTo>
                          <a:pt x="61" y="43"/>
                        </a:lnTo>
                        <a:lnTo>
                          <a:pt x="57" y="42"/>
                        </a:lnTo>
                        <a:lnTo>
                          <a:pt x="54" y="40"/>
                        </a:lnTo>
                        <a:lnTo>
                          <a:pt x="50" y="40"/>
                        </a:lnTo>
                        <a:lnTo>
                          <a:pt x="48" y="40"/>
                        </a:lnTo>
                        <a:lnTo>
                          <a:pt x="44" y="40"/>
                        </a:lnTo>
                        <a:lnTo>
                          <a:pt x="42" y="40"/>
                        </a:lnTo>
                        <a:lnTo>
                          <a:pt x="40" y="42"/>
                        </a:lnTo>
                        <a:lnTo>
                          <a:pt x="37" y="42"/>
                        </a:lnTo>
                        <a:lnTo>
                          <a:pt x="34" y="43"/>
                        </a:lnTo>
                        <a:lnTo>
                          <a:pt x="33" y="44"/>
                        </a:lnTo>
                        <a:lnTo>
                          <a:pt x="30" y="46"/>
                        </a:lnTo>
                        <a:lnTo>
                          <a:pt x="29" y="47"/>
                        </a:lnTo>
                        <a:lnTo>
                          <a:pt x="26" y="48"/>
                        </a:lnTo>
                        <a:lnTo>
                          <a:pt x="23" y="51"/>
                        </a:lnTo>
                        <a:lnTo>
                          <a:pt x="22" y="54"/>
                        </a:lnTo>
                        <a:lnTo>
                          <a:pt x="19" y="55"/>
                        </a:lnTo>
                        <a:lnTo>
                          <a:pt x="19" y="48"/>
                        </a:lnTo>
                        <a:lnTo>
                          <a:pt x="21" y="43"/>
                        </a:lnTo>
                        <a:lnTo>
                          <a:pt x="22" y="38"/>
                        </a:lnTo>
                        <a:lnTo>
                          <a:pt x="23" y="32"/>
                        </a:lnTo>
                        <a:lnTo>
                          <a:pt x="25" y="28"/>
                        </a:lnTo>
                        <a:lnTo>
                          <a:pt x="27" y="24"/>
                        </a:lnTo>
                        <a:lnTo>
                          <a:pt x="30" y="20"/>
                        </a:lnTo>
                        <a:lnTo>
                          <a:pt x="33" y="17"/>
                        </a:lnTo>
                        <a:lnTo>
                          <a:pt x="36" y="15"/>
                        </a:lnTo>
                        <a:lnTo>
                          <a:pt x="40" y="13"/>
                        </a:lnTo>
                        <a:lnTo>
                          <a:pt x="42" y="13"/>
                        </a:lnTo>
                        <a:lnTo>
                          <a:pt x="46" y="13"/>
                        </a:lnTo>
                        <a:lnTo>
                          <a:pt x="50" y="13"/>
                        </a:lnTo>
                        <a:lnTo>
                          <a:pt x="53" y="13"/>
                        </a:lnTo>
                        <a:lnTo>
                          <a:pt x="56" y="15"/>
                        </a:lnTo>
                        <a:lnTo>
                          <a:pt x="58" y="17"/>
                        </a:lnTo>
                        <a:lnTo>
                          <a:pt x="60" y="19"/>
                        </a:lnTo>
                        <a:lnTo>
                          <a:pt x="61" y="20"/>
                        </a:lnTo>
                        <a:lnTo>
                          <a:pt x="63" y="21"/>
                        </a:lnTo>
                        <a:lnTo>
                          <a:pt x="63" y="23"/>
                        </a:lnTo>
                        <a:lnTo>
                          <a:pt x="64" y="24"/>
                        </a:lnTo>
                        <a:lnTo>
                          <a:pt x="64" y="27"/>
                        </a:lnTo>
                        <a:lnTo>
                          <a:pt x="64" y="28"/>
                        </a:lnTo>
                        <a:lnTo>
                          <a:pt x="64" y="31"/>
                        </a:lnTo>
                        <a:lnTo>
                          <a:pt x="84" y="31"/>
                        </a:lnTo>
                        <a:lnTo>
                          <a:pt x="84" y="27"/>
                        </a:lnTo>
                        <a:lnTo>
                          <a:pt x="83" y="24"/>
                        </a:lnTo>
                        <a:lnTo>
                          <a:pt x="83" y="21"/>
                        </a:lnTo>
                        <a:lnTo>
                          <a:pt x="81" y="19"/>
                        </a:lnTo>
                        <a:lnTo>
                          <a:pt x="79" y="16"/>
                        </a:lnTo>
                        <a:lnTo>
                          <a:pt x="77" y="13"/>
                        </a:lnTo>
                        <a:lnTo>
                          <a:pt x="75" y="10"/>
                        </a:lnTo>
                        <a:lnTo>
                          <a:pt x="72" y="8"/>
                        </a:lnTo>
                        <a:lnTo>
                          <a:pt x="71" y="6"/>
                        </a:lnTo>
                        <a:lnTo>
                          <a:pt x="67" y="4"/>
                        </a:lnTo>
                        <a:lnTo>
                          <a:pt x="64" y="2"/>
                        </a:lnTo>
                        <a:lnTo>
                          <a:pt x="61" y="1"/>
                        </a:lnTo>
                        <a:lnTo>
                          <a:pt x="57" y="1"/>
                        </a:lnTo>
                        <a:lnTo>
                          <a:pt x="54" y="0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6" y="1"/>
                        </a:lnTo>
                        <a:lnTo>
                          <a:pt x="31" y="1"/>
                        </a:lnTo>
                        <a:lnTo>
                          <a:pt x="29" y="2"/>
                        </a:lnTo>
                        <a:lnTo>
                          <a:pt x="26" y="4"/>
                        </a:lnTo>
                        <a:lnTo>
                          <a:pt x="23" y="6"/>
                        </a:lnTo>
                        <a:lnTo>
                          <a:pt x="21" y="8"/>
                        </a:lnTo>
                        <a:lnTo>
                          <a:pt x="18" y="10"/>
                        </a:lnTo>
                        <a:lnTo>
                          <a:pt x="15" y="12"/>
                        </a:lnTo>
                        <a:lnTo>
                          <a:pt x="14" y="15"/>
                        </a:lnTo>
                        <a:lnTo>
                          <a:pt x="11" y="17"/>
                        </a:lnTo>
                        <a:lnTo>
                          <a:pt x="10" y="20"/>
                        </a:lnTo>
                        <a:lnTo>
                          <a:pt x="8" y="24"/>
                        </a:lnTo>
                        <a:lnTo>
                          <a:pt x="7" y="27"/>
                        </a:lnTo>
                        <a:lnTo>
                          <a:pt x="6" y="29"/>
                        </a:lnTo>
                        <a:lnTo>
                          <a:pt x="4" y="33"/>
                        </a:lnTo>
                        <a:lnTo>
                          <a:pt x="3" y="38"/>
                        </a:lnTo>
                        <a:lnTo>
                          <a:pt x="2" y="40"/>
                        </a:lnTo>
                        <a:lnTo>
                          <a:pt x="2" y="44"/>
                        </a:lnTo>
                        <a:lnTo>
                          <a:pt x="0" y="48"/>
                        </a:lnTo>
                        <a:lnTo>
                          <a:pt x="0" y="54"/>
                        </a:lnTo>
                        <a:lnTo>
                          <a:pt x="0" y="58"/>
                        </a:lnTo>
                        <a:lnTo>
                          <a:pt x="0" y="62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0" y="75"/>
                        </a:lnTo>
                        <a:lnTo>
                          <a:pt x="0" y="78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3" y="89"/>
                        </a:lnTo>
                        <a:lnTo>
                          <a:pt x="4" y="92"/>
                        </a:lnTo>
                        <a:lnTo>
                          <a:pt x="4" y="94"/>
                        </a:lnTo>
                        <a:lnTo>
                          <a:pt x="6" y="98"/>
                        </a:lnTo>
                        <a:lnTo>
                          <a:pt x="7" y="100"/>
                        </a:lnTo>
                        <a:lnTo>
                          <a:pt x="8" y="102"/>
                        </a:lnTo>
                        <a:lnTo>
                          <a:pt x="10" y="105"/>
                        </a:lnTo>
                        <a:lnTo>
                          <a:pt x="11" y="106"/>
                        </a:lnTo>
                        <a:lnTo>
                          <a:pt x="14" y="109"/>
                        </a:lnTo>
                        <a:lnTo>
                          <a:pt x="15" y="111"/>
                        </a:lnTo>
                        <a:lnTo>
                          <a:pt x="19" y="113"/>
                        </a:lnTo>
                        <a:lnTo>
                          <a:pt x="22" y="115"/>
                        </a:lnTo>
                        <a:lnTo>
                          <a:pt x="26" y="116"/>
                        </a:lnTo>
                        <a:lnTo>
                          <a:pt x="29" y="119"/>
                        </a:lnTo>
                        <a:lnTo>
                          <a:pt x="33" y="119"/>
                        </a:lnTo>
                        <a:lnTo>
                          <a:pt x="36" y="120"/>
                        </a:lnTo>
                        <a:lnTo>
                          <a:pt x="40" y="120"/>
                        </a:lnTo>
                        <a:lnTo>
                          <a:pt x="44" y="121"/>
                        </a:lnTo>
                        <a:lnTo>
                          <a:pt x="48" y="120"/>
                        </a:lnTo>
                        <a:lnTo>
                          <a:pt x="52" y="120"/>
                        </a:lnTo>
                        <a:lnTo>
                          <a:pt x="56" y="120"/>
                        </a:lnTo>
                        <a:lnTo>
                          <a:pt x="60" y="119"/>
                        </a:lnTo>
                        <a:lnTo>
                          <a:pt x="63" y="117"/>
                        </a:lnTo>
                        <a:lnTo>
                          <a:pt x="67" y="116"/>
                        </a:lnTo>
                        <a:lnTo>
                          <a:pt x="69" y="115"/>
                        </a:lnTo>
                        <a:lnTo>
                          <a:pt x="72" y="112"/>
                        </a:lnTo>
                        <a:close/>
                        <a:moveTo>
                          <a:pt x="63" y="98"/>
                        </a:moveTo>
                        <a:lnTo>
                          <a:pt x="61" y="100"/>
                        </a:lnTo>
                        <a:lnTo>
                          <a:pt x="58" y="102"/>
                        </a:lnTo>
                        <a:lnTo>
                          <a:pt x="57" y="104"/>
                        </a:lnTo>
                        <a:lnTo>
                          <a:pt x="54" y="105"/>
                        </a:lnTo>
                        <a:lnTo>
                          <a:pt x="52" y="106"/>
                        </a:lnTo>
                        <a:lnTo>
                          <a:pt x="48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40" y="108"/>
                        </a:lnTo>
                        <a:lnTo>
                          <a:pt x="38" y="106"/>
                        </a:lnTo>
                        <a:lnTo>
                          <a:pt x="34" y="105"/>
                        </a:lnTo>
                        <a:lnTo>
                          <a:pt x="31" y="104"/>
                        </a:lnTo>
                        <a:lnTo>
                          <a:pt x="29" y="101"/>
                        </a:lnTo>
                        <a:lnTo>
                          <a:pt x="27" y="98"/>
                        </a:lnTo>
                        <a:lnTo>
                          <a:pt x="26" y="96"/>
                        </a:lnTo>
                        <a:lnTo>
                          <a:pt x="23" y="93"/>
                        </a:lnTo>
                        <a:lnTo>
                          <a:pt x="23" y="90"/>
                        </a:lnTo>
                        <a:lnTo>
                          <a:pt x="22" y="86"/>
                        </a:lnTo>
                        <a:lnTo>
                          <a:pt x="22" y="82"/>
                        </a:lnTo>
                        <a:lnTo>
                          <a:pt x="22" y="78"/>
                        </a:lnTo>
                        <a:lnTo>
                          <a:pt x="22" y="75"/>
                        </a:lnTo>
                        <a:lnTo>
                          <a:pt x="22" y="73"/>
                        </a:lnTo>
                        <a:lnTo>
                          <a:pt x="22" y="70"/>
                        </a:lnTo>
                        <a:lnTo>
                          <a:pt x="23" y="67"/>
                        </a:lnTo>
                        <a:lnTo>
                          <a:pt x="25" y="65"/>
                        </a:lnTo>
                        <a:lnTo>
                          <a:pt x="26" y="62"/>
                        </a:lnTo>
                        <a:lnTo>
                          <a:pt x="29" y="59"/>
                        </a:lnTo>
                        <a:lnTo>
                          <a:pt x="30" y="58"/>
                        </a:lnTo>
                        <a:lnTo>
                          <a:pt x="34" y="55"/>
                        </a:lnTo>
                        <a:lnTo>
                          <a:pt x="37" y="54"/>
                        </a:lnTo>
                        <a:lnTo>
                          <a:pt x="41" y="54"/>
                        </a:lnTo>
                        <a:lnTo>
                          <a:pt x="45" y="52"/>
                        </a:lnTo>
                        <a:lnTo>
                          <a:pt x="48" y="54"/>
                        </a:lnTo>
                        <a:lnTo>
                          <a:pt x="52" y="54"/>
                        </a:lnTo>
                        <a:lnTo>
                          <a:pt x="54" y="55"/>
                        </a:lnTo>
                        <a:lnTo>
                          <a:pt x="57" y="58"/>
                        </a:lnTo>
                        <a:lnTo>
                          <a:pt x="58" y="59"/>
                        </a:lnTo>
                        <a:lnTo>
                          <a:pt x="61" y="62"/>
                        </a:lnTo>
                        <a:lnTo>
                          <a:pt x="63" y="63"/>
                        </a:lnTo>
                        <a:lnTo>
                          <a:pt x="63" y="66"/>
                        </a:lnTo>
                        <a:lnTo>
                          <a:pt x="64" y="69"/>
                        </a:lnTo>
                        <a:lnTo>
                          <a:pt x="64" y="73"/>
                        </a:lnTo>
                        <a:lnTo>
                          <a:pt x="65" y="75"/>
                        </a:lnTo>
                        <a:lnTo>
                          <a:pt x="65" y="79"/>
                        </a:lnTo>
                        <a:lnTo>
                          <a:pt x="65" y="84"/>
                        </a:lnTo>
                        <a:lnTo>
                          <a:pt x="64" y="88"/>
                        </a:lnTo>
                        <a:lnTo>
                          <a:pt x="64" y="92"/>
                        </a:lnTo>
                        <a:lnTo>
                          <a:pt x="63" y="94"/>
                        </a:lnTo>
                        <a:lnTo>
                          <a:pt x="63" y="9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 819">
                    <a:extLst>
                      <a:ext uri="{FF2B5EF4-FFF2-40B4-BE49-F238E27FC236}">
                        <a16:creationId xmlns="" xmlns:a16="http://schemas.microsoft.com/office/drawing/2014/main" id="{E34AFA2B-C8B3-49FA-81B7-1BD13ED60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1836738"/>
                    <a:ext cx="46038" cy="63500"/>
                  </a:xfrm>
                  <a:custGeom>
                    <a:avLst/>
                    <a:gdLst>
                      <a:gd name="T0" fmla="*/ 85 w 88"/>
                      <a:gd name="T1" fmla="*/ 89 h 119"/>
                      <a:gd name="T2" fmla="*/ 87 w 88"/>
                      <a:gd name="T3" fmla="*/ 80 h 119"/>
                      <a:gd name="T4" fmla="*/ 87 w 88"/>
                      <a:gd name="T5" fmla="*/ 69 h 119"/>
                      <a:gd name="T6" fmla="*/ 85 w 88"/>
                      <a:gd name="T7" fmla="*/ 61 h 119"/>
                      <a:gd name="T8" fmla="*/ 82 w 88"/>
                      <a:gd name="T9" fmla="*/ 54 h 119"/>
                      <a:gd name="T10" fmla="*/ 78 w 88"/>
                      <a:gd name="T11" fmla="*/ 48 h 119"/>
                      <a:gd name="T12" fmla="*/ 73 w 88"/>
                      <a:gd name="T13" fmla="*/ 43 h 119"/>
                      <a:gd name="T14" fmla="*/ 66 w 88"/>
                      <a:gd name="T15" fmla="*/ 39 h 119"/>
                      <a:gd name="T16" fmla="*/ 59 w 88"/>
                      <a:gd name="T17" fmla="*/ 38 h 119"/>
                      <a:gd name="T18" fmla="*/ 51 w 88"/>
                      <a:gd name="T19" fmla="*/ 37 h 119"/>
                      <a:gd name="T20" fmla="*/ 45 w 88"/>
                      <a:gd name="T21" fmla="*/ 37 h 119"/>
                      <a:gd name="T22" fmla="*/ 38 w 88"/>
                      <a:gd name="T23" fmla="*/ 38 h 119"/>
                      <a:gd name="T24" fmla="*/ 32 w 88"/>
                      <a:gd name="T25" fmla="*/ 39 h 119"/>
                      <a:gd name="T26" fmla="*/ 26 w 88"/>
                      <a:gd name="T27" fmla="*/ 42 h 119"/>
                      <a:gd name="T28" fmla="*/ 23 w 88"/>
                      <a:gd name="T29" fmla="*/ 42 h 119"/>
                      <a:gd name="T30" fmla="*/ 26 w 88"/>
                      <a:gd name="T31" fmla="*/ 29 h 119"/>
                      <a:gd name="T32" fmla="*/ 27 w 88"/>
                      <a:gd name="T33" fmla="*/ 12 h 119"/>
                      <a:gd name="T34" fmla="*/ 84 w 88"/>
                      <a:gd name="T35" fmla="*/ 0 h 119"/>
                      <a:gd name="T36" fmla="*/ 11 w 88"/>
                      <a:gd name="T37" fmla="*/ 3 h 119"/>
                      <a:gd name="T38" fmla="*/ 5 w 88"/>
                      <a:gd name="T39" fmla="*/ 58 h 119"/>
                      <a:gd name="T40" fmla="*/ 23 w 88"/>
                      <a:gd name="T41" fmla="*/ 61 h 119"/>
                      <a:gd name="T42" fmla="*/ 24 w 88"/>
                      <a:gd name="T43" fmla="*/ 58 h 119"/>
                      <a:gd name="T44" fmla="*/ 30 w 88"/>
                      <a:gd name="T45" fmla="*/ 54 h 119"/>
                      <a:gd name="T46" fmla="*/ 34 w 88"/>
                      <a:gd name="T47" fmla="*/ 52 h 119"/>
                      <a:gd name="T48" fmla="*/ 38 w 88"/>
                      <a:gd name="T49" fmla="*/ 50 h 119"/>
                      <a:gd name="T50" fmla="*/ 42 w 88"/>
                      <a:gd name="T51" fmla="*/ 49 h 119"/>
                      <a:gd name="T52" fmla="*/ 47 w 88"/>
                      <a:gd name="T53" fmla="*/ 49 h 119"/>
                      <a:gd name="T54" fmla="*/ 54 w 88"/>
                      <a:gd name="T55" fmla="*/ 49 h 119"/>
                      <a:gd name="T56" fmla="*/ 59 w 88"/>
                      <a:gd name="T57" fmla="*/ 53 h 119"/>
                      <a:gd name="T58" fmla="*/ 62 w 88"/>
                      <a:gd name="T59" fmla="*/ 56 h 119"/>
                      <a:gd name="T60" fmla="*/ 65 w 88"/>
                      <a:gd name="T61" fmla="*/ 61 h 119"/>
                      <a:gd name="T62" fmla="*/ 66 w 88"/>
                      <a:gd name="T63" fmla="*/ 68 h 119"/>
                      <a:gd name="T64" fmla="*/ 66 w 88"/>
                      <a:gd name="T65" fmla="*/ 76 h 119"/>
                      <a:gd name="T66" fmla="*/ 66 w 88"/>
                      <a:gd name="T67" fmla="*/ 84 h 119"/>
                      <a:gd name="T68" fmla="*/ 65 w 88"/>
                      <a:gd name="T69" fmla="*/ 91 h 119"/>
                      <a:gd name="T70" fmla="*/ 62 w 88"/>
                      <a:gd name="T71" fmla="*/ 98 h 119"/>
                      <a:gd name="T72" fmla="*/ 57 w 88"/>
                      <a:gd name="T73" fmla="*/ 102 h 119"/>
                      <a:gd name="T74" fmla="*/ 50 w 88"/>
                      <a:gd name="T75" fmla="*/ 106 h 119"/>
                      <a:gd name="T76" fmla="*/ 46 w 88"/>
                      <a:gd name="T77" fmla="*/ 106 h 119"/>
                      <a:gd name="T78" fmla="*/ 41 w 88"/>
                      <a:gd name="T79" fmla="*/ 106 h 119"/>
                      <a:gd name="T80" fmla="*/ 34 w 88"/>
                      <a:gd name="T81" fmla="*/ 106 h 119"/>
                      <a:gd name="T82" fmla="*/ 28 w 88"/>
                      <a:gd name="T83" fmla="*/ 102 h 119"/>
                      <a:gd name="T84" fmla="*/ 26 w 88"/>
                      <a:gd name="T85" fmla="*/ 99 h 119"/>
                      <a:gd name="T86" fmla="*/ 23 w 88"/>
                      <a:gd name="T87" fmla="*/ 95 h 119"/>
                      <a:gd name="T88" fmla="*/ 22 w 88"/>
                      <a:gd name="T89" fmla="*/ 89 h 119"/>
                      <a:gd name="T90" fmla="*/ 20 w 88"/>
                      <a:gd name="T91" fmla="*/ 84 h 119"/>
                      <a:gd name="T92" fmla="*/ 1 w 88"/>
                      <a:gd name="T93" fmla="*/ 88 h 119"/>
                      <a:gd name="T94" fmla="*/ 3 w 88"/>
                      <a:gd name="T95" fmla="*/ 96 h 119"/>
                      <a:gd name="T96" fmla="*/ 7 w 88"/>
                      <a:gd name="T97" fmla="*/ 103 h 119"/>
                      <a:gd name="T98" fmla="*/ 11 w 88"/>
                      <a:gd name="T99" fmla="*/ 108 h 119"/>
                      <a:gd name="T100" fmla="*/ 16 w 88"/>
                      <a:gd name="T101" fmla="*/ 112 h 119"/>
                      <a:gd name="T102" fmla="*/ 23 w 88"/>
                      <a:gd name="T103" fmla="*/ 117 h 119"/>
                      <a:gd name="T104" fmla="*/ 30 w 88"/>
                      <a:gd name="T105" fmla="*/ 118 h 119"/>
                      <a:gd name="T106" fmla="*/ 38 w 88"/>
                      <a:gd name="T107" fmla="*/ 119 h 119"/>
                      <a:gd name="T108" fmla="*/ 46 w 88"/>
                      <a:gd name="T109" fmla="*/ 119 h 119"/>
                      <a:gd name="T110" fmla="*/ 54 w 88"/>
                      <a:gd name="T111" fmla="*/ 118 h 119"/>
                      <a:gd name="T112" fmla="*/ 62 w 88"/>
                      <a:gd name="T113" fmla="*/ 115 h 119"/>
                      <a:gd name="T114" fmla="*/ 69 w 88"/>
                      <a:gd name="T115" fmla="*/ 112 h 119"/>
                      <a:gd name="T116" fmla="*/ 76 w 88"/>
                      <a:gd name="T117" fmla="*/ 107 h 119"/>
                      <a:gd name="T118" fmla="*/ 81 w 88"/>
                      <a:gd name="T119" fmla="*/ 99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19">
                        <a:moveTo>
                          <a:pt x="84" y="95"/>
                        </a:moveTo>
                        <a:lnTo>
                          <a:pt x="85" y="89"/>
                        </a:lnTo>
                        <a:lnTo>
                          <a:pt x="87" y="85"/>
                        </a:lnTo>
                        <a:lnTo>
                          <a:pt x="87" y="80"/>
                        </a:lnTo>
                        <a:lnTo>
                          <a:pt x="88" y="73"/>
                        </a:lnTo>
                        <a:lnTo>
                          <a:pt x="87" y="69"/>
                        </a:lnTo>
                        <a:lnTo>
                          <a:pt x="87" y="65"/>
                        </a:lnTo>
                        <a:lnTo>
                          <a:pt x="85" y="61"/>
                        </a:lnTo>
                        <a:lnTo>
                          <a:pt x="84" y="57"/>
                        </a:lnTo>
                        <a:lnTo>
                          <a:pt x="82" y="54"/>
                        </a:lnTo>
                        <a:lnTo>
                          <a:pt x="81" y="50"/>
                        </a:lnTo>
                        <a:lnTo>
                          <a:pt x="78" y="48"/>
                        </a:lnTo>
                        <a:lnTo>
                          <a:pt x="76" y="45"/>
                        </a:lnTo>
                        <a:lnTo>
                          <a:pt x="73" y="43"/>
                        </a:lnTo>
                        <a:lnTo>
                          <a:pt x="69" y="42"/>
                        </a:lnTo>
                        <a:lnTo>
                          <a:pt x="66" y="39"/>
                        </a:lnTo>
                        <a:lnTo>
                          <a:pt x="62" y="38"/>
                        </a:lnTo>
                        <a:lnTo>
                          <a:pt x="59" y="38"/>
                        </a:lnTo>
                        <a:lnTo>
                          <a:pt x="55" y="37"/>
                        </a:lnTo>
                        <a:lnTo>
                          <a:pt x="51" y="37"/>
                        </a:lnTo>
                        <a:lnTo>
                          <a:pt x="47" y="37"/>
                        </a:lnTo>
                        <a:lnTo>
                          <a:pt x="45" y="37"/>
                        </a:lnTo>
                        <a:lnTo>
                          <a:pt x="41" y="37"/>
                        </a:lnTo>
                        <a:lnTo>
                          <a:pt x="38" y="38"/>
                        </a:lnTo>
                        <a:lnTo>
                          <a:pt x="35" y="38"/>
                        </a:lnTo>
                        <a:lnTo>
                          <a:pt x="32" y="39"/>
                        </a:lnTo>
                        <a:lnTo>
                          <a:pt x="28" y="41"/>
                        </a:lnTo>
                        <a:lnTo>
                          <a:pt x="26" y="42"/>
                        </a:lnTo>
                        <a:lnTo>
                          <a:pt x="23" y="45"/>
                        </a:lnTo>
                        <a:lnTo>
                          <a:pt x="23" y="42"/>
                        </a:lnTo>
                        <a:lnTo>
                          <a:pt x="24" y="41"/>
                        </a:lnTo>
                        <a:lnTo>
                          <a:pt x="26" y="29"/>
                        </a:lnTo>
                        <a:lnTo>
                          <a:pt x="27" y="15"/>
                        </a:lnTo>
                        <a:lnTo>
                          <a:pt x="27" y="12"/>
                        </a:lnTo>
                        <a:lnTo>
                          <a:pt x="84" y="12"/>
                        </a:lnTo>
                        <a:lnTo>
                          <a:pt x="84" y="0"/>
                        </a:lnTo>
                        <a:lnTo>
                          <a:pt x="11" y="0"/>
                        </a:lnTo>
                        <a:lnTo>
                          <a:pt x="11" y="3"/>
                        </a:lnTo>
                        <a:lnTo>
                          <a:pt x="7" y="56"/>
                        </a:lnTo>
                        <a:lnTo>
                          <a:pt x="5" y="58"/>
                        </a:lnTo>
                        <a:lnTo>
                          <a:pt x="5" y="61"/>
                        </a:lnTo>
                        <a:lnTo>
                          <a:pt x="23" y="61"/>
                        </a:lnTo>
                        <a:lnTo>
                          <a:pt x="23" y="60"/>
                        </a:lnTo>
                        <a:lnTo>
                          <a:pt x="24" y="58"/>
                        </a:lnTo>
                        <a:lnTo>
                          <a:pt x="27" y="57"/>
                        </a:lnTo>
                        <a:lnTo>
                          <a:pt x="30" y="54"/>
                        </a:lnTo>
                        <a:lnTo>
                          <a:pt x="31" y="53"/>
                        </a:lnTo>
                        <a:lnTo>
                          <a:pt x="34" y="52"/>
                        </a:lnTo>
                        <a:lnTo>
                          <a:pt x="35" y="50"/>
                        </a:lnTo>
                        <a:lnTo>
                          <a:pt x="38" y="50"/>
                        </a:lnTo>
                        <a:lnTo>
                          <a:pt x="39" y="49"/>
                        </a:lnTo>
                        <a:lnTo>
                          <a:pt x="42" y="49"/>
                        </a:lnTo>
                        <a:lnTo>
                          <a:pt x="45" y="49"/>
                        </a:lnTo>
                        <a:lnTo>
                          <a:pt x="47" y="49"/>
                        </a:lnTo>
                        <a:lnTo>
                          <a:pt x="50" y="49"/>
                        </a:lnTo>
                        <a:lnTo>
                          <a:pt x="54" y="49"/>
                        </a:lnTo>
                        <a:lnTo>
                          <a:pt x="57" y="50"/>
                        </a:lnTo>
                        <a:lnTo>
                          <a:pt x="59" y="53"/>
                        </a:lnTo>
                        <a:lnTo>
                          <a:pt x="61" y="54"/>
                        </a:lnTo>
                        <a:lnTo>
                          <a:pt x="62" y="56"/>
                        </a:lnTo>
                        <a:lnTo>
                          <a:pt x="64" y="58"/>
                        </a:lnTo>
                        <a:lnTo>
                          <a:pt x="65" y="61"/>
                        </a:lnTo>
                        <a:lnTo>
                          <a:pt x="66" y="64"/>
                        </a:lnTo>
                        <a:lnTo>
                          <a:pt x="66" y="68"/>
                        </a:lnTo>
                        <a:lnTo>
                          <a:pt x="66" y="72"/>
                        </a:lnTo>
                        <a:lnTo>
                          <a:pt x="66" y="76"/>
                        </a:lnTo>
                        <a:lnTo>
                          <a:pt x="66" y="80"/>
                        </a:lnTo>
                        <a:lnTo>
                          <a:pt x="66" y="84"/>
                        </a:lnTo>
                        <a:lnTo>
                          <a:pt x="65" y="88"/>
                        </a:lnTo>
                        <a:lnTo>
                          <a:pt x="65" y="91"/>
                        </a:lnTo>
                        <a:lnTo>
                          <a:pt x="64" y="95"/>
                        </a:lnTo>
                        <a:lnTo>
                          <a:pt x="62" y="98"/>
                        </a:lnTo>
                        <a:lnTo>
                          <a:pt x="59" y="99"/>
                        </a:lnTo>
                        <a:lnTo>
                          <a:pt x="57" y="102"/>
                        </a:lnTo>
                        <a:lnTo>
                          <a:pt x="54" y="103"/>
                        </a:lnTo>
                        <a:lnTo>
                          <a:pt x="50" y="106"/>
                        </a:lnTo>
                        <a:lnTo>
                          <a:pt x="49" y="106"/>
                        </a:lnTo>
                        <a:lnTo>
                          <a:pt x="46" y="106"/>
                        </a:lnTo>
                        <a:lnTo>
                          <a:pt x="43" y="106"/>
                        </a:lnTo>
                        <a:lnTo>
                          <a:pt x="41" y="106"/>
                        </a:lnTo>
                        <a:lnTo>
                          <a:pt x="38" y="106"/>
                        </a:lnTo>
                        <a:lnTo>
                          <a:pt x="34" y="106"/>
                        </a:lnTo>
                        <a:lnTo>
                          <a:pt x="31" y="104"/>
                        </a:lnTo>
                        <a:lnTo>
                          <a:pt x="28" y="102"/>
                        </a:lnTo>
                        <a:lnTo>
                          <a:pt x="27" y="100"/>
                        </a:lnTo>
                        <a:lnTo>
                          <a:pt x="26" y="99"/>
                        </a:lnTo>
                        <a:lnTo>
                          <a:pt x="24" y="98"/>
                        </a:lnTo>
                        <a:lnTo>
                          <a:pt x="23" y="95"/>
                        </a:lnTo>
                        <a:lnTo>
                          <a:pt x="22" y="92"/>
                        </a:lnTo>
                        <a:lnTo>
                          <a:pt x="22" y="89"/>
                        </a:lnTo>
                        <a:lnTo>
                          <a:pt x="20" y="87"/>
                        </a:lnTo>
                        <a:lnTo>
                          <a:pt x="20" y="84"/>
                        </a:lnTo>
                        <a:lnTo>
                          <a:pt x="0" y="84"/>
                        </a:lnTo>
                        <a:lnTo>
                          <a:pt x="1" y="88"/>
                        </a:lnTo>
                        <a:lnTo>
                          <a:pt x="1" y="92"/>
                        </a:lnTo>
                        <a:lnTo>
                          <a:pt x="3" y="96"/>
                        </a:lnTo>
                        <a:lnTo>
                          <a:pt x="5" y="99"/>
                        </a:lnTo>
                        <a:lnTo>
                          <a:pt x="7" y="103"/>
                        </a:lnTo>
                        <a:lnTo>
                          <a:pt x="9" y="106"/>
                        </a:lnTo>
                        <a:lnTo>
                          <a:pt x="11" y="108"/>
                        </a:lnTo>
                        <a:lnTo>
                          <a:pt x="14" y="111"/>
                        </a:lnTo>
                        <a:lnTo>
                          <a:pt x="16" y="112"/>
                        </a:lnTo>
                        <a:lnTo>
                          <a:pt x="20" y="114"/>
                        </a:lnTo>
                        <a:lnTo>
                          <a:pt x="23" y="117"/>
                        </a:lnTo>
                        <a:lnTo>
                          <a:pt x="27" y="118"/>
                        </a:lnTo>
                        <a:lnTo>
                          <a:pt x="30" y="118"/>
                        </a:lnTo>
                        <a:lnTo>
                          <a:pt x="34" y="119"/>
                        </a:lnTo>
                        <a:lnTo>
                          <a:pt x="38" y="119"/>
                        </a:lnTo>
                        <a:lnTo>
                          <a:pt x="42" y="119"/>
                        </a:lnTo>
                        <a:lnTo>
                          <a:pt x="46" y="119"/>
                        </a:lnTo>
                        <a:lnTo>
                          <a:pt x="50" y="119"/>
                        </a:lnTo>
                        <a:lnTo>
                          <a:pt x="54" y="118"/>
                        </a:lnTo>
                        <a:lnTo>
                          <a:pt x="58" y="117"/>
                        </a:lnTo>
                        <a:lnTo>
                          <a:pt x="62" y="115"/>
                        </a:lnTo>
                        <a:lnTo>
                          <a:pt x="65" y="114"/>
                        </a:lnTo>
                        <a:lnTo>
                          <a:pt x="69" y="112"/>
                        </a:lnTo>
                        <a:lnTo>
                          <a:pt x="72" y="110"/>
                        </a:lnTo>
                        <a:lnTo>
                          <a:pt x="76" y="107"/>
                        </a:lnTo>
                        <a:lnTo>
                          <a:pt x="78" y="103"/>
                        </a:lnTo>
                        <a:lnTo>
                          <a:pt x="81" y="99"/>
                        </a:lnTo>
                        <a:lnTo>
                          <a:pt x="84" y="9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 820">
                    <a:extLst>
                      <a:ext uri="{FF2B5EF4-FFF2-40B4-BE49-F238E27FC236}">
                        <a16:creationId xmlns="" xmlns:a16="http://schemas.microsoft.com/office/drawing/2014/main" id="{1FD246F9-1FBC-4D34-924C-4BAC1A491D0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1970088"/>
                    <a:ext cx="49213" cy="63500"/>
                  </a:xfrm>
                  <a:custGeom>
                    <a:avLst/>
                    <a:gdLst>
                      <a:gd name="T0" fmla="*/ 76 w 95"/>
                      <a:gd name="T1" fmla="*/ 77 h 120"/>
                      <a:gd name="T2" fmla="*/ 76 w 95"/>
                      <a:gd name="T3" fmla="*/ 0 h 120"/>
                      <a:gd name="T4" fmla="*/ 57 w 95"/>
                      <a:gd name="T5" fmla="*/ 0 h 120"/>
                      <a:gd name="T6" fmla="*/ 0 w 95"/>
                      <a:gd name="T7" fmla="*/ 75 h 120"/>
                      <a:gd name="T8" fmla="*/ 0 w 95"/>
                      <a:gd name="T9" fmla="*/ 89 h 120"/>
                      <a:gd name="T10" fmla="*/ 57 w 95"/>
                      <a:gd name="T11" fmla="*/ 89 h 120"/>
                      <a:gd name="T12" fmla="*/ 57 w 95"/>
                      <a:gd name="T13" fmla="*/ 120 h 120"/>
                      <a:gd name="T14" fmla="*/ 76 w 95"/>
                      <a:gd name="T15" fmla="*/ 120 h 120"/>
                      <a:gd name="T16" fmla="*/ 76 w 95"/>
                      <a:gd name="T17" fmla="*/ 89 h 120"/>
                      <a:gd name="T18" fmla="*/ 95 w 95"/>
                      <a:gd name="T19" fmla="*/ 89 h 120"/>
                      <a:gd name="T20" fmla="*/ 95 w 95"/>
                      <a:gd name="T21" fmla="*/ 77 h 120"/>
                      <a:gd name="T22" fmla="*/ 76 w 95"/>
                      <a:gd name="T23" fmla="*/ 77 h 120"/>
                      <a:gd name="T24" fmla="*/ 57 w 95"/>
                      <a:gd name="T25" fmla="*/ 25 h 120"/>
                      <a:gd name="T26" fmla="*/ 57 w 95"/>
                      <a:gd name="T27" fmla="*/ 77 h 120"/>
                      <a:gd name="T28" fmla="*/ 19 w 95"/>
                      <a:gd name="T29" fmla="*/ 77 h 120"/>
                      <a:gd name="T30" fmla="*/ 57 w 95"/>
                      <a:gd name="T31" fmla="*/ 25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20">
                        <a:moveTo>
                          <a:pt x="76" y="77"/>
                        </a:moveTo>
                        <a:lnTo>
                          <a:pt x="76" y="0"/>
                        </a:lnTo>
                        <a:lnTo>
                          <a:pt x="57" y="0"/>
                        </a:lnTo>
                        <a:lnTo>
                          <a:pt x="0" y="75"/>
                        </a:lnTo>
                        <a:lnTo>
                          <a:pt x="0" y="89"/>
                        </a:lnTo>
                        <a:lnTo>
                          <a:pt x="57" y="89"/>
                        </a:lnTo>
                        <a:lnTo>
                          <a:pt x="57" y="120"/>
                        </a:lnTo>
                        <a:lnTo>
                          <a:pt x="76" y="120"/>
                        </a:lnTo>
                        <a:lnTo>
                          <a:pt x="76" y="89"/>
                        </a:lnTo>
                        <a:lnTo>
                          <a:pt x="95" y="89"/>
                        </a:lnTo>
                        <a:lnTo>
                          <a:pt x="95" y="77"/>
                        </a:lnTo>
                        <a:lnTo>
                          <a:pt x="76" y="77"/>
                        </a:lnTo>
                        <a:close/>
                        <a:moveTo>
                          <a:pt x="57" y="25"/>
                        </a:moveTo>
                        <a:lnTo>
                          <a:pt x="57" y="77"/>
                        </a:lnTo>
                        <a:lnTo>
                          <a:pt x="19" y="77"/>
                        </a:lnTo>
                        <a:lnTo>
                          <a:pt x="57" y="2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 821">
                    <a:extLst>
                      <a:ext uri="{FF2B5EF4-FFF2-40B4-BE49-F238E27FC236}">
                        <a16:creationId xmlns="" xmlns:a16="http://schemas.microsoft.com/office/drawing/2014/main" id="{298576F4-DD58-43DA-8372-9FE848E3F1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2105025"/>
                    <a:ext cx="46038" cy="65088"/>
                  </a:xfrm>
                  <a:custGeom>
                    <a:avLst/>
                    <a:gdLst>
                      <a:gd name="T0" fmla="*/ 84 w 88"/>
                      <a:gd name="T1" fmla="*/ 28 h 122"/>
                      <a:gd name="T2" fmla="*/ 81 w 88"/>
                      <a:gd name="T3" fmla="*/ 19 h 122"/>
                      <a:gd name="T4" fmla="*/ 76 w 88"/>
                      <a:gd name="T5" fmla="*/ 11 h 122"/>
                      <a:gd name="T6" fmla="*/ 68 w 88"/>
                      <a:gd name="T7" fmla="*/ 5 h 122"/>
                      <a:gd name="T8" fmla="*/ 57 w 88"/>
                      <a:gd name="T9" fmla="*/ 1 h 122"/>
                      <a:gd name="T10" fmla="*/ 43 w 88"/>
                      <a:gd name="T11" fmla="*/ 0 h 122"/>
                      <a:gd name="T12" fmla="*/ 32 w 88"/>
                      <a:gd name="T13" fmla="*/ 1 h 122"/>
                      <a:gd name="T14" fmla="*/ 22 w 88"/>
                      <a:gd name="T15" fmla="*/ 5 h 122"/>
                      <a:gd name="T16" fmla="*/ 14 w 88"/>
                      <a:gd name="T17" fmla="*/ 12 h 122"/>
                      <a:gd name="T18" fmla="*/ 7 w 88"/>
                      <a:gd name="T19" fmla="*/ 22 h 122"/>
                      <a:gd name="T20" fmla="*/ 4 w 88"/>
                      <a:gd name="T21" fmla="*/ 31 h 122"/>
                      <a:gd name="T22" fmla="*/ 23 w 88"/>
                      <a:gd name="T23" fmla="*/ 32 h 122"/>
                      <a:gd name="T24" fmla="*/ 24 w 88"/>
                      <a:gd name="T25" fmla="*/ 24 h 122"/>
                      <a:gd name="T26" fmla="*/ 28 w 88"/>
                      <a:gd name="T27" fmla="*/ 19 h 122"/>
                      <a:gd name="T28" fmla="*/ 37 w 88"/>
                      <a:gd name="T29" fmla="*/ 13 h 122"/>
                      <a:gd name="T30" fmla="*/ 47 w 88"/>
                      <a:gd name="T31" fmla="*/ 13 h 122"/>
                      <a:gd name="T32" fmla="*/ 57 w 88"/>
                      <a:gd name="T33" fmla="*/ 16 h 122"/>
                      <a:gd name="T34" fmla="*/ 62 w 88"/>
                      <a:gd name="T35" fmla="*/ 22 h 122"/>
                      <a:gd name="T36" fmla="*/ 64 w 88"/>
                      <a:gd name="T37" fmla="*/ 27 h 122"/>
                      <a:gd name="T38" fmla="*/ 64 w 88"/>
                      <a:gd name="T39" fmla="*/ 34 h 122"/>
                      <a:gd name="T40" fmla="*/ 62 w 88"/>
                      <a:gd name="T41" fmla="*/ 40 h 122"/>
                      <a:gd name="T42" fmla="*/ 59 w 88"/>
                      <a:gd name="T43" fmla="*/ 46 h 122"/>
                      <a:gd name="T44" fmla="*/ 54 w 88"/>
                      <a:gd name="T45" fmla="*/ 50 h 122"/>
                      <a:gd name="T46" fmla="*/ 49 w 88"/>
                      <a:gd name="T47" fmla="*/ 51 h 122"/>
                      <a:gd name="T48" fmla="*/ 43 w 88"/>
                      <a:gd name="T49" fmla="*/ 53 h 122"/>
                      <a:gd name="T50" fmla="*/ 45 w 88"/>
                      <a:gd name="T51" fmla="*/ 65 h 122"/>
                      <a:gd name="T52" fmla="*/ 51 w 88"/>
                      <a:gd name="T53" fmla="*/ 65 h 122"/>
                      <a:gd name="T54" fmla="*/ 57 w 88"/>
                      <a:gd name="T55" fmla="*/ 68 h 122"/>
                      <a:gd name="T56" fmla="*/ 62 w 88"/>
                      <a:gd name="T57" fmla="*/ 72 h 122"/>
                      <a:gd name="T58" fmla="*/ 65 w 88"/>
                      <a:gd name="T59" fmla="*/ 77 h 122"/>
                      <a:gd name="T60" fmla="*/ 66 w 88"/>
                      <a:gd name="T61" fmla="*/ 82 h 122"/>
                      <a:gd name="T62" fmla="*/ 66 w 88"/>
                      <a:gd name="T63" fmla="*/ 91 h 122"/>
                      <a:gd name="T64" fmla="*/ 64 w 88"/>
                      <a:gd name="T65" fmla="*/ 97 h 122"/>
                      <a:gd name="T66" fmla="*/ 59 w 88"/>
                      <a:gd name="T67" fmla="*/ 103 h 122"/>
                      <a:gd name="T68" fmla="*/ 54 w 88"/>
                      <a:gd name="T69" fmla="*/ 105 h 122"/>
                      <a:gd name="T70" fmla="*/ 47 w 88"/>
                      <a:gd name="T71" fmla="*/ 108 h 122"/>
                      <a:gd name="T72" fmla="*/ 41 w 88"/>
                      <a:gd name="T73" fmla="*/ 108 h 122"/>
                      <a:gd name="T74" fmla="*/ 34 w 88"/>
                      <a:gd name="T75" fmla="*/ 107 h 122"/>
                      <a:gd name="T76" fmla="*/ 26 w 88"/>
                      <a:gd name="T77" fmla="*/ 101 h 122"/>
                      <a:gd name="T78" fmla="*/ 22 w 88"/>
                      <a:gd name="T79" fmla="*/ 96 h 122"/>
                      <a:gd name="T80" fmla="*/ 20 w 88"/>
                      <a:gd name="T81" fmla="*/ 91 h 122"/>
                      <a:gd name="T82" fmla="*/ 0 w 88"/>
                      <a:gd name="T83" fmla="*/ 84 h 122"/>
                      <a:gd name="T84" fmla="*/ 1 w 88"/>
                      <a:gd name="T85" fmla="*/ 95 h 122"/>
                      <a:gd name="T86" fmla="*/ 5 w 88"/>
                      <a:gd name="T87" fmla="*/ 104 h 122"/>
                      <a:gd name="T88" fmla="*/ 12 w 88"/>
                      <a:gd name="T89" fmla="*/ 112 h 122"/>
                      <a:gd name="T90" fmla="*/ 22 w 88"/>
                      <a:gd name="T91" fmla="*/ 118 h 122"/>
                      <a:gd name="T92" fmla="*/ 34 w 88"/>
                      <a:gd name="T93" fmla="*/ 120 h 122"/>
                      <a:gd name="T94" fmla="*/ 47 w 88"/>
                      <a:gd name="T95" fmla="*/ 122 h 122"/>
                      <a:gd name="T96" fmla="*/ 61 w 88"/>
                      <a:gd name="T97" fmla="*/ 119 h 122"/>
                      <a:gd name="T98" fmla="*/ 72 w 88"/>
                      <a:gd name="T99" fmla="*/ 113 h 122"/>
                      <a:gd name="T100" fmla="*/ 81 w 88"/>
                      <a:gd name="T101" fmla="*/ 107 h 122"/>
                      <a:gd name="T102" fmla="*/ 85 w 88"/>
                      <a:gd name="T103" fmla="*/ 97 h 122"/>
                      <a:gd name="T104" fmla="*/ 88 w 88"/>
                      <a:gd name="T105" fmla="*/ 86 h 122"/>
                      <a:gd name="T106" fmla="*/ 87 w 88"/>
                      <a:gd name="T107" fmla="*/ 77 h 122"/>
                      <a:gd name="T108" fmla="*/ 81 w 88"/>
                      <a:gd name="T109" fmla="*/ 69 h 122"/>
                      <a:gd name="T110" fmla="*/ 74 w 88"/>
                      <a:gd name="T111" fmla="*/ 62 h 122"/>
                      <a:gd name="T112" fmla="*/ 62 w 88"/>
                      <a:gd name="T113" fmla="*/ 58 h 122"/>
                      <a:gd name="T114" fmla="*/ 73 w 88"/>
                      <a:gd name="T115" fmla="*/ 54 h 122"/>
                      <a:gd name="T116" fmla="*/ 78 w 88"/>
                      <a:gd name="T117" fmla="*/ 49 h 122"/>
                      <a:gd name="T118" fmla="*/ 82 w 88"/>
                      <a:gd name="T119" fmla="*/ 4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22">
                        <a:moveTo>
                          <a:pt x="84" y="35"/>
                        </a:moveTo>
                        <a:lnTo>
                          <a:pt x="84" y="31"/>
                        </a:lnTo>
                        <a:lnTo>
                          <a:pt x="84" y="28"/>
                        </a:lnTo>
                        <a:lnTo>
                          <a:pt x="84" y="24"/>
                        </a:lnTo>
                        <a:lnTo>
                          <a:pt x="82" y="22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8" y="13"/>
                        </a:lnTo>
                        <a:lnTo>
                          <a:pt x="76" y="11"/>
                        </a:lnTo>
                        <a:lnTo>
                          <a:pt x="73" y="9"/>
                        </a:lnTo>
                        <a:lnTo>
                          <a:pt x="70" y="7"/>
                        </a:lnTo>
                        <a:lnTo>
                          <a:pt x="68" y="5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1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7" y="1"/>
                        </a:lnTo>
                        <a:lnTo>
                          <a:pt x="32" y="1"/>
                        </a:lnTo>
                        <a:lnTo>
                          <a:pt x="28" y="3"/>
                        </a:lnTo>
                        <a:lnTo>
                          <a:pt x="26" y="4"/>
                        </a:lnTo>
                        <a:lnTo>
                          <a:pt x="22" y="5"/>
                        </a:lnTo>
                        <a:lnTo>
                          <a:pt x="19" y="7"/>
                        </a:lnTo>
                        <a:lnTo>
                          <a:pt x="16" y="9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8" y="17"/>
                        </a:lnTo>
                        <a:lnTo>
                          <a:pt x="7" y="22"/>
                        </a:lnTo>
                        <a:lnTo>
                          <a:pt x="5" y="24"/>
                        </a:lnTo>
                        <a:lnTo>
                          <a:pt x="4" y="28"/>
                        </a:lnTo>
                        <a:lnTo>
                          <a:pt x="4" y="31"/>
                        </a:lnTo>
                        <a:lnTo>
                          <a:pt x="4" y="35"/>
                        </a:lnTo>
                        <a:lnTo>
                          <a:pt x="23" y="35"/>
                        </a:lnTo>
                        <a:lnTo>
                          <a:pt x="23" y="32"/>
                        </a:lnTo>
                        <a:lnTo>
                          <a:pt x="23" y="30"/>
                        </a:lnTo>
                        <a:lnTo>
                          <a:pt x="24" y="27"/>
                        </a:lnTo>
                        <a:lnTo>
                          <a:pt x="24" y="24"/>
                        </a:lnTo>
                        <a:lnTo>
                          <a:pt x="26" y="23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30" y="17"/>
                        </a:lnTo>
                        <a:lnTo>
                          <a:pt x="34" y="15"/>
                        </a:lnTo>
                        <a:lnTo>
                          <a:pt x="37" y="13"/>
                        </a:lnTo>
                        <a:lnTo>
                          <a:pt x="41" y="13"/>
                        </a:lnTo>
                        <a:lnTo>
                          <a:pt x="43" y="12"/>
                        </a:lnTo>
                        <a:lnTo>
                          <a:pt x="47" y="13"/>
                        </a:lnTo>
                        <a:lnTo>
                          <a:pt x="51" y="13"/>
                        </a:lnTo>
                        <a:lnTo>
                          <a:pt x="54" y="15"/>
                        </a:lnTo>
                        <a:lnTo>
                          <a:pt x="57" y="16"/>
                        </a:lnTo>
                        <a:lnTo>
                          <a:pt x="59" y="17"/>
                        </a:lnTo>
                        <a:lnTo>
                          <a:pt x="61" y="20"/>
                        </a:lnTo>
                        <a:lnTo>
                          <a:pt x="62" y="22"/>
                        </a:lnTo>
                        <a:lnTo>
                          <a:pt x="62" y="23"/>
                        </a:lnTo>
                        <a:lnTo>
                          <a:pt x="64" y="26"/>
                        </a:lnTo>
                        <a:lnTo>
                          <a:pt x="64" y="27"/>
                        </a:lnTo>
                        <a:lnTo>
                          <a:pt x="64" y="30"/>
                        </a:lnTo>
                        <a:lnTo>
                          <a:pt x="65" y="31"/>
                        </a:lnTo>
                        <a:lnTo>
                          <a:pt x="64" y="34"/>
                        </a:lnTo>
                        <a:lnTo>
                          <a:pt x="64" y="36"/>
                        </a:lnTo>
                        <a:lnTo>
                          <a:pt x="64" y="38"/>
                        </a:lnTo>
                        <a:lnTo>
                          <a:pt x="62" y="40"/>
                        </a:lnTo>
                        <a:lnTo>
                          <a:pt x="62" y="42"/>
                        </a:lnTo>
                        <a:lnTo>
                          <a:pt x="61" y="45"/>
                        </a:lnTo>
                        <a:lnTo>
                          <a:pt x="59" y="46"/>
                        </a:lnTo>
                        <a:lnTo>
                          <a:pt x="57" y="47"/>
                        </a:lnTo>
                        <a:lnTo>
                          <a:pt x="55" y="49"/>
                        </a:lnTo>
                        <a:lnTo>
                          <a:pt x="54" y="50"/>
                        </a:lnTo>
                        <a:lnTo>
                          <a:pt x="53" y="50"/>
                        </a:lnTo>
                        <a:lnTo>
                          <a:pt x="50" y="51"/>
                        </a:lnTo>
                        <a:lnTo>
                          <a:pt x="49" y="51"/>
                        </a:lnTo>
                        <a:lnTo>
                          <a:pt x="46" y="53"/>
                        </a:lnTo>
                        <a:lnTo>
                          <a:pt x="45" y="53"/>
                        </a:lnTo>
                        <a:lnTo>
                          <a:pt x="43" y="53"/>
                        </a:lnTo>
                        <a:lnTo>
                          <a:pt x="38" y="53"/>
                        </a:lnTo>
                        <a:lnTo>
                          <a:pt x="38" y="65"/>
                        </a:lnTo>
                        <a:lnTo>
                          <a:pt x="45" y="65"/>
                        </a:lnTo>
                        <a:lnTo>
                          <a:pt x="46" y="65"/>
                        </a:lnTo>
                        <a:lnTo>
                          <a:pt x="49" y="65"/>
                        </a:lnTo>
                        <a:lnTo>
                          <a:pt x="51" y="65"/>
                        </a:lnTo>
                        <a:lnTo>
                          <a:pt x="53" y="66"/>
                        </a:lnTo>
                        <a:lnTo>
                          <a:pt x="54" y="66"/>
                        </a:lnTo>
                        <a:lnTo>
                          <a:pt x="57" y="68"/>
                        </a:lnTo>
                        <a:lnTo>
                          <a:pt x="58" y="69"/>
                        </a:lnTo>
                        <a:lnTo>
                          <a:pt x="59" y="70"/>
                        </a:lnTo>
                        <a:lnTo>
                          <a:pt x="62" y="72"/>
                        </a:lnTo>
                        <a:lnTo>
                          <a:pt x="64" y="73"/>
                        </a:lnTo>
                        <a:lnTo>
                          <a:pt x="64" y="74"/>
                        </a:lnTo>
                        <a:lnTo>
                          <a:pt x="65" y="77"/>
                        </a:lnTo>
                        <a:lnTo>
                          <a:pt x="66" y="78"/>
                        </a:lnTo>
                        <a:lnTo>
                          <a:pt x="66" y="81"/>
                        </a:lnTo>
                        <a:lnTo>
                          <a:pt x="66" y="82"/>
                        </a:lnTo>
                        <a:lnTo>
                          <a:pt x="66" y="85"/>
                        </a:lnTo>
                        <a:lnTo>
                          <a:pt x="66" y="88"/>
                        </a:lnTo>
                        <a:lnTo>
                          <a:pt x="66" y="91"/>
                        </a:lnTo>
                        <a:lnTo>
                          <a:pt x="66" y="93"/>
                        </a:lnTo>
                        <a:lnTo>
                          <a:pt x="65" y="96"/>
                        </a:lnTo>
                        <a:lnTo>
                          <a:pt x="64" y="97"/>
                        </a:lnTo>
                        <a:lnTo>
                          <a:pt x="64" y="100"/>
                        </a:lnTo>
                        <a:lnTo>
                          <a:pt x="62" y="101"/>
                        </a:lnTo>
                        <a:lnTo>
                          <a:pt x="59" y="103"/>
                        </a:lnTo>
                        <a:lnTo>
                          <a:pt x="58" y="104"/>
                        </a:lnTo>
                        <a:lnTo>
                          <a:pt x="57" y="105"/>
                        </a:lnTo>
                        <a:lnTo>
                          <a:pt x="54" y="105"/>
                        </a:lnTo>
                        <a:lnTo>
                          <a:pt x="53" y="107"/>
                        </a:lnTo>
                        <a:lnTo>
                          <a:pt x="50" y="107"/>
                        </a:lnTo>
                        <a:lnTo>
                          <a:pt x="47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38" y="108"/>
                        </a:lnTo>
                        <a:lnTo>
                          <a:pt x="37" y="107"/>
                        </a:lnTo>
                        <a:lnTo>
                          <a:pt x="34" y="107"/>
                        </a:lnTo>
                        <a:lnTo>
                          <a:pt x="31" y="105"/>
                        </a:lnTo>
                        <a:lnTo>
                          <a:pt x="27" y="103"/>
                        </a:lnTo>
                        <a:lnTo>
                          <a:pt x="26" y="101"/>
                        </a:lnTo>
                        <a:lnTo>
                          <a:pt x="24" y="100"/>
                        </a:lnTo>
                        <a:lnTo>
                          <a:pt x="23" y="99"/>
                        </a:lnTo>
                        <a:lnTo>
                          <a:pt x="22" y="96"/>
                        </a:lnTo>
                        <a:lnTo>
                          <a:pt x="20" y="95"/>
                        </a:lnTo>
                        <a:lnTo>
                          <a:pt x="20" y="92"/>
                        </a:lnTo>
                        <a:lnTo>
                          <a:pt x="20" y="91"/>
                        </a:lnTo>
                        <a:lnTo>
                          <a:pt x="20" y="88"/>
                        </a:lnTo>
                        <a:lnTo>
                          <a:pt x="20" y="84"/>
                        </a:lnTo>
                        <a:lnTo>
                          <a:pt x="0" y="84"/>
                        </a:lnTo>
                        <a:lnTo>
                          <a:pt x="0" y="89"/>
                        </a:lnTo>
                        <a:lnTo>
                          <a:pt x="0" y="92"/>
                        </a:lnTo>
                        <a:lnTo>
                          <a:pt x="1" y="95"/>
                        </a:lnTo>
                        <a:lnTo>
                          <a:pt x="1" y="99"/>
                        </a:lnTo>
                        <a:lnTo>
                          <a:pt x="3" y="101"/>
                        </a:lnTo>
                        <a:lnTo>
                          <a:pt x="5" y="104"/>
                        </a:lnTo>
                        <a:lnTo>
                          <a:pt x="7" y="107"/>
                        </a:lnTo>
                        <a:lnTo>
                          <a:pt x="9" y="109"/>
                        </a:lnTo>
                        <a:lnTo>
                          <a:pt x="12" y="112"/>
                        </a:lnTo>
                        <a:lnTo>
                          <a:pt x="15" y="113"/>
                        </a:lnTo>
                        <a:lnTo>
                          <a:pt x="19" y="116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20"/>
                        </a:lnTo>
                        <a:lnTo>
                          <a:pt x="34" y="120"/>
                        </a:lnTo>
                        <a:lnTo>
                          <a:pt x="38" y="122"/>
                        </a:lnTo>
                        <a:lnTo>
                          <a:pt x="42" y="122"/>
                        </a:lnTo>
                        <a:lnTo>
                          <a:pt x="47" y="122"/>
                        </a:lnTo>
                        <a:lnTo>
                          <a:pt x="53" y="120"/>
                        </a:lnTo>
                        <a:lnTo>
                          <a:pt x="57" y="120"/>
                        </a:lnTo>
                        <a:lnTo>
                          <a:pt x="61" y="119"/>
                        </a:lnTo>
                        <a:lnTo>
                          <a:pt x="65" y="118"/>
                        </a:lnTo>
                        <a:lnTo>
                          <a:pt x="69" y="116"/>
                        </a:lnTo>
                        <a:lnTo>
                          <a:pt x="72" y="113"/>
                        </a:lnTo>
                        <a:lnTo>
                          <a:pt x="76" y="112"/>
                        </a:lnTo>
                        <a:lnTo>
                          <a:pt x="78" y="109"/>
                        </a:lnTo>
                        <a:lnTo>
                          <a:pt x="81" y="107"/>
                        </a:lnTo>
                        <a:lnTo>
                          <a:pt x="82" y="104"/>
                        </a:lnTo>
                        <a:lnTo>
                          <a:pt x="84" y="100"/>
                        </a:lnTo>
                        <a:lnTo>
                          <a:pt x="85" y="97"/>
                        </a:lnTo>
                        <a:lnTo>
                          <a:pt x="87" y="93"/>
                        </a:lnTo>
                        <a:lnTo>
                          <a:pt x="87" y="91"/>
                        </a:lnTo>
                        <a:lnTo>
                          <a:pt x="88" y="86"/>
                        </a:lnTo>
                        <a:lnTo>
                          <a:pt x="87" y="84"/>
                        </a:lnTo>
                        <a:lnTo>
                          <a:pt x="87" y="80"/>
                        </a:lnTo>
                        <a:lnTo>
                          <a:pt x="87" y="77"/>
                        </a:lnTo>
                        <a:lnTo>
                          <a:pt x="85" y="74"/>
                        </a:lnTo>
                        <a:lnTo>
                          <a:pt x="84" y="72"/>
                        </a:lnTo>
                        <a:lnTo>
                          <a:pt x="81" y="69"/>
                        </a:lnTo>
                        <a:lnTo>
                          <a:pt x="80" y="66"/>
                        </a:lnTo>
                        <a:lnTo>
                          <a:pt x="77" y="65"/>
                        </a:lnTo>
                        <a:lnTo>
                          <a:pt x="74" y="62"/>
                        </a:lnTo>
                        <a:lnTo>
                          <a:pt x="70" y="61"/>
                        </a:lnTo>
                        <a:lnTo>
                          <a:pt x="66" y="59"/>
                        </a:lnTo>
                        <a:lnTo>
                          <a:pt x="62" y="58"/>
                        </a:lnTo>
                        <a:lnTo>
                          <a:pt x="66" y="57"/>
                        </a:lnTo>
                        <a:lnTo>
                          <a:pt x="69" y="55"/>
                        </a:lnTo>
                        <a:lnTo>
                          <a:pt x="73" y="54"/>
                        </a:lnTo>
                        <a:lnTo>
                          <a:pt x="76" y="51"/>
                        </a:lnTo>
                        <a:lnTo>
                          <a:pt x="77" y="50"/>
                        </a:lnTo>
                        <a:lnTo>
                          <a:pt x="78" y="49"/>
                        </a:lnTo>
                        <a:lnTo>
                          <a:pt x="81" y="46"/>
                        </a:lnTo>
                        <a:lnTo>
                          <a:pt x="82" y="43"/>
                        </a:lnTo>
                        <a:lnTo>
                          <a:pt x="82" y="40"/>
                        </a:lnTo>
                        <a:lnTo>
                          <a:pt x="84" y="38"/>
                        </a:lnTo>
                        <a:lnTo>
                          <a:pt x="84" y="3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 822">
                    <a:extLst>
                      <a:ext uri="{FF2B5EF4-FFF2-40B4-BE49-F238E27FC236}">
                        <a16:creationId xmlns="" xmlns:a16="http://schemas.microsoft.com/office/drawing/2014/main" id="{BE5C197C-FF91-4217-814E-65CC6CE31C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2239963"/>
                    <a:ext cx="46038" cy="61913"/>
                  </a:xfrm>
                  <a:custGeom>
                    <a:avLst/>
                    <a:gdLst>
                      <a:gd name="T0" fmla="*/ 78 w 88"/>
                      <a:gd name="T1" fmla="*/ 14 h 119"/>
                      <a:gd name="T2" fmla="*/ 73 w 88"/>
                      <a:gd name="T3" fmla="*/ 10 h 119"/>
                      <a:gd name="T4" fmla="*/ 68 w 88"/>
                      <a:gd name="T5" fmla="*/ 6 h 119"/>
                      <a:gd name="T6" fmla="*/ 61 w 88"/>
                      <a:gd name="T7" fmla="*/ 3 h 119"/>
                      <a:gd name="T8" fmla="*/ 53 w 88"/>
                      <a:gd name="T9" fmla="*/ 0 h 119"/>
                      <a:gd name="T10" fmla="*/ 43 w 88"/>
                      <a:gd name="T11" fmla="*/ 0 h 119"/>
                      <a:gd name="T12" fmla="*/ 37 w 88"/>
                      <a:gd name="T13" fmla="*/ 0 h 119"/>
                      <a:gd name="T14" fmla="*/ 30 w 88"/>
                      <a:gd name="T15" fmla="*/ 3 h 119"/>
                      <a:gd name="T16" fmla="*/ 23 w 88"/>
                      <a:gd name="T17" fmla="*/ 6 h 119"/>
                      <a:gd name="T18" fmla="*/ 18 w 88"/>
                      <a:gd name="T19" fmla="*/ 10 h 119"/>
                      <a:gd name="T20" fmla="*/ 11 w 88"/>
                      <a:gd name="T21" fmla="*/ 15 h 119"/>
                      <a:gd name="T22" fmla="*/ 7 w 88"/>
                      <a:gd name="T23" fmla="*/ 23 h 119"/>
                      <a:gd name="T24" fmla="*/ 4 w 88"/>
                      <a:gd name="T25" fmla="*/ 31 h 119"/>
                      <a:gd name="T26" fmla="*/ 4 w 88"/>
                      <a:gd name="T27" fmla="*/ 42 h 119"/>
                      <a:gd name="T28" fmla="*/ 23 w 88"/>
                      <a:gd name="T29" fmla="*/ 38 h 119"/>
                      <a:gd name="T30" fmla="*/ 24 w 88"/>
                      <a:gd name="T31" fmla="*/ 30 h 119"/>
                      <a:gd name="T32" fmla="*/ 27 w 88"/>
                      <a:gd name="T33" fmla="*/ 24 h 119"/>
                      <a:gd name="T34" fmla="*/ 31 w 88"/>
                      <a:gd name="T35" fmla="*/ 19 h 119"/>
                      <a:gd name="T36" fmla="*/ 35 w 88"/>
                      <a:gd name="T37" fmla="*/ 15 h 119"/>
                      <a:gd name="T38" fmla="*/ 42 w 88"/>
                      <a:gd name="T39" fmla="*/ 14 h 119"/>
                      <a:gd name="T40" fmla="*/ 49 w 88"/>
                      <a:gd name="T41" fmla="*/ 14 h 119"/>
                      <a:gd name="T42" fmla="*/ 54 w 88"/>
                      <a:gd name="T43" fmla="*/ 15 h 119"/>
                      <a:gd name="T44" fmla="*/ 59 w 88"/>
                      <a:gd name="T45" fmla="*/ 19 h 119"/>
                      <a:gd name="T46" fmla="*/ 62 w 88"/>
                      <a:gd name="T47" fmla="*/ 22 h 119"/>
                      <a:gd name="T48" fmla="*/ 64 w 88"/>
                      <a:gd name="T49" fmla="*/ 26 h 119"/>
                      <a:gd name="T50" fmla="*/ 64 w 88"/>
                      <a:gd name="T51" fmla="*/ 29 h 119"/>
                      <a:gd name="T52" fmla="*/ 64 w 88"/>
                      <a:gd name="T53" fmla="*/ 34 h 119"/>
                      <a:gd name="T54" fmla="*/ 62 w 88"/>
                      <a:gd name="T55" fmla="*/ 41 h 119"/>
                      <a:gd name="T56" fmla="*/ 58 w 88"/>
                      <a:gd name="T57" fmla="*/ 47 h 119"/>
                      <a:gd name="T58" fmla="*/ 53 w 88"/>
                      <a:gd name="T59" fmla="*/ 54 h 119"/>
                      <a:gd name="T60" fmla="*/ 46 w 88"/>
                      <a:gd name="T61" fmla="*/ 61 h 119"/>
                      <a:gd name="T62" fmla="*/ 38 w 88"/>
                      <a:gd name="T63" fmla="*/ 68 h 119"/>
                      <a:gd name="T64" fmla="*/ 30 w 88"/>
                      <a:gd name="T65" fmla="*/ 76 h 119"/>
                      <a:gd name="T66" fmla="*/ 20 w 88"/>
                      <a:gd name="T67" fmla="*/ 84 h 119"/>
                      <a:gd name="T68" fmla="*/ 12 w 88"/>
                      <a:gd name="T69" fmla="*/ 92 h 119"/>
                      <a:gd name="T70" fmla="*/ 7 w 88"/>
                      <a:gd name="T71" fmla="*/ 97 h 119"/>
                      <a:gd name="T72" fmla="*/ 3 w 88"/>
                      <a:gd name="T73" fmla="*/ 102 h 119"/>
                      <a:gd name="T74" fmla="*/ 1 w 88"/>
                      <a:gd name="T75" fmla="*/ 106 h 119"/>
                      <a:gd name="T76" fmla="*/ 0 w 88"/>
                      <a:gd name="T77" fmla="*/ 119 h 119"/>
                      <a:gd name="T78" fmla="*/ 88 w 88"/>
                      <a:gd name="T79" fmla="*/ 107 h 119"/>
                      <a:gd name="T80" fmla="*/ 26 w 88"/>
                      <a:gd name="T81" fmla="*/ 104 h 119"/>
                      <a:gd name="T82" fmla="*/ 31 w 88"/>
                      <a:gd name="T83" fmla="*/ 99 h 119"/>
                      <a:gd name="T84" fmla="*/ 47 w 88"/>
                      <a:gd name="T85" fmla="*/ 83 h 119"/>
                      <a:gd name="T86" fmla="*/ 72 w 88"/>
                      <a:gd name="T87" fmla="*/ 60 h 119"/>
                      <a:gd name="T88" fmla="*/ 77 w 88"/>
                      <a:gd name="T89" fmla="*/ 54 h 119"/>
                      <a:gd name="T90" fmla="*/ 81 w 88"/>
                      <a:gd name="T91" fmla="*/ 46 h 119"/>
                      <a:gd name="T92" fmla="*/ 84 w 88"/>
                      <a:gd name="T93" fmla="*/ 39 h 119"/>
                      <a:gd name="T94" fmla="*/ 85 w 88"/>
                      <a:gd name="T95" fmla="*/ 31 h 119"/>
                      <a:gd name="T96" fmla="*/ 84 w 88"/>
                      <a:gd name="T97" fmla="*/ 24 h 119"/>
                      <a:gd name="T98" fmla="*/ 82 w 88"/>
                      <a:gd name="T99" fmla="*/ 19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8" h="119">
                        <a:moveTo>
                          <a:pt x="80" y="16"/>
                        </a:moveTo>
                        <a:lnTo>
                          <a:pt x="78" y="14"/>
                        </a:lnTo>
                        <a:lnTo>
                          <a:pt x="76" y="11"/>
                        </a:lnTo>
                        <a:lnTo>
                          <a:pt x="73" y="10"/>
                        </a:lnTo>
                        <a:lnTo>
                          <a:pt x="70" y="7"/>
                        </a:lnTo>
                        <a:lnTo>
                          <a:pt x="68" y="6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0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32" y="1"/>
                        </a:lnTo>
                        <a:lnTo>
                          <a:pt x="30" y="3"/>
                        </a:lnTo>
                        <a:lnTo>
                          <a:pt x="26" y="4"/>
                        </a:lnTo>
                        <a:lnTo>
                          <a:pt x="23" y="6"/>
                        </a:lnTo>
                        <a:lnTo>
                          <a:pt x="20" y="7"/>
                        </a:lnTo>
                        <a:lnTo>
                          <a:pt x="18" y="10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9" y="19"/>
                        </a:lnTo>
                        <a:lnTo>
                          <a:pt x="7" y="23"/>
                        </a:lnTo>
                        <a:lnTo>
                          <a:pt x="5" y="27"/>
                        </a:lnTo>
                        <a:lnTo>
                          <a:pt x="4" y="31"/>
                        </a:lnTo>
                        <a:lnTo>
                          <a:pt x="4" y="37"/>
                        </a:lnTo>
                        <a:lnTo>
                          <a:pt x="4" y="42"/>
                        </a:lnTo>
                        <a:lnTo>
                          <a:pt x="23" y="42"/>
                        </a:lnTo>
                        <a:lnTo>
                          <a:pt x="23" y="38"/>
                        </a:lnTo>
                        <a:lnTo>
                          <a:pt x="24" y="34"/>
                        </a:lnTo>
                        <a:lnTo>
                          <a:pt x="24" y="30"/>
                        </a:lnTo>
                        <a:lnTo>
                          <a:pt x="26" y="27"/>
                        </a:lnTo>
                        <a:lnTo>
                          <a:pt x="27" y="24"/>
                        </a:lnTo>
                        <a:lnTo>
                          <a:pt x="28" y="22"/>
                        </a:lnTo>
                        <a:lnTo>
                          <a:pt x="31" y="19"/>
                        </a:lnTo>
                        <a:lnTo>
                          <a:pt x="32" y="18"/>
                        </a:lnTo>
                        <a:lnTo>
                          <a:pt x="35" y="15"/>
                        </a:lnTo>
                        <a:lnTo>
                          <a:pt x="38" y="14"/>
                        </a:lnTo>
                        <a:lnTo>
                          <a:pt x="42" y="14"/>
                        </a:lnTo>
                        <a:lnTo>
                          <a:pt x="45" y="14"/>
                        </a:lnTo>
                        <a:lnTo>
                          <a:pt x="49" y="14"/>
                        </a:lnTo>
                        <a:lnTo>
                          <a:pt x="51" y="14"/>
                        </a:lnTo>
                        <a:lnTo>
                          <a:pt x="54" y="15"/>
                        </a:lnTo>
                        <a:lnTo>
                          <a:pt x="57" y="18"/>
                        </a:lnTo>
                        <a:lnTo>
                          <a:pt x="59" y="19"/>
                        </a:lnTo>
                        <a:lnTo>
                          <a:pt x="61" y="20"/>
                        </a:lnTo>
                        <a:lnTo>
                          <a:pt x="62" y="22"/>
                        </a:lnTo>
                        <a:lnTo>
                          <a:pt x="62" y="23"/>
                        </a:lnTo>
                        <a:lnTo>
                          <a:pt x="64" y="26"/>
                        </a:lnTo>
                        <a:lnTo>
                          <a:pt x="64" y="27"/>
                        </a:lnTo>
                        <a:lnTo>
                          <a:pt x="64" y="29"/>
                        </a:lnTo>
                        <a:lnTo>
                          <a:pt x="65" y="31"/>
                        </a:lnTo>
                        <a:lnTo>
                          <a:pt x="64" y="34"/>
                        </a:lnTo>
                        <a:lnTo>
                          <a:pt x="64" y="38"/>
                        </a:lnTo>
                        <a:lnTo>
                          <a:pt x="62" y="41"/>
                        </a:lnTo>
                        <a:lnTo>
                          <a:pt x="61" y="45"/>
                        </a:lnTo>
                        <a:lnTo>
                          <a:pt x="58" y="47"/>
                        </a:lnTo>
                        <a:lnTo>
                          <a:pt x="55" y="51"/>
                        </a:lnTo>
                        <a:lnTo>
                          <a:pt x="53" y="54"/>
                        </a:lnTo>
                        <a:lnTo>
                          <a:pt x="50" y="57"/>
                        </a:lnTo>
                        <a:lnTo>
                          <a:pt x="46" y="61"/>
                        </a:lnTo>
                        <a:lnTo>
                          <a:pt x="42" y="64"/>
                        </a:lnTo>
                        <a:lnTo>
                          <a:pt x="38" y="68"/>
                        </a:lnTo>
                        <a:lnTo>
                          <a:pt x="34" y="72"/>
                        </a:lnTo>
                        <a:lnTo>
                          <a:pt x="30" y="76"/>
                        </a:lnTo>
                        <a:lnTo>
                          <a:pt x="24" y="80"/>
                        </a:lnTo>
                        <a:lnTo>
                          <a:pt x="20" y="84"/>
                        </a:lnTo>
                        <a:lnTo>
                          <a:pt x="15" y="88"/>
                        </a:lnTo>
                        <a:lnTo>
                          <a:pt x="12" y="92"/>
                        </a:lnTo>
                        <a:lnTo>
                          <a:pt x="9" y="95"/>
                        </a:lnTo>
                        <a:lnTo>
                          <a:pt x="7" y="97"/>
                        </a:lnTo>
                        <a:lnTo>
                          <a:pt x="4" y="100"/>
                        </a:lnTo>
                        <a:lnTo>
                          <a:pt x="3" y="102"/>
                        </a:lnTo>
                        <a:lnTo>
                          <a:pt x="1" y="104"/>
                        </a:lnTo>
                        <a:lnTo>
                          <a:pt x="1" y="106"/>
                        </a:lnTo>
                        <a:lnTo>
                          <a:pt x="0" y="108"/>
                        </a:lnTo>
                        <a:lnTo>
                          <a:pt x="0" y="119"/>
                        </a:lnTo>
                        <a:lnTo>
                          <a:pt x="88" y="119"/>
                        </a:lnTo>
                        <a:lnTo>
                          <a:pt x="88" y="107"/>
                        </a:lnTo>
                        <a:lnTo>
                          <a:pt x="23" y="107"/>
                        </a:lnTo>
                        <a:lnTo>
                          <a:pt x="26" y="104"/>
                        </a:lnTo>
                        <a:lnTo>
                          <a:pt x="28" y="102"/>
                        </a:lnTo>
                        <a:lnTo>
                          <a:pt x="31" y="99"/>
                        </a:lnTo>
                        <a:lnTo>
                          <a:pt x="34" y="95"/>
                        </a:lnTo>
                        <a:lnTo>
                          <a:pt x="47" y="83"/>
                        </a:lnTo>
                        <a:lnTo>
                          <a:pt x="59" y="72"/>
                        </a:lnTo>
                        <a:lnTo>
                          <a:pt x="72" y="60"/>
                        </a:lnTo>
                        <a:lnTo>
                          <a:pt x="74" y="57"/>
                        </a:lnTo>
                        <a:lnTo>
                          <a:pt x="77" y="54"/>
                        </a:lnTo>
                        <a:lnTo>
                          <a:pt x="80" y="50"/>
                        </a:lnTo>
                        <a:lnTo>
                          <a:pt x="81" y="46"/>
                        </a:lnTo>
                        <a:lnTo>
                          <a:pt x="82" y="43"/>
                        </a:lnTo>
                        <a:lnTo>
                          <a:pt x="84" y="39"/>
                        </a:lnTo>
                        <a:lnTo>
                          <a:pt x="85" y="35"/>
                        </a:lnTo>
                        <a:lnTo>
                          <a:pt x="85" y="31"/>
                        </a:lnTo>
                        <a:lnTo>
                          <a:pt x="85" y="29"/>
                        </a:lnTo>
                        <a:lnTo>
                          <a:pt x="84" y="24"/>
                        </a:lnTo>
                        <a:lnTo>
                          <a:pt x="84" y="22"/>
                        </a:lnTo>
                        <a:lnTo>
                          <a:pt x="82" y="19"/>
                        </a:lnTo>
                        <a:lnTo>
                          <a:pt x="80" y="1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2" name="Freeform 823">
                    <a:extLst>
                      <a:ext uri="{FF2B5EF4-FFF2-40B4-BE49-F238E27FC236}">
                        <a16:creationId xmlns="" xmlns:a16="http://schemas.microsoft.com/office/drawing/2014/main" id="{01DA6B21-CF93-4A3D-9C84-BFDF824C9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7913" y="2373313"/>
                    <a:ext cx="23813" cy="63500"/>
                  </a:xfrm>
                  <a:custGeom>
                    <a:avLst/>
                    <a:gdLst>
                      <a:gd name="T0" fmla="*/ 45 w 45"/>
                      <a:gd name="T1" fmla="*/ 120 h 120"/>
                      <a:gd name="T2" fmla="*/ 45 w 45"/>
                      <a:gd name="T3" fmla="*/ 0 h 120"/>
                      <a:gd name="T4" fmla="*/ 35 w 45"/>
                      <a:gd name="T5" fmla="*/ 0 h 120"/>
                      <a:gd name="T6" fmla="*/ 35 w 45"/>
                      <a:gd name="T7" fmla="*/ 1 h 120"/>
                      <a:gd name="T8" fmla="*/ 34 w 45"/>
                      <a:gd name="T9" fmla="*/ 4 h 120"/>
                      <a:gd name="T10" fmla="*/ 34 w 45"/>
                      <a:gd name="T11" fmla="*/ 5 h 120"/>
                      <a:gd name="T12" fmla="*/ 33 w 45"/>
                      <a:gd name="T13" fmla="*/ 8 h 120"/>
                      <a:gd name="T14" fmla="*/ 31 w 45"/>
                      <a:gd name="T15" fmla="*/ 9 h 120"/>
                      <a:gd name="T16" fmla="*/ 30 w 45"/>
                      <a:gd name="T17" fmla="*/ 11 h 120"/>
                      <a:gd name="T18" fmla="*/ 29 w 45"/>
                      <a:gd name="T19" fmla="*/ 12 h 120"/>
                      <a:gd name="T20" fmla="*/ 27 w 45"/>
                      <a:gd name="T21" fmla="*/ 13 h 120"/>
                      <a:gd name="T22" fmla="*/ 25 w 45"/>
                      <a:gd name="T23" fmla="*/ 15 h 120"/>
                      <a:gd name="T24" fmla="*/ 23 w 45"/>
                      <a:gd name="T25" fmla="*/ 16 h 120"/>
                      <a:gd name="T26" fmla="*/ 20 w 45"/>
                      <a:gd name="T27" fmla="*/ 18 h 120"/>
                      <a:gd name="T28" fmla="*/ 19 w 45"/>
                      <a:gd name="T29" fmla="*/ 18 h 120"/>
                      <a:gd name="T30" fmla="*/ 16 w 45"/>
                      <a:gd name="T31" fmla="*/ 19 h 120"/>
                      <a:gd name="T32" fmla="*/ 14 w 45"/>
                      <a:gd name="T33" fmla="*/ 19 h 120"/>
                      <a:gd name="T34" fmla="*/ 11 w 45"/>
                      <a:gd name="T35" fmla="*/ 19 h 120"/>
                      <a:gd name="T36" fmla="*/ 8 w 45"/>
                      <a:gd name="T37" fmla="*/ 19 h 120"/>
                      <a:gd name="T38" fmla="*/ 0 w 45"/>
                      <a:gd name="T39" fmla="*/ 19 h 120"/>
                      <a:gd name="T40" fmla="*/ 0 w 45"/>
                      <a:gd name="T41" fmla="*/ 28 h 120"/>
                      <a:gd name="T42" fmla="*/ 26 w 45"/>
                      <a:gd name="T43" fmla="*/ 28 h 120"/>
                      <a:gd name="T44" fmla="*/ 26 w 45"/>
                      <a:gd name="T45" fmla="*/ 120 h 120"/>
                      <a:gd name="T46" fmla="*/ 45 w 45"/>
                      <a:gd name="T47" fmla="*/ 12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5" h="120">
                        <a:moveTo>
                          <a:pt x="45" y="120"/>
                        </a:moveTo>
                        <a:lnTo>
                          <a:pt x="45" y="0"/>
                        </a:lnTo>
                        <a:lnTo>
                          <a:pt x="35" y="0"/>
                        </a:lnTo>
                        <a:lnTo>
                          <a:pt x="35" y="1"/>
                        </a:lnTo>
                        <a:lnTo>
                          <a:pt x="34" y="4"/>
                        </a:lnTo>
                        <a:lnTo>
                          <a:pt x="34" y="5"/>
                        </a:lnTo>
                        <a:lnTo>
                          <a:pt x="33" y="8"/>
                        </a:lnTo>
                        <a:lnTo>
                          <a:pt x="31" y="9"/>
                        </a:lnTo>
                        <a:lnTo>
                          <a:pt x="30" y="11"/>
                        </a:lnTo>
                        <a:lnTo>
                          <a:pt x="29" y="12"/>
                        </a:lnTo>
                        <a:lnTo>
                          <a:pt x="27" y="13"/>
                        </a:lnTo>
                        <a:lnTo>
                          <a:pt x="25" y="15"/>
                        </a:lnTo>
                        <a:lnTo>
                          <a:pt x="23" y="16"/>
                        </a:lnTo>
                        <a:lnTo>
                          <a:pt x="20" y="18"/>
                        </a:lnTo>
                        <a:lnTo>
                          <a:pt x="19" y="18"/>
                        </a:lnTo>
                        <a:lnTo>
                          <a:pt x="16" y="19"/>
                        </a:lnTo>
                        <a:lnTo>
                          <a:pt x="14" y="19"/>
                        </a:lnTo>
                        <a:lnTo>
                          <a:pt x="11" y="19"/>
                        </a:lnTo>
                        <a:lnTo>
                          <a:pt x="8" y="19"/>
                        </a:lnTo>
                        <a:lnTo>
                          <a:pt x="0" y="19"/>
                        </a:lnTo>
                        <a:lnTo>
                          <a:pt x="0" y="28"/>
                        </a:lnTo>
                        <a:lnTo>
                          <a:pt x="26" y="28"/>
                        </a:lnTo>
                        <a:lnTo>
                          <a:pt x="26" y="120"/>
                        </a:lnTo>
                        <a:lnTo>
                          <a:pt x="45" y="12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 824">
                    <a:extLst>
                      <a:ext uri="{FF2B5EF4-FFF2-40B4-BE49-F238E27FC236}">
                        <a16:creationId xmlns="" xmlns:a16="http://schemas.microsoft.com/office/drawing/2014/main" id="{2351D0A2-7396-402A-AD05-8108592CBC7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2641600"/>
                    <a:ext cx="46038" cy="65088"/>
                  </a:xfrm>
                  <a:custGeom>
                    <a:avLst/>
                    <a:gdLst>
                      <a:gd name="T0" fmla="*/ 84 w 86"/>
                      <a:gd name="T1" fmla="*/ 48 h 122"/>
                      <a:gd name="T2" fmla="*/ 83 w 86"/>
                      <a:gd name="T3" fmla="*/ 36 h 122"/>
                      <a:gd name="T4" fmla="*/ 80 w 86"/>
                      <a:gd name="T5" fmla="*/ 26 h 122"/>
                      <a:gd name="T6" fmla="*/ 75 w 86"/>
                      <a:gd name="T7" fmla="*/ 18 h 122"/>
                      <a:gd name="T8" fmla="*/ 69 w 86"/>
                      <a:gd name="T9" fmla="*/ 11 h 122"/>
                      <a:gd name="T10" fmla="*/ 61 w 86"/>
                      <a:gd name="T11" fmla="*/ 6 h 122"/>
                      <a:gd name="T12" fmla="*/ 52 w 86"/>
                      <a:gd name="T13" fmla="*/ 2 h 122"/>
                      <a:gd name="T14" fmla="*/ 41 w 86"/>
                      <a:gd name="T15" fmla="*/ 0 h 122"/>
                      <a:gd name="T16" fmla="*/ 30 w 86"/>
                      <a:gd name="T17" fmla="*/ 2 h 122"/>
                      <a:gd name="T18" fmla="*/ 21 w 86"/>
                      <a:gd name="T19" fmla="*/ 4 h 122"/>
                      <a:gd name="T20" fmla="*/ 11 w 86"/>
                      <a:gd name="T21" fmla="*/ 11 h 122"/>
                      <a:gd name="T22" fmla="*/ 4 w 86"/>
                      <a:gd name="T23" fmla="*/ 22 h 122"/>
                      <a:gd name="T24" fmla="*/ 0 w 86"/>
                      <a:gd name="T25" fmla="*/ 36 h 122"/>
                      <a:gd name="T26" fmla="*/ 0 w 86"/>
                      <a:gd name="T27" fmla="*/ 50 h 122"/>
                      <a:gd name="T28" fmla="*/ 6 w 86"/>
                      <a:gd name="T29" fmla="*/ 61 h 122"/>
                      <a:gd name="T30" fmla="*/ 14 w 86"/>
                      <a:gd name="T31" fmla="*/ 71 h 122"/>
                      <a:gd name="T32" fmla="*/ 21 w 86"/>
                      <a:gd name="T33" fmla="*/ 75 h 122"/>
                      <a:gd name="T34" fmla="*/ 29 w 86"/>
                      <a:gd name="T35" fmla="*/ 77 h 122"/>
                      <a:gd name="T36" fmla="*/ 38 w 86"/>
                      <a:gd name="T37" fmla="*/ 77 h 122"/>
                      <a:gd name="T38" fmla="*/ 48 w 86"/>
                      <a:gd name="T39" fmla="*/ 76 h 122"/>
                      <a:gd name="T40" fmla="*/ 56 w 86"/>
                      <a:gd name="T41" fmla="*/ 72 h 122"/>
                      <a:gd name="T42" fmla="*/ 65 w 86"/>
                      <a:gd name="T43" fmla="*/ 63 h 122"/>
                      <a:gd name="T44" fmla="*/ 64 w 86"/>
                      <a:gd name="T45" fmla="*/ 83 h 122"/>
                      <a:gd name="T46" fmla="*/ 58 w 86"/>
                      <a:gd name="T47" fmla="*/ 96 h 122"/>
                      <a:gd name="T48" fmla="*/ 49 w 86"/>
                      <a:gd name="T49" fmla="*/ 106 h 122"/>
                      <a:gd name="T50" fmla="*/ 42 w 86"/>
                      <a:gd name="T51" fmla="*/ 109 h 122"/>
                      <a:gd name="T52" fmla="*/ 36 w 86"/>
                      <a:gd name="T53" fmla="*/ 109 h 122"/>
                      <a:gd name="T54" fmla="*/ 29 w 86"/>
                      <a:gd name="T55" fmla="*/ 106 h 122"/>
                      <a:gd name="T56" fmla="*/ 23 w 86"/>
                      <a:gd name="T57" fmla="*/ 100 h 122"/>
                      <a:gd name="T58" fmla="*/ 22 w 86"/>
                      <a:gd name="T59" fmla="*/ 95 h 122"/>
                      <a:gd name="T60" fmla="*/ 2 w 86"/>
                      <a:gd name="T61" fmla="*/ 91 h 122"/>
                      <a:gd name="T62" fmla="*/ 3 w 86"/>
                      <a:gd name="T63" fmla="*/ 100 h 122"/>
                      <a:gd name="T64" fmla="*/ 8 w 86"/>
                      <a:gd name="T65" fmla="*/ 109 h 122"/>
                      <a:gd name="T66" fmla="*/ 15 w 86"/>
                      <a:gd name="T67" fmla="*/ 115 h 122"/>
                      <a:gd name="T68" fmla="*/ 23 w 86"/>
                      <a:gd name="T69" fmla="*/ 119 h 122"/>
                      <a:gd name="T70" fmla="*/ 34 w 86"/>
                      <a:gd name="T71" fmla="*/ 122 h 122"/>
                      <a:gd name="T72" fmla="*/ 46 w 86"/>
                      <a:gd name="T73" fmla="*/ 121 h 122"/>
                      <a:gd name="T74" fmla="*/ 57 w 86"/>
                      <a:gd name="T75" fmla="*/ 118 h 122"/>
                      <a:gd name="T76" fmla="*/ 67 w 86"/>
                      <a:gd name="T77" fmla="*/ 111 h 122"/>
                      <a:gd name="T78" fmla="*/ 73 w 86"/>
                      <a:gd name="T79" fmla="*/ 106 h 122"/>
                      <a:gd name="T80" fmla="*/ 77 w 86"/>
                      <a:gd name="T81" fmla="*/ 98 h 122"/>
                      <a:gd name="T82" fmla="*/ 81 w 86"/>
                      <a:gd name="T83" fmla="*/ 88 h 122"/>
                      <a:gd name="T84" fmla="*/ 84 w 86"/>
                      <a:gd name="T85" fmla="*/ 77 h 122"/>
                      <a:gd name="T86" fmla="*/ 86 w 86"/>
                      <a:gd name="T87" fmla="*/ 64 h 122"/>
                      <a:gd name="T88" fmla="*/ 64 w 86"/>
                      <a:gd name="T89" fmla="*/ 48 h 122"/>
                      <a:gd name="T90" fmla="*/ 60 w 86"/>
                      <a:gd name="T91" fmla="*/ 56 h 122"/>
                      <a:gd name="T92" fmla="*/ 54 w 86"/>
                      <a:gd name="T93" fmla="*/ 61 h 122"/>
                      <a:gd name="T94" fmla="*/ 50 w 86"/>
                      <a:gd name="T95" fmla="*/ 64 h 122"/>
                      <a:gd name="T96" fmla="*/ 44 w 86"/>
                      <a:gd name="T97" fmla="*/ 65 h 122"/>
                      <a:gd name="T98" fmla="*/ 38 w 86"/>
                      <a:gd name="T99" fmla="*/ 65 h 122"/>
                      <a:gd name="T100" fmla="*/ 33 w 86"/>
                      <a:gd name="T101" fmla="*/ 64 h 122"/>
                      <a:gd name="T102" fmla="*/ 26 w 86"/>
                      <a:gd name="T103" fmla="*/ 60 h 122"/>
                      <a:gd name="T104" fmla="*/ 22 w 86"/>
                      <a:gd name="T105" fmla="*/ 53 h 122"/>
                      <a:gd name="T106" fmla="*/ 21 w 86"/>
                      <a:gd name="T107" fmla="*/ 45 h 122"/>
                      <a:gd name="T108" fmla="*/ 21 w 86"/>
                      <a:gd name="T109" fmla="*/ 33 h 122"/>
                      <a:gd name="T110" fmla="*/ 23 w 86"/>
                      <a:gd name="T111" fmla="*/ 23 h 122"/>
                      <a:gd name="T112" fmla="*/ 29 w 86"/>
                      <a:gd name="T113" fmla="*/ 17 h 122"/>
                      <a:gd name="T114" fmla="*/ 38 w 86"/>
                      <a:gd name="T115" fmla="*/ 13 h 122"/>
                      <a:gd name="T116" fmla="*/ 48 w 86"/>
                      <a:gd name="T117" fmla="*/ 14 h 122"/>
                      <a:gd name="T118" fmla="*/ 57 w 86"/>
                      <a:gd name="T119" fmla="*/ 19 h 122"/>
                      <a:gd name="T120" fmla="*/ 61 w 86"/>
                      <a:gd name="T121" fmla="*/ 27 h 122"/>
                      <a:gd name="T122" fmla="*/ 64 w 86"/>
                      <a:gd name="T123" fmla="*/ 38 h 122"/>
                      <a:gd name="T124" fmla="*/ 64 w 86"/>
                      <a:gd name="T125" fmla="*/ 48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2">
                        <a:moveTo>
                          <a:pt x="86" y="56"/>
                        </a:moveTo>
                        <a:lnTo>
                          <a:pt x="86" y="52"/>
                        </a:lnTo>
                        <a:lnTo>
                          <a:pt x="84" y="48"/>
                        </a:lnTo>
                        <a:lnTo>
                          <a:pt x="84" y="44"/>
                        </a:lnTo>
                        <a:lnTo>
                          <a:pt x="84" y="40"/>
                        </a:lnTo>
                        <a:lnTo>
                          <a:pt x="83" y="36"/>
                        </a:lnTo>
                        <a:lnTo>
                          <a:pt x="81" y="33"/>
                        </a:lnTo>
                        <a:lnTo>
                          <a:pt x="81" y="29"/>
                        </a:lnTo>
                        <a:lnTo>
                          <a:pt x="80" y="26"/>
                        </a:lnTo>
                        <a:lnTo>
                          <a:pt x="79" y="23"/>
                        </a:lnTo>
                        <a:lnTo>
                          <a:pt x="77" y="21"/>
                        </a:lnTo>
                        <a:lnTo>
                          <a:pt x="75" y="18"/>
                        </a:lnTo>
                        <a:lnTo>
                          <a:pt x="73" y="15"/>
                        </a:lnTo>
                        <a:lnTo>
                          <a:pt x="72" y="14"/>
                        </a:lnTo>
                        <a:lnTo>
                          <a:pt x="69" y="11"/>
                        </a:lnTo>
                        <a:lnTo>
                          <a:pt x="68" y="10"/>
                        </a:lnTo>
                        <a:lnTo>
                          <a:pt x="65" y="7"/>
                        </a:lnTo>
                        <a:lnTo>
                          <a:pt x="61" y="6"/>
                        </a:lnTo>
                        <a:lnTo>
                          <a:pt x="58" y="4"/>
                        </a:lnTo>
                        <a:lnTo>
                          <a:pt x="56" y="3"/>
                        </a:lnTo>
                        <a:lnTo>
                          <a:pt x="52" y="2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30" y="2"/>
                        </a:lnTo>
                        <a:lnTo>
                          <a:pt x="26" y="2"/>
                        </a:lnTo>
                        <a:lnTo>
                          <a:pt x="23" y="3"/>
                        </a:lnTo>
                        <a:lnTo>
                          <a:pt x="21" y="4"/>
                        </a:lnTo>
                        <a:lnTo>
                          <a:pt x="18" y="6"/>
                        </a:lnTo>
                        <a:lnTo>
                          <a:pt x="15" y="8"/>
                        </a:lnTo>
                        <a:lnTo>
                          <a:pt x="11" y="11"/>
                        </a:lnTo>
                        <a:lnTo>
                          <a:pt x="8" y="15"/>
                        </a:lnTo>
                        <a:lnTo>
                          <a:pt x="6" y="18"/>
                        </a:lnTo>
                        <a:lnTo>
                          <a:pt x="4" y="22"/>
                        </a:lnTo>
                        <a:lnTo>
                          <a:pt x="2" y="27"/>
                        </a:lnTo>
                        <a:lnTo>
                          <a:pt x="0" y="31"/>
                        </a:lnTo>
                        <a:lnTo>
                          <a:pt x="0" y="36"/>
                        </a:lnTo>
                        <a:lnTo>
                          <a:pt x="0" y="41"/>
                        </a:lnTo>
                        <a:lnTo>
                          <a:pt x="0" y="46"/>
                        </a:lnTo>
                        <a:lnTo>
                          <a:pt x="0" y="50"/>
                        </a:lnTo>
                        <a:lnTo>
                          <a:pt x="2" y="54"/>
                        </a:lnTo>
                        <a:lnTo>
                          <a:pt x="3" y="58"/>
                        </a:lnTo>
                        <a:lnTo>
                          <a:pt x="6" y="61"/>
                        </a:lnTo>
                        <a:lnTo>
                          <a:pt x="7" y="65"/>
                        </a:lnTo>
                        <a:lnTo>
                          <a:pt x="10" y="68"/>
                        </a:lnTo>
                        <a:lnTo>
                          <a:pt x="14" y="71"/>
                        </a:lnTo>
                        <a:lnTo>
                          <a:pt x="17" y="73"/>
                        </a:lnTo>
                        <a:lnTo>
                          <a:pt x="18" y="75"/>
                        </a:lnTo>
                        <a:lnTo>
                          <a:pt x="21" y="75"/>
                        </a:lnTo>
                        <a:lnTo>
                          <a:pt x="23" y="76"/>
                        </a:lnTo>
                        <a:lnTo>
                          <a:pt x="26" y="77"/>
                        </a:lnTo>
                        <a:lnTo>
                          <a:pt x="29" y="77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8" y="77"/>
                        </a:lnTo>
                        <a:lnTo>
                          <a:pt x="42" y="77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0" y="75"/>
                        </a:lnTo>
                        <a:lnTo>
                          <a:pt x="53" y="73"/>
                        </a:lnTo>
                        <a:lnTo>
                          <a:pt x="56" y="72"/>
                        </a:lnTo>
                        <a:lnTo>
                          <a:pt x="58" y="71"/>
                        </a:lnTo>
                        <a:lnTo>
                          <a:pt x="63" y="67"/>
                        </a:lnTo>
                        <a:lnTo>
                          <a:pt x="65" y="63"/>
                        </a:lnTo>
                        <a:lnTo>
                          <a:pt x="65" y="69"/>
                        </a:lnTo>
                        <a:lnTo>
                          <a:pt x="65" y="76"/>
                        </a:lnTo>
                        <a:lnTo>
                          <a:pt x="64" y="83"/>
                        </a:lnTo>
                        <a:lnTo>
                          <a:pt x="63" y="88"/>
                        </a:lnTo>
                        <a:lnTo>
                          <a:pt x="60" y="92"/>
                        </a:lnTo>
                        <a:lnTo>
                          <a:pt x="58" y="96"/>
                        </a:lnTo>
                        <a:lnTo>
                          <a:pt x="56" y="100"/>
                        </a:lnTo>
                        <a:lnTo>
                          <a:pt x="52" y="103"/>
                        </a:lnTo>
                        <a:lnTo>
                          <a:pt x="49" y="106"/>
                        </a:lnTo>
                        <a:lnTo>
                          <a:pt x="46" y="107"/>
                        </a:lnTo>
                        <a:lnTo>
                          <a:pt x="44" y="107"/>
                        </a:lnTo>
                        <a:lnTo>
                          <a:pt x="42" y="109"/>
                        </a:lnTo>
                        <a:lnTo>
                          <a:pt x="41" y="109"/>
                        </a:lnTo>
                        <a:lnTo>
                          <a:pt x="38" y="109"/>
                        </a:lnTo>
                        <a:lnTo>
                          <a:pt x="36" y="109"/>
                        </a:lnTo>
                        <a:lnTo>
                          <a:pt x="33" y="107"/>
                        </a:lnTo>
                        <a:lnTo>
                          <a:pt x="30" y="107"/>
                        </a:lnTo>
                        <a:lnTo>
                          <a:pt x="29" y="106"/>
                        </a:lnTo>
                        <a:lnTo>
                          <a:pt x="26" y="104"/>
                        </a:lnTo>
                        <a:lnTo>
                          <a:pt x="25" y="102"/>
                        </a:lnTo>
                        <a:lnTo>
                          <a:pt x="23" y="100"/>
                        </a:lnTo>
                        <a:lnTo>
                          <a:pt x="22" y="99"/>
                        </a:lnTo>
                        <a:lnTo>
                          <a:pt x="22" y="96"/>
                        </a:lnTo>
                        <a:lnTo>
                          <a:pt x="22" y="95"/>
                        </a:lnTo>
                        <a:lnTo>
                          <a:pt x="21" y="92"/>
                        </a:lnTo>
                        <a:lnTo>
                          <a:pt x="22" y="91"/>
                        </a:lnTo>
                        <a:lnTo>
                          <a:pt x="2" y="91"/>
                        </a:lnTo>
                        <a:lnTo>
                          <a:pt x="2" y="94"/>
                        </a:lnTo>
                        <a:lnTo>
                          <a:pt x="2" y="98"/>
                        </a:lnTo>
                        <a:lnTo>
                          <a:pt x="3" y="100"/>
                        </a:lnTo>
                        <a:lnTo>
                          <a:pt x="4" y="103"/>
                        </a:lnTo>
                        <a:lnTo>
                          <a:pt x="6" y="106"/>
                        </a:lnTo>
                        <a:lnTo>
                          <a:pt x="8" y="109"/>
                        </a:lnTo>
                        <a:lnTo>
                          <a:pt x="10" y="111"/>
                        </a:lnTo>
                        <a:lnTo>
                          <a:pt x="13" y="114"/>
                        </a:lnTo>
                        <a:lnTo>
                          <a:pt x="15" y="115"/>
                        </a:lnTo>
                        <a:lnTo>
                          <a:pt x="18" y="117"/>
                        </a:lnTo>
                        <a:lnTo>
                          <a:pt x="21" y="118"/>
                        </a:lnTo>
                        <a:lnTo>
                          <a:pt x="23" y="119"/>
                        </a:lnTo>
                        <a:lnTo>
                          <a:pt x="27" y="121"/>
                        </a:lnTo>
                        <a:lnTo>
                          <a:pt x="31" y="121"/>
                        </a:lnTo>
                        <a:lnTo>
                          <a:pt x="34" y="122"/>
                        </a:lnTo>
                        <a:lnTo>
                          <a:pt x="38" y="122"/>
                        </a:lnTo>
                        <a:lnTo>
                          <a:pt x="42" y="122"/>
                        </a:lnTo>
                        <a:lnTo>
                          <a:pt x="46" y="121"/>
                        </a:lnTo>
                        <a:lnTo>
                          <a:pt x="50" y="121"/>
                        </a:lnTo>
                        <a:lnTo>
                          <a:pt x="53" y="119"/>
                        </a:lnTo>
                        <a:lnTo>
                          <a:pt x="57" y="118"/>
                        </a:lnTo>
                        <a:lnTo>
                          <a:pt x="60" y="117"/>
                        </a:lnTo>
                        <a:lnTo>
                          <a:pt x="64" y="114"/>
                        </a:lnTo>
                        <a:lnTo>
                          <a:pt x="67" y="111"/>
                        </a:lnTo>
                        <a:lnTo>
                          <a:pt x="69" y="110"/>
                        </a:lnTo>
                        <a:lnTo>
                          <a:pt x="71" y="107"/>
                        </a:lnTo>
                        <a:lnTo>
                          <a:pt x="73" y="106"/>
                        </a:lnTo>
                        <a:lnTo>
                          <a:pt x="75" y="103"/>
                        </a:lnTo>
                        <a:lnTo>
                          <a:pt x="76" y="100"/>
                        </a:lnTo>
                        <a:lnTo>
                          <a:pt x="77" y="98"/>
                        </a:lnTo>
                        <a:lnTo>
                          <a:pt x="79" y="95"/>
                        </a:lnTo>
                        <a:lnTo>
                          <a:pt x="81" y="91"/>
                        </a:lnTo>
                        <a:lnTo>
                          <a:pt x="81" y="88"/>
                        </a:lnTo>
                        <a:lnTo>
                          <a:pt x="83" y="84"/>
                        </a:lnTo>
                        <a:lnTo>
                          <a:pt x="84" y="81"/>
                        </a:lnTo>
                        <a:lnTo>
                          <a:pt x="84" y="77"/>
                        </a:lnTo>
                        <a:lnTo>
                          <a:pt x="84" y="73"/>
                        </a:lnTo>
                        <a:lnTo>
                          <a:pt x="86" y="69"/>
                        </a:lnTo>
                        <a:lnTo>
                          <a:pt x="86" y="64"/>
                        </a:lnTo>
                        <a:lnTo>
                          <a:pt x="86" y="60"/>
                        </a:lnTo>
                        <a:lnTo>
                          <a:pt x="86" y="56"/>
                        </a:lnTo>
                        <a:close/>
                        <a:moveTo>
                          <a:pt x="64" y="48"/>
                        </a:moveTo>
                        <a:lnTo>
                          <a:pt x="63" y="50"/>
                        </a:lnTo>
                        <a:lnTo>
                          <a:pt x="61" y="53"/>
                        </a:lnTo>
                        <a:lnTo>
                          <a:pt x="60" y="56"/>
                        </a:lnTo>
                        <a:lnTo>
                          <a:pt x="58" y="57"/>
                        </a:lnTo>
                        <a:lnTo>
                          <a:pt x="57" y="60"/>
                        </a:lnTo>
                        <a:lnTo>
                          <a:pt x="54" y="61"/>
                        </a:lnTo>
                        <a:lnTo>
                          <a:pt x="53" y="63"/>
                        </a:lnTo>
                        <a:lnTo>
                          <a:pt x="52" y="63"/>
                        </a:lnTo>
                        <a:lnTo>
                          <a:pt x="50" y="64"/>
                        </a:lnTo>
                        <a:lnTo>
                          <a:pt x="49" y="64"/>
                        </a:lnTo>
                        <a:lnTo>
                          <a:pt x="46" y="65"/>
                        </a:lnTo>
                        <a:lnTo>
                          <a:pt x="44" y="65"/>
                        </a:lnTo>
                        <a:lnTo>
                          <a:pt x="42" y="65"/>
                        </a:lnTo>
                        <a:lnTo>
                          <a:pt x="40" y="65"/>
                        </a:lnTo>
                        <a:lnTo>
                          <a:pt x="38" y="65"/>
                        </a:lnTo>
                        <a:lnTo>
                          <a:pt x="37" y="65"/>
                        </a:lnTo>
                        <a:lnTo>
                          <a:pt x="34" y="65"/>
                        </a:lnTo>
                        <a:lnTo>
                          <a:pt x="33" y="64"/>
                        </a:lnTo>
                        <a:lnTo>
                          <a:pt x="30" y="63"/>
                        </a:lnTo>
                        <a:lnTo>
                          <a:pt x="27" y="61"/>
                        </a:lnTo>
                        <a:lnTo>
                          <a:pt x="26" y="60"/>
                        </a:lnTo>
                        <a:lnTo>
                          <a:pt x="25" y="57"/>
                        </a:lnTo>
                        <a:lnTo>
                          <a:pt x="23" y="56"/>
                        </a:lnTo>
                        <a:lnTo>
                          <a:pt x="22" y="53"/>
                        </a:lnTo>
                        <a:lnTo>
                          <a:pt x="22" y="50"/>
                        </a:lnTo>
                        <a:lnTo>
                          <a:pt x="21" y="48"/>
                        </a:lnTo>
                        <a:lnTo>
                          <a:pt x="21" y="45"/>
                        </a:lnTo>
                        <a:lnTo>
                          <a:pt x="21" y="41"/>
                        </a:lnTo>
                        <a:lnTo>
                          <a:pt x="21" y="37"/>
                        </a:lnTo>
                        <a:lnTo>
                          <a:pt x="21" y="33"/>
                        </a:lnTo>
                        <a:lnTo>
                          <a:pt x="22" y="30"/>
                        </a:lnTo>
                        <a:lnTo>
                          <a:pt x="22" y="26"/>
                        </a:lnTo>
                        <a:lnTo>
                          <a:pt x="23" y="23"/>
                        </a:lnTo>
                        <a:lnTo>
                          <a:pt x="26" y="21"/>
                        </a:lnTo>
                        <a:lnTo>
                          <a:pt x="27" y="19"/>
                        </a:lnTo>
                        <a:lnTo>
                          <a:pt x="29" y="17"/>
                        </a:lnTo>
                        <a:lnTo>
                          <a:pt x="31" y="15"/>
                        </a:lnTo>
                        <a:lnTo>
                          <a:pt x="34" y="14"/>
                        </a:lnTo>
                        <a:lnTo>
                          <a:pt x="38" y="13"/>
                        </a:lnTo>
                        <a:lnTo>
                          <a:pt x="41" y="13"/>
                        </a:lnTo>
                        <a:lnTo>
                          <a:pt x="45" y="13"/>
                        </a:lnTo>
                        <a:lnTo>
                          <a:pt x="48" y="14"/>
                        </a:lnTo>
                        <a:lnTo>
                          <a:pt x="52" y="15"/>
                        </a:lnTo>
                        <a:lnTo>
                          <a:pt x="54" y="18"/>
                        </a:lnTo>
                        <a:lnTo>
                          <a:pt x="57" y="19"/>
                        </a:lnTo>
                        <a:lnTo>
                          <a:pt x="58" y="22"/>
                        </a:lnTo>
                        <a:lnTo>
                          <a:pt x="60" y="25"/>
                        </a:lnTo>
                        <a:lnTo>
                          <a:pt x="61" y="27"/>
                        </a:lnTo>
                        <a:lnTo>
                          <a:pt x="63" y="31"/>
                        </a:lnTo>
                        <a:lnTo>
                          <a:pt x="64" y="34"/>
                        </a:lnTo>
                        <a:lnTo>
                          <a:pt x="64" y="38"/>
                        </a:lnTo>
                        <a:lnTo>
                          <a:pt x="64" y="42"/>
                        </a:lnTo>
                        <a:lnTo>
                          <a:pt x="64" y="45"/>
                        </a:lnTo>
                        <a:lnTo>
                          <a:pt x="64" y="4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4" name="Freeform 825">
                    <a:extLst>
                      <a:ext uri="{FF2B5EF4-FFF2-40B4-BE49-F238E27FC236}">
                        <a16:creationId xmlns="" xmlns:a16="http://schemas.microsoft.com/office/drawing/2014/main" id="{77159E53-A639-46E1-A7C0-AC458E253E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2776538"/>
                    <a:ext cx="47625" cy="63500"/>
                  </a:xfrm>
                  <a:custGeom>
                    <a:avLst/>
                    <a:gdLst>
                      <a:gd name="T0" fmla="*/ 70 w 89"/>
                      <a:gd name="T1" fmla="*/ 55 h 120"/>
                      <a:gd name="T2" fmla="*/ 79 w 89"/>
                      <a:gd name="T3" fmla="*/ 48 h 120"/>
                      <a:gd name="T4" fmla="*/ 85 w 89"/>
                      <a:gd name="T5" fmla="*/ 39 h 120"/>
                      <a:gd name="T6" fmla="*/ 85 w 89"/>
                      <a:gd name="T7" fmla="*/ 25 h 120"/>
                      <a:gd name="T8" fmla="*/ 78 w 89"/>
                      <a:gd name="T9" fmla="*/ 13 h 120"/>
                      <a:gd name="T10" fmla="*/ 67 w 89"/>
                      <a:gd name="T11" fmla="*/ 5 h 120"/>
                      <a:gd name="T12" fmla="*/ 54 w 89"/>
                      <a:gd name="T13" fmla="*/ 0 h 120"/>
                      <a:gd name="T14" fmla="*/ 36 w 89"/>
                      <a:gd name="T15" fmla="*/ 0 h 120"/>
                      <a:gd name="T16" fmla="*/ 23 w 89"/>
                      <a:gd name="T17" fmla="*/ 4 h 120"/>
                      <a:gd name="T18" fmla="*/ 12 w 89"/>
                      <a:gd name="T19" fmla="*/ 13 h 120"/>
                      <a:gd name="T20" fmla="*/ 5 w 89"/>
                      <a:gd name="T21" fmla="*/ 25 h 120"/>
                      <a:gd name="T22" fmla="*/ 5 w 89"/>
                      <a:gd name="T23" fmla="*/ 37 h 120"/>
                      <a:gd name="T24" fmla="*/ 10 w 89"/>
                      <a:gd name="T25" fmla="*/ 47 h 120"/>
                      <a:gd name="T26" fmla="*/ 20 w 89"/>
                      <a:gd name="T27" fmla="*/ 55 h 120"/>
                      <a:gd name="T28" fmla="*/ 21 w 89"/>
                      <a:gd name="T29" fmla="*/ 59 h 120"/>
                      <a:gd name="T30" fmla="*/ 8 w 89"/>
                      <a:gd name="T31" fmla="*/ 69 h 120"/>
                      <a:gd name="T32" fmla="*/ 2 w 89"/>
                      <a:gd name="T33" fmla="*/ 78 h 120"/>
                      <a:gd name="T34" fmla="*/ 1 w 89"/>
                      <a:gd name="T35" fmla="*/ 91 h 120"/>
                      <a:gd name="T36" fmla="*/ 5 w 89"/>
                      <a:gd name="T37" fmla="*/ 104 h 120"/>
                      <a:gd name="T38" fmla="*/ 15 w 89"/>
                      <a:gd name="T39" fmla="*/ 113 h 120"/>
                      <a:gd name="T40" fmla="*/ 31 w 89"/>
                      <a:gd name="T41" fmla="*/ 119 h 120"/>
                      <a:gd name="T42" fmla="*/ 50 w 89"/>
                      <a:gd name="T43" fmla="*/ 120 h 120"/>
                      <a:gd name="T44" fmla="*/ 67 w 89"/>
                      <a:gd name="T45" fmla="*/ 117 h 120"/>
                      <a:gd name="T46" fmla="*/ 79 w 89"/>
                      <a:gd name="T47" fmla="*/ 109 h 120"/>
                      <a:gd name="T48" fmla="*/ 88 w 89"/>
                      <a:gd name="T49" fmla="*/ 98 h 120"/>
                      <a:gd name="T50" fmla="*/ 89 w 89"/>
                      <a:gd name="T51" fmla="*/ 85 h 120"/>
                      <a:gd name="T52" fmla="*/ 85 w 89"/>
                      <a:gd name="T53" fmla="*/ 73 h 120"/>
                      <a:gd name="T54" fmla="*/ 75 w 89"/>
                      <a:gd name="T55" fmla="*/ 63 h 120"/>
                      <a:gd name="T56" fmla="*/ 50 w 89"/>
                      <a:gd name="T57" fmla="*/ 64 h 120"/>
                      <a:gd name="T58" fmla="*/ 58 w 89"/>
                      <a:gd name="T59" fmla="*/ 67 h 120"/>
                      <a:gd name="T60" fmla="*/ 65 w 89"/>
                      <a:gd name="T61" fmla="*/ 73 h 120"/>
                      <a:gd name="T62" fmla="*/ 69 w 89"/>
                      <a:gd name="T63" fmla="*/ 81 h 120"/>
                      <a:gd name="T64" fmla="*/ 69 w 89"/>
                      <a:gd name="T65" fmla="*/ 90 h 120"/>
                      <a:gd name="T66" fmla="*/ 65 w 89"/>
                      <a:gd name="T67" fmla="*/ 100 h 120"/>
                      <a:gd name="T68" fmla="*/ 58 w 89"/>
                      <a:gd name="T69" fmla="*/ 105 h 120"/>
                      <a:gd name="T70" fmla="*/ 50 w 89"/>
                      <a:gd name="T71" fmla="*/ 108 h 120"/>
                      <a:gd name="T72" fmla="*/ 40 w 89"/>
                      <a:gd name="T73" fmla="*/ 108 h 120"/>
                      <a:gd name="T74" fmla="*/ 31 w 89"/>
                      <a:gd name="T75" fmla="*/ 105 h 120"/>
                      <a:gd name="T76" fmla="*/ 24 w 89"/>
                      <a:gd name="T77" fmla="*/ 100 h 120"/>
                      <a:gd name="T78" fmla="*/ 20 w 89"/>
                      <a:gd name="T79" fmla="*/ 90 h 120"/>
                      <a:gd name="T80" fmla="*/ 20 w 89"/>
                      <a:gd name="T81" fmla="*/ 81 h 120"/>
                      <a:gd name="T82" fmla="*/ 24 w 89"/>
                      <a:gd name="T83" fmla="*/ 73 h 120"/>
                      <a:gd name="T84" fmla="*/ 31 w 89"/>
                      <a:gd name="T85" fmla="*/ 67 h 120"/>
                      <a:gd name="T86" fmla="*/ 39 w 89"/>
                      <a:gd name="T87" fmla="*/ 64 h 120"/>
                      <a:gd name="T88" fmla="*/ 50 w 89"/>
                      <a:gd name="T89" fmla="*/ 64 h 120"/>
                      <a:gd name="T90" fmla="*/ 48 w 89"/>
                      <a:gd name="T91" fmla="*/ 52 h 120"/>
                      <a:gd name="T92" fmla="*/ 40 w 89"/>
                      <a:gd name="T93" fmla="*/ 52 h 120"/>
                      <a:gd name="T94" fmla="*/ 31 w 89"/>
                      <a:gd name="T95" fmla="*/ 48 h 120"/>
                      <a:gd name="T96" fmla="*/ 25 w 89"/>
                      <a:gd name="T97" fmla="*/ 41 h 120"/>
                      <a:gd name="T98" fmla="*/ 24 w 89"/>
                      <a:gd name="T99" fmla="*/ 32 h 120"/>
                      <a:gd name="T100" fmla="*/ 25 w 89"/>
                      <a:gd name="T101" fmla="*/ 24 h 120"/>
                      <a:gd name="T102" fmla="*/ 31 w 89"/>
                      <a:gd name="T103" fmla="*/ 17 h 120"/>
                      <a:gd name="T104" fmla="*/ 44 w 89"/>
                      <a:gd name="T105" fmla="*/ 12 h 120"/>
                      <a:gd name="T106" fmla="*/ 59 w 89"/>
                      <a:gd name="T107" fmla="*/ 17 h 120"/>
                      <a:gd name="T108" fmla="*/ 65 w 89"/>
                      <a:gd name="T109" fmla="*/ 24 h 120"/>
                      <a:gd name="T110" fmla="*/ 66 w 89"/>
                      <a:gd name="T111" fmla="*/ 32 h 120"/>
                      <a:gd name="T112" fmla="*/ 65 w 89"/>
                      <a:gd name="T113" fmla="*/ 41 h 120"/>
                      <a:gd name="T114" fmla="*/ 59 w 89"/>
                      <a:gd name="T115" fmla="*/ 4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0">
                        <a:moveTo>
                          <a:pt x="65" y="59"/>
                        </a:moveTo>
                        <a:lnTo>
                          <a:pt x="65" y="58"/>
                        </a:lnTo>
                        <a:lnTo>
                          <a:pt x="67" y="56"/>
                        </a:lnTo>
                        <a:lnTo>
                          <a:pt x="70" y="55"/>
                        </a:lnTo>
                        <a:lnTo>
                          <a:pt x="73" y="54"/>
                        </a:lnTo>
                        <a:lnTo>
                          <a:pt x="74" y="52"/>
                        </a:lnTo>
                        <a:lnTo>
                          <a:pt x="77" y="51"/>
                        </a:lnTo>
                        <a:lnTo>
                          <a:pt x="79" y="48"/>
                        </a:lnTo>
                        <a:lnTo>
                          <a:pt x="81" y="46"/>
                        </a:lnTo>
                        <a:lnTo>
                          <a:pt x="82" y="43"/>
                        </a:lnTo>
                        <a:lnTo>
                          <a:pt x="83" y="41"/>
                        </a:lnTo>
                        <a:lnTo>
                          <a:pt x="85" y="39"/>
                        </a:lnTo>
                        <a:lnTo>
                          <a:pt x="85" y="36"/>
                        </a:lnTo>
                        <a:lnTo>
                          <a:pt x="85" y="32"/>
                        </a:lnTo>
                        <a:lnTo>
                          <a:pt x="85" y="29"/>
                        </a:lnTo>
                        <a:lnTo>
                          <a:pt x="85" y="25"/>
                        </a:lnTo>
                        <a:lnTo>
                          <a:pt x="83" y="23"/>
                        </a:lnTo>
                        <a:lnTo>
                          <a:pt x="82" y="18"/>
                        </a:lnTo>
                        <a:lnTo>
                          <a:pt x="81" y="16"/>
                        </a:lnTo>
                        <a:lnTo>
                          <a:pt x="78" y="13"/>
                        </a:lnTo>
                        <a:lnTo>
                          <a:pt x="77" y="10"/>
                        </a:lnTo>
                        <a:lnTo>
                          <a:pt x="74" y="9"/>
                        </a:lnTo>
                        <a:lnTo>
                          <a:pt x="71" y="6"/>
                        </a:lnTo>
                        <a:lnTo>
                          <a:pt x="67" y="5"/>
                        </a:lnTo>
                        <a:lnTo>
                          <a:pt x="65" y="2"/>
                        </a:lnTo>
                        <a:lnTo>
                          <a:pt x="60" y="1"/>
                        </a:lnTo>
                        <a:lnTo>
                          <a:pt x="58" y="1"/>
                        </a:lnTo>
                        <a:lnTo>
                          <a:pt x="54" y="0"/>
                        </a:lnTo>
                        <a:lnTo>
                          <a:pt x="50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2" y="1"/>
                        </a:lnTo>
                        <a:lnTo>
                          <a:pt x="29" y="1"/>
                        </a:lnTo>
                        <a:lnTo>
                          <a:pt x="25" y="2"/>
                        </a:lnTo>
                        <a:lnTo>
                          <a:pt x="23" y="4"/>
                        </a:lnTo>
                        <a:lnTo>
                          <a:pt x="20" y="5"/>
                        </a:lnTo>
                        <a:lnTo>
                          <a:pt x="17" y="8"/>
                        </a:lnTo>
                        <a:lnTo>
                          <a:pt x="13" y="10"/>
                        </a:lnTo>
                        <a:lnTo>
                          <a:pt x="12" y="13"/>
                        </a:lnTo>
                        <a:lnTo>
                          <a:pt x="9" y="16"/>
                        </a:lnTo>
                        <a:lnTo>
                          <a:pt x="8" y="18"/>
                        </a:lnTo>
                        <a:lnTo>
                          <a:pt x="6" y="23"/>
                        </a:lnTo>
                        <a:lnTo>
                          <a:pt x="5" y="25"/>
                        </a:lnTo>
                        <a:lnTo>
                          <a:pt x="5" y="29"/>
                        </a:lnTo>
                        <a:lnTo>
                          <a:pt x="5" y="32"/>
                        </a:lnTo>
                        <a:lnTo>
                          <a:pt x="5" y="35"/>
                        </a:lnTo>
                        <a:lnTo>
                          <a:pt x="5" y="37"/>
                        </a:lnTo>
                        <a:lnTo>
                          <a:pt x="6" y="40"/>
                        </a:lnTo>
                        <a:lnTo>
                          <a:pt x="6" y="43"/>
                        </a:lnTo>
                        <a:lnTo>
                          <a:pt x="8" y="46"/>
                        </a:lnTo>
                        <a:lnTo>
                          <a:pt x="10" y="47"/>
                        </a:lnTo>
                        <a:lnTo>
                          <a:pt x="12" y="50"/>
                        </a:lnTo>
                        <a:lnTo>
                          <a:pt x="15" y="51"/>
                        </a:lnTo>
                        <a:lnTo>
                          <a:pt x="17" y="54"/>
                        </a:lnTo>
                        <a:lnTo>
                          <a:pt x="20" y="55"/>
                        </a:lnTo>
                        <a:lnTo>
                          <a:pt x="23" y="56"/>
                        </a:lnTo>
                        <a:lnTo>
                          <a:pt x="25" y="58"/>
                        </a:lnTo>
                        <a:lnTo>
                          <a:pt x="25" y="59"/>
                        </a:lnTo>
                        <a:lnTo>
                          <a:pt x="21" y="59"/>
                        </a:lnTo>
                        <a:lnTo>
                          <a:pt x="17" y="62"/>
                        </a:lnTo>
                        <a:lnTo>
                          <a:pt x="15" y="63"/>
                        </a:lnTo>
                        <a:lnTo>
                          <a:pt x="10" y="66"/>
                        </a:lnTo>
                        <a:lnTo>
                          <a:pt x="8" y="69"/>
                        </a:lnTo>
                        <a:lnTo>
                          <a:pt x="6" y="70"/>
                        </a:lnTo>
                        <a:lnTo>
                          <a:pt x="4" y="73"/>
                        </a:lnTo>
                        <a:lnTo>
                          <a:pt x="2" y="75"/>
                        </a:lnTo>
                        <a:lnTo>
                          <a:pt x="2" y="78"/>
                        </a:lnTo>
                        <a:lnTo>
                          <a:pt x="1" y="81"/>
                        </a:lnTo>
                        <a:lnTo>
                          <a:pt x="1" y="85"/>
                        </a:lnTo>
                        <a:lnTo>
                          <a:pt x="0" y="87"/>
                        </a:lnTo>
                        <a:lnTo>
                          <a:pt x="1" y="91"/>
                        </a:lnTo>
                        <a:lnTo>
                          <a:pt x="1" y="94"/>
                        </a:lnTo>
                        <a:lnTo>
                          <a:pt x="2" y="98"/>
                        </a:lnTo>
                        <a:lnTo>
                          <a:pt x="4" y="101"/>
                        </a:lnTo>
                        <a:lnTo>
                          <a:pt x="5" y="104"/>
                        </a:lnTo>
                        <a:lnTo>
                          <a:pt x="8" y="106"/>
                        </a:lnTo>
                        <a:lnTo>
                          <a:pt x="9" y="109"/>
                        </a:lnTo>
                        <a:lnTo>
                          <a:pt x="12" y="112"/>
                        </a:lnTo>
                        <a:lnTo>
                          <a:pt x="15" y="113"/>
                        </a:lnTo>
                        <a:lnTo>
                          <a:pt x="19" y="116"/>
                        </a:lnTo>
                        <a:lnTo>
                          <a:pt x="23" y="117"/>
                        </a:lnTo>
                        <a:lnTo>
                          <a:pt x="25" y="119"/>
                        </a:lnTo>
                        <a:lnTo>
                          <a:pt x="31" y="119"/>
                        </a:lnTo>
                        <a:lnTo>
                          <a:pt x="35" y="120"/>
                        </a:lnTo>
                        <a:lnTo>
                          <a:pt x="40" y="120"/>
                        </a:lnTo>
                        <a:lnTo>
                          <a:pt x="44" y="120"/>
                        </a:lnTo>
                        <a:lnTo>
                          <a:pt x="50" y="120"/>
                        </a:lnTo>
                        <a:lnTo>
                          <a:pt x="55" y="120"/>
                        </a:lnTo>
                        <a:lnTo>
                          <a:pt x="59" y="119"/>
                        </a:lnTo>
                        <a:lnTo>
                          <a:pt x="63" y="119"/>
                        </a:lnTo>
                        <a:lnTo>
                          <a:pt x="67" y="117"/>
                        </a:lnTo>
                        <a:lnTo>
                          <a:pt x="71" y="116"/>
                        </a:lnTo>
                        <a:lnTo>
                          <a:pt x="74" y="113"/>
                        </a:lnTo>
                        <a:lnTo>
                          <a:pt x="77" y="112"/>
                        </a:lnTo>
                        <a:lnTo>
                          <a:pt x="79" y="109"/>
                        </a:lnTo>
                        <a:lnTo>
                          <a:pt x="82" y="106"/>
                        </a:lnTo>
                        <a:lnTo>
                          <a:pt x="85" y="104"/>
                        </a:lnTo>
                        <a:lnTo>
                          <a:pt x="86" y="101"/>
                        </a:lnTo>
                        <a:lnTo>
                          <a:pt x="88" y="98"/>
                        </a:lnTo>
                        <a:lnTo>
                          <a:pt x="89" y="94"/>
                        </a:lnTo>
                        <a:lnTo>
                          <a:pt x="89" y="91"/>
                        </a:lnTo>
                        <a:lnTo>
                          <a:pt x="89" y="87"/>
                        </a:lnTo>
                        <a:lnTo>
                          <a:pt x="89" y="85"/>
                        </a:lnTo>
                        <a:lnTo>
                          <a:pt x="89" y="81"/>
                        </a:lnTo>
                        <a:lnTo>
                          <a:pt x="88" y="78"/>
                        </a:lnTo>
                        <a:lnTo>
                          <a:pt x="86" y="75"/>
                        </a:lnTo>
                        <a:lnTo>
                          <a:pt x="85" y="73"/>
                        </a:lnTo>
                        <a:lnTo>
                          <a:pt x="83" y="70"/>
                        </a:lnTo>
                        <a:lnTo>
                          <a:pt x="81" y="69"/>
                        </a:lnTo>
                        <a:lnTo>
                          <a:pt x="79" y="66"/>
                        </a:lnTo>
                        <a:lnTo>
                          <a:pt x="75" y="63"/>
                        </a:lnTo>
                        <a:lnTo>
                          <a:pt x="71" y="62"/>
                        </a:lnTo>
                        <a:lnTo>
                          <a:pt x="69" y="59"/>
                        </a:lnTo>
                        <a:lnTo>
                          <a:pt x="65" y="59"/>
                        </a:lnTo>
                        <a:close/>
                        <a:moveTo>
                          <a:pt x="50" y="64"/>
                        </a:moveTo>
                        <a:lnTo>
                          <a:pt x="52" y="64"/>
                        </a:lnTo>
                        <a:lnTo>
                          <a:pt x="55" y="66"/>
                        </a:lnTo>
                        <a:lnTo>
                          <a:pt x="56" y="66"/>
                        </a:lnTo>
                        <a:lnTo>
                          <a:pt x="58" y="67"/>
                        </a:lnTo>
                        <a:lnTo>
                          <a:pt x="60" y="69"/>
                        </a:lnTo>
                        <a:lnTo>
                          <a:pt x="62" y="69"/>
                        </a:lnTo>
                        <a:lnTo>
                          <a:pt x="63" y="71"/>
                        </a:lnTo>
                        <a:lnTo>
                          <a:pt x="65" y="73"/>
                        </a:lnTo>
                        <a:lnTo>
                          <a:pt x="66" y="74"/>
                        </a:lnTo>
                        <a:lnTo>
                          <a:pt x="67" y="77"/>
                        </a:lnTo>
                        <a:lnTo>
                          <a:pt x="69" y="78"/>
                        </a:lnTo>
                        <a:lnTo>
                          <a:pt x="69" y="81"/>
                        </a:lnTo>
                        <a:lnTo>
                          <a:pt x="70" y="83"/>
                        </a:lnTo>
                        <a:lnTo>
                          <a:pt x="70" y="86"/>
                        </a:lnTo>
                        <a:lnTo>
                          <a:pt x="70" y="89"/>
                        </a:lnTo>
                        <a:lnTo>
                          <a:pt x="69" y="90"/>
                        </a:lnTo>
                        <a:lnTo>
                          <a:pt x="69" y="93"/>
                        </a:lnTo>
                        <a:lnTo>
                          <a:pt x="67" y="96"/>
                        </a:lnTo>
                        <a:lnTo>
                          <a:pt x="66" y="97"/>
                        </a:lnTo>
                        <a:lnTo>
                          <a:pt x="65" y="100"/>
                        </a:lnTo>
                        <a:lnTo>
                          <a:pt x="63" y="101"/>
                        </a:lnTo>
                        <a:lnTo>
                          <a:pt x="62" y="102"/>
                        </a:lnTo>
                        <a:lnTo>
                          <a:pt x="60" y="104"/>
                        </a:lnTo>
                        <a:lnTo>
                          <a:pt x="58" y="105"/>
                        </a:lnTo>
                        <a:lnTo>
                          <a:pt x="56" y="106"/>
                        </a:lnTo>
                        <a:lnTo>
                          <a:pt x="54" y="106"/>
                        </a:lnTo>
                        <a:lnTo>
                          <a:pt x="52" y="108"/>
                        </a:lnTo>
                        <a:lnTo>
                          <a:pt x="50" y="108"/>
                        </a:lnTo>
                        <a:lnTo>
                          <a:pt x="47" y="108"/>
                        </a:lnTo>
                        <a:lnTo>
                          <a:pt x="44" y="108"/>
                        </a:lnTo>
                        <a:lnTo>
                          <a:pt x="43" y="108"/>
                        </a:lnTo>
                        <a:lnTo>
                          <a:pt x="40" y="108"/>
                        </a:lnTo>
                        <a:lnTo>
                          <a:pt x="38" y="108"/>
                        </a:lnTo>
                        <a:lnTo>
                          <a:pt x="35" y="106"/>
                        </a:lnTo>
                        <a:lnTo>
                          <a:pt x="33" y="106"/>
                        </a:lnTo>
                        <a:lnTo>
                          <a:pt x="31" y="105"/>
                        </a:lnTo>
                        <a:lnTo>
                          <a:pt x="29" y="104"/>
                        </a:lnTo>
                        <a:lnTo>
                          <a:pt x="28" y="102"/>
                        </a:lnTo>
                        <a:lnTo>
                          <a:pt x="25" y="101"/>
                        </a:lnTo>
                        <a:lnTo>
                          <a:pt x="24" y="100"/>
                        </a:lnTo>
                        <a:lnTo>
                          <a:pt x="23" y="97"/>
                        </a:lnTo>
                        <a:lnTo>
                          <a:pt x="21" y="96"/>
                        </a:lnTo>
                        <a:lnTo>
                          <a:pt x="21" y="93"/>
                        </a:lnTo>
                        <a:lnTo>
                          <a:pt x="20" y="90"/>
                        </a:lnTo>
                        <a:lnTo>
                          <a:pt x="20" y="89"/>
                        </a:lnTo>
                        <a:lnTo>
                          <a:pt x="20" y="86"/>
                        </a:lnTo>
                        <a:lnTo>
                          <a:pt x="20" y="83"/>
                        </a:lnTo>
                        <a:lnTo>
                          <a:pt x="20" y="81"/>
                        </a:lnTo>
                        <a:lnTo>
                          <a:pt x="21" y="79"/>
                        </a:lnTo>
                        <a:lnTo>
                          <a:pt x="21" y="77"/>
                        </a:lnTo>
                        <a:lnTo>
                          <a:pt x="23" y="75"/>
                        </a:lnTo>
                        <a:lnTo>
                          <a:pt x="24" y="73"/>
                        </a:lnTo>
                        <a:lnTo>
                          <a:pt x="25" y="71"/>
                        </a:lnTo>
                        <a:lnTo>
                          <a:pt x="27" y="70"/>
                        </a:lnTo>
                        <a:lnTo>
                          <a:pt x="28" y="69"/>
                        </a:lnTo>
                        <a:lnTo>
                          <a:pt x="31" y="67"/>
                        </a:lnTo>
                        <a:lnTo>
                          <a:pt x="32" y="67"/>
                        </a:lnTo>
                        <a:lnTo>
                          <a:pt x="35" y="66"/>
                        </a:lnTo>
                        <a:lnTo>
                          <a:pt x="38" y="66"/>
                        </a:lnTo>
                        <a:lnTo>
                          <a:pt x="39" y="64"/>
                        </a:lnTo>
                        <a:lnTo>
                          <a:pt x="42" y="64"/>
                        </a:lnTo>
                        <a:lnTo>
                          <a:pt x="44" y="64"/>
                        </a:lnTo>
                        <a:lnTo>
                          <a:pt x="47" y="64"/>
                        </a:lnTo>
                        <a:lnTo>
                          <a:pt x="50" y="64"/>
                        </a:lnTo>
                        <a:close/>
                        <a:moveTo>
                          <a:pt x="55" y="51"/>
                        </a:moveTo>
                        <a:lnTo>
                          <a:pt x="52" y="52"/>
                        </a:lnTo>
                        <a:lnTo>
                          <a:pt x="51" y="52"/>
                        </a:lnTo>
                        <a:lnTo>
                          <a:pt x="48" y="52"/>
                        </a:lnTo>
                        <a:lnTo>
                          <a:pt x="47" y="52"/>
                        </a:lnTo>
                        <a:lnTo>
                          <a:pt x="44" y="52"/>
                        </a:lnTo>
                        <a:lnTo>
                          <a:pt x="42" y="52"/>
                        </a:lnTo>
                        <a:lnTo>
                          <a:pt x="40" y="52"/>
                        </a:lnTo>
                        <a:lnTo>
                          <a:pt x="39" y="52"/>
                        </a:lnTo>
                        <a:lnTo>
                          <a:pt x="36" y="51"/>
                        </a:lnTo>
                        <a:lnTo>
                          <a:pt x="33" y="50"/>
                        </a:lnTo>
                        <a:lnTo>
                          <a:pt x="31" y="48"/>
                        </a:lnTo>
                        <a:lnTo>
                          <a:pt x="28" y="47"/>
                        </a:lnTo>
                        <a:lnTo>
                          <a:pt x="27" y="44"/>
                        </a:lnTo>
                        <a:lnTo>
                          <a:pt x="25" y="43"/>
                        </a:lnTo>
                        <a:lnTo>
                          <a:pt x="25" y="41"/>
                        </a:lnTo>
                        <a:lnTo>
                          <a:pt x="24" y="39"/>
                        </a:lnTo>
                        <a:lnTo>
                          <a:pt x="24" y="37"/>
                        </a:lnTo>
                        <a:lnTo>
                          <a:pt x="24" y="35"/>
                        </a:lnTo>
                        <a:lnTo>
                          <a:pt x="24" y="32"/>
                        </a:lnTo>
                        <a:lnTo>
                          <a:pt x="24" y="31"/>
                        </a:lnTo>
                        <a:lnTo>
                          <a:pt x="24" y="28"/>
                        </a:lnTo>
                        <a:lnTo>
                          <a:pt x="24" y="25"/>
                        </a:lnTo>
                        <a:lnTo>
                          <a:pt x="25" y="24"/>
                        </a:lnTo>
                        <a:lnTo>
                          <a:pt x="25" y="21"/>
                        </a:lnTo>
                        <a:lnTo>
                          <a:pt x="27" y="20"/>
                        </a:lnTo>
                        <a:lnTo>
                          <a:pt x="28" y="18"/>
                        </a:lnTo>
                        <a:lnTo>
                          <a:pt x="31" y="17"/>
                        </a:lnTo>
                        <a:lnTo>
                          <a:pt x="33" y="14"/>
                        </a:lnTo>
                        <a:lnTo>
                          <a:pt x="36" y="13"/>
                        </a:lnTo>
                        <a:lnTo>
                          <a:pt x="40" y="12"/>
                        </a:lnTo>
                        <a:lnTo>
                          <a:pt x="44" y="12"/>
                        </a:lnTo>
                        <a:lnTo>
                          <a:pt x="48" y="12"/>
                        </a:lnTo>
                        <a:lnTo>
                          <a:pt x="52" y="13"/>
                        </a:lnTo>
                        <a:lnTo>
                          <a:pt x="56" y="14"/>
                        </a:lnTo>
                        <a:lnTo>
                          <a:pt x="59" y="17"/>
                        </a:lnTo>
                        <a:lnTo>
                          <a:pt x="60" y="18"/>
                        </a:lnTo>
                        <a:lnTo>
                          <a:pt x="62" y="20"/>
                        </a:lnTo>
                        <a:lnTo>
                          <a:pt x="63" y="21"/>
                        </a:lnTo>
                        <a:lnTo>
                          <a:pt x="65" y="24"/>
                        </a:lnTo>
                        <a:lnTo>
                          <a:pt x="65" y="25"/>
                        </a:lnTo>
                        <a:lnTo>
                          <a:pt x="66" y="28"/>
                        </a:lnTo>
                        <a:lnTo>
                          <a:pt x="66" y="31"/>
                        </a:lnTo>
                        <a:lnTo>
                          <a:pt x="66" y="32"/>
                        </a:lnTo>
                        <a:lnTo>
                          <a:pt x="66" y="35"/>
                        </a:lnTo>
                        <a:lnTo>
                          <a:pt x="66" y="37"/>
                        </a:lnTo>
                        <a:lnTo>
                          <a:pt x="65" y="40"/>
                        </a:lnTo>
                        <a:lnTo>
                          <a:pt x="65" y="41"/>
                        </a:lnTo>
                        <a:lnTo>
                          <a:pt x="63" y="44"/>
                        </a:lnTo>
                        <a:lnTo>
                          <a:pt x="62" y="46"/>
                        </a:lnTo>
                        <a:lnTo>
                          <a:pt x="60" y="47"/>
                        </a:lnTo>
                        <a:lnTo>
                          <a:pt x="59" y="48"/>
                        </a:lnTo>
                        <a:lnTo>
                          <a:pt x="58" y="50"/>
                        </a:lnTo>
                        <a:lnTo>
                          <a:pt x="56" y="51"/>
                        </a:lnTo>
                        <a:lnTo>
                          <a:pt x="55" y="5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5" name="Freeform 826">
                    <a:extLst>
                      <a:ext uri="{FF2B5EF4-FFF2-40B4-BE49-F238E27FC236}">
                        <a16:creationId xmlns="" xmlns:a16="http://schemas.microsoft.com/office/drawing/2014/main" id="{0E861C3D-E30E-4049-84D3-C90AA6582F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3151" y="2911475"/>
                    <a:ext cx="42863" cy="63500"/>
                  </a:xfrm>
                  <a:custGeom>
                    <a:avLst/>
                    <a:gdLst>
                      <a:gd name="T0" fmla="*/ 39 w 81"/>
                      <a:gd name="T1" fmla="*/ 118 h 118"/>
                      <a:gd name="T2" fmla="*/ 81 w 81"/>
                      <a:gd name="T3" fmla="*/ 15 h 118"/>
                      <a:gd name="T4" fmla="*/ 81 w 81"/>
                      <a:gd name="T5" fmla="*/ 0 h 118"/>
                      <a:gd name="T6" fmla="*/ 0 w 81"/>
                      <a:gd name="T7" fmla="*/ 0 h 118"/>
                      <a:gd name="T8" fmla="*/ 0 w 81"/>
                      <a:gd name="T9" fmla="*/ 12 h 118"/>
                      <a:gd name="T10" fmla="*/ 62 w 81"/>
                      <a:gd name="T11" fmla="*/ 12 h 118"/>
                      <a:gd name="T12" fmla="*/ 20 w 81"/>
                      <a:gd name="T13" fmla="*/ 118 h 118"/>
                      <a:gd name="T14" fmla="*/ 39 w 81"/>
                      <a:gd name="T15" fmla="*/ 11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8">
                        <a:moveTo>
                          <a:pt x="39" y="118"/>
                        </a:moveTo>
                        <a:lnTo>
                          <a:pt x="81" y="15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62" y="12"/>
                        </a:lnTo>
                        <a:lnTo>
                          <a:pt x="20" y="118"/>
                        </a:lnTo>
                        <a:lnTo>
                          <a:pt x="39" y="11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6" name="Freeform 827">
                    <a:extLst>
                      <a:ext uri="{FF2B5EF4-FFF2-40B4-BE49-F238E27FC236}">
                        <a16:creationId xmlns="" xmlns:a16="http://schemas.microsoft.com/office/drawing/2014/main" id="{0C44EF97-2AE8-4C79-A66E-9DDE9F22398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3044825"/>
                    <a:ext cx="46038" cy="65088"/>
                  </a:xfrm>
                  <a:custGeom>
                    <a:avLst/>
                    <a:gdLst>
                      <a:gd name="T0" fmla="*/ 21 w 86"/>
                      <a:gd name="T1" fmla="*/ 43 h 121"/>
                      <a:gd name="T2" fmla="*/ 25 w 86"/>
                      <a:gd name="T3" fmla="*/ 28 h 121"/>
                      <a:gd name="T4" fmla="*/ 33 w 86"/>
                      <a:gd name="T5" fmla="*/ 17 h 121"/>
                      <a:gd name="T6" fmla="*/ 42 w 86"/>
                      <a:gd name="T7" fmla="*/ 13 h 121"/>
                      <a:gd name="T8" fmla="*/ 53 w 86"/>
                      <a:gd name="T9" fmla="*/ 14 h 121"/>
                      <a:gd name="T10" fmla="*/ 60 w 86"/>
                      <a:gd name="T11" fmla="*/ 19 h 121"/>
                      <a:gd name="T12" fmla="*/ 63 w 86"/>
                      <a:gd name="T13" fmla="*/ 23 h 121"/>
                      <a:gd name="T14" fmla="*/ 64 w 86"/>
                      <a:gd name="T15" fmla="*/ 29 h 121"/>
                      <a:gd name="T16" fmla="*/ 84 w 86"/>
                      <a:gd name="T17" fmla="*/ 28 h 121"/>
                      <a:gd name="T18" fmla="*/ 81 w 86"/>
                      <a:gd name="T19" fmla="*/ 19 h 121"/>
                      <a:gd name="T20" fmla="*/ 75 w 86"/>
                      <a:gd name="T21" fmla="*/ 10 h 121"/>
                      <a:gd name="T22" fmla="*/ 67 w 86"/>
                      <a:gd name="T23" fmla="*/ 5 h 121"/>
                      <a:gd name="T24" fmla="*/ 57 w 86"/>
                      <a:gd name="T25" fmla="*/ 1 h 121"/>
                      <a:gd name="T26" fmla="*/ 46 w 86"/>
                      <a:gd name="T27" fmla="*/ 0 h 121"/>
                      <a:gd name="T28" fmla="*/ 36 w 86"/>
                      <a:gd name="T29" fmla="*/ 1 h 121"/>
                      <a:gd name="T30" fmla="*/ 26 w 86"/>
                      <a:gd name="T31" fmla="*/ 5 h 121"/>
                      <a:gd name="T32" fmla="*/ 18 w 86"/>
                      <a:gd name="T33" fmla="*/ 10 h 121"/>
                      <a:gd name="T34" fmla="*/ 11 w 86"/>
                      <a:gd name="T35" fmla="*/ 19 h 121"/>
                      <a:gd name="T36" fmla="*/ 7 w 86"/>
                      <a:gd name="T37" fmla="*/ 27 h 121"/>
                      <a:gd name="T38" fmla="*/ 3 w 86"/>
                      <a:gd name="T39" fmla="*/ 37 h 121"/>
                      <a:gd name="T40" fmla="*/ 0 w 86"/>
                      <a:gd name="T41" fmla="*/ 50 h 121"/>
                      <a:gd name="T42" fmla="*/ 0 w 86"/>
                      <a:gd name="T43" fmla="*/ 63 h 121"/>
                      <a:gd name="T44" fmla="*/ 0 w 86"/>
                      <a:gd name="T45" fmla="*/ 75 h 121"/>
                      <a:gd name="T46" fmla="*/ 2 w 86"/>
                      <a:gd name="T47" fmla="*/ 86 h 121"/>
                      <a:gd name="T48" fmla="*/ 4 w 86"/>
                      <a:gd name="T49" fmla="*/ 96 h 121"/>
                      <a:gd name="T50" fmla="*/ 8 w 86"/>
                      <a:gd name="T51" fmla="*/ 104 h 121"/>
                      <a:gd name="T52" fmla="*/ 14 w 86"/>
                      <a:gd name="T53" fmla="*/ 109 h 121"/>
                      <a:gd name="T54" fmla="*/ 22 w 86"/>
                      <a:gd name="T55" fmla="*/ 116 h 121"/>
                      <a:gd name="T56" fmla="*/ 33 w 86"/>
                      <a:gd name="T57" fmla="*/ 120 h 121"/>
                      <a:gd name="T58" fmla="*/ 44 w 86"/>
                      <a:gd name="T59" fmla="*/ 121 h 121"/>
                      <a:gd name="T60" fmla="*/ 56 w 86"/>
                      <a:gd name="T61" fmla="*/ 120 h 121"/>
                      <a:gd name="T62" fmla="*/ 67 w 86"/>
                      <a:gd name="T63" fmla="*/ 116 h 121"/>
                      <a:gd name="T64" fmla="*/ 75 w 86"/>
                      <a:gd name="T65" fmla="*/ 110 h 121"/>
                      <a:gd name="T66" fmla="*/ 81 w 86"/>
                      <a:gd name="T67" fmla="*/ 100 h 121"/>
                      <a:gd name="T68" fmla="*/ 86 w 86"/>
                      <a:gd name="T69" fmla="*/ 86 h 121"/>
                      <a:gd name="T70" fmla="*/ 84 w 86"/>
                      <a:gd name="T71" fmla="*/ 71 h 121"/>
                      <a:gd name="T72" fmla="*/ 80 w 86"/>
                      <a:gd name="T73" fmla="*/ 58 h 121"/>
                      <a:gd name="T74" fmla="*/ 72 w 86"/>
                      <a:gd name="T75" fmla="*/ 50 h 121"/>
                      <a:gd name="T76" fmla="*/ 64 w 86"/>
                      <a:gd name="T77" fmla="*/ 44 h 121"/>
                      <a:gd name="T78" fmla="*/ 54 w 86"/>
                      <a:gd name="T79" fmla="*/ 42 h 121"/>
                      <a:gd name="T80" fmla="*/ 44 w 86"/>
                      <a:gd name="T81" fmla="*/ 42 h 121"/>
                      <a:gd name="T82" fmla="*/ 37 w 86"/>
                      <a:gd name="T83" fmla="*/ 43 h 121"/>
                      <a:gd name="T84" fmla="*/ 30 w 86"/>
                      <a:gd name="T85" fmla="*/ 46 h 121"/>
                      <a:gd name="T86" fmla="*/ 23 w 86"/>
                      <a:gd name="T87" fmla="*/ 51 h 121"/>
                      <a:gd name="T88" fmla="*/ 25 w 86"/>
                      <a:gd name="T89" fmla="*/ 64 h 121"/>
                      <a:gd name="T90" fmla="*/ 30 w 86"/>
                      <a:gd name="T91" fmla="*/ 58 h 121"/>
                      <a:gd name="T92" fmla="*/ 41 w 86"/>
                      <a:gd name="T93" fmla="*/ 54 h 121"/>
                      <a:gd name="T94" fmla="*/ 52 w 86"/>
                      <a:gd name="T95" fmla="*/ 55 h 121"/>
                      <a:gd name="T96" fmla="*/ 58 w 86"/>
                      <a:gd name="T97" fmla="*/ 60 h 121"/>
                      <a:gd name="T98" fmla="*/ 63 w 86"/>
                      <a:gd name="T99" fmla="*/ 67 h 121"/>
                      <a:gd name="T100" fmla="*/ 65 w 86"/>
                      <a:gd name="T101" fmla="*/ 77 h 121"/>
                      <a:gd name="T102" fmla="*/ 64 w 86"/>
                      <a:gd name="T103" fmla="*/ 89 h 121"/>
                      <a:gd name="T104" fmla="*/ 63 w 86"/>
                      <a:gd name="T105" fmla="*/ 98 h 121"/>
                      <a:gd name="T106" fmla="*/ 57 w 86"/>
                      <a:gd name="T107" fmla="*/ 105 h 121"/>
                      <a:gd name="T108" fmla="*/ 48 w 86"/>
                      <a:gd name="T109" fmla="*/ 108 h 121"/>
                      <a:gd name="T110" fmla="*/ 41 w 86"/>
                      <a:gd name="T111" fmla="*/ 108 h 121"/>
                      <a:gd name="T112" fmla="*/ 34 w 86"/>
                      <a:gd name="T113" fmla="*/ 106 h 121"/>
                      <a:gd name="T114" fmla="*/ 27 w 86"/>
                      <a:gd name="T115" fmla="*/ 100 h 121"/>
                      <a:gd name="T116" fmla="*/ 23 w 86"/>
                      <a:gd name="T117" fmla="*/ 90 h 121"/>
                      <a:gd name="T118" fmla="*/ 22 w 86"/>
                      <a:gd name="T119" fmla="*/ 79 h 121"/>
                      <a:gd name="T120" fmla="*/ 22 w 86"/>
                      <a:gd name="T121" fmla="*/ 7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1">
                        <a:moveTo>
                          <a:pt x="19" y="56"/>
                        </a:moveTo>
                        <a:lnTo>
                          <a:pt x="19" y="50"/>
                        </a:lnTo>
                        <a:lnTo>
                          <a:pt x="21" y="43"/>
                        </a:lnTo>
                        <a:lnTo>
                          <a:pt x="22" y="37"/>
                        </a:lnTo>
                        <a:lnTo>
                          <a:pt x="23" y="32"/>
                        </a:lnTo>
                        <a:lnTo>
                          <a:pt x="25" y="28"/>
                        </a:lnTo>
                        <a:lnTo>
                          <a:pt x="27" y="24"/>
                        </a:lnTo>
                        <a:lnTo>
                          <a:pt x="30" y="20"/>
                        </a:lnTo>
                        <a:lnTo>
                          <a:pt x="33" y="17"/>
                        </a:lnTo>
                        <a:lnTo>
                          <a:pt x="36" y="16"/>
                        </a:lnTo>
                        <a:lnTo>
                          <a:pt x="40" y="14"/>
                        </a:lnTo>
                        <a:lnTo>
                          <a:pt x="42" y="13"/>
                        </a:lnTo>
                        <a:lnTo>
                          <a:pt x="46" y="13"/>
                        </a:lnTo>
                        <a:lnTo>
                          <a:pt x="50" y="13"/>
                        </a:lnTo>
                        <a:lnTo>
                          <a:pt x="53" y="14"/>
                        </a:lnTo>
                        <a:lnTo>
                          <a:pt x="56" y="16"/>
                        </a:lnTo>
                        <a:lnTo>
                          <a:pt x="58" y="17"/>
                        </a:lnTo>
                        <a:lnTo>
                          <a:pt x="60" y="19"/>
                        </a:lnTo>
                        <a:lnTo>
                          <a:pt x="61" y="20"/>
                        </a:lnTo>
                        <a:lnTo>
                          <a:pt x="63" y="21"/>
                        </a:lnTo>
                        <a:lnTo>
                          <a:pt x="63" y="23"/>
                        </a:lnTo>
                        <a:lnTo>
                          <a:pt x="64" y="24"/>
                        </a:lnTo>
                        <a:lnTo>
                          <a:pt x="64" y="27"/>
                        </a:lnTo>
                        <a:lnTo>
                          <a:pt x="64" y="29"/>
                        </a:lnTo>
                        <a:lnTo>
                          <a:pt x="64" y="31"/>
                        </a:lnTo>
                        <a:lnTo>
                          <a:pt x="84" y="31"/>
                        </a:lnTo>
                        <a:lnTo>
                          <a:pt x="84" y="28"/>
                        </a:lnTo>
                        <a:lnTo>
                          <a:pt x="83" y="24"/>
                        </a:lnTo>
                        <a:lnTo>
                          <a:pt x="83" y="21"/>
                        </a:lnTo>
                        <a:lnTo>
                          <a:pt x="81" y="19"/>
                        </a:lnTo>
                        <a:lnTo>
                          <a:pt x="79" y="16"/>
                        </a:lnTo>
                        <a:lnTo>
                          <a:pt x="77" y="13"/>
                        </a:lnTo>
                        <a:lnTo>
                          <a:pt x="75" y="10"/>
                        </a:lnTo>
                        <a:lnTo>
                          <a:pt x="72" y="8"/>
                        </a:lnTo>
                        <a:lnTo>
                          <a:pt x="71" y="6"/>
                        </a:lnTo>
                        <a:lnTo>
                          <a:pt x="67" y="5"/>
                        </a:lnTo>
                        <a:lnTo>
                          <a:pt x="64" y="4"/>
                        </a:lnTo>
                        <a:lnTo>
                          <a:pt x="61" y="2"/>
                        </a:lnTo>
                        <a:lnTo>
                          <a:pt x="57" y="1"/>
                        </a:lnTo>
                        <a:lnTo>
                          <a:pt x="54" y="1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8" y="1"/>
                        </a:lnTo>
                        <a:lnTo>
                          <a:pt x="36" y="1"/>
                        </a:lnTo>
                        <a:lnTo>
                          <a:pt x="31" y="2"/>
                        </a:lnTo>
                        <a:lnTo>
                          <a:pt x="29" y="4"/>
                        </a:lnTo>
                        <a:lnTo>
                          <a:pt x="26" y="5"/>
                        </a:lnTo>
                        <a:lnTo>
                          <a:pt x="23" y="6"/>
                        </a:lnTo>
                        <a:lnTo>
                          <a:pt x="21" y="8"/>
                        </a:lnTo>
                        <a:lnTo>
                          <a:pt x="18" y="10"/>
                        </a:lnTo>
                        <a:lnTo>
                          <a:pt x="15" y="13"/>
                        </a:lnTo>
                        <a:lnTo>
                          <a:pt x="14" y="16"/>
                        </a:lnTo>
                        <a:lnTo>
                          <a:pt x="11" y="19"/>
                        </a:lnTo>
                        <a:lnTo>
                          <a:pt x="10" y="21"/>
                        </a:lnTo>
                        <a:lnTo>
                          <a:pt x="8" y="24"/>
                        </a:lnTo>
                        <a:lnTo>
                          <a:pt x="7" y="27"/>
                        </a:lnTo>
                        <a:lnTo>
                          <a:pt x="6" y="31"/>
                        </a:lnTo>
                        <a:lnTo>
                          <a:pt x="4" y="33"/>
                        </a:lnTo>
                        <a:lnTo>
                          <a:pt x="3" y="37"/>
                        </a:lnTo>
                        <a:lnTo>
                          <a:pt x="2" y="42"/>
                        </a:lnTo>
                        <a:lnTo>
                          <a:pt x="2" y="46"/>
                        </a:lnTo>
                        <a:lnTo>
                          <a:pt x="0" y="50"/>
                        </a:lnTo>
                        <a:lnTo>
                          <a:pt x="0" y="54"/>
                        </a:lnTo>
                        <a:lnTo>
                          <a:pt x="0" y="58"/>
                        </a:lnTo>
                        <a:lnTo>
                          <a:pt x="0" y="63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2" y="83"/>
                        </a:lnTo>
                        <a:lnTo>
                          <a:pt x="2" y="86"/>
                        </a:lnTo>
                        <a:lnTo>
                          <a:pt x="3" y="89"/>
                        </a:lnTo>
                        <a:lnTo>
                          <a:pt x="4" y="93"/>
                        </a:lnTo>
                        <a:lnTo>
                          <a:pt x="4" y="96"/>
                        </a:lnTo>
                        <a:lnTo>
                          <a:pt x="6" y="98"/>
                        </a:lnTo>
                        <a:lnTo>
                          <a:pt x="7" y="101"/>
                        </a:lnTo>
                        <a:lnTo>
                          <a:pt x="8" y="104"/>
                        </a:lnTo>
                        <a:lnTo>
                          <a:pt x="10" y="105"/>
                        </a:lnTo>
                        <a:lnTo>
                          <a:pt x="11" y="108"/>
                        </a:lnTo>
                        <a:lnTo>
                          <a:pt x="14" y="109"/>
                        </a:lnTo>
                        <a:lnTo>
                          <a:pt x="15" y="110"/>
                        </a:lnTo>
                        <a:lnTo>
                          <a:pt x="19" y="113"/>
                        </a:lnTo>
                        <a:lnTo>
                          <a:pt x="22" y="116"/>
                        </a:lnTo>
                        <a:lnTo>
                          <a:pt x="26" y="117"/>
                        </a:lnTo>
                        <a:lnTo>
                          <a:pt x="29" y="119"/>
                        </a:lnTo>
                        <a:lnTo>
                          <a:pt x="33" y="120"/>
                        </a:lnTo>
                        <a:lnTo>
                          <a:pt x="36" y="120"/>
                        </a:lnTo>
                        <a:lnTo>
                          <a:pt x="40" y="121"/>
                        </a:lnTo>
                        <a:lnTo>
                          <a:pt x="44" y="121"/>
                        </a:lnTo>
                        <a:lnTo>
                          <a:pt x="48" y="121"/>
                        </a:lnTo>
                        <a:lnTo>
                          <a:pt x="52" y="120"/>
                        </a:lnTo>
                        <a:lnTo>
                          <a:pt x="56" y="120"/>
                        </a:lnTo>
                        <a:lnTo>
                          <a:pt x="60" y="119"/>
                        </a:lnTo>
                        <a:lnTo>
                          <a:pt x="63" y="117"/>
                        </a:lnTo>
                        <a:lnTo>
                          <a:pt x="67" y="116"/>
                        </a:lnTo>
                        <a:lnTo>
                          <a:pt x="69" y="115"/>
                        </a:lnTo>
                        <a:lnTo>
                          <a:pt x="72" y="113"/>
                        </a:lnTo>
                        <a:lnTo>
                          <a:pt x="75" y="110"/>
                        </a:lnTo>
                        <a:lnTo>
                          <a:pt x="77" y="106"/>
                        </a:lnTo>
                        <a:lnTo>
                          <a:pt x="80" y="104"/>
                        </a:lnTo>
                        <a:lnTo>
                          <a:pt x="81" y="100"/>
                        </a:lnTo>
                        <a:lnTo>
                          <a:pt x="84" y="96"/>
                        </a:lnTo>
                        <a:lnTo>
                          <a:pt x="84" y="90"/>
                        </a:lnTo>
                        <a:lnTo>
                          <a:pt x="86" y="86"/>
                        </a:lnTo>
                        <a:lnTo>
                          <a:pt x="86" y="81"/>
                        </a:lnTo>
                        <a:lnTo>
                          <a:pt x="86" y="75"/>
                        </a:lnTo>
                        <a:lnTo>
                          <a:pt x="84" y="71"/>
                        </a:lnTo>
                        <a:lnTo>
                          <a:pt x="84" y="66"/>
                        </a:lnTo>
                        <a:lnTo>
                          <a:pt x="83" y="62"/>
                        </a:lnTo>
                        <a:lnTo>
                          <a:pt x="80" y="58"/>
                        </a:lnTo>
                        <a:lnTo>
                          <a:pt x="79" y="55"/>
                        </a:lnTo>
                        <a:lnTo>
                          <a:pt x="76" y="52"/>
                        </a:lnTo>
                        <a:lnTo>
                          <a:pt x="72" y="50"/>
                        </a:lnTo>
                        <a:lnTo>
                          <a:pt x="71" y="47"/>
                        </a:lnTo>
                        <a:lnTo>
                          <a:pt x="67" y="46"/>
                        </a:lnTo>
                        <a:lnTo>
                          <a:pt x="64" y="44"/>
                        </a:lnTo>
                        <a:lnTo>
                          <a:pt x="61" y="43"/>
                        </a:lnTo>
                        <a:lnTo>
                          <a:pt x="57" y="42"/>
                        </a:lnTo>
                        <a:lnTo>
                          <a:pt x="54" y="42"/>
                        </a:lnTo>
                        <a:lnTo>
                          <a:pt x="50" y="42"/>
                        </a:lnTo>
                        <a:lnTo>
                          <a:pt x="48" y="42"/>
                        </a:lnTo>
                        <a:lnTo>
                          <a:pt x="44" y="42"/>
                        </a:lnTo>
                        <a:lnTo>
                          <a:pt x="42" y="42"/>
                        </a:lnTo>
                        <a:lnTo>
                          <a:pt x="40" y="42"/>
                        </a:lnTo>
                        <a:lnTo>
                          <a:pt x="37" y="43"/>
                        </a:lnTo>
                        <a:lnTo>
                          <a:pt x="34" y="43"/>
                        </a:lnTo>
                        <a:lnTo>
                          <a:pt x="33" y="44"/>
                        </a:lnTo>
                        <a:lnTo>
                          <a:pt x="30" y="46"/>
                        </a:lnTo>
                        <a:lnTo>
                          <a:pt x="29" y="47"/>
                        </a:lnTo>
                        <a:lnTo>
                          <a:pt x="26" y="50"/>
                        </a:lnTo>
                        <a:lnTo>
                          <a:pt x="23" y="51"/>
                        </a:lnTo>
                        <a:lnTo>
                          <a:pt x="22" y="54"/>
                        </a:lnTo>
                        <a:lnTo>
                          <a:pt x="19" y="56"/>
                        </a:lnTo>
                        <a:close/>
                        <a:moveTo>
                          <a:pt x="25" y="64"/>
                        </a:moveTo>
                        <a:lnTo>
                          <a:pt x="26" y="62"/>
                        </a:lnTo>
                        <a:lnTo>
                          <a:pt x="29" y="60"/>
                        </a:lnTo>
                        <a:lnTo>
                          <a:pt x="30" y="58"/>
                        </a:lnTo>
                        <a:lnTo>
                          <a:pt x="34" y="56"/>
                        </a:lnTo>
                        <a:lnTo>
                          <a:pt x="37" y="55"/>
                        </a:lnTo>
                        <a:lnTo>
                          <a:pt x="41" y="54"/>
                        </a:lnTo>
                        <a:lnTo>
                          <a:pt x="45" y="54"/>
                        </a:lnTo>
                        <a:lnTo>
                          <a:pt x="48" y="54"/>
                        </a:lnTo>
                        <a:lnTo>
                          <a:pt x="52" y="55"/>
                        </a:lnTo>
                        <a:lnTo>
                          <a:pt x="54" y="56"/>
                        </a:lnTo>
                        <a:lnTo>
                          <a:pt x="57" y="58"/>
                        </a:lnTo>
                        <a:lnTo>
                          <a:pt x="58" y="60"/>
                        </a:lnTo>
                        <a:lnTo>
                          <a:pt x="61" y="62"/>
                        </a:lnTo>
                        <a:lnTo>
                          <a:pt x="63" y="64"/>
                        </a:lnTo>
                        <a:lnTo>
                          <a:pt x="63" y="67"/>
                        </a:lnTo>
                        <a:lnTo>
                          <a:pt x="64" y="70"/>
                        </a:lnTo>
                        <a:lnTo>
                          <a:pt x="64" y="73"/>
                        </a:lnTo>
                        <a:lnTo>
                          <a:pt x="65" y="77"/>
                        </a:lnTo>
                        <a:lnTo>
                          <a:pt x="65" y="81"/>
                        </a:lnTo>
                        <a:lnTo>
                          <a:pt x="65" y="85"/>
                        </a:lnTo>
                        <a:lnTo>
                          <a:pt x="64" y="89"/>
                        </a:lnTo>
                        <a:lnTo>
                          <a:pt x="64" y="92"/>
                        </a:lnTo>
                        <a:lnTo>
                          <a:pt x="63" y="96"/>
                        </a:lnTo>
                        <a:lnTo>
                          <a:pt x="63" y="98"/>
                        </a:lnTo>
                        <a:lnTo>
                          <a:pt x="61" y="101"/>
                        </a:lnTo>
                        <a:lnTo>
                          <a:pt x="58" y="102"/>
                        </a:lnTo>
                        <a:lnTo>
                          <a:pt x="57" y="105"/>
                        </a:lnTo>
                        <a:lnTo>
                          <a:pt x="54" y="106"/>
                        </a:lnTo>
                        <a:lnTo>
                          <a:pt x="52" y="108"/>
                        </a:lnTo>
                        <a:lnTo>
                          <a:pt x="48" y="108"/>
                        </a:lnTo>
                        <a:lnTo>
                          <a:pt x="45" y="109"/>
                        </a:lnTo>
                        <a:lnTo>
                          <a:pt x="42" y="109"/>
                        </a:lnTo>
                        <a:lnTo>
                          <a:pt x="41" y="108"/>
                        </a:lnTo>
                        <a:lnTo>
                          <a:pt x="40" y="108"/>
                        </a:lnTo>
                        <a:lnTo>
                          <a:pt x="38" y="108"/>
                        </a:lnTo>
                        <a:lnTo>
                          <a:pt x="34" y="106"/>
                        </a:lnTo>
                        <a:lnTo>
                          <a:pt x="31" y="104"/>
                        </a:lnTo>
                        <a:lnTo>
                          <a:pt x="29" y="101"/>
                        </a:lnTo>
                        <a:lnTo>
                          <a:pt x="27" y="100"/>
                        </a:lnTo>
                        <a:lnTo>
                          <a:pt x="26" y="97"/>
                        </a:lnTo>
                        <a:lnTo>
                          <a:pt x="23" y="93"/>
                        </a:lnTo>
                        <a:lnTo>
                          <a:pt x="23" y="90"/>
                        </a:lnTo>
                        <a:lnTo>
                          <a:pt x="22" y="86"/>
                        </a:lnTo>
                        <a:lnTo>
                          <a:pt x="22" y="83"/>
                        </a:lnTo>
                        <a:lnTo>
                          <a:pt x="22" y="79"/>
                        </a:lnTo>
                        <a:lnTo>
                          <a:pt x="22" y="75"/>
                        </a:lnTo>
                        <a:lnTo>
                          <a:pt x="22" y="73"/>
                        </a:lnTo>
                        <a:lnTo>
                          <a:pt x="22" y="70"/>
                        </a:lnTo>
                        <a:lnTo>
                          <a:pt x="23" y="67"/>
                        </a:lnTo>
                        <a:lnTo>
                          <a:pt x="25" y="64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7" name="Freeform 828">
                    <a:extLst>
                      <a:ext uri="{FF2B5EF4-FFF2-40B4-BE49-F238E27FC236}">
                        <a16:creationId xmlns="" xmlns:a16="http://schemas.microsoft.com/office/drawing/2014/main" id="{57E51F65-AFEB-4AF3-BC07-AC3D856B8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3179763"/>
                    <a:ext cx="46038" cy="63500"/>
                  </a:xfrm>
                  <a:custGeom>
                    <a:avLst/>
                    <a:gdLst>
                      <a:gd name="T0" fmla="*/ 23 w 88"/>
                      <a:gd name="T1" fmla="*/ 61 h 120"/>
                      <a:gd name="T2" fmla="*/ 24 w 88"/>
                      <a:gd name="T3" fmla="*/ 58 h 120"/>
                      <a:gd name="T4" fmla="*/ 30 w 88"/>
                      <a:gd name="T5" fmla="*/ 54 h 120"/>
                      <a:gd name="T6" fmla="*/ 34 w 88"/>
                      <a:gd name="T7" fmla="*/ 53 h 120"/>
                      <a:gd name="T8" fmla="*/ 38 w 88"/>
                      <a:gd name="T9" fmla="*/ 50 h 120"/>
                      <a:gd name="T10" fmla="*/ 42 w 88"/>
                      <a:gd name="T11" fmla="*/ 49 h 120"/>
                      <a:gd name="T12" fmla="*/ 47 w 88"/>
                      <a:gd name="T13" fmla="*/ 49 h 120"/>
                      <a:gd name="T14" fmla="*/ 54 w 88"/>
                      <a:gd name="T15" fmla="*/ 50 h 120"/>
                      <a:gd name="T16" fmla="*/ 59 w 88"/>
                      <a:gd name="T17" fmla="*/ 53 h 120"/>
                      <a:gd name="T18" fmla="*/ 62 w 88"/>
                      <a:gd name="T19" fmla="*/ 57 h 120"/>
                      <a:gd name="T20" fmla="*/ 65 w 88"/>
                      <a:gd name="T21" fmla="*/ 62 h 120"/>
                      <a:gd name="T22" fmla="*/ 66 w 88"/>
                      <a:gd name="T23" fmla="*/ 68 h 120"/>
                      <a:gd name="T24" fmla="*/ 66 w 88"/>
                      <a:gd name="T25" fmla="*/ 76 h 120"/>
                      <a:gd name="T26" fmla="*/ 66 w 88"/>
                      <a:gd name="T27" fmla="*/ 85 h 120"/>
                      <a:gd name="T28" fmla="*/ 65 w 88"/>
                      <a:gd name="T29" fmla="*/ 92 h 120"/>
                      <a:gd name="T30" fmla="*/ 62 w 88"/>
                      <a:gd name="T31" fmla="*/ 97 h 120"/>
                      <a:gd name="T32" fmla="*/ 57 w 88"/>
                      <a:gd name="T33" fmla="*/ 102 h 120"/>
                      <a:gd name="T34" fmla="*/ 50 w 88"/>
                      <a:gd name="T35" fmla="*/ 106 h 120"/>
                      <a:gd name="T36" fmla="*/ 46 w 88"/>
                      <a:gd name="T37" fmla="*/ 107 h 120"/>
                      <a:gd name="T38" fmla="*/ 41 w 88"/>
                      <a:gd name="T39" fmla="*/ 107 h 120"/>
                      <a:gd name="T40" fmla="*/ 34 w 88"/>
                      <a:gd name="T41" fmla="*/ 106 h 120"/>
                      <a:gd name="T42" fmla="*/ 28 w 88"/>
                      <a:gd name="T43" fmla="*/ 103 h 120"/>
                      <a:gd name="T44" fmla="*/ 26 w 88"/>
                      <a:gd name="T45" fmla="*/ 99 h 120"/>
                      <a:gd name="T46" fmla="*/ 23 w 88"/>
                      <a:gd name="T47" fmla="*/ 95 h 120"/>
                      <a:gd name="T48" fmla="*/ 22 w 88"/>
                      <a:gd name="T49" fmla="*/ 89 h 120"/>
                      <a:gd name="T50" fmla="*/ 20 w 88"/>
                      <a:gd name="T51" fmla="*/ 84 h 120"/>
                      <a:gd name="T52" fmla="*/ 1 w 88"/>
                      <a:gd name="T53" fmla="*/ 88 h 120"/>
                      <a:gd name="T54" fmla="*/ 3 w 88"/>
                      <a:gd name="T55" fmla="*/ 96 h 120"/>
                      <a:gd name="T56" fmla="*/ 7 w 88"/>
                      <a:gd name="T57" fmla="*/ 103 h 120"/>
                      <a:gd name="T58" fmla="*/ 11 w 88"/>
                      <a:gd name="T59" fmla="*/ 108 h 120"/>
                      <a:gd name="T60" fmla="*/ 16 w 88"/>
                      <a:gd name="T61" fmla="*/ 112 h 120"/>
                      <a:gd name="T62" fmla="*/ 23 w 88"/>
                      <a:gd name="T63" fmla="*/ 116 h 120"/>
                      <a:gd name="T64" fmla="*/ 30 w 88"/>
                      <a:gd name="T65" fmla="*/ 119 h 120"/>
                      <a:gd name="T66" fmla="*/ 38 w 88"/>
                      <a:gd name="T67" fmla="*/ 120 h 120"/>
                      <a:gd name="T68" fmla="*/ 46 w 88"/>
                      <a:gd name="T69" fmla="*/ 120 h 120"/>
                      <a:gd name="T70" fmla="*/ 54 w 88"/>
                      <a:gd name="T71" fmla="*/ 119 h 120"/>
                      <a:gd name="T72" fmla="*/ 62 w 88"/>
                      <a:gd name="T73" fmla="*/ 116 h 120"/>
                      <a:gd name="T74" fmla="*/ 69 w 88"/>
                      <a:gd name="T75" fmla="*/ 112 h 120"/>
                      <a:gd name="T76" fmla="*/ 76 w 88"/>
                      <a:gd name="T77" fmla="*/ 107 h 120"/>
                      <a:gd name="T78" fmla="*/ 81 w 88"/>
                      <a:gd name="T79" fmla="*/ 99 h 120"/>
                      <a:gd name="T80" fmla="*/ 85 w 88"/>
                      <a:gd name="T81" fmla="*/ 91 h 120"/>
                      <a:gd name="T82" fmla="*/ 87 w 88"/>
                      <a:gd name="T83" fmla="*/ 80 h 120"/>
                      <a:gd name="T84" fmla="*/ 87 w 88"/>
                      <a:gd name="T85" fmla="*/ 69 h 120"/>
                      <a:gd name="T86" fmla="*/ 85 w 88"/>
                      <a:gd name="T87" fmla="*/ 61 h 120"/>
                      <a:gd name="T88" fmla="*/ 82 w 88"/>
                      <a:gd name="T89" fmla="*/ 54 h 120"/>
                      <a:gd name="T90" fmla="*/ 78 w 88"/>
                      <a:gd name="T91" fmla="*/ 49 h 120"/>
                      <a:gd name="T92" fmla="*/ 73 w 88"/>
                      <a:gd name="T93" fmla="*/ 43 h 120"/>
                      <a:gd name="T94" fmla="*/ 66 w 88"/>
                      <a:gd name="T95" fmla="*/ 41 h 120"/>
                      <a:gd name="T96" fmla="*/ 59 w 88"/>
                      <a:gd name="T97" fmla="*/ 38 h 120"/>
                      <a:gd name="T98" fmla="*/ 51 w 88"/>
                      <a:gd name="T99" fmla="*/ 37 h 120"/>
                      <a:gd name="T100" fmla="*/ 45 w 88"/>
                      <a:gd name="T101" fmla="*/ 37 h 120"/>
                      <a:gd name="T102" fmla="*/ 38 w 88"/>
                      <a:gd name="T103" fmla="*/ 38 h 120"/>
                      <a:gd name="T104" fmla="*/ 32 w 88"/>
                      <a:gd name="T105" fmla="*/ 41 h 120"/>
                      <a:gd name="T106" fmla="*/ 26 w 88"/>
                      <a:gd name="T107" fmla="*/ 43 h 120"/>
                      <a:gd name="T108" fmla="*/ 23 w 88"/>
                      <a:gd name="T109" fmla="*/ 43 h 120"/>
                      <a:gd name="T110" fmla="*/ 26 w 88"/>
                      <a:gd name="T111" fmla="*/ 29 h 120"/>
                      <a:gd name="T112" fmla="*/ 27 w 88"/>
                      <a:gd name="T113" fmla="*/ 14 h 120"/>
                      <a:gd name="T114" fmla="*/ 84 w 88"/>
                      <a:gd name="T115" fmla="*/ 0 h 120"/>
                      <a:gd name="T116" fmla="*/ 11 w 88"/>
                      <a:gd name="T117" fmla="*/ 3 h 120"/>
                      <a:gd name="T118" fmla="*/ 5 w 88"/>
                      <a:gd name="T119" fmla="*/ 5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20">
                        <a:moveTo>
                          <a:pt x="5" y="61"/>
                        </a:moveTo>
                        <a:lnTo>
                          <a:pt x="23" y="61"/>
                        </a:lnTo>
                        <a:lnTo>
                          <a:pt x="23" y="60"/>
                        </a:lnTo>
                        <a:lnTo>
                          <a:pt x="24" y="58"/>
                        </a:lnTo>
                        <a:lnTo>
                          <a:pt x="27" y="57"/>
                        </a:lnTo>
                        <a:lnTo>
                          <a:pt x="30" y="54"/>
                        </a:lnTo>
                        <a:lnTo>
                          <a:pt x="31" y="53"/>
                        </a:lnTo>
                        <a:lnTo>
                          <a:pt x="34" y="53"/>
                        </a:lnTo>
                        <a:lnTo>
                          <a:pt x="35" y="52"/>
                        </a:lnTo>
                        <a:lnTo>
                          <a:pt x="38" y="50"/>
                        </a:lnTo>
                        <a:lnTo>
                          <a:pt x="39" y="49"/>
                        </a:lnTo>
                        <a:lnTo>
                          <a:pt x="42" y="49"/>
                        </a:lnTo>
                        <a:lnTo>
                          <a:pt x="45" y="49"/>
                        </a:lnTo>
                        <a:lnTo>
                          <a:pt x="47" y="49"/>
                        </a:lnTo>
                        <a:lnTo>
                          <a:pt x="50" y="49"/>
                        </a:lnTo>
                        <a:lnTo>
                          <a:pt x="54" y="50"/>
                        </a:lnTo>
                        <a:lnTo>
                          <a:pt x="57" y="52"/>
                        </a:lnTo>
                        <a:lnTo>
                          <a:pt x="59" y="53"/>
                        </a:lnTo>
                        <a:lnTo>
                          <a:pt x="61" y="54"/>
                        </a:lnTo>
                        <a:lnTo>
                          <a:pt x="62" y="57"/>
                        </a:lnTo>
                        <a:lnTo>
                          <a:pt x="64" y="60"/>
                        </a:lnTo>
                        <a:lnTo>
                          <a:pt x="65" y="62"/>
                        </a:lnTo>
                        <a:lnTo>
                          <a:pt x="66" y="65"/>
                        </a:lnTo>
                        <a:lnTo>
                          <a:pt x="66" y="68"/>
                        </a:lnTo>
                        <a:lnTo>
                          <a:pt x="66" y="72"/>
                        </a:lnTo>
                        <a:lnTo>
                          <a:pt x="66" y="76"/>
                        </a:lnTo>
                        <a:lnTo>
                          <a:pt x="66" y="81"/>
                        </a:lnTo>
                        <a:lnTo>
                          <a:pt x="66" y="85"/>
                        </a:lnTo>
                        <a:lnTo>
                          <a:pt x="65" y="88"/>
                        </a:lnTo>
                        <a:lnTo>
                          <a:pt x="65" y="92"/>
                        </a:lnTo>
                        <a:lnTo>
                          <a:pt x="64" y="95"/>
                        </a:lnTo>
                        <a:lnTo>
                          <a:pt x="62" y="97"/>
                        </a:lnTo>
                        <a:lnTo>
                          <a:pt x="59" y="100"/>
                        </a:lnTo>
                        <a:lnTo>
                          <a:pt x="57" y="102"/>
                        </a:lnTo>
                        <a:lnTo>
                          <a:pt x="54" y="104"/>
                        </a:lnTo>
                        <a:lnTo>
                          <a:pt x="50" y="106"/>
                        </a:lnTo>
                        <a:lnTo>
                          <a:pt x="49" y="106"/>
                        </a:lnTo>
                        <a:lnTo>
                          <a:pt x="46" y="107"/>
                        </a:lnTo>
                        <a:lnTo>
                          <a:pt x="43" y="107"/>
                        </a:lnTo>
                        <a:lnTo>
                          <a:pt x="41" y="107"/>
                        </a:lnTo>
                        <a:lnTo>
                          <a:pt x="38" y="107"/>
                        </a:lnTo>
                        <a:lnTo>
                          <a:pt x="34" y="106"/>
                        </a:lnTo>
                        <a:lnTo>
                          <a:pt x="31" y="104"/>
                        </a:lnTo>
                        <a:lnTo>
                          <a:pt x="28" y="103"/>
                        </a:lnTo>
                        <a:lnTo>
                          <a:pt x="27" y="102"/>
                        </a:lnTo>
                        <a:lnTo>
                          <a:pt x="26" y="99"/>
                        </a:lnTo>
                        <a:lnTo>
                          <a:pt x="24" y="97"/>
                        </a:lnTo>
                        <a:lnTo>
                          <a:pt x="23" y="95"/>
                        </a:lnTo>
                        <a:lnTo>
                          <a:pt x="22" y="92"/>
                        </a:lnTo>
                        <a:lnTo>
                          <a:pt x="22" y="89"/>
                        </a:lnTo>
                        <a:lnTo>
                          <a:pt x="20" y="87"/>
                        </a:lnTo>
                        <a:lnTo>
                          <a:pt x="20" y="84"/>
                        </a:lnTo>
                        <a:lnTo>
                          <a:pt x="0" y="84"/>
                        </a:lnTo>
                        <a:lnTo>
                          <a:pt x="1" y="88"/>
                        </a:lnTo>
                        <a:lnTo>
                          <a:pt x="1" y="92"/>
                        </a:lnTo>
                        <a:lnTo>
                          <a:pt x="3" y="96"/>
                        </a:lnTo>
                        <a:lnTo>
                          <a:pt x="5" y="100"/>
                        </a:lnTo>
                        <a:lnTo>
                          <a:pt x="7" y="103"/>
                        </a:lnTo>
                        <a:lnTo>
                          <a:pt x="9" y="106"/>
                        </a:lnTo>
                        <a:lnTo>
                          <a:pt x="11" y="108"/>
                        </a:lnTo>
                        <a:lnTo>
                          <a:pt x="14" y="111"/>
                        </a:lnTo>
                        <a:lnTo>
                          <a:pt x="16" y="112"/>
                        </a:lnTo>
                        <a:lnTo>
                          <a:pt x="20" y="115"/>
                        </a:lnTo>
                        <a:lnTo>
                          <a:pt x="23" y="116"/>
                        </a:lnTo>
                        <a:lnTo>
                          <a:pt x="27" y="118"/>
                        </a:lnTo>
                        <a:lnTo>
                          <a:pt x="30" y="119"/>
                        </a:lnTo>
                        <a:lnTo>
                          <a:pt x="34" y="119"/>
                        </a:lnTo>
                        <a:lnTo>
                          <a:pt x="38" y="120"/>
                        </a:lnTo>
                        <a:lnTo>
                          <a:pt x="42" y="120"/>
                        </a:lnTo>
                        <a:lnTo>
                          <a:pt x="46" y="120"/>
                        </a:lnTo>
                        <a:lnTo>
                          <a:pt x="50" y="119"/>
                        </a:lnTo>
                        <a:lnTo>
                          <a:pt x="54" y="119"/>
                        </a:lnTo>
                        <a:lnTo>
                          <a:pt x="58" y="118"/>
                        </a:lnTo>
                        <a:lnTo>
                          <a:pt x="62" y="116"/>
                        </a:lnTo>
                        <a:lnTo>
                          <a:pt x="65" y="115"/>
                        </a:lnTo>
                        <a:lnTo>
                          <a:pt x="69" y="112"/>
                        </a:lnTo>
                        <a:lnTo>
                          <a:pt x="72" y="110"/>
                        </a:lnTo>
                        <a:lnTo>
                          <a:pt x="76" y="107"/>
                        </a:lnTo>
                        <a:lnTo>
                          <a:pt x="78" y="103"/>
                        </a:lnTo>
                        <a:lnTo>
                          <a:pt x="81" y="99"/>
                        </a:lnTo>
                        <a:lnTo>
                          <a:pt x="84" y="95"/>
                        </a:lnTo>
                        <a:lnTo>
                          <a:pt x="85" y="91"/>
                        </a:lnTo>
                        <a:lnTo>
                          <a:pt x="87" y="85"/>
                        </a:lnTo>
                        <a:lnTo>
                          <a:pt x="87" y="80"/>
                        </a:lnTo>
                        <a:lnTo>
                          <a:pt x="88" y="75"/>
                        </a:lnTo>
                        <a:lnTo>
                          <a:pt x="87" y="69"/>
                        </a:lnTo>
                        <a:lnTo>
                          <a:pt x="87" y="65"/>
                        </a:lnTo>
                        <a:lnTo>
                          <a:pt x="85" y="61"/>
                        </a:lnTo>
                        <a:lnTo>
                          <a:pt x="84" y="58"/>
                        </a:lnTo>
                        <a:lnTo>
                          <a:pt x="82" y="54"/>
                        </a:lnTo>
                        <a:lnTo>
                          <a:pt x="81" y="52"/>
                        </a:lnTo>
                        <a:lnTo>
                          <a:pt x="78" y="49"/>
                        </a:lnTo>
                        <a:lnTo>
                          <a:pt x="76" y="46"/>
                        </a:lnTo>
                        <a:lnTo>
                          <a:pt x="73" y="43"/>
                        </a:lnTo>
                        <a:lnTo>
                          <a:pt x="69" y="42"/>
                        </a:lnTo>
                        <a:lnTo>
                          <a:pt x="66" y="41"/>
                        </a:lnTo>
                        <a:lnTo>
                          <a:pt x="62" y="39"/>
                        </a:lnTo>
                        <a:lnTo>
                          <a:pt x="59" y="38"/>
                        </a:lnTo>
                        <a:lnTo>
                          <a:pt x="55" y="38"/>
                        </a:lnTo>
                        <a:lnTo>
                          <a:pt x="51" y="37"/>
                        </a:lnTo>
                        <a:lnTo>
                          <a:pt x="47" y="37"/>
                        </a:lnTo>
                        <a:lnTo>
                          <a:pt x="45" y="37"/>
                        </a:lnTo>
                        <a:lnTo>
                          <a:pt x="41" y="38"/>
                        </a:lnTo>
                        <a:lnTo>
                          <a:pt x="38" y="38"/>
                        </a:lnTo>
                        <a:lnTo>
                          <a:pt x="35" y="39"/>
                        </a:lnTo>
                        <a:lnTo>
                          <a:pt x="32" y="41"/>
                        </a:lnTo>
                        <a:lnTo>
                          <a:pt x="28" y="42"/>
                        </a:lnTo>
                        <a:lnTo>
                          <a:pt x="26" y="43"/>
                        </a:lnTo>
                        <a:lnTo>
                          <a:pt x="23" y="45"/>
                        </a:lnTo>
                        <a:lnTo>
                          <a:pt x="23" y="43"/>
                        </a:lnTo>
                        <a:lnTo>
                          <a:pt x="24" y="41"/>
                        </a:lnTo>
                        <a:lnTo>
                          <a:pt x="26" y="29"/>
                        </a:lnTo>
                        <a:lnTo>
                          <a:pt x="27" y="15"/>
                        </a:lnTo>
                        <a:lnTo>
                          <a:pt x="27" y="14"/>
                        </a:lnTo>
                        <a:lnTo>
                          <a:pt x="84" y="14"/>
                        </a:lnTo>
                        <a:lnTo>
                          <a:pt x="84" y="0"/>
                        </a:lnTo>
                        <a:lnTo>
                          <a:pt x="11" y="0"/>
                        </a:lnTo>
                        <a:lnTo>
                          <a:pt x="11" y="3"/>
                        </a:lnTo>
                        <a:lnTo>
                          <a:pt x="7" y="57"/>
                        </a:lnTo>
                        <a:lnTo>
                          <a:pt x="5" y="58"/>
                        </a:lnTo>
                        <a:lnTo>
                          <a:pt x="5" y="6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 829">
                    <a:extLst>
                      <a:ext uri="{FF2B5EF4-FFF2-40B4-BE49-F238E27FC236}">
                        <a16:creationId xmlns="" xmlns:a16="http://schemas.microsoft.com/office/drawing/2014/main" id="{8CEFFDA7-C6F3-4AFA-B9F7-CA74677B079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3314700"/>
                    <a:ext cx="49213" cy="61913"/>
                  </a:xfrm>
                  <a:custGeom>
                    <a:avLst/>
                    <a:gdLst>
                      <a:gd name="T0" fmla="*/ 76 w 95"/>
                      <a:gd name="T1" fmla="*/ 76 h 119"/>
                      <a:gd name="T2" fmla="*/ 76 w 95"/>
                      <a:gd name="T3" fmla="*/ 0 h 119"/>
                      <a:gd name="T4" fmla="*/ 57 w 95"/>
                      <a:gd name="T5" fmla="*/ 0 h 119"/>
                      <a:gd name="T6" fmla="*/ 0 w 95"/>
                      <a:gd name="T7" fmla="*/ 76 h 119"/>
                      <a:gd name="T8" fmla="*/ 0 w 95"/>
                      <a:gd name="T9" fmla="*/ 89 h 119"/>
                      <a:gd name="T10" fmla="*/ 57 w 95"/>
                      <a:gd name="T11" fmla="*/ 89 h 119"/>
                      <a:gd name="T12" fmla="*/ 57 w 95"/>
                      <a:gd name="T13" fmla="*/ 119 h 119"/>
                      <a:gd name="T14" fmla="*/ 76 w 95"/>
                      <a:gd name="T15" fmla="*/ 119 h 119"/>
                      <a:gd name="T16" fmla="*/ 76 w 95"/>
                      <a:gd name="T17" fmla="*/ 89 h 119"/>
                      <a:gd name="T18" fmla="*/ 95 w 95"/>
                      <a:gd name="T19" fmla="*/ 89 h 119"/>
                      <a:gd name="T20" fmla="*/ 95 w 95"/>
                      <a:gd name="T21" fmla="*/ 76 h 119"/>
                      <a:gd name="T22" fmla="*/ 76 w 95"/>
                      <a:gd name="T23" fmla="*/ 76 h 119"/>
                      <a:gd name="T24" fmla="*/ 57 w 95"/>
                      <a:gd name="T25" fmla="*/ 26 h 119"/>
                      <a:gd name="T26" fmla="*/ 57 w 95"/>
                      <a:gd name="T27" fmla="*/ 76 h 119"/>
                      <a:gd name="T28" fmla="*/ 19 w 95"/>
                      <a:gd name="T29" fmla="*/ 76 h 119"/>
                      <a:gd name="T30" fmla="*/ 57 w 95"/>
                      <a:gd name="T31" fmla="*/ 26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19">
                        <a:moveTo>
                          <a:pt x="76" y="76"/>
                        </a:moveTo>
                        <a:lnTo>
                          <a:pt x="76" y="0"/>
                        </a:lnTo>
                        <a:lnTo>
                          <a:pt x="57" y="0"/>
                        </a:lnTo>
                        <a:lnTo>
                          <a:pt x="0" y="76"/>
                        </a:lnTo>
                        <a:lnTo>
                          <a:pt x="0" y="89"/>
                        </a:lnTo>
                        <a:lnTo>
                          <a:pt x="57" y="89"/>
                        </a:lnTo>
                        <a:lnTo>
                          <a:pt x="57" y="119"/>
                        </a:lnTo>
                        <a:lnTo>
                          <a:pt x="76" y="119"/>
                        </a:lnTo>
                        <a:lnTo>
                          <a:pt x="76" y="89"/>
                        </a:lnTo>
                        <a:lnTo>
                          <a:pt x="95" y="89"/>
                        </a:lnTo>
                        <a:lnTo>
                          <a:pt x="95" y="76"/>
                        </a:lnTo>
                        <a:lnTo>
                          <a:pt x="76" y="76"/>
                        </a:lnTo>
                        <a:close/>
                        <a:moveTo>
                          <a:pt x="57" y="26"/>
                        </a:moveTo>
                        <a:lnTo>
                          <a:pt x="57" y="76"/>
                        </a:lnTo>
                        <a:lnTo>
                          <a:pt x="19" y="76"/>
                        </a:lnTo>
                        <a:lnTo>
                          <a:pt x="57" y="2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 830">
                    <a:extLst>
                      <a:ext uri="{FF2B5EF4-FFF2-40B4-BE49-F238E27FC236}">
                        <a16:creationId xmlns="" xmlns:a16="http://schemas.microsoft.com/office/drawing/2014/main" id="{1EAF967D-37FA-48A6-9016-B0130D574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3448050"/>
                    <a:ext cx="46038" cy="65088"/>
                  </a:xfrm>
                  <a:custGeom>
                    <a:avLst/>
                    <a:gdLst>
                      <a:gd name="T0" fmla="*/ 66 w 88"/>
                      <a:gd name="T1" fmla="*/ 59 h 122"/>
                      <a:gd name="T2" fmla="*/ 69 w 88"/>
                      <a:gd name="T3" fmla="*/ 57 h 122"/>
                      <a:gd name="T4" fmla="*/ 77 w 88"/>
                      <a:gd name="T5" fmla="*/ 51 h 122"/>
                      <a:gd name="T6" fmla="*/ 82 w 88"/>
                      <a:gd name="T7" fmla="*/ 43 h 122"/>
                      <a:gd name="T8" fmla="*/ 84 w 88"/>
                      <a:gd name="T9" fmla="*/ 35 h 122"/>
                      <a:gd name="T10" fmla="*/ 84 w 88"/>
                      <a:gd name="T11" fmla="*/ 26 h 122"/>
                      <a:gd name="T12" fmla="*/ 80 w 88"/>
                      <a:gd name="T13" fmla="*/ 16 h 122"/>
                      <a:gd name="T14" fmla="*/ 73 w 88"/>
                      <a:gd name="T15" fmla="*/ 9 h 122"/>
                      <a:gd name="T16" fmla="*/ 65 w 88"/>
                      <a:gd name="T17" fmla="*/ 4 h 122"/>
                      <a:gd name="T18" fmla="*/ 53 w 88"/>
                      <a:gd name="T19" fmla="*/ 1 h 122"/>
                      <a:gd name="T20" fmla="*/ 39 w 88"/>
                      <a:gd name="T21" fmla="*/ 1 h 122"/>
                      <a:gd name="T22" fmla="*/ 28 w 88"/>
                      <a:gd name="T23" fmla="*/ 3 h 122"/>
                      <a:gd name="T24" fmla="*/ 19 w 88"/>
                      <a:gd name="T25" fmla="*/ 8 h 122"/>
                      <a:gd name="T26" fmla="*/ 11 w 88"/>
                      <a:gd name="T27" fmla="*/ 15 h 122"/>
                      <a:gd name="T28" fmla="*/ 5 w 88"/>
                      <a:gd name="T29" fmla="*/ 24 h 122"/>
                      <a:gd name="T30" fmla="*/ 4 w 88"/>
                      <a:gd name="T31" fmla="*/ 36 h 122"/>
                      <a:gd name="T32" fmla="*/ 23 w 88"/>
                      <a:gd name="T33" fmla="*/ 30 h 122"/>
                      <a:gd name="T34" fmla="*/ 26 w 88"/>
                      <a:gd name="T35" fmla="*/ 23 h 122"/>
                      <a:gd name="T36" fmla="*/ 30 w 88"/>
                      <a:gd name="T37" fmla="*/ 17 h 122"/>
                      <a:gd name="T38" fmla="*/ 41 w 88"/>
                      <a:gd name="T39" fmla="*/ 13 h 122"/>
                      <a:gd name="T40" fmla="*/ 51 w 88"/>
                      <a:gd name="T41" fmla="*/ 13 h 122"/>
                      <a:gd name="T42" fmla="*/ 59 w 88"/>
                      <a:gd name="T43" fmla="*/ 19 h 122"/>
                      <a:gd name="T44" fmla="*/ 62 w 88"/>
                      <a:gd name="T45" fmla="*/ 24 h 122"/>
                      <a:gd name="T46" fmla="*/ 64 w 88"/>
                      <a:gd name="T47" fmla="*/ 30 h 122"/>
                      <a:gd name="T48" fmla="*/ 64 w 88"/>
                      <a:gd name="T49" fmla="*/ 36 h 122"/>
                      <a:gd name="T50" fmla="*/ 62 w 88"/>
                      <a:gd name="T51" fmla="*/ 43 h 122"/>
                      <a:gd name="T52" fmla="*/ 57 w 88"/>
                      <a:gd name="T53" fmla="*/ 47 h 122"/>
                      <a:gd name="T54" fmla="*/ 53 w 88"/>
                      <a:gd name="T55" fmla="*/ 51 h 122"/>
                      <a:gd name="T56" fmla="*/ 46 w 88"/>
                      <a:gd name="T57" fmla="*/ 53 h 122"/>
                      <a:gd name="T58" fmla="*/ 38 w 88"/>
                      <a:gd name="T59" fmla="*/ 53 h 122"/>
                      <a:gd name="T60" fmla="*/ 46 w 88"/>
                      <a:gd name="T61" fmla="*/ 65 h 122"/>
                      <a:gd name="T62" fmla="*/ 53 w 88"/>
                      <a:gd name="T63" fmla="*/ 66 h 122"/>
                      <a:gd name="T64" fmla="*/ 58 w 88"/>
                      <a:gd name="T65" fmla="*/ 69 h 122"/>
                      <a:gd name="T66" fmla="*/ 64 w 88"/>
                      <a:gd name="T67" fmla="*/ 73 h 122"/>
                      <a:gd name="T68" fmla="*/ 66 w 88"/>
                      <a:gd name="T69" fmla="*/ 78 h 122"/>
                      <a:gd name="T70" fmla="*/ 66 w 88"/>
                      <a:gd name="T71" fmla="*/ 85 h 122"/>
                      <a:gd name="T72" fmla="*/ 66 w 88"/>
                      <a:gd name="T73" fmla="*/ 93 h 122"/>
                      <a:gd name="T74" fmla="*/ 64 w 88"/>
                      <a:gd name="T75" fmla="*/ 100 h 122"/>
                      <a:gd name="T76" fmla="*/ 58 w 88"/>
                      <a:gd name="T77" fmla="*/ 104 h 122"/>
                      <a:gd name="T78" fmla="*/ 53 w 88"/>
                      <a:gd name="T79" fmla="*/ 107 h 122"/>
                      <a:gd name="T80" fmla="*/ 45 w 88"/>
                      <a:gd name="T81" fmla="*/ 108 h 122"/>
                      <a:gd name="T82" fmla="*/ 38 w 88"/>
                      <a:gd name="T83" fmla="*/ 108 h 122"/>
                      <a:gd name="T84" fmla="*/ 31 w 88"/>
                      <a:gd name="T85" fmla="*/ 105 h 122"/>
                      <a:gd name="T86" fmla="*/ 24 w 88"/>
                      <a:gd name="T87" fmla="*/ 100 h 122"/>
                      <a:gd name="T88" fmla="*/ 20 w 88"/>
                      <a:gd name="T89" fmla="*/ 94 h 122"/>
                      <a:gd name="T90" fmla="*/ 20 w 88"/>
                      <a:gd name="T91" fmla="*/ 88 h 122"/>
                      <a:gd name="T92" fmla="*/ 0 w 88"/>
                      <a:gd name="T93" fmla="*/ 89 h 122"/>
                      <a:gd name="T94" fmla="*/ 1 w 88"/>
                      <a:gd name="T95" fmla="*/ 99 h 122"/>
                      <a:gd name="T96" fmla="*/ 7 w 88"/>
                      <a:gd name="T97" fmla="*/ 107 h 122"/>
                      <a:gd name="T98" fmla="*/ 15 w 88"/>
                      <a:gd name="T99" fmla="*/ 115 h 122"/>
                      <a:gd name="T100" fmla="*/ 26 w 88"/>
                      <a:gd name="T101" fmla="*/ 119 h 122"/>
                      <a:gd name="T102" fmla="*/ 38 w 88"/>
                      <a:gd name="T103" fmla="*/ 122 h 122"/>
                      <a:gd name="T104" fmla="*/ 53 w 88"/>
                      <a:gd name="T105" fmla="*/ 122 h 122"/>
                      <a:gd name="T106" fmla="*/ 65 w 88"/>
                      <a:gd name="T107" fmla="*/ 117 h 122"/>
                      <a:gd name="T108" fmla="*/ 76 w 88"/>
                      <a:gd name="T109" fmla="*/ 112 h 122"/>
                      <a:gd name="T110" fmla="*/ 82 w 88"/>
                      <a:gd name="T111" fmla="*/ 104 h 122"/>
                      <a:gd name="T112" fmla="*/ 87 w 88"/>
                      <a:gd name="T113" fmla="*/ 94 h 122"/>
                      <a:gd name="T114" fmla="*/ 87 w 88"/>
                      <a:gd name="T115" fmla="*/ 84 h 122"/>
                      <a:gd name="T116" fmla="*/ 85 w 88"/>
                      <a:gd name="T117" fmla="*/ 74 h 122"/>
                      <a:gd name="T118" fmla="*/ 80 w 88"/>
                      <a:gd name="T119" fmla="*/ 67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22">
                        <a:moveTo>
                          <a:pt x="74" y="62"/>
                        </a:moveTo>
                        <a:lnTo>
                          <a:pt x="70" y="61"/>
                        </a:lnTo>
                        <a:lnTo>
                          <a:pt x="66" y="59"/>
                        </a:lnTo>
                        <a:lnTo>
                          <a:pt x="62" y="58"/>
                        </a:lnTo>
                        <a:lnTo>
                          <a:pt x="66" y="58"/>
                        </a:lnTo>
                        <a:lnTo>
                          <a:pt x="69" y="57"/>
                        </a:lnTo>
                        <a:lnTo>
                          <a:pt x="73" y="54"/>
                        </a:lnTo>
                        <a:lnTo>
                          <a:pt x="76" y="53"/>
                        </a:lnTo>
                        <a:lnTo>
                          <a:pt x="77" y="51"/>
                        </a:lnTo>
                        <a:lnTo>
                          <a:pt x="78" y="49"/>
                        </a:lnTo>
                        <a:lnTo>
                          <a:pt x="81" y="46"/>
                        </a:lnTo>
                        <a:lnTo>
                          <a:pt x="82" y="43"/>
                        </a:lnTo>
                        <a:lnTo>
                          <a:pt x="82" y="42"/>
                        </a:lnTo>
                        <a:lnTo>
                          <a:pt x="84" y="38"/>
                        </a:lnTo>
                        <a:lnTo>
                          <a:pt x="84" y="35"/>
                        </a:lnTo>
                        <a:lnTo>
                          <a:pt x="84" y="32"/>
                        </a:lnTo>
                        <a:lnTo>
                          <a:pt x="84" y="28"/>
                        </a:lnTo>
                        <a:lnTo>
                          <a:pt x="84" y="26"/>
                        </a:lnTo>
                        <a:lnTo>
                          <a:pt x="82" y="21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8" y="13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0" y="8"/>
                        </a:lnTo>
                        <a:lnTo>
                          <a:pt x="68" y="5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1"/>
                        </a:lnTo>
                        <a:lnTo>
                          <a:pt x="49" y="1"/>
                        </a:lnTo>
                        <a:lnTo>
                          <a:pt x="43" y="0"/>
                        </a:lnTo>
                        <a:lnTo>
                          <a:pt x="39" y="1"/>
                        </a:lnTo>
                        <a:lnTo>
                          <a:pt x="37" y="1"/>
                        </a:lnTo>
                        <a:lnTo>
                          <a:pt x="32" y="1"/>
                        </a:lnTo>
                        <a:lnTo>
                          <a:pt x="28" y="3"/>
                        </a:lnTo>
                        <a:lnTo>
                          <a:pt x="26" y="4"/>
                        </a:lnTo>
                        <a:lnTo>
                          <a:pt x="22" y="5"/>
                        </a:lnTo>
                        <a:lnTo>
                          <a:pt x="19" y="8"/>
                        </a:lnTo>
                        <a:lnTo>
                          <a:pt x="16" y="9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8" y="19"/>
                        </a:lnTo>
                        <a:lnTo>
                          <a:pt x="7" y="21"/>
                        </a:lnTo>
                        <a:lnTo>
                          <a:pt x="5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6"/>
                        </a:lnTo>
                        <a:lnTo>
                          <a:pt x="23" y="36"/>
                        </a:lnTo>
                        <a:lnTo>
                          <a:pt x="23" y="32"/>
                        </a:lnTo>
                        <a:lnTo>
                          <a:pt x="23" y="30"/>
                        </a:lnTo>
                        <a:lnTo>
                          <a:pt x="24" y="27"/>
                        </a:lnTo>
                        <a:lnTo>
                          <a:pt x="24" y="26"/>
                        </a:lnTo>
                        <a:lnTo>
                          <a:pt x="26" y="23"/>
                        </a:lnTo>
                        <a:lnTo>
                          <a:pt x="27" y="21"/>
                        </a:lnTo>
                        <a:lnTo>
                          <a:pt x="28" y="19"/>
                        </a:lnTo>
                        <a:lnTo>
                          <a:pt x="30" y="17"/>
                        </a:lnTo>
                        <a:lnTo>
                          <a:pt x="34" y="16"/>
                        </a:lnTo>
                        <a:lnTo>
                          <a:pt x="37" y="15"/>
                        </a:lnTo>
                        <a:lnTo>
                          <a:pt x="41" y="13"/>
                        </a:lnTo>
                        <a:lnTo>
                          <a:pt x="43" y="13"/>
                        </a:lnTo>
                        <a:lnTo>
                          <a:pt x="47" y="13"/>
                        </a:lnTo>
                        <a:lnTo>
                          <a:pt x="51" y="13"/>
                        </a:lnTo>
                        <a:lnTo>
                          <a:pt x="54" y="15"/>
                        </a:lnTo>
                        <a:lnTo>
                          <a:pt x="57" y="17"/>
                        </a:lnTo>
                        <a:lnTo>
                          <a:pt x="59" y="19"/>
                        </a:lnTo>
                        <a:lnTo>
                          <a:pt x="61" y="20"/>
                        </a:lnTo>
                        <a:lnTo>
                          <a:pt x="62" y="21"/>
                        </a:lnTo>
                        <a:lnTo>
                          <a:pt x="62" y="24"/>
                        </a:lnTo>
                        <a:lnTo>
                          <a:pt x="64" y="26"/>
                        </a:lnTo>
                        <a:lnTo>
                          <a:pt x="64" y="27"/>
                        </a:lnTo>
                        <a:lnTo>
                          <a:pt x="64" y="30"/>
                        </a:lnTo>
                        <a:lnTo>
                          <a:pt x="65" y="32"/>
                        </a:lnTo>
                        <a:lnTo>
                          <a:pt x="64" y="34"/>
                        </a:lnTo>
                        <a:lnTo>
                          <a:pt x="64" y="36"/>
                        </a:lnTo>
                        <a:lnTo>
                          <a:pt x="64" y="39"/>
                        </a:lnTo>
                        <a:lnTo>
                          <a:pt x="62" y="40"/>
                        </a:lnTo>
                        <a:lnTo>
                          <a:pt x="62" y="43"/>
                        </a:lnTo>
                        <a:lnTo>
                          <a:pt x="61" y="44"/>
                        </a:lnTo>
                        <a:lnTo>
                          <a:pt x="59" y="46"/>
                        </a:lnTo>
                        <a:lnTo>
                          <a:pt x="57" y="47"/>
                        </a:lnTo>
                        <a:lnTo>
                          <a:pt x="55" y="49"/>
                        </a:lnTo>
                        <a:lnTo>
                          <a:pt x="54" y="50"/>
                        </a:lnTo>
                        <a:lnTo>
                          <a:pt x="53" y="51"/>
                        </a:lnTo>
                        <a:lnTo>
                          <a:pt x="50" y="51"/>
                        </a:lnTo>
                        <a:lnTo>
                          <a:pt x="49" y="53"/>
                        </a:lnTo>
                        <a:lnTo>
                          <a:pt x="46" y="53"/>
                        </a:lnTo>
                        <a:lnTo>
                          <a:pt x="45" y="53"/>
                        </a:lnTo>
                        <a:lnTo>
                          <a:pt x="43" y="53"/>
                        </a:lnTo>
                        <a:lnTo>
                          <a:pt x="38" y="53"/>
                        </a:lnTo>
                        <a:lnTo>
                          <a:pt x="38" y="65"/>
                        </a:lnTo>
                        <a:lnTo>
                          <a:pt x="45" y="65"/>
                        </a:lnTo>
                        <a:lnTo>
                          <a:pt x="46" y="65"/>
                        </a:lnTo>
                        <a:lnTo>
                          <a:pt x="49" y="65"/>
                        </a:lnTo>
                        <a:lnTo>
                          <a:pt x="51" y="66"/>
                        </a:lnTo>
                        <a:lnTo>
                          <a:pt x="53" y="66"/>
                        </a:lnTo>
                        <a:lnTo>
                          <a:pt x="54" y="67"/>
                        </a:lnTo>
                        <a:lnTo>
                          <a:pt x="57" y="67"/>
                        </a:lnTo>
                        <a:lnTo>
                          <a:pt x="58" y="69"/>
                        </a:lnTo>
                        <a:lnTo>
                          <a:pt x="59" y="70"/>
                        </a:lnTo>
                        <a:lnTo>
                          <a:pt x="62" y="71"/>
                        </a:lnTo>
                        <a:lnTo>
                          <a:pt x="64" y="73"/>
                        </a:lnTo>
                        <a:lnTo>
                          <a:pt x="64" y="76"/>
                        </a:lnTo>
                        <a:lnTo>
                          <a:pt x="65" y="77"/>
                        </a:lnTo>
                        <a:lnTo>
                          <a:pt x="66" y="78"/>
                        </a:lnTo>
                        <a:lnTo>
                          <a:pt x="66" y="81"/>
                        </a:lnTo>
                        <a:lnTo>
                          <a:pt x="66" y="84"/>
                        </a:lnTo>
                        <a:lnTo>
                          <a:pt x="66" y="85"/>
                        </a:lnTo>
                        <a:lnTo>
                          <a:pt x="66" y="89"/>
                        </a:lnTo>
                        <a:lnTo>
                          <a:pt x="66" y="90"/>
                        </a:lnTo>
                        <a:lnTo>
                          <a:pt x="66" y="93"/>
                        </a:lnTo>
                        <a:lnTo>
                          <a:pt x="65" y="96"/>
                        </a:lnTo>
                        <a:lnTo>
                          <a:pt x="64" y="99"/>
                        </a:lnTo>
                        <a:lnTo>
                          <a:pt x="64" y="100"/>
                        </a:lnTo>
                        <a:lnTo>
                          <a:pt x="62" y="101"/>
                        </a:lnTo>
                        <a:lnTo>
                          <a:pt x="59" y="103"/>
                        </a:lnTo>
                        <a:lnTo>
                          <a:pt x="58" y="104"/>
                        </a:lnTo>
                        <a:lnTo>
                          <a:pt x="57" y="105"/>
                        </a:lnTo>
                        <a:lnTo>
                          <a:pt x="54" y="107"/>
                        </a:lnTo>
                        <a:lnTo>
                          <a:pt x="53" y="107"/>
                        </a:lnTo>
                        <a:lnTo>
                          <a:pt x="50" y="108"/>
                        </a:lnTo>
                        <a:lnTo>
                          <a:pt x="47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38" y="108"/>
                        </a:lnTo>
                        <a:lnTo>
                          <a:pt x="37" y="108"/>
                        </a:lnTo>
                        <a:lnTo>
                          <a:pt x="34" y="107"/>
                        </a:lnTo>
                        <a:lnTo>
                          <a:pt x="31" y="105"/>
                        </a:lnTo>
                        <a:lnTo>
                          <a:pt x="27" y="104"/>
                        </a:lnTo>
                        <a:lnTo>
                          <a:pt x="26" y="103"/>
                        </a:lnTo>
                        <a:lnTo>
                          <a:pt x="24" y="100"/>
                        </a:lnTo>
                        <a:lnTo>
                          <a:pt x="23" y="99"/>
                        </a:lnTo>
                        <a:lnTo>
                          <a:pt x="22" y="97"/>
                        </a:lnTo>
                        <a:lnTo>
                          <a:pt x="20" y="94"/>
                        </a:lnTo>
                        <a:lnTo>
                          <a:pt x="20" y="93"/>
                        </a:lnTo>
                        <a:lnTo>
                          <a:pt x="20" y="90"/>
                        </a:lnTo>
                        <a:lnTo>
                          <a:pt x="20" y="88"/>
                        </a:lnTo>
                        <a:lnTo>
                          <a:pt x="20" y="84"/>
                        </a:lnTo>
                        <a:lnTo>
                          <a:pt x="0" y="84"/>
                        </a:lnTo>
                        <a:lnTo>
                          <a:pt x="0" y="89"/>
                        </a:lnTo>
                        <a:lnTo>
                          <a:pt x="0" y="92"/>
                        </a:lnTo>
                        <a:lnTo>
                          <a:pt x="1" y="96"/>
                        </a:lnTo>
                        <a:lnTo>
                          <a:pt x="1" y="99"/>
                        </a:lnTo>
                        <a:lnTo>
                          <a:pt x="3" y="101"/>
                        </a:lnTo>
                        <a:lnTo>
                          <a:pt x="5" y="104"/>
                        </a:lnTo>
                        <a:lnTo>
                          <a:pt x="7" y="107"/>
                        </a:lnTo>
                        <a:lnTo>
                          <a:pt x="9" y="109"/>
                        </a:lnTo>
                        <a:lnTo>
                          <a:pt x="12" y="112"/>
                        </a:lnTo>
                        <a:lnTo>
                          <a:pt x="15" y="115"/>
                        </a:lnTo>
                        <a:lnTo>
                          <a:pt x="19" y="116"/>
                        </a:lnTo>
                        <a:lnTo>
                          <a:pt x="22" y="117"/>
                        </a:lnTo>
                        <a:lnTo>
                          <a:pt x="26" y="119"/>
                        </a:lnTo>
                        <a:lnTo>
                          <a:pt x="30" y="120"/>
                        </a:lnTo>
                        <a:lnTo>
                          <a:pt x="34" y="122"/>
                        </a:lnTo>
                        <a:lnTo>
                          <a:pt x="38" y="122"/>
                        </a:lnTo>
                        <a:lnTo>
                          <a:pt x="42" y="122"/>
                        </a:lnTo>
                        <a:lnTo>
                          <a:pt x="47" y="122"/>
                        </a:lnTo>
                        <a:lnTo>
                          <a:pt x="53" y="122"/>
                        </a:lnTo>
                        <a:lnTo>
                          <a:pt x="57" y="120"/>
                        </a:lnTo>
                        <a:lnTo>
                          <a:pt x="61" y="119"/>
                        </a:lnTo>
                        <a:lnTo>
                          <a:pt x="65" y="117"/>
                        </a:lnTo>
                        <a:lnTo>
                          <a:pt x="69" y="116"/>
                        </a:lnTo>
                        <a:lnTo>
                          <a:pt x="72" y="115"/>
                        </a:lnTo>
                        <a:lnTo>
                          <a:pt x="76" y="112"/>
                        </a:lnTo>
                        <a:lnTo>
                          <a:pt x="78" y="109"/>
                        </a:lnTo>
                        <a:lnTo>
                          <a:pt x="81" y="107"/>
                        </a:lnTo>
                        <a:lnTo>
                          <a:pt x="82" y="104"/>
                        </a:lnTo>
                        <a:lnTo>
                          <a:pt x="84" y="101"/>
                        </a:lnTo>
                        <a:lnTo>
                          <a:pt x="85" y="97"/>
                        </a:lnTo>
                        <a:lnTo>
                          <a:pt x="87" y="94"/>
                        </a:lnTo>
                        <a:lnTo>
                          <a:pt x="87" y="90"/>
                        </a:lnTo>
                        <a:lnTo>
                          <a:pt x="88" y="86"/>
                        </a:lnTo>
                        <a:lnTo>
                          <a:pt x="87" y="84"/>
                        </a:lnTo>
                        <a:lnTo>
                          <a:pt x="87" y="81"/>
                        </a:lnTo>
                        <a:lnTo>
                          <a:pt x="87" y="77"/>
                        </a:lnTo>
                        <a:lnTo>
                          <a:pt x="85" y="74"/>
                        </a:lnTo>
                        <a:lnTo>
                          <a:pt x="84" y="71"/>
                        </a:lnTo>
                        <a:lnTo>
                          <a:pt x="81" y="69"/>
                        </a:lnTo>
                        <a:lnTo>
                          <a:pt x="80" y="67"/>
                        </a:lnTo>
                        <a:lnTo>
                          <a:pt x="77" y="65"/>
                        </a:lnTo>
                        <a:lnTo>
                          <a:pt x="74" y="6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0" name="Freeform 831">
                    <a:extLst>
                      <a:ext uri="{FF2B5EF4-FFF2-40B4-BE49-F238E27FC236}">
                        <a16:creationId xmlns="" xmlns:a16="http://schemas.microsoft.com/office/drawing/2014/main" id="{FF1DC7D9-9740-4510-A356-AD25F73449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3582988"/>
                    <a:ext cx="46038" cy="63500"/>
                  </a:xfrm>
                  <a:custGeom>
                    <a:avLst/>
                    <a:gdLst>
                      <a:gd name="T0" fmla="*/ 7 w 88"/>
                      <a:gd name="T1" fmla="*/ 97 h 120"/>
                      <a:gd name="T2" fmla="*/ 3 w 88"/>
                      <a:gd name="T3" fmla="*/ 103 h 120"/>
                      <a:gd name="T4" fmla="*/ 1 w 88"/>
                      <a:gd name="T5" fmla="*/ 107 h 120"/>
                      <a:gd name="T6" fmla="*/ 0 w 88"/>
                      <a:gd name="T7" fmla="*/ 120 h 120"/>
                      <a:gd name="T8" fmla="*/ 88 w 88"/>
                      <a:gd name="T9" fmla="*/ 107 h 120"/>
                      <a:gd name="T10" fmla="*/ 26 w 88"/>
                      <a:gd name="T11" fmla="*/ 104 h 120"/>
                      <a:gd name="T12" fmla="*/ 31 w 88"/>
                      <a:gd name="T13" fmla="*/ 99 h 120"/>
                      <a:gd name="T14" fmla="*/ 47 w 88"/>
                      <a:gd name="T15" fmla="*/ 84 h 120"/>
                      <a:gd name="T16" fmla="*/ 72 w 88"/>
                      <a:gd name="T17" fmla="*/ 61 h 120"/>
                      <a:gd name="T18" fmla="*/ 77 w 88"/>
                      <a:gd name="T19" fmla="*/ 54 h 120"/>
                      <a:gd name="T20" fmla="*/ 81 w 88"/>
                      <a:gd name="T21" fmla="*/ 47 h 120"/>
                      <a:gd name="T22" fmla="*/ 84 w 88"/>
                      <a:gd name="T23" fmla="*/ 39 h 120"/>
                      <a:gd name="T24" fmla="*/ 85 w 88"/>
                      <a:gd name="T25" fmla="*/ 31 h 120"/>
                      <a:gd name="T26" fmla="*/ 84 w 88"/>
                      <a:gd name="T27" fmla="*/ 26 h 120"/>
                      <a:gd name="T28" fmla="*/ 82 w 88"/>
                      <a:gd name="T29" fmla="*/ 19 h 120"/>
                      <a:gd name="T30" fmla="*/ 78 w 88"/>
                      <a:gd name="T31" fmla="*/ 14 h 120"/>
                      <a:gd name="T32" fmla="*/ 73 w 88"/>
                      <a:gd name="T33" fmla="*/ 9 h 120"/>
                      <a:gd name="T34" fmla="*/ 68 w 88"/>
                      <a:gd name="T35" fmla="*/ 5 h 120"/>
                      <a:gd name="T36" fmla="*/ 61 w 88"/>
                      <a:gd name="T37" fmla="*/ 3 h 120"/>
                      <a:gd name="T38" fmla="*/ 53 w 88"/>
                      <a:gd name="T39" fmla="*/ 1 h 120"/>
                      <a:gd name="T40" fmla="*/ 43 w 88"/>
                      <a:gd name="T41" fmla="*/ 0 h 120"/>
                      <a:gd name="T42" fmla="*/ 37 w 88"/>
                      <a:gd name="T43" fmla="*/ 1 h 120"/>
                      <a:gd name="T44" fmla="*/ 30 w 88"/>
                      <a:gd name="T45" fmla="*/ 3 h 120"/>
                      <a:gd name="T46" fmla="*/ 23 w 88"/>
                      <a:gd name="T47" fmla="*/ 5 h 120"/>
                      <a:gd name="T48" fmla="*/ 18 w 88"/>
                      <a:gd name="T49" fmla="*/ 9 h 120"/>
                      <a:gd name="T50" fmla="*/ 11 w 88"/>
                      <a:gd name="T51" fmla="*/ 15 h 120"/>
                      <a:gd name="T52" fmla="*/ 7 w 88"/>
                      <a:gd name="T53" fmla="*/ 23 h 120"/>
                      <a:gd name="T54" fmla="*/ 4 w 88"/>
                      <a:gd name="T55" fmla="*/ 32 h 120"/>
                      <a:gd name="T56" fmla="*/ 4 w 88"/>
                      <a:gd name="T57" fmla="*/ 42 h 120"/>
                      <a:gd name="T58" fmla="*/ 23 w 88"/>
                      <a:gd name="T59" fmla="*/ 38 h 120"/>
                      <a:gd name="T60" fmla="*/ 24 w 88"/>
                      <a:gd name="T61" fmla="*/ 31 h 120"/>
                      <a:gd name="T62" fmla="*/ 27 w 88"/>
                      <a:gd name="T63" fmla="*/ 24 h 120"/>
                      <a:gd name="T64" fmla="*/ 31 w 88"/>
                      <a:gd name="T65" fmla="*/ 20 h 120"/>
                      <a:gd name="T66" fmla="*/ 35 w 88"/>
                      <a:gd name="T67" fmla="*/ 16 h 120"/>
                      <a:gd name="T68" fmla="*/ 42 w 88"/>
                      <a:gd name="T69" fmla="*/ 14 h 120"/>
                      <a:gd name="T70" fmla="*/ 49 w 88"/>
                      <a:gd name="T71" fmla="*/ 14 h 120"/>
                      <a:gd name="T72" fmla="*/ 54 w 88"/>
                      <a:gd name="T73" fmla="*/ 16 h 120"/>
                      <a:gd name="T74" fmla="*/ 59 w 88"/>
                      <a:gd name="T75" fmla="*/ 19 h 120"/>
                      <a:gd name="T76" fmla="*/ 62 w 88"/>
                      <a:gd name="T77" fmla="*/ 22 h 120"/>
                      <a:gd name="T78" fmla="*/ 64 w 88"/>
                      <a:gd name="T79" fmla="*/ 26 h 120"/>
                      <a:gd name="T80" fmla="*/ 64 w 88"/>
                      <a:gd name="T81" fmla="*/ 30 h 120"/>
                      <a:gd name="T82" fmla="*/ 64 w 88"/>
                      <a:gd name="T83" fmla="*/ 35 h 120"/>
                      <a:gd name="T84" fmla="*/ 62 w 88"/>
                      <a:gd name="T85" fmla="*/ 42 h 120"/>
                      <a:gd name="T86" fmla="*/ 58 w 88"/>
                      <a:gd name="T87" fmla="*/ 49 h 120"/>
                      <a:gd name="T88" fmla="*/ 53 w 88"/>
                      <a:gd name="T89" fmla="*/ 54 h 120"/>
                      <a:gd name="T90" fmla="*/ 46 w 88"/>
                      <a:gd name="T91" fmla="*/ 61 h 120"/>
                      <a:gd name="T92" fmla="*/ 38 w 88"/>
                      <a:gd name="T93" fmla="*/ 68 h 120"/>
                      <a:gd name="T94" fmla="*/ 30 w 88"/>
                      <a:gd name="T95" fmla="*/ 76 h 120"/>
                      <a:gd name="T96" fmla="*/ 20 w 88"/>
                      <a:gd name="T97" fmla="*/ 84 h 120"/>
                      <a:gd name="T98" fmla="*/ 12 w 88"/>
                      <a:gd name="T99" fmla="*/ 92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8" h="120">
                        <a:moveTo>
                          <a:pt x="9" y="95"/>
                        </a:moveTo>
                        <a:lnTo>
                          <a:pt x="7" y="97"/>
                        </a:lnTo>
                        <a:lnTo>
                          <a:pt x="4" y="100"/>
                        </a:lnTo>
                        <a:lnTo>
                          <a:pt x="3" y="103"/>
                        </a:lnTo>
                        <a:lnTo>
                          <a:pt x="1" y="104"/>
                        </a:lnTo>
                        <a:lnTo>
                          <a:pt x="1" y="107"/>
                        </a:lnTo>
                        <a:lnTo>
                          <a:pt x="0" y="108"/>
                        </a:lnTo>
                        <a:lnTo>
                          <a:pt x="0" y="120"/>
                        </a:lnTo>
                        <a:lnTo>
                          <a:pt x="88" y="120"/>
                        </a:lnTo>
                        <a:lnTo>
                          <a:pt x="88" y="107"/>
                        </a:lnTo>
                        <a:lnTo>
                          <a:pt x="23" y="107"/>
                        </a:lnTo>
                        <a:lnTo>
                          <a:pt x="26" y="104"/>
                        </a:lnTo>
                        <a:lnTo>
                          <a:pt x="28" y="101"/>
                        </a:lnTo>
                        <a:lnTo>
                          <a:pt x="31" y="99"/>
                        </a:lnTo>
                        <a:lnTo>
                          <a:pt x="34" y="96"/>
                        </a:lnTo>
                        <a:lnTo>
                          <a:pt x="47" y="84"/>
                        </a:lnTo>
                        <a:lnTo>
                          <a:pt x="59" y="72"/>
                        </a:lnTo>
                        <a:lnTo>
                          <a:pt x="72" y="61"/>
                        </a:lnTo>
                        <a:lnTo>
                          <a:pt x="74" y="57"/>
                        </a:lnTo>
                        <a:lnTo>
                          <a:pt x="77" y="54"/>
                        </a:lnTo>
                        <a:lnTo>
                          <a:pt x="80" y="50"/>
                        </a:lnTo>
                        <a:lnTo>
                          <a:pt x="81" y="47"/>
                        </a:lnTo>
                        <a:lnTo>
                          <a:pt x="82" y="43"/>
                        </a:lnTo>
                        <a:lnTo>
                          <a:pt x="84" y="39"/>
                        </a:lnTo>
                        <a:lnTo>
                          <a:pt x="85" y="35"/>
                        </a:lnTo>
                        <a:lnTo>
                          <a:pt x="85" y="31"/>
                        </a:lnTo>
                        <a:lnTo>
                          <a:pt x="85" y="28"/>
                        </a:lnTo>
                        <a:lnTo>
                          <a:pt x="84" y="26"/>
                        </a:lnTo>
                        <a:lnTo>
                          <a:pt x="84" y="22"/>
                        </a:lnTo>
                        <a:lnTo>
                          <a:pt x="82" y="19"/>
                        </a:lnTo>
                        <a:lnTo>
                          <a:pt x="80" y="16"/>
                        </a:lnTo>
                        <a:lnTo>
                          <a:pt x="78" y="14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0" y="7"/>
                        </a:lnTo>
                        <a:lnTo>
                          <a:pt x="68" y="5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1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7" y="1"/>
                        </a:lnTo>
                        <a:lnTo>
                          <a:pt x="32" y="1"/>
                        </a:lnTo>
                        <a:lnTo>
                          <a:pt x="30" y="3"/>
                        </a:lnTo>
                        <a:lnTo>
                          <a:pt x="26" y="4"/>
                        </a:lnTo>
                        <a:lnTo>
                          <a:pt x="23" y="5"/>
                        </a:lnTo>
                        <a:lnTo>
                          <a:pt x="20" y="7"/>
                        </a:lnTo>
                        <a:lnTo>
                          <a:pt x="18" y="9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9" y="19"/>
                        </a:lnTo>
                        <a:lnTo>
                          <a:pt x="7" y="23"/>
                        </a:lnTo>
                        <a:lnTo>
                          <a:pt x="5" y="27"/>
                        </a:lnTo>
                        <a:lnTo>
                          <a:pt x="4" y="32"/>
                        </a:lnTo>
                        <a:lnTo>
                          <a:pt x="4" y="37"/>
                        </a:lnTo>
                        <a:lnTo>
                          <a:pt x="4" y="42"/>
                        </a:lnTo>
                        <a:lnTo>
                          <a:pt x="23" y="42"/>
                        </a:lnTo>
                        <a:lnTo>
                          <a:pt x="23" y="38"/>
                        </a:lnTo>
                        <a:lnTo>
                          <a:pt x="24" y="34"/>
                        </a:lnTo>
                        <a:lnTo>
                          <a:pt x="24" y="31"/>
                        </a:lnTo>
                        <a:lnTo>
                          <a:pt x="26" y="27"/>
                        </a:lnTo>
                        <a:lnTo>
                          <a:pt x="27" y="24"/>
                        </a:lnTo>
                        <a:lnTo>
                          <a:pt x="28" y="22"/>
                        </a:lnTo>
                        <a:lnTo>
                          <a:pt x="31" y="20"/>
                        </a:lnTo>
                        <a:lnTo>
                          <a:pt x="32" y="18"/>
                        </a:lnTo>
                        <a:lnTo>
                          <a:pt x="35" y="16"/>
                        </a:lnTo>
                        <a:lnTo>
                          <a:pt x="38" y="15"/>
                        </a:lnTo>
                        <a:lnTo>
                          <a:pt x="42" y="14"/>
                        </a:lnTo>
                        <a:lnTo>
                          <a:pt x="45" y="14"/>
                        </a:lnTo>
                        <a:lnTo>
                          <a:pt x="49" y="14"/>
                        </a:lnTo>
                        <a:lnTo>
                          <a:pt x="51" y="15"/>
                        </a:lnTo>
                        <a:lnTo>
                          <a:pt x="54" y="16"/>
                        </a:lnTo>
                        <a:lnTo>
                          <a:pt x="57" y="18"/>
                        </a:lnTo>
                        <a:lnTo>
                          <a:pt x="59" y="19"/>
                        </a:lnTo>
                        <a:lnTo>
                          <a:pt x="61" y="20"/>
                        </a:lnTo>
                        <a:lnTo>
                          <a:pt x="62" y="22"/>
                        </a:lnTo>
                        <a:lnTo>
                          <a:pt x="62" y="24"/>
                        </a:lnTo>
                        <a:lnTo>
                          <a:pt x="64" y="26"/>
                        </a:lnTo>
                        <a:lnTo>
                          <a:pt x="64" y="27"/>
                        </a:lnTo>
                        <a:lnTo>
                          <a:pt x="64" y="30"/>
                        </a:lnTo>
                        <a:lnTo>
                          <a:pt x="65" y="31"/>
                        </a:lnTo>
                        <a:lnTo>
                          <a:pt x="64" y="35"/>
                        </a:lnTo>
                        <a:lnTo>
                          <a:pt x="64" y="38"/>
                        </a:lnTo>
                        <a:lnTo>
                          <a:pt x="62" y="42"/>
                        </a:lnTo>
                        <a:lnTo>
                          <a:pt x="61" y="45"/>
                        </a:lnTo>
                        <a:lnTo>
                          <a:pt x="58" y="49"/>
                        </a:lnTo>
                        <a:lnTo>
                          <a:pt x="55" y="51"/>
                        </a:lnTo>
                        <a:lnTo>
                          <a:pt x="53" y="54"/>
                        </a:lnTo>
                        <a:lnTo>
                          <a:pt x="50" y="58"/>
                        </a:lnTo>
                        <a:lnTo>
                          <a:pt x="46" y="61"/>
                        </a:lnTo>
                        <a:lnTo>
                          <a:pt x="42" y="65"/>
                        </a:lnTo>
                        <a:lnTo>
                          <a:pt x="38" y="68"/>
                        </a:lnTo>
                        <a:lnTo>
                          <a:pt x="34" y="72"/>
                        </a:lnTo>
                        <a:lnTo>
                          <a:pt x="30" y="76"/>
                        </a:lnTo>
                        <a:lnTo>
                          <a:pt x="24" y="80"/>
                        </a:lnTo>
                        <a:lnTo>
                          <a:pt x="20" y="84"/>
                        </a:lnTo>
                        <a:lnTo>
                          <a:pt x="15" y="89"/>
                        </a:lnTo>
                        <a:lnTo>
                          <a:pt x="12" y="92"/>
                        </a:lnTo>
                        <a:lnTo>
                          <a:pt x="9" y="9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1" name="Freeform 832">
                    <a:extLst>
                      <a:ext uri="{FF2B5EF4-FFF2-40B4-BE49-F238E27FC236}">
                        <a16:creationId xmlns="" xmlns:a16="http://schemas.microsoft.com/office/drawing/2014/main" id="{A4A7EC1E-2916-4B58-AA45-E7EDC82C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7913" y="3716338"/>
                    <a:ext cx="23813" cy="63500"/>
                  </a:xfrm>
                  <a:custGeom>
                    <a:avLst/>
                    <a:gdLst>
                      <a:gd name="T0" fmla="*/ 26 w 45"/>
                      <a:gd name="T1" fmla="*/ 28 h 120"/>
                      <a:gd name="T2" fmla="*/ 26 w 45"/>
                      <a:gd name="T3" fmla="*/ 120 h 120"/>
                      <a:gd name="T4" fmla="*/ 45 w 45"/>
                      <a:gd name="T5" fmla="*/ 120 h 120"/>
                      <a:gd name="T6" fmla="*/ 45 w 45"/>
                      <a:gd name="T7" fmla="*/ 0 h 120"/>
                      <a:gd name="T8" fmla="*/ 35 w 45"/>
                      <a:gd name="T9" fmla="*/ 0 h 120"/>
                      <a:gd name="T10" fmla="*/ 35 w 45"/>
                      <a:gd name="T11" fmla="*/ 3 h 120"/>
                      <a:gd name="T12" fmla="*/ 34 w 45"/>
                      <a:gd name="T13" fmla="*/ 4 h 120"/>
                      <a:gd name="T14" fmla="*/ 34 w 45"/>
                      <a:gd name="T15" fmla="*/ 7 h 120"/>
                      <a:gd name="T16" fmla="*/ 33 w 45"/>
                      <a:gd name="T17" fmla="*/ 8 h 120"/>
                      <a:gd name="T18" fmla="*/ 31 w 45"/>
                      <a:gd name="T19" fmla="*/ 9 h 120"/>
                      <a:gd name="T20" fmla="*/ 30 w 45"/>
                      <a:gd name="T21" fmla="*/ 11 h 120"/>
                      <a:gd name="T22" fmla="*/ 29 w 45"/>
                      <a:gd name="T23" fmla="*/ 12 h 120"/>
                      <a:gd name="T24" fmla="*/ 27 w 45"/>
                      <a:gd name="T25" fmla="*/ 15 h 120"/>
                      <a:gd name="T26" fmla="*/ 25 w 45"/>
                      <a:gd name="T27" fmla="*/ 16 h 120"/>
                      <a:gd name="T28" fmla="*/ 23 w 45"/>
                      <a:gd name="T29" fmla="*/ 17 h 120"/>
                      <a:gd name="T30" fmla="*/ 20 w 45"/>
                      <a:gd name="T31" fmla="*/ 17 h 120"/>
                      <a:gd name="T32" fmla="*/ 19 w 45"/>
                      <a:gd name="T33" fmla="*/ 19 h 120"/>
                      <a:gd name="T34" fmla="*/ 16 w 45"/>
                      <a:gd name="T35" fmla="*/ 19 h 120"/>
                      <a:gd name="T36" fmla="*/ 14 w 45"/>
                      <a:gd name="T37" fmla="*/ 20 h 120"/>
                      <a:gd name="T38" fmla="*/ 11 w 45"/>
                      <a:gd name="T39" fmla="*/ 20 h 120"/>
                      <a:gd name="T40" fmla="*/ 8 w 45"/>
                      <a:gd name="T41" fmla="*/ 20 h 120"/>
                      <a:gd name="T42" fmla="*/ 0 w 45"/>
                      <a:gd name="T43" fmla="*/ 20 h 120"/>
                      <a:gd name="T44" fmla="*/ 0 w 45"/>
                      <a:gd name="T45" fmla="*/ 28 h 120"/>
                      <a:gd name="T46" fmla="*/ 26 w 45"/>
                      <a:gd name="T47" fmla="*/ 28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5" h="120">
                        <a:moveTo>
                          <a:pt x="26" y="28"/>
                        </a:moveTo>
                        <a:lnTo>
                          <a:pt x="26" y="120"/>
                        </a:lnTo>
                        <a:lnTo>
                          <a:pt x="45" y="120"/>
                        </a:lnTo>
                        <a:lnTo>
                          <a:pt x="45" y="0"/>
                        </a:lnTo>
                        <a:lnTo>
                          <a:pt x="35" y="0"/>
                        </a:lnTo>
                        <a:lnTo>
                          <a:pt x="35" y="3"/>
                        </a:lnTo>
                        <a:lnTo>
                          <a:pt x="34" y="4"/>
                        </a:lnTo>
                        <a:lnTo>
                          <a:pt x="34" y="7"/>
                        </a:lnTo>
                        <a:lnTo>
                          <a:pt x="33" y="8"/>
                        </a:lnTo>
                        <a:lnTo>
                          <a:pt x="31" y="9"/>
                        </a:lnTo>
                        <a:lnTo>
                          <a:pt x="30" y="11"/>
                        </a:lnTo>
                        <a:lnTo>
                          <a:pt x="29" y="12"/>
                        </a:lnTo>
                        <a:lnTo>
                          <a:pt x="27" y="15"/>
                        </a:lnTo>
                        <a:lnTo>
                          <a:pt x="25" y="16"/>
                        </a:lnTo>
                        <a:lnTo>
                          <a:pt x="23" y="17"/>
                        </a:lnTo>
                        <a:lnTo>
                          <a:pt x="20" y="17"/>
                        </a:lnTo>
                        <a:lnTo>
                          <a:pt x="19" y="19"/>
                        </a:lnTo>
                        <a:lnTo>
                          <a:pt x="16" y="19"/>
                        </a:lnTo>
                        <a:lnTo>
                          <a:pt x="14" y="20"/>
                        </a:lnTo>
                        <a:lnTo>
                          <a:pt x="11" y="20"/>
                        </a:lnTo>
                        <a:lnTo>
                          <a:pt x="8" y="20"/>
                        </a:lnTo>
                        <a:lnTo>
                          <a:pt x="0" y="20"/>
                        </a:lnTo>
                        <a:lnTo>
                          <a:pt x="0" y="28"/>
                        </a:lnTo>
                        <a:lnTo>
                          <a:pt x="26" y="2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 833">
                    <a:extLst>
                      <a:ext uri="{FF2B5EF4-FFF2-40B4-BE49-F238E27FC236}">
                        <a16:creationId xmlns="" xmlns:a16="http://schemas.microsoft.com/office/drawing/2014/main" id="{9C7CA37F-A2A6-4EF2-BEBD-AF92FAA55E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3984625"/>
                    <a:ext cx="46038" cy="65088"/>
                  </a:xfrm>
                  <a:custGeom>
                    <a:avLst/>
                    <a:gdLst>
                      <a:gd name="T0" fmla="*/ 86 w 86"/>
                      <a:gd name="T1" fmla="*/ 56 h 122"/>
                      <a:gd name="T2" fmla="*/ 84 w 86"/>
                      <a:gd name="T3" fmla="*/ 44 h 122"/>
                      <a:gd name="T4" fmla="*/ 81 w 86"/>
                      <a:gd name="T5" fmla="*/ 33 h 122"/>
                      <a:gd name="T6" fmla="*/ 79 w 86"/>
                      <a:gd name="T7" fmla="*/ 23 h 122"/>
                      <a:gd name="T8" fmla="*/ 73 w 86"/>
                      <a:gd name="T9" fmla="*/ 16 h 122"/>
                      <a:gd name="T10" fmla="*/ 68 w 86"/>
                      <a:gd name="T11" fmla="*/ 10 h 122"/>
                      <a:gd name="T12" fmla="*/ 58 w 86"/>
                      <a:gd name="T13" fmla="*/ 4 h 122"/>
                      <a:gd name="T14" fmla="*/ 49 w 86"/>
                      <a:gd name="T15" fmla="*/ 2 h 122"/>
                      <a:gd name="T16" fmla="*/ 37 w 86"/>
                      <a:gd name="T17" fmla="*/ 2 h 122"/>
                      <a:gd name="T18" fmla="*/ 26 w 86"/>
                      <a:gd name="T19" fmla="*/ 3 h 122"/>
                      <a:gd name="T20" fmla="*/ 18 w 86"/>
                      <a:gd name="T21" fmla="*/ 7 h 122"/>
                      <a:gd name="T22" fmla="*/ 8 w 86"/>
                      <a:gd name="T23" fmla="*/ 15 h 122"/>
                      <a:gd name="T24" fmla="*/ 2 w 86"/>
                      <a:gd name="T25" fmla="*/ 27 h 122"/>
                      <a:gd name="T26" fmla="*/ 0 w 86"/>
                      <a:gd name="T27" fmla="*/ 42 h 122"/>
                      <a:gd name="T28" fmla="*/ 2 w 86"/>
                      <a:gd name="T29" fmla="*/ 54 h 122"/>
                      <a:gd name="T30" fmla="*/ 7 w 86"/>
                      <a:gd name="T31" fmla="*/ 65 h 122"/>
                      <a:gd name="T32" fmla="*/ 17 w 86"/>
                      <a:gd name="T33" fmla="*/ 73 h 122"/>
                      <a:gd name="T34" fmla="*/ 23 w 86"/>
                      <a:gd name="T35" fmla="*/ 77 h 122"/>
                      <a:gd name="T36" fmla="*/ 31 w 86"/>
                      <a:gd name="T37" fmla="*/ 79 h 122"/>
                      <a:gd name="T38" fmla="*/ 42 w 86"/>
                      <a:gd name="T39" fmla="*/ 77 h 122"/>
                      <a:gd name="T40" fmla="*/ 50 w 86"/>
                      <a:gd name="T41" fmla="*/ 76 h 122"/>
                      <a:gd name="T42" fmla="*/ 58 w 86"/>
                      <a:gd name="T43" fmla="*/ 71 h 122"/>
                      <a:gd name="T44" fmla="*/ 65 w 86"/>
                      <a:gd name="T45" fmla="*/ 71 h 122"/>
                      <a:gd name="T46" fmla="*/ 63 w 86"/>
                      <a:gd name="T47" fmla="*/ 88 h 122"/>
                      <a:gd name="T48" fmla="*/ 56 w 86"/>
                      <a:gd name="T49" fmla="*/ 100 h 122"/>
                      <a:gd name="T50" fmla="*/ 46 w 86"/>
                      <a:gd name="T51" fmla="*/ 107 h 122"/>
                      <a:gd name="T52" fmla="*/ 41 w 86"/>
                      <a:gd name="T53" fmla="*/ 108 h 122"/>
                      <a:gd name="T54" fmla="*/ 33 w 86"/>
                      <a:gd name="T55" fmla="*/ 108 h 122"/>
                      <a:gd name="T56" fmla="*/ 26 w 86"/>
                      <a:gd name="T57" fmla="*/ 104 h 122"/>
                      <a:gd name="T58" fmla="*/ 22 w 86"/>
                      <a:gd name="T59" fmla="*/ 99 h 122"/>
                      <a:gd name="T60" fmla="*/ 21 w 86"/>
                      <a:gd name="T61" fmla="*/ 94 h 122"/>
                      <a:gd name="T62" fmla="*/ 2 w 86"/>
                      <a:gd name="T63" fmla="*/ 95 h 122"/>
                      <a:gd name="T64" fmla="*/ 4 w 86"/>
                      <a:gd name="T65" fmla="*/ 104 h 122"/>
                      <a:gd name="T66" fmla="*/ 10 w 86"/>
                      <a:gd name="T67" fmla="*/ 112 h 122"/>
                      <a:gd name="T68" fmla="*/ 18 w 86"/>
                      <a:gd name="T69" fmla="*/ 118 h 122"/>
                      <a:gd name="T70" fmla="*/ 27 w 86"/>
                      <a:gd name="T71" fmla="*/ 121 h 122"/>
                      <a:gd name="T72" fmla="*/ 38 w 86"/>
                      <a:gd name="T73" fmla="*/ 122 h 122"/>
                      <a:gd name="T74" fmla="*/ 50 w 86"/>
                      <a:gd name="T75" fmla="*/ 121 h 122"/>
                      <a:gd name="T76" fmla="*/ 60 w 86"/>
                      <a:gd name="T77" fmla="*/ 117 h 122"/>
                      <a:gd name="T78" fmla="*/ 69 w 86"/>
                      <a:gd name="T79" fmla="*/ 110 h 122"/>
                      <a:gd name="T80" fmla="*/ 75 w 86"/>
                      <a:gd name="T81" fmla="*/ 103 h 122"/>
                      <a:gd name="T82" fmla="*/ 79 w 86"/>
                      <a:gd name="T83" fmla="*/ 95 h 122"/>
                      <a:gd name="T84" fmla="*/ 83 w 86"/>
                      <a:gd name="T85" fmla="*/ 85 h 122"/>
                      <a:gd name="T86" fmla="*/ 84 w 86"/>
                      <a:gd name="T87" fmla="*/ 73 h 122"/>
                      <a:gd name="T88" fmla="*/ 63 w 86"/>
                      <a:gd name="T89" fmla="*/ 50 h 122"/>
                      <a:gd name="T90" fmla="*/ 58 w 86"/>
                      <a:gd name="T91" fmla="*/ 58 h 122"/>
                      <a:gd name="T92" fmla="*/ 53 w 86"/>
                      <a:gd name="T93" fmla="*/ 62 h 122"/>
                      <a:gd name="T94" fmla="*/ 49 w 86"/>
                      <a:gd name="T95" fmla="*/ 65 h 122"/>
                      <a:gd name="T96" fmla="*/ 42 w 86"/>
                      <a:gd name="T97" fmla="*/ 67 h 122"/>
                      <a:gd name="T98" fmla="*/ 37 w 86"/>
                      <a:gd name="T99" fmla="*/ 65 h 122"/>
                      <a:gd name="T100" fmla="*/ 30 w 86"/>
                      <a:gd name="T101" fmla="*/ 64 h 122"/>
                      <a:gd name="T102" fmla="*/ 25 w 86"/>
                      <a:gd name="T103" fmla="*/ 58 h 122"/>
                      <a:gd name="T104" fmla="*/ 22 w 86"/>
                      <a:gd name="T105" fmla="*/ 50 h 122"/>
                      <a:gd name="T106" fmla="*/ 21 w 86"/>
                      <a:gd name="T107" fmla="*/ 42 h 122"/>
                      <a:gd name="T108" fmla="*/ 22 w 86"/>
                      <a:gd name="T109" fmla="*/ 30 h 122"/>
                      <a:gd name="T110" fmla="*/ 26 w 86"/>
                      <a:gd name="T111" fmla="*/ 22 h 122"/>
                      <a:gd name="T112" fmla="*/ 31 w 86"/>
                      <a:gd name="T113" fmla="*/ 15 h 122"/>
                      <a:gd name="T114" fmla="*/ 41 w 86"/>
                      <a:gd name="T115" fmla="*/ 14 h 122"/>
                      <a:gd name="T116" fmla="*/ 52 w 86"/>
                      <a:gd name="T117" fmla="*/ 16 h 122"/>
                      <a:gd name="T118" fmla="*/ 58 w 86"/>
                      <a:gd name="T119" fmla="*/ 23 h 122"/>
                      <a:gd name="T120" fmla="*/ 63 w 86"/>
                      <a:gd name="T121" fmla="*/ 31 h 122"/>
                      <a:gd name="T122" fmla="*/ 64 w 86"/>
                      <a:gd name="T123" fmla="*/ 44 h 122"/>
                      <a:gd name="T124" fmla="*/ 63 w 86"/>
                      <a:gd name="T125" fmla="*/ 50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2">
                        <a:moveTo>
                          <a:pt x="86" y="65"/>
                        </a:moveTo>
                        <a:lnTo>
                          <a:pt x="86" y="60"/>
                        </a:lnTo>
                        <a:lnTo>
                          <a:pt x="86" y="56"/>
                        </a:lnTo>
                        <a:lnTo>
                          <a:pt x="86" y="52"/>
                        </a:lnTo>
                        <a:lnTo>
                          <a:pt x="84" y="48"/>
                        </a:lnTo>
                        <a:lnTo>
                          <a:pt x="84" y="44"/>
                        </a:lnTo>
                        <a:lnTo>
                          <a:pt x="84" y="39"/>
                        </a:lnTo>
                        <a:lnTo>
                          <a:pt x="83" y="37"/>
                        </a:lnTo>
                        <a:lnTo>
                          <a:pt x="81" y="33"/>
                        </a:lnTo>
                        <a:lnTo>
                          <a:pt x="81" y="30"/>
                        </a:lnTo>
                        <a:lnTo>
                          <a:pt x="80" y="27"/>
                        </a:lnTo>
                        <a:lnTo>
                          <a:pt x="79" y="23"/>
                        </a:lnTo>
                        <a:lnTo>
                          <a:pt x="77" y="21"/>
                        </a:lnTo>
                        <a:lnTo>
                          <a:pt x="75" y="18"/>
                        </a:lnTo>
                        <a:lnTo>
                          <a:pt x="73" y="16"/>
                        </a:lnTo>
                        <a:lnTo>
                          <a:pt x="72" y="14"/>
                        </a:lnTo>
                        <a:lnTo>
                          <a:pt x="69" y="12"/>
                        </a:lnTo>
                        <a:lnTo>
                          <a:pt x="68" y="10"/>
                        </a:lnTo>
                        <a:lnTo>
                          <a:pt x="65" y="8"/>
                        </a:lnTo>
                        <a:lnTo>
                          <a:pt x="61" y="6"/>
                        </a:lnTo>
                        <a:lnTo>
                          <a:pt x="58" y="4"/>
                        </a:lnTo>
                        <a:lnTo>
                          <a:pt x="56" y="3"/>
                        </a:lnTo>
                        <a:lnTo>
                          <a:pt x="52" y="2"/>
                        </a:lnTo>
                        <a:lnTo>
                          <a:pt x="49" y="2"/>
                        </a:lnTo>
                        <a:lnTo>
                          <a:pt x="45" y="2"/>
                        </a:lnTo>
                        <a:lnTo>
                          <a:pt x="41" y="0"/>
                        </a:lnTo>
                        <a:lnTo>
                          <a:pt x="37" y="2"/>
                        </a:lnTo>
                        <a:lnTo>
                          <a:pt x="33" y="2"/>
                        </a:lnTo>
                        <a:lnTo>
                          <a:pt x="30" y="2"/>
                        </a:lnTo>
                        <a:lnTo>
                          <a:pt x="26" y="3"/>
                        </a:lnTo>
                        <a:lnTo>
                          <a:pt x="23" y="4"/>
                        </a:lnTo>
                        <a:lnTo>
                          <a:pt x="21" y="6"/>
                        </a:lnTo>
                        <a:lnTo>
                          <a:pt x="18" y="7"/>
                        </a:lnTo>
                        <a:lnTo>
                          <a:pt x="15" y="8"/>
                        </a:lnTo>
                        <a:lnTo>
                          <a:pt x="11" y="12"/>
                        </a:lnTo>
                        <a:lnTo>
                          <a:pt x="8" y="15"/>
                        </a:lnTo>
                        <a:lnTo>
                          <a:pt x="6" y="19"/>
                        </a:lnTo>
                        <a:lnTo>
                          <a:pt x="4" y="23"/>
                        </a:lnTo>
                        <a:lnTo>
                          <a:pt x="2" y="27"/>
                        </a:lnTo>
                        <a:lnTo>
                          <a:pt x="0" y="31"/>
                        </a:lnTo>
                        <a:lnTo>
                          <a:pt x="0" y="37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50"/>
                        </a:lnTo>
                        <a:lnTo>
                          <a:pt x="2" y="54"/>
                        </a:lnTo>
                        <a:lnTo>
                          <a:pt x="3" y="58"/>
                        </a:lnTo>
                        <a:lnTo>
                          <a:pt x="6" y="62"/>
                        </a:lnTo>
                        <a:lnTo>
                          <a:pt x="7" y="65"/>
                        </a:lnTo>
                        <a:lnTo>
                          <a:pt x="10" y="69"/>
                        </a:lnTo>
                        <a:lnTo>
                          <a:pt x="14" y="72"/>
                        </a:lnTo>
                        <a:lnTo>
                          <a:pt x="17" y="73"/>
                        </a:lnTo>
                        <a:lnTo>
                          <a:pt x="18" y="75"/>
                        </a:lnTo>
                        <a:lnTo>
                          <a:pt x="21" y="76"/>
                        </a:lnTo>
                        <a:lnTo>
                          <a:pt x="23" y="77"/>
                        </a:lnTo>
                        <a:lnTo>
                          <a:pt x="26" y="77"/>
                        </a:lnTo>
                        <a:lnTo>
                          <a:pt x="29" y="77"/>
                        </a:lnTo>
                        <a:lnTo>
                          <a:pt x="31" y="79"/>
                        </a:lnTo>
                        <a:lnTo>
                          <a:pt x="36" y="79"/>
                        </a:lnTo>
                        <a:lnTo>
                          <a:pt x="38" y="79"/>
                        </a:lnTo>
                        <a:lnTo>
                          <a:pt x="42" y="77"/>
                        </a:lnTo>
                        <a:lnTo>
                          <a:pt x="45" y="77"/>
                        </a:lnTo>
                        <a:lnTo>
                          <a:pt x="48" y="76"/>
                        </a:lnTo>
                        <a:lnTo>
                          <a:pt x="50" y="76"/>
                        </a:lnTo>
                        <a:lnTo>
                          <a:pt x="53" y="75"/>
                        </a:lnTo>
                        <a:lnTo>
                          <a:pt x="56" y="72"/>
                        </a:lnTo>
                        <a:lnTo>
                          <a:pt x="58" y="71"/>
                        </a:lnTo>
                        <a:lnTo>
                          <a:pt x="63" y="68"/>
                        </a:lnTo>
                        <a:lnTo>
                          <a:pt x="65" y="62"/>
                        </a:lnTo>
                        <a:lnTo>
                          <a:pt x="65" y="71"/>
                        </a:lnTo>
                        <a:lnTo>
                          <a:pt x="65" y="77"/>
                        </a:lnTo>
                        <a:lnTo>
                          <a:pt x="64" y="83"/>
                        </a:lnTo>
                        <a:lnTo>
                          <a:pt x="63" y="88"/>
                        </a:lnTo>
                        <a:lnTo>
                          <a:pt x="60" y="94"/>
                        </a:lnTo>
                        <a:lnTo>
                          <a:pt x="58" y="98"/>
                        </a:lnTo>
                        <a:lnTo>
                          <a:pt x="56" y="100"/>
                        </a:lnTo>
                        <a:lnTo>
                          <a:pt x="52" y="104"/>
                        </a:lnTo>
                        <a:lnTo>
                          <a:pt x="49" y="106"/>
                        </a:lnTo>
                        <a:lnTo>
                          <a:pt x="46" y="107"/>
                        </a:lnTo>
                        <a:lnTo>
                          <a:pt x="44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38" y="108"/>
                        </a:lnTo>
                        <a:lnTo>
                          <a:pt x="36" y="108"/>
                        </a:lnTo>
                        <a:lnTo>
                          <a:pt x="33" y="108"/>
                        </a:lnTo>
                        <a:lnTo>
                          <a:pt x="30" y="107"/>
                        </a:lnTo>
                        <a:lnTo>
                          <a:pt x="29" y="106"/>
                        </a:lnTo>
                        <a:lnTo>
                          <a:pt x="26" y="104"/>
                        </a:lnTo>
                        <a:lnTo>
                          <a:pt x="25" y="103"/>
                        </a:lnTo>
                        <a:lnTo>
                          <a:pt x="23" y="102"/>
                        </a:lnTo>
                        <a:lnTo>
                          <a:pt x="22" y="99"/>
                        </a:lnTo>
                        <a:lnTo>
                          <a:pt x="22" y="98"/>
                        </a:lnTo>
                        <a:lnTo>
                          <a:pt x="22" y="95"/>
                        </a:lnTo>
                        <a:lnTo>
                          <a:pt x="21" y="94"/>
                        </a:lnTo>
                        <a:lnTo>
                          <a:pt x="22" y="91"/>
                        </a:lnTo>
                        <a:lnTo>
                          <a:pt x="2" y="91"/>
                        </a:lnTo>
                        <a:lnTo>
                          <a:pt x="2" y="95"/>
                        </a:lnTo>
                        <a:lnTo>
                          <a:pt x="2" y="98"/>
                        </a:lnTo>
                        <a:lnTo>
                          <a:pt x="3" y="102"/>
                        </a:lnTo>
                        <a:lnTo>
                          <a:pt x="4" y="104"/>
                        </a:lnTo>
                        <a:lnTo>
                          <a:pt x="6" y="107"/>
                        </a:lnTo>
                        <a:lnTo>
                          <a:pt x="8" y="110"/>
                        </a:lnTo>
                        <a:lnTo>
                          <a:pt x="10" y="112"/>
                        </a:lnTo>
                        <a:lnTo>
                          <a:pt x="13" y="114"/>
                        </a:lnTo>
                        <a:lnTo>
                          <a:pt x="15" y="117"/>
                        </a:lnTo>
                        <a:lnTo>
                          <a:pt x="18" y="118"/>
                        </a:lnTo>
                        <a:lnTo>
                          <a:pt x="21" y="119"/>
                        </a:lnTo>
                        <a:lnTo>
                          <a:pt x="23" y="121"/>
                        </a:lnTo>
                        <a:lnTo>
                          <a:pt x="27" y="121"/>
                        </a:lnTo>
                        <a:lnTo>
                          <a:pt x="31" y="122"/>
                        </a:lnTo>
                        <a:lnTo>
                          <a:pt x="34" y="122"/>
                        </a:lnTo>
                        <a:lnTo>
                          <a:pt x="38" y="122"/>
                        </a:lnTo>
                        <a:lnTo>
                          <a:pt x="42" y="122"/>
                        </a:lnTo>
                        <a:lnTo>
                          <a:pt x="46" y="122"/>
                        </a:lnTo>
                        <a:lnTo>
                          <a:pt x="50" y="121"/>
                        </a:lnTo>
                        <a:lnTo>
                          <a:pt x="53" y="119"/>
                        </a:lnTo>
                        <a:lnTo>
                          <a:pt x="57" y="118"/>
                        </a:lnTo>
                        <a:lnTo>
                          <a:pt x="60" y="117"/>
                        </a:lnTo>
                        <a:lnTo>
                          <a:pt x="64" y="115"/>
                        </a:lnTo>
                        <a:lnTo>
                          <a:pt x="67" y="112"/>
                        </a:lnTo>
                        <a:lnTo>
                          <a:pt x="69" y="110"/>
                        </a:lnTo>
                        <a:lnTo>
                          <a:pt x="71" y="108"/>
                        </a:lnTo>
                        <a:lnTo>
                          <a:pt x="73" y="106"/>
                        </a:lnTo>
                        <a:lnTo>
                          <a:pt x="75" y="103"/>
                        </a:lnTo>
                        <a:lnTo>
                          <a:pt x="76" y="100"/>
                        </a:lnTo>
                        <a:lnTo>
                          <a:pt x="77" y="98"/>
                        </a:lnTo>
                        <a:lnTo>
                          <a:pt x="79" y="95"/>
                        </a:lnTo>
                        <a:lnTo>
                          <a:pt x="81" y="92"/>
                        </a:lnTo>
                        <a:lnTo>
                          <a:pt x="81" y="88"/>
                        </a:lnTo>
                        <a:lnTo>
                          <a:pt x="83" y="85"/>
                        </a:lnTo>
                        <a:lnTo>
                          <a:pt x="84" y="81"/>
                        </a:lnTo>
                        <a:lnTo>
                          <a:pt x="84" y="77"/>
                        </a:lnTo>
                        <a:lnTo>
                          <a:pt x="84" y="73"/>
                        </a:lnTo>
                        <a:lnTo>
                          <a:pt x="86" y="69"/>
                        </a:lnTo>
                        <a:lnTo>
                          <a:pt x="86" y="65"/>
                        </a:lnTo>
                        <a:close/>
                        <a:moveTo>
                          <a:pt x="63" y="50"/>
                        </a:moveTo>
                        <a:lnTo>
                          <a:pt x="61" y="53"/>
                        </a:lnTo>
                        <a:lnTo>
                          <a:pt x="60" y="56"/>
                        </a:lnTo>
                        <a:lnTo>
                          <a:pt x="58" y="58"/>
                        </a:lnTo>
                        <a:lnTo>
                          <a:pt x="57" y="60"/>
                        </a:lnTo>
                        <a:lnTo>
                          <a:pt x="54" y="61"/>
                        </a:lnTo>
                        <a:lnTo>
                          <a:pt x="53" y="62"/>
                        </a:lnTo>
                        <a:lnTo>
                          <a:pt x="52" y="64"/>
                        </a:lnTo>
                        <a:lnTo>
                          <a:pt x="50" y="64"/>
                        </a:lnTo>
                        <a:lnTo>
                          <a:pt x="49" y="65"/>
                        </a:lnTo>
                        <a:lnTo>
                          <a:pt x="46" y="65"/>
                        </a:lnTo>
                        <a:lnTo>
                          <a:pt x="44" y="65"/>
                        </a:lnTo>
                        <a:lnTo>
                          <a:pt x="42" y="67"/>
                        </a:lnTo>
                        <a:lnTo>
                          <a:pt x="40" y="67"/>
                        </a:lnTo>
                        <a:lnTo>
                          <a:pt x="38" y="67"/>
                        </a:lnTo>
                        <a:lnTo>
                          <a:pt x="37" y="65"/>
                        </a:lnTo>
                        <a:lnTo>
                          <a:pt x="34" y="65"/>
                        </a:lnTo>
                        <a:lnTo>
                          <a:pt x="33" y="65"/>
                        </a:lnTo>
                        <a:lnTo>
                          <a:pt x="30" y="64"/>
                        </a:lnTo>
                        <a:lnTo>
                          <a:pt x="27" y="61"/>
                        </a:lnTo>
                        <a:lnTo>
                          <a:pt x="26" y="60"/>
                        </a:lnTo>
                        <a:lnTo>
                          <a:pt x="25" y="58"/>
                        </a:lnTo>
                        <a:lnTo>
                          <a:pt x="23" y="56"/>
                        </a:lnTo>
                        <a:lnTo>
                          <a:pt x="22" y="53"/>
                        </a:lnTo>
                        <a:lnTo>
                          <a:pt x="22" y="50"/>
                        </a:lnTo>
                        <a:lnTo>
                          <a:pt x="21" y="48"/>
                        </a:lnTo>
                        <a:lnTo>
                          <a:pt x="21" y="45"/>
                        </a:lnTo>
                        <a:lnTo>
                          <a:pt x="21" y="42"/>
                        </a:lnTo>
                        <a:lnTo>
                          <a:pt x="21" y="38"/>
                        </a:lnTo>
                        <a:lnTo>
                          <a:pt x="21" y="34"/>
                        </a:lnTo>
                        <a:lnTo>
                          <a:pt x="22" y="30"/>
                        </a:lnTo>
                        <a:lnTo>
                          <a:pt x="22" y="27"/>
                        </a:lnTo>
                        <a:lnTo>
                          <a:pt x="23" y="25"/>
                        </a:lnTo>
                        <a:lnTo>
                          <a:pt x="26" y="22"/>
                        </a:lnTo>
                        <a:lnTo>
                          <a:pt x="27" y="19"/>
                        </a:lnTo>
                        <a:lnTo>
                          <a:pt x="29" y="18"/>
                        </a:lnTo>
                        <a:lnTo>
                          <a:pt x="31" y="15"/>
                        </a:lnTo>
                        <a:lnTo>
                          <a:pt x="34" y="14"/>
                        </a:lnTo>
                        <a:lnTo>
                          <a:pt x="38" y="14"/>
                        </a:lnTo>
                        <a:lnTo>
                          <a:pt x="41" y="14"/>
                        </a:lnTo>
                        <a:lnTo>
                          <a:pt x="45" y="14"/>
                        </a:lnTo>
                        <a:lnTo>
                          <a:pt x="48" y="15"/>
                        </a:lnTo>
                        <a:lnTo>
                          <a:pt x="52" y="16"/>
                        </a:lnTo>
                        <a:lnTo>
                          <a:pt x="54" y="18"/>
                        </a:lnTo>
                        <a:lnTo>
                          <a:pt x="57" y="21"/>
                        </a:lnTo>
                        <a:lnTo>
                          <a:pt x="58" y="23"/>
                        </a:lnTo>
                        <a:lnTo>
                          <a:pt x="60" y="26"/>
                        </a:lnTo>
                        <a:lnTo>
                          <a:pt x="61" y="29"/>
                        </a:lnTo>
                        <a:lnTo>
                          <a:pt x="63" y="31"/>
                        </a:lnTo>
                        <a:lnTo>
                          <a:pt x="64" y="35"/>
                        </a:lnTo>
                        <a:lnTo>
                          <a:pt x="64" y="39"/>
                        </a:lnTo>
                        <a:lnTo>
                          <a:pt x="64" y="44"/>
                        </a:lnTo>
                        <a:lnTo>
                          <a:pt x="64" y="46"/>
                        </a:lnTo>
                        <a:lnTo>
                          <a:pt x="64" y="49"/>
                        </a:lnTo>
                        <a:lnTo>
                          <a:pt x="63" y="5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 834">
                    <a:extLst>
                      <a:ext uri="{FF2B5EF4-FFF2-40B4-BE49-F238E27FC236}">
                        <a16:creationId xmlns="" xmlns:a16="http://schemas.microsoft.com/office/drawing/2014/main" id="{3760E0B6-1A48-45A8-9E50-179995888C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4119563"/>
                    <a:ext cx="47625" cy="65088"/>
                  </a:xfrm>
                  <a:custGeom>
                    <a:avLst/>
                    <a:gdLst>
                      <a:gd name="T0" fmla="*/ 67 w 89"/>
                      <a:gd name="T1" fmla="*/ 59 h 122"/>
                      <a:gd name="T2" fmla="*/ 77 w 89"/>
                      <a:gd name="T3" fmla="*/ 52 h 122"/>
                      <a:gd name="T4" fmla="*/ 83 w 89"/>
                      <a:gd name="T5" fmla="*/ 42 h 122"/>
                      <a:gd name="T6" fmla="*/ 85 w 89"/>
                      <a:gd name="T7" fmla="*/ 30 h 122"/>
                      <a:gd name="T8" fmla="*/ 81 w 89"/>
                      <a:gd name="T9" fmla="*/ 18 h 122"/>
                      <a:gd name="T10" fmla="*/ 71 w 89"/>
                      <a:gd name="T11" fmla="*/ 7 h 122"/>
                      <a:gd name="T12" fmla="*/ 58 w 89"/>
                      <a:gd name="T13" fmla="*/ 2 h 122"/>
                      <a:gd name="T14" fmla="*/ 40 w 89"/>
                      <a:gd name="T15" fmla="*/ 0 h 122"/>
                      <a:gd name="T16" fmla="*/ 25 w 89"/>
                      <a:gd name="T17" fmla="*/ 5 h 122"/>
                      <a:gd name="T18" fmla="*/ 13 w 89"/>
                      <a:gd name="T19" fmla="*/ 11 h 122"/>
                      <a:gd name="T20" fmla="*/ 6 w 89"/>
                      <a:gd name="T21" fmla="*/ 23 h 122"/>
                      <a:gd name="T22" fmla="*/ 5 w 89"/>
                      <a:gd name="T23" fmla="*/ 37 h 122"/>
                      <a:gd name="T24" fmla="*/ 8 w 89"/>
                      <a:gd name="T25" fmla="*/ 46 h 122"/>
                      <a:gd name="T26" fmla="*/ 17 w 89"/>
                      <a:gd name="T27" fmla="*/ 55 h 122"/>
                      <a:gd name="T28" fmla="*/ 25 w 89"/>
                      <a:gd name="T29" fmla="*/ 60 h 122"/>
                      <a:gd name="T30" fmla="*/ 10 w 89"/>
                      <a:gd name="T31" fmla="*/ 67 h 122"/>
                      <a:gd name="T32" fmla="*/ 2 w 89"/>
                      <a:gd name="T33" fmla="*/ 76 h 122"/>
                      <a:gd name="T34" fmla="*/ 0 w 89"/>
                      <a:gd name="T35" fmla="*/ 90 h 122"/>
                      <a:gd name="T36" fmla="*/ 4 w 89"/>
                      <a:gd name="T37" fmla="*/ 102 h 122"/>
                      <a:gd name="T38" fmla="*/ 12 w 89"/>
                      <a:gd name="T39" fmla="*/ 113 h 122"/>
                      <a:gd name="T40" fmla="*/ 25 w 89"/>
                      <a:gd name="T41" fmla="*/ 119 h 122"/>
                      <a:gd name="T42" fmla="*/ 44 w 89"/>
                      <a:gd name="T43" fmla="*/ 122 h 122"/>
                      <a:gd name="T44" fmla="*/ 63 w 89"/>
                      <a:gd name="T45" fmla="*/ 119 h 122"/>
                      <a:gd name="T46" fmla="*/ 77 w 89"/>
                      <a:gd name="T47" fmla="*/ 113 h 122"/>
                      <a:gd name="T48" fmla="*/ 86 w 89"/>
                      <a:gd name="T49" fmla="*/ 102 h 122"/>
                      <a:gd name="T50" fmla="*/ 89 w 89"/>
                      <a:gd name="T51" fmla="*/ 90 h 122"/>
                      <a:gd name="T52" fmla="*/ 86 w 89"/>
                      <a:gd name="T53" fmla="*/ 76 h 122"/>
                      <a:gd name="T54" fmla="*/ 79 w 89"/>
                      <a:gd name="T55" fmla="*/ 67 h 122"/>
                      <a:gd name="T56" fmla="*/ 60 w 89"/>
                      <a:gd name="T57" fmla="*/ 69 h 122"/>
                      <a:gd name="T58" fmla="*/ 66 w 89"/>
                      <a:gd name="T59" fmla="*/ 76 h 122"/>
                      <a:gd name="T60" fmla="*/ 70 w 89"/>
                      <a:gd name="T61" fmla="*/ 84 h 122"/>
                      <a:gd name="T62" fmla="*/ 69 w 89"/>
                      <a:gd name="T63" fmla="*/ 95 h 122"/>
                      <a:gd name="T64" fmla="*/ 63 w 89"/>
                      <a:gd name="T65" fmla="*/ 102 h 122"/>
                      <a:gd name="T66" fmla="*/ 56 w 89"/>
                      <a:gd name="T67" fmla="*/ 107 h 122"/>
                      <a:gd name="T68" fmla="*/ 47 w 89"/>
                      <a:gd name="T69" fmla="*/ 109 h 122"/>
                      <a:gd name="T70" fmla="*/ 38 w 89"/>
                      <a:gd name="T71" fmla="*/ 109 h 122"/>
                      <a:gd name="T72" fmla="*/ 29 w 89"/>
                      <a:gd name="T73" fmla="*/ 105 h 122"/>
                      <a:gd name="T74" fmla="*/ 23 w 89"/>
                      <a:gd name="T75" fmla="*/ 99 h 122"/>
                      <a:gd name="T76" fmla="*/ 20 w 89"/>
                      <a:gd name="T77" fmla="*/ 90 h 122"/>
                      <a:gd name="T78" fmla="*/ 21 w 89"/>
                      <a:gd name="T79" fmla="*/ 80 h 122"/>
                      <a:gd name="T80" fmla="*/ 25 w 89"/>
                      <a:gd name="T81" fmla="*/ 72 h 122"/>
                      <a:gd name="T82" fmla="*/ 32 w 89"/>
                      <a:gd name="T83" fmla="*/ 68 h 122"/>
                      <a:gd name="T84" fmla="*/ 42 w 89"/>
                      <a:gd name="T85" fmla="*/ 65 h 122"/>
                      <a:gd name="T86" fmla="*/ 52 w 89"/>
                      <a:gd name="T87" fmla="*/ 67 h 122"/>
                      <a:gd name="T88" fmla="*/ 60 w 89"/>
                      <a:gd name="T89" fmla="*/ 69 h 122"/>
                      <a:gd name="T90" fmla="*/ 51 w 89"/>
                      <a:gd name="T91" fmla="*/ 53 h 122"/>
                      <a:gd name="T92" fmla="*/ 42 w 89"/>
                      <a:gd name="T93" fmla="*/ 55 h 122"/>
                      <a:gd name="T94" fmla="*/ 33 w 89"/>
                      <a:gd name="T95" fmla="*/ 52 h 122"/>
                      <a:gd name="T96" fmla="*/ 25 w 89"/>
                      <a:gd name="T97" fmla="*/ 44 h 122"/>
                      <a:gd name="T98" fmla="*/ 24 w 89"/>
                      <a:gd name="T99" fmla="*/ 37 h 122"/>
                      <a:gd name="T100" fmla="*/ 24 w 89"/>
                      <a:gd name="T101" fmla="*/ 28 h 122"/>
                      <a:gd name="T102" fmla="*/ 28 w 89"/>
                      <a:gd name="T103" fmla="*/ 19 h 122"/>
                      <a:gd name="T104" fmla="*/ 40 w 89"/>
                      <a:gd name="T105" fmla="*/ 14 h 122"/>
                      <a:gd name="T106" fmla="*/ 56 w 89"/>
                      <a:gd name="T107" fmla="*/ 15 h 122"/>
                      <a:gd name="T108" fmla="*/ 63 w 89"/>
                      <a:gd name="T109" fmla="*/ 23 h 122"/>
                      <a:gd name="T110" fmla="*/ 66 w 89"/>
                      <a:gd name="T111" fmla="*/ 32 h 122"/>
                      <a:gd name="T112" fmla="*/ 65 w 89"/>
                      <a:gd name="T113" fmla="*/ 41 h 122"/>
                      <a:gd name="T114" fmla="*/ 60 w 89"/>
                      <a:gd name="T115" fmla="*/ 48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2">
                        <a:moveTo>
                          <a:pt x="69" y="61"/>
                        </a:moveTo>
                        <a:lnTo>
                          <a:pt x="65" y="60"/>
                        </a:lnTo>
                        <a:lnTo>
                          <a:pt x="65" y="59"/>
                        </a:lnTo>
                        <a:lnTo>
                          <a:pt x="67" y="59"/>
                        </a:lnTo>
                        <a:lnTo>
                          <a:pt x="70" y="57"/>
                        </a:lnTo>
                        <a:lnTo>
                          <a:pt x="73" y="56"/>
                        </a:lnTo>
                        <a:lnTo>
                          <a:pt x="74" y="55"/>
                        </a:lnTo>
                        <a:lnTo>
                          <a:pt x="77" y="52"/>
                        </a:lnTo>
                        <a:lnTo>
                          <a:pt x="79" y="49"/>
                        </a:lnTo>
                        <a:lnTo>
                          <a:pt x="81" y="48"/>
                        </a:lnTo>
                        <a:lnTo>
                          <a:pt x="82" y="45"/>
                        </a:lnTo>
                        <a:lnTo>
                          <a:pt x="83" y="42"/>
                        </a:lnTo>
                        <a:lnTo>
                          <a:pt x="85" y="40"/>
                        </a:lnTo>
                        <a:lnTo>
                          <a:pt x="85" y="37"/>
                        </a:lnTo>
                        <a:lnTo>
                          <a:pt x="85" y="34"/>
                        </a:lnTo>
                        <a:lnTo>
                          <a:pt x="85" y="30"/>
                        </a:lnTo>
                        <a:lnTo>
                          <a:pt x="85" y="26"/>
                        </a:lnTo>
                        <a:lnTo>
                          <a:pt x="83" y="23"/>
                        </a:lnTo>
                        <a:lnTo>
                          <a:pt x="82" y="21"/>
                        </a:lnTo>
                        <a:lnTo>
                          <a:pt x="81" y="18"/>
                        </a:lnTo>
                        <a:lnTo>
                          <a:pt x="78" y="15"/>
                        </a:lnTo>
                        <a:lnTo>
                          <a:pt x="77" y="13"/>
                        </a:lnTo>
                        <a:lnTo>
                          <a:pt x="74" y="10"/>
                        </a:lnTo>
                        <a:lnTo>
                          <a:pt x="71" y="7"/>
                        </a:lnTo>
                        <a:lnTo>
                          <a:pt x="67" y="6"/>
                        </a:lnTo>
                        <a:lnTo>
                          <a:pt x="65" y="5"/>
                        </a:lnTo>
                        <a:lnTo>
                          <a:pt x="60" y="3"/>
                        </a:lnTo>
                        <a:lnTo>
                          <a:pt x="58" y="2"/>
                        </a:lnTo>
                        <a:lnTo>
                          <a:pt x="54" y="2"/>
                        </a:lnTo>
                        <a:lnTo>
                          <a:pt x="50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2"/>
                        </a:lnTo>
                        <a:lnTo>
                          <a:pt x="32" y="2"/>
                        </a:lnTo>
                        <a:lnTo>
                          <a:pt x="29" y="3"/>
                        </a:lnTo>
                        <a:lnTo>
                          <a:pt x="25" y="5"/>
                        </a:lnTo>
                        <a:lnTo>
                          <a:pt x="23" y="6"/>
                        </a:lnTo>
                        <a:lnTo>
                          <a:pt x="20" y="7"/>
                        </a:lnTo>
                        <a:lnTo>
                          <a:pt x="17" y="9"/>
                        </a:lnTo>
                        <a:lnTo>
                          <a:pt x="13" y="11"/>
                        </a:lnTo>
                        <a:lnTo>
                          <a:pt x="12" y="14"/>
                        </a:lnTo>
                        <a:lnTo>
                          <a:pt x="9" y="17"/>
                        </a:lnTo>
                        <a:lnTo>
                          <a:pt x="8" y="21"/>
                        </a:lnTo>
                        <a:lnTo>
                          <a:pt x="6" y="23"/>
                        </a:lnTo>
                        <a:lnTo>
                          <a:pt x="5" y="26"/>
                        </a:lnTo>
                        <a:lnTo>
                          <a:pt x="5" y="30"/>
                        </a:lnTo>
                        <a:lnTo>
                          <a:pt x="5" y="34"/>
                        </a:lnTo>
                        <a:lnTo>
                          <a:pt x="5" y="37"/>
                        </a:lnTo>
                        <a:lnTo>
                          <a:pt x="5" y="40"/>
                        </a:lnTo>
                        <a:lnTo>
                          <a:pt x="6" y="42"/>
                        </a:lnTo>
                        <a:lnTo>
                          <a:pt x="6" y="44"/>
                        </a:lnTo>
                        <a:lnTo>
                          <a:pt x="8" y="46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5" y="53"/>
                        </a:lnTo>
                        <a:lnTo>
                          <a:pt x="17" y="55"/>
                        </a:lnTo>
                        <a:lnTo>
                          <a:pt x="20" y="56"/>
                        </a:lnTo>
                        <a:lnTo>
                          <a:pt x="23" y="59"/>
                        </a:lnTo>
                        <a:lnTo>
                          <a:pt x="25" y="59"/>
                        </a:lnTo>
                        <a:lnTo>
                          <a:pt x="25" y="60"/>
                        </a:lnTo>
                        <a:lnTo>
                          <a:pt x="21" y="61"/>
                        </a:lnTo>
                        <a:lnTo>
                          <a:pt x="17" y="63"/>
                        </a:lnTo>
                        <a:lnTo>
                          <a:pt x="15" y="64"/>
                        </a:lnTo>
                        <a:lnTo>
                          <a:pt x="10" y="67"/>
                        </a:lnTo>
                        <a:lnTo>
                          <a:pt x="8" y="69"/>
                        </a:lnTo>
                        <a:lnTo>
                          <a:pt x="6" y="72"/>
                        </a:lnTo>
                        <a:lnTo>
                          <a:pt x="4" y="75"/>
                        </a:lnTo>
                        <a:lnTo>
                          <a:pt x="2" y="76"/>
                        </a:lnTo>
                        <a:lnTo>
                          <a:pt x="2" y="80"/>
                        </a:lnTo>
                        <a:lnTo>
                          <a:pt x="1" y="83"/>
                        </a:lnTo>
                        <a:lnTo>
                          <a:pt x="1" y="86"/>
                        </a:lnTo>
                        <a:lnTo>
                          <a:pt x="0" y="90"/>
                        </a:lnTo>
                        <a:lnTo>
                          <a:pt x="1" y="92"/>
                        </a:lnTo>
                        <a:lnTo>
                          <a:pt x="1" y="96"/>
                        </a:lnTo>
                        <a:lnTo>
                          <a:pt x="2" y="99"/>
                        </a:lnTo>
                        <a:lnTo>
                          <a:pt x="4" y="102"/>
                        </a:lnTo>
                        <a:lnTo>
                          <a:pt x="5" y="105"/>
                        </a:lnTo>
                        <a:lnTo>
                          <a:pt x="8" y="107"/>
                        </a:lnTo>
                        <a:lnTo>
                          <a:pt x="9" y="110"/>
                        </a:lnTo>
                        <a:lnTo>
                          <a:pt x="12" y="113"/>
                        </a:lnTo>
                        <a:lnTo>
                          <a:pt x="15" y="115"/>
                        </a:lnTo>
                        <a:lnTo>
                          <a:pt x="19" y="117"/>
                        </a:lnTo>
                        <a:lnTo>
                          <a:pt x="23" y="118"/>
                        </a:lnTo>
                        <a:lnTo>
                          <a:pt x="25" y="119"/>
                        </a:lnTo>
                        <a:lnTo>
                          <a:pt x="31" y="121"/>
                        </a:lnTo>
                        <a:lnTo>
                          <a:pt x="35" y="121"/>
                        </a:lnTo>
                        <a:lnTo>
                          <a:pt x="40" y="122"/>
                        </a:lnTo>
                        <a:lnTo>
                          <a:pt x="44" y="122"/>
                        </a:lnTo>
                        <a:lnTo>
                          <a:pt x="50" y="122"/>
                        </a:lnTo>
                        <a:lnTo>
                          <a:pt x="55" y="121"/>
                        </a:lnTo>
                        <a:lnTo>
                          <a:pt x="59" y="121"/>
                        </a:lnTo>
                        <a:lnTo>
                          <a:pt x="63" y="119"/>
                        </a:lnTo>
                        <a:lnTo>
                          <a:pt x="67" y="118"/>
                        </a:lnTo>
                        <a:lnTo>
                          <a:pt x="71" y="117"/>
                        </a:lnTo>
                        <a:lnTo>
                          <a:pt x="74" y="115"/>
                        </a:lnTo>
                        <a:lnTo>
                          <a:pt x="77" y="113"/>
                        </a:lnTo>
                        <a:lnTo>
                          <a:pt x="79" y="110"/>
                        </a:lnTo>
                        <a:lnTo>
                          <a:pt x="82" y="107"/>
                        </a:lnTo>
                        <a:lnTo>
                          <a:pt x="85" y="105"/>
                        </a:lnTo>
                        <a:lnTo>
                          <a:pt x="86" y="102"/>
                        </a:lnTo>
                        <a:lnTo>
                          <a:pt x="88" y="99"/>
                        </a:lnTo>
                        <a:lnTo>
                          <a:pt x="89" y="96"/>
                        </a:lnTo>
                        <a:lnTo>
                          <a:pt x="89" y="92"/>
                        </a:lnTo>
                        <a:lnTo>
                          <a:pt x="89" y="90"/>
                        </a:lnTo>
                        <a:lnTo>
                          <a:pt x="89" y="86"/>
                        </a:lnTo>
                        <a:lnTo>
                          <a:pt x="89" y="83"/>
                        </a:lnTo>
                        <a:lnTo>
                          <a:pt x="88" y="80"/>
                        </a:lnTo>
                        <a:lnTo>
                          <a:pt x="86" y="76"/>
                        </a:lnTo>
                        <a:lnTo>
                          <a:pt x="85" y="75"/>
                        </a:lnTo>
                        <a:lnTo>
                          <a:pt x="83" y="72"/>
                        </a:lnTo>
                        <a:lnTo>
                          <a:pt x="81" y="69"/>
                        </a:lnTo>
                        <a:lnTo>
                          <a:pt x="79" y="67"/>
                        </a:lnTo>
                        <a:lnTo>
                          <a:pt x="75" y="64"/>
                        </a:lnTo>
                        <a:lnTo>
                          <a:pt x="71" y="63"/>
                        </a:lnTo>
                        <a:lnTo>
                          <a:pt x="69" y="61"/>
                        </a:lnTo>
                        <a:close/>
                        <a:moveTo>
                          <a:pt x="60" y="69"/>
                        </a:moveTo>
                        <a:lnTo>
                          <a:pt x="62" y="71"/>
                        </a:lnTo>
                        <a:lnTo>
                          <a:pt x="63" y="72"/>
                        </a:lnTo>
                        <a:lnTo>
                          <a:pt x="65" y="73"/>
                        </a:lnTo>
                        <a:lnTo>
                          <a:pt x="66" y="76"/>
                        </a:lnTo>
                        <a:lnTo>
                          <a:pt x="67" y="78"/>
                        </a:lnTo>
                        <a:lnTo>
                          <a:pt x="69" y="80"/>
                        </a:lnTo>
                        <a:lnTo>
                          <a:pt x="69" y="83"/>
                        </a:lnTo>
                        <a:lnTo>
                          <a:pt x="70" y="84"/>
                        </a:lnTo>
                        <a:lnTo>
                          <a:pt x="70" y="87"/>
                        </a:lnTo>
                        <a:lnTo>
                          <a:pt x="70" y="90"/>
                        </a:lnTo>
                        <a:lnTo>
                          <a:pt x="69" y="92"/>
                        </a:lnTo>
                        <a:lnTo>
                          <a:pt x="69" y="95"/>
                        </a:lnTo>
                        <a:lnTo>
                          <a:pt x="67" y="96"/>
                        </a:lnTo>
                        <a:lnTo>
                          <a:pt x="66" y="99"/>
                        </a:lnTo>
                        <a:lnTo>
                          <a:pt x="65" y="101"/>
                        </a:lnTo>
                        <a:lnTo>
                          <a:pt x="63" y="102"/>
                        </a:lnTo>
                        <a:lnTo>
                          <a:pt x="62" y="103"/>
                        </a:lnTo>
                        <a:lnTo>
                          <a:pt x="60" y="105"/>
                        </a:lnTo>
                        <a:lnTo>
                          <a:pt x="58" y="106"/>
                        </a:lnTo>
                        <a:lnTo>
                          <a:pt x="56" y="107"/>
                        </a:lnTo>
                        <a:lnTo>
                          <a:pt x="54" y="109"/>
                        </a:lnTo>
                        <a:lnTo>
                          <a:pt x="52" y="109"/>
                        </a:lnTo>
                        <a:lnTo>
                          <a:pt x="50" y="109"/>
                        </a:lnTo>
                        <a:lnTo>
                          <a:pt x="47" y="109"/>
                        </a:lnTo>
                        <a:lnTo>
                          <a:pt x="44" y="110"/>
                        </a:lnTo>
                        <a:lnTo>
                          <a:pt x="43" y="109"/>
                        </a:lnTo>
                        <a:lnTo>
                          <a:pt x="40" y="109"/>
                        </a:lnTo>
                        <a:lnTo>
                          <a:pt x="38" y="109"/>
                        </a:lnTo>
                        <a:lnTo>
                          <a:pt x="35" y="109"/>
                        </a:lnTo>
                        <a:lnTo>
                          <a:pt x="33" y="107"/>
                        </a:lnTo>
                        <a:lnTo>
                          <a:pt x="31" y="106"/>
                        </a:lnTo>
                        <a:lnTo>
                          <a:pt x="29" y="105"/>
                        </a:lnTo>
                        <a:lnTo>
                          <a:pt x="28" y="103"/>
                        </a:lnTo>
                        <a:lnTo>
                          <a:pt x="25" y="102"/>
                        </a:lnTo>
                        <a:lnTo>
                          <a:pt x="24" y="101"/>
                        </a:lnTo>
                        <a:lnTo>
                          <a:pt x="23" y="99"/>
                        </a:lnTo>
                        <a:lnTo>
                          <a:pt x="21" y="96"/>
                        </a:lnTo>
                        <a:lnTo>
                          <a:pt x="21" y="95"/>
                        </a:lnTo>
                        <a:lnTo>
                          <a:pt x="20" y="92"/>
                        </a:lnTo>
                        <a:lnTo>
                          <a:pt x="20" y="90"/>
                        </a:lnTo>
                        <a:lnTo>
                          <a:pt x="20" y="87"/>
                        </a:lnTo>
                        <a:lnTo>
                          <a:pt x="20" y="84"/>
                        </a:lnTo>
                        <a:lnTo>
                          <a:pt x="20" y="83"/>
                        </a:lnTo>
                        <a:lnTo>
                          <a:pt x="21" y="80"/>
                        </a:lnTo>
                        <a:lnTo>
                          <a:pt x="21" y="78"/>
                        </a:lnTo>
                        <a:lnTo>
                          <a:pt x="23" y="76"/>
                        </a:lnTo>
                        <a:lnTo>
                          <a:pt x="24" y="75"/>
                        </a:lnTo>
                        <a:lnTo>
                          <a:pt x="25" y="72"/>
                        </a:lnTo>
                        <a:lnTo>
                          <a:pt x="27" y="71"/>
                        </a:lnTo>
                        <a:lnTo>
                          <a:pt x="28" y="69"/>
                        </a:lnTo>
                        <a:lnTo>
                          <a:pt x="31" y="69"/>
                        </a:lnTo>
                        <a:lnTo>
                          <a:pt x="32" y="68"/>
                        </a:lnTo>
                        <a:lnTo>
                          <a:pt x="35" y="67"/>
                        </a:lnTo>
                        <a:lnTo>
                          <a:pt x="38" y="67"/>
                        </a:lnTo>
                        <a:lnTo>
                          <a:pt x="39" y="67"/>
                        </a:lnTo>
                        <a:lnTo>
                          <a:pt x="42" y="65"/>
                        </a:lnTo>
                        <a:lnTo>
                          <a:pt x="44" y="65"/>
                        </a:lnTo>
                        <a:lnTo>
                          <a:pt x="47" y="65"/>
                        </a:lnTo>
                        <a:lnTo>
                          <a:pt x="50" y="67"/>
                        </a:lnTo>
                        <a:lnTo>
                          <a:pt x="52" y="67"/>
                        </a:lnTo>
                        <a:lnTo>
                          <a:pt x="55" y="67"/>
                        </a:lnTo>
                        <a:lnTo>
                          <a:pt x="56" y="68"/>
                        </a:lnTo>
                        <a:lnTo>
                          <a:pt x="58" y="68"/>
                        </a:lnTo>
                        <a:lnTo>
                          <a:pt x="60" y="69"/>
                        </a:lnTo>
                        <a:close/>
                        <a:moveTo>
                          <a:pt x="56" y="52"/>
                        </a:moveTo>
                        <a:lnTo>
                          <a:pt x="55" y="52"/>
                        </a:lnTo>
                        <a:lnTo>
                          <a:pt x="52" y="53"/>
                        </a:lnTo>
                        <a:lnTo>
                          <a:pt x="51" y="53"/>
                        </a:lnTo>
                        <a:lnTo>
                          <a:pt x="48" y="53"/>
                        </a:lnTo>
                        <a:lnTo>
                          <a:pt x="47" y="55"/>
                        </a:lnTo>
                        <a:lnTo>
                          <a:pt x="44" y="55"/>
                        </a:lnTo>
                        <a:lnTo>
                          <a:pt x="42" y="55"/>
                        </a:lnTo>
                        <a:lnTo>
                          <a:pt x="40" y="53"/>
                        </a:lnTo>
                        <a:lnTo>
                          <a:pt x="39" y="53"/>
                        </a:lnTo>
                        <a:lnTo>
                          <a:pt x="36" y="53"/>
                        </a:lnTo>
                        <a:lnTo>
                          <a:pt x="33" y="52"/>
                        </a:lnTo>
                        <a:lnTo>
                          <a:pt x="31" y="49"/>
                        </a:lnTo>
                        <a:lnTo>
                          <a:pt x="28" y="48"/>
                        </a:lnTo>
                        <a:lnTo>
                          <a:pt x="27" y="46"/>
                        </a:lnTo>
                        <a:lnTo>
                          <a:pt x="25" y="44"/>
                        </a:lnTo>
                        <a:lnTo>
                          <a:pt x="25" y="42"/>
                        </a:lnTo>
                        <a:lnTo>
                          <a:pt x="24" y="41"/>
                        </a:lnTo>
                        <a:lnTo>
                          <a:pt x="24" y="38"/>
                        </a:lnTo>
                        <a:lnTo>
                          <a:pt x="24" y="37"/>
                        </a:lnTo>
                        <a:lnTo>
                          <a:pt x="24" y="34"/>
                        </a:lnTo>
                        <a:lnTo>
                          <a:pt x="24" y="32"/>
                        </a:lnTo>
                        <a:lnTo>
                          <a:pt x="24" y="29"/>
                        </a:lnTo>
                        <a:lnTo>
                          <a:pt x="24" y="28"/>
                        </a:lnTo>
                        <a:lnTo>
                          <a:pt x="25" y="25"/>
                        </a:lnTo>
                        <a:lnTo>
                          <a:pt x="25" y="23"/>
                        </a:lnTo>
                        <a:lnTo>
                          <a:pt x="27" y="21"/>
                        </a:lnTo>
                        <a:lnTo>
                          <a:pt x="28" y="19"/>
                        </a:lnTo>
                        <a:lnTo>
                          <a:pt x="31" y="18"/>
                        </a:lnTo>
                        <a:lnTo>
                          <a:pt x="33" y="15"/>
                        </a:lnTo>
                        <a:lnTo>
                          <a:pt x="36" y="14"/>
                        </a:lnTo>
                        <a:lnTo>
                          <a:pt x="40" y="14"/>
                        </a:lnTo>
                        <a:lnTo>
                          <a:pt x="44" y="13"/>
                        </a:lnTo>
                        <a:lnTo>
                          <a:pt x="48" y="14"/>
                        </a:lnTo>
                        <a:lnTo>
                          <a:pt x="52" y="14"/>
                        </a:lnTo>
                        <a:lnTo>
                          <a:pt x="56" y="15"/>
                        </a:lnTo>
                        <a:lnTo>
                          <a:pt x="59" y="18"/>
                        </a:lnTo>
                        <a:lnTo>
                          <a:pt x="60" y="19"/>
                        </a:lnTo>
                        <a:lnTo>
                          <a:pt x="62" y="21"/>
                        </a:lnTo>
                        <a:lnTo>
                          <a:pt x="63" y="23"/>
                        </a:lnTo>
                        <a:lnTo>
                          <a:pt x="65" y="25"/>
                        </a:lnTo>
                        <a:lnTo>
                          <a:pt x="65" y="28"/>
                        </a:lnTo>
                        <a:lnTo>
                          <a:pt x="66" y="29"/>
                        </a:lnTo>
                        <a:lnTo>
                          <a:pt x="66" y="32"/>
                        </a:lnTo>
                        <a:lnTo>
                          <a:pt x="66" y="34"/>
                        </a:lnTo>
                        <a:lnTo>
                          <a:pt x="66" y="37"/>
                        </a:lnTo>
                        <a:lnTo>
                          <a:pt x="66" y="38"/>
                        </a:lnTo>
                        <a:lnTo>
                          <a:pt x="65" y="41"/>
                        </a:lnTo>
                        <a:lnTo>
                          <a:pt x="65" y="44"/>
                        </a:lnTo>
                        <a:lnTo>
                          <a:pt x="63" y="45"/>
                        </a:lnTo>
                        <a:lnTo>
                          <a:pt x="62" y="46"/>
                        </a:lnTo>
                        <a:lnTo>
                          <a:pt x="60" y="48"/>
                        </a:lnTo>
                        <a:lnTo>
                          <a:pt x="59" y="50"/>
                        </a:lnTo>
                        <a:lnTo>
                          <a:pt x="58" y="50"/>
                        </a:lnTo>
                        <a:lnTo>
                          <a:pt x="56" y="52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4" name="Freeform 835">
                    <a:extLst>
                      <a:ext uri="{FF2B5EF4-FFF2-40B4-BE49-F238E27FC236}">
                        <a16:creationId xmlns="" xmlns:a16="http://schemas.microsoft.com/office/drawing/2014/main" id="{87152069-6961-4EA5-B8D8-E4E9676ED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3151" y="4254500"/>
                    <a:ext cx="42863" cy="63500"/>
                  </a:xfrm>
                  <a:custGeom>
                    <a:avLst/>
                    <a:gdLst>
                      <a:gd name="T0" fmla="*/ 81 w 81"/>
                      <a:gd name="T1" fmla="*/ 0 h 118"/>
                      <a:gd name="T2" fmla="*/ 0 w 81"/>
                      <a:gd name="T3" fmla="*/ 0 h 118"/>
                      <a:gd name="T4" fmla="*/ 0 w 81"/>
                      <a:gd name="T5" fmla="*/ 14 h 118"/>
                      <a:gd name="T6" fmla="*/ 62 w 81"/>
                      <a:gd name="T7" fmla="*/ 14 h 118"/>
                      <a:gd name="T8" fmla="*/ 20 w 81"/>
                      <a:gd name="T9" fmla="*/ 118 h 118"/>
                      <a:gd name="T10" fmla="*/ 39 w 81"/>
                      <a:gd name="T11" fmla="*/ 118 h 118"/>
                      <a:gd name="T12" fmla="*/ 81 w 81"/>
                      <a:gd name="T13" fmla="*/ 15 h 118"/>
                      <a:gd name="T14" fmla="*/ 81 w 81"/>
                      <a:gd name="T15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8">
                        <a:moveTo>
                          <a:pt x="81" y="0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62" y="14"/>
                        </a:lnTo>
                        <a:lnTo>
                          <a:pt x="20" y="118"/>
                        </a:lnTo>
                        <a:lnTo>
                          <a:pt x="39" y="118"/>
                        </a:lnTo>
                        <a:lnTo>
                          <a:pt x="81" y="15"/>
                        </a:lnTo>
                        <a:lnTo>
                          <a:pt x="81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5" name="Freeform 836">
                    <a:extLst>
                      <a:ext uri="{FF2B5EF4-FFF2-40B4-BE49-F238E27FC236}">
                        <a16:creationId xmlns="" xmlns:a16="http://schemas.microsoft.com/office/drawing/2014/main" id="{66391AB3-CC05-4B4D-B8CC-B1C1F211C5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4389438"/>
                    <a:ext cx="46038" cy="63500"/>
                  </a:xfrm>
                  <a:custGeom>
                    <a:avLst/>
                    <a:gdLst>
                      <a:gd name="T0" fmla="*/ 86 w 86"/>
                      <a:gd name="T1" fmla="*/ 80 h 120"/>
                      <a:gd name="T2" fmla="*/ 84 w 86"/>
                      <a:gd name="T3" fmla="*/ 66 h 120"/>
                      <a:gd name="T4" fmla="*/ 79 w 86"/>
                      <a:gd name="T5" fmla="*/ 54 h 120"/>
                      <a:gd name="T6" fmla="*/ 71 w 86"/>
                      <a:gd name="T7" fmla="*/ 47 h 120"/>
                      <a:gd name="T8" fmla="*/ 61 w 86"/>
                      <a:gd name="T9" fmla="*/ 42 h 120"/>
                      <a:gd name="T10" fmla="*/ 50 w 86"/>
                      <a:gd name="T11" fmla="*/ 40 h 120"/>
                      <a:gd name="T12" fmla="*/ 42 w 86"/>
                      <a:gd name="T13" fmla="*/ 40 h 120"/>
                      <a:gd name="T14" fmla="*/ 34 w 86"/>
                      <a:gd name="T15" fmla="*/ 43 h 120"/>
                      <a:gd name="T16" fmla="*/ 29 w 86"/>
                      <a:gd name="T17" fmla="*/ 46 h 120"/>
                      <a:gd name="T18" fmla="*/ 22 w 86"/>
                      <a:gd name="T19" fmla="*/ 53 h 120"/>
                      <a:gd name="T20" fmla="*/ 21 w 86"/>
                      <a:gd name="T21" fmla="*/ 43 h 120"/>
                      <a:gd name="T22" fmla="*/ 25 w 86"/>
                      <a:gd name="T23" fmla="*/ 27 h 120"/>
                      <a:gd name="T24" fmla="*/ 33 w 86"/>
                      <a:gd name="T25" fmla="*/ 16 h 120"/>
                      <a:gd name="T26" fmla="*/ 42 w 86"/>
                      <a:gd name="T27" fmla="*/ 13 h 120"/>
                      <a:gd name="T28" fmla="*/ 53 w 86"/>
                      <a:gd name="T29" fmla="*/ 13 h 120"/>
                      <a:gd name="T30" fmla="*/ 60 w 86"/>
                      <a:gd name="T31" fmla="*/ 17 h 120"/>
                      <a:gd name="T32" fmla="*/ 63 w 86"/>
                      <a:gd name="T33" fmla="*/ 23 h 120"/>
                      <a:gd name="T34" fmla="*/ 64 w 86"/>
                      <a:gd name="T35" fmla="*/ 28 h 120"/>
                      <a:gd name="T36" fmla="*/ 84 w 86"/>
                      <a:gd name="T37" fmla="*/ 27 h 120"/>
                      <a:gd name="T38" fmla="*/ 81 w 86"/>
                      <a:gd name="T39" fmla="*/ 17 h 120"/>
                      <a:gd name="T40" fmla="*/ 75 w 86"/>
                      <a:gd name="T41" fmla="*/ 11 h 120"/>
                      <a:gd name="T42" fmla="*/ 67 w 86"/>
                      <a:gd name="T43" fmla="*/ 4 h 120"/>
                      <a:gd name="T44" fmla="*/ 57 w 86"/>
                      <a:gd name="T45" fmla="*/ 1 h 120"/>
                      <a:gd name="T46" fmla="*/ 46 w 86"/>
                      <a:gd name="T47" fmla="*/ 0 h 120"/>
                      <a:gd name="T48" fmla="*/ 36 w 86"/>
                      <a:gd name="T49" fmla="*/ 1 h 120"/>
                      <a:gd name="T50" fmla="*/ 26 w 86"/>
                      <a:gd name="T51" fmla="*/ 4 h 120"/>
                      <a:gd name="T52" fmla="*/ 18 w 86"/>
                      <a:gd name="T53" fmla="*/ 9 h 120"/>
                      <a:gd name="T54" fmla="*/ 11 w 86"/>
                      <a:gd name="T55" fmla="*/ 17 h 120"/>
                      <a:gd name="T56" fmla="*/ 7 w 86"/>
                      <a:gd name="T57" fmla="*/ 27 h 120"/>
                      <a:gd name="T58" fmla="*/ 3 w 86"/>
                      <a:gd name="T59" fmla="*/ 36 h 120"/>
                      <a:gd name="T60" fmla="*/ 0 w 86"/>
                      <a:gd name="T61" fmla="*/ 49 h 120"/>
                      <a:gd name="T62" fmla="*/ 0 w 86"/>
                      <a:gd name="T63" fmla="*/ 62 h 120"/>
                      <a:gd name="T64" fmla="*/ 0 w 86"/>
                      <a:gd name="T65" fmla="*/ 74 h 120"/>
                      <a:gd name="T66" fmla="*/ 2 w 86"/>
                      <a:gd name="T67" fmla="*/ 85 h 120"/>
                      <a:gd name="T68" fmla="*/ 4 w 86"/>
                      <a:gd name="T69" fmla="*/ 95 h 120"/>
                      <a:gd name="T70" fmla="*/ 8 w 86"/>
                      <a:gd name="T71" fmla="*/ 103 h 120"/>
                      <a:gd name="T72" fmla="*/ 14 w 86"/>
                      <a:gd name="T73" fmla="*/ 108 h 120"/>
                      <a:gd name="T74" fmla="*/ 22 w 86"/>
                      <a:gd name="T75" fmla="*/ 115 h 120"/>
                      <a:gd name="T76" fmla="*/ 33 w 86"/>
                      <a:gd name="T77" fmla="*/ 119 h 120"/>
                      <a:gd name="T78" fmla="*/ 44 w 86"/>
                      <a:gd name="T79" fmla="*/ 120 h 120"/>
                      <a:gd name="T80" fmla="*/ 56 w 86"/>
                      <a:gd name="T81" fmla="*/ 119 h 120"/>
                      <a:gd name="T82" fmla="*/ 67 w 86"/>
                      <a:gd name="T83" fmla="*/ 116 h 120"/>
                      <a:gd name="T84" fmla="*/ 75 w 86"/>
                      <a:gd name="T85" fmla="*/ 109 h 120"/>
                      <a:gd name="T86" fmla="*/ 81 w 86"/>
                      <a:gd name="T87" fmla="*/ 99 h 120"/>
                      <a:gd name="T88" fmla="*/ 65 w 86"/>
                      <a:gd name="T89" fmla="*/ 80 h 120"/>
                      <a:gd name="T90" fmla="*/ 64 w 86"/>
                      <a:gd name="T91" fmla="*/ 92 h 120"/>
                      <a:gd name="T92" fmla="*/ 61 w 86"/>
                      <a:gd name="T93" fmla="*/ 100 h 120"/>
                      <a:gd name="T94" fmla="*/ 54 w 86"/>
                      <a:gd name="T95" fmla="*/ 105 h 120"/>
                      <a:gd name="T96" fmla="*/ 45 w 86"/>
                      <a:gd name="T97" fmla="*/ 108 h 120"/>
                      <a:gd name="T98" fmla="*/ 40 w 86"/>
                      <a:gd name="T99" fmla="*/ 107 h 120"/>
                      <a:gd name="T100" fmla="*/ 31 w 86"/>
                      <a:gd name="T101" fmla="*/ 103 h 120"/>
                      <a:gd name="T102" fmla="*/ 26 w 86"/>
                      <a:gd name="T103" fmla="*/ 96 h 120"/>
                      <a:gd name="T104" fmla="*/ 22 w 86"/>
                      <a:gd name="T105" fmla="*/ 86 h 120"/>
                      <a:gd name="T106" fmla="*/ 22 w 86"/>
                      <a:gd name="T107" fmla="*/ 76 h 120"/>
                      <a:gd name="T108" fmla="*/ 23 w 86"/>
                      <a:gd name="T109" fmla="*/ 66 h 120"/>
                      <a:gd name="T110" fmla="*/ 29 w 86"/>
                      <a:gd name="T111" fmla="*/ 59 h 120"/>
                      <a:gd name="T112" fmla="*/ 37 w 86"/>
                      <a:gd name="T113" fmla="*/ 54 h 120"/>
                      <a:gd name="T114" fmla="*/ 48 w 86"/>
                      <a:gd name="T115" fmla="*/ 53 h 120"/>
                      <a:gd name="T116" fmla="*/ 57 w 86"/>
                      <a:gd name="T117" fmla="*/ 58 h 120"/>
                      <a:gd name="T118" fmla="*/ 63 w 86"/>
                      <a:gd name="T119" fmla="*/ 63 h 120"/>
                      <a:gd name="T120" fmla="*/ 64 w 86"/>
                      <a:gd name="T121" fmla="*/ 73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0">
                        <a:moveTo>
                          <a:pt x="84" y="90"/>
                        </a:moveTo>
                        <a:lnTo>
                          <a:pt x="86" y="85"/>
                        </a:lnTo>
                        <a:lnTo>
                          <a:pt x="86" y="80"/>
                        </a:lnTo>
                        <a:lnTo>
                          <a:pt x="86" y="74"/>
                        </a:lnTo>
                        <a:lnTo>
                          <a:pt x="84" y="70"/>
                        </a:lnTo>
                        <a:lnTo>
                          <a:pt x="84" y="66"/>
                        </a:lnTo>
                        <a:lnTo>
                          <a:pt x="83" y="62"/>
                        </a:lnTo>
                        <a:lnTo>
                          <a:pt x="80" y="58"/>
                        </a:lnTo>
                        <a:lnTo>
                          <a:pt x="79" y="54"/>
                        </a:lnTo>
                        <a:lnTo>
                          <a:pt x="76" y="51"/>
                        </a:lnTo>
                        <a:lnTo>
                          <a:pt x="72" y="49"/>
                        </a:lnTo>
                        <a:lnTo>
                          <a:pt x="71" y="47"/>
                        </a:lnTo>
                        <a:lnTo>
                          <a:pt x="67" y="44"/>
                        </a:lnTo>
                        <a:lnTo>
                          <a:pt x="64" y="43"/>
                        </a:lnTo>
                        <a:lnTo>
                          <a:pt x="61" y="42"/>
                        </a:lnTo>
                        <a:lnTo>
                          <a:pt x="57" y="42"/>
                        </a:lnTo>
                        <a:lnTo>
                          <a:pt x="54" y="40"/>
                        </a:lnTo>
                        <a:lnTo>
                          <a:pt x="50" y="40"/>
                        </a:lnTo>
                        <a:lnTo>
                          <a:pt x="48" y="40"/>
                        </a:lnTo>
                        <a:lnTo>
                          <a:pt x="44" y="40"/>
                        </a:lnTo>
                        <a:lnTo>
                          <a:pt x="42" y="40"/>
                        </a:lnTo>
                        <a:lnTo>
                          <a:pt x="40" y="40"/>
                        </a:lnTo>
                        <a:lnTo>
                          <a:pt x="37" y="42"/>
                        </a:lnTo>
                        <a:lnTo>
                          <a:pt x="34" y="43"/>
                        </a:lnTo>
                        <a:lnTo>
                          <a:pt x="33" y="44"/>
                        </a:lnTo>
                        <a:lnTo>
                          <a:pt x="30" y="44"/>
                        </a:lnTo>
                        <a:lnTo>
                          <a:pt x="29" y="46"/>
                        </a:lnTo>
                        <a:lnTo>
                          <a:pt x="26" y="49"/>
                        </a:lnTo>
                        <a:lnTo>
                          <a:pt x="23" y="51"/>
                        </a:lnTo>
                        <a:lnTo>
                          <a:pt x="22" y="53"/>
                        </a:lnTo>
                        <a:lnTo>
                          <a:pt x="19" y="55"/>
                        </a:lnTo>
                        <a:lnTo>
                          <a:pt x="19" y="49"/>
                        </a:lnTo>
                        <a:lnTo>
                          <a:pt x="21" y="43"/>
                        </a:lnTo>
                        <a:lnTo>
                          <a:pt x="22" y="38"/>
                        </a:lnTo>
                        <a:lnTo>
                          <a:pt x="23" y="32"/>
                        </a:lnTo>
                        <a:lnTo>
                          <a:pt x="25" y="27"/>
                        </a:lnTo>
                        <a:lnTo>
                          <a:pt x="27" y="23"/>
                        </a:lnTo>
                        <a:lnTo>
                          <a:pt x="30" y="20"/>
                        </a:lnTo>
                        <a:lnTo>
                          <a:pt x="33" y="16"/>
                        </a:lnTo>
                        <a:lnTo>
                          <a:pt x="36" y="15"/>
                        </a:lnTo>
                        <a:lnTo>
                          <a:pt x="40" y="13"/>
                        </a:lnTo>
                        <a:lnTo>
                          <a:pt x="42" y="13"/>
                        </a:lnTo>
                        <a:lnTo>
                          <a:pt x="46" y="12"/>
                        </a:lnTo>
                        <a:lnTo>
                          <a:pt x="50" y="13"/>
                        </a:lnTo>
                        <a:lnTo>
                          <a:pt x="53" y="13"/>
                        </a:lnTo>
                        <a:lnTo>
                          <a:pt x="56" y="15"/>
                        </a:lnTo>
                        <a:lnTo>
                          <a:pt x="58" y="16"/>
                        </a:lnTo>
                        <a:lnTo>
                          <a:pt x="60" y="17"/>
                        </a:lnTo>
                        <a:lnTo>
                          <a:pt x="61" y="19"/>
                        </a:lnTo>
                        <a:lnTo>
                          <a:pt x="63" y="20"/>
                        </a:lnTo>
                        <a:lnTo>
                          <a:pt x="63" y="23"/>
                        </a:lnTo>
                        <a:lnTo>
                          <a:pt x="64" y="24"/>
                        </a:lnTo>
                        <a:lnTo>
                          <a:pt x="64" y="26"/>
                        </a:lnTo>
                        <a:lnTo>
                          <a:pt x="64" y="28"/>
                        </a:lnTo>
                        <a:lnTo>
                          <a:pt x="64" y="31"/>
                        </a:lnTo>
                        <a:lnTo>
                          <a:pt x="84" y="31"/>
                        </a:lnTo>
                        <a:lnTo>
                          <a:pt x="84" y="27"/>
                        </a:lnTo>
                        <a:lnTo>
                          <a:pt x="83" y="24"/>
                        </a:lnTo>
                        <a:lnTo>
                          <a:pt x="83" y="21"/>
                        </a:lnTo>
                        <a:lnTo>
                          <a:pt x="81" y="17"/>
                        </a:lnTo>
                        <a:lnTo>
                          <a:pt x="79" y="15"/>
                        </a:lnTo>
                        <a:lnTo>
                          <a:pt x="77" y="12"/>
                        </a:lnTo>
                        <a:lnTo>
                          <a:pt x="75" y="11"/>
                        </a:lnTo>
                        <a:lnTo>
                          <a:pt x="72" y="8"/>
                        </a:lnTo>
                        <a:lnTo>
                          <a:pt x="71" y="5"/>
                        </a:lnTo>
                        <a:lnTo>
                          <a:pt x="67" y="4"/>
                        </a:lnTo>
                        <a:lnTo>
                          <a:pt x="64" y="3"/>
                        </a:lnTo>
                        <a:lnTo>
                          <a:pt x="61" y="1"/>
                        </a:lnTo>
                        <a:lnTo>
                          <a:pt x="57" y="1"/>
                        </a:lnTo>
                        <a:lnTo>
                          <a:pt x="54" y="0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6" y="1"/>
                        </a:lnTo>
                        <a:lnTo>
                          <a:pt x="31" y="1"/>
                        </a:lnTo>
                        <a:lnTo>
                          <a:pt x="29" y="3"/>
                        </a:lnTo>
                        <a:lnTo>
                          <a:pt x="26" y="4"/>
                        </a:lnTo>
                        <a:lnTo>
                          <a:pt x="23" y="5"/>
                        </a:lnTo>
                        <a:lnTo>
                          <a:pt x="21" y="8"/>
                        </a:lnTo>
                        <a:lnTo>
                          <a:pt x="18" y="9"/>
                        </a:lnTo>
                        <a:lnTo>
                          <a:pt x="15" y="12"/>
                        </a:lnTo>
                        <a:lnTo>
                          <a:pt x="14" y="15"/>
                        </a:lnTo>
                        <a:lnTo>
                          <a:pt x="11" y="17"/>
                        </a:lnTo>
                        <a:lnTo>
                          <a:pt x="10" y="20"/>
                        </a:lnTo>
                        <a:lnTo>
                          <a:pt x="8" y="23"/>
                        </a:lnTo>
                        <a:lnTo>
                          <a:pt x="7" y="27"/>
                        </a:lnTo>
                        <a:lnTo>
                          <a:pt x="6" y="30"/>
                        </a:lnTo>
                        <a:lnTo>
                          <a:pt x="4" y="34"/>
                        </a:lnTo>
                        <a:lnTo>
                          <a:pt x="3" y="36"/>
                        </a:lnTo>
                        <a:lnTo>
                          <a:pt x="2" y="40"/>
                        </a:lnTo>
                        <a:lnTo>
                          <a:pt x="2" y="44"/>
                        </a:lnTo>
                        <a:lnTo>
                          <a:pt x="0" y="49"/>
                        </a:lnTo>
                        <a:lnTo>
                          <a:pt x="0" y="54"/>
                        </a:lnTo>
                        <a:lnTo>
                          <a:pt x="0" y="58"/>
                        </a:lnTo>
                        <a:lnTo>
                          <a:pt x="0" y="62"/>
                        </a:lnTo>
                        <a:lnTo>
                          <a:pt x="0" y="66"/>
                        </a:lnTo>
                        <a:lnTo>
                          <a:pt x="0" y="70"/>
                        </a:lnTo>
                        <a:lnTo>
                          <a:pt x="0" y="74"/>
                        </a:lnTo>
                        <a:lnTo>
                          <a:pt x="0" y="78"/>
                        </a:lnTo>
                        <a:lnTo>
                          <a:pt x="2" y="82"/>
                        </a:lnTo>
                        <a:lnTo>
                          <a:pt x="2" y="85"/>
                        </a:lnTo>
                        <a:lnTo>
                          <a:pt x="3" y="89"/>
                        </a:lnTo>
                        <a:lnTo>
                          <a:pt x="4" y="92"/>
                        </a:lnTo>
                        <a:lnTo>
                          <a:pt x="4" y="95"/>
                        </a:lnTo>
                        <a:lnTo>
                          <a:pt x="6" y="97"/>
                        </a:lnTo>
                        <a:lnTo>
                          <a:pt x="7" y="100"/>
                        </a:lnTo>
                        <a:lnTo>
                          <a:pt x="8" y="103"/>
                        </a:lnTo>
                        <a:lnTo>
                          <a:pt x="10" y="104"/>
                        </a:lnTo>
                        <a:lnTo>
                          <a:pt x="11" y="107"/>
                        </a:lnTo>
                        <a:lnTo>
                          <a:pt x="14" y="108"/>
                        </a:lnTo>
                        <a:lnTo>
                          <a:pt x="15" y="111"/>
                        </a:lnTo>
                        <a:lnTo>
                          <a:pt x="19" y="112"/>
                        </a:lnTo>
                        <a:lnTo>
                          <a:pt x="22" y="115"/>
                        </a:lnTo>
                        <a:lnTo>
                          <a:pt x="26" y="116"/>
                        </a:lnTo>
                        <a:lnTo>
                          <a:pt x="29" y="117"/>
                        </a:lnTo>
                        <a:lnTo>
                          <a:pt x="33" y="119"/>
                        </a:lnTo>
                        <a:lnTo>
                          <a:pt x="36" y="120"/>
                        </a:lnTo>
                        <a:lnTo>
                          <a:pt x="40" y="120"/>
                        </a:lnTo>
                        <a:lnTo>
                          <a:pt x="44" y="120"/>
                        </a:lnTo>
                        <a:lnTo>
                          <a:pt x="48" y="120"/>
                        </a:lnTo>
                        <a:lnTo>
                          <a:pt x="52" y="120"/>
                        </a:lnTo>
                        <a:lnTo>
                          <a:pt x="56" y="119"/>
                        </a:lnTo>
                        <a:lnTo>
                          <a:pt x="60" y="119"/>
                        </a:lnTo>
                        <a:lnTo>
                          <a:pt x="63" y="117"/>
                        </a:lnTo>
                        <a:lnTo>
                          <a:pt x="67" y="116"/>
                        </a:lnTo>
                        <a:lnTo>
                          <a:pt x="69" y="115"/>
                        </a:lnTo>
                        <a:lnTo>
                          <a:pt x="72" y="112"/>
                        </a:lnTo>
                        <a:lnTo>
                          <a:pt x="75" y="109"/>
                        </a:lnTo>
                        <a:lnTo>
                          <a:pt x="77" y="105"/>
                        </a:lnTo>
                        <a:lnTo>
                          <a:pt x="80" y="103"/>
                        </a:lnTo>
                        <a:lnTo>
                          <a:pt x="81" y="99"/>
                        </a:lnTo>
                        <a:lnTo>
                          <a:pt x="84" y="95"/>
                        </a:lnTo>
                        <a:lnTo>
                          <a:pt x="84" y="90"/>
                        </a:lnTo>
                        <a:close/>
                        <a:moveTo>
                          <a:pt x="65" y="80"/>
                        </a:moveTo>
                        <a:lnTo>
                          <a:pt x="65" y="84"/>
                        </a:lnTo>
                        <a:lnTo>
                          <a:pt x="64" y="88"/>
                        </a:lnTo>
                        <a:lnTo>
                          <a:pt x="64" y="92"/>
                        </a:lnTo>
                        <a:lnTo>
                          <a:pt x="63" y="95"/>
                        </a:lnTo>
                        <a:lnTo>
                          <a:pt x="63" y="97"/>
                        </a:lnTo>
                        <a:lnTo>
                          <a:pt x="61" y="100"/>
                        </a:lnTo>
                        <a:lnTo>
                          <a:pt x="58" y="103"/>
                        </a:lnTo>
                        <a:lnTo>
                          <a:pt x="57" y="104"/>
                        </a:lnTo>
                        <a:lnTo>
                          <a:pt x="54" y="105"/>
                        </a:lnTo>
                        <a:lnTo>
                          <a:pt x="52" y="107"/>
                        </a:lnTo>
                        <a:lnTo>
                          <a:pt x="48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40" y="107"/>
                        </a:lnTo>
                        <a:lnTo>
                          <a:pt x="38" y="107"/>
                        </a:lnTo>
                        <a:lnTo>
                          <a:pt x="34" y="105"/>
                        </a:lnTo>
                        <a:lnTo>
                          <a:pt x="31" y="103"/>
                        </a:lnTo>
                        <a:lnTo>
                          <a:pt x="29" y="101"/>
                        </a:lnTo>
                        <a:lnTo>
                          <a:pt x="27" y="99"/>
                        </a:lnTo>
                        <a:lnTo>
                          <a:pt x="26" y="96"/>
                        </a:lnTo>
                        <a:lnTo>
                          <a:pt x="23" y="93"/>
                        </a:lnTo>
                        <a:lnTo>
                          <a:pt x="23" y="89"/>
                        </a:lnTo>
                        <a:lnTo>
                          <a:pt x="22" y="86"/>
                        </a:lnTo>
                        <a:lnTo>
                          <a:pt x="22" y="82"/>
                        </a:lnTo>
                        <a:lnTo>
                          <a:pt x="22" y="78"/>
                        </a:lnTo>
                        <a:lnTo>
                          <a:pt x="22" y="76"/>
                        </a:lnTo>
                        <a:lnTo>
                          <a:pt x="22" y="72"/>
                        </a:lnTo>
                        <a:lnTo>
                          <a:pt x="22" y="69"/>
                        </a:lnTo>
                        <a:lnTo>
                          <a:pt x="23" y="66"/>
                        </a:lnTo>
                        <a:lnTo>
                          <a:pt x="25" y="65"/>
                        </a:lnTo>
                        <a:lnTo>
                          <a:pt x="26" y="62"/>
                        </a:lnTo>
                        <a:lnTo>
                          <a:pt x="29" y="59"/>
                        </a:lnTo>
                        <a:lnTo>
                          <a:pt x="30" y="58"/>
                        </a:lnTo>
                        <a:lnTo>
                          <a:pt x="34" y="55"/>
                        </a:lnTo>
                        <a:lnTo>
                          <a:pt x="37" y="54"/>
                        </a:lnTo>
                        <a:lnTo>
                          <a:pt x="41" y="53"/>
                        </a:lnTo>
                        <a:lnTo>
                          <a:pt x="45" y="53"/>
                        </a:lnTo>
                        <a:lnTo>
                          <a:pt x="48" y="53"/>
                        </a:lnTo>
                        <a:lnTo>
                          <a:pt x="52" y="54"/>
                        </a:lnTo>
                        <a:lnTo>
                          <a:pt x="54" y="55"/>
                        </a:lnTo>
                        <a:lnTo>
                          <a:pt x="57" y="58"/>
                        </a:lnTo>
                        <a:lnTo>
                          <a:pt x="58" y="59"/>
                        </a:lnTo>
                        <a:lnTo>
                          <a:pt x="61" y="61"/>
                        </a:lnTo>
                        <a:lnTo>
                          <a:pt x="63" y="63"/>
                        </a:lnTo>
                        <a:lnTo>
                          <a:pt x="63" y="66"/>
                        </a:lnTo>
                        <a:lnTo>
                          <a:pt x="64" y="69"/>
                        </a:lnTo>
                        <a:lnTo>
                          <a:pt x="64" y="73"/>
                        </a:lnTo>
                        <a:lnTo>
                          <a:pt x="65" y="76"/>
                        </a:lnTo>
                        <a:lnTo>
                          <a:pt x="65" y="8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6" name="Freeform 837">
                    <a:extLst>
                      <a:ext uri="{FF2B5EF4-FFF2-40B4-BE49-F238E27FC236}">
                        <a16:creationId xmlns="" xmlns:a16="http://schemas.microsoft.com/office/drawing/2014/main" id="{5005FF0C-D9DA-4DA5-AAD0-91489280D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4522788"/>
                    <a:ext cx="46038" cy="63500"/>
                  </a:xfrm>
                  <a:custGeom>
                    <a:avLst/>
                    <a:gdLst>
                      <a:gd name="T0" fmla="*/ 66 w 88"/>
                      <a:gd name="T1" fmla="*/ 73 h 120"/>
                      <a:gd name="T2" fmla="*/ 66 w 88"/>
                      <a:gd name="T3" fmla="*/ 81 h 120"/>
                      <a:gd name="T4" fmla="*/ 65 w 88"/>
                      <a:gd name="T5" fmla="*/ 89 h 120"/>
                      <a:gd name="T6" fmla="*/ 64 w 88"/>
                      <a:gd name="T7" fmla="*/ 95 h 120"/>
                      <a:gd name="T8" fmla="*/ 59 w 88"/>
                      <a:gd name="T9" fmla="*/ 100 h 120"/>
                      <a:gd name="T10" fmla="*/ 54 w 88"/>
                      <a:gd name="T11" fmla="*/ 104 h 120"/>
                      <a:gd name="T12" fmla="*/ 49 w 88"/>
                      <a:gd name="T13" fmla="*/ 107 h 120"/>
                      <a:gd name="T14" fmla="*/ 43 w 88"/>
                      <a:gd name="T15" fmla="*/ 107 h 120"/>
                      <a:gd name="T16" fmla="*/ 38 w 88"/>
                      <a:gd name="T17" fmla="*/ 107 h 120"/>
                      <a:gd name="T18" fmla="*/ 31 w 88"/>
                      <a:gd name="T19" fmla="*/ 106 h 120"/>
                      <a:gd name="T20" fmla="*/ 27 w 88"/>
                      <a:gd name="T21" fmla="*/ 101 h 120"/>
                      <a:gd name="T22" fmla="*/ 24 w 88"/>
                      <a:gd name="T23" fmla="*/ 97 h 120"/>
                      <a:gd name="T24" fmla="*/ 22 w 88"/>
                      <a:gd name="T25" fmla="*/ 93 h 120"/>
                      <a:gd name="T26" fmla="*/ 20 w 88"/>
                      <a:gd name="T27" fmla="*/ 88 h 120"/>
                      <a:gd name="T28" fmla="*/ 0 w 88"/>
                      <a:gd name="T29" fmla="*/ 84 h 120"/>
                      <a:gd name="T30" fmla="*/ 1 w 88"/>
                      <a:gd name="T31" fmla="*/ 93 h 120"/>
                      <a:gd name="T32" fmla="*/ 5 w 88"/>
                      <a:gd name="T33" fmla="*/ 100 h 120"/>
                      <a:gd name="T34" fmla="*/ 9 w 88"/>
                      <a:gd name="T35" fmla="*/ 107 h 120"/>
                      <a:gd name="T36" fmla="*/ 14 w 88"/>
                      <a:gd name="T37" fmla="*/ 111 h 120"/>
                      <a:gd name="T38" fmla="*/ 20 w 88"/>
                      <a:gd name="T39" fmla="*/ 115 h 120"/>
                      <a:gd name="T40" fmla="*/ 27 w 88"/>
                      <a:gd name="T41" fmla="*/ 118 h 120"/>
                      <a:gd name="T42" fmla="*/ 34 w 88"/>
                      <a:gd name="T43" fmla="*/ 120 h 120"/>
                      <a:gd name="T44" fmla="*/ 42 w 88"/>
                      <a:gd name="T45" fmla="*/ 120 h 120"/>
                      <a:gd name="T46" fmla="*/ 50 w 88"/>
                      <a:gd name="T47" fmla="*/ 120 h 120"/>
                      <a:gd name="T48" fmla="*/ 58 w 88"/>
                      <a:gd name="T49" fmla="*/ 118 h 120"/>
                      <a:gd name="T50" fmla="*/ 65 w 88"/>
                      <a:gd name="T51" fmla="*/ 115 h 120"/>
                      <a:gd name="T52" fmla="*/ 72 w 88"/>
                      <a:gd name="T53" fmla="*/ 111 h 120"/>
                      <a:gd name="T54" fmla="*/ 78 w 88"/>
                      <a:gd name="T55" fmla="*/ 104 h 120"/>
                      <a:gd name="T56" fmla="*/ 84 w 88"/>
                      <a:gd name="T57" fmla="*/ 96 h 120"/>
                      <a:gd name="T58" fmla="*/ 87 w 88"/>
                      <a:gd name="T59" fmla="*/ 85 h 120"/>
                      <a:gd name="T60" fmla="*/ 88 w 88"/>
                      <a:gd name="T61" fmla="*/ 74 h 120"/>
                      <a:gd name="T62" fmla="*/ 87 w 88"/>
                      <a:gd name="T63" fmla="*/ 66 h 120"/>
                      <a:gd name="T64" fmla="*/ 84 w 88"/>
                      <a:gd name="T65" fmla="*/ 58 h 120"/>
                      <a:gd name="T66" fmla="*/ 81 w 88"/>
                      <a:gd name="T67" fmla="*/ 51 h 120"/>
                      <a:gd name="T68" fmla="*/ 76 w 88"/>
                      <a:gd name="T69" fmla="*/ 46 h 120"/>
                      <a:gd name="T70" fmla="*/ 69 w 88"/>
                      <a:gd name="T71" fmla="*/ 42 h 120"/>
                      <a:gd name="T72" fmla="*/ 62 w 88"/>
                      <a:gd name="T73" fmla="*/ 39 h 120"/>
                      <a:gd name="T74" fmla="*/ 55 w 88"/>
                      <a:gd name="T75" fmla="*/ 38 h 120"/>
                      <a:gd name="T76" fmla="*/ 47 w 88"/>
                      <a:gd name="T77" fmla="*/ 38 h 120"/>
                      <a:gd name="T78" fmla="*/ 41 w 88"/>
                      <a:gd name="T79" fmla="*/ 38 h 120"/>
                      <a:gd name="T80" fmla="*/ 35 w 88"/>
                      <a:gd name="T81" fmla="*/ 39 h 120"/>
                      <a:gd name="T82" fmla="*/ 28 w 88"/>
                      <a:gd name="T83" fmla="*/ 42 h 120"/>
                      <a:gd name="T84" fmla="*/ 23 w 88"/>
                      <a:gd name="T85" fmla="*/ 46 h 120"/>
                      <a:gd name="T86" fmla="*/ 24 w 88"/>
                      <a:gd name="T87" fmla="*/ 42 h 120"/>
                      <a:gd name="T88" fmla="*/ 27 w 88"/>
                      <a:gd name="T89" fmla="*/ 16 h 120"/>
                      <a:gd name="T90" fmla="*/ 84 w 88"/>
                      <a:gd name="T91" fmla="*/ 14 h 120"/>
                      <a:gd name="T92" fmla="*/ 11 w 88"/>
                      <a:gd name="T93" fmla="*/ 0 h 120"/>
                      <a:gd name="T94" fmla="*/ 7 w 88"/>
                      <a:gd name="T95" fmla="*/ 57 h 120"/>
                      <a:gd name="T96" fmla="*/ 5 w 88"/>
                      <a:gd name="T97" fmla="*/ 61 h 120"/>
                      <a:gd name="T98" fmla="*/ 23 w 88"/>
                      <a:gd name="T99" fmla="*/ 61 h 120"/>
                      <a:gd name="T100" fmla="*/ 27 w 88"/>
                      <a:gd name="T101" fmla="*/ 57 h 120"/>
                      <a:gd name="T102" fmla="*/ 31 w 88"/>
                      <a:gd name="T103" fmla="*/ 54 h 120"/>
                      <a:gd name="T104" fmla="*/ 35 w 88"/>
                      <a:gd name="T105" fmla="*/ 51 h 120"/>
                      <a:gd name="T106" fmla="*/ 39 w 88"/>
                      <a:gd name="T107" fmla="*/ 50 h 120"/>
                      <a:gd name="T108" fmla="*/ 45 w 88"/>
                      <a:gd name="T109" fmla="*/ 49 h 120"/>
                      <a:gd name="T110" fmla="*/ 50 w 88"/>
                      <a:gd name="T111" fmla="*/ 49 h 120"/>
                      <a:gd name="T112" fmla="*/ 57 w 88"/>
                      <a:gd name="T113" fmla="*/ 51 h 120"/>
                      <a:gd name="T114" fmla="*/ 61 w 88"/>
                      <a:gd name="T115" fmla="*/ 55 h 120"/>
                      <a:gd name="T116" fmla="*/ 64 w 88"/>
                      <a:gd name="T117" fmla="*/ 60 h 120"/>
                      <a:gd name="T118" fmla="*/ 66 w 88"/>
                      <a:gd name="T119" fmla="*/ 65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20">
                        <a:moveTo>
                          <a:pt x="66" y="69"/>
                        </a:moveTo>
                        <a:lnTo>
                          <a:pt x="66" y="73"/>
                        </a:lnTo>
                        <a:lnTo>
                          <a:pt x="66" y="77"/>
                        </a:lnTo>
                        <a:lnTo>
                          <a:pt x="66" y="81"/>
                        </a:lnTo>
                        <a:lnTo>
                          <a:pt x="66" y="85"/>
                        </a:lnTo>
                        <a:lnTo>
                          <a:pt x="65" y="89"/>
                        </a:lnTo>
                        <a:lnTo>
                          <a:pt x="65" y="92"/>
                        </a:lnTo>
                        <a:lnTo>
                          <a:pt x="64" y="95"/>
                        </a:lnTo>
                        <a:lnTo>
                          <a:pt x="62" y="97"/>
                        </a:lnTo>
                        <a:lnTo>
                          <a:pt x="59" y="100"/>
                        </a:lnTo>
                        <a:lnTo>
                          <a:pt x="57" y="103"/>
                        </a:lnTo>
                        <a:lnTo>
                          <a:pt x="54" y="104"/>
                        </a:lnTo>
                        <a:lnTo>
                          <a:pt x="50" y="106"/>
                        </a:lnTo>
                        <a:lnTo>
                          <a:pt x="49" y="107"/>
                        </a:lnTo>
                        <a:lnTo>
                          <a:pt x="46" y="107"/>
                        </a:lnTo>
                        <a:lnTo>
                          <a:pt x="43" y="107"/>
                        </a:lnTo>
                        <a:lnTo>
                          <a:pt x="41" y="107"/>
                        </a:lnTo>
                        <a:lnTo>
                          <a:pt x="38" y="107"/>
                        </a:lnTo>
                        <a:lnTo>
                          <a:pt x="34" y="106"/>
                        </a:lnTo>
                        <a:lnTo>
                          <a:pt x="31" y="106"/>
                        </a:lnTo>
                        <a:lnTo>
                          <a:pt x="28" y="103"/>
                        </a:lnTo>
                        <a:lnTo>
                          <a:pt x="27" y="101"/>
                        </a:lnTo>
                        <a:lnTo>
                          <a:pt x="26" y="100"/>
                        </a:lnTo>
                        <a:lnTo>
                          <a:pt x="24" y="97"/>
                        </a:lnTo>
                        <a:lnTo>
                          <a:pt x="23" y="96"/>
                        </a:lnTo>
                        <a:lnTo>
                          <a:pt x="22" y="93"/>
                        </a:lnTo>
                        <a:lnTo>
                          <a:pt x="22" y="91"/>
                        </a:lnTo>
                        <a:lnTo>
                          <a:pt x="20" y="88"/>
                        </a:lnTo>
                        <a:lnTo>
                          <a:pt x="20" y="84"/>
                        </a:lnTo>
                        <a:lnTo>
                          <a:pt x="0" y="84"/>
                        </a:lnTo>
                        <a:lnTo>
                          <a:pt x="1" y="89"/>
                        </a:lnTo>
                        <a:lnTo>
                          <a:pt x="1" y="93"/>
                        </a:lnTo>
                        <a:lnTo>
                          <a:pt x="3" y="96"/>
                        </a:lnTo>
                        <a:lnTo>
                          <a:pt x="5" y="100"/>
                        </a:lnTo>
                        <a:lnTo>
                          <a:pt x="7" y="103"/>
                        </a:lnTo>
                        <a:lnTo>
                          <a:pt x="9" y="107"/>
                        </a:lnTo>
                        <a:lnTo>
                          <a:pt x="11" y="110"/>
                        </a:lnTo>
                        <a:lnTo>
                          <a:pt x="14" y="111"/>
                        </a:lnTo>
                        <a:lnTo>
                          <a:pt x="16" y="114"/>
                        </a:lnTo>
                        <a:lnTo>
                          <a:pt x="20" y="115"/>
                        </a:lnTo>
                        <a:lnTo>
                          <a:pt x="23" y="116"/>
                        </a:lnTo>
                        <a:lnTo>
                          <a:pt x="27" y="118"/>
                        </a:lnTo>
                        <a:lnTo>
                          <a:pt x="30" y="119"/>
                        </a:lnTo>
                        <a:lnTo>
                          <a:pt x="34" y="120"/>
                        </a:lnTo>
                        <a:lnTo>
                          <a:pt x="38" y="120"/>
                        </a:lnTo>
                        <a:lnTo>
                          <a:pt x="42" y="120"/>
                        </a:lnTo>
                        <a:lnTo>
                          <a:pt x="46" y="120"/>
                        </a:lnTo>
                        <a:lnTo>
                          <a:pt x="50" y="120"/>
                        </a:lnTo>
                        <a:lnTo>
                          <a:pt x="54" y="119"/>
                        </a:lnTo>
                        <a:lnTo>
                          <a:pt x="58" y="118"/>
                        </a:lnTo>
                        <a:lnTo>
                          <a:pt x="62" y="116"/>
                        </a:lnTo>
                        <a:lnTo>
                          <a:pt x="65" y="115"/>
                        </a:lnTo>
                        <a:lnTo>
                          <a:pt x="69" y="114"/>
                        </a:lnTo>
                        <a:lnTo>
                          <a:pt x="72" y="111"/>
                        </a:lnTo>
                        <a:lnTo>
                          <a:pt x="76" y="107"/>
                        </a:lnTo>
                        <a:lnTo>
                          <a:pt x="78" y="104"/>
                        </a:lnTo>
                        <a:lnTo>
                          <a:pt x="81" y="100"/>
                        </a:lnTo>
                        <a:lnTo>
                          <a:pt x="84" y="96"/>
                        </a:lnTo>
                        <a:lnTo>
                          <a:pt x="85" y="91"/>
                        </a:lnTo>
                        <a:lnTo>
                          <a:pt x="87" y="85"/>
                        </a:lnTo>
                        <a:lnTo>
                          <a:pt x="87" y="80"/>
                        </a:lnTo>
                        <a:lnTo>
                          <a:pt x="88" y="74"/>
                        </a:lnTo>
                        <a:lnTo>
                          <a:pt x="87" y="70"/>
                        </a:lnTo>
                        <a:lnTo>
                          <a:pt x="87" y="66"/>
                        </a:lnTo>
                        <a:lnTo>
                          <a:pt x="85" y="62"/>
                        </a:lnTo>
                        <a:lnTo>
                          <a:pt x="84" y="58"/>
                        </a:lnTo>
                        <a:lnTo>
                          <a:pt x="82" y="54"/>
                        </a:lnTo>
                        <a:lnTo>
                          <a:pt x="81" y="51"/>
                        </a:lnTo>
                        <a:lnTo>
                          <a:pt x="78" y="49"/>
                        </a:lnTo>
                        <a:lnTo>
                          <a:pt x="76" y="46"/>
                        </a:lnTo>
                        <a:lnTo>
                          <a:pt x="73" y="45"/>
                        </a:lnTo>
                        <a:lnTo>
                          <a:pt x="69" y="42"/>
                        </a:lnTo>
                        <a:lnTo>
                          <a:pt x="66" y="41"/>
                        </a:lnTo>
                        <a:lnTo>
                          <a:pt x="62" y="39"/>
                        </a:lnTo>
                        <a:lnTo>
                          <a:pt x="59" y="39"/>
                        </a:lnTo>
                        <a:lnTo>
                          <a:pt x="55" y="38"/>
                        </a:lnTo>
                        <a:lnTo>
                          <a:pt x="51" y="38"/>
                        </a:lnTo>
                        <a:lnTo>
                          <a:pt x="47" y="38"/>
                        </a:lnTo>
                        <a:lnTo>
                          <a:pt x="45" y="38"/>
                        </a:lnTo>
                        <a:lnTo>
                          <a:pt x="41" y="38"/>
                        </a:lnTo>
                        <a:lnTo>
                          <a:pt x="38" y="38"/>
                        </a:lnTo>
                        <a:lnTo>
                          <a:pt x="35" y="39"/>
                        </a:lnTo>
                        <a:lnTo>
                          <a:pt x="32" y="41"/>
                        </a:lnTo>
                        <a:lnTo>
                          <a:pt x="28" y="42"/>
                        </a:lnTo>
                        <a:lnTo>
                          <a:pt x="26" y="43"/>
                        </a:lnTo>
                        <a:lnTo>
                          <a:pt x="23" y="46"/>
                        </a:lnTo>
                        <a:lnTo>
                          <a:pt x="23" y="43"/>
                        </a:lnTo>
                        <a:lnTo>
                          <a:pt x="24" y="42"/>
                        </a:lnTo>
                        <a:lnTo>
                          <a:pt x="26" y="28"/>
                        </a:lnTo>
                        <a:lnTo>
                          <a:pt x="27" y="16"/>
                        </a:lnTo>
                        <a:lnTo>
                          <a:pt x="27" y="14"/>
                        </a:lnTo>
                        <a:lnTo>
                          <a:pt x="84" y="14"/>
                        </a:lnTo>
                        <a:lnTo>
                          <a:pt x="84" y="0"/>
                        </a:lnTo>
                        <a:lnTo>
                          <a:pt x="11" y="0"/>
                        </a:lnTo>
                        <a:lnTo>
                          <a:pt x="11" y="4"/>
                        </a:lnTo>
                        <a:lnTo>
                          <a:pt x="7" y="57"/>
                        </a:lnTo>
                        <a:lnTo>
                          <a:pt x="5" y="60"/>
                        </a:lnTo>
                        <a:lnTo>
                          <a:pt x="5" y="61"/>
                        </a:lnTo>
                        <a:lnTo>
                          <a:pt x="23" y="61"/>
                        </a:lnTo>
                        <a:lnTo>
                          <a:pt x="23" y="61"/>
                        </a:lnTo>
                        <a:lnTo>
                          <a:pt x="24" y="60"/>
                        </a:lnTo>
                        <a:lnTo>
                          <a:pt x="27" y="57"/>
                        </a:lnTo>
                        <a:lnTo>
                          <a:pt x="30" y="55"/>
                        </a:lnTo>
                        <a:lnTo>
                          <a:pt x="31" y="54"/>
                        </a:lnTo>
                        <a:lnTo>
                          <a:pt x="34" y="53"/>
                        </a:lnTo>
                        <a:lnTo>
                          <a:pt x="35" y="51"/>
                        </a:lnTo>
                        <a:lnTo>
                          <a:pt x="38" y="50"/>
                        </a:lnTo>
                        <a:lnTo>
                          <a:pt x="39" y="50"/>
                        </a:lnTo>
                        <a:lnTo>
                          <a:pt x="42" y="50"/>
                        </a:lnTo>
                        <a:lnTo>
                          <a:pt x="45" y="49"/>
                        </a:lnTo>
                        <a:lnTo>
                          <a:pt x="47" y="49"/>
                        </a:lnTo>
                        <a:lnTo>
                          <a:pt x="50" y="49"/>
                        </a:lnTo>
                        <a:lnTo>
                          <a:pt x="54" y="50"/>
                        </a:lnTo>
                        <a:lnTo>
                          <a:pt x="57" y="51"/>
                        </a:lnTo>
                        <a:lnTo>
                          <a:pt x="59" y="53"/>
                        </a:lnTo>
                        <a:lnTo>
                          <a:pt x="61" y="55"/>
                        </a:lnTo>
                        <a:lnTo>
                          <a:pt x="62" y="57"/>
                        </a:lnTo>
                        <a:lnTo>
                          <a:pt x="64" y="60"/>
                        </a:lnTo>
                        <a:lnTo>
                          <a:pt x="65" y="62"/>
                        </a:lnTo>
                        <a:lnTo>
                          <a:pt x="66" y="65"/>
                        </a:lnTo>
                        <a:lnTo>
                          <a:pt x="66" y="69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7" name="Freeform 838">
                    <a:extLst>
                      <a:ext uri="{FF2B5EF4-FFF2-40B4-BE49-F238E27FC236}">
                        <a16:creationId xmlns="" xmlns:a16="http://schemas.microsoft.com/office/drawing/2014/main" id="{BFD7B4BD-D297-424A-BA47-485D20ACB82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4657725"/>
                    <a:ext cx="49213" cy="63500"/>
                  </a:xfrm>
                  <a:custGeom>
                    <a:avLst/>
                    <a:gdLst>
                      <a:gd name="T0" fmla="*/ 0 w 95"/>
                      <a:gd name="T1" fmla="*/ 89 h 120"/>
                      <a:gd name="T2" fmla="*/ 57 w 95"/>
                      <a:gd name="T3" fmla="*/ 89 h 120"/>
                      <a:gd name="T4" fmla="*/ 57 w 95"/>
                      <a:gd name="T5" fmla="*/ 120 h 120"/>
                      <a:gd name="T6" fmla="*/ 76 w 95"/>
                      <a:gd name="T7" fmla="*/ 120 h 120"/>
                      <a:gd name="T8" fmla="*/ 76 w 95"/>
                      <a:gd name="T9" fmla="*/ 89 h 120"/>
                      <a:gd name="T10" fmla="*/ 95 w 95"/>
                      <a:gd name="T11" fmla="*/ 89 h 120"/>
                      <a:gd name="T12" fmla="*/ 95 w 95"/>
                      <a:gd name="T13" fmla="*/ 76 h 120"/>
                      <a:gd name="T14" fmla="*/ 76 w 95"/>
                      <a:gd name="T15" fmla="*/ 76 h 120"/>
                      <a:gd name="T16" fmla="*/ 76 w 95"/>
                      <a:gd name="T17" fmla="*/ 0 h 120"/>
                      <a:gd name="T18" fmla="*/ 57 w 95"/>
                      <a:gd name="T19" fmla="*/ 0 h 120"/>
                      <a:gd name="T20" fmla="*/ 0 w 95"/>
                      <a:gd name="T21" fmla="*/ 76 h 120"/>
                      <a:gd name="T22" fmla="*/ 0 w 95"/>
                      <a:gd name="T23" fmla="*/ 89 h 120"/>
                      <a:gd name="T24" fmla="*/ 57 w 95"/>
                      <a:gd name="T25" fmla="*/ 76 h 120"/>
                      <a:gd name="T26" fmla="*/ 19 w 95"/>
                      <a:gd name="T27" fmla="*/ 76 h 120"/>
                      <a:gd name="T28" fmla="*/ 57 w 95"/>
                      <a:gd name="T29" fmla="*/ 26 h 120"/>
                      <a:gd name="T30" fmla="*/ 57 w 95"/>
                      <a:gd name="T31" fmla="*/ 76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20">
                        <a:moveTo>
                          <a:pt x="0" y="89"/>
                        </a:moveTo>
                        <a:lnTo>
                          <a:pt x="57" y="89"/>
                        </a:lnTo>
                        <a:lnTo>
                          <a:pt x="57" y="120"/>
                        </a:lnTo>
                        <a:lnTo>
                          <a:pt x="76" y="120"/>
                        </a:lnTo>
                        <a:lnTo>
                          <a:pt x="76" y="89"/>
                        </a:lnTo>
                        <a:lnTo>
                          <a:pt x="95" y="89"/>
                        </a:lnTo>
                        <a:lnTo>
                          <a:pt x="95" y="76"/>
                        </a:lnTo>
                        <a:lnTo>
                          <a:pt x="76" y="76"/>
                        </a:lnTo>
                        <a:lnTo>
                          <a:pt x="76" y="0"/>
                        </a:lnTo>
                        <a:lnTo>
                          <a:pt x="57" y="0"/>
                        </a:lnTo>
                        <a:lnTo>
                          <a:pt x="0" y="76"/>
                        </a:lnTo>
                        <a:lnTo>
                          <a:pt x="0" y="89"/>
                        </a:lnTo>
                        <a:close/>
                        <a:moveTo>
                          <a:pt x="57" y="76"/>
                        </a:moveTo>
                        <a:lnTo>
                          <a:pt x="19" y="76"/>
                        </a:lnTo>
                        <a:lnTo>
                          <a:pt x="57" y="26"/>
                        </a:lnTo>
                        <a:lnTo>
                          <a:pt x="57" y="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8" name="Freeform 839">
                    <a:extLst>
                      <a:ext uri="{FF2B5EF4-FFF2-40B4-BE49-F238E27FC236}">
                        <a16:creationId xmlns="" xmlns:a16="http://schemas.microsoft.com/office/drawing/2014/main" id="{81DC0866-305C-40BD-81D4-BD0D88E694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4791075"/>
                    <a:ext cx="46038" cy="65088"/>
                  </a:xfrm>
                  <a:custGeom>
                    <a:avLst/>
                    <a:gdLst>
                      <a:gd name="T0" fmla="*/ 46 w 88"/>
                      <a:gd name="T1" fmla="*/ 53 h 122"/>
                      <a:gd name="T2" fmla="*/ 38 w 88"/>
                      <a:gd name="T3" fmla="*/ 53 h 122"/>
                      <a:gd name="T4" fmla="*/ 46 w 88"/>
                      <a:gd name="T5" fmla="*/ 65 h 122"/>
                      <a:gd name="T6" fmla="*/ 53 w 88"/>
                      <a:gd name="T7" fmla="*/ 66 h 122"/>
                      <a:gd name="T8" fmla="*/ 58 w 88"/>
                      <a:gd name="T9" fmla="*/ 69 h 122"/>
                      <a:gd name="T10" fmla="*/ 64 w 88"/>
                      <a:gd name="T11" fmla="*/ 73 h 122"/>
                      <a:gd name="T12" fmla="*/ 66 w 88"/>
                      <a:gd name="T13" fmla="*/ 79 h 122"/>
                      <a:gd name="T14" fmla="*/ 66 w 88"/>
                      <a:gd name="T15" fmla="*/ 85 h 122"/>
                      <a:gd name="T16" fmla="*/ 66 w 88"/>
                      <a:gd name="T17" fmla="*/ 93 h 122"/>
                      <a:gd name="T18" fmla="*/ 64 w 88"/>
                      <a:gd name="T19" fmla="*/ 99 h 122"/>
                      <a:gd name="T20" fmla="*/ 58 w 88"/>
                      <a:gd name="T21" fmla="*/ 104 h 122"/>
                      <a:gd name="T22" fmla="*/ 53 w 88"/>
                      <a:gd name="T23" fmla="*/ 107 h 122"/>
                      <a:gd name="T24" fmla="*/ 45 w 88"/>
                      <a:gd name="T25" fmla="*/ 108 h 122"/>
                      <a:gd name="T26" fmla="*/ 38 w 88"/>
                      <a:gd name="T27" fmla="*/ 107 h 122"/>
                      <a:gd name="T28" fmla="*/ 31 w 88"/>
                      <a:gd name="T29" fmla="*/ 106 h 122"/>
                      <a:gd name="T30" fmla="*/ 24 w 88"/>
                      <a:gd name="T31" fmla="*/ 100 h 122"/>
                      <a:gd name="T32" fmla="*/ 20 w 88"/>
                      <a:gd name="T33" fmla="*/ 95 h 122"/>
                      <a:gd name="T34" fmla="*/ 20 w 88"/>
                      <a:gd name="T35" fmla="*/ 88 h 122"/>
                      <a:gd name="T36" fmla="*/ 0 w 88"/>
                      <a:gd name="T37" fmla="*/ 88 h 122"/>
                      <a:gd name="T38" fmla="*/ 1 w 88"/>
                      <a:gd name="T39" fmla="*/ 97 h 122"/>
                      <a:gd name="T40" fmla="*/ 7 w 88"/>
                      <a:gd name="T41" fmla="*/ 107 h 122"/>
                      <a:gd name="T42" fmla="*/ 15 w 88"/>
                      <a:gd name="T43" fmla="*/ 114 h 122"/>
                      <a:gd name="T44" fmla="*/ 26 w 88"/>
                      <a:gd name="T45" fmla="*/ 119 h 122"/>
                      <a:gd name="T46" fmla="*/ 38 w 88"/>
                      <a:gd name="T47" fmla="*/ 120 h 122"/>
                      <a:gd name="T48" fmla="*/ 53 w 88"/>
                      <a:gd name="T49" fmla="*/ 120 h 122"/>
                      <a:gd name="T50" fmla="*/ 65 w 88"/>
                      <a:gd name="T51" fmla="*/ 118 h 122"/>
                      <a:gd name="T52" fmla="*/ 76 w 88"/>
                      <a:gd name="T53" fmla="*/ 111 h 122"/>
                      <a:gd name="T54" fmla="*/ 82 w 88"/>
                      <a:gd name="T55" fmla="*/ 103 h 122"/>
                      <a:gd name="T56" fmla="*/ 87 w 88"/>
                      <a:gd name="T57" fmla="*/ 93 h 122"/>
                      <a:gd name="T58" fmla="*/ 87 w 88"/>
                      <a:gd name="T59" fmla="*/ 83 h 122"/>
                      <a:gd name="T60" fmla="*/ 85 w 88"/>
                      <a:gd name="T61" fmla="*/ 74 h 122"/>
                      <a:gd name="T62" fmla="*/ 80 w 88"/>
                      <a:gd name="T63" fmla="*/ 66 h 122"/>
                      <a:gd name="T64" fmla="*/ 70 w 88"/>
                      <a:gd name="T65" fmla="*/ 60 h 122"/>
                      <a:gd name="T66" fmla="*/ 66 w 88"/>
                      <a:gd name="T67" fmla="*/ 57 h 122"/>
                      <a:gd name="T68" fmla="*/ 76 w 88"/>
                      <a:gd name="T69" fmla="*/ 51 h 122"/>
                      <a:gd name="T70" fmla="*/ 81 w 88"/>
                      <a:gd name="T71" fmla="*/ 46 h 122"/>
                      <a:gd name="T72" fmla="*/ 84 w 88"/>
                      <a:gd name="T73" fmla="*/ 38 h 122"/>
                      <a:gd name="T74" fmla="*/ 84 w 88"/>
                      <a:gd name="T75" fmla="*/ 27 h 122"/>
                      <a:gd name="T76" fmla="*/ 81 w 88"/>
                      <a:gd name="T77" fmla="*/ 19 h 122"/>
                      <a:gd name="T78" fmla="*/ 76 w 88"/>
                      <a:gd name="T79" fmla="*/ 11 h 122"/>
                      <a:gd name="T80" fmla="*/ 68 w 88"/>
                      <a:gd name="T81" fmla="*/ 6 h 122"/>
                      <a:gd name="T82" fmla="*/ 57 w 88"/>
                      <a:gd name="T83" fmla="*/ 1 h 122"/>
                      <a:gd name="T84" fmla="*/ 43 w 88"/>
                      <a:gd name="T85" fmla="*/ 0 h 122"/>
                      <a:gd name="T86" fmla="*/ 32 w 88"/>
                      <a:gd name="T87" fmla="*/ 1 h 122"/>
                      <a:gd name="T88" fmla="*/ 22 w 88"/>
                      <a:gd name="T89" fmla="*/ 6 h 122"/>
                      <a:gd name="T90" fmla="*/ 14 w 88"/>
                      <a:gd name="T91" fmla="*/ 12 h 122"/>
                      <a:gd name="T92" fmla="*/ 7 w 88"/>
                      <a:gd name="T93" fmla="*/ 20 h 122"/>
                      <a:gd name="T94" fmla="*/ 4 w 88"/>
                      <a:gd name="T95" fmla="*/ 31 h 122"/>
                      <a:gd name="T96" fmla="*/ 23 w 88"/>
                      <a:gd name="T97" fmla="*/ 33 h 122"/>
                      <a:gd name="T98" fmla="*/ 24 w 88"/>
                      <a:gd name="T99" fmla="*/ 24 h 122"/>
                      <a:gd name="T100" fmla="*/ 28 w 88"/>
                      <a:gd name="T101" fmla="*/ 19 h 122"/>
                      <a:gd name="T102" fmla="*/ 37 w 88"/>
                      <a:gd name="T103" fmla="*/ 14 h 122"/>
                      <a:gd name="T104" fmla="*/ 47 w 88"/>
                      <a:gd name="T105" fmla="*/ 12 h 122"/>
                      <a:gd name="T106" fmla="*/ 57 w 88"/>
                      <a:gd name="T107" fmla="*/ 16 h 122"/>
                      <a:gd name="T108" fmla="*/ 62 w 88"/>
                      <a:gd name="T109" fmla="*/ 22 h 122"/>
                      <a:gd name="T110" fmla="*/ 64 w 88"/>
                      <a:gd name="T111" fmla="*/ 27 h 122"/>
                      <a:gd name="T112" fmla="*/ 64 w 88"/>
                      <a:gd name="T113" fmla="*/ 34 h 122"/>
                      <a:gd name="T114" fmla="*/ 62 w 88"/>
                      <a:gd name="T115" fmla="*/ 41 h 122"/>
                      <a:gd name="T116" fmla="*/ 59 w 88"/>
                      <a:gd name="T117" fmla="*/ 46 h 122"/>
                      <a:gd name="T118" fmla="*/ 54 w 88"/>
                      <a:gd name="T119" fmla="*/ 49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22">
                        <a:moveTo>
                          <a:pt x="50" y="51"/>
                        </a:moveTo>
                        <a:lnTo>
                          <a:pt x="49" y="51"/>
                        </a:lnTo>
                        <a:lnTo>
                          <a:pt x="46" y="53"/>
                        </a:lnTo>
                        <a:lnTo>
                          <a:pt x="45" y="53"/>
                        </a:lnTo>
                        <a:lnTo>
                          <a:pt x="43" y="53"/>
                        </a:lnTo>
                        <a:lnTo>
                          <a:pt x="38" y="53"/>
                        </a:lnTo>
                        <a:lnTo>
                          <a:pt x="38" y="64"/>
                        </a:lnTo>
                        <a:lnTo>
                          <a:pt x="45" y="64"/>
                        </a:lnTo>
                        <a:lnTo>
                          <a:pt x="46" y="65"/>
                        </a:lnTo>
                        <a:lnTo>
                          <a:pt x="49" y="65"/>
                        </a:lnTo>
                        <a:lnTo>
                          <a:pt x="51" y="65"/>
                        </a:lnTo>
                        <a:lnTo>
                          <a:pt x="53" y="66"/>
                        </a:lnTo>
                        <a:lnTo>
                          <a:pt x="54" y="66"/>
                        </a:lnTo>
                        <a:lnTo>
                          <a:pt x="57" y="68"/>
                        </a:lnTo>
                        <a:lnTo>
                          <a:pt x="58" y="69"/>
                        </a:lnTo>
                        <a:lnTo>
                          <a:pt x="59" y="70"/>
                        </a:lnTo>
                        <a:lnTo>
                          <a:pt x="62" y="72"/>
                        </a:lnTo>
                        <a:lnTo>
                          <a:pt x="64" y="73"/>
                        </a:lnTo>
                        <a:lnTo>
                          <a:pt x="64" y="74"/>
                        </a:lnTo>
                        <a:lnTo>
                          <a:pt x="65" y="77"/>
                        </a:lnTo>
                        <a:lnTo>
                          <a:pt x="66" y="79"/>
                        </a:lnTo>
                        <a:lnTo>
                          <a:pt x="66" y="80"/>
                        </a:lnTo>
                        <a:lnTo>
                          <a:pt x="66" y="83"/>
                        </a:lnTo>
                        <a:lnTo>
                          <a:pt x="66" y="85"/>
                        </a:lnTo>
                        <a:lnTo>
                          <a:pt x="66" y="88"/>
                        </a:lnTo>
                        <a:lnTo>
                          <a:pt x="66" y="91"/>
                        </a:lnTo>
                        <a:lnTo>
                          <a:pt x="66" y="93"/>
                        </a:lnTo>
                        <a:lnTo>
                          <a:pt x="65" y="95"/>
                        </a:lnTo>
                        <a:lnTo>
                          <a:pt x="64" y="97"/>
                        </a:lnTo>
                        <a:lnTo>
                          <a:pt x="64" y="99"/>
                        </a:lnTo>
                        <a:lnTo>
                          <a:pt x="62" y="102"/>
                        </a:lnTo>
                        <a:lnTo>
                          <a:pt x="59" y="103"/>
                        </a:lnTo>
                        <a:lnTo>
                          <a:pt x="58" y="104"/>
                        </a:lnTo>
                        <a:lnTo>
                          <a:pt x="57" y="104"/>
                        </a:lnTo>
                        <a:lnTo>
                          <a:pt x="54" y="106"/>
                        </a:lnTo>
                        <a:lnTo>
                          <a:pt x="53" y="107"/>
                        </a:lnTo>
                        <a:lnTo>
                          <a:pt x="50" y="107"/>
                        </a:lnTo>
                        <a:lnTo>
                          <a:pt x="47" y="107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38" y="107"/>
                        </a:lnTo>
                        <a:lnTo>
                          <a:pt x="37" y="107"/>
                        </a:lnTo>
                        <a:lnTo>
                          <a:pt x="34" y="107"/>
                        </a:lnTo>
                        <a:lnTo>
                          <a:pt x="31" y="106"/>
                        </a:lnTo>
                        <a:lnTo>
                          <a:pt x="27" y="103"/>
                        </a:lnTo>
                        <a:lnTo>
                          <a:pt x="26" y="102"/>
                        </a:lnTo>
                        <a:lnTo>
                          <a:pt x="24" y="100"/>
                        </a:lnTo>
                        <a:lnTo>
                          <a:pt x="23" y="97"/>
                        </a:lnTo>
                        <a:lnTo>
                          <a:pt x="22" y="96"/>
                        </a:lnTo>
                        <a:lnTo>
                          <a:pt x="20" y="95"/>
                        </a:lnTo>
                        <a:lnTo>
                          <a:pt x="20" y="92"/>
                        </a:lnTo>
                        <a:lnTo>
                          <a:pt x="20" y="91"/>
                        </a:lnTo>
                        <a:lnTo>
                          <a:pt x="20" y="88"/>
                        </a:lnTo>
                        <a:lnTo>
                          <a:pt x="20" y="83"/>
                        </a:lnTo>
                        <a:lnTo>
                          <a:pt x="0" y="83"/>
                        </a:lnTo>
                        <a:lnTo>
                          <a:pt x="0" y="88"/>
                        </a:lnTo>
                        <a:lnTo>
                          <a:pt x="0" y="92"/>
                        </a:lnTo>
                        <a:lnTo>
                          <a:pt x="1" y="95"/>
                        </a:lnTo>
                        <a:lnTo>
                          <a:pt x="1" y="97"/>
                        </a:lnTo>
                        <a:lnTo>
                          <a:pt x="3" y="102"/>
                        </a:lnTo>
                        <a:lnTo>
                          <a:pt x="5" y="104"/>
                        </a:lnTo>
                        <a:lnTo>
                          <a:pt x="7" y="107"/>
                        </a:lnTo>
                        <a:lnTo>
                          <a:pt x="9" y="108"/>
                        </a:lnTo>
                        <a:lnTo>
                          <a:pt x="12" y="111"/>
                        </a:lnTo>
                        <a:lnTo>
                          <a:pt x="15" y="114"/>
                        </a:lnTo>
                        <a:lnTo>
                          <a:pt x="19" y="115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19"/>
                        </a:lnTo>
                        <a:lnTo>
                          <a:pt x="34" y="120"/>
                        </a:lnTo>
                        <a:lnTo>
                          <a:pt x="38" y="120"/>
                        </a:lnTo>
                        <a:lnTo>
                          <a:pt x="42" y="122"/>
                        </a:lnTo>
                        <a:lnTo>
                          <a:pt x="47" y="120"/>
                        </a:lnTo>
                        <a:lnTo>
                          <a:pt x="53" y="120"/>
                        </a:lnTo>
                        <a:lnTo>
                          <a:pt x="57" y="119"/>
                        </a:lnTo>
                        <a:lnTo>
                          <a:pt x="61" y="119"/>
                        </a:lnTo>
                        <a:lnTo>
                          <a:pt x="65" y="118"/>
                        </a:lnTo>
                        <a:lnTo>
                          <a:pt x="69" y="115"/>
                        </a:lnTo>
                        <a:lnTo>
                          <a:pt x="72" y="114"/>
                        </a:lnTo>
                        <a:lnTo>
                          <a:pt x="76" y="111"/>
                        </a:lnTo>
                        <a:lnTo>
                          <a:pt x="78" y="108"/>
                        </a:lnTo>
                        <a:lnTo>
                          <a:pt x="81" y="106"/>
                        </a:lnTo>
                        <a:lnTo>
                          <a:pt x="82" y="103"/>
                        </a:lnTo>
                        <a:lnTo>
                          <a:pt x="84" y="100"/>
                        </a:lnTo>
                        <a:lnTo>
                          <a:pt x="85" y="97"/>
                        </a:lnTo>
                        <a:lnTo>
                          <a:pt x="87" y="93"/>
                        </a:lnTo>
                        <a:lnTo>
                          <a:pt x="87" y="91"/>
                        </a:lnTo>
                        <a:lnTo>
                          <a:pt x="88" y="87"/>
                        </a:lnTo>
                        <a:lnTo>
                          <a:pt x="87" y="83"/>
                        </a:lnTo>
                        <a:lnTo>
                          <a:pt x="87" y="80"/>
                        </a:lnTo>
                        <a:lnTo>
                          <a:pt x="87" y="77"/>
                        </a:lnTo>
                        <a:lnTo>
                          <a:pt x="85" y="74"/>
                        </a:lnTo>
                        <a:lnTo>
                          <a:pt x="84" y="72"/>
                        </a:lnTo>
                        <a:lnTo>
                          <a:pt x="81" y="69"/>
                        </a:lnTo>
                        <a:lnTo>
                          <a:pt x="80" y="66"/>
                        </a:lnTo>
                        <a:lnTo>
                          <a:pt x="77" y="64"/>
                        </a:lnTo>
                        <a:lnTo>
                          <a:pt x="74" y="62"/>
                        </a:lnTo>
                        <a:lnTo>
                          <a:pt x="70" y="60"/>
                        </a:lnTo>
                        <a:lnTo>
                          <a:pt x="66" y="58"/>
                        </a:lnTo>
                        <a:lnTo>
                          <a:pt x="62" y="57"/>
                        </a:lnTo>
                        <a:lnTo>
                          <a:pt x="66" y="57"/>
                        </a:lnTo>
                        <a:lnTo>
                          <a:pt x="69" y="56"/>
                        </a:lnTo>
                        <a:lnTo>
                          <a:pt x="73" y="54"/>
                        </a:lnTo>
                        <a:lnTo>
                          <a:pt x="76" y="51"/>
                        </a:lnTo>
                        <a:lnTo>
                          <a:pt x="77" y="50"/>
                        </a:lnTo>
                        <a:lnTo>
                          <a:pt x="78" y="47"/>
                        </a:lnTo>
                        <a:lnTo>
                          <a:pt x="81" y="46"/>
                        </a:lnTo>
                        <a:lnTo>
                          <a:pt x="82" y="43"/>
                        </a:lnTo>
                        <a:lnTo>
                          <a:pt x="82" y="41"/>
                        </a:lnTo>
                        <a:lnTo>
                          <a:pt x="84" y="38"/>
                        </a:lnTo>
                        <a:lnTo>
                          <a:pt x="84" y="34"/>
                        </a:lnTo>
                        <a:lnTo>
                          <a:pt x="84" y="31"/>
                        </a:lnTo>
                        <a:lnTo>
                          <a:pt x="84" y="27"/>
                        </a:lnTo>
                        <a:lnTo>
                          <a:pt x="84" y="24"/>
                        </a:lnTo>
                        <a:lnTo>
                          <a:pt x="82" y="22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8" y="14"/>
                        </a:lnTo>
                        <a:lnTo>
                          <a:pt x="76" y="11"/>
                        </a:lnTo>
                        <a:lnTo>
                          <a:pt x="73" y="10"/>
                        </a:lnTo>
                        <a:lnTo>
                          <a:pt x="70" y="7"/>
                        </a:lnTo>
                        <a:lnTo>
                          <a:pt x="68" y="6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0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7" y="0"/>
                        </a:lnTo>
                        <a:lnTo>
                          <a:pt x="32" y="1"/>
                        </a:lnTo>
                        <a:lnTo>
                          <a:pt x="28" y="3"/>
                        </a:lnTo>
                        <a:lnTo>
                          <a:pt x="26" y="4"/>
                        </a:lnTo>
                        <a:lnTo>
                          <a:pt x="22" y="6"/>
                        </a:lnTo>
                        <a:lnTo>
                          <a:pt x="19" y="7"/>
                        </a:lnTo>
                        <a:lnTo>
                          <a:pt x="16" y="10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8" y="18"/>
                        </a:lnTo>
                        <a:lnTo>
                          <a:pt x="7" y="20"/>
                        </a:lnTo>
                        <a:lnTo>
                          <a:pt x="5" y="24"/>
                        </a:lnTo>
                        <a:lnTo>
                          <a:pt x="4" y="27"/>
                        </a:lnTo>
                        <a:lnTo>
                          <a:pt x="4" y="31"/>
                        </a:lnTo>
                        <a:lnTo>
                          <a:pt x="4" y="35"/>
                        </a:lnTo>
                        <a:lnTo>
                          <a:pt x="23" y="35"/>
                        </a:lnTo>
                        <a:lnTo>
                          <a:pt x="23" y="33"/>
                        </a:lnTo>
                        <a:lnTo>
                          <a:pt x="23" y="30"/>
                        </a:lnTo>
                        <a:lnTo>
                          <a:pt x="24" y="27"/>
                        </a:lnTo>
                        <a:lnTo>
                          <a:pt x="24" y="24"/>
                        </a:lnTo>
                        <a:lnTo>
                          <a:pt x="26" y="23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30" y="18"/>
                        </a:lnTo>
                        <a:lnTo>
                          <a:pt x="34" y="15"/>
                        </a:lnTo>
                        <a:lnTo>
                          <a:pt x="37" y="14"/>
                        </a:lnTo>
                        <a:lnTo>
                          <a:pt x="41" y="12"/>
                        </a:lnTo>
                        <a:lnTo>
                          <a:pt x="43" y="12"/>
                        </a:lnTo>
                        <a:lnTo>
                          <a:pt x="47" y="12"/>
                        </a:lnTo>
                        <a:lnTo>
                          <a:pt x="51" y="14"/>
                        </a:lnTo>
                        <a:lnTo>
                          <a:pt x="54" y="15"/>
                        </a:lnTo>
                        <a:lnTo>
                          <a:pt x="57" y="16"/>
                        </a:lnTo>
                        <a:lnTo>
                          <a:pt x="59" y="18"/>
                        </a:lnTo>
                        <a:lnTo>
                          <a:pt x="61" y="19"/>
                        </a:lnTo>
                        <a:lnTo>
                          <a:pt x="62" y="22"/>
                        </a:lnTo>
                        <a:lnTo>
                          <a:pt x="62" y="23"/>
                        </a:lnTo>
                        <a:lnTo>
                          <a:pt x="64" y="24"/>
                        </a:lnTo>
                        <a:lnTo>
                          <a:pt x="64" y="27"/>
                        </a:lnTo>
                        <a:lnTo>
                          <a:pt x="64" y="28"/>
                        </a:lnTo>
                        <a:lnTo>
                          <a:pt x="65" y="31"/>
                        </a:lnTo>
                        <a:lnTo>
                          <a:pt x="64" y="34"/>
                        </a:lnTo>
                        <a:lnTo>
                          <a:pt x="64" y="37"/>
                        </a:lnTo>
                        <a:lnTo>
                          <a:pt x="64" y="38"/>
                        </a:lnTo>
                        <a:lnTo>
                          <a:pt x="62" y="41"/>
                        </a:lnTo>
                        <a:lnTo>
                          <a:pt x="62" y="42"/>
                        </a:lnTo>
                        <a:lnTo>
                          <a:pt x="61" y="43"/>
                        </a:lnTo>
                        <a:lnTo>
                          <a:pt x="59" y="46"/>
                        </a:lnTo>
                        <a:lnTo>
                          <a:pt x="57" y="47"/>
                        </a:lnTo>
                        <a:lnTo>
                          <a:pt x="55" y="49"/>
                        </a:lnTo>
                        <a:lnTo>
                          <a:pt x="54" y="49"/>
                        </a:lnTo>
                        <a:lnTo>
                          <a:pt x="53" y="50"/>
                        </a:lnTo>
                        <a:lnTo>
                          <a:pt x="50" y="5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9" name="Freeform 840">
                    <a:extLst>
                      <a:ext uri="{FF2B5EF4-FFF2-40B4-BE49-F238E27FC236}">
                        <a16:creationId xmlns="" xmlns:a16="http://schemas.microsoft.com/office/drawing/2014/main" id="{B9FA33FA-F6C3-4B79-8CB4-8ECC2D47BF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4926013"/>
                    <a:ext cx="46038" cy="63500"/>
                  </a:xfrm>
                  <a:custGeom>
                    <a:avLst/>
                    <a:gdLst>
                      <a:gd name="T0" fmla="*/ 61 w 88"/>
                      <a:gd name="T1" fmla="*/ 2 h 119"/>
                      <a:gd name="T2" fmla="*/ 53 w 88"/>
                      <a:gd name="T3" fmla="*/ 0 h 119"/>
                      <a:gd name="T4" fmla="*/ 43 w 88"/>
                      <a:gd name="T5" fmla="*/ 0 h 119"/>
                      <a:gd name="T6" fmla="*/ 37 w 88"/>
                      <a:gd name="T7" fmla="*/ 0 h 119"/>
                      <a:gd name="T8" fmla="*/ 30 w 88"/>
                      <a:gd name="T9" fmla="*/ 2 h 119"/>
                      <a:gd name="T10" fmla="*/ 23 w 88"/>
                      <a:gd name="T11" fmla="*/ 4 h 119"/>
                      <a:gd name="T12" fmla="*/ 18 w 88"/>
                      <a:gd name="T13" fmla="*/ 8 h 119"/>
                      <a:gd name="T14" fmla="*/ 11 w 88"/>
                      <a:gd name="T15" fmla="*/ 15 h 119"/>
                      <a:gd name="T16" fmla="*/ 7 w 88"/>
                      <a:gd name="T17" fmla="*/ 22 h 119"/>
                      <a:gd name="T18" fmla="*/ 4 w 88"/>
                      <a:gd name="T19" fmla="*/ 31 h 119"/>
                      <a:gd name="T20" fmla="*/ 4 w 88"/>
                      <a:gd name="T21" fmla="*/ 41 h 119"/>
                      <a:gd name="T22" fmla="*/ 23 w 88"/>
                      <a:gd name="T23" fmla="*/ 37 h 119"/>
                      <a:gd name="T24" fmla="*/ 24 w 88"/>
                      <a:gd name="T25" fmla="*/ 30 h 119"/>
                      <a:gd name="T26" fmla="*/ 27 w 88"/>
                      <a:gd name="T27" fmla="*/ 25 h 119"/>
                      <a:gd name="T28" fmla="*/ 31 w 88"/>
                      <a:gd name="T29" fmla="*/ 19 h 119"/>
                      <a:gd name="T30" fmla="*/ 35 w 88"/>
                      <a:gd name="T31" fmla="*/ 15 h 119"/>
                      <a:gd name="T32" fmla="*/ 42 w 88"/>
                      <a:gd name="T33" fmla="*/ 14 h 119"/>
                      <a:gd name="T34" fmla="*/ 49 w 88"/>
                      <a:gd name="T35" fmla="*/ 14 h 119"/>
                      <a:gd name="T36" fmla="*/ 54 w 88"/>
                      <a:gd name="T37" fmla="*/ 15 h 119"/>
                      <a:gd name="T38" fmla="*/ 59 w 88"/>
                      <a:gd name="T39" fmla="*/ 18 h 119"/>
                      <a:gd name="T40" fmla="*/ 62 w 88"/>
                      <a:gd name="T41" fmla="*/ 22 h 119"/>
                      <a:gd name="T42" fmla="*/ 64 w 88"/>
                      <a:gd name="T43" fmla="*/ 25 h 119"/>
                      <a:gd name="T44" fmla="*/ 64 w 88"/>
                      <a:gd name="T45" fmla="*/ 29 h 119"/>
                      <a:gd name="T46" fmla="*/ 64 w 88"/>
                      <a:gd name="T47" fmla="*/ 34 h 119"/>
                      <a:gd name="T48" fmla="*/ 62 w 88"/>
                      <a:gd name="T49" fmla="*/ 41 h 119"/>
                      <a:gd name="T50" fmla="*/ 58 w 88"/>
                      <a:gd name="T51" fmla="*/ 48 h 119"/>
                      <a:gd name="T52" fmla="*/ 53 w 88"/>
                      <a:gd name="T53" fmla="*/ 54 h 119"/>
                      <a:gd name="T54" fmla="*/ 46 w 88"/>
                      <a:gd name="T55" fmla="*/ 61 h 119"/>
                      <a:gd name="T56" fmla="*/ 38 w 88"/>
                      <a:gd name="T57" fmla="*/ 68 h 119"/>
                      <a:gd name="T58" fmla="*/ 30 w 88"/>
                      <a:gd name="T59" fmla="*/ 75 h 119"/>
                      <a:gd name="T60" fmla="*/ 20 w 88"/>
                      <a:gd name="T61" fmla="*/ 84 h 119"/>
                      <a:gd name="T62" fmla="*/ 12 w 88"/>
                      <a:gd name="T63" fmla="*/ 91 h 119"/>
                      <a:gd name="T64" fmla="*/ 7 w 88"/>
                      <a:gd name="T65" fmla="*/ 96 h 119"/>
                      <a:gd name="T66" fmla="*/ 3 w 88"/>
                      <a:gd name="T67" fmla="*/ 102 h 119"/>
                      <a:gd name="T68" fmla="*/ 1 w 88"/>
                      <a:gd name="T69" fmla="*/ 106 h 119"/>
                      <a:gd name="T70" fmla="*/ 0 w 88"/>
                      <a:gd name="T71" fmla="*/ 119 h 119"/>
                      <a:gd name="T72" fmla="*/ 88 w 88"/>
                      <a:gd name="T73" fmla="*/ 106 h 119"/>
                      <a:gd name="T74" fmla="*/ 26 w 88"/>
                      <a:gd name="T75" fmla="*/ 103 h 119"/>
                      <a:gd name="T76" fmla="*/ 31 w 88"/>
                      <a:gd name="T77" fmla="*/ 98 h 119"/>
                      <a:gd name="T78" fmla="*/ 47 w 88"/>
                      <a:gd name="T79" fmla="*/ 83 h 119"/>
                      <a:gd name="T80" fmla="*/ 72 w 88"/>
                      <a:gd name="T81" fmla="*/ 60 h 119"/>
                      <a:gd name="T82" fmla="*/ 77 w 88"/>
                      <a:gd name="T83" fmla="*/ 53 h 119"/>
                      <a:gd name="T84" fmla="*/ 81 w 88"/>
                      <a:gd name="T85" fmla="*/ 46 h 119"/>
                      <a:gd name="T86" fmla="*/ 84 w 88"/>
                      <a:gd name="T87" fmla="*/ 40 h 119"/>
                      <a:gd name="T88" fmla="*/ 85 w 88"/>
                      <a:gd name="T89" fmla="*/ 31 h 119"/>
                      <a:gd name="T90" fmla="*/ 84 w 88"/>
                      <a:gd name="T91" fmla="*/ 25 h 119"/>
                      <a:gd name="T92" fmla="*/ 82 w 88"/>
                      <a:gd name="T93" fmla="*/ 19 h 119"/>
                      <a:gd name="T94" fmla="*/ 78 w 88"/>
                      <a:gd name="T95" fmla="*/ 14 h 119"/>
                      <a:gd name="T96" fmla="*/ 73 w 88"/>
                      <a:gd name="T97" fmla="*/ 8 h 119"/>
                      <a:gd name="T98" fmla="*/ 68 w 88"/>
                      <a:gd name="T99" fmla="*/ 4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8" h="119">
                        <a:moveTo>
                          <a:pt x="65" y="3"/>
                        </a:moveTo>
                        <a:lnTo>
                          <a:pt x="61" y="2"/>
                        </a:lnTo>
                        <a:lnTo>
                          <a:pt x="57" y="2"/>
                        </a:lnTo>
                        <a:lnTo>
                          <a:pt x="53" y="0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32" y="2"/>
                        </a:lnTo>
                        <a:lnTo>
                          <a:pt x="30" y="2"/>
                        </a:lnTo>
                        <a:lnTo>
                          <a:pt x="26" y="3"/>
                        </a:lnTo>
                        <a:lnTo>
                          <a:pt x="23" y="4"/>
                        </a:lnTo>
                        <a:lnTo>
                          <a:pt x="20" y="7"/>
                        </a:lnTo>
                        <a:lnTo>
                          <a:pt x="18" y="8"/>
                        </a:lnTo>
                        <a:lnTo>
                          <a:pt x="14" y="11"/>
                        </a:lnTo>
                        <a:lnTo>
                          <a:pt x="11" y="15"/>
                        </a:lnTo>
                        <a:lnTo>
                          <a:pt x="9" y="19"/>
                        </a:lnTo>
                        <a:lnTo>
                          <a:pt x="7" y="22"/>
                        </a:lnTo>
                        <a:lnTo>
                          <a:pt x="5" y="27"/>
                        </a:lnTo>
                        <a:lnTo>
                          <a:pt x="4" y="31"/>
                        </a:lnTo>
                        <a:lnTo>
                          <a:pt x="4" y="37"/>
                        </a:lnTo>
                        <a:lnTo>
                          <a:pt x="4" y="41"/>
                        </a:lnTo>
                        <a:lnTo>
                          <a:pt x="23" y="41"/>
                        </a:lnTo>
                        <a:lnTo>
                          <a:pt x="23" y="37"/>
                        </a:lnTo>
                        <a:lnTo>
                          <a:pt x="24" y="34"/>
                        </a:lnTo>
                        <a:lnTo>
                          <a:pt x="24" y="30"/>
                        </a:lnTo>
                        <a:lnTo>
                          <a:pt x="26" y="27"/>
                        </a:lnTo>
                        <a:lnTo>
                          <a:pt x="27" y="25"/>
                        </a:lnTo>
                        <a:lnTo>
                          <a:pt x="28" y="22"/>
                        </a:lnTo>
                        <a:lnTo>
                          <a:pt x="31" y="19"/>
                        </a:lnTo>
                        <a:lnTo>
                          <a:pt x="32" y="17"/>
                        </a:lnTo>
                        <a:lnTo>
                          <a:pt x="35" y="15"/>
                        </a:lnTo>
                        <a:lnTo>
                          <a:pt x="38" y="14"/>
                        </a:lnTo>
                        <a:lnTo>
                          <a:pt x="42" y="14"/>
                        </a:lnTo>
                        <a:lnTo>
                          <a:pt x="45" y="12"/>
                        </a:lnTo>
                        <a:lnTo>
                          <a:pt x="49" y="14"/>
                        </a:lnTo>
                        <a:lnTo>
                          <a:pt x="51" y="14"/>
                        </a:lnTo>
                        <a:lnTo>
                          <a:pt x="54" y="15"/>
                        </a:lnTo>
                        <a:lnTo>
                          <a:pt x="57" y="17"/>
                        </a:lnTo>
                        <a:lnTo>
                          <a:pt x="59" y="18"/>
                        </a:lnTo>
                        <a:lnTo>
                          <a:pt x="61" y="21"/>
                        </a:lnTo>
                        <a:lnTo>
                          <a:pt x="62" y="22"/>
                        </a:lnTo>
                        <a:lnTo>
                          <a:pt x="62" y="23"/>
                        </a:lnTo>
                        <a:lnTo>
                          <a:pt x="64" y="25"/>
                        </a:lnTo>
                        <a:lnTo>
                          <a:pt x="64" y="27"/>
                        </a:lnTo>
                        <a:lnTo>
                          <a:pt x="64" y="29"/>
                        </a:lnTo>
                        <a:lnTo>
                          <a:pt x="65" y="31"/>
                        </a:lnTo>
                        <a:lnTo>
                          <a:pt x="64" y="34"/>
                        </a:lnTo>
                        <a:lnTo>
                          <a:pt x="64" y="38"/>
                        </a:lnTo>
                        <a:lnTo>
                          <a:pt x="62" y="41"/>
                        </a:lnTo>
                        <a:lnTo>
                          <a:pt x="61" y="45"/>
                        </a:lnTo>
                        <a:lnTo>
                          <a:pt x="58" y="48"/>
                        </a:lnTo>
                        <a:lnTo>
                          <a:pt x="55" y="50"/>
                        </a:lnTo>
                        <a:lnTo>
                          <a:pt x="53" y="54"/>
                        </a:lnTo>
                        <a:lnTo>
                          <a:pt x="50" y="57"/>
                        </a:lnTo>
                        <a:lnTo>
                          <a:pt x="46" y="61"/>
                        </a:lnTo>
                        <a:lnTo>
                          <a:pt x="42" y="64"/>
                        </a:lnTo>
                        <a:lnTo>
                          <a:pt x="38" y="68"/>
                        </a:lnTo>
                        <a:lnTo>
                          <a:pt x="34" y="72"/>
                        </a:lnTo>
                        <a:lnTo>
                          <a:pt x="30" y="75"/>
                        </a:lnTo>
                        <a:lnTo>
                          <a:pt x="24" y="79"/>
                        </a:lnTo>
                        <a:lnTo>
                          <a:pt x="20" y="84"/>
                        </a:lnTo>
                        <a:lnTo>
                          <a:pt x="15" y="88"/>
                        </a:lnTo>
                        <a:lnTo>
                          <a:pt x="12" y="91"/>
                        </a:lnTo>
                        <a:lnTo>
                          <a:pt x="9" y="95"/>
                        </a:lnTo>
                        <a:lnTo>
                          <a:pt x="7" y="96"/>
                        </a:lnTo>
                        <a:lnTo>
                          <a:pt x="4" y="99"/>
                        </a:lnTo>
                        <a:lnTo>
                          <a:pt x="3" y="102"/>
                        </a:lnTo>
                        <a:lnTo>
                          <a:pt x="1" y="104"/>
                        </a:lnTo>
                        <a:lnTo>
                          <a:pt x="1" y="106"/>
                        </a:lnTo>
                        <a:lnTo>
                          <a:pt x="0" y="107"/>
                        </a:lnTo>
                        <a:lnTo>
                          <a:pt x="0" y="119"/>
                        </a:lnTo>
                        <a:lnTo>
                          <a:pt x="88" y="119"/>
                        </a:lnTo>
                        <a:lnTo>
                          <a:pt x="88" y="106"/>
                        </a:lnTo>
                        <a:lnTo>
                          <a:pt x="23" y="106"/>
                        </a:lnTo>
                        <a:lnTo>
                          <a:pt x="26" y="103"/>
                        </a:lnTo>
                        <a:lnTo>
                          <a:pt x="28" y="100"/>
                        </a:lnTo>
                        <a:lnTo>
                          <a:pt x="31" y="98"/>
                        </a:lnTo>
                        <a:lnTo>
                          <a:pt x="34" y="95"/>
                        </a:lnTo>
                        <a:lnTo>
                          <a:pt x="47" y="83"/>
                        </a:lnTo>
                        <a:lnTo>
                          <a:pt x="59" y="72"/>
                        </a:lnTo>
                        <a:lnTo>
                          <a:pt x="72" y="60"/>
                        </a:lnTo>
                        <a:lnTo>
                          <a:pt x="74" y="57"/>
                        </a:lnTo>
                        <a:lnTo>
                          <a:pt x="77" y="53"/>
                        </a:lnTo>
                        <a:lnTo>
                          <a:pt x="80" y="50"/>
                        </a:lnTo>
                        <a:lnTo>
                          <a:pt x="81" y="46"/>
                        </a:lnTo>
                        <a:lnTo>
                          <a:pt x="82" y="42"/>
                        </a:lnTo>
                        <a:lnTo>
                          <a:pt x="84" y="40"/>
                        </a:lnTo>
                        <a:lnTo>
                          <a:pt x="85" y="35"/>
                        </a:lnTo>
                        <a:lnTo>
                          <a:pt x="85" y="31"/>
                        </a:lnTo>
                        <a:lnTo>
                          <a:pt x="85" y="27"/>
                        </a:lnTo>
                        <a:lnTo>
                          <a:pt x="84" y="25"/>
                        </a:lnTo>
                        <a:lnTo>
                          <a:pt x="84" y="22"/>
                        </a:lnTo>
                        <a:lnTo>
                          <a:pt x="82" y="19"/>
                        </a:lnTo>
                        <a:lnTo>
                          <a:pt x="80" y="17"/>
                        </a:lnTo>
                        <a:lnTo>
                          <a:pt x="78" y="14"/>
                        </a:lnTo>
                        <a:lnTo>
                          <a:pt x="76" y="11"/>
                        </a:lnTo>
                        <a:lnTo>
                          <a:pt x="73" y="8"/>
                        </a:lnTo>
                        <a:lnTo>
                          <a:pt x="70" y="7"/>
                        </a:lnTo>
                        <a:lnTo>
                          <a:pt x="68" y="4"/>
                        </a:lnTo>
                        <a:lnTo>
                          <a:pt x="65" y="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0" name="Freeform 841">
                    <a:extLst>
                      <a:ext uri="{FF2B5EF4-FFF2-40B4-BE49-F238E27FC236}">
                        <a16:creationId xmlns="" xmlns:a16="http://schemas.microsoft.com/office/drawing/2014/main" id="{633E00F2-70A3-4125-BE1D-BCF3354E41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7913" y="5059363"/>
                    <a:ext cx="23813" cy="63500"/>
                  </a:xfrm>
                  <a:custGeom>
                    <a:avLst/>
                    <a:gdLst>
                      <a:gd name="T0" fmla="*/ 45 w 45"/>
                      <a:gd name="T1" fmla="*/ 119 h 119"/>
                      <a:gd name="T2" fmla="*/ 45 w 45"/>
                      <a:gd name="T3" fmla="*/ 0 h 119"/>
                      <a:gd name="T4" fmla="*/ 35 w 45"/>
                      <a:gd name="T5" fmla="*/ 0 h 119"/>
                      <a:gd name="T6" fmla="*/ 35 w 45"/>
                      <a:gd name="T7" fmla="*/ 1 h 119"/>
                      <a:gd name="T8" fmla="*/ 34 w 45"/>
                      <a:gd name="T9" fmla="*/ 4 h 119"/>
                      <a:gd name="T10" fmla="*/ 34 w 45"/>
                      <a:gd name="T11" fmla="*/ 6 h 119"/>
                      <a:gd name="T12" fmla="*/ 33 w 45"/>
                      <a:gd name="T13" fmla="*/ 7 h 119"/>
                      <a:gd name="T14" fmla="*/ 31 w 45"/>
                      <a:gd name="T15" fmla="*/ 10 h 119"/>
                      <a:gd name="T16" fmla="*/ 30 w 45"/>
                      <a:gd name="T17" fmla="*/ 11 h 119"/>
                      <a:gd name="T18" fmla="*/ 29 w 45"/>
                      <a:gd name="T19" fmla="*/ 12 h 119"/>
                      <a:gd name="T20" fmla="*/ 27 w 45"/>
                      <a:gd name="T21" fmla="*/ 14 h 119"/>
                      <a:gd name="T22" fmla="*/ 25 w 45"/>
                      <a:gd name="T23" fmla="*/ 15 h 119"/>
                      <a:gd name="T24" fmla="*/ 23 w 45"/>
                      <a:gd name="T25" fmla="*/ 16 h 119"/>
                      <a:gd name="T26" fmla="*/ 20 w 45"/>
                      <a:gd name="T27" fmla="*/ 18 h 119"/>
                      <a:gd name="T28" fmla="*/ 19 w 45"/>
                      <a:gd name="T29" fmla="*/ 18 h 119"/>
                      <a:gd name="T30" fmla="*/ 16 w 45"/>
                      <a:gd name="T31" fmla="*/ 19 h 119"/>
                      <a:gd name="T32" fmla="*/ 14 w 45"/>
                      <a:gd name="T33" fmla="*/ 19 h 119"/>
                      <a:gd name="T34" fmla="*/ 11 w 45"/>
                      <a:gd name="T35" fmla="*/ 19 h 119"/>
                      <a:gd name="T36" fmla="*/ 8 w 45"/>
                      <a:gd name="T37" fmla="*/ 19 h 119"/>
                      <a:gd name="T38" fmla="*/ 0 w 45"/>
                      <a:gd name="T39" fmla="*/ 19 h 119"/>
                      <a:gd name="T40" fmla="*/ 0 w 45"/>
                      <a:gd name="T41" fmla="*/ 27 h 119"/>
                      <a:gd name="T42" fmla="*/ 26 w 45"/>
                      <a:gd name="T43" fmla="*/ 27 h 119"/>
                      <a:gd name="T44" fmla="*/ 26 w 45"/>
                      <a:gd name="T45" fmla="*/ 119 h 119"/>
                      <a:gd name="T46" fmla="*/ 45 w 45"/>
                      <a:gd name="T47" fmla="*/ 119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5" h="119">
                        <a:moveTo>
                          <a:pt x="45" y="119"/>
                        </a:moveTo>
                        <a:lnTo>
                          <a:pt x="45" y="0"/>
                        </a:lnTo>
                        <a:lnTo>
                          <a:pt x="35" y="0"/>
                        </a:lnTo>
                        <a:lnTo>
                          <a:pt x="35" y="1"/>
                        </a:lnTo>
                        <a:lnTo>
                          <a:pt x="34" y="4"/>
                        </a:lnTo>
                        <a:lnTo>
                          <a:pt x="34" y="6"/>
                        </a:lnTo>
                        <a:lnTo>
                          <a:pt x="33" y="7"/>
                        </a:lnTo>
                        <a:lnTo>
                          <a:pt x="31" y="10"/>
                        </a:lnTo>
                        <a:lnTo>
                          <a:pt x="30" y="11"/>
                        </a:lnTo>
                        <a:lnTo>
                          <a:pt x="29" y="12"/>
                        </a:lnTo>
                        <a:lnTo>
                          <a:pt x="27" y="14"/>
                        </a:lnTo>
                        <a:lnTo>
                          <a:pt x="25" y="15"/>
                        </a:lnTo>
                        <a:lnTo>
                          <a:pt x="23" y="16"/>
                        </a:lnTo>
                        <a:lnTo>
                          <a:pt x="20" y="18"/>
                        </a:lnTo>
                        <a:lnTo>
                          <a:pt x="19" y="18"/>
                        </a:lnTo>
                        <a:lnTo>
                          <a:pt x="16" y="19"/>
                        </a:lnTo>
                        <a:lnTo>
                          <a:pt x="14" y="19"/>
                        </a:lnTo>
                        <a:lnTo>
                          <a:pt x="11" y="19"/>
                        </a:lnTo>
                        <a:lnTo>
                          <a:pt x="8" y="19"/>
                        </a:lnTo>
                        <a:lnTo>
                          <a:pt x="0" y="19"/>
                        </a:lnTo>
                        <a:lnTo>
                          <a:pt x="0" y="27"/>
                        </a:lnTo>
                        <a:lnTo>
                          <a:pt x="26" y="27"/>
                        </a:lnTo>
                        <a:lnTo>
                          <a:pt x="26" y="119"/>
                        </a:lnTo>
                        <a:lnTo>
                          <a:pt x="45" y="119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" name="Freeform 842">
                    <a:extLst>
                      <a:ext uri="{FF2B5EF4-FFF2-40B4-BE49-F238E27FC236}">
                        <a16:creationId xmlns="" xmlns:a16="http://schemas.microsoft.com/office/drawing/2014/main" id="{CB409027-3E29-4FB6-BF67-0FD9CC651D4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5329238"/>
                    <a:ext cx="46038" cy="63500"/>
                  </a:xfrm>
                  <a:custGeom>
                    <a:avLst/>
                    <a:gdLst>
                      <a:gd name="T0" fmla="*/ 52 w 86"/>
                      <a:gd name="T1" fmla="*/ 102 h 120"/>
                      <a:gd name="T2" fmla="*/ 44 w 86"/>
                      <a:gd name="T3" fmla="*/ 106 h 120"/>
                      <a:gd name="T4" fmla="*/ 38 w 86"/>
                      <a:gd name="T5" fmla="*/ 108 h 120"/>
                      <a:gd name="T6" fmla="*/ 30 w 86"/>
                      <a:gd name="T7" fmla="*/ 106 h 120"/>
                      <a:gd name="T8" fmla="*/ 25 w 86"/>
                      <a:gd name="T9" fmla="*/ 101 h 120"/>
                      <a:gd name="T10" fmla="*/ 22 w 86"/>
                      <a:gd name="T11" fmla="*/ 96 h 120"/>
                      <a:gd name="T12" fmla="*/ 21 w 86"/>
                      <a:gd name="T13" fmla="*/ 89 h 120"/>
                      <a:gd name="T14" fmla="*/ 2 w 86"/>
                      <a:gd name="T15" fmla="*/ 97 h 120"/>
                      <a:gd name="T16" fmla="*/ 6 w 86"/>
                      <a:gd name="T17" fmla="*/ 105 h 120"/>
                      <a:gd name="T18" fmla="*/ 13 w 86"/>
                      <a:gd name="T19" fmla="*/ 113 h 120"/>
                      <a:gd name="T20" fmla="*/ 21 w 86"/>
                      <a:gd name="T21" fmla="*/ 117 h 120"/>
                      <a:gd name="T22" fmla="*/ 30 w 86"/>
                      <a:gd name="T23" fmla="*/ 120 h 120"/>
                      <a:gd name="T24" fmla="*/ 42 w 86"/>
                      <a:gd name="T25" fmla="*/ 120 h 120"/>
                      <a:gd name="T26" fmla="*/ 53 w 86"/>
                      <a:gd name="T27" fmla="*/ 119 h 120"/>
                      <a:gd name="T28" fmla="*/ 64 w 86"/>
                      <a:gd name="T29" fmla="*/ 113 h 120"/>
                      <a:gd name="T30" fmla="*/ 71 w 86"/>
                      <a:gd name="T31" fmla="*/ 106 h 120"/>
                      <a:gd name="T32" fmla="*/ 76 w 86"/>
                      <a:gd name="T33" fmla="*/ 100 h 120"/>
                      <a:gd name="T34" fmla="*/ 80 w 86"/>
                      <a:gd name="T35" fmla="*/ 90 h 120"/>
                      <a:gd name="T36" fmla="*/ 83 w 86"/>
                      <a:gd name="T37" fmla="*/ 79 h 120"/>
                      <a:gd name="T38" fmla="*/ 86 w 86"/>
                      <a:gd name="T39" fmla="*/ 67 h 120"/>
                      <a:gd name="T40" fmla="*/ 86 w 86"/>
                      <a:gd name="T41" fmla="*/ 55 h 120"/>
                      <a:gd name="T42" fmla="*/ 84 w 86"/>
                      <a:gd name="T43" fmla="*/ 43 h 120"/>
                      <a:gd name="T44" fmla="*/ 81 w 86"/>
                      <a:gd name="T45" fmla="*/ 32 h 120"/>
                      <a:gd name="T46" fmla="*/ 79 w 86"/>
                      <a:gd name="T47" fmla="*/ 23 h 120"/>
                      <a:gd name="T48" fmla="*/ 73 w 86"/>
                      <a:gd name="T49" fmla="*/ 14 h 120"/>
                      <a:gd name="T50" fmla="*/ 68 w 86"/>
                      <a:gd name="T51" fmla="*/ 9 h 120"/>
                      <a:gd name="T52" fmla="*/ 58 w 86"/>
                      <a:gd name="T53" fmla="*/ 4 h 120"/>
                      <a:gd name="T54" fmla="*/ 49 w 86"/>
                      <a:gd name="T55" fmla="*/ 0 h 120"/>
                      <a:gd name="T56" fmla="*/ 37 w 86"/>
                      <a:gd name="T57" fmla="*/ 0 h 120"/>
                      <a:gd name="T58" fmla="*/ 26 w 86"/>
                      <a:gd name="T59" fmla="*/ 1 h 120"/>
                      <a:gd name="T60" fmla="*/ 18 w 86"/>
                      <a:gd name="T61" fmla="*/ 5 h 120"/>
                      <a:gd name="T62" fmla="*/ 8 w 86"/>
                      <a:gd name="T63" fmla="*/ 13 h 120"/>
                      <a:gd name="T64" fmla="*/ 2 w 86"/>
                      <a:gd name="T65" fmla="*/ 25 h 120"/>
                      <a:gd name="T66" fmla="*/ 0 w 86"/>
                      <a:gd name="T67" fmla="*/ 40 h 120"/>
                      <a:gd name="T68" fmla="*/ 2 w 86"/>
                      <a:gd name="T69" fmla="*/ 54 h 120"/>
                      <a:gd name="T70" fmla="*/ 7 w 86"/>
                      <a:gd name="T71" fmla="*/ 64 h 120"/>
                      <a:gd name="T72" fmla="*/ 15 w 86"/>
                      <a:gd name="T73" fmla="*/ 71 h 120"/>
                      <a:gd name="T74" fmla="*/ 23 w 86"/>
                      <a:gd name="T75" fmla="*/ 75 h 120"/>
                      <a:gd name="T76" fmla="*/ 31 w 86"/>
                      <a:gd name="T77" fmla="*/ 77 h 120"/>
                      <a:gd name="T78" fmla="*/ 41 w 86"/>
                      <a:gd name="T79" fmla="*/ 77 h 120"/>
                      <a:gd name="T80" fmla="*/ 50 w 86"/>
                      <a:gd name="T81" fmla="*/ 74 h 120"/>
                      <a:gd name="T82" fmla="*/ 58 w 86"/>
                      <a:gd name="T83" fmla="*/ 70 h 120"/>
                      <a:gd name="T84" fmla="*/ 65 w 86"/>
                      <a:gd name="T85" fmla="*/ 68 h 120"/>
                      <a:gd name="T86" fmla="*/ 63 w 86"/>
                      <a:gd name="T87" fmla="*/ 86 h 120"/>
                      <a:gd name="T88" fmla="*/ 50 w 86"/>
                      <a:gd name="T89" fmla="*/ 63 h 120"/>
                      <a:gd name="T90" fmla="*/ 44 w 86"/>
                      <a:gd name="T91" fmla="*/ 64 h 120"/>
                      <a:gd name="T92" fmla="*/ 38 w 86"/>
                      <a:gd name="T93" fmla="*/ 64 h 120"/>
                      <a:gd name="T94" fmla="*/ 33 w 86"/>
                      <a:gd name="T95" fmla="*/ 63 h 120"/>
                      <a:gd name="T96" fmla="*/ 26 w 86"/>
                      <a:gd name="T97" fmla="*/ 58 h 120"/>
                      <a:gd name="T98" fmla="*/ 22 w 86"/>
                      <a:gd name="T99" fmla="*/ 52 h 120"/>
                      <a:gd name="T100" fmla="*/ 21 w 86"/>
                      <a:gd name="T101" fmla="*/ 43 h 120"/>
                      <a:gd name="T102" fmla="*/ 21 w 86"/>
                      <a:gd name="T103" fmla="*/ 32 h 120"/>
                      <a:gd name="T104" fmla="*/ 23 w 86"/>
                      <a:gd name="T105" fmla="*/ 23 h 120"/>
                      <a:gd name="T106" fmla="*/ 29 w 86"/>
                      <a:gd name="T107" fmla="*/ 16 h 120"/>
                      <a:gd name="T108" fmla="*/ 38 w 86"/>
                      <a:gd name="T109" fmla="*/ 12 h 120"/>
                      <a:gd name="T110" fmla="*/ 48 w 86"/>
                      <a:gd name="T111" fmla="*/ 13 h 120"/>
                      <a:gd name="T112" fmla="*/ 57 w 86"/>
                      <a:gd name="T113" fmla="*/ 18 h 120"/>
                      <a:gd name="T114" fmla="*/ 61 w 86"/>
                      <a:gd name="T115" fmla="*/ 27 h 120"/>
                      <a:gd name="T116" fmla="*/ 64 w 86"/>
                      <a:gd name="T117" fmla="*/ 37 h 120"/>
                      <a:gd name="T118" fmla="*/ 64 w 86"/>
                      <a:gd name="T119" fmla="*/ 47 h 120"/>
                      <a:gd name="T120" fmla="*/ 60 w 86"/>
                      <a:gd name="T121" fmla="*/ 54 h 120"/>
                      <a:gd name="T122" fmla="*/ 54 w 86"/>
                      <a:gd name="T123" fmla="*/ 60 h 120"/>
                      <a:gd name="T124" fmla="*/ 50 w 86"/>
                      <a:gd name="T125" fmla="*/ 63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86" h="120">
                        <a:moveTo>
                          <a:pt x="58" y="96"/>
                        </a:moveTo>
                        <a:lnTo>
                          <a:pt x="56" y="100"/>
                        </a:lnTo>
                        <a:lnTo>
                          <a:pt x="52" y="102"/>
                        </a:lnTo>
                        <a:lnTo>
                          <a:pt x="49" y="105"/>
                        </a:lnTo>
                        <a:lnTo>
                          <a:pt x="45" y="106"/>
                        </a:lnTo>
                        <a:lnTo>
                          <a:pt x="44" y="106"/>
                        </a:lnTo>
                        <a:lnTo>
                          <a:pt x="42" y="106"/>
                        </a:lnTo>
                        <a:lnTo>
                          <a:pt x="41" y="108"/>
                        </a:lnTo>
                        <a:lnTo>
                          <a:pt x="38" y="108"/>
                        </a:lnTo>
                        <a:lnTo>
                          <a:pt x="36" y="108"/>
                        </a:lnTo>
                        <a:lnTo>
                          <a:pt x="33" y="106"/>
                        </a:lnTo>
                        <a:lnTo>
                          <a:pt x="30" y="106"/>
                        </a:lnTo>
                        <a:lnTo>
                          <a:pt x="29" y="105"/>
                        </a:lnTo>
                        <a:lnTo>
                          <a:pt x="26" y="104"/>
                        </a:lnTo>
                        <a:lnTo>
                          <a:pt x="25" y="101"/>
                        </a:lnTo>
                        <a:lnTo>
                          <a:pt x="23" y="100"/>
                        </a:lnTo>
                        <a:lnTo>
                          <a:pt x="22" y="98"/>
                        </a:lnTo>
                        <a:lnTo>
                          <a:pt x="22" y="96"/>
                        </a:lnTo>
                        <a:lnTo>
                          <a:pt x="22" y="94"/>
                        </a:lnTo>
                        <a:lnTo>
                          <a:pt x="21" y="91"/>
                        </a:lnTo>
                        <a:lnTo>
                          <a:pt x="21" y="89"/>
                        </a:lnTo>
                        <a:lnTo>
                          <a:pt x="2" y="89"/>
                        </a:lnTo>
                        <a:lnTo>
                          <a:pt x="2" y="93"/>
                        </a:lnTo>
                        <a:lnTo>
                          <a:pt x="2" y="97"/>
                        </a:lnTo>
                        <a:lnTo>
                          <a:pt x="3" y="100"/>
                        </a:lnTo>
                        <a:lnTo>
                          <a:pt x="4" y="102"/>
                        </a:lnTo>
                        <a:lnTo>
                          <a:pt x="6" y="105"/>
                        </a:lnTo>
                        <a:lnTo>
                          <a:pt x="8" y="108"/>
                        </a:lnTo>
                        <a:lnTo>
                          <a:pt x="10" y="110"/>
                        </a:lnTo>
                        <a:lnTo>
                          <a:pt x="13" y="113"/>
                        </a:lnTo>
                        <a:lnTo>
                          <a:pt x="15" y="114"/>
                        </a:lnTo>
                        <a:lnTo>
                          <a:pt x="18" y="116"/>
                        </a:lnTo>
                        <a:lnTo>
                          <a:pt x="21" y="117"/>
                        </a:lnTo>
                        <a:lnTo>
                          <a:pt x="23" y="119"/>
                        </a:lnTo>
                        <a:lnTo>
                          <a:pt x="27" y="120"/>
                        </a:lnTo>
                        <a:lnTo>
                          <a:pt x="30" y="120"/>
                        </a:lnTo>
                        <a:lnTo>
                          <a:pt x="34" y="120"/>
                        </a:lnTo>
                        <a:lnTo>
                          <a:pt x="38" y="120"/>
                        </a:lnTo>
                        <a:lnTo>
                          <a:pt x="42" y="120"/>
                        </a:lnTo>
                        <a:lnTo>
                          <a:pt x="46" y="120"/>
                        </a:lnTo>
                        <a:lnTo>
                          <a:pt x="50" y="119"/>
                        </a:lnTo>
                        <a:lnTo>
                          <a:pt x="53" y="119"/>
                        </a:lnTo>
                        <a:lnTo>
                          <a:pt x="57" y="117"/>
                        </a:lnTo>
                        <a:lnTo>
                          <a:pt x="60" y="114"/>
                        </a:lnTo>
                        <a:lnTo>
                          <a:pt x="64" y="113"/>
                        </a:lnTo>
                        <a:lnTo>
                          <a:pt x="67" y="110"/>
                        </a:lnTo>
                        <a:lnTo>
                          <a:pt x="69" y="109"/>
                        </a:lnTo>
                        <a:lnTo>
                          <a:pt x="71" y="106"/>
                        </a:lnTo>
                        <a:lnTo>
                          <a:pt x="73" y="105"/>
                        </a:lnTo>
                        <a:lnTo>
                          <a:pt x="75" y="102"/>
                        </a:lnTo>
                        <a:lnTo>
                          <a:pt x="76" y="100"/>
                        </a:lnTo>
                        <a:lnTo>
                          <a:pt x="77" y="97"/>
                        </a:lnTo>
                        <a:lnTo>
                          <a:pt x="79" y="93"/>
                        </a:lnTo>
                        <a:lnTo>
                          <a:pt x="80" y="90"/>
                        </a:lnTo>
                        <a:lnTo>
                          <a:pt x="81" y="87"/>
                        </a:lnTo>
                        <a:lnTo>
                          <a:pt x="83" y="83"/>
                        </a:lnTo>
                        <a:lnTo>
                          <a:pt x="83" y="79"/>
                        </a:lnTo>
                        <a:lnTo>
                          <a:pt x="84" y="75"/>
                        </a:lnTo>
                        <a:lnTo>
                          <a:pt x="84" y="73"/>
                        </a:lnTo>
                        <a:lnTo>
                          <a:pt x="86" y="67"/>
                        </a:lnTo>
                        <a:lnTo>
                          <a:pt x="86" y="63"/>
                        </a:lnTo>
                        <a:lnTo>
                          <a:pt x="86" y="59"/>
                        </a:lnTo>
                        <a:lnTo>
                          <a:pt x="86" y="55"/>
                        </a:lnTo>
                        <a:lnTo>
                          <a:pt x="86" y="50"/>
                        </a:lnTo>
                        <a:lnTo>
                          <a:pt x="84" y="46"/>
                        </a:lnTo>
                        <a:lnTo>
                          <a:pt x="84" y="43"/>
                        </a:lnTo>
                        <a:lnTo>
                          <a:pt x="84" y="39"/>
                        </a:lnTo>
                        <a:lnTo>
                          <a:pt x="83" y="35"/>
                        </a:lnTo>
                        <a:lnTo>
                          <a:pt x="81" y="32"/>
                        </a:lnTo>
                        <a:lnTo>
                          <a:pt x="81" y="28"/>
                        </a:lnTo>
                        <a:lnTo>
                          <a:pt x="80" y="25"/>
                        </a:lnTo>
                        <a:lnTo>
                          <a:pt x="79" y="23"/>
                        </a:lnTo>
                        <a:lnTo>
                          <a:pt x="77" y="20"/>
                        </a:lnTo>
                        <a:lnTo>
                          <a:pt x="75" y="17"/>
                        </a:lnTo>
                        <a:lnTo>
                          <a:pt x="73" y="14"/>
                        </a:lnTo>
                        <a:lnTo>
                          <a:pt x="72" y="12"/>
                        </a:lnTo>
                        <a:lnTo>
                          <a:pt x="69" y="10"/>
                        </a:lnTo>
                        <a:lnTo>
                          <a:pt x="68" y="9"/>
                        </a:lnTo>
                        <a:lnTo>
                          <a:pt x="64" y="6"/>
                        </a:lnTo>
                        <a:lnTo>
                          <a:pt x="61" y="5"/>
                        </a:lnTo>
                        <a:lnTo>
                          <a:pt x="58" y="4"/>
                        </a:lnTo>
                        <a:lnTo>
                          <a:pt x="56" y="1"/>
                        </a:lnTo>
                        <a:lnTo>
                          <a:pt x="52" y="1"/>
                        </a:ln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1" y="0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30" y="1"/>
                        </a:lnTo>
                        <a:lnTo>
                          <a:pt x="26" y="1"/>
                        </a:lnTo>
                        <a:lnTo>
                          <a:pt x="23" y="2"/>
                        </a:lnTo>
                        <a:lnTo>
                          <a:pt x="21" y="4"/>
                        </a:lnTo>
                        <a:lnTo>
                          <a:pt x="18" y="5"/>
                        </a:lnTo>
                        <a:lnTo>
                          <a:pt x="15" y="6"/>
                        </a:lnTo>
                        <a:lnTo>
                          <a:pt x="11" y="10"/>
                        </a:lnTo>
                        <a:lnTo>
                          <a:pt x="8" y="13"/>
                        </a:lnTo>
                        <a:lnTo>
                          <a:pt x="6" y="17"/>
                        </a:lnTo>
                        <a:lnTo>
                          <a:pt x="4" y="21"/>
                        </a:lnTo>
                        <a:lnTo>
                          <a:pt x="2" y="25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50"/>
                        </a:lnTo>
                        <a:lnTo>
                          <a:pt x="2" y="54"/>
                        </a:lnTo>
                        <a:lnTo>
                          <a:pt x="3" y="56"/>
                        </a:lnTo>
                        <a:lnTo>
                          <a:pt x="6" y="60"/>
                        </a:lnTo>
                        <a:lnTo>
                          <a:pt x="7" y="64"/>
                        </a:lnTo>
                        <a:lnTo>
                          <a:pt x="10" y="67"/>
                        </a:lnTo>
                        <a:lnTo>
                          <a:pt x="14" y="70"/>
                        </a:lnTo>
                        <a:lnTo>
                          <a:pt x="15" y="71"/>
                        </a:lnTo>
                        <a:lnTo>
                          <a:pt x="18" y="73"/>
                        </a:lnTo>
                        <a:lnTo>
                          <a:pt x="21" y="74"/>
                        </a:lnTo>
                        <a:lnTo>
                          <a:pt x="23" y="75"/>
                        </a:lnTo>
                        <a:lnTo>
                          <a:pt x="26" y="75"/>
                        </a:lnTo>
                        <a:lnTo>
                          <a:pt x="29" y="77"/>
                        </a:lnTo>
                        <a:lnTo>
                          <a:pt x="31" y="77"/>
                        </a:lnTo>
                        <a:lnTo>
                          <a:pt x="36" y="77"/>
                        </a:lnTo>
                        <a:lnTo>
                          <a:pt x="38" y="77"/>
                        </a:lnTo>
                        <a:lnTo>
                          <a:pt x="41" y="77"/>
                        </a:lnTo>
                        <a:lnTo>
                          <a:pt x="45" y="75"/>
                        </a:lnTo>
                        <a:lnTo>
                          <a:pt x="48" y="75"/>
                        </a:lnTo>
                        <a:lnTo>
                          <a:pt x="50" y="74"/>
                        </a:lnTo>
                        <a:lnTo>
                          <a:pt x="53" y="73"/>
                        </a:lnTo>
                        <a:lnTo>
                          <a:pt x="56" y="71"/>
                        </a:lnTo>
                        <a:lnTo>
                          <a:pt x="58" y="70"/>
                        </a:lnTo>
                        <a:lnTo>
                          <a:pt x="63" y="66"/>
                        </a:lnTo>
                        <a:lnTo>
                          <a:pt x="65" y="62"/>
                        </a:lnTo>
                        <a:lnTo>
                          <a:pt x="65" y="68"/>
                        </a:lnTo>
                        <a:lnTo>
                          <a:pt x="65" y="75"/>
                        </a:lnTo>
                        <a:lnTo>
                          <a:pt x="64" y="82"/>
                        </a:lnTo>
                        <a:lnTo>
                          <a:pt x="63" y="86"/>
                        </a:lnTo>
                        <a:lnTo>
                          <a:pt x="60" y="91"/>
                        </a:lnTo>
                        <a:lnTo>
                          <a:pt x="58" y="96"/>
                        </a:lnTo>
                        <a:close/>
                        <a:moveTo>
                          <a:pt x="50" y="63"/>
                        </a:moveTo>
                        <a:lnTo>
                          <a:pt x="48" y="63"/>
                        </a:lnTo>
                        <a:lnTo>
                          <a:pt x="46" y="64"/>
                        </a:lnTo>
                        <a:lnTo>
                          <a:pt x="44" y="64"/>
                        </a:lnTo>
                        <a:lnTo>
                          <a:pt x="42" y="64"/>
                        </a:lnTo>
                        <a:lnTo>
                          <a:pt x="40" y="64"/>
                        </a:lnTo>
                        <a:lnTo>
                          <a:pt x="38" y="64"/>
                        </a:lnTo>
                        <a:lnTo>
                          <a:pt x="37" y="64"/>
                        </a:lnTo>
                        <a:lnTo>
                          <a:pt x="34" y="63"/>
                        </a:lnTo>
                        <a:lnTo>
                          <a:pt x="33" y="63"/>
                        </a:lnTo>
                        <a:lnTo>
                          <a:pt x="30" y="62"/>
                        </a:lnTo>
                        <a:lnTo>
                          <a:pt x="27" y="59"/>
                        </a:lnTo>
                        <a:lnTo>
                          <a:pt x="26" y="58"/>
                        </a:lnTo>
                        <a:lnTo>
                          <a:pt x="25" y="56"/>
                        </a:lnTo>
                        <a:lnTo>
                          <a:pt x="23" y="54"/>
                        </a:lnTo>
                        <a:lnTo>
                          <a:pt x="22" y="52"/>
                        </a:lnTo>
                        <a:lnTo>
                          <a:pt x="22" y="50"/>
                        </a:lnTo>
                        <a:lnTo>
                          <a:pt x="21" y="47"/>
                        </a:lnTo>
                        <a:lnTo>
                          <a:pt x="21" y="43"/>
                        </a:lnTo>
                        <a:lnTo>
                          <a:pt x="21" y="40"/>
                        </a:lnTo>
                        <a:lnTo>
                          <a:pt x="21" y="36"/>
                        </a:lnTo>
                        <a:lnTo>
                          <a:pt x="21" y="32"/>
                        </a:lnTo>
                        <a:lnTo>
                          <a:pt x="22" y="29"/>
                        </a:lnTo>
                        <a:lnTo>
                          <a:pt x="22" y="25"/>
                        </a:lnTo>
                        <a:lnTo>
                          <a:pt x="23" y="23"/>
                        </a:lnTo>
                        <a:lnTo>
                          <a:pt x="25" y="20"/>
                        </a:lnTo>
                        <a:lnTo>
                          <a:pt x="27" y="18"/>
                        </a:lnTo>
                        <a:lnTo>
                          <a:pt x="29" y="16"/>
                        </a:lnTo>
                        <a:lnTo>
                          <a:pt x="31" y="14"/>
                        </a:lnTo>
                        <a:lnTo>
                          <a:pt x="34" y="13"/>
                        </a:lnTo>
                        <a:lnTo>
                          <a:pt x="38" y="12"/>
                        </a:lnTo>
                        <a:lnTo>
                          <a:pt x="41" y="12"/>
                        </a:lnTo>
                        <a:lnTo>
                          <a:pt x="45" y="12"/>
                        </a:lnTo>
                        <a:lnTo>
                          <a:pt x="48" y="13"/>
                        </a:lnTo>
                        <a:lnTo>
                          <a:pt x="52" y="14"/>
                        </a:lnTo>
                        <a:lnTo>
                          <a:pt x="54" y="17"/>
                        </a:lnTo>
                        <a:lnTo>
                          <a:pt x="57" y="18"/>
                        </a:lnTo>
                        <a:lnTo>
                          <a:pt x="58" y="21"/>
                        </a:lnTo>
                        <a:lnTo>
                          <a:pt x="60" y="24"/>
                        </a:lnTo>
                        <a:lnTo>
                          <a:pt x="61" y="27"/>
                        </a:lnTo>
                        <a:lnTo>
                          <a:pt x="63" y="29"/>
                        </a:lnTo>
                        <a:lnTo>
                          <a:pt x="64" y="33"/>
                        </a:lnTo>
                        <a:lnTo>
                          <a:pt x="64" y="37"/>
                        </a:lnTo>
                        <a:lnTo>
                          <a:pt x="64" y="41"/>
                        </a:lnTo>
                        <a:lnTo>
                          <a:pt x="64" y="44"/>
                        </a:lnTo>
                        <a:lnTo>
                          <a:pt x="64" y="47"/>
                        </a:lnTo>
                        <a:lnTo>
                          <a:pt x="63" y="50"/>
                        </a:lnTo>
                        <a:lnTo>
                          <a:pt x="61" y="52"/>
                        </a:lnTo>
                        <a:lnTo>
                          <a:pt x="60" y="54"/>
                        </a:lnTo>
                        <a:lnTo>
                          <a:pt x="58" y="56"/>
                        </a:lnTo>
                        <a:lnTo>
                          <a:pt x="57" y="58"/>
                        </a:lnTo>
                        <a:lnTo>
                          <a:pt x="54" y="60"/>
                        </a:lnTo>
                        <a:lnTo>
                          <a:pt x="53" y="62"/>
                        </a:lnTo>
                        <a:lnTo>
                          <a:pt x="52" y="62"/>
                        </a:lnTo>
                        <a:lnTo>
                          <a:pt x="50" y="6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2" name="Freeform 843">
                    <a:extLst>
                      <a:ext uri="{FF2B5EF4-FFF2-40B4-BE49-F238E27FC236}">
                        <a16:creationId xmlns="" xmlns:a16="http://schemas.microsoft.com/office/drawing/2014/main" id="{D7E7472A-E2A2-40E7-A042-5EB93B8D511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5464175"/>
                    <a:ext cx="47625" cy="63500"/>
                  </a:xfrm>
                  <a:custGeom>
                    <a:avLst/>
                    <a:gdLst>
                      <a:gd name="T0" fmla="*/ 67 w 89"/>
                      <a:gd name="T1" fmla="*/ 57 h 120"/>
                      <a:gd name="T2" fmla="*/ 77 w 89"/>
                      <a:gd name="T3" fmla="*/ 50 h 120"/>
                      <a:gd name="T4" fmla="*/ 83 w 89"/>
                      <a:gd name="T5" fmla="*/ 40 h 120"/>
                      <a:gd name="T6" fmla="*/ 85 w 89"/>
                      <a:gd name="T7" fmla="*/ 28 h 120"/>
                      <a:gd name="T8" fmla="*/ 81 w 89"/>
                      <a:gd name="T9" fmla="*/ 16 h 120"/>
                      <a:gd name="T10" fmla="*/ 71 w 89"/>
                      <a:gd name="T11" fmla="*/ 6 h 120"/>
                      <a:gd name="T12" fmla="*/ 56 w 89"/>
                      <a:gd name="T13" fmla="*/ 1 h 120"/>
                      <a:gd name="T14" fmla="*/ 40 w 89"/>
                      <a:gd name="T15" fmla="*/ 0 h 120"/>
                      <a:gd name="T16" fmla="*/ 25 w 89"/>
                      <a:gd name="T17" fmla="*/ 2 h 120"/>
                      <a:gd name="T18" fmla="*/ 13 w 89"/>
                      <a:gd name="T19" fmla="*/ 11 h 120"/>
                      <a:gd name="T20" fmla="*/ 6 w 89"/>
                      <a:gd name="T21" fmla="*/ 21 h 120"/>
                      <a:gd name="T22" fmla="*/ 5 w 89"/>
                      <a:gd name="T23" fmla="*/ 35 h 120"/>
                      <a:gd name="T24" fmla="*/ 8 w 89"/>
                      <a:gd name="T25" fmla="*/ 44 h 120"/>
                      <a:gd name="T26" fmla="*/ 17 w 89"/>
                      <a:gd name="T27" fmla="*/ 54 h 120"/>
                      <a:gd name="T28" fmla="*/ 25 w 89"/>
                      <a:gd name="T29" fmla="*/ 59 h 120"/>
                      <a:gd name="T30" fmla="*/ 10 w 89"/>
                      <a:gd name="T31" fmla="*/ 66 h 120"/>
                      <a:gd name="T32" fmla="*/ 2 w 89"/>
                      <a:gd name="T33" fmla="*/ 75 h 120"/>
                      <a:gd name="T34" fmla="*/ 0 w 89"/>
                      <a:gd name="T35" fmla="*/ 88 h 120"/>
                      <a:gd name="T36" fmla="*/ 4 w 89"/>
                      <a:gd name="T37" fmla="*/ 101 h 120"/>
                      <a:gd name="T38" fmla="*/ 12 w 89"/>
                      <a:gd name="T39" fmla="*/ 111 h 120"/>
                      <a:gd name="T40" fmla="*/ 25 w 89"/>
                      <a:gd name="T41" fmla="*/ 119 h 120"/>
                      <a:gd name="T42" fmla="*/ 44 w 89"/>
                      <a:gd name="T43" fmla="*/ 120 h 120"/>
                      <a:gd name="T44" fmla="*/ 63 w 89"/>
                      <a:gd name="T45" fmla="*/ 119 h 120"/>
                      <a:gd name="T46" fmla="*/ 77 w 89"/>
                      <a:gd name="T47" fmla="*/ 111 h 120"/>
                      <a:gd name="T48" fmla="*/ 86 w 89"/>
                      <a:gd name="T49" fmla="*/ 101 h 120"/>
                      <a:gd name="T50" fmla="*/ 89 w 89"/>
                      <a:gd name="T51" fmla="*/ 88 h 120"/>
                      <a:gd name="T52" fmla="*/ 86 w 89"/>
                      <a:gd name="T53" fmla="*/ 75 h 120"/>
                      <a:gd name="T54" fmla="*/ 78 w 89"/>
                      <a:gd name="T55" fmla="*/ 66 h 120"/>
                      <a:gd name="T56" fmla="*/ 58 w 89"/>
                      <a:gd name="T57" fmla="*/ 67 h 120"/>
                      <a:gd name="T58" fmla="*/ 65 w 89"/>
                      <a:gd name="T59" fmla="*/ 73 h 120"/>
                      <a:gd name="T60" fmla="*/ 69 w 89"/>
                      <a:gd name="T61" fmla="*/ 81 h 120"/>
                      <a:gd name="T62" fmla="*/ 69 w 89"/>
                      <a:gd name="T63" fmla="*/ 90 h 120"/>
                      <a:gd name="T64" fmla="*/ 65 w 89"/>
                      <a:gd name="T65" fmla="*/ 98 h 120"/>
                      <a:gd name="T66" fmla="*/ 58 w 89"/>
                      <a:gd name="T67" fmla="*/ 105 h 120"/>
                      <a:gd name="T68" fmla="*/ 50 w 89"/>
                      <a:gd name="T69" fmla="*/ 108 h 120"/>
                      <a:gd name="T70" fmla="*/ 40 w 89"/>
                      <a:gd name="T71" fmla="*/ 108 h 120"/>
                      <a:gd name="T72" fmla="*/ 31 w 89"/>
                      <a:gd name="T73" fmla="*/ 105 h 120"/>
                      <a:gd name="T74" fmla="*/ 24 w 89"/>
                      <a:gd name="T75" fmla="*/ 98 h 120"/>
                      <a:gd name="T76" fmla="*/ 20 w 89"/>
                      <a:gd name="T77" fmla="*/ 90 h 120"/>
                      <a:gd name="T78" fmla="*/ 20 w 89"/>
                      <a:gd name="T79" fmla="*/ 81 h 120"/>
                      <a:gd name="T80" fmla="*/ 24 w 89"/>
                      <a:gd name="T81" fmla="*/ 73 h 120"/>
                      <a:gd name="T82" fmla="*/ 31 w 89"/>
                      <a:gd name="T83" fmla="*/ 67 h 120"/>
                      <a:gd name="T84" fmla="*/ 39 w 89"/>
                      <a:gd name="T85" fmla="*/ 65 h 120"/>
                      <a:gd name="T86" fmla="*/ 50 w 89"/>
                      <a:gd name="T87" fmla="*/ 65 h 120"/>
                      <a:gd name="T88" fmla="*/ 58 w 89"/>
                      <a:gd name="T89" fmla="*/ 67 h 120"/>
                      <a:gd name="T90" fmla="*/ 51 w 89"/>
                      <a:gd name="T91" fmla="*/ 52 h 120"/>
                      <a:gd name="T92" fmla="*/ 42 w 89"/>
                      <a:gd name="T93" fmla="*/ 52 h 120"/>
                      <a:gd name="T94" fmla="*/ 33 w 89"/>
                      <a:gd name="T95" fmla="*/ 50 h 120"/>
                      <a:gd name="T96" fmla="*/ 25 w 89"/>
                      <a:gd name="T97" fmla="*/ 43 h 120"/>
                      <a:gd name="T98" fmla="*/ 24 w 89"/>
                      <a:gd name="T99" fmla="*/ 35 h 120"/>
                      <a:gd name="T100" fmla="*/ 24 w 89"/>
                      <a:gd name="T101" fmla="*/ 25 h 120"/>
                      <a:gd name="T102" fmla="*/ 28 w 89"/>
                      <a:gd name="T103" fmla="*/ 19 h 120"/>
                      <a:gd name="T104" fmla="*/ 40 w 89"/>
                      <a:gd name="T105" fmla="*/ 12 h 120"/>
                      <a:gd name="T106" fmla="*/ 56 w 89"/>
                      <a:gd name="T107" fmla="*/ 15 h 120"/>
                      <a:gd name="T108" fmla="*/ 63 w 89"/>
                      <a:gd name="T109" fmla="*/ 21 h 120"/>
                      <a:gd name="T110" fmla="*/ 66 w 89"/>
                      <a:gd name="T111" fmla="*/ 29 h 120"/>
                      <a:gd name="T112" fmla="*/ 65 w 89"/>
                      <a:gd name="T113" fmla="*/ 39 h 120"/>
                      <a:gd name="T114" fmla="*/ 60 w 89"/>
                      <a:gd name="T115" fmla="*/ 47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89" h="120">
                        <a:moveTo>
                          <a:pt x="69" y="59"/>
                        </a:moveTo>
                        <a:lnTo>
                          <a:pt x="65" y="59"/>
                        </a:lnTo>
                        <a:lnTo>
                          <a:pt x="65" y="58"/>
                        </a:lnTo>
                        <a:lnTo>
                          <a:pt x="67" y="57"/>
                        </a:lnTo>
                        <a:lnTo>
                          <a:pt x="70" y="55"/>
                        </a:lnTo>
                        <a:lnTo>
                          <a:pt x="73" y="54"/>
                        </a:lnTo>
                        <a:lnTo>
                          <a:pt x="74" y="52"/>
                        </a:lnTo>
                        <a:lnTo>
                          <a:pt x="77" y="50"/>
                        </a:lnTo>
                        <a:lnTo>
                          <a:pt x="79" y="48"/>
                        </a:lnTo>
                        <a:lnTo>
                          <a:pt x="81" y="46"/>
                        </a:lnTo>
                        <a:lnTo>
                          <a:pt x="82" y="43"/>
                        </a:lnTo>
                        <a:lnTo>
                          <a:pt x="83" y="40"/>
                        </a:lnTo>
                        <a:lnTo>
                          <a:pt x="83" y="38"/>
                        </a:lnTo>
                        <a:lnTo>
                          <a:pt x="85" y="35"/>
                        </a:lnTo>
                        <a:lnTo>
                          <a:pt x="85" y="32"/>
                        </a:lnTo>
                        <a:lnTo>
                          <a:pt x="85" y="28"/>
                        </a:lnTo>
                        <a:lnTo>
                          <a:pt x="83" y="25"/>
                        </a:lnTo>
                        <a:lnTo>
                          <a:pt x="83" y="21"/>
                        </a:lnTo>
                        <a:lnTo>
                          <a:pt x="82" y="19"/>
                        </a:lnTo>
                        <a:lnTo>
                          <a:pt x="81" y="16"/>
                        </a:lnTo>
                        <a:lnTo>
                          <a:pt x="78" y="13"/>
                        </a:lnTo>
                        <a:lnTo>
                          <a:pt x="77" y="11"/>
                        </a:lnTo>
                        <a:lnTo>
                          <a:pt x="74" y="8"/>
                        </a:lnTo>
                        <a:lnTo>
                          <a:pt x="71" y="6"/>
                        </a:lnTo>
                        <a:lnTo>
                          <a:pt x="67" y="4"/>
                        </a:lnTo>
                        <a:lnTo>
                          <a:pt x="65" y="2"/>
                        </a:lnTo>
                        <a:lnTo>
                          <a:pt x="60" y="1"/>
                        </a:lnTo>
                        <a:lnTo>
                          <a:pt x="56" y="1"/>
                        </a:lnTo>
                        <a:lnTo>
                          <a:pt x="54" y="0"/>
                        </a:lnTo>
                        <a:lnTo>
                          <a:pt x="50" y="0"/>
                        </a:lnTo>
                        <a:lnTo>
                          <a:pt x="44" y="0"/>
                        </a:lnTo>
                        <a:lnTo>
                          <a:pt x="40" y="0"/>
                        </a:lnTo>
                        <a:lnTo>
                          <a:pt x="36" y="0"/>
                        </a:lnTo>
                        <a:lnTo>
                          <a:pt x="32" y="0"/>
                        </a:lnTo>
                        <a:lnTo>
                          <a:pt x="28" y="1"/>
                        </a:lnTo>
                        <a:lnTo>
                          <a:pt x="25" y="2"/>
                        </a:lnTo>
                        <a:lnTo>
                          <a:pt x="23" y="4"/>
                        </a:lnTo>
                        <a:lnTo>
                          <a:pt x="19" y="5"/>
                        </a:lnTo>
                        <a:lnTo>
                          <a:pt x="17" y="8"/>
                        </a:lnTo>
                        <a:lnTo>
                          <a:pt x="13" y="11"/>
                        </a:lnTo>
                        <a:lnTo>
                          <a:pt x="12" y="13"/>
                        </a:lnTo>
                        <a:lnTo>
                          <a:pt x="9" y="16"/>
                        </a:lnTo>
                        <a:lnTo>
                          <a:pt x="8" y="19"/>
                        </a:lnTo>
                        <a:lnTo>
                          <a:pt x="6" y="21"/>
                        </a:lnTo>
                        <a:lnTo>
                          <a:pt x="5" y="25"/>
                        </a:lnTo>
                        <a:lnTo>
                          <a:pt x="5" y="28"/>
                        </a:lnTo>
                        <a:lnTo>
                          <a:pt x="5" y="32"/>
                        </a:lnTo>
                        <a:lnTo>
                          <a:pt x="5" y="35"/>
                        </a:lnTo>
                        <a:lnTo>
                          <a:pt x="5" y="38"/>
                        </a:lnTo>
                        <a:lnTo>
                          <a:pt x="6" y="40"/>
                        </a:lnTo>
                        <a:lnTo>
                          <a:pt x="6" y="43"/>
                        </a:lnTo>
                        <a:lnTo>
                          <a:pt x="8" y="44"/>
                        </a:lnTo>
                        <a:lnTo>
                          <a:pt x="10" y="47"/>
                        </a:lnTo>
                        <a:lnTo>
                          <a:pt x="12" y="48"/>
                        </a:lnTo>
                        <a:lnTo>
                          <a:pt x="15" y="51"/>
                        </a:lnTo>
                        <a:lnTo>
                          <a:pt x="17" y="54"/>
                        </a:lnTo>
                        <a:lnTo>
                          <a:pt x="20" y="55"/>
                        </a:lnTo>
                        <a:lnTo>
                          <a:pt x="23" y="57"/>
                        </a:lnTo>
                        <a:lnTo>
                          <a:pt x="25" y="58"/>
                        </a:lnTo>
                        <a:lnTo>
                          <a:pt x="25" y="59"/>
                        </a:lnTo>
                        <a:lnTo>
                          <a:pt x="21" y="59"/>
                        </a:lnTo>
                        <a:lnTo>
                          <a:pt x="17" y="61"/>
                        </a:lnTo>
                        <a:lnTo>
                          <a:pt x="15" y="63"/>
                        </a:lnTo>
                        <a:lnTo>
                          <a:pt x="10" y="66"/>
                        </a:lnTo>
                        <a:lnTo>
                          <a:pt x="8" y="67"/>
                        </a:lnTo>
                        <a:lnTo>
                          <a:pt x="6" y="70"/>
                        </a:lnTo>
                        <a:lnTo>
                          <a:pt x="4" y="73"/>
                        </a:lnTo>
                        <a:lnTo>
                          <a:pt x="2" y="75"/>
                        </a:lnTo>
                        <a:lnTo>
                          <a:pt x="2" y="78"/>
                        </a:lnTo>
                        <a:lnTo>
                          <a:pt x="1" y="81"/>
                        </a:lnTo>
                        <a:lnTo>
                          <a:pt x="1" y="85"/>
                        </a:lnTo>
                        <a:lnTo>
                          <a:pt x="0" y="88"/>
                        </a:lnTo>
                        <a:lnTo>
                          <a:pt x="1" y="92"/>
                        </a:lnTo>
                        <a:lnTo>
                          <a:pt x="1" y="94"/>
                        </a:lnTo>
                        <a:lnTo>
                          <a:pt x="2" y="97"/>
                        </a:lnTo>
                        <a:lnTo>
                          <a:pt x="4" y="101"/>
                        </a:lnTo>
                        <a:lnTo>
                          <a:pt x="5" y="104"/>
                        </a:lnTo>
                        <a:lnTo>
                          <a:pt x="6" y="107"/>
                        </a:lnTo>
                        <a:lnTo>
                          <a:pt x="9" y="109"/>
                        </a:lnTo>
                        <a:lnTo>
                          <a:pt x="12" y="111"/>
                        </a:lnTo>
                        <a:lnTo>
                          <a:pt x="15" y="113"/>
                        </a:lnTo>
                        <a:lnTo>
                          <a:pt x="19" y="115"/>
                        </a:lnTo>
                        <a:lnTo>
                          <a:pt x="23" y="117"/>
                        </a:lnTo>
                        <a:lnTo>
                          <a:pt x="25" y="119"/>
                        </a:lnTo>
                        <a:lnTo>
                          <a:pt x="31" y="119"/>
                        </a:lnTo>
                        <a:lnTo>
                          <a:pt x="35" y="120"/>
                        </a:lnTo>
                        <a:lnTo>
                          <a:pt x="39" y="120"/>
                        </a:lnTo>
                        <a:lnTo>
                          <a:pt x="44" y="120"/>
                        </a:lnTo>
                        <a:lnTo>
                          <a:pt x="50" y="120"/>
                        </a:lnTo>
                        <a:lnTo>
                          <a:pt x="55" y="120"/>
                        </a:lnTo>
                        <a:lnTo>
                          <a:pt x="59" y="119"/>
                        </a:lnTo>
                        <a:lnTo>
                          <a:pt x="63" y="119"/>
                        </a:lnTo>
                        <a:lnTo>
                          <a:pt x="67" y="117"/>
                        </a:lnTo>
                        <a:lnTo>
                          <a:pt x="71" y="115"/>
                        </a:lnTo>
                        <a:lnTo>
                          <a:pt x="74" y="113"/>
                        </a:lnTo>
                        <a:lnTo>
                          <a:pt x="77" y="111"/>
                        </a:lnTo>
                        <a:lnTo>
                          <a:pt x="79" y="109"/>
                        </a:lnTo>
                        <a:lnTo>
                          <a:pt x="82" y="107"/>
                        </a:lnTo>
                        <a:lnTo>
                          <a:pt x="85" y="104"/>
                        </a:lnTo>
                        <a:lnTo>
                          <a:pt x="86" y="101"/>
                        </a:lnTo>
                        <a:lnTo>
                          <a:pt x="88" y="97"/>
                        </a:lnTo>
                        <a:lnTo>
                          <a:pt x="88" y="94"/>
                        </a:lnTo>
                        <a:lnTo>
                          <a:pt x="89" y="92"/>
                        </a:lnTo>
                        <a:lnTo>
                          <a:pt x="89" y="88"/>
                        </a:lnTo>
                        <a:lnTo>
                          <a:pt x="89" y="85"/>
                        </a:lnTo>
                        <a:lnTo>
                          <a:pt x="89" y="81"/>
                        </a:lnTo>
                        <a:lnTo>
                          <a:pt x="88" y="78"/>
                        </a:lnTo>
                        <a:lnTo>
                          <a:pt x="86" y="75"/>
                        </a:lnTo>
                        <a:lnTo>
                          <a:pt x="85" y="73"/>
                        </a:lnTo>
                        <a:lnTo>
                          <a:pt x="83" y="70"/>
                        </a:lnTo>
                        <a:lnTo>
                          <a:pt x="81" y="67"/>
                        </a:lnTo>
                        <a:lnTo>
                          <a:pt x="78" y="66"/>
                        </a:lnTo>
                        <a:lnTo>
                          <a:pt x="75" y="63"/>
                        </a:lnTo>
                        <a:lnTo>
                          <a:pt x="71" y="61"/>
                        </a:lnTo>
                        <a:lnTo>
                          <a:pt x="69" y="59"/>
                        </a:lnTo>
                        <a:close/>
                        <a:moveTo>
                          <a:pt x="58" y="67"/>
                        </a:moveTo>
                        <a:lnTo>
                          <a:pt x="60" y="67"/>
                        </a:lnTo>
                        <a:lnTo>
                          <a:pt x="62" y="69"/>
                        </a:lnTo>
                        <a:lnTo>
                          <a:pt x="63" y="70"/>
                        </a:lnTo>
                        <a:lnTo>
                          <a:pt x="65" y="73"/>
                        </a:lnTo>
                        <a:lnTo>
                          <a:pt x="66" y="74"/>
                        </a:lnTo>
                        <a:lnTo>
                          <a:pt x="67" y="77"/>
                        </a:lnTo>
                        <a:lnTo>
                          <a:pt x="69" y="78"/>
                        </a:lnTo>
                        <a:lnTo>
                          <a:pt x="69" y="81"/>
                        </a:lnTo>
                        <a:lnTo>
                          <a:pt x="69" y="84"/>
                        </a:lnTo>
                        <a:lnTo>
                          <a:pt x="70" y="86"/>
                        </a:lnTo>
                        <a:lnTo>
                          <a:pt x="69" y="88"/>
                        </a:lnTo>
                        <a:lnTo>
                          <a:pt x="69" y="90"/>
                        </a:lnTo>
                        <a:lnTo>
                          <a:pt x="69" y="93"/>
                        </a:lnTo>
                        <a:lnTo>
                          <a:pt x="67" y="96"/>
                        </a:lnTo>
                        <a:lnTo>
                          <a:pt x="66" y="97"/>
                        </a:lnTo>
                        <a:lnTo>
                          <a:pt x="65" y="98"/>
                        </a:lnTo>
                        <a:lnTo>
                          <a:pt x="63" y="101"/>
                        </a:lnTo>
                        <a:lnTo>
                          <a:pt x="62" y="102"/>
                        </a:lnTo>
                        <a:lnTo>
                          <a:pt x="60" y="104"/>
                        </a:lnTo>
                        <a:lnTo>
                          <a:pt x="58" y="105"/>
                        </a:lnTo>
                        <a:lnTo>
                          <a:pt x="56" y="105"/>
                        </a:lnTo>
                        <a:lnTo>
                          <a:pt x="54" y="107"/>
                        </a:lnTo>
                        <a:lnTo>
                          <a:pt x="52" y="107"/>
                        </a:lnTo>
                        <a:lnTo>
                          <a:pt x="50" y="108"/>
                        </a:lnTo>
                        <a:lnTo>
                          <a:pt x="47" y="108"/>
                        </a:lnTo>
                        <a:lnTo>
                          <a:pt x="44" y="108"/>
                        </a:lnTo>
                        <a:lnTo>
                          <a:pt x="42" y="108"/>
                        </a:lnTo>
                        <a:lnTo>
                          <a:pt x="40" y="108"/>
                        </a:lnTo>
                        <a:lnTo>
                          <a:pt x="38" y="107"/>
                        </a:lnTo>
                        <a:lnTo>
                          <a:pt x="35" y="107"/>
                        </a:lnTo>
                        <a:lnTo>
                          <a:pt x="33" y="105"/>
                        </a:lnTo>
                        <a:lnTo>
                          <a:pt x="31" y="105"/>
                        </a:lnTo>
                        <a:lnTo>
                          <a:pt x="29" y="104"/>
                        </a:lnTo>
                        <a:lnTo>
                          <a:pt x="28" y="102"/>
                        </a:lnTo>
                        <a:lnTo>
                          <a:pt x="25" y="101"/>
                        </a:lnTo>
                        <a:lnTo>
                          <a:pt x="24" y="98"/>
                        </a:lnTo>
                        <a:lnTo>
                          <a:pt x="23" y="97"/>
                        </a:lnTo>
                        <a:lnTo>
                          <a:pt x="21" y="96"/>
                        </a:lnTo>
                        <a:lnTo>
                          <a:pt x="21" y="93"/>
                        </a:lnTo>
                        <a:lnTo>
                          <a:pt x="20" y="90"/>
                        </a:lnTo>
                        <a:lnTo>
                          <a:pt x="20" y="88"/>
                        </a:lnTo>
                        <a:lnTo>
                          <a:pt x="20" y="86"/>
                        </a:lnTo>
                        <a:lnTo>
                          <a:pt x="20" y="84"/>
                        </a:lnTo>
                        <a:lnTo>
                          <a:pt x="20" y="81"/>
                        </a:lnTo>
                        <a:lnTo>
                          <a:pt x="21" y="78"/>
                        </a:lnTo>
                        <a:lnTo>
                          <a:pt x="21" y="77"/>
                        </a:lnTo>
                        <a:lnTo>
                          <a:pt x="23" y="74"/>
                        </a:lnTo>
                        <a:lnTo>
                          <a:pt x="24" y="73"/>
                        </a:lnTo>
                        <a:lnTo>
                          <a:pt x="25" y="71"/>
                        </a:lnTo>
                        <a:lnTo>
                          <a:pt x="27" y="70"/>
                        </a:lnTo>
                        <a:lnTo>
                          <a:pt x="28" y="69"/>
                        </a:lnTo>
                        <a:lnTo>
                          <a:pt x="31" y="67"/>
                        </a:lnTo>
                        <a:lnTo>
                          <a:pt x="32" y="66"/>
                        </a:lnTo>
                        <a:lnTo>
                          <a:pt x="35" y="66"/>
                        </a:lnTo>
                        <a:lnTo>
                          <a:pt x="38" y="65"/>
                        </a:lnTo>
                        <a:lnTo>
                          <a:pt x="39" y="65"/>
                        </a:lnTo>
                        <a:lnTo>
                          <a:pt x="42" y="65"/>
                        </a:lnTo>
                        <a:lnTo>
                          <a:pt x="44" y="65"/>
                        </a:lnTo>
                        <a:lnTo>
                          <a:pt x="47" y="65"/>
                        </a:lnTo>
                        <a:lnTo>
                          <a:pt x="50" y="65"/>
                        </a:lnTo>
                        <a:lnTo>
                          <a:pt x="52" y="65"/>
                        </a:lnTo>
                        <a:lnTo>
                          <a:pt x="55" y="66"/>
                        </a:lnTo>
                        <a:lnTo>
                          <a:pt x="56" y="66"/>
                        </a:lnTo>
                        <a:lnTo>
                          <a:pt x="58" y="67"/>
                        </a:lnTo>
                        <a:close/>
                        <a:moveTo>
                          <a:pt x="56" y="50"/>
                        </a:moveTo>
                        <a:lnTo>
                          <a:pt x="55" y="51"/>
                        </a:lnTo>
                        <a:lnTo>
                          <a:pt x="52" y="51"/>
                        </a:lnTo>
                        <a:lnTo>
                          <a:pt x="51" y="52"/>
                        </a:lnTo>
                        <a:lnTo>
                          <a:pt x="48" y="52"/>
                        </a:lnTo>
                        <a:lnTo>
                          <a:pt x="46" y="52"/>
                        </a:lnTo>
                        <a:lnTo>
                          <a:pt x="44" y="52"/>
                        </a:lnTo>
                        <a:lnTo>
                          <a:pt x="42" y="52"/>
                        </a:lnTo>
                        <a:lnTo>
                          <a:pt x="40" y="52"/>
                        </a:lnTo>
                        <a:lnTo>
                          <a:pt x="39" y="52"/>
                        </a:lnTo>
                        <a:lnTo>
                          <a:pt x="36" y="51"/>
                        </a:lnTo>
                        <a:lnTo>
                          <a:pt x="33" y="50"/>
                        </a:lnTo>
                        <a:lnTo>
                          <a:pt x="31" y="47"/>
                        </a:lnTo>
                        <a:lnTo>
                          <a:pt x="28" y="46"/>
                        </a:lnTo>
                        <a:lnTo>
                          <a:pt x="27" y="44"/>
                        </a:lnTo>
                        <a:lnTo>
                          <a:pt x="25" y="43"/>
                        </a:lnTo>
                        <a:lnTo>
                          <a:pt x="25" y="42"/>
                        </a:lnTo>
                        <a:lnTo>
                          <a:pt x="24" y="39"/>
                        </a:lnTo>
                        <a:lnTo>
                          <a:pt x="24" y="38"/>
                        </a:lnTo>
                        <a:lnTo>
                          <a:pt x="24" y="35"/>
                        </a:lnTo>
                        <a:lnTo>
                          <a:pt x="23" y="32"/>
                        </a:lnTo>
                        <a:lnTo>
                          <a:pt x="24" y="29"/>
                        </a:lnTo>
                        <a:lnTo>
                          <a:pt x="24" y="27"/>
                        </a:lnTo>
                        <a:lnTo>
                          <a:pt x="24" y="25"/>
                        </a:lnTo>
                        <a:lnTo>
                          <a:pt x="25" y="23"/>
                        </a:lnTo>
                        <a:lnTo>
                          <a:pt x="25" y="21"/>
                        </a:lnTo>
                        <a:lnTo>
                          <a:pt x="27" y="20"/>
                        </a:lnTo>
                        <a:lnTo>
                          <a:pt x="28" y="19"/>
                        </a:lnTo>
                        <a:lnTo>
                          <a:pt x="31" y="16"/>
                        </a:lnTo>
                        <a:lnTo>
                          <a:pt x="33" y="15"/>
                        </a:lnTo>
                        <a:lnTo>
                          <a:pt x="36" y="13"/>
                        </a:lnTo>
                        <a:lnTo>
                          <a:pt x="40" y="12"/>
                        </a:lnTo>
                        <a:lnTo>
                          <a:pt x="44" y="12"/>
                        </a:lnTo>
                        <a:lnTo>
                          <a:pt x="48" y="12"/>
                        </a:lnTo>
                        <a:lnTo>
                          <a:pt x="52" y="13"/>
                        </a:lnTo>
                        <a:lnTo>
                          <a:pt x="56" y="15"/>
                        </a:lnTo>
                        <a:lnTo>
                          <a:pt x="59" y="16"/>
                        </a:lnTo>
                        <a:lnTo>
                          <a:pt x="60" y="19"/>
                        </a:lnTo>
                        <a:lnTo>
                          <a:pt x="62" y="20"/>
                        </a:lnTo>
                        <a:lnTo>
                          <a:pt x="63" y="21"/>
                        </a:lnTo>
                        <a:lnTo>
                          <a:pt x="65" y="23"/>
                        </a:lnTo>
                        <a:lnTo>
                          <a:pt x="65" y="25"/>
                        </a:lnTo>
                        <a:lnTo>
                          <a:pt x="66" y="27"/>
                        </a:lnTo>
                        <a:lnTo>
                          <a:pt x="66" y="29"/>
                        </a:lnTo>
                        <a:lnTo>
                          <a:pt x="66" y="32"/>
                        </a:lnTo>
                        <a:lnTo>
                          <a:pt x="66" y="35"/>
                        </a:lnTo>
                        <a:lnTo>
                          <a:pt x="66" y="38"/>
                        </a:lnTo>
                        <a:lnTo>
                          <a:pt x="65" y="39"/>
                        </a:lnTo>
                        <a:lnTo>
                          <a:pt x="65" y="42"/>
                        </a:lnTo>
                        <a:lnTo>
                          <a:pt x="63" y="43"/>
                        </a:lnTo>
                        <a:lnTo>
                          <a:pt x="62" y="46"/>
                        </a:lnTo>
                        <a:lnTo>
                          <a:pt x="60" y="47"/>
                        </a:lnTo>
                        <a:lnTo>
                          <a:pt x="59" y="48"/>
                        </a:lnTo>
                        <a:lnTo>
                          <a:pt x="58" y="50"/>
                        </a:lnTo>
                        <a:lnTo>
                          <a:pt x="56" y="5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3" name="Freeform 844">
                    <a:extLst>
                      <a:ext uri="{FF2B5EF4-FFF2-40B4-BE49-F238E27FC236}">
                        <a16:creationId xmlns="" xmlns:a16="http://schemas.microsoft.com/office/drawing/2014/main" id="{ADCF8895-2E82-4435-8F13-33EBBE0616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3151" y="5597525"/>
                    <a:ext cx="42863" cy="63500"/>
                  </a:xfrm>
                  <a:custGeom>
                    <a:avLst/>
                    <a:gdLst>
                      <a:gd name="T0" fmla="*/ 62 w 81"/>
                      <a:gd name="T1" fmla="*/ 13 h 119"/>
                      <a:gd name="T2" fmla="*/ 20 w 81"/>
                      <a:gd name="T3" fmla="*/ 119 h 119"/>
                      <a:gd name="T4" fmla="*/ 39 w 81"/>
                      <a:gd name="T5" fmla="*/ 119 h 119"/>
                      <a:gd name="T6" fmla="*/ 81 w 81"/>
                      <a:gd name="T7" fmla="*/ 16 h 119"/>
                      <a:gd name="T8" fmla="*/ 81 w 81"/>
                      <a:gd name="T9" fmla="*/ 0 h 119"/>
                      <a:gd name="T10" fmla="*/ 0 w 81"/>
                      <a:gd name="T11" fmla="*/ 0 h 119"/>
                      <a:gd name="T12" fmla="*/ 0 w 81"/>
                      <a:gd name="T13" fmla="*/ 13 h 119"/>
                      <a:gd name="T14" fmla="*/ 62 w 81"/>
                      <a:gd name="T15" fmla="*/ 13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1" h="119">
                        <a:moveTo>
                          <a:pt x="62" y="13"/>
                        </a:moveTo>
                        <a:lnTo>
                          <a:pt x="20" y="119"/>
                        </a:lnTo>
                        <a:lnTo>
                          <a:pt x="39" y="119"/>
                        </a:lnTo>
                        <a:lnTo>
                          <a:pt x="81" y="16"/>
                        </a:lnTo>
                        <a:lnTo>
                          <a:pt x="81" y="0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62" y="13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4" name="Freeform 845">
                    <a:extLst>
                      <a:ext uri="{FF2B5EF4-FFF2-40B4-BE49-F238E27FC236}">
                        <a16:creationId xmlns="" xmlns:a16="http://schemas.microsoft.com/office/drawing/2014/main" id="{CBEAA79F-5C31-44C3-A8D7-22B8AE50BA9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5732463"/>
                    <a:ext cx="46038" cy="63500"/>
                  </a:xfrm>
                  <a:custGeom>
                    <a:avLst/>
                    <a:gdLst>
                      <a:gd name="T0" fmla="*/ 86 w 86"/>
                      <a:gd name="T1" fmla="*/ 80 h 121"/>
                      <a:gd name="T2" fmla="*/ 83 w 86"/>
                      <a:gd name="T3" fmla="*/ 66 h 121"/>
                      <a:gd name="T4" fmla="*/ 77 w 86"/>
                      <a:gd name="T5" fmla="*/ 55 h 121"/>
                      <a:gd name="T6" fmla="*/ 69 w 86"/>
                      <a:gd name="T7" fmla="*/ 47 h 121"/>
                      <a:gd name="T8" fmla="*/ 61 w 86"/>
                      <a:gd name="T9" fmla="*/ 43 h 121"/>
                      <a:gd name="T10" fmla="*/ 50 w 86"/>
                      <a:gd name="T11" fmla="*/ 40 h 121"/>
                      <a:gd name="T12" fmla="*/ 41 w 86"/>
                      <a:gd name="T13" fmla="*/ 42 h 121"/>
                      <a:gd name="T14" fmla="*/ 34 w 86"/>
                      <a:gd name="T15" fmla="*/ 43 h 121"/>
                      <a:gd name="T16" fmla="*/ 29 w 86"/>
                      <a:gd name="T17" fmla="*/ 47 h 121"/>
                      <a:gd name="T18" fmla="*/ 22 w 86"/>
                      <a:gd name="T19" fmla="*/ 54 h 121"/>
                      <a:gd name="T20" fmla="*/ 21 w 86"/>
                      <a:gd name="T21" fmla="*/ 43 h 121"/>
                      <a:gd name="T22" fmla="*/ 25 w 86"/>
                      <a:gd name="T23" fmla="*/ 28 h 121"/>
                      <a:gd name="T24" fmla="*/ 33 w 86"/>
                      <a:gd name="T25" fmla="*/ 17 h 121"/>
                      <a:gd name="T26" fmla="*/ 42 w 86"/>
                      <a:gd name="T27" fmla="*/ 13 h 121"/>
                      <a:gd name="T28" fmla="*/ 53 w 86"/>
                      <a:gd name="T29" fmla="*/ 15 h 121"/>
                      <a:gd name="T30" fmla="*/ 60 w 86"/>
                      <a:gd name="T31" fmla="*/ 19 h 121"/>
                      <a:gd name="T32" fmla="*/ 63 w 86"/>
                      <a:gd name="T33" fmla="*/ 23 h 121"/>
                      <a:gd name="T34" fmla="*/ 64 w 86"/>
                      <a:gd name="T35" fmla="*/ 28 h 121"/>
                      <a:gd name="T36" fmla="*/ 83 w 86"/>
                      <a:gd name="T37" fmla="*/ 28 h 121"/>
                      <a:gd name="T38" fmla="*/ 81 w 86"/>
                      <a:gd name="T39" fmla="*/ 19 h 121"/>
                      <a:gd name="T40" fmla="*/ 75 w 86"/>
                      <a:gd name="T41" fmla="*/ 11 h 121"/>
                      <a:gd name="T42" fmla="*/ 67 w 86"/>
                      <a:gd name="T43" fmla="*/ 5 h 121"/>
                      <a:gd name="T44" fmla="*/ 57 w 86"/>
                      <a:gd name="T45" fmla="*/ 1 h 121"/>
                      <a:gd name="T46" fmla="*/ 46 w 86"/>
                      <a:gd name="T47" fmla="*/ 0 h 121"/>
                      <a:gd name="T48" fmla="*/ 36 w 86"/>
                      <a:gd name="T49" fmla="*/ 1 h 121"/>
                      <a:gd name="T50" fmla="*/ 26 w 86"/>
                      <a:gd name="T51" fmla="*/ 5 h 121"/>
                      <a:gd name="T52" fmla="*/ 18 w 86"/>
                      <a:gd name="T53" fmla="*/ 11 h 121"/>
                      <a:gd name="T54" fmla="*/ 11 w 86"/>
                      <a:gd name="T55" fmla="*/ 17 h 121"/>
                      <a:gd name="T56" fmla="*/ 7 w 86"/>
                      <a:gd name="T57" fmla="*/ 27 h 121"/>
                      <a:gd name="T58" fmla="*/ 3 w 86"/>
                      <a:gd name="T59" fmla="*/ 38 h 121"/>
                      <a:gd name="T60" fmla="*/ 0 w 86"/>
                      <a:gd name="T61" fmla="*/ 50 h 121"/>
                      <a:gd name="T62" fmla="*/ 0 w 86"/>
                      <a:gd name="T63" fmla="*/ 63 h 121"/>
                      <a:gd name="T64" fmla="*/ 0 w 86"/>
                      <a:gd name="T65" fmla="*/ 75 h 121"/>
                      <a:gd name="T66" fmla="*/ 2 w 86"/>
                      <a:gd name="T67" fmla="*/ 86 h 121"/>
                      <a:gd name="T68" fmla="*/ 4 w 86"/>
                      <a:gd name="T69" fmla="*/ 96 h 121"/>
                      <a:gd name="T70" fmla="*/ 8 w 86"/>
                      <a:gd name="T71" fmla="*/ 103 h 121"/>
                      <a:gd name="T72" fmla="*/ 14 w 86"/>
                      <a:gd name="T73" fmla="*/ 109 h 121"/>
                      <a:gd name="T74" fmla="*/ 22 w 86"/>
                      <a:gd name="T75" fmla="*/ 115 h 121"/>
                      <a:gd name="T76" fmla="*/ 33 w 86"/>
                      <a:gd name="T77" fmla="*/ 120 h 121"/>
                      <a:gd name="T78" fmla="*/ 44 w 86"/>
                      <a:gd name="T79" fmla="*/ 121 h 121"/>
                      <a:gd name="T80" fmla="*/ 56 w 86"/>
                      <a:gd name="T81" fmla="*/ 120 h 121"/>
                      <a:gd name="T82" fmla="*/ 67 w 86"/>
                      <a:gd name="T83" fmla="*/ 116 h 121"/>
                      <a:gd name="T84" fmla="*/ 75 w 86"/>
                      <a:gd name="T85" fmla="*/ 109 h 121"/>
                      <a:gd name="T86" fmla="*/ 81 w 86"/>
                      <a:gd name="T87" fmla="*/ 98 h 121"/>
                      <a:gd name="T88" fmla="*/ 65 w 86"/>
                      <a:gd name="T89" fmla="*/ 85 h 121"/>
                      <a:gd name="T90" fmla="*/ 63 w 86"/>
                      <a:gd name="T91" fmla="*/ 96 h 121"/>
                      <a:gd name="T92" fmla="*/ 58 w 86"/>
                      <a:gd name="T93" fmla="*/ 103 h 121"/>
                      <a:gd name="T94" fmla="*/ 52 w 86"/>
                      <a:gd name="T95" fmla="*/ 108 h 121"/>
                      <a:gd name="T96" fmla="*/ 42 w 86"/>
                      <a:gd name="T97" fmla="*/ 108 h 121"/>
                      <a:gd name="T98" fmla="*/ 38 w 86"/>
                      <a:gd name="T99" fmla="*/ 108 h 121"/>
                      <a:gd name="T100" fmla="*/ 29 w 86"/>
                      <a:gd name="T101" fmla="*/ 101 h 121"/>
                      <a:gd name="T102" fmla="*/ 23 w 86"/>
                      <a:gd name="T103" fmla="*/ 93 h 121"/>
                      <a:gd name="T104" fmla="*/ 22 w 86"/>
                      <a:gd name="T105" fmla="*/ 82 h 121"/>
                      <a:gd name="T106" fmla="*/ 22 w 86"/>
                      <a:gd name="T107" fmla="*/ 73 h 121"/>
                      <a:gd name="T108" fmla="*/ 25 w 86"/>
                      <a:gd name="T109" fmla="*/ 65 h 121"/>
                      <a:gd name="T110" fmla="*/ 30 w 86"/>
                      <a:gd name="T111" fmla="*/ 58 h 121"/>
                      <a:gd name="T112" fmla="*/ 41 w 86"/>
                      <a:gd name="T113" fmla="*/ 54 h 121"/>
                      <a:gd name="T114" fmla="*/ 52 w 86"/>
                      <a:gd name="T115" fmla="*/ 54 h 121"/>
                      <a:gd name="T116" fmla="*/ 58 w 86"/>
                      <a:gd name="T117" fmla="*/ 59 h 121"/>
                      <a:gd name="T118" fmla="*/ 63 w 86"/>
                      <a:gd name="T119" fmla="*/ 66 h 121"/>
                      <a:gd name="T120" fmla="*/ 65 w 86"/>
                      <a:gd name="T121" fmla="*/ 77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86" h="121">
                        <a:moveTo>
                          <a:pt x="84" y="90"/>
                        </a:moveTo>
                        <a:lnTo>
                          <a:pt x="86" y="85"/>
                        </a:lnTo>
                        <a:lnTo>
                          <a:pt x="86" y="80"/>
                        </a:lnTo>
                        <a:lnTo>
                          <a:pt x="86" y="75"/>
                        </a:lnTo>
                        <a:lnTo>
                          <a:pt x="84" y="70"/>
                        </a:lnTo>
                        <a:lnTo>
                          <a:pt x="83" y="66"/>
                        </a:lnTo>
                        <a:lnTo>
                          <a:pt x="81" y="62"/>
                        </a:lnTo>
                        <a:lnTo>
                          <a:pt x="80" y="58"/>
                        </a:lnTo>
                        <a:lnTo>
                          <a:pt x="77" y="55"/>
                        </a:lnTo>
                        <a:lnTo>
                          <a:pt x="76" y="51"/>
                        </a:lnTo>
                        <a:lnTo>
                          <a:pt x="72" y="48"/>
                        </a:lnTo>
                        <a:lnTo>
                          <a:pt x="69" y="47"/>
                        </a:lnTo>
                        <a:lnTo>
                          <a:pt x="67" y="46"/>
                        </a:lnTo>
                        <a:lnTo>
                          <a:pt x="64" y="44"/>
                        </a:lnTo>
                        <a:lnTo>
                          <a:pt x="61" y="43"/>
                        </a:lnTo>
                        <a:lnTo>
                          <a:pt x="57" y="42"/>
                        </a:lnTo>
                        <a:lnTo>
                          <a:pt x="54" y="42"/>
                        </a:lnTo>
                        <a:lnTo>
                          <a:pt x="50" y="40"/>
                        </a:lnTo>
                        <a:lnTo>
                          <a:pt x="46" y="40"/>
                        </a:lnTo>
                        <a:lnTo>
                          <a:pt x="44" y="40"/>
                        </a:lnTo>
                        <a:lnTo>
                          <a:pt x="41" y="42"/>
                        </a:lnTo>
                        <a:lnTo>
                          <a:pt x="40" y="42"/>
                        </a:lnTo>
                        <a:lnTo>
                          <a:pt x="37" y="42"/>
                        </a:lnTo>
                        <a:lnTo>
                          <a:pt x="34" y="43"/>
                        </a:lnTo>
                        <a:lnTo>
                          <a:pt x="33" y="44"/>
                        </a:lnTo>
                        <a:lnTo>
                          <a:pt x="30" y="46"/>
                        </a:lnTo>
                        <a:lnTo>
                          <a:pt x="29" y="47"/>
                        </a:lnTo>
                        <a:lnTo>
                          <a:pt x="26" y="48"/>
                        </a:lnTo>
                        <a:lnTo>
                          <a:pt x="23" y="51"/>
                        </a:lnTo>
                        <a:lnTo>
                          <a:pt x="22" y="54"/>
                        </a:lnTo>
                        <a:lnTo>
                          <a:pt x="19" y="55"/>
                        </a:lnTo>
                        <a:lnTo>
                          <a:pt x="19" y="50"/>
                        </a:lnTo>
                        <a:lnTo>
                          <a:pt x="21" y="43"/>
                        </a:lnTo>
                        <a:lnTo>
                          <a:pt x="22" y="38"/>
                        </a:lnTo>
                        <a:lnTo>
                          <a:pt x="23" y="32"/>
                        </a:lnTo>
                        <a:lnTo>
                          <a:pt x="25" y="28"/>
                        </a:lnTo>
                        <a:lnTo>
                          <a:pt x="27" y="24"/>
                        </a:lnTo>
                        <a:lnTo>
                          <a:pt x="30" y="20"/>
                        </a:lnTo>
                        <a:lnTo>
                          <a:pt x="33" y="17"/>
                        </a:lnTo>
                        <a:lnTo>
                          <a:pt x="36" y="16"/>
                        </a:lnTo>
                        <a:lnTo>
                          <a:pt x="40" y="15"/>
                        </a:lnTo>
                        <a:lnTo>
                          <a:pt x="42" y="13"/>
                        </a:lnTo>
                        <a:lnTo>
                          <a:pt x="46" y="13"/>
                        </a:lnTo>
                        <a:lnTo>
                          <a:pt x="50" y="13"/>
                        </a:lnTo>
                        <a:lnTo>
                          <a:pt x="53" y="15"/>
                        </a:lnTo>
                        <a:lnTo>
                          <a:pt x="56" y="16"/>
                        </a:lnTo>
                        <a:lnTo>
                          <a:pt x="58" y="17"/>
                        </a:lnTo>
                        <a:lnTo>
                          <a:pt x="60" y="19"/>
                        </a:lnTo>
                        <a:lnTo>
                          <a:pt x="61" y="20"/>
                        </a:lnTo>
                        <a:lnTo>
                          <a:pt x="63" y="21"/>
                        </a:lnTo>
                        <a:lnTo>
                          <a:pt x="63" y="23"/>
                        </a:lnTo>
                        <a:lnTo>
                          <a:pt x="63" y="24"/>
                        </a:lnTo>
                        <a:lnTo>
                          <a:pt x="64" y="27"/>
                        </a:lnTo>
                        <a:lnTo>
                          <a:pt x="64" y="28"/>
                        </a:lnTo>
                        <a:lnTo>
                          <a:pt x="64" y="31"/>
                        </a:lnTo>
                        <a:lnTo>
                          <a:pt x="84" y="31"/>
                        </a:lnTo>
                        <a:lnTo>
                          <a:pt x="83" y="28"/>
                        </a:lnTo>
                        <a:lnTo>
                          <a:pt x="83" y="24"/>
                        </a:lnTo>
                        <a:lnTo>
                          <a:pt x="81" y="21"/>
                        </a:lnTo>
                        <a:lnTo>
                          <a:pt x="81" y="19"/>
                        </a:lnTo>
                        <a:lnTo>
                          <a:pt x="79" y="16"/>
                        </a:lnTo>
                        <a:lnTo>
                          <a:pt x="77" y="13"/>
                        </a:lnTo>
                        <a:lnTo>
                          <a:pt x="75" y="11"/>
                        </a:lnTo>
                        <a:lnTo>
                          <a:pt x="72" y="8"/>
                        </a:lnTo>
                        <a:lnTo>
                          <a:pt x="69" y="7"/>
                        </a:lnTo>
                        <a:lnTo>
                          <a:pt x="67" y="5"/>
                        </a:lnTo>
                        <a:lnTo>
                          <a:pt x="64" y="2"/>
                        </a:lnTo>
                        <a:lnTo>
                          <a:pt x="61" y="2"/>
                        </a:lnTo>
                        <a:lnTo>
                          <a:pt x="57" y="1"/>
                        </a:lnTo>
                        <a:lnTo>
                          <a:pt x="53" y="0"/>
                        </a:lnTo>
                        <a:lnTo>
                          <a:pt x="50" y="0"/>
                        </a:lnTo>
                        <a:lnTo>
                          <a:pt x="46" y="0"/>
                        </a:lnTo>
                        <a:lnTo>
                          <a:pt x="42" y="0"/>
                        </a:lnTo>
                        <a:lnTo>
                          <a:pt x="38" y="0"/>
                        </a:lnTo>
                        <a:lnTo>
                          <a:pt x="36" y="1"/>
                        </a:lnTo>
                        <a:lnTo>
                          <a:pt x="31" y="2"/>
                        </a:lnTo>
                        <a:lnTo>
                          <a:pt x="29" y="2"/>
                        </a:lnTo>
                        <a:lnTo>
                          <a:pt x="26" y="5"/>
                        </a:lnTo>
                        <a:lnTo>
                          <a:pt x="23" y="7"/>
                        </a:lnTo>
                        <a:lnTo>
                          <a:pt x="21" y="8"/>
                        </a:lnTo>
                        <a:lnTo>
                          <a:pt x="18" y="11"/>
                        </a:lnTo>
                        <a:lnTo>
                          <a:pt x="15" y="13"/>
                        </a:lnTo>
                        <a:lnTo>
                          <a:pt x="14" y="15"/>
                        </a:lnTo>
                        <a:lnTo>
                          <a:pt x="11" y="17"/>
                        </a:lnTo>
                        <a:lnTo>
                          <a:pt x="10" y="20"/>
                        </a:lnTo>
                        <a:lnTo>
                          <a:pt x="8" y="24"/>
                        </a:lnTo>
                        <a:lnTo>
                          <a:pt x="7" y="27"/>
                        </a:lnTo>
                        <a:lnTo>
                          <a:pt x="6" y="30"/>
                        </a:lnTo>
                        <a:lnTo>
                          <a:pt x="4" y="34"/>
                        </a:lnTo>
                        <a:lnTo>
                          <a:pt x="3" y="38"/>
                        </a:lnTo>
                        <a:lnTo>
                          <a:pt x="2" y="42"/>
                        </a:lnTo>
                        <a:lnTo>
                          <a:pt x="2" y="46"/>
                        </a:lnTo>
                        <a:lnTo>
                          <a:pt x="0" y="50"/>
                        </a:lnTo>
                        <a:lnTo>
                          <a:pt x="0" y="54"/>
                        </a:lnTo>
                        <a:lnTo>
                          <a:pt x="0" y="58"/>
                        </a:lnTo>
                        <a:lnTo>
                          <a:pt x="0" y="63"/>
                        </a:lnTo>
                        <a:lnTo>
                          <a:pt x="0" y="67"/>
                        </a:lnTo>
                        <a:lnTo>
                          <a:pt x="0" y="71"/>
                        </a:lnTo>
                        <a:lnTo>
                          <a:pt x="0" y="75"/>
                        </a:lnTo>
                        <a:lnTo>
                          <a:pt x="0" y="80"/>
                        </a:lnTo>
                        <a:lnTo>
                          <a:pt x="2" y="82"/>
                        </a:lnTo>
                        <a:lnTo>
                          <a:pt x="2" y="86"/>
                        </a:lnTo>
                        <a:lnTo>
                          <a:pt x="3" y="89"/>
                        </a:lnTo>
                        <a:lnTo>
                          <a:pt x="4" y="92"/>
                        </a:lnTo>
                        <a:lnTo>
                          <a:pt x="4" y="96"/>
                        </a:lnTo>
                        <a:lnTo>
                          <a:pt x="6" y="98"/>
                        </a:lnTo>
                        <a:lnTo>
                          <a:pt x="7" y="101"/>
                        </a:lnTo>
                        <a:lnTo>
                          <a:pt x="8" y="103"/>
                        </a:lnTo>
                        <a:lnTo>
                          <a:pt x="10" y="105"/>
                        </a:lnTo>
                        <a:lnTo>
                          <a:pt x="11" y="107"/>
                        </a:lnTo>
                        <a:lnTo>
                          <a:pt x="14" y="109"/>
                        </a:lnTo>
                        <a:lnTo>
                          <a:pt x="15" y="111"/>
                        </a:lnTo>
                        <a:lnTo>
                          <a:pt x="18" y="113"/>
                        </a:lnTo>
                        <a:lnTo>
                          <a:pt x="22" y="115"/>
                        </a:lnTo>
                        <a:lnTo>
                          <a:pt x="26" y="117"/>
                        </a:lnTo>
                        <a:lnTo>
                          <a:pt x="29" y="119"/>
                        </a:lnTo>
                        <a:lnTo>
                          <a:pt x="33" y="120"/>
                        </a:lnTo>
                        <a:lnTo>
                          <a:pt x="36" y="120"/>
                        </a:lnTo>
                        <a:lnTo>
                          <a:pt x="40" y="120"/>
                        </a:lnTo>
                        <a:lnTo>
                          <a:pt x="44" y="121"/>
                        </a:lnTo>
                        <a:lnTo>
                          <a:pt x="48" y="121"/>
                        </a:lnTo>
                        <a:lnTo>
                          <a:pt x="52" y="120"/>
                        </a:lnTo>
                        <a:lnTo>
                          <a:pt x="56" y="120"/>
                        </a:lnTo>
                        <a:lnTo>
                          <a:pt x="60" y="119"/>
                        </a:lnTo>
                        <a:lnTo>
                          <a:pt x="63" y="117"/>
                        </a:lnTo>
                        <a:lnTo>
                          <a:pt x="67" y="116"/>
                        </a:lnTo>
                        <a:lnTo>
                          <a:pt x="69" y="115"/>
                        </a:lnTo>
                        <a:lnTo>
                          <a:pt x="72" y="112"/>
                        </a:lnTo>
                        <a:lnTo>
                          <a:pt x="75" y="109"/>
                        </a:lnTo>
                        <a:lnTo>
                          <a:pt x="77" y="107"/>
                        </a:lnTo>
                        <a:lnTo>
                          <a:pt x="80" y="103"/>
                        </a:lnTo>
                        <a:lnTo>
                          <a:pt x="81" y="98"/>
                        </a:lnTo>
                        <a:lnTo>
                          <a:pt x="83" y="94"/>
                        </a:lnTo>
                        <a:lnTo>
                          <a:pt x="84" y="90"/>
                        </a:lnTo>
                        <a:close/>
                        <a:moveTo>
                          <a:pt x="65" y="85"/>
                        </a:moveTo>
                        <a:lnTo>
                          <a:pt x="64" y="89"/>
                        </a:lnTo>
                        <a:lnTo>
                          <a:pt x="64" y="92"/>
                        </a:lnTo>
                        <a:lnTo>
                          <a:pt x="63" y="96"/>
                        </a:lnTo>
                        <a:lnTo>
                          <a:pt x="61" y="98"/>
                        </a:lnTo>
                        <a:lnTo>
                          <a:pt x="60" y="100"/>
                        </a:lnTo>
                        <a:lnTo>
                          <a:pt x="58" y="103"/>
                        </a:lnTo>
                        <a:lnTo>
                          <a:pt x="57" y="104"/>
                        </a:lnTo>
                        <a:lnTo>
                          <a:pt x="54" y="107"/>
                        </a:lnTo>
                        <a:lnTo>
                          <a:pt x="52" y="108"/>
                        </a:lnTo>
                        <a:lnTo>
                          <a:pt x="48" y="108"/>
                        </a:lnTo>
                        <a:lnTo>
                          <a:pt x="44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40" y="108"/>
                        </a:lnTo>
                        <a:lnTo>
                          <a:pt x="38" y="108"/>
                        </a:lnTo>
                        <a:lnTo>
                          <a:pt x="34" y="105"/>
                        </a:lnTo>
                        <a:lnTo>
                          <a:pt x="31" y="104"/>
                        </a:lnTo>
                        <a:lnTo>
                          <a:pt x="29" y="101"/>
                        </a:lnTo>
                        <a:lnTo>
                          <a:pt x="27" y="98"/>
                        </a:lnTo>
                        <a:lnTo>
                          <a:pt x="26" y="96"/>
                        </a:lnTo>
                        <a:lnTo>
                          <a:pt x="23" y="93"/>
                        </a:lnTo>
                        <a:lnTo>
                          <a:pt x="23" y="90"/>
                        </a:lnTo>
                        <a:lnTo>
                          <a:pt x="22" y="86"/>
                        </a:lnTo>
                        <a:lnTo>
                          <a:pt x="22" y="82"/>
                        </a:lnTo>
                        <a:lnTo>
                          <a:pt x="21" y="78"/>
                        </a:lnTo>
                        <a:lnTo>
                          <a:pt x="22" y="75"/>
                        </a:lnTo>
                        <a:lnTo>
                          <a:pt x="22" y="73"/>
                        </a:lnTo>
                        <a:lnTo>
                          <a:pt x="22" y="70"/>
                        </a:lnTo>
                        <a:lnTo>
                          <a:pt x="23" y="67"/>
                        </a:lnTo>
                        <a:lnTo>
                          <a:pt x="25" y="65"/>
                        </a:lnTo>
                        <a:lnTo>
                          <a:pt x="26" y="62"/>
                        </a:lnTo>
                        <a:lnTo>
                          <a:pt x="29" y="61"/>
                        </a:lnTo>
                        <a:lnTo>
                          <a:pt x="30" y="58"/>
                        </a:lnTo>
                        <a:lnTo>
                          <a:pt x="34" y="55"/>
                        </a:lnTo>
                        <a:lnTo>
                          <a:pt x="37" y="54"/>
                        </a:lnTo>
                        <a:lnTo>
                          <a:pt x="41" y="54"/>
                        </a:lnTo>
                        <a:lnTo>
                          <a:pt x="45" y="53"/>
                        </a:lnTo>
                        <a:lnTo>
                          <a:pt x="48" y="54"/>
                        </a:lnTo>
                        <a:lnTo>
                          <a:pt x="52" y="54"/>
                        </a:lnTo>
                        <a:lnTo>
                          <a:pt x="54" y="55"/>
                        </a:lnTo>
                        <a:lnTo>
                          <a:pt x="57" y="58"/>
                        </a:lnTo>
                        <a:lnTo>
                          <a:pt x="58" y="59"/>
                        </a:lnTo>
                        <a:lnTo>
                          <a:pt x="60" y="62"/>
                        </a:lnTo>
                        <a:lnTo>
                          <a:pt x="61" y="65"/>
                        </a:lnTo>
                        <a:lnTo>
                          <a:pt x="63" y="66"/>
                        </a:lnTo>
                        <a:lnTo>
                          <a:pt x="64" y="70"/>
                        </a:lnTo>
                        <a:lnTo>
                          <a:pt x="64" y="73"/>
                        </a:lnTo>
                        <a:lnTo>
                          <a:pt x="65" y="77"/>
                        </a:lnTo>
                        <a:lnTo>
                          <a:pt x="65" y="80"/>
                        </a:lnTo>
                        <a:lnTo>
                          <a:pt x="65" y="8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5" name="Freeform 846">
                    <a:extLst>
                      <a:ext uri="{FF2B5EF4-FFF2-40B4-BE49-F238E27FC236}">
                        <a16:creationId xmlns="" xmlns:a16="http://schemas.microsoft.com/office/drawing/2014/main" id="{36D2BB7F-6150-49F2-8CBD-C509C2D889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5867400"/>
                    <a:ext cx="46038" cy="61913"/>
                  </a:xfrm>
                  <a:custGeom>
                    <a:avLst/>
                    <a:gdLst>
                      <a:gd name="T0" fmla="*/ 23 w 87"/>
                      <a:gd name="T1" fmla="*/ 44 h 119"/>
                      <a:gd name="T2" fmla="*/ 26 w 87"/>
                      <a:gd name="T3" fmla="*/ 29 h 119"/>
                      <a:gd name="T4" fmla="*/ 27 w 87"/>
                      <a:gd name="T5" fmla="*/ 14 h 119"/>
                      <a:gd name="T6" fmla="*/ 84 w 87"/>
                      <a:gd name="T7" fmla="*/ 0 h 119"/>
                      <a:gd name="T8" fmla="*/ 11 w 87"/>
                      <a:gd name="T9" fmla="*/ 3 h 119"/>
                      <a:gd name="T10" fmla="*/ 5 w 87"/>
                      <a:gd name="T11" fmla="*/ 58 h 119"/>
                      <a:gd name="T12" fmla="*/ 22 w 87"/>
                      <a:gd name="T13" fmla="*/ 61 h 119"/>
                      <a:gd name="T14" fmla="*/ 24 w 87"/>
                      <a:gd name="T15" fmla="*/ 58 h 119"/>
                      <a:gd name="T16" fmla="*/ 30 w 87"/>
                      <a:gd name="T17" fmla="*/ 54 h 119"/>
                      <a:gd name="T18" fmla="*/ 32 w 87"/>
                      <a:gd name="T19" fmla="*/ 52 h 119"/>
                      <a:gd name="T20" fmla="*/ 38 w 87"/>
                      <a:gd name="T21" fmla="*/ 50 h 119"/>
                      <a:gd name="T22" fmla="*/ 42 w 87"/>
                      <a:gd name="T23" fmla="*/ 49 h 119"/>
                      <a:gd name="T24" fmla="*/ 47 w 87"/>
                      <a:gd name="T25" fmla="*/ 49 h 119"/>
                      <a:gd name="T26" fmla="*/ 54 w 87"/>
                      <a:gd name="T27" fmla="*/ 49 h 119"/>
                      <a:gd name="T28" fmla="*/ 59 w 87"/>
                      <a:gd name="T29" fmla="*/ 53 h 119"/>
                      <a:gd name="T30" fmla="*/ 62 w 87"/>
                      <a:gd name="T31" fmla="*/ 57 h 119"/>
                      <a:gd name="T32" fmla="*/ 65 w 87"/>
                      <a:gd name="T33" fmla="*/ 61 h 119"/>
                      <a:gd name="T34" fmla="*/ 66 w 87"/>
                      <a:gd name="T35" fmla="*/ 68 h 119"/>
                      <a:gd name="T36" fmla="*/ 66 w 87"/>
                      <a:gd name="T37" fmla="*/ 76 h 119"/>
                      <a:gd name="T38" fmla="*/ 66 w 87"/>
                      <a:gd name="T39" fmla="*/ 84 h 119"/>
                      <a:gd name="T40" fmla="*/ 65 w 87"/>
                      <a:gd name="T41" fmla="*/ 91 h 119"/>
                      <a:gd name="T42" fmla="*/ 61 w 87"/>
                      <a:gd name="T43" fmla="*/ 98 h 119"/>
                      <a:gd name="T44" fmla="*/ 57 w 87"/>
                      <a:gd name="T45" fmla="*/ 102 h 119"/>
                      <a:gd name="T46" fmla="*/ 50 w 87"/>
                      <a:gd name="T47" fmla="*/ 106 h 119"/>
                      <a:gd name="T48" fmla="*/ 46 w 87"/>
                      <a:gd name="T49" fmla="*/ 106 h 119"/>
                      <a:gd name="T50" fmla="*/ 41 w 87"/>
                      <a:gd name="T51" fmla="*/ 107 h 119"/>
                      <a:gd name="T52" fmla="*/ 34 w 87"/>
                      <a:gd name="T53" fmla="*/ 106 h 119"/>
                      <a:gd name="T54" fmla="*/ 28 w 87"/>
                      <a:gd name="T55" fmla="*/ 103 h 119"/>
                      <a:gd name="T56" fmla="*/ 26 w 87"/>
                      <a:gd name="T57" fmla="*/ 99 h 119"/>
                      <a:gd name="T58" fmla="*/ 23 w 87"/>
                      <a:gd name="T59" fmla="*/ 95 h 119"/>
                      <a:gd name="T60" fmla="*/ 20 w 87"/>
                      <a:gd name="T61" fmla="*/ 90 h 119"/>
                      <a:gd name="T62" fmla="*/ 20 w 87"/>
                      <a:gd name="T63" fmla="*/ 84 h 119"/>
                      <a:gd name="T64" fmla="*/ 1 w 87"/>
                      <a:gd name="T65" fmla="*/ 88 h 119"/>
                      <a:gd name="T66" fmla="*/ 3 w 87"/>
                      <a:gd name="T67" fmla="*/ 96 h 119"/>
                      <a:gd name="T68" fmla="*/ 7 w 87"/>
                      <a:gd name="T69" fmla="*/ 103 h 119"/>
                      <a:gd name="T70" fmla="*/ 11 w 87"/>
                      <a:gd name="T71" fmla="*/ 108 h 119"/>
                      <a:gd name="T72" fmla="*/ 16 w 87"/>
                      <a:gd name="T73" fmla="*/ 113 h 119"/>
                      <a:gd name="T74" fmla="*/ 23 w 87"/>
                      <a:gd name="T75" fmla="*/ 117 h 119"/>
                      <a:gd name="T76" fmla="*/ 30 w 87"/>
                      <a:gd name="T77" fmla="*/ 118 h 119"/>
                      <a:gd name="T78" fmla="*/ 38 w 87"/>
                      <a:gd name="T79" fmla="*/ 119 h 119"/>
                      <a:gd name="T80" fmla="*/ 46 w 87"/>
                      <a:gd name="T81" fmla="*/ 119 h 119"/>
                      <a:gd name="T82" fmla="*/ 54 w 87"/>
                      <a:gd name="T83" fmla="*/ 118 h 119"/>
                      <a:gd name="T84" fmla="*/ 62 w 87"/>
                      <a:gd name="T85" fmla="*/ 117 h 119"/>
                      <a:gd name="T86" fmla="*/ 69 w 87"/>
                      <a:gd name="T87" fmla="*/ 113 h 119"/>
                      <a:gd name="T88" fmla="*/ 76 w 87"/>
                      <a:gd name="T89" fmla="*/ 107 h 119"/>
                      <a:gd name="T90" fmla="*/ 81 w 87"/>
                      <a:gd name="T91" fmla="*/ 99 h 119"/>
                      <a:gd name="T92" fmla="*/ 85 w 87"/>
                      <a:gd name="T93" fmla="*/ 90 h 119"/>
                      <a:gd name="T94" fmla="*/ 87 w 87"/>
                      <a:gd name="T95" fmla="*/ 80 h 119"/>
                      <a:gd name="T96" fmla="*/ 87 w 87"/>
                      <a:gd name="T97" fmla="*/ 69 h 119"/>
                      <a:gd name="T98" fmla="*/ 85 w 87"/>
                      <a:gd name="T99" fmla="*/ 61 h 119"/>
                      <a:gd name="T100" fmla="*/ 82 w 87"/>
                      <a:gd name="T101" fmla="*/ 54 h 119"/>
                      <a:gd name="T102" fmla="*/ 78 w 87"/>
                      <a:gd name="T103" fmla="*/ 48 h 119"/>
                      <a:gd name="T104" fmla="*/ 73 w 87"/>
                      <a:gd name="T105" fmla="*/ 44 h 119"/>
                      <a:gd name="T106" fmla="*/ 66 w 87"/>
                      <a:gd name="T107" fmla="*/ 41 h 119"/>
                      <a:gd name="T108" fmla="*/ 59 w 87"/>
                      <a:gd name="T109" fmla="*/ 38 h 119"/>
                      <a:gd name="T110" fmla="*/ 51 w 87"/>
                      <a:gd name="T111" fmla="*/ 37 h 119"/>
                      <a:gd name="T112" fmla="*/ 43 w 87"/>
                      <a:gd name="T113" fmla="*/ 37 h 119"/>
                      <a:gd name="T114" fmla="*/ 38 w 87"/>
                      <a:gd name="T115" fmla="*/ 38 h 119"/>
                      <a:gd name="T116" fmla="*/ 31 w 87"/>
                      <a:gd name="T117" fmla="*/ 40 h 119"/>
                      <a:gd name="T118" fmla="*/ 26 w 87"/>
                      <a:gd name="T119" fmla="*/ 44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7" h="119">
                        <a:moveTo>
                          <a:pt x="23" y="45"/>
                        </a:moveTo>
                        <a:lnTo>
                          <a:pt x="23" y="44"/>
                        </a:lnTo>
                        <a:lnTo>
                          <a:pt x="24" y="41"/>
                        </a:lnTo>
                        <a:lnTo>
                          <a:pt x="26" y="29"/>
                        </a:lnTo>
                        <a:lnTo>
                          <a:pt x="27" y="15"/>
                        </a:lnTo>
                        <a:lnTo>
                          <a:pt x="27" y="14"/>
                        </a:lnTo>
                        <a:lnTo>
                          <a:pt x="84" y="14"/>
                        </a:lnTo>
                        <a:lnTo>
                          <a:pt x="84" y="0"/>
                        </a:lnTo>
                        <a:lnTo>
                          <a:pt x="11" y="0"/>
                        </a:lnTo>
                        <a:lnTo>
                          <a:pt x="11" y="3"/>
                        </a:lnTo>
                        <a:lnTo>
                          <a:pt x="7" y="56"/>
                        </a:lnTo>
                        <a:lnTo>
                          <a:pt x="5" y="58"/>
                        </a:lnTo>
                        <a:lnTo>
                          <a:pt x="5" y="61"/>
                        </a:lnTo>
                        <a:lnTo>
                          <a:pt x="22" y="61"/>
                        </a:lnTo>
                        <a:lnTo>
                          <a:pt x="23" y="60"/>
                        </a:lnTo>
                        <a:lnTo>
                          <a:pt x="24" y="58"/>
                        </a:lnTo>
                        <a:lnTo>
                          <a:pt x="27" y="57"/>
                        </a:lnTo>
                        <a:lnTo>
                          <a:pt x="30" y="54"/>
                        </a:lnTo>
                        <a:lnTo>
                          <a:pt x="31" y="53"/>
                        </a:lnTo>
                        <a:lnTo>
                          <a:pt x="32" y="52"/>
                        </a:lnTo>
                        <a:lnTo>
                          <a:pt x="35" y="52"/>
                        </a:lnTo>
                        <a:lnTo>
                          <a:pt x="38" y="50"/>
                        </a:lnTo>
                        <a:lnTo>
                          <a:pt x="39" y="49"/>
                        </a:lnTo>
                        <a:lnTo>
                          <a:pt x="42" y="49"/>
                        </a:lnTo>
                        <a:lnTo>
                          <a:pt x="45" y="49"/>
                        </a:lnTo>
                        <a:lnTo>
                          <a:pt x="47" y="49"/>
                        </a:lnTo>
                        <a:lnTo>
                          <a:pt x="50" y="49"/>
                        </a:lnTo>
                        <a:lnTo>
                          <a:pt x="54" y="49"/>
                        </a:lnTo>
                        <a:lnTo>
                          <a:pt x="57" y="50"/>
                        </a:lnTo>
                        <a:lnTo>
                          <a:pt x="59" y="53"/>
                        </a:lnTo>
                        <a:lnTo>
                          <a:pt x="61" y="54"/>
                        </a:lnTo>
                        <a:lnTo>
                          <a:pt x="62" y="57"/>
                        </a:lnTo>
                        <a:lnTo>
                          <a:pt x="64" y="58"/>
                        </a:lnTo>
                        <a:lnTo>
                          <a:pt x="65" y="61"/>
                        </a:lnTo>
                        <a:lnTo>
                          <a:pt x="65" y="65"/>
                        </a:lnTo>
                        <a:lnTo>
                          <a:pt x="66" y="68"/>
                        </a:lnTo>
                        <a:lnTo>
                          <a:pt x="66" y="72"/>
                        </a:lnTo>
                        <a:lnTo>
                          <a:pt x="66" y="76"/>
                        </a:lnTo>
                        <a:lnTo>
                          <a:pt x="66" y="80"/>
                        </a:lnTo>
                        <a:lnTo>
                          <a:pt x="66" y="84"/>
                        </a:lnTo>
                        <a:lnTo>
                          <a:pt x="65" y="88"/>
                        </a:lnTo>
                        <a:lnTo>
                          <a:pt x="65" y="91"/>
                        </a:lnTo>
                        <a:lnTo>
                          <a:pt x="64" y="95"/>
                        </a:lnTo>
                        <a:lnTo>
                          <a:pt x="61" y="98"/>
                        </a:lnTo>
                        <a:lnTo>
                          <a:pt x="59" y="100"/>
                        </a:lnTo>
                        <a:lnTo>
                          <a:pt x="57" y="102"/>
                        </a:lnTo>
                        <a:lnTo>
                          <a:pt x="54" y="104"/>
                        </a:lnTo>
                        <a:lnTo>
                          <a:pt x="50" y="106"/>
                        </a:lnTo>
                        <a:lnTo>
                          <a:pt x="49" y="106"/>
                        </a:lnTo>
                        <a:lnTo>
                          <a:pt x="46" y="106"/>
                        </a:lnTo>
                        <a:lnTo>
                          <a:pt x="43" y="107"/>
                        </a:lnTo>
                        <a:lnTo>
                          <a:pt x="41" y="107"/>
                        </a:lnTo>
                        <a:lnTo>
                          <a:pt x="38" y="107"/>
                        </a:lnTo>
                        <a:lnTo>
                          <a:pt x="34" y="106"/>
                        </a:lnTo>
                        <a:lnTo>
                          <a:pt x="31" y="104"/>
                        </a:lnTo>
                        <a:lnTo>
                          <a:pt x="28" y="103"/>
                        </a:lnTo>
                        <a:lnTo>
                          <a:pt x="27" y="100"/>
                        </a:lnTo>
                        <a:lnTo>
                          <a:pt x="26" y="99"/>
                        </a:lnTo>
                        <a:lnTo>
                          <a:pt x="24" y="98"/>
                        </a:lnTo>
                        <a:lnTo>
                          <a:pt x="23" y="95"/>
                        </a:lnTo>
                        <a:lnTo>
                          <a:pt x="22" y="92"/>
                        </a:lnTo>
                        <a:lnTo>
                          <a:pt x="20" y="90"/>
                        </a:lnTo>
                        <a:lnTo>
                          <a:pt x="20" y="87"/>
                        </a:lnTo>
                        <a:lnTo>
                          <a:pt x="20" y="84"/>
                        </a:lnTo>
                        <a:lnTo>
                          <a:pt x="0" y="84"/>
                        </a:lnTo>
                        <a:lnTo>
                          <a:pt x="1" y="88"/>
                        </a:lnTo>
                        <a:lnTo>
                          <a:pt x="1" y="92"/>
                        </a:lnTo>
                        <a:lnTo>
                          <a:pt x="3" y="96"/>
                        </a:lnTo>
                        <a:lnTo>
                          <a:pt x="5" y="99"/>
                        </a:lnTo>
                        <a:lnTo>
                          <a:pt x="7" y="103"/>
                        </a:lnTo>
                        <a:lnTo>
                          <a:pt x="8" y="106"/>
                        </a:lnTo>
                        <a:lnTo>
                          <a:pt x="11" y="108"/>
                        </a:lnTo>
                        <a:lnTo>
                          <a:pt x="14" y="111"/>
                        </a:lnTo>
                        <a:lnTo>
                          <a:pt x="16" y="113"/>
                        </a:lnTo>
                        <a:lnTo>
                          <a:pt x="20" y="115"/>
                        </a:lnTo>
                        <a:lnTo>
                          <a:pt x="23" y="117"/>
                        </a:lnTo>
                        <a:lnTo>
                          <a:pt x="27" y="118"/>
                        </a:lnTo>
                        <a:lnTo>
                          <a:pt x="30" y="118"/>
                        </a:lnTo>
                        <a:lnTo>
                          <a:pt x="34" y="119"/>
                        </a:lnTo>
                        <a:lnTo>
                          <a:pt x="38" y="119"/>
                        </a:lnTo>
                        <a:lnTo>
                          <a:pt x="42" y="119"/>
                        </a:lnTo>
                        <a:lnTo>
                          <a:pt x="46" y="119"/>
                        </a:lnTo>
                        <a:lnTo>
                          <a:pt x="50" y="119"/>
                        </a:lnTo>
                        <a:lnTo>
                          <a:pt x="54" y="118"/>
                        </a:lnTo>
                        <a:lnTo>
                          <a:pt x="58" y="118"/>
                        </a:lnTo>
                        <a:lnTo>
                          <a:pt x="62" y="117"/>
                        </a:lnTo>
                        <a:lnTo>
                          <a:pt x="65" y="114"/>
                        </a:lnTo>
                        <a:lnTo>
                          <a:pt x="69" y="113"/>
                        </a:lnTo>
                        <a:lnTo>
                          <a:pt x="72" y="110"/>
                        </a:lnTo>
                        <a:lnTo>
                          <a:pt x="76" y="107"/>
                        </a:lnTo>
                        <a:lnTo>
                          <a:pt x="78" y="103"/>
                        </a:lnTo>
                        <a:lnTo>
                          <a:pt x="81" y="99"/>
                        </a:lnTo>
                        <a:lnTo>
                          <a:pt x="84" y="95"/>
                        </a:lnTo>
                        <a:lnTo>
                          <a:pt x="85" y="90"/>
                        </a:lnTo>
                        <a:lnTo>
                          <a:pt x="87" y="86"/>
                        </a:lnTo>
                        <a:lnTo>
                          <a:pt x="87" y="80"/>
                        </a:lnTo>
                        <a:lnTo>
                          <a:pt x="87" y="75"/>
                        </a:lnTo>
                        <a:lnTo>
                          <a:pt x="87" y="69"/>
                        </a:lnTo>
                        <a:lnTo>
                          <a:pt x="87" y="65"/>
                        </a:lnTo>
                        <a:lnTo>
                          <a:pt x="85" y="61"/>
                        </a:lnTo>
                        <a:lnTo>
                          <a:pt x="84" y="57"/>
                        </a:lnTo>
                        <a:lnTo>
                          <a:pt x="82" y="54"/>
                        </a:lnTo>
                        <a:lnTo>
                          <a:pt x="80" y="52"/>
                        </a:lnTo>
                        <a:lnTo>
                          <a:pt x="78" y="48"/>
                        </a:lnTo>
                        <a:lnTo>
                          <a:pt x="76" y="46"/>
                        </a:lnTo>
                        <a:lnTo>
                          <a:pt x="73" y="44"/>
                        </a:lnTo>
                        <a:lnTo>
                          <a:pt x="69" y="42"/>
                        </a:lnTo>
                        <a:lnTo>
                          <a:pt x="66" y="41"/>
                        </a:lnTo>
                        <a:lnTo>
                          <a:pt x="62" y="40"/>
                        </a:lnTo>
                        <a:lnTo>
                          <a:pt x="59" y="38"/>
                        </a:lnTo>
                        <a:lnTo>
                          <a:pt x="55" y="37"/>
                        </a:lnTo>
                        <a:lnTo>
                          <a:pt x="51" y="37"/>
                        </a:lnTo>
                        <a:lnTo>
                          <a:pt x="47" y="37"/>
                        </a:lnTo>
                        <a:lnTo>
                          <a:pt x="43" y="37"/>
                        </a:lnTo>
                        <a:lnTo>
                          <a:pt x="41" y="37"/>
                        </a:lnTo>
                        <a:lnTo>
                          <a:pt x="38" y="38"/>
                        </a:lnTo>
                        <a:lnTo>
                          <a:pt x="35" y="38"/>
                        </a:lnTo>
                        <a:lnTo>
                          <a:pt x="31" y="40"/>
                        </a:lnTo>
                        <a:lnTo>
                          <a:pt x="28" y="41"/>
                        </a:lnTo>
                        <a:lnTo>
                          <a:pt x="26" y="44"/>
                        </a:lnTo>
                        <a:lnTo>
                          <a:pt x="23" y="45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6" name="Freeform 847">
                    <a:extLst>
                      <a:ext uri="{FF2B5EF4-FFF2-40B4-BE49-F238E27FC236}">
                        <a16:creationId xmlns="" xmlns:a16="http://schemas.microsoft.com/office/drawing/2014/main" id="{B9FA158C-3DEA-4C25-9E2A-DA2C5629BC6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09976" y="6000750"/>
                    <a:ext cx="49213" cy="63500"/>
                  </a:xfrm>
                  <a:custGeom>
                    <a:avLst/>
                    <a:gdLst>
                      <a:gd name="T0" fmla="*/ 76 w 95"/>
                      <a:gd name="T1" fmla="*/ 77 h 120"/>
                      <a:gd name="T2" fmla="*/ 76 w 95"/>
                      <a:gd name="T3" fmla="*/ 0 h 120"/>
                      <a:gd name="T4" fmla="*/ 57 w 95"/>
                      <a:gd name="T5" fmla="*/ 0 h 120"/>
                      <a:gd name="T6" fmla="*/ 0 w 95"/>
                      <a:gd name="T7" fmla="*/ 76 h 120"/>
                      <a:gd name="T8" fmla="*/ 0 w 95"/>
                      <a:gd name="T9" fmla="*/ 90 h 120"/>
                      <a:gd name="T10" fmla="*/ 57 w 95"/>
                      <a:gd name="T11" fmla="*/ 90 h 120"/>
                      <a:gd name="T12" fmla="*/ 57 w 95"/>
                      <a:gd name="T13" fmla="*/ 120 h 120"/>
                      <a:gd name="T14" fmla="*/ 76 w 95"/>
                      <a:gd name="T15" fmla="*/ 120 h 120"/>
                      <a:gd name="T16" fmla="*/ 76 w 95"/>
                      <a:gd name="T17" fmla="*/ 90 h 120"/>
                      <a:gd name="T18" fmla="*/ 95 w 95"/>
                      <a:gd name="T19" fmla="*/ 90 h 120"/>
                      <a:gd name="T20" fmla="*/ 95 w 95"/>
                      <a:gd name="T21" fmla="*/ 77 h 120"/>
                      <a:gd name="T22" fmla="*/ 76 w 95"/>
                      <a:gd name="T23" fmla="*/ 77 h 120"/>
                      <a:gd name="T24" fmla="*/ 57 w 95"/>
                      <a:gd name="T25" fmla="*/ 27 h 120"/>
                      <a:gd name="T26" fmla="*/ 57 w 95"/>
                      <a:gd name="T27" fmla="*/ 77 h 120"/>
                      <a:gd name="T28" fmla="*/ 19 w 95"/>
                      <a:gd name="T29" fmla="*/ 77 h 120"/>
                      <a:gd name="T30" fmla="*/ 57 w 95"/>
                      <a:gd name="T31" fmla="*/ 27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5" h="120">
                        <a:moveTo>
                          <a:pt x="76" y="77"/>
                        </a:moveTo>
                        <a:lnTo>
                          <a:pt x="76" y="0"/>
                        </a:lnTo>
                        <a:lnTo>
                          <a:pt x="57" y="0"/>
                        </a:lnTo>
                        <a:lnTo>
                          <a:pt x="0" y="76"/>
                        </a:lnTo>
                        <a:lnTo>
                          <a:pt x="0" y="90"/>
                        </a:lnTo>
                        <a:lnTo>
                          <a:pt x="57" y="90"/>
                        </a:lnTo>
                        <a:lnTo>
                          <a:pt x="57" y="120"/>
                        </a:lnTo>
                        <a:lnTo>
                          <a:pt x="76" y="120"/>
                        </a:lnTo>
                        <a:lnTo>
                          <a:pt x="76" y="90"/>
                        </a:lnTo>
                        <a:lnTo>
                          <a:pt x="95" y="90"/>
                        </a:lnTo>
                        <a:lnTo>
                          <a:pt x="95" y="77"/>
                        </a:lnTo>
                        <a:lnTo>
                          <a:pt x="76" y="77"/>
                        </a:lnTo>
                        <a:close/>
                        <a:moveTo>
                          <a:pt x="57" y="27"/>
                        </a:moveTo>
                        <a:lnTo>
                          <a:pt x="57" y="77"/>
                        </a:lnTo>
                        <a:lnTo>
                          <a:pt x="19" y="77"/>
                        </a:lnTo>
                        <a:lnTo>
                          <a:pt x="57" y="27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7" name="Freeform 848">
                    <a:extLst>
                      <a:ext uri="{FF2B5EF4-FFF2-40B4-BE49-F238E27FC236}">
                        <a16:creationId xmlns="" xmlns:a16="http://schemas.microsoft.com/office/drawing/2014/main" id="{B2E8D799-EFE0-4F10-A569-C53519D25F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6134100"/>
                    <a:ext cx="46038" cy="65088"/>
                  </a:xfrm>
                  <a:custGeom>
                    <a:avLst/>
                    <a:gdLst>
                      <a:gd name="T0" fmla="*/ 66 w 88"/>
                      <a:gd name="T1" fmla="*/ 57 h 122"/>
                      <a:gd name="T2" fmla="*/ 76 w 88"/>
                      <a:gd name="T3" fmla="*/ 53 h 122"/>
                      <a:gd name="T4" fmla="*/ 81 w 88"/>
                      <a:gd name="T5" fmla="*/ 46 h 122"/>
                      <a:gd name="T6" fmla="*/ 84 w 88"/>
                      <a:gd name="T7" fmla="*/ 38 h 122"/>
                      <a:gd name="T8" fmla="*/ 84 w 88"/>
                      <a:gd name="T9" fmla="*/ 28 h 122"/>
                      <a:gd name="T10" fmla="*/ 81 w 88"/>
                      <a:gd name="T11" fmla="*/ 19 h 122"/>
                      <a:gd name="T12" fmla="*/ 76 w 88"/>
                      <a:gd name="T13" fmla="*/ 12 h 122"/>
                      <a:gd name="T14" fmla="*/ 68 w 88"/>
                      <a:gd name="T15" fmla="*/ 5 h 122"/>
                      <a:gd name="T16" fmla="*/ 57 w 88"/>
                      <a:gd name="T17" fmla="*/ 1 h 122"/>
                      <a:gd name="T18" fmla="*/ 43 w 88"/>
                      <a:gd name="T19" fmla="*/ 0 h 122"/>
                      <a:gd name="T20" fmla="*/ 32 w 88"/>
                      <a:gd name="T21" fmla="*/ 1 h 122"/>
                      <a:gd name="T22" fmla="*/ 22 w 88"/>
                      <a:gd name="T23" fmla="*/ 5 h 122"/>
                      <a:gd name="T24" fmla="*/ 14 w 88"/>
                      <a:gd name="T25" fmla="*/ 12 h 122"/>
                      <a:gd name="T26" fmla="*/ 7 w 88"/>
                      <a:gd name="T27" fmla="*/ 22 h 122"/>
                      <a:gd name="T28" fmla="*/ 4 w 88"/>
                      <a:gd name="T29" fmla="*/ 32 h 122"/>
                      <a:gd name="T30" fmla="*/ 23 w 88"/>
                      <a:gd name="T31" fmla="*/ 32 h 122"/>
                      <a:gd name="T32" fmla="*/ 24 w 88"/>
                      <a:gd name="T33" fmla="*/ 26 h 122"/>
                      <a:gd name="T34" fmla="*/ 28 w 88"/>
                      <a:gd name="T35" fmla="*/ 19 h 122"/>
                      <a:gd name="T36" fmla="*/ 37 w 88"/>
                      <a:gd name="T37" fmla="*/ 14 h 122"/>
                      <a:gd name="T38" fmla="*/ 47 w 88"/>
                      <a:gd name="T39" fmla="*/ 14 h 122"/>
                      <a:gd name="T40" fmla="*/ 57 w 88"/>
                      <a:gd name="T41" fmla="*/ 18 h 122"/>
                      <a:gd name="T42" fmla="*/ 62 w 88"/>
                      <a:gd name="T43" fmla="*/ 22 h 122"/>
                      <a:gd name="T44" fmla="*/ 64 w 88"/>
                      <a:gd name="T45" fmla="*/ 27 h 122"/>
                      <a:gd name="T46" fmla="*/ 64 w 88"/>
                      <a:gd name="T47" fmla="*/ 34 h 122"/>
                      <a:gd name="T48" fmla="*/ 62 w 88"/>
                      <a:gd name="T49" fmla="*/ 41 h 122"/>
                      <a:gd name="T50" fmla="*/ 59 w 88"/>
                      <a:gd name="T51" fmla="*/ 46 h 122"/>
                      <a:gd name="T52" fmla="*/ 54 w 88"/>
                      <a:gd name="T53" fmla="*/ 50 h 122"/>
                      <a:gd name="T54" fmla="*/ 49 w 88"/>
                      <a:gd name="T55" fmla="*/ 53 h 122"/>
                      <a:gd name="T56" fmla="*/ 43 w 88"/>
                      <a:gd name="T57" fmla="*/ 53 h 122"/>
                      <a:gd name="T58" fmla="*/ 45 w 88"/>
                      <a:gd name="T59" fmla="*/ 65 h 122"/>
                      <a:gd name="T60" fmla="*/ 51 w 88"/>
                      <a:gd name="T61" fmla="*/ 66 h 122"/>
                      <a:gd name="T62" fmla="*/ 57 w 88"/>
                      <a:gd name="T63" fmla="*/ 68 h 122"/>
                      <a:gd name="T64" fmla="*/ 62 w 88"/>
                      <a:gd name="T65" fmla="*/ 72 h 122"/>
                      <a:gd name="T66" fmla="*/ 65 w 88"/>
                      <a:gd name="T67" fmla="*/ 77 h 122"/>
                      <a:gd name="T68" fmla="*/ 66 w 88"/>
                      <a:gd name="T69" fmla="*/ 84 h 122"/>
                      <a:gd name="T70" fmla="*/ 66 w 88"/>
                      <a:gd name="T71" fmla="*/ 91 h 122"/>
                      <a:gd name="T72" fmla="*/ 64 w 88"/>
                      <a:gd name="T73" fmla="*/ 97 h 122"/>
                      <a:gd name="T74" fmla="*/ 59 w 88"/>
                      <a:gd name="T75" fmla="*/ 103 h 122"/>
                      <a:gd name="T76" fmla="*/ 54 w 88"/>
                      <a:gd name="T77" fmla="*/ 107 h 122"/>
                      <a:gd name="T78" fmla="*/ 47 w 88"/>
                      <a:gd name="T79" fmla="*/ 108 h 122"/>
                      <a:gd name="T80" fmla="*/ 41 w 88"/>
                      <a:gd name="T81" fmla="*/ 108 h 122"/>
                      <a:gd name="T82" fmla="*/ 34 w 88"/>
                      <a:gd name="T83" fmla="*/ 107 h 122"/>
                      <a:gd name="T84" fmla="*/ 26 w 88"/>
                      <a:gd name="T85" fmla="*/ 101 h 122"/>
                      <a:gd name="T86" fmla="*/ 22 w 88"/>
                      <a:gd name="T87" fmla="*/ 97 h 122"/>
                      <a:gd name="T88" fmla="*/ 20 w 88"/>
                      <a:gd name="T89" fmla="*/ 91 h 122"/>
                      <a:gd name="T90" fmla="*/ 0 w 88"/>
                      <a:gd name="T91" fmla="*/ 84 h 122"/>
                      <a:gd name="T92" fmla="*/ 1 w 88"/>
                      <a:gd name="T93" fmla="*/ 96 h 122"/>
                      <a:gd name="T94" fmla="*/ 5 w 88"/>
                      <a:gd name="T95" fmla="*/ 104 h 122"/>
                      <a:gd name="T96" fmla="*/ 12 w 88"/>
                      <a:gd name="T97" fmla="*/ 112 h 122"/>
                      <a:gd name="T98" fmla="*/ 22 w 88"/>
                      <a:gd name="T99" fmla="*/ 118 h 122"/>
                      <a:gd name="T100" fmla="*/ 34 w 88"/>
                      <a:gd name="T101" fmla="*/ 122 h 122"/>
                      <a:gd name="T102" fmla="*/ 47 w 88"/>
                      <a:gd name="T103" fmla="*/ 122 h 122"/>
                      <a:gd name="T104" fmla="*/ 61 w 88"/>
                      <a:gd name="T105" fmla="*/ 119 h 122"/>
                      <a:gd name="T106" fmla="*/ 72 w 88"/>
                      <a:gd name="T107" fmla="*/ 114 h 122"/>
                      <a:gd name="T108" fmla="*/ 81 w 88"/>
                      <a:gd name="T109" fmla="*/ 107 h 122"/>
                      <a:gd name="T110" fmla="*/ 85 w 88"/>
                      <a:gd name="T111" fmla="*/ 97 h 122"/>
                      <a:gd name="T112" fmla="*/ 88 w 88"/>
                      <a:gd name="T113" fmla="*/ 87 h 122"/>
                      <a:gd name="T114" fmla="*/ 87 w 88"/>
                      <a:gd name="T115" fmla="*/ 77 h 122"/>
                      <a:gd name="T116" fmla="*/ 81 w 88"/>
                      <a:gd name="T117" fmla="*/ 69 h 122"/>
                      <a:gd name="T118" fmla="*/ 74 w 88"/>
                      <a:gd name="T119" fmla="*/ 62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88" h="122">
                        <a:moveTo>
                          <a:pt x="66" y="60"/>
                        </a:moveTo>
                        <a:lnTo>
                          <a:pt x="62" y="58"/>
                        </a:lnTo>
                        <a:lnTo>
                          <a:pt x="66" y="57"/>
                        </a:lnTo>
                        <a:lnTo>
                          <a:pt x="69" y="57"/>
                        </a:lnTo>
                        <a:lnTo>
                          <a:pt x="73" y="54"/>
                        </a:lnTo>
                        <a:lnTo>
                          <a:pt x="76" y="53"/>
                        </a:lnTo>
                        <a:lnTo>
                          <a:pt x="77" y="50"/>
                        </a:lnTo>
                        <a:lnTo>
                          <a:pt x="78" y="49"/>
                        </a:lnTo>
                        <a:lnTo>
                          <a:pt x="81" y="46"/>
                        </a:lnTo>
                        <a:lnTo>
                          <a:pt x="82" y="43"/>
                        </a:lnTo>
                        <a:lnTo>
                          <a:pt x="82" y="41"/>
                        </a:lnTo>
                        <a:lnTo>
                          <a:pt x="84" y="38"/>
                        </a:lnTo>
                        <a:lnTo>
                          <a:pt x="84" y="35"/>
                        </a:lnTo>
                        <a:lnTo>
                          <a:pt x="84" y="31"/>
                        </a:lnTo>
                        <a:lnTo>
                          <a:pt x="84" y="28"/>
                        </a:lnTo>
                        <a:lnTo>
                          <a:pt x="84" y="26"/>
                        </a:lnTo>
                        <a:lnTo>
                          <a:pt x="82" y="22"/>
                        </a:lnTo>
                        <a:lnTo>
                          <a:pt x="81" y="19"/>
                        </a:lnTo>
                        <a:lnTo>
                          <a:pt x="80" y="16"/>
                        </a:lnTo>
                        <a:lnTo>
                          <a:pt x="78" y="14"/>
                        </a:lnTo>
                        <a:lnTo>
                          <a:pt x="76" y="12"/>
                        </a:lnTo>
                        <a:lnTo>
                          <a:pt x="73" y="9"/>
                        </a:lnTo>
                        <a:lnTo>
                          <a:pt x="70" y="8"/>
                        </a:lnTo>
                        <a:lnTo>
                          <a:pt x="68" y="5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1"/>
                        </a:lnTo>
                        <a:lnTo>
                          <a:pt x="53" y="1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39" y="0"/>
                        </a:lnTo>
                        <a:lnTo>
                          <a:pt x="37" y="1"/>
                        </a:lnTo>
                        <a:lnTo>
                          <a:pt x="32" y="1"/>
                        </a:lnTo>
                        <a:lnTo>
                          <a:pt x="28" y="3"/>
                        </a:lnTo>
                        <a:lnTo>
                          <a:pt x="26" y="4"/>
                        </a:lnTo>
                        <a:lnTo>
                          <a:pt x="22" y="5"/>
                        </a:lnTo>
                        <a:lnTo>
                          <a:pt x="19" y="8"/>
                        </a:lnTo>
                        <a:lnTo>
                          <a:pt x="16" y="9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8" y="18"/>
                        </a:lnTo>
                        <a:lnTo>
                          <a:pt x="7" y="22"/>
                        </a:lnTo>
                        <a:lnTo>
                          <a:pt x="5" y="24"/>
                        </a:lnTo>
                        <a:lnTo>
                          <a:pt x="4" y="28"/>
                        </a:lnTo>
                        <a:lnTo>
                          <a:pt x="4" y="32"/>
                        </a:lnTo>
                        <a:lnTo>
                          <a:pt x="4" y="35"/>
                        </a:lnTo>
                        <a:lnTo>
                          <a:pt x="23" y="35"/>
                        </a:lnTo>
                        <a:lnTo>
                          <a:pt x="23" y="32"/>
                        </a:lnTo>
                        <a:lnTo>
                          <a:pt x="23" y="30"/>
                        </a:lnTo>
                        <a:lnTo>
                          <a:pt x="24" y="27"/>
                        </a:lnTo>
                        <a:lnTo>
                          <a:pt x="24" y="26"/>
                        </a:lnTo>
                        <a:lnTo>
                          <a:pt x="26" y="23"/>
                        </a:lnTo>
                        <a:lnTo>
                          <a:pt x="27" y="22"/>
                        </a:lnTo>
                        <a:lnTo>
                          <a:pt x="28" y="19"/>
                        </a:lnTo>
                        <a:lnTo>
                          <a:pt x="30" y="18"/>
                        </a:lnTo>
                        <a:lnTo>
                          <a:pt x="34" y="16"/>
                        </a:lnTo>
                        <a:lnTo>
                          <a:pt x="37" y="14"/>
                        </a:lnTo>
                        <a:lnTo>
                          <a:pt x="41" y="14"/>
                        </a:lnTo>
                        <a:lnTo>
                          <a:pt x="43" y="14"/>
                        </a:lnTo>
                        <a:lnTo>
                          <a:pt x="47" y="14"/>
                        </a:lnTo>
                        <a:lnTo>
                          <a:pt x="51" y="14"/>
                        </a:lnTo>
                        <a:lnTo>
                          <a:pt x="54" y="15"/>
                        </a:lnTo>
                        <a:lnTo>
                          <a:pt x="57" y="18"/>
                        </a:lnTo>
                        <a:lnTo>
                          <a:pt x="59" y="19"/>
                        </a:lnTo>
                        <a:lnTo>
                          <a:pt x="61" y="20"/>
                        </a:lnTo>
                        <a:lnTo>
                          <a:pt x="62" y="22"/>
                        </a:lnTo>
                        <a:lnTo>
                          <a:pt x="62" y="23"/>
                        </a:lnTo>
                        <a:lnTo>
                          <a:pt x="64" y="26"/>
                        </a:lnTo>
                        <a:lnTo>
                          <a:pt x="64" y="27"/>
                        </a:lnTo>
                        <a:lnTo>
                          <a:pt x="64" y="30"/>
                        </a:lnTo>
                        <a:lnTo>
                          <a:pt x="65" y="31"/>
                        </a:lnTo>
                        <a:lnTo>
                          <a:pt x="64" y="34"/>
                        </a:lnTo>
                        <a:lnTo>
                          <a:pt x="64" y="37"/>
                        </a:lnTo>
                        <a:lnTo>
                          <a:pt x="64" y="39"/>
                        </a:lnTo>
                        <a:lnTo>
                          <a:pt x="62" y="41"/>
                        </a:lnTo>
                        <a:lnTo>
                          <a:pt x="62" y="43"/>
                        </a:lnTo>
                        <a:lnTo>
                          <a:pt x="61" y="45"/>
                        </a:lnTo>
                        <a:lnTo>
                          <a:pt x="59" y="46"/>
                        </a:lnTo>
                        <a:lnTo>
                          <a:pt x="57" y="47"/>
                        </a:lnTo>
                        <a:lnTo>
                          <a:pt x="55" y="49"/>
                        </a:lnTo>
                        <a:lnTo>
                          <a:pt x="54" y="50"/>
                        </a:lnTo>
                        <a:lnTo>
                          <a:pt x="53" y="51"/>
                        </a:lnTo>
                        <a:lnTo>
                          <a:pt x="50" y="51"/>
                        </a:lnTo>
                        <a:lnTo>
                          <a:pt x="49" y="53"/>
                        </a:lnTo>
                        <a:lnTo>
                          <a:pt x="46" y="53"/>
                        </a:lnTo>
                        <a:lnTo>
                          <a:pt x="45" y="53"/>
                        </a:lnTo>
                        <a:lnTo>
                          <a:pt x="43" y="53"/>
                        </a:lnTo>
                        <a:lnTo>
                          <a:pt x="38" y="53"/>
                        </a:lnTo>
                        <a:lnTo>
                          <a:pt x="38" y="65"/>
                        </a:lnTo>
                        <a:lnTo>
                          <a:pt x="45" y="65"/>
                        </a:lnTo>
                        <a:lnTo>
                          <a:pt x="46" y="65"/>
                        </a:lnTo>
                        <a:lnTo>
                          <a:pt x="49" y="65"/>
                        </a:lnTo>
                        <a:lnTo>
                          <a:pt x="51" y="66"/>
                        </a:lnTo>
                        <a:lnTo>
                          <a:pt x="53" y="66"/>
                        </a:lnTo>
                        <a:lnTo>
                          <a:pt x="54" y="68"/>
                        </a:lnTo>
                        <a:lnTo>
                          <a:pt x="57" y="68"/>
                        </a:lnTo>
                        <a:lnTo>
                          <a:pt x="58" y="69"/>
                        </a:lnTo>
                        <a:lnTo>
                          <a:pt x="59" y="70"/>
                        </a:lnTo>
                        <a:lnTo>
                          <a:pt x="62" y="72"/>
                        </a:lnTo>
                        <a:lnTo>
                          <a:pt x="64" y="73"/>
                        </a:lnTo>
                        <a:lnTo>
                          <a:pt x="64" y="76"/>
                        </a:lnTo>
                        <a:lnTo>
                          <a:pt x="65" y="77"/>
                        </a:lnTo>
                        <a:lnTo>
                          <a:pt x="66" y="78"/>
                        </a:lnTo>
                        <a:lnTo>
                          <a:pt x="66" y="81"/>
                        </a:lnTo>
                        <a:lnTo>
                          <a:pt x="66" y="84"/>
                        </a:lnTo>
                        <a:lnTo>
                          <a:pt x="66" y="85"/>
                        </a:lnTo>
                        <a:lnTo>
                          <a:pt x="66" y="88"/>
                        </a:lnTo>
                        <a:lnTo>
                          <a:pt x="66" y="91"/>
                        </a:lnTo>
                        <a:lnTo>
                          <a:pt x="66" y="93"/>
                        </a:lnTo>
                        <a:lnTo>
                          <a:pt x="65" y="96"/>
                        </a:lnTo>
                        <a:lnTo>
                          <a:pt x="64" y="97"/>
                        </a:lnTo>
                        <a:lnTo>
                          <a:pt x="64" y="100"/>
                        </a:lnTo>
                        <a:lnTo>
                          <a:pt x="62" y="101"/>
                        </a:lnTo>
                        <a:lnTo>
                          <a:pt x="59" y="103"/>
                        </a:lnTo>
                        <a:lnTo>
                          <a:pt x="58" y="104"/>
                        </a:lnTo>
                        <a:lnTo>
                          <a:pt x="57" y="105"/>
                        </a:lnTo>
                        <a:lnTo>
                          <a:pt x="54" y="107"/>
                        </a:lnTo>
                        <a:lnTo>
                          <a:pt x="53" y="107"/>
                        </a:lnTo>
                        <a:lnTo>
                          <a:pt x="50" y="108"/>
                        </a:lnTo>
                        <a:lnTo>
                          <a:pt x="47" y="108"/>
                        </a:lnTo>
                        <a:lnTo>
                          <a:pt x="45" y="108"/>
                        </a:lnTo>
                        <a:lnTo>
                          <a:pt x="42" y="108"/>
                        </a:lnTo>
                        <a:lnTo>
                          <a:pt x="41" y="108"/>
                        </a:lnTo>
                        <a:lnTo>
                          <a:pt x="38" y="108"/>
                        </a:lnTo>
                        <a:lnTo>
                          <a:pt x="37" y="108"/>
                        </a:lnTo>
                        <a:lnTo>
                          <a:pt x="34" y="107"/>
                        </a:lnTo>
                        <a:lnTo>
                          <a:pt x="31" y="105"/>
                        </a:lnTo>
                        <a:lnTo>
                          <a:pt x="27" y="104"/>
                        </a:lnTo>
                        <a:lnTo>
                          <a:pt x="26" y="101"/>
                        </a:lnTo>
                        <a:lnTo>
                          <a:pt x="24" y="100"/>
                        </a:lnTo>
                        <a:lnTo>
                          <a:pt x="23" y="99"/>
                        </a:lnTo>
                        <a:lnTo>
                          <a:pt x="22" y="97"/>
                        </a:lnTo>
                        <a:lnTo>
                          <a:pt x="20" y="95"/>
                        </a:lnTo>
                        <a:lnTo>
                          <a:pt x="20" y="93"/>
                        </a:lnTo>
                        <a:lnTo>
                          <a:pt x="20" y="91"/>
                        </a:lnTo>
                        <a:lnTo>
                          <a:pt x="20" y="88"/>
                        </a:lnTo>
                        <a:lnTo>
                          <a:pt x="20" y="84"/>
                        </a:lnTo>
                        <a:lnTo>
                          <a:pt x="0" y="84"/>
                        </a:lnTo>
                        <a:lnTo>
                          <a:pt x="0" y="89"/>
                        </a:lnTo>
                        <a:lnTo>
                          <a:pt x="0" y="92"/>
                        </a:lnTo>
                        <a:lnTo>
                          <a:pt x="1" y="96"/>
                        </a:lnTo>
                        <a:lnTo>
                          <a:pt x="1" y="99"/>
                        </a:lnTo>
                        <a:lnTo>
                          <a:pt x="3" y="101"/>
                        </a:lnTo>
                        <a:lnTo>
                          <a:pt x="5" y="104"/>
                        </a:lnTo>
                        <a:lnTo>
                          <a:pt x="7" y="107"/>
                        </a:lnTo>
                        <a:lnTo>
                          <a:pt x="9" y="110"/>
                        </a:lnTo>
                        <a:lnTo>
                          <a:pt x="12" y="112"/>
                        </a:lnTo>
                        <a:lnTo>
                          <a:pt x="15" y="114"/>
                        </a:lnTo>
                        <a:lnTo>
                          <a:pt x="19" y="116"/>
                        </a:lnTo>
                        <a:lnTo>
                          <a:pt x="22" y="118"/>
                        </a:lnTo>
                        <a:lnTo>
                          <a:pt x="26" y="119"/>
                        </a:lnTo>
                        <a:lnTo>
                          <a:pt x="30" y="120"/>
                        </a:lnTo>
                        <a:lnTo>
                          <a:pt x="34" y="122"/>
                        </a:lnTo>
                        <a:lnTo>
                          <a:pt x="38" y="122"/>
                        </a:lnTo>
                        <a:lnTo>
                          <a:pt x="42" y="122"/>
                        </a:lnTo>
                        <a:lnTo>
                          <a:pt x="47" y="122"/>
                        </a:lnTo>
                        <a:lnTo>
                          <a:pt x="53" y="122"/>
                        </a:lnTo>
                        <a:lnTo>
                          <a:pt x="57" y="120"/>
                        </a:lnTo>
                        <a:lnTo>
                          <a:pt x="61" y="119"/>
                        </a:lnTo>
                        <a:lnTo>
                          <a:pt x="65" y="118"/>
                        </a:lnTo>
                        <a:lnTo>
                          <a:pt x="69" y="116"/>
                        </a:lnTo>
                        <a:lnTo>
                          <a:pt x="72" y="114"/>
                        </a:lnTo>
                        <a:lnTo>
                          <a:pt x="76" y="112"/>
                        </a:lnTo>
                        <a:lnTo>
                          <a:pt x="78" y="110"/>
                        </a:lnTo>
                        <a:lnTo>
                          <a:pt x="81" y="107"/>
                        </a:lnTo>
                        <a:lnTo>
                          <a:pt x="82" y="104"/>
                        </a:lnTo>
                        <a:lnTo>
                          <a:pt x="84" y="101"/>
                        </a:lnTo>
                        <a:lnTo>
                          <a:pt x="85" y="97"/>
                        </a:lnTo>
                        <a:lnTo>
                          <a:pt x="87" y="95"/>
                        </a:lnTo>
                        <a:lnTo>
                          <a:pt x="87" y="91"/>
                        </a:lnTo>
                        <a:lnTo>
                          <a:pt x="88" y="87"/>
                        </a:lnTo>
                        <a:lnTo>
                          <a:pt x="87" y="84"/>
                        </a:lnTo>
                        <a:lnTo>
                          <a:pt x="87" y="80"/>
                        </a:lnTo>
                        <a:lnTo>
                          <a:pt x="87" y="77"/>
                        </a:lnTo>
                        <a:lnTo>
                          <a:pt x="85" y="74"/>
                        </a:lnTo>
                        <a:lnTo>
                          <a:pt x="84" y="72"/>
                        </a:lnTo>
                        <a:lnTo>
                          <a:pt x="81" y="69"/>
                        </a:lnTo>
                        <a:lnTo>
                          <a:pt x="80" y="68"/>
                        </a:lnTo>
                        <a:lnTo>
                          <a:pt x="77" y="65"/>
                        </a:lnTo>
                        <a:lnTo>
                          <a:pt x="74" y="62"/>
                        </a:lnTo>
                        <a:lnTo>
                          <a:pt x="70" y="61"/>
                        </a:lnTo>
                        <a:lnTo>
                          <a:pt x="66" y="6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8" name="Freeform 849">
                    <a:extLst>
                      <a:ext uri="{FF2B5EF4-FFF2-40B4-BE49-F238E27FC236}">
                        <a16:creationId xmlns="" xmlns:a16="http://schemas.microsoft.com/office/drawing/2014/main" id="{D7089A16-4042-4508-BB7B-0591F898CB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1563" y="6269038"/>
                    <a:ext cx="46038" cy="63500"/>
                  </a:xfrm>
                  <a:custGeom>
                    <a:avLst/>
                    <a:gdLst>
                      <a:gd name="T0" fmla="*/ 62 w 88"/>
                      <a:gd name="T1" fmla="*/ 42 h 121"/>
                      <a:gd name="T2" fmla="*/ 58 w 88"/>
                      <a:gd name="T3" fmla="*/ 49 h 121"/>
                      <a:gd name="T4" fmla="*/ 53 w 88"/>
                      <a:gd name="T5" fmla="*/ 54 h 121"/>
                      <a:gd name="T6" fmla="*/ 46 w 88"/>
                      <a:gd name="T7" fmla="*/ 61 h 121"/>
                      <a:gd name="T8" fmla="*/ 38 w 88"/>
                      <a:gd name="T9" fmla="*/ 68 h 121"/>
                      <a:gd name="T10" fmla="*/ 30 w 88"/>
                      <a:gd name="T11" fmla="*/ 76 h 121"/>
                      <a:gd name="T12" fmla="*/ 20 w 88"/>
                      <a:gd name="T13" fmla="*/ 84 h 121"/>
                      <a:gd name="T14" fmla="*/ 12 w 88"/>
                      <a:gd name="T15" fmla="*/ 92 h 121"/>
                      <a:gd name="T16" fmla="*/ 7 w 88"/>
                      <a:gd name="T17" fmla="*/ 98 h 121"/>
                      <a:gd name="T18" fmla="*/ 3 w 88"/>
                      <a:gd name="T19" fmla="*/ 103 h 121"/>
                      <a:gd name="T20" fmla="*/ 1 w 88"/>
                      <a:gd name="T21" fmla="*/ 107 h 121"/>
                      <a:gd name="T22" fmla="*/ 0 w 88"/>
                      <a:gd name="T23" fmla="*/ 121 h 121"/>
                      <a:gd name="T24" fmla="*/ 88 w 88"/>
                      <a:gd name="T25" fmla="*/ 107 h 121"/>
                      <a:gd name="T26" fmla="*/ 26 w 88"/>
                      <a:gd name="T27" fmla="*/ 104 h 121"/>
                      <a:gd name="T28" fmla="*/ 31 w 88"/>
                      <a:gd name="T29" fmla="*/ 99 h 121"/>
                      <a:gd name="T30" fmla="*/ 47 w 88"/>
                      <a:gd name="T31" fmla="*/ 84 h 121"/>
                      <a:gd name="T32" fmla="*/ 72 w 88"/>
                      <a:gd name="T33" fmla="*/ 61 h 121"/>
                      <a:gd name="T34" fmla="*/ 77 w 88"/>
                      <a:gd name="T35" fmla="*/ 54 h 121"/>
                      <a:gd name="T36" fmla="*/ 81 w 88"/>
                      <a:gd name="T37" fmla="*/ 48 h 121"/>
                      <a:gd name="T38" fmla="*/ 84 w 88"/>
                      <a:gd name="T39" fmla="*/ 39 h 121"/>
                      <a:gd name="T40" fmla="*/ 85 w 88"/>
                      <a:gd name="T41" fmla="*/ 31 h 121"/>
                      <a:gd name="T42" fmla="*/ 84 w 88"/>
                      <a:gd name="T43" fmla="*/ 25 h 121"/>
                      <a:gd name="T44" fmla="*/ 82 w 88"/>
                      <a:gd name="T45" fmla="*/ 19 h 121"/>
                      <a:gd name="T46" fmla="*/ 78 w 88"/>
                      <a:gd name="T47" fmla="*/ 14 h 121"/>
                      <a:gd name="T48" fmla="*/ 73 w 88"/>
                      <a:gd name="T49" fmla="*/ 10 h 121"/>
                      <a:gd name="T50" fmla="*/ 68 w 88"/>
                      <a:gd name="T51" fmla="*/ 6 h 121"/>
                      <a:gd name="T52" fmla="*/ 61 w 88"/>
                      <a:gd name="T53" fmla="*/ 3 h 121"/>
                      <a:gd name="T54" fmla="*/ 53 w 88"/>
                      <a:gd name="T55" fmla="*/ 2 h 121"/>
                      <a:gd name="T56" fmla="*/ 43 w 88"/>
                      <a:gd name="T57" fmla="*/ 0 h 121"/>
                      <a:gd name="T58" fmla="*/ 37 w 88"/>
                      <a:gd name="T59" fmla="*/ 2 h 121"/>
                      <a:gd name="T60" fmla="*/ 30 w 88"/>
                      <a:gd name="T61" fmla="*/ 3 h 121"/>
                      <a:gd name="T62" fmla="*/ 23 w 88"/>
                      <a:gd name="T63" fmla="*/ 6 h 121"/>
                      <a:gd name="T64" fmla="*/ 18 w 88"/>
                      <a:gd name="T65" fmla="*/ 10 h 121"/>
                      <a:gd name="T66" fmla="*/ 11 w 88"/>
                      <a:gd name="T67" fmla="*/ 15 h 121"/>
                      <a:gd name="T68" fmla="*/ 7 w 88"/>
                      <a:gd name="T69" fmla="*/ 23 h 121"/>
                      <a:gd name="T70" fmla="*/ 4 w 88"/>
                      <a:gd name="T71" fmla="*/ 31 h 121"/>
                      <a:gd name="T72" fmla="*/ 4 w 88"/>
                      <a:gd name="T73" fmla="*/ 42 h 121"/>
                      <a:gd name="T74" fmla="*/ 23 w 88"/>
                      <a:gd name="T75" fmla="*/ 38 h 121"/>
                      <a:gd name="T76" fmla="*/ 24 w 88"/>
                      <a:gd name="T77" fmla="*/ 31 h 121"/>
                      <a:gd name="T78" fmla="*/ 27 w 88"/>
                      <a:gd name="T79" fmla="*/ 25 h 121"/>
                      <a:gd name="T80" fmla="*/ 31 w 88"/>
                      <a:gd name="T81" fmla="*/ 19 h 121"/>
                      <a:gd name="T82" fmla="*/ 35 w 88"/>
                      <a:gd name="T83" fmla="*/ 16 h 121"/>
                      <a:gd name="T84" fmla="*/ 42 w 88"/>
                      <a:gd name="T85" fmla="*/ 14 h 121"/>
                      <a:gd name="T86" fmla="*/ 49 w 88"/>
                      <a:gd name="T87" fmla="*/ 14 h 121"/>
                      <a:gd name="T88" fmla="*/ 54 w 88"/>
                      <a:gd name="T89" fmla="*/ 16 h 121"/>
                      <a:gd name="T90" fmla="*/ 59 w 88"/>
                      <a:gd name="T91" fmla="*/ 19 h 121"/>
                      <a:gd name="T92" fmla="*/ 62 w 88"/>
                      <a:gd name="T93" fmla="*/ 22 h 121"/>
                      <a:gd name="T94" fmla="*/ 64 w 88"/>
                      <a:gd name="T95" fmla="*/ 26 h 121"/>
                      <a:gd name="T96" fmla="*/ 64 w 88"/>
                      <a:gd name="T97" fmla="*/ 30 h 121"/>
                      <a:gd name="T98" fmla="*/ 64 w 88"/>
                      <a:gd name="T99" fmla="*/ 35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8" h="121">
                        <a:moveTo>
                          <a:pt x="64" y="38"/>
                        </a:moveTo>
                        <a:lnTo>
                          <a:pt x="62" y="42"/>
                        </a:lnTo>
                        <a:lnTo>
                          <a:pt x="61" y="45"/>
                        </a:lnTo>
                        <a:lnTo>
                          <a:pt x="58" y="49"/>
                        </a:lnTo>
                        <a:lnTo>
                          <a:pt x="55" y="52"/>
                        </a:lnTo>
                        <a:lnTo>
                          <a:pt x="53" y="54"/>
                        </a:lnTo>
                        <a:lnTo>
                          <a:pt x="50" y="58"/>
                        </a:lnTo>
                        <a:lnTo>
                          <a:pt x="46" y="61"/>
                        </a:lnTo>
                        <a:lnTo>
                          <a:pt x="42" y="65"/>
                        </a:lnTo>
                        <a:lnTo>
                          <a:pt x="38" y="68"/>
                        </a:lnTo>
                        <a:lnTo>
                          <a:pt x="34" y="72"/>
                        </a:lnTo>
                        <a:lnTo>
                          <a:pt x="30" y="76"/>
                        </a:lnTo>
                        <a:lnTo>
                          <a:pt x="24" y="80"/>
                        </a:lnTo>
                        <a:lnTo>
                          <a:pt x="20" y="84"/>
                        </a:lnTo>
                        <a:lnTo>
                          <a:pt x="15" y="89"/>
                        </a:lnTo>
                        <a:lnTo>
                          <a:pt x="12" y="92"/>
                        </a:lnTo>
                        <a:lnTo>
                          <a:pt x="9" y="95"/>
                        </a:lnTo>
                        <a:lnTo>
                          <a:pt x="7" y="98"/>
                        </a:lnTo>
                        <a:lnTo>
                          <a:pt x="4" y="100"/>
                        </a:lnTo>
                        <a:lnTo>
                          <a:pt x="3" y="103"/>
                        </a:lnTo>
                        <a:lnTo>
                          <a:pt x="1" y="104"/>
                        </a:lnTo>
                        <a:lnTo>
                          <a:pt x="1" y="107"/>
                        </a:lnTo>
                        <a:lnTo>
                          <a:pt x="0" y="108"/>
                        </a:lnTo>
                        <a:lnTo>
                          <a:pt x="0" y="121"/>
                        </a:lnTo>
                        <a:lnTo>
                          <a:pt x="88" y="121"/>
                        </a:lnTo>
                        <a:lnTo>
                          <a:pt x="88" y="107"/>
                        </a:lnTo>
                        <a:lnTo>
                          <a:pt x="23" y="107"/>
                        </a:lnTo>
                        <a:lnTo>
                          <a:pt x="26" y="104"/>
                        </a:lnTo>
                        <a:lnTo>
                          <a:pt x="28" y="102"/>
                        </a:lnTo>
                        <a:lnTo>
                          <a:pt x="31" y="99"/>
                        </a:lnTo>
                        <a:lnTo>
                          <a:pt x="34" y="96"/>
                        </a:lnTo>
                        <a:lnTo>
                          <a:pt x="47" y="84"/>
                        </a:lnTo>
                        <a:lnTo>
                          <a:pt x="59" y="72"/>
                        </a:lnTo>
                        <a:lnTo>
                          <a:pt x="72" y="61"/>
                        </a:lnTo>
                        <a:lnTo>
                          <a:pt x="74" y="57"/>
                        </a:lnTo>
                        <a:lnTo>
                          <a:pt x="77" y="54"/>
                        </a:lnTo>
                        <a:lnTo>
                          <a:pt x="80" y="50"/>
                        </a:lnTo>
                        <a:lnTo>
                          <a:pt x="81" y="48"/>
                        </a:lnTo>
                        <a:lnTo>
                          <a:pt x="82" y="43"/>
                        </a:lnTo>
                        <a:lnTo>
                          <a:pt x="84" y="39"/>
                        </a:lnTo>
                        <a:lnTo>
                          <a:pt x="85" y="35"/>
                        </a:lnTo>
                        <a:lnTo>
                          <a:pt x="85" y="31"/>
                        </a:lnTo>
                        <a:lnTo>
                          <a:pt x="85" y="29"/>
                        </a:lnTo>
                        <a:lnTo>
                          <a:pt x="84" y="25"/>
                        </a:lnTo>
                        <a:lnTo>
                          <a:pt x="84" y="22"/>
                        </a:lnTo>
                        <a:lnTo>
                          <a:pt x="82" y="19"/>
                        </a:lnTo>
                        <a:lnTo>
                          <a:pt x="80" y="16"/>
                        </a:lnTo>
                        <a:lnTo>
                          <a:pt x="78" y="14"/>
                        </a:lnTo>
                        <a:lnTo>
                          <a:pt x="76" y="12"/>
                        </a:lnTo>
                        <a:lnTo>
                          <a:pt x="73" y="10"/>
                        </a:lnTo>
                        <a:lnTo>
                          <a:pt x="70" y="7"/>
                        </a:lnTo>
                        <a:lnTo>
                          <a:pt x="68" y="6"/>
                        </a:lnTo>
                        <a:lnTo>
                          <a:pt x="65" y="4"/>
                        </a:lnTo>
                        <a:lnTo>
                          <a:pt x="61" y="3"/>
                        </a:lnTo>
                        <a:lnTo>
                          <a:pt x="57" y="2"/>
                        </a:lnTo>
                        <a:lnTo>
                          <a:pt x="53" y="2"/>
                        </a:lnTo>
                        <a:lnTo>
                          <a:pt x="49" y="0"/>
                        </a:lnTo>
                        <a:lnTo>
                          <a:pt x="43" y="0"/>
                        </a:lnTo>
                        <a:lnTo>
                          <a:pt x="41" y="0"/>
                        </a:lnTo>
                        <a:lnTo>
                          <a:pt x="37" y="2"/>
                        </a:lnTo>
                        <a:lnTo>
                          <a:pt x="32" y="2"/>
                        </a:lnTo>
                        <a:lnTo>
                          <a:pt x="30" y="3"/>
                        </a:lnTo>
                        <a:lnTo>
                          <a:pt x="26" y="4"/>
                        </a:lnTo>
                        <a:lnTo>
                          <a:pt x="23" y="6"/>
                        </a:lnTo>
                        <a:lnTo>
                          <a:pt x="20" y="7"/>
                        </a:lnTo>
                        <a:lnTo>
                          <a:pt x="18" y="10"/>
                        </a:lnTo>
                        <a:lnTo>
                          <a:pt x="14" y="12"/>
                        </a:lnTo>
                        <a:lnTo>
                          <a:pt x="11" y="15"/>
                        </a:lnTo>
                        <a:lnTo>
                          <a:pt x="9" y="19"/>
                        </a:lnTo>
                        <a:lnTo>
                          <a:pt x="7" y="23"/>
                        </a:lnTo>
                        <a:lnTo>
                          <a:pt x="5" y="27"/>
                        </a:lnTo>
                        <a:lnTo>
                          <a:pt x="4" y="31"/>
                        </a:lnTo>
                        <a:lnTo>
                          <a:pt x="4" y="37"/>
                        </a:lnTo>
                        <a:lnTo>
                          <a:pt x="4" y="42"/>
                        </a:lnTo>
                        <a:lnTo>
                          <a:pt x="23" y="42"/>
                        </a:lnTo>
                        <a:lnTo>
                          <a:pt x="23" y="38"/>
                        </a:lnTo>
                        <a:lnTo>
                          <a:pt x="24" y="34"/>
                        </a:lnTo>
                        <a:lnTo>
                          <a:pt x="24" y="31"/>
                        </a:lnTo>
                        <a:lnTo>
                          <a:pt x="26" y="27"/>
                        </a:lnTo>
                        <a:lnTo>
                          <a:pt x="27" y="25"/>
                        </a:lnTo>
                        <a:lnTo>
                          <a:pt x="28" y="22"/>
                        </a:lnTo>
                        <a:lnTo>
                          <a:pt x="31" y="19"/>
                        </a:lnTo>
                        <a:lnTo>
                          <a:pt x="32" y="18"/>
                        </a:lnTo>
                        <a:lnTo>
                          <a:pt x="35" y="16"/>
                        </a:lnTo>
                        <a:lnTo>
                          <a:pt x="38" y="15"/>
                        </a:lnTo>
                        <a:lnTo>
                          <a:pt x="42" y="14"/>
                        </a:lnTo>
                        <a:lnTo>
                          <a:pt x="45" y="14"/>
                        </a:lnTo>
                        <a:lnTo>
                          <a:pt x="49" y="14"/>
                        </a:lnTo>
                        <a:lnTo>
                          <a:pt x="51" y="15"/>
                        </a:lnTo>
                        <a:lnTo>
                          <a:pt x="54" y="16"/>
                        </a:lnTo>
                        <a:lnTo>
                          <a:pt x="57" y="18"/>
                        </a:lnTo>
                        <a:lnTo>
                          <a:pt x="59" y="19"/>
                        </a:lnTo>
                        <a:lnTo>
                          <a:pt x="61" y="20"/>
                        </a:lnTo>
                        <a:lnTo>
                          <a:pt x="62" y="22"/>
                        </a:lnTo>
                        <a:lnTo>
                          <a:pt x="62" y="25"/>
                        </a:lnTo>
                        <a:lnTo>
                          <a:pt x="64" y="26"/>
                        </a:lnTo>
                        <a:lnTo>
                          <a:pt x="64" y="27"/>
                        </a:lnTo>
                        <a:lnTo>
                          <a:pt x="64" y="30"/>
                        </a:lnTo>
                        <a:lnTo>
                          <a:pt x="65" y="31"/>
                        </a:lnTo>
                        <a:lnTo>
                          <a:pt x="64" y="35"/>
                        </a:lnTo>
                        <a:lnTo>
                          <a:pt x="64" y="38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9" name="Freeform 850">
                    <a:extLst>
                      <a:ext uri="{FF2B5EF4-FFF2-40B4-BE49-F238E27FC236}">
                        <a16:creationId xmlns="" xmlns:a16="http://schemas.microsoft.com/office/drawing/2014/main" id="{74834C19-9B68-4E22-8CF9-E95A70B60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7913" y="6402388"/>
                    <a:ext cx="23813" cy="63500"/>
                  </a:xfrm>
                  <a:custGeom>
                    <a:avLst/>
                    <a:gdLst>
                      <a:gd name="T0" fmla="*/ 45 w 45"/>
                      <a:gd name="T1" fmla="*/ 120 h 120"/>
                      <a:gd name="T2" fmla="*/ 45 w 45"/>
                      <a:gd name="T3" fmla="*/ 0 h 120"/>
                      <a:gd name="T4" fmla="*/ 35 w 45"/>
                      <a:gd name="T5" fmla="*/ 0 h 120"/>
                      <a:gd name="T6" fmla="*/ 35 w 45"/>
                      <a:gd name="T7" fmla="*/ 3 h 120"/>
                      <a:gd name="T8" fmla="*/ 34 w 45"/>
                      <a:gd name="T9" fmla="*/ 4 h 120"/>
                      <a:gd name="T10" fmla="*/ 34 w 45"/>
                      <a:gd name="T11" fmla="*/ 5 h 120"/>
                      <a:gd name="T12" fmla="*/ 33 w 45"/>
                      <a:gd name="T13" fmla="*/ 8 h 120"/>
                      <a:gd name="T14" fmla="*/ 31 w 45"/>
                      <a:gd name="T15" fmla="*/ 10 h 120"/>
                      <a:gd name="T16" fmla="*/ 30 w 45"/>
                      <a:gd name="T17" fmla="*/ 11 h 120"/>
                      <a:gd name="T18" fmla="*/ 29 w 45"/>
                      <a:gd name="T19" fmla="*/ 12 h 120"/>
                      <a:gd name="T20" fmla="*/ 27 w 45"/>
                      <a:gd name="T21" fmla="*/ 15 h 120"/>
                      <a:gd name="T22" fmla="*/ 25 w 45"/>
                      <a:gd name="T23" fmla="*/ 16 h 120"/>
                      <a:gd name="T24" fmla="*/ 23 w 45"/>
                      <a:gd name="T25" fmla="*/ 16 h 120"/>
                      <a:gd name="T26" fmla="*/ 20 w 45"/>
                      <a:gd name="T27" fmla="*/ 18 h 120"/>
                      <a:gd name="T28" fmla="*/ 19 w 45"/>
                      <a:gd name="T29" fmla="*/ 19 h 120"/>
                      <a:gd name="T30" fmla="*/ 16 w 45"/>
                      <a:gd name="T31" fmla="*/ 19 h 120"/>
                      <a:gd name="T32" fmla="*/ 14 w 45"/>
                      <a:gd name="T33" fmla="*/ 19 h 120"/>
                      <a:gd name="T34" fmla="*/ 11 w 45"/>
                      <a:gd name="T35" fmla="*/ 20 h 120"/>
                      <a:gd name="T36" fmla="*/ 8 w 45"/>
                      <a:gd name="T37" fmla="*/ 20 h 120"/>
                      <a:gd name="T38" fmla="*/ 0 w 45"/>
                      <a:gd name="T39" fmla="*/ 20 h 120"/>
                      <a:gd name="T40" fmla="*/ 0 w 45"/>
                      <a:gd name="T41" fmla="*/ 28 h 120"/>
                      <a:gd name="T42" fmla="*/ 26 w 45"/>
                      <a:gd name="T43" fmla="*/ 28 h 120"/>
                      <a:gd name="T44" fmla="*/ 26 w 45"/>
                      <a:gd name="T45" fmla="*/ 120 h 120"/>
                      <a:gd name="T46" fmla="*/ 45 w 45"/>
                      <a:gd name="T47" fmla="*/ 120 h 1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5" h="120">
                        <a:moveTo>
                          <a:pt x="45" y="120"/>
                        </a:moveTo>
                        <a:lnTo>
                          <a:pt x="45" y="0"/>
                        </a:lnTo>
                        <a:lnTo>
                          <a:pt x="35" y="0"/>
                        </a:lnTo>
                        <a:lnTo>
                          <a:pt x="35" y="3"/>
                        </a:lnTo>
                        <a:lnTo>
                          <a:pt x="34" y="4"/>
                        </a:lnTo>
                        <a:lnTo>
                          <a:pt x="34" y="5"/>
                        </a:lnTo>
                        <a:lnTo>
                          <a:pt x="33" y="8"/>
                        </a:lnTo>
                        <a:lnTo>
                          <a:pt x="31" y="10"/>
                        </a:lnTo>
                        <a:lnTo>
                          <a:pt x="30" y="11"/>
                        </a:lnTo>
                        <a:lnTo>
                          <a:pt x="29" y="12"/>
                        </a:lnTo>
                        <a:lnTo>
                          <a:pt x="27" y="15"/>
                        </a:lnTo>
                        <a:lnTo>
                          <a:pt x="25" y="16"/>
                        </a:lnTo>
                        <a:lnTo>
                          <a:pt x="23" y="16"/>
                        </a:lnTo>
                        <a:lnTo>
                          <a:pt x="20" y="18"/>
                        </a:lnTo>
                        <a:lnTo>
                          <a:pt x="19" y="19"/>
                        </a:lnTo>
                        <a:lnTo>
                          <a:pt x="16" y="19"/>
                        </a:lnTo>
                        <a:lnTo>
                          <a:pt x="14" y="19"/>
                        </a:lnTo>
                        <a:lnTo>
                          <a:pt x="11" y="20"/>
                        </a:lnTo>
                        <a:lnTo>
                          <a:pt x="8" y="20"/>
                        </a:lnTo>
                        <a:lnTo>
                          <a:pt x="0" y="20"/>
                        </a:lnTo>
                        <a:lnTo>
                          <a:pt x="0" y="28"/>
                        </a:lnTo>
                        <a:lnTo>
                          <a:pt x="26" y="28"/>
                        </a:lnTo>
                        <a:lnTo>
                          <a:pt x="26" y="120"/>
                        </a:lnTo>
                        <a:lnTo>
                          <a:pt x="45" y="12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0" name="Freeform 851">
                    <a:extLst>
                      <a:ext uri="{FF2B5EF4-FFF2-40B4-BE49-F238E27FC236}">
                        <a16:creationId xmlns="" xmlns:a16="http://schemas.microsoft.com/office/drawing/2014/main" id="{9A3B6EF9-2D7D-4571-B664-F4BC2414CE6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3611563" y="1152525"/>
                    <a:ext cx="66675" cy="84138"/>
                  </a:xfrm>
                  <a:custGeom>
                    <a:avLst/>
                    <a:gdLst>
                      <a:gd name="T0" fmla="*/ 0 w 126"/>
                      <a:gd name="T1" fmla="*/ 120 h 159"/>
                      <a:gd name="T2" fmla="*/ 76 w 126"/>
                      <a:gd name="T3" fmla="*/ 120 h 159"/>
                      <a:gd name="T4" fmla="*/ 76 w 126"/>
                      <a:gd name="T5" fmla="*/ 159 h 159"/>
                      <a:gd name="T6" fmla="*/ 103 w 126"/>
                      <a:gd name="T7" fmla="*/ 159 h 159"/>
                      <a:gd name="T8" fmla="*/ 103 w 126"/>
                      <a:gd name="T9" fmla="*/ 120 h 159"/>
                      <a:gd name="T10" fmla="*/ 126 w 126"/>
                      <a:gd name="T11" fmla="*/ 120 h 159"/>
                      <a:gd name="T12" fmla="*/ 126 w 126"/>
                      <a:gd name="T13" fmla="*/ 103 h 159"/>
                      <a:gd name="T14" fmla="*/ 103 w 126"/>
                      <a:gd name="T15" fmla="*/ 103 h 159"/>
                      <a:gd name="T16" fmla="*/ 103 w 126"/>
                      <a:gd name="T17" fmla="*/ 0 h 159"/>
                      <a:gd name="T18" fmla="*/ 76 w 126"/>
                      <a:gd name="T19" fmla="*/ 0 h 159"/>
                      <a:gd name="T20" fmla="*/ 0 w 126"/>
                      <a:gd name="T21" fmla="*/ 101 h 159"/>
                      <a:gd name="T22" fmla="*/ 0 w 126"/>
                      <a:gd name="T23" fmla="*/ 120 h 159"/>
                      <a:gd name="T24" fmla="*/ 76 w 126"/>
                      <a:gd name="T25" fmla="*/ 103 h 159"/>
                      <a:gd name="T26" fmla="*/ 24 w 126"/>
                      <a:gd name="T27" fmla="*/ 103 h 159"/>
                      <a:gd name="T28" fmla="*/ 76 w 126"/>
                      <a:gd name="T29" fmla="*/ 35 h 159"/>
                      <a:gd name="T30" fmla="*/ 76 w 126"/>
                      <a:gd name="T31" fmla="*/ 103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6" h="159">
                        <a:moveTo>
                          <a:pt x="0" y="120"/>
                        </a:moveTo>
                        <a:lnTo>
                          <a:pt x="76" y="120"/>
                        </a:lnTo>
                        <a:lnTo>
                          <a:pt x="76" y="159"/>
                        </a:lnTo>
                        <a:lnTo>
                          <a:pt x="103" y="159"/>
                        </a:lnTo>
                        <a:lnTo>
                          <a:pt x="103" y="120"/>
                        </a:lnTo>
                        <a:lnTo>
                          <a:pt x="126" y="120"/>
                        </a:lnTo>
                        <a:lnTo>
                          <a:pt x="126" y="103"/>
                        </a:lnTo>
                        <a:lnTo>
                          <a:pt x="103" y="103"/>
                        </a:lnTo>
                        <a:lnTo>
                          <a:pt x="103" y="0"/>
                        </a:lnTo>
                        <a:lnTo>
                          <a:pt x="76" y="0"/>
                        </a:lnTo>
                        <a:lnTo>
                          <a:pt x="0" y="101"/>
                        </a:lnTo>
                        <a:lnTo>
                          <a:pt x="0" y="120"/>
                        </a:lnTo>
                        <a:close/>
                        <a:moveTo>
                          <a:pt x="76" y="103"/>
                        </a:moveTo>
                        <a:lnTo>
                          <a:pt x="24" y="103"/>
                        </a:lnTo>
                        <a:lnTo>
                          <a:pt x="76" y="35"/>
                        </a:lnTo>
                        <a:lnTo>
                          <a:pt x="76" y="10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1" name="Freeform 852">
                    <a:extLst>
                      <a:ext uri="{FF2B5EF4-FFF2-40B4-BE49-F238E27FC236}">
                        <a16:creationId xmlns="" xmlns:a16="http://schemas.microsoft.com/office/drawing/2014/main" id="{C0BEC1F1-3F2E-4CE0-9915-661B6EC1E3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3151" y="2495550"/>
                    <a:ext cx="61913" cy="85725"/>
                  </a:xfrm>
                  <a:custGeom>
                    <a:avLst/>
                    <a:gdLst>
                      <a:gd name="T0" fmla="*/ 65 w 116"/>
                      <a:gd name="T1" fmla="*/ 69 h 161"/>
                      <a:gd name="T2" fmla="*/ 57 w 116"/>
                      <a:gd name="T3" fmla="*/ 70 h 161"/>
                      <a:gd name="T4" fmla="*/ 60 w 116"/>
                      <a:gd name="T5" fmla="*/ 85 h 161"/>
                      <a:gd name="T6" fmla="*/ 68 w 116"/>
                      <a:gd name="T7" fmla="*/ 87 h 161"/>
                      <a:gd name="T8" fmla="*/ 76 w 116"/>
                      <a:gd name="T9" fmla="*/ 89 h 161"/>
                      <a:gd name="T10" fmla="*/ 83 w 116"/>
                      <a:gd name="T11" fmla="*/ 95 h 161"/>
                      <a:gd name="T12" fmla="*/ 87 w 116"/>
                      <a:gd name="T13" fmla="*/ 102 h 161"/>
                      <a:gd name="T14" fmla="*/ 89 w 116"/>
                      <a:gd name="T15" fmla="*/ 111 h 161"/>
                      <a:gd name="T16" fmla="*/ 88 w 116"/>
                      <a:gd name="T17" fmla="*/ 121 h 161"/>
                      <a:gd name="T18" fmla="*/ 85 w 116"/>
                      <a:gd name="T19" fmla="*/ 130 h 161"/>
                      <a:gd name="T20" fmla="*/ 80 w 116"/>
                      <a:gd name="T21" fmla="*/ 137 h 161"/>
                      <a:gd name="T22" fmla="*/ 72 w 116"/>
                      <a:gd name="T23" fmla="*/ 141 h 161"/>
                      <a:gd name="T24" fmla="*/ 64 w 116"/>
                      <a:gd name="T25" fmla="*/ 143 h 161"/>
                      <a:gd name="T26" fmla="*/ 53 w 116"/>
                      <a:gd name="T27" fmla="*/ 143 h 161"/>
                      <a:gd name="T28" fmla="*/ 46 w 116"/>
                      <a:gd name="T29" fmla="*/ 142 h 161"/>
                      <a:gd name="T30" fmla="*/ 34 w 116"/>
                      <a:gd name="T31" fmla="*/ 135 h 161"/>
                      <a:gd name="T32" fmla="*/ 28 w 116"/>
                      <a:gd name="T33" fmla="*/ 129 h 161"/>
                      <a:gd name="T34" fmla="*/ 27 w 116"/>
                      <a:gd name="T35" fmla="*/ 121 h 161"/>
                      <a:gd name="T36" fmla="*/ 0 w 116"/>
                      <a:gd name="T37" fmla="*/ 111 h 161"/>
                      <a:gd name="T38" fmla="*/ 1 w 116"/>
                      <a:gd name="T39" fmla="*/ 127 h 161"/>
                      <a:gd name="T40" fmla="*/ 7 w 116"/>
                      <a:gd name="T41" fmla="*/ 138 h 161"/>
                      <a:gd name="T42" fmla="*/ 16 w 116"/>
                      <a:gd name="T43" fmla="*/ 149 h 161"/>
                      <a:gd name="T44" fmla="*/ 30 w 116"/>
                      <a:gd name="T45" fmla="*/ 157 h 161"/>
                      <a:gd name="T46" fmla="*/ 45 w 116"/>
                      <a:gd name="T47" fmla="*/ 161 h 161"/>
                      <a:gd name="T48" fmla="*/ 64 w 116"/>
                      <a:gd name="T49" fmla="*/ 161 h 161"/>
                      <a:gd name="T50" fmla="*/ 81 w 116"/>
                      <a:gd name="T51" fmla="*/ 158 h 161"/>
                      <a:gd name="T52" fmla="*/ 96 w 116"/>
                      <a:gd name="T53" fmla="*/ 152 h 161"/>
                      <a:gd name="T54" fmla="*/ 107 w 116"/>
                      <a:gd name="T55" fmla="*/ 142 h 161"/>
                      <a:gd name="T56" fmla="*/ 114 w 116"/>
                      <a:gd name="T57" fmla="*/ 130 h 161"/>
                      <a:gd name="T58" fmla="*/ 116 w 116"/>
                      <a:gd name="T59" fmla="*/ 115 h 161"/>
                      <a:gd name="T60" fmla="*/ 115 w 116"/>
                      <a:gd name="T61" fmla="*/ 103 h 161"/>
                      <a:gd name="T62" fmla="*/ 108 w 116"/>
                      <a:gd name="T63" fmla="*/ 92 h 161"/>
                      <a:gd name="T64" fmla="*/ 99 w 116"/>
                      <a:gd name="T65" fmla="*/ 83 h 161"/>
                      <a:gd name="T66" fmla="*/ 84 w 116"/>
                      <a:gd name="T67" fmla="*/ 77 h 161"/>
                      <a:gd name="T68" fmla="*/ 96 w 116"/>
                      <a:gd name="T69" fmla="*/ 72 h 161"/>
                      <a:gd name="T70" fmla="*/ 105 w 116"/>
                      <a:gd name="T71" fmla="*/ 64 h 161"/>
                      <a:gd name="T72" fmla="*/ 110 w 116"/>
                      <a:gd name="T73" fmla="*/ 54 h 161"/>
                      <a:gd name="T74" fmla="*/ 112 w 116"/>
                      <a:gd name="T75" fmla="*/ 42 h 161"/>
                      <a:gd name="T76" fmla="*/ 110 w 116"/>
                      <a:gd name="T77" fmla="*/ 29 h 161"/>
                      <a:gd name="T78" fmla="*/ 104 w 116"/>
                      <a:gd name="T79" fmla="*/ 18 h 161"/>
                      <a:gd name="T80" fmla="*/ 95 w 116"/>
                      <a:gd name="T81" fmla="*/ 10 h 161"/>
                      <a:gd name="T82" fmla="*/ 81 w 116"/>
                      <a:gd name="T83" fmla="*/ 3 h 161"/>
                      <a:gd name="T84" fmla="*/ 65 w 116"/>
                      <a:gd name="T85" fmla="*/ 0 h 161"/>
                      <a:gd name="T86" fmla="*/ 47 w 116"/>
                      <a:gd name="T87" fmla="*/ 0 h 161"/>
                      <a:gd name="T88" fmla="*/ 34 w 116"/>
                      <a:gd name="T89" fmla="*/ 4 h 161"/>
                      <a:gd name="T90" fmla="*/ 22 w 116"/>
                      <a:gd name="T91" fmla="*/ 12 h 161"/>
                      <a:gd name="T92" fmla="*/ 12 w 116"/>
                      <a:gd name="T93" fmla="*/ 23 h 161"/>
                      <a:gd name="T94" fmla="*/ 5 w 116"/>
                      <a:gd name="T95" fmla="*/ 37 h 161"/>
                      <a:gd name="T96" fmla="*/ 30 w 116"/>
                      <a:gd name="T97" fmla="*/ 47 h 161"/>
                      <a:gd name="T98" fmla="*/ 33 w 116"/>
                      <a:gd name="T99" fmla="*/ 35 h 161"/>
                      <a:gd name="T100" fmla="*/ 37 w 116"/>
                      <a:gd name="T101" fmla="*/ 27 h 161"/>
                      <a:gd name="T102" fmla="*/ 45 w 116"/>
                      <a:gd name="T103" fmla="*/ 20 h 161"/>
                      <a:gd name="T104" fmla="*/ 58 w 116"/>
                      <a:gd name="T105" fmla="*/ 16 h 161"/>
                      <a:gd name="T106" fmla="*/ 73 w 116"/>
                      <a:gd name="T107" fmla="*/ 20 h 161"/>
                      <a:gd name="T108" fmla="*/ 80 w 116"/>
                      <a:gd name="T109" fmla="*/ 26 h 161"/>
                      <a:gd name="T110" fmla="*/ 84 w 116"/>
                      <a:gd name="T111" fmla="*/ 33 h 161"/>
                      <a:gd name="T112" fmla="*/ 85 w 116"/>
                      <a:gd name="T113" fmla="*/ 42 h 161"/>
                      <a:gd name="T114" fmla="*/ 84 w 116"/>
                      <a:gd name="T115" fmla="*/ 52 h 161"/>
                      <a:gd name="T116" fmla="*/ 80 w 116"/>
                      <a:gd name="T117" fmla="*/ 58 h 161"/>
                      <a:gd name="T118" fmla="*/ 74 w 116"/>
                      <a:gd name="T119" fmla="*/ 65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6" h="161">
                        <a:moveTo>
                          <a:pt x="69" y="68"/>
                        </a:moveTo>
                        <a:lnTo>
                          <a:pt x="68" y="68"/>
                        </a:lnTo>
                        <a:lnTo>
                          <a:pt x="65" y="69"/>
                        </a:lnTo>
                        <a:lnTo>
                          <a:pt x="62" y="69"/>
                        </a:lnTo>
                        <a:lnTo>
                          <a:pt x="60" y="70"/>
                        </a:lnTo>
                        <a:lnTo>
                          <a:pt x="57" y="70"/>
                        </a:lnTo>
                        <a:lnTo>
                          <a:pt x="50" y="70"/>
                        </a:lnTo>
                        <a:lnTo>
                          <a:pt x="50" y="85"/>
                        </a:lnTo>
                        <a:lnTo>
                          <a:pt x="60" y="85"/>
                        </a:lnTo>
                        <a:lnTo>
                          <a:pt x="62" y="87"/>
                        </a:lnTo>
                        <a:lnTo>
                          <a:pt x="65" y="87"/>
                        </a:lnTo>
                        <a:lnTo>
                          <a:pt x="68" y="87"/>
                        </a:lnTo>
                        <a:lnTo>
                          <a:pt x="70" y="88"/>
                        </a:lnTo>
                        <a:lnTo>
                          <a:pt x="73" y="88"/>
                        </a:lnTo>
                        <a:lnTo>
                          <a:pt x="76" y="89"/>
                        </a:lnTo>
                        <a:lnTo>
                          <a:pt x="77" y="92"/>
                        </a:lnTo>
                        <a:lnTo>
                          <a:pt x="80" y="93"/>
                        </a:lnTo>
                        <a:lnTo>
                          <a:pt x="83" y="95"/>
                        </a:lnTo>
                        <a:lnTo>
                          <a:pt x="84" y="98"/>
                        </a:lnTo>
                        <a:lnTo>
                          <a:pt x="85" y="99"/>
                        </a:lnTo>
                        <a:lnTo>
                          <a:pt x="87" y="102"/>
                        </a:lnTo>
                        <a:lnTo>
                          <a:pt x="88" y="104"/>
                        </a:lnTo>
                        <a:lnTo>
                          <a:pt x="88" y="107"/>
                        </a:lnTo>
                        <a:lnTo>
                          <a:pt x="89" y="111"/>
                        </a:lnTo>
                        <a:lnTo>
                          <a:pt x="89" y="114"/>
                        </a:lnTo>
                        <a:lnTo>
                          <a:pt x="89" y="118"/>
                        </a:lnTo>
                        <a:lnTo>
                          <a:pt x="88" y="121"/>
                        </a:lnTo>
                        <a:lnTo>
                          <a:pt x="88" y="125"/>
                        </a:lnTo>
                        <a:lnTo>
                          <a:pt x="87" y="127"/>
                        </a:lnTo>
                        <a:lnTo>
                          <a:pt x="85" y="130"/>
                        </a:lnTo>
                        <a:lnTo>
                          <a:pt x="84" y="133"/>
                        </a:lnTo>
                        <a:lnTo>
                          <a:pt x="83" y="134"/>
                        </a:lnTo>
                        <a:lnTo>
                          <a:pt x="80" y="137"/>
                        </a:lnTo>
                        <a:lnTo>
                          <a:pt x="77" y="138"/>
                        </a:lnTo>
                        <a:lnTo>
                          <a:pt x="74" y="139"/>
                        </a:lnTo>
                        <a:lnTo>
                          <a:pt x="72" y="141"/>
                        </a:lnTo>
                        <a:lnTo>
                          <a:pt x="69" y="142"/>
                        </a:lnTo>
                        <a:lnTo>
                          <a:pt x="66" y="143"/>
                        </a:lnTo>
                        <a:lnTo>
                          <a:pt x="64" y="143"/>
                        </a:lnTo>
                        <a:lnTo>
                          <a:pt x="60" y="143"/>
                        </a:lnTo>
                        <a:lnTo>
                          <a:pt x="55" y="143"/>
                        </a:lnTo>
                        <a:lnTo>
                          <a:pt x="53" y="143"/>
                        </a:lnTo>
                        <a:lnTo>
                          <a:pt x="50" y="143"/>
                        </a:lnTo>
                        <a:lnTo>
                          <a:pt x="47" y="143"/>
                        </a:lnTo>
                        <a:lnTo>
                          <a:pt x="46" y="142"/>
                        </a:lnTo>
                        <a:lnTo>
                          <a:pt x="41" y="141"/>
                        </a:lnTo>
                        <a:lnTo>
                          <a:pt x="37" y="138"/>
                        </a:lnTo>
                        <a:lnTo>
                          <a:pt x="34" y="135"/>
                        </a:lnTo>
                        <a:lnTo>
                          <a:pt x="33" y="133"/>
                        </a:lnTo>
                        <a:lnTo>
                          <a:pt x="31" y="131"/>
                        </a:lnTo>
                        <a:lnTo>
                          <a:pt x="28" y="129"/>
                        </a:lnTo>
                        <a:lnTo>
                          <a:pt x="28" y="126"/>
                        </a:lnTo>
                        <a:lnTo>
                          <a:pt x="27" y="123"/>
                        </a:lnTo>
                        <a:lnTo>
                          <a:pt x="27" y="121"/>
                        </a:lnTo>
                        <a:lnTo>
                          <a:pt x="27" y="116"/>
                        </a:lnTo>
                        <a:lnTo>
                          <a:pt x="27" y="111"/>
                        </a:lnTo>
                        <a:lnTo>
                          <a:pt x="0" y="111"/>
                        </a:lnTo>
                        <a:lnTo>
                          <a:pt x="0" y="118"/>
                        </a:lnTo>
                        <a:lnTo>
                          <a:pt x="0" y="122"/>
                        </a:lnTo>
                        <a:lnTo>
                          <a:pt x="1" y="127"/>
                        </a:lnTo>
                        <a:lnTo>
                          <a:pt x="3" y="131"/>
                        </a:lnTo>
                        <a:lnTo>
                          <a:pt x="4" y="134"/>
                        </a:lnTo>
                        <a:lnTo>
                          <a:pt x="7" y="138"/>
                        </a:lnTo>
                        <a:lnTo>
                          <a:pt x="10" y="142"/>
                        </a:lnTo>
                        <a:lnTo>
                          <a:pt x="12" y="145"/>
                        </a:lnTo>
                        <a:lnTo>
                          <a:pt x="16" y="149"/>
                        </a:lnTo>
                        <a:lnTo>
                          <a:pt x="20" y="152"/>
                        </a:lnTo>
                        <a:lnTo>
                          <a:pt x="24" y="154"/>
                        </a:lnTo>
                        <a:lnTo>
                          <a:pt x="30" y="157"/>
                        </a:lnTo>
                        <a:lnTo>
                          <a:pt x="34" y="158"/>
                        </a:lnTo>
                        <a:lnTo>
                          <a:pt x="39" y="160"/>
                        </a:lnTo>
                        <a:lnTo>
                          <a:pt x="45" y="161"/>
                        </a:lnTo>
                        <a:lnTo>
                          <a:pt x="50" y="161"/>
                        </a:lnTo>
                        <a:lnTo>
                          <a:pt x="55" y="161"/>
                        </a:lnTo>
                        <a:lnTo>
                          <a:pt x="64" y="161"/>
                        </a:lnTo>
                        <a:lnTo>
                          <a:pt x="69" y="161"/>
                        </a:lnTo>
                        <a:lnTo>
                          <a:pt x="76" y="160"/>
                        </a:lnTo>
                        <a:lnTo>
                          <a:pt x="81" y="158"/>
                        </a:lnTo>
                        <a:lnTo>
                          <a:pt x="87" y="157"/>
                        </a:lnTo>
                        <a:lnTo>
                          <a:pt x="92" y="154"/>
                        </a:lnTo>
                        <a:lnTo>
                          <a:pt x="96" y="152"/>
                        </a:lnTo>
                        <a:lnTo>
                          <a:pt x="100" y="149"/>
                        </a:lnTo>
                        <a:lnTo>
                          <a:pt x="104" y="145"/>
                        </a:lnTo>
                        <a:lnTo>
                          <a:pt x="107" y="142"/>
                        </a:lnTo>
                        <a:lnTo>
                          <a:pt x="110" y="138"/>
                        </a:lnTo>
                        <a:lnTo>
                          <a:pt x="112" y="134"/>
                        </a:lnTo>
                        <a:lnTo>
                          <a:pt x="114" y="130"/>
                        </a:lnTo>
                        <a:lnTo>
                          <a:pt x="115" y="125"/>
                        </a:lnTo>
                        <a:lnTo>
                          <a:pt x="116" y="121"/>
                        </a:lnTo>
                        <a:lnTo>
                          <a:pt x="116" y="115"/>
                        </a:lnTo>
                        <a:lnTo>
                          <a:pt x="116" y="111"/>
                        </a:lnTo>
                        <a:lnTo>
                          <a:pt x="115" y="107"/>
                        </a:lnTo>
                        <a:lnTo>
                          <a:pt x="115" y="103"/>
                        </a:lnTo>
                        <a:lnTo>
                          <a:pt x="114" y="99"/>
                        </a:lnTo>
                        <a:lnTo>
                          <a:pt x="111" y="95"/>
                        </a:lnTo>
                        <a:lnTo>
                          <a:pt x="108" y="92"/>
                        </a:lnTo>
                        <a:lnTo>
                          <a:pt x="105" y="88"/>
                        </a:lnTo>
                        <a:lnTo>
                          <a:pt x="103" y="85"/>
                        </a:lnTo>
                        <a:lnTo>
                          <a:pt x="99" y="83"/>
                        </a:lnTo>
                        <a:lnTo>
                          <a:pt x="93" y="80"/>
                        </a:lnTo>
                        <a:lnTo>
                          <a:pt x="89" y="79"/>
                        </a:lnTo>
                        <a:lnTo>
                          <a:pt x="84" y="77"/>
                        </a:lnTo>
                        <a:lnTo>
                          <a:pt x="88" y="76"/>
                        </a:lnTo>
                        <a:lnTo>
                          <a:pt x="92" y="75"/>
                        </a:lnTo>
                        <a:lnTo>
                          <a:pt x="96" y="72"/>
                        </a:lnTo>
                        <a:lnTo>
                          <a:pt x="100" y="69"/>
                        </a:lnTo>
                        <a:lnTo>
                          <a:pt x="103" y="66"/>
                        </a:lnTo>
                        <a:lnTo>
                          <a:pt x="105" y="64"/>
                        </a:lnTo>
                        <a:lnTo>
                          <a:pt x="107" y="61"/>
                        </a:lnTo>
                        <a:lnTo>
                          <a:pt x="110" y="57"/>
                        </a:lnTo>
                        <a:lnTo>
                          <a:pt x="110" y="54"/>
                        </a:lnTo>
                        <a:lnTo>
                          <a:pt x="111" y="50"/>
                        </a:lnTo>
                        <a:lnTo>
                          <a:pt x="111" y="46"/>
                        </a:lnTo>
                        <a:lnTo>
                          <a:pt x="112" y="42"/>
                        </a:lnTo>
                        <a:lnTo>
                          <a:pt x="111" y="37"/>
                        </a:lnTo>
                        <a:lnTo>
                          <a:pt x="111" y="33"/>
                        </a:lnTo>
                        <a:lnTo>
                          <a:pt x="110" y="29"/>
                        </a:lnTo>
                        <a:lnTo>
                          <a:pt x="108" y="25"/>
                        </a:lnTo>
                        <a:lnTo>
                          <a:pt x="107" y="22"/>
                        </a:lnTo>
                        <a:lnTo>
                          <a:pt x="104" y="18"/>
                        </a:lnTo>
                        <a:lnTo>
                          <a:pt x="101" y="15"/>
                        </a:lnTo>
                        <a:lnTo>
                          <a:pt x="99" y="12"/>
                        </a:lnTo>
                        <a:lnTo>
                          <a:pt x="95" y="10"/>
                        </a:lnTo>
                        <a:lnTo>
                          <a:pt x="91" y="7"/>
                        </a:lnTo>
                        <a:lnTo>
                          <a:pt x="85" y="4"/>
                        </a:lnTo>
                        <a:lnTo>
                          <a:pt x="81" y="3"/>
                        </a:lnTo>
                        <a:lnTo>
                          <a:pt x="76" y="2"/>
                        </a:lnTo>
                        <a:lnTo>
                          <a:pt x="70" y="0"/>
                        </a:lnTo>
                        <a:lnTo>
                          <a:pt x="65" y="0"/>
                        </a:lnTo>
                        <a:lnTo>
                          <a:pt x="58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3" y="2"/>
                        </a:lnTo>
                        <a:lnTo>
                          <a:pt x="38" y="3"/>
                        </a:lnTo>
                        <a:lnTo>
                          <a:pt x="34" y="4"/>
                        </a:lnTo>
                        <a:lnTo>
                          <a:pt x="30" y="7"/>
                        </a:lnTo>
                        <a:lnTo>
                          <a:pt x="26" y="10"/>
                        </a:lnTo>
                        <a:lnTo>
                          <a:pt x="22" y="12"/>
                        </a:lnTo>
                        <a:lnTo>
                          <a:pt x="18" y="15"/>
                        </a:lnTo>
                        <a:lnTo>
                          <a:pt x="15" y="19"/>
                        </a:lnTo>
                        <a:lnTo>
                          <a:pt x="12" y="23"/>
                        </a:lnTo>
                        <a:lnTo>
                          <a:pt x="10" y="27"/>
                        </a:lnTo>
                        <a:lnTo>
                          <a:pt x="7" y="33"/>
                        </a:lnTo>
                        <a:lnTo>
                          <a:pt x="5" y="37"/>
                        </a:lnTo>
                        <a:lnTo>
                          <a:pt x="5" y="42"/>
                        </a:lnTo>
                        <a:lnTo>
                          <a:pt x="5" y="47"/>
                        </a:lnTo>
                        <a:lnTo>
                          <a:pt x="30" y="47"/>
                        </a:lnTo>
                        <a:lnTo>
                          <a:pt x="30" y="43"/>
                        </a:lnTo>
                        <a:lnTo>
                          <a:pt x="31" y="39"/>
                        </a:lnTo>
                        <a:lnTo>
                          <a:pt x="33" y="35"/>
                        </a:lnTo>
                        <a:lnTo>
                          <a:pt x="33" y="33"/>
                        </a:lnTo>
                        <a:lnTo>
                          <a:pt x="35" y="30"/>
                        </a:lnTo>
                        <a:lnTo>
                          <a:pt x="37" y="27"/>
                        </a:lnTo>
                        <a:lnTo>
                          <a:pt x="38" y="25"/>
                        </a:lnTo>
                        <a:lnTo>
                          <a:pt x="41" y="23"/>
                        </a:lnTo>
                        <a:lnTo>
                          <a:pt x="45" y="20"/>
                        </a:lnTo>
                        <a:lnTo>
                          <a:pt x="49" y="18"/>
                        </a:lnTo>
                        <a:lnTo>
                          <a:pt x="54" y="16"/>
                        </a:lnTo>
                        <a:lnTo>
                          <a:pt x="58" y="16"/>
                        </a:lnTo>
                        <a:lnTo>
                          <a:pt x="64" y="16"/>
                        </a:lnTo>
                        <a:lnTo>
                          <a:pt x="69" y="18"/>
                        </a:lnTo>
                        <a:lnTo>
                          <a:pt x="73" y="20"/>
                        </a:lnTo>
                        <a:lnTo>
                          <a:pt x="77" y="22"/>
                        </a:lnTo>
                        <a:lnTo>
                          <a:pt x="78" y="25"/>
                        </a:lnTo>
                        <a:lnTo>
                          <a:pt x="80" y="26"/>
                        </a:lnTo>
                        <a:lnTo>
                          <a:pt x="83" y="29"/>
                        </a:lnTo>
                        <a:lnTo>
                          <a:pt x="84" y="31"/>
                        </a:lnTo>
                        <a:lnTo>
                          <a:pt x="84" y="33"/>
                        </a:lnTo>
                        <a:lnTo>
                          <a:pt x="85" y="35"/>
                        </a:lnTo>
                        <a:lnTo>
                          <a:pt x="85" y="39"/>
                        </a:lnTo>
                        <a:lnTo>
                          <a:pt x="85" y="42"/>
                        </a:lnTo>
                        <a:lnTo>
                          <a:pt x="85" y="45"/>
                        </a:lnTo>
                        <a:lnTo>
                          <a:pt x="85" y="47"/>
                        </a:lnTo>
                        <a:lnTo>
                          <a:pt x="84" y="52"/>
                        </a:lnTo>
                        <a:lnTo>
                          <a:pt x="84" y="54"/>
                        </a:lnTo>
                        <a:lnTo>
                          <a:pt x="83" y="57"/>
                        </a:lnTo>
                        <a:lnTo>
                          <a:pt x="80" y="58"/>
                        </a:lnTo>
                        <a:lnTo>
                          <a:pt x="78" y="61"/>
                        </a:lnTo>
                        <a:lnTo>
                          <a:pt x="77" y="62"/>
                        </a:lnTo>
                        <a:lnTo>
                          <a:pt x="74" y="65"/>
                        </a:lnTo>
                        <a:lnTo>
                          <a:pt x="72" y="66"/>
                        </a:lnTo>
                        <a:lnTo>
                          <a:pt x="69" y="68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2" name="Freeform 853">
                    <a:extLst>
                      <a:ext uri="{FF2B5EF4-FFF2-40B4-BE49-F238E27FC236}">
                        <a16:creationId xmlns="" xmlns:a16="http://schemas.microsoft.com/office/drawing/2014/main" id="{6214585C-97AD-4FFC-98E7-4F6CCCF0F0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13151" y="3838575"/>
                    <a:ext cx="61913" cy="84138"/>
                  </a:xfrm>
                  <a:custGeom>
                    <a:avLst/>
                    <a:gdLst>
                      <a:gd name="T0" fmla="*/ 10 w 116"/>
                      <a:gd name="T1" fmla="*/ 130 h 160"/>
                      <a:gd name="T2" fmla="*/ 4 w 116"/>
                      <a:gd name="T3" fmla="*/ 137 h 160"/>
                      <a:gd name="T4" fmla="*/ 1 w 116"/>
                      <a:gd name="T5" fmla="*/ 142 h 160"/>
                      <a:gd name="T6" fmla="*/ 0 w 116"/>
                      <a:gd name="T7" fmla="*/ 160 h 160"/>
                      <a:gd name="T8" fmla="*/ 116 w 116"/>
                      <a:gd name="T9" fmla="*/ 142 h 160"/>
                      <a:gd name="T10" fmla="*/ 34 w 116"/>
                      <a:gd name="T11" fmla="*/ 139 h 160"/>
                      <a:gd name="T12" fmla="*/ 41 w 116"/>
                      <a:gd name="T13" fmla="*/ 131 h 160"/>
                      <a:gd name="T14" fmla="*/ 64 w 116"/>
                      <a:gd name="T15" fmla="*/ 111 h 160"/>
                      <a:gd name="T16" fmla="*/ 96 w 116"/>
                      <a:gd name="T17" fmla="*/ 81 h 160"/>
                      <a:gd name="T18" fmla="*/ 103 w 116"/>
                      <a:gd name="T19" fmla="*/ 72 h 160"/>
                      <a:gd name="T20" fmla="*/ 108 w 116"/>
                      <a:gd name="T21" fmla="*/ 62 h 160"/>
                      <a:gd name="T22" fmla="*/ 112 w 116"/>
                      <a:gd name="T23" fmla="*/ 53 h 160"/>
                      <a:gd name="T24" fmla="*/ 114 w 116"/>
                      <a:gd name="T25" fmla="*/ 42 h 160"/>
                      <a:gd name="T26" fmla="*/ 112 w 116"/>
                      <a:gd name="T27" fmla="*/ 34 h 160"/>
                      <a:gd name="T28" fmla="*/ 110 w 116"/>
                      <a:gd name="T29" fmla="*/ 26 h 160"/>
                      <a:gd name="T30" fmla="*/ 104 w 116"/>
                      <a:gd name="T31" fmla="*/ 19 h 160"/>
                      <a:gd name="T32" fmla="*/ 99 w 116"/>
                      <a:gd name="T33" fmla="*/ 12 h 160"/>
                      <a:gd name="T34" fmla="*/ 91 w 116"/>
                      <a:gd name="T35" fmla="*/ 7 h 160"/>
                      <a:gd name="T36" fmla="*/ 81 w 116"/>
                      <a:gd name="T37" fmla="*/ 3 h 160"/>
                      <a:gd name="T38" fmla="*/ 70 w 116"/>
                      <a:gd name="T39" fmla="*/ 1 h 160"/>
                      <a:gd name="T40" fmla="*/ 58 w 116"/>
                      <a:gd name="T41" fmla="*/ 0 h 160"/>
                      <a:gd name="T42" fmla="*/ 49 w 116"/>
                      <a:gd name="T43" fmla="*/ 1 h 160"/>
                      <a:gd name="T44" fmla="*/ 39 w 116"/>
                      <a:gd name="T45" fmla="*/ 3 h 160"/>
                      <a:gd name="T46" fmla="*/ 31 w 116"/>
                      <a:gd name="T47" fmla="*/ 7 h 160"/>
                      <a:gd name="T48" fmla="*/ 23 w 116"/>
                      <a:gd name="T49" fmla="*/ 12 h 160"/>
                      <a:gd name="T50" fmla="*/ 15 w 116"/>
                      <a:gd name="T51" fmla="*/ 20 h 160"/>
                      <a:gd name="T52" fmla="*/ 10 w 116"/>
                      <a:gd name="T53" fmla="*/ 31 h 160"/>
                      <a:gd name="T54" fmla="*/ 7 w 116"/>
                      <a:gd name="T55" fmla="*/ 42 h 160"/>
                      <a:gd name="T56" fmla="*/ 5 w 116"/>
                      <a:gd name="T57" fmla="*/ 56 h 160"/>
                      <a:gd name="T58" fmla="*/ 31 w 116"/>
                      <a:gd name="T59" fmla="*/ 50 h 160"/>
                      <a:gd name="T60" fmla="*/ 33 w 116"/>
                      <a:gd name="T61" fmla="*/ 41 h 160"/>
                      <a:gd name="T62" fmla="*/ 37 w 116"/>
                      <a:gd name="T63" fmla="*/ 33 h 160"/>
                      <a:gd name="T64" fmla="*/ 41 w 116"/>
                      <a:gd name="T65" fmla="*/ 26 h 160"/>
                      <a:gd name="T66" fmla="*/ 47 w 116"/>
                      <a:gd name="T67" fmla="*/ 22 h 160"/>
                      <a:gd name="T68" fmla="*/ 55 w 116"/>
                      <a:gd name="T69" fmla="*/ 19 h 160"/>
                      <a:gd name="T70" fmla="*/ 65 w 116"/>
                      <a:gd name="T71" fmla="*/ 19 h 160"/>
                      <a:gd name="T72" fmla="*/ 73 w 116"/>
                      <a:gd name="T73" fmla="*/ 22 h 160"/>
                      <a:gd name="T74" fmla="*/ 78 w 116"/>
                      <a:gd name="T75" fmla="*/ 26 h 160"/>
                      <a:gd name="T76" fmla="*/ 83 w 116"/>
                      <a:gd name="T77" fmla="*/ 30 h 160"/>
                      <a:gd name="T78" fmla="*/ 84 w 116"/>
                      <a:gd name="T79" fmla="*/ 34 h 160"/>
                      <a:gd name="T80" fmla="*/ 85 w 116"/>
                      <a:gd name="T81" fmla="*/ 39 h 160"/>
                      <a:gd name="T82" fmla="*/ 85 w 116"/>
                      <a:gd name="T83" fmla="*/ 46 h 160"/>
                      <a:gd name="T84" fmla="*/ 83 w 116"/>
                      <a:gd name="T85" fmla="*/ 56 h 160"/>
                      <a:gd name="T86" fmla="*/ 78 w 116"/>
                      <a:gd name="T87" fmla="*/ 65 h 160"/>
                      <a:gd name="T88" fmla="*/ 70 w 116"/>
                      <a:gd name="T89" fmla="*/ 73 h 160"/>
                      <a:gd name="T90" fmla="*/ 62 w 116"/>
                      <a:gd name="T91" fmla="*/ 81 h 160"/>
                      <a:gd name="T92" fmla="*/ 51 w 116"/>
                      <a:gd name="T93" fmla="*/ 91 h 160"/>
                      <a:gd name="T94" fmla="*/ 39 w 116"/>
                      <a:gd name="T95" fmla="*/ 101 h 160"/>
                      <a:gd name="T96" fmla="*/ 27 w 116"/>
                      <a:gd name="T97" fmla="*/ 112 h 160"/>
                      <a:gd name="T98" fmla="*/ 16 w 116"/>
                      <a:gd name="T99" fmla="*/ 123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16" h="160">
                        <a:moveTo>
                          <a:pt x="12" y="126"/>
                        </a:moveTo>
                        <a:lnTo>
                          <a:pt x="10" y="130"/>
                        </a:lnTo>
                        <a:lnTo>
                          <a:pt x="7" y="134"/>
                        </a:lnTo>
                        <a:lnTo>
                          <a:pt x="4" y="137"/>
                        </a:lnTo>
                        <a:lnTo>
                          <a:pt x="3" y="139"/>
                        </a:lnTo>
                        <a:lnTo>
                          <a:pt x="1" y="142"/>
                        </a:lnTo>
                        <a:lnTo>
                          <a:pt x="0" y="145"/>
                        </a:lnTo>
                        <a:lnTo>
                          <a:pt x="0" y="160"/>
                        </a:lnTo>
                        <a:lnTo>
                          <a:pt x="116" y="160"/>
                        </a:lnTo>
                        <a:lnTo>
                          <a:pt x="116" y="142"/>
                        </a:lnTo>
                        <a:lnTo>
                          <a:pt x="31" y="142"/>
                        </a:lnTo>
                        <a:lnTo>
                          <a:pt x="34" y="139"/>
                        </a:lnTo>
                        <a:lnTo>
                          <a:pt x="38" y="135"/>
                        </a:lnTo>
                        <a:lnTo>
                          <a:pt x="41" y="131"/>
                        </a:lnTo>
                        <a:lnTo>
                          <a:pt x="45" y="127"/>
                        </a:lnTo>
                        <a:lnTo>
                          <a:pt x="64" y="111"/>
                        </a:lnTo>
                        <a:lnTo>
                          <a:pt x="80" y="96"/>
                        </a:lnTo>
                        <a:lnTo>
                          <a:pt x="96" y="81"/>
                        </a:lnTo>
                        <a:lnTo>
                          <a:pt x="100" y="77"/>
                        </a:lnTo>
                        <a:lnTo>
                          <a:pt x="103" y="72"/>
                        </a:lnTo>
                        <a:lnTo>
                          <a:pt x="107" y="68"/>
                        </a:lnTo>
                        <a:lnTo>
                          <a:pt x="108" y="62"/>
                        </a:lnTo>
                        <a:lnTo>
                          <a:pt x="111" y="58"/>
                        </a:lnTo>
                        <a:lnTo>
                          <a:pt x="112" y="53"/>
                        </a:lnTo>
                        <a:lnTo>
                          <a:pt x="112" y="47"/>
                        </a:lnTo>
                        <a:lnTo>
                          <a:pt x="114" y="42"/>
                        </a:lnTo>
                        <a:lnTo>
                          <a:pt x="112" y="38"/>
                        </a:lnTo>
                        <a:lnTo>
                          <a:pt x="112" y="34"/>
                        </a:lnTo>
                        <a:lnTo>
                          <a:pt x="111" y="30"/>
                        </a:lnTo>
                        <a:lnTo>
                          <a:pt x="110" y="26"/>
                        </a:lnTo>
                        <a:lnTo>
                          <a:pt x="107" y="22"/>
                        </a:lnTo>
                        <a:lnTo>
                          <a:pt x="104" y="19"/>
                        </a:lnTo>
                        <a:lnTo>
                          <a:pt x="101" y="15"/>
                        </a:lnTo>
                        <a:lnTo>
                          <a:pt x="99" y="12"/>
                        </a:lnTo>
                        <a:lnTo>
                          <a:pt x="95" y="10"/>
                        </a:lnTo>
                        <a:lnTo>
                          <a:pt x="91" y="7"/>
                        </a:lnTo>
                        <a:lnTo>
                          <a:pt x="85" y="5"/>
                        </a:lnTo>
                        <a:lnTo>
                          <a:pt x="81" y="3"/>
                        </a:lnTo>
                        <a:lnTo>
                          <a:pt x="76" y="3"/>
                        </a:lnTo>
                        <a:lnTo>
                          <a:pt x="70" y="1"/>
                        </a:lnTo>
                        <a:lnTo>
                          <a:pt x="65" y="0"/>
                        </a:lnTo>
                        <a:lnTo>
                          <a:pt x="58" y="0"/>
                        </a:lnTo>
                        <a:lnTo>
                          <a:pt x="54" y="0"/>
                        </a:lnTo>
                        <a:lnTo>
                          <a:pt x="49" y="1"/>
                        </a:lnTo>
                        <a:lnTo>
                          <a:pt x="43" y="3"/>
                        </a:lnTo>
                        <a:lnTo>
                          <a:pt x="39" y="3"/>
                        </a:lnTo>
                        <a:lnTo>
                          <a:pt x="35" y="5"/>
                        </a:lnTo>
                        <a:lnTo>
                          <a:pt x="31" y="7"/>
                        </a:lnTo>
                        <a:lnTo>
                          <a:pt x="27" y="10"/>
                        </a:lnTo>
                        <a:lnTo>
                          <a:pt x="23" y="12"/>
                        </a:lnTo>
                        <a:lnTo>
                          <a:pt x="19" y="16"/>
                        </a:lnTo>
                        <a:lnTo>
                          <a:pt x="15" y="20"/>
                        </a:lnTo>
                        <a:lnTo>
                          <a:pt x="12" y="26"/>
                        </a:lnTo>
                        <a:lnTo>
                          <a:pt x="10" y="31"/>
                        </a:lnTo>
                        <a:lnTo>
                          <a:pt x="8" y="37"/>
                        </a:lnTo>
                        <a:lnTo>
                          <a:pt x="7" y="42"/>
                        </a:lnTo>
                        <a:lnTo>
                          <a:pt x="5" y="49"/>
                        </a:lnTo>
                        <a:lnTo>
                          <a:pt x="5" y="56"/>
                        </a:lnTo>
                        <a:lnTo>
                          <a:pt x="31" y="56"/>
                        </a:lnTo>
                        <a:lnTo>
                          <a:pt x="31" y="50"/>
                        </a:lnTo>
                        <a:lnTo>
                          <a:pt x="33" y="46"/>
                        </a:lnTo>
                        <a:lnTo>
                          <a:pt x="33" y="41"/>
                        </a:lnTo>
                        <a:lnTo>
                          <a:pt x="34" y="37"/>
                        </a:lnTo>
                        <a:lnTo>
                          <a:pt x="37" y="33"/>
                        </a:lnTo>
                        <a:lnTo>
                          <a:pt x="38" y="30"/>
                        </a:lnTo>
                        <a:lnTo>
                          <a:pt x="41" y="26"/>
                        </a:lnTo>
                        <a:lnTo>
                          <a:pt x="43" y="23"/>
                        </a:lnTo>
                        <a:lnTo>
                          <a:pt x="47" y="22"/>
                        </a:lnTo>
                        <a:lnTo>
                          <a:pt x="51" y="19"/>
                        </a:lnTo>
                        <a:lnTo>
                          <a:pt x="55" y="19"/>
                        </a:lnTo>
                        <a:lnTo>
                          <a:pt x="60" y="18"/>
                        </a:lnTo>
                        <a:lnTo>
                          <a:pt x="65" y="19"/>
                        </a:lnTo>
                        <a:lnTo>
                          <a:pt x="69" y="19"/>
                        </a:lnTo>
                        <a:lnTo>
                          <a:pt x="73" y="22"/>
                        </a:lnTo>
                        <a:lnTo>
                          <a:pt x="77" y="23"/>
                        </a:lnTo>
                        <a:lnTo>
                          <a:pt x="78" y="26"/>
                        </a:lnTo>
                        <a:lnTo>
                          <a:pt x="80" y="27"/>
                        </a:lnTo>
                        <a:lnTo>
                          <a:pt x="83" y="30"/>
                        </a:lnTo>
                        <a:lnTo>
                          <a:pt x="84" y="31"/>
                        </a:lnTo>
                        <a:lnTo>
                          <a:pt x="84" y="34"/>
                        </a:lnTo>
                        <a:lnTo>
                          <a:pt x="85" y="37"/>
                        </a:lnTo>
                        <a:lnTo>
                          <a:pt x="85" y="39"/>
                        </a:lnTo>
                        <a:lnTo>
                          <a:pt x="85" y="42"/>
                        </a:lnTo>
                        <a:lnTo>
                          <a:pt x="85" y="46"/>
                        </a:lnTo>
                        <a:lnTo>
                          <a:pt x="84" y="51"/>
                        </a:lnTo>
                        <a:lnTo>
                          <a:pt x="83" y="56"/>
                        </a:lnTo>
                        <a:lnTo>
                          <a:pt x="81" y="60"/>
                        </a:lnTo>
                        <a:lnTo>
                          <a:pt x="78" y="65"/>
                        </a:lnTo>
                        <a:lnTo>
                          <a:pt x="74" y="69"/>
                        </a:lnTo>
                        <a:lnTo>
                          <a:pt x="70" y="73"/>
                        </a:lnTo>
                        <a:lnTo>
                          <a:pt x="66" y="77"/>
                        </a:lnTo>
                        <a:lnTo>
                          <a:pt x="62" y="81"/>
                        </a:lnTo>
                        <a:lnTo>
                          <a:pt x="57" y="85"/>
                        </a:lnTo>
                        <a:lnTo>
                          <a:pt x="51" y="91"/>
                        </a:lnTo>
                        <a:lnTo>
                          <a:pt x="46" y="96"/>
                        </a:lnTo>
                        <a:lnTo>
                          <a:pt x="39" y="101"/>
                        </a:lnTo>
                        <a:lnTo>
                          <a:pt x="34" y="107"/>
                        </a:lnTo>
                        <a:lnTo>
                          <a:pt x="27" y="112"/>
                        </a:lnTo>
                        <a:lnTo>
                          <a:pt x="20" y="119"/>
                        </a:lnTo>
                        <a:lnTo>
                          <a:pt x="16" y="123"/>
                        </a:lnTo>
                        <a:lnTo>
                          <a:pt x="12" y="126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3" name="Freeform 854">
                    <a:extLst>
                      <a:ext uri="{FF2B5EF4-FFF2-40B4-BE49-F238E27FC236}">
                        <a16:creationId xmlns="" xmlns:a16="http://schemas.microsoft.com/office/drawing/2014/main" id="{C29BE5EB-2E92-4454-ABDF-BA3E35BA9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621088" y="5181600"/>
                    <a:ext cx="33338" cy="84138"/>
                  </a:xfrm>
                  <a:custGeom>
                    <a:avLst/>
                    <a:gdLst>
                      <a:gd name="T0" fmla="*/ 61 w 61"/>
                      <a:gd name="T1" fmla="*/ 160 h 160"/>
                      <a:gd name="T2" fmla="*/ 61 w 61"/>
                      <a:gd name="T3" fmla="*/ 0 h 160"/>
                      <a:gd name="T4" fmla="*/ 48 w 61"/>
                      <a:gd name="T5" fmla="*/ 0 h 160"/>
                      <a:gd name="T6" fmla="*/ 46 w 61"/>
                      <a:gd name="T7" fmla="*/ 3 h 160"/>
                      <a:gd name="T8" fmla="*/ 46 w 61"/>
                      <a:gd name="T9" fmla="*/ 5 h 160"/>
                      <a:gd name="T10" fmla="*/ 45 w 61"/>
                      <a:gd name="T11" fmla="*/ 8 h 160"/>
                      <a:gd name="T12" fmla="*/ 44 w 61"/>
                      <a:gd name="T13" fmla="*/ 9 h 160"/>
                      <a:gd name="T14" fmla="*/ 42 w 61"/>
                      <a:gd name="T15" fmla="*/ 12 h 160"/>
                      <a:gd name="T16" fmla="*/ 41 w 61"/>
                      <a:gd name="T17" fmla="*/ 15 h 160"/>
                      <a:gd name="T18" fmla="*/ 38 w 61"/>
                      <a:gd name="T19" fmla="*/ 16 h 160"/>
                      <a:gd name="T20" fmla="*/ 35 w 61"/>
                      <a:gd name="T21" fmla="*/ 19 h 160"/>
                      <a:gd name="T22" fmla="*/ 34 w 61"/>
                      <a:gd name="T23" fmla="*/ 20 h 160"/>
                      <a:gd name="T24" fmla="*/ 31 w 61"/>
                      <a:gd name="T25" fmla="*/ 22 h 160"/>
                      <a:gd name="T26" fmla="*/ 27 w 61"/>
                      <a:gd name="T27" fmla="*/ 23 h 160"/>
                      <a:gd name="T28" fmla="*/ 25 w 61"/>
                      <a:gd name="T29" fmla="*/ 24 h 160"/>
                      <a:gd name="T30" fmla="*/ 22 w 61"/>
                      <a:gd name="T31" fmla="*/ 24 h 160"/>
                      <a:gd name="T32" fmla="*/ 18 w 61"/>
                      <a:gd name="T33" fmla="*/ 26 h 160"/>
                      <a:gd name="T34" fmla="*/ 15 w 61"/>
                      <a:gd name="T35" fmla="*/ 26 h 160"/>
                      <a:gd name="T36" fmla="*/ 11 w 61"/>
                      <a:gd name="T37" fmla="*/ 26 h 160"/>
                      <a:gd name="T38" fmla="*/ 0 w 61"/>
                      <a:gd name="T39" fmla="*/ 26 h 160"/>
                      <a:gd name="T40" fmla="*/ 0 w 61"/>
                      <a:gd name="T41" fmla="*/ 37 h 160"/>
                      <a:gd name="T42" fmla="*/ 34 w 61"/>
                      <a:gd name="T43" fmla="*/ 37 h 160"/>
                      <a:gd name="T44" fmla="*/ 34 w 61"/>
                      <a:gd name="T45" fmla="*/ 160 h 160"/>
                      <a:gd name="T46" fmla="*/ 61 w 61"/>
                      <a:gd name="T47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61" h="160">
                        <a:moveTo>
                          <a:pt x="61" y="160"/>
                        </a:moveTo>
                        <a:lnTo>
                          <a:pt x="61" y="0"/>
                        </a:lnTo>
                        <a:lnTo>
                          <a:pt x="48" y="0"/>
                        </a:lnTo>
                        <a:lnTo>
                          <a:pt x="46" y="3"/>
                        </a:lnTo>
                        <a:lnTo>
                          <a:pt x="46" y="5"/>
                        </a:lnTo>
                        <a:lnTo>
                          <a:pt x="45" y="8"/>
                        </a:lnTo>
                        <a:lnTo>
                          <a:pt x="44" y="9"/>
                        </a:lnTo>
                        <a:lnTo>
                          <a:pt x="42" y="12"/>
                        </a:lnTo>
                        <a:lnTo>
                          <a:pt x="41" y="15"/>
                        </a:lnTo>
                        <a:lnTo>
                          <a:pt x="38" y="16"/>
                        </a:lnTo>
                        <a:lnTo>
                          <a:pt x="35" y="19"/>
                        </a:lnTo>
                        <a:lnTo>
                          <a:pt x="34" y="20"/>
                        </a:lnTo>
                        <a:lnTo>
                          <a:pt x="31" y="22"/>
                        </a:lnTo>
                        <a:lnTo>
                          <a:pt x="27" y="23"/>
                        </a:lnTo>
                        <a:lnTo>
                          <a:pt x="25" y="24"/>
                        </a:lnTo>
                        <a:lnTo>
                          <a:pt x="22" y="24"/>
                        </a:lnTo>
                        <a:lnTo>
                          <a:pt x="18" y="26"/>
                        </a:lnTo>
                        <a:lnTo>
                          <a:pt x="15" y="26"/>
                        </a:lnTo>
                        <a:lnTo>
                          <a:pt x="11" y="26"/>
                        </a:lnTo>
                        <a:lnTo>
                          <a:pt x="0" y="26"/>
                        </a:lnTo>
                        <a:lnTo>
                          <a:pt x="0" y="37"/>
                        </a:lnTo>
                        <a:lnTo>
                          <a:pt x="34" y="37"/>
                        </a:lnTo>
                        <a:lnTo>
                          <a:pt x="34" y="160"/>
                        </a:lnTo>
                        <a:lnTo>
                          <a:pt x="61" y="16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55" name="Oval 254">
              <a:extLst>
                <a:ext uri="{FF2B5EF4-FFF2-40B4-BE49-F238E27FC236}">
                  <a16:creationId xmlns="" xmlns:a16="http://schemas.microsoft.com/office/drawing/2014/main" id="{9940B520-2E0F-4A90-BE7E-BE201CB462BD}"/>
                </a:ext>
              </a:extLst>
            </p:cNvPr>
            <p:cNvSpPr/>
            <p:nvPr/>
          </p:nvSpPr>
          <p:spPr>
            <a:xfrm>
              <a:off x="3219449" y="2114550"/>
              <a:ext cx="590551" cy="33337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6" name="Picture 255">
              <a:extLst>
                <a:ext uri="{FF2B5EF4-FFF2-40B4-BE49-F238E27FC236}">
                  <a16:creationId xmlns="" xmlns:a16="http://schemas.microsoft.com/office/drawing/2014/main" id="{53FEC9E8-2FF1-4FFA-A821-B84A3FBFD34D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9742217" flipV="1">
              <a:off x="2658401" y="1725104"/>
              <a:ext cx="521590" cy="664849"/>
            </a:xfrm>
            <a:prstGeom prst="rect">
              <a:avLst/>
            </a:prstGeom>
          </p:spPr>
        </p:pic>
      </p:grpSp>
      <p:grpSp>
        <p:nvGrpSpPr>
          <p:cNvPr id="991" name="Group 990">
            <a:extLst>
              <a:ext uri="{FF2B5EF4-FFF2-40B4-BE49-F238E27FC236}">
                <a16:creationId xmlns="" xmlns:a16="http://schemas.microsoft.com/office/drawing/2014/main" id="{B5DD9C05-F7E3-43F4-B931-CB3F8E28DB8F}"/>
              </a:ext>
            </a:extLst>
          </p:cNvPr>
          <p:cNvGrpSpPr>
            <a:grpSpLocks noChangeAspect="1"/>
          </p:cNvGrpSpPr>
          <p:nvPr/>
        </p:nvGrpSpPr>
        <p:grpSpPr>
          <a:xfrm>
            <a:off x="2000495" y="3458112"/>
            <a:ext cx="1644858" cy="1600200"/>
            <a:chOff x="4007971" y="3941588"/>
            <a:chExt cx="2747159" cy="2672573"/>
          </a:xfrm>
        </p:grpSpPr>
        <p:sp>
          <p:nvSpPr>
            <p:cNvPr id="992" name="Freeform: Shape 991">
              <a:extLst>
                <a:ext uri="{FF2B5EF4-FFF2-40B4-BE49-F238E27FC236}">
                  <a16:creationId xmlns="" xmlns:a16="http://schemas.microsoft.com/office/drawing/2014/main" id="{0E62514A-41F3-40ED-9219-7E2D8AD3EF7A}"/>
                </a:ext>
              </a:extLst>
            </p:cNvPr>
            <p:cNvSpPr/>
            <p:nvPr/>
          </p:nvSpPr>
          <p:spPr>
            <a:xfrm>
              <a:off x="4007971" y="5935981"/>
              <a:ext cx="2747159" cy="678180"/>
            </a:xfrm>
            <a:custGeom>
              <a:avLst/>
              <a:gdLst>
                <a:gd name="connsiteX0" fmla="*/ 903119 w 3703469"/>
                <a:gd name="connsiteY0" fmla="*/ 64770 h 1008501"/>
                <a:gd name="connsiteX1" fmla="*/ 903119 w 3703469"/>
                <a:gd name="connsiteY1" fmla="*/ 64770 h 1008501"/>
                <a:gd name="connsiteX2" fmla="*/ 800249 w 3703469"/>
                <a:gd name="connsiteY2" fmla="*/ 129540 h 1008501"/>
                <a:gd name="connsiteX3" fmla="*/ 358289 w 3703469"/>
                <a:gd name="connsiteY3" fmla="*/ 217170 h 1008501"/>
                <a:gd name="connsiteX4" fmla="*/ 156359 w 3703469"/>
                <a:gd name="connsiteY4" fmla="*/ 281940 h 1008501"/>
                <a:gd name="connsiteX5" fmla="*/ 53489 w 3703469"/>
                <a:gd name="connsiteY5" fmla="*/ 358140 h 1008501"/>
                <a:gd name="connsiteX6" fmla="*/ 15389 w 3703469"/>
                <a:gd name="connsiteY6" fmla="*/ 422910 h 1008501"/>
                <a:gd name="connsiteX7" fmla="*/ 15389 w 3703469"/>
                <a:gd name="connsiteY7" fmla="*/ 651510 h 1008501"/>
                <a:gd name="connsiteX8" fmla="*/ 64919 w 3703469"/>
                <a:gd name="connsiteY8" fmla="*/ 712470 h 1008501"/>
                <a:gd name="connsiteX9" fmla="*/ 118259 w 3703469"/>
                <a:gd name="connsiteY9" fmla="*/ 735330 h 1008501"/>
                <a:gd name="connsiteX10" fmla="*/ 202079 w 3703469"/>
                <a:gd name="connsiteY10" fmla="*/ 739140 h 1008501"/>
                <a:gd name="connsiteX11" fmla="*/ 891689 w 3703469"/>
                <a:gd name="connsiteY11" fmla="*/ 750570 h 1008501"/>
                <a:gd name="connsiteX12" fmla="*/ 906929 w 3703469"/>
                <a:gd name="connsiteY12" fmla="*/ 765810 h 1008501"/>
                <a:gd name="connsiteX13" fmla="*/ 899309 w 3703469"/>
                <a:gd name="connsiteY13" fmla="*/ 842010 h 1008501"/>
                <a:gd name="connsiteX14" fmla="*/ 887879 w 3703469"/>
                <a:gd name="connsiteY14" fmla="*/ 887730 h 1008501"/>
                <a:gd name="connsiteX15" fmla="*/ 891689 w 3703469"/>
                <a:gd name="connsiteY15" fmla="*/ 929640 h 1008501"/>
                <a:gd name="connsiteX16" fmla="*/ 948839 w 3703469"/>
                <a:gd name="connsiteY16" fmla="*/ 963930 h 1008501"/>
                <a:gd name="connsiteX17" fmla="*/ 1303169 w 3703469"/>
                <a:gd name="connsiteY17" fmla="*/ 994410 h 1008501"/>
                <a:gd name="connsiteX18" fmla="*/ 2808119 w 3703469"/>
                <a:gd name="connsiteY18" fmla="*/ 963930 h 1008501"/>
                <a:gd name="connsiteX19" fmla="*/ 2960519 w 3703469"/>
                <a:gd name="connsiteY19" fmla="*/ 933450 h 1008501"/>
                <a:gd name="connsiteX20" fmla="*/ 3109109 w 3703469"/>
                <a:gd name="connsiteY20" fmla="*/ 876300 h 1008501"/>
                <a:gd name="connsiteX21" fmla="*/ 3166259 w 3703469"/>
                <a:gd name="connsiteY21" fmla="*/ 830580 h 1008501"/>
                <a:gd name="connsiteX22" fmla="*/ 3082439 w 3703469"/>
                <a:gd name="connsiteY22" fmla="*/ 731520 h 1008501"/>
                <a:gd name="connsiteX23" fmla="*/ 2895749 w 3703469"/>
                <a:gd name="connsiteY23" fmla="*/ 716280 h 1008501"/>
                <a:gd name="connsiteX24" fmla="*/ 2884319 w 3703469"/>
                <a:gd name="connsiteY24" fmla="*/ 632460 h 1008501"/>
                <a:gd name="connsiteX25" fmla="*/ 3067199 w 3703469"/>
                <a:gd name="connsiteY25" fmla="*/ 567690 h 1008501"/>
                <a:gd name="connsiteX26" fmla="*/ 3532019 w 3703469"/>
                <a:gd name="connsiteY26" fmla="*/ 480060 h 1008501"/>
                <a:gd name="connsiteX27" fmla="*/ 3653939 w 3703469"/>
                <a:gd name="connsiteY27" fmla="*/ 426720 h 1008501"/>
                <a:gd name="connsiteX28" fmla="*/ 3703469 w 3703469"/>
                <a:gd name="connsiteY28" fmla="*/ 339090 h 1008501"/>
                <a:gd name="connsiteX29" fmla="*/ 3695849 w 3703469"/>
                <a:gd name="connsiteY29" fmla="*/ 232410 h 1008501"/>
                <a:gd name="connsiteX30" fmla="*/ 3619649 w 3703469"/>
                <a:gd name="connsiteY30" fmla="*/ 137160 h 1008501"/>
                <a:gd name="connsiteX31" fmla="*/ 3444389 w 3703469"/>
                <a:gd name="connsiteY31" fmla="*/ 53340 h 1008501"/>
                <a:gd name="connsiteX32" fmla="*/ 3356759 w 3703469"/>
                <a:gd name="connsiteY32" fmla="*/ 38100 h 1008501"/>
                <a:gd name="connsiteX33" fmla="*/ 3200549 w 3703469"/>
                <a:gd name="connsiteY33" fmla="*/ 34290 h 1008501"/>
                <a:gd name="connsiteX34" fmla="*/ 3112919 w 3703469"/>
                <a:gd name="connsiteY34" fmla="*/ 30480 h 1008501"/>
                <a:gd name="connsiteX35" fmla="*/ 2427119 w 3703469"/>
                <a:gd name="connsiteY35" fmla="*/ 30480 h 1008501"/>
                <a:gd name="connsiteX36" fmla="*/ 2347109 w 3703469"/>
                <a:gd name="connsiteY36" fmla="*/ 22860 h 1008501"/>
                <a:gd name="connsiteX37" fmla="*/ 2244239 w 3703469"/>
                <a:gd name="connsiteY37" fmla="*/ 15240 h 1008501"/>
                <a:gd name="connsiteX38" fmla="*/ 1863239 w 3703469"/>
                <a:gd name="connsiteY38" fmla="*/ 0 h 1008501"/>
                <a:gd name="connsiteX39" fmla="*/ 1596539 w 3703469"/>
                <a:gd name="connsiteY39" fmla="*/ 11430 h 1008501"/>
                <a:gd name="connsiteX40" fmla="*/ 1508909 w 3703469"/>
                <a:gd name="connsiteY40" fmla="*/ 38100 h 1008501"/>
                <a:gd name="connsiteX41" fmla="*/ 1360319 w 3703469"/>
                <a:gd name="connsiteY41" fmla="*/ 76200 h 1008501"/>
                <a:gd name="connsiteX42" fmla="*/ 1196489 w 3703469"/>
                <a:gd name="connsiteY42" fmla="*/ 95250 h 1008501"/>
                <a:gd name="connsiteX43" fmla="*/ 903119 w 3703469"/>
                <a:gd name="connsiteY43" fmla="*/ 64770 h 1008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03469" h="1008501">
                  <a:moveTo>
                    <a:pt x="903119" y="64770"/>
                  </a:moveTo>
                  <a:lnTo>
                    <a:pt x="903119" y="64770"/>
                  </a:lnTo>
                  <a:cubicBezTo>
                    <a:pt x="868829" y="86360"/>
                    <a:pt x="837670" y="113996"/>
                    <a:pt x="800249" y="129540"/>
                  </a:cubicBezTo>
                  <a:cubicBezTo>
                    <a:pt x="667195" y="184809"/>
                    <a:pt x="485648" y="176319"/>
                    <a:pt x="358289" y="217170"/>
                  </a:cubicBezTo>
                  <a:lnTo>
                    <a:pt x="156359" y="281940"/>
                  </a:lnTo>
                  <a:cubicBezTo>
                    <a:pt x="134046" y="296815"/>
                    <a:pt x="72310" y="335041"/>
                    <a:pt x="53489" y="358140"/>
                  </a:cubicBezTo>
                  <a:cubicBezTo>
                    <a:pt x="37667" y="377558"/>
                    <a:pt x="28089" y="401320"/>
                    <a:pt x="15389" y="422910"/>
                  </a:cubicBezTo>
                  <a:cubicBezTo>
                    <a:pt x="2129" y="506891"/>
                    <a:pt x="-11315" y="556378"/>
                    <a:pt x="15389" y="651510"/>
                  </a:cubicBezTo>
                  <a:cubicBezTo>
                    <a:pt x="22465" y="676717"/>
                    <a:pt x="44622" y="695932"/>
                    <a:pt x="64919" y="712470"/>
                  </a:cubicBezTo>
                  <a:cubicBezTo>
                    <a:pt x="79915" y="724689"/>
                    <a:pt x="99271" y="731638"/>
                    <a:pt x="118259" y="735330"/>
                  </a:cubicBezTo>
                  <a:cubicBezTo>
                    <a:pt x="145714" y="740668"/>
                    <a:pt x="174139" y="737870"/>
                    <a:pt x="202079" y="739140"/>
                  </a:cubicBezTo>
                  <a:cubicBezTo>
                    <a:pt x="546659" y="721693"/>
                    <a:pt x="514117" y="711388"/>
                    <a:pt x="891689" y="750570"/>
                  </a:cubicBezTo>
                  <a:cubicBezTo>
                    <a:pt x="898835" y="751312"/>
                    <a:pt x="901849" y="760730"/>
                    <a:pt x="906929" y="765810"/>
                  </a:cubicBezTo>
                  <a:cubicBezTo>
                    <a:pt x="904389" y="791210"/>
                    <a:pt x="903250" y="816789"/>
                    <a:pt x="899309" y="842010"/>
                  </a:cubicBezTo>
                  <a:cubicBezTo>
                    <a:pt x="896884" y="857531"/>
                    <a:pt x="889240" y="872080"/>
                    <a:pt x="887879" y="887730"/>
                  </a:cubicBezTo>
                  <a:cubicBezTo>
                    <a:pt x="886664" y="901705"/>
                    <a:pt x="882926" y="918686"/>
                    <a:pt x="891689" y="929640"/>
                  </a:cubicBezTo>
                  <a:cubicBezTo>
                    <a:pt x="905567" y="946988"/>
                    <a:pt x="927331" y="958368"/>
                    <a:pt x="948839" y="963930"/>
                  </a:cubicBezTo>
                  <a:cubicBezTo>
                    <a:pt x="1052085" y="990631"/>
                    <a:pt x="1199944" y="990281"/>
                    <a:pt x="1303169" y="994410"/>
                  </a:cubicBezTo>
                  <a:cubicBezTo>
                    <a:pt x="1523338" y="992565"/>
                    <a:pt x="2340799" y="1042828"/>
                    <a:pt x="2808119" y="963930"/>
                  </a:cubicBezTo>
                  <a:cubicBezTo>
                    <a:pt x="2859202" y="955306"/>
                    <a:pt x="2910778" y="947932"/>
                    <a:pt x="2960519" y="933450"/>
                  </a:cubicBezTo>
                  <a:cubicBezTo>
                    <a:pt x="3011471" y="918616"/>
                    <a:pt x="3059579" y="895350"/>
                    <a:pt x="3109109" y="876300"/>
                  </a:cubicBezTo>
                  <a:cubicBezTo>
                    <a:pt x="3128159" y="861060"/>
                    <a:pt x="3151116" y="849708"/>
                    <a:pt x="3166259" y="830580"/>
                  </a:cubicBezTo>
                  <a:cubicBezTo>
                    <a:pt x="3215042" y="768959"/>
                    <a:pt x="3145021" y="746540"/>
                    <a:pt x="3082439" y="731520"/>
                  </a:cubicBezTo>
                  <a:cubicBezTo>
                    <a:pt x="3021726" y="716949"/>
                    <a:pt x="2957979" y="721360"/>
                    <a:pt x="2895749" y="716280"/>
                  </a:cubicBezTo>
                  <a:cubicBezTo>
                    <a:pt x="2836639" y="704458"/>
                    <a:pt x="2743590" y="708237"/>
                    <a:pt x="2884319" y="632460"/>
                  </a:cubicBezTo>
                  <a:cubicBezTo>
                    <a:pt x="2941259" y="601800"/>
                    <a:pt x="3004248" y="582502"/>
                    <a:pt x="3067199" y="567690"/>
                  </a:cubicBezTo>
                  <a:cubicBezTo>
                    <a:pt x="3220677" y="531578"/>
                    <a:pt x="3532019" y="480060"/>
                    <a:pt x="3532019" y="480060"/>
                  </a:cubicBezTo>
                  <a:cubicBezTo>
                    <a:pt x="3572659" y="462280"/>
                    <a:pt x="3615990" y="449689"/>
                    <a:pt x="3653939" y="426720"/>
                  </a:cubicBezTo>
                  <a:cubicBezTo>
                    <a:pt x="3666087" y="419367"/>
                    <a:pt x="3702113" y="341802"/>
                    <a:pt x="3703469" y="339090"/>
                  </a:cubicBezTo>
                  <a:cubicBezTo>
                    <a:pt x="3700929" y="303530"/>
                    <a:pt x="3703865" y="267148"/>
                    <a:pt x="3695849" y="232410"/>
                  </a:cubicBezTo>
                  <a:cubicBezTo>
                    <a:pt x="3690479" y="209140"/>
                    <a:pt x="3630148" y="145326"/>
                    <a:pt x="3619649" y="137160"/>
                  </a:cubicBezTo>
                  <a:cubicBezTo>
                    <a:pt x="3565214" y="94822"/>
                    <a:pt x="3510403" y="70561"/>
                    <a:pt x="3444389" y="53340"/>
                  </a:cubicBezTo>
                  <a:cubicBezTo>
                    <a:pt x="3415701" y="45856"/>
                    <a:pt x="3386317" y="40409"/>
                    <a:pt x="3356759" y="38100"/>
                  </a:cubicBezTo>
                  <a:cubicBezTo>
                    <a:pt x="3304832" y="34043"/>
                    <a:pt x="3252609" y="35917"/>
                    <a:pt x="3200549" y="34290"/>
                  </a:cubicBezTo>
                  <a:cubicBezTo>
                    <a:pt x="3171326" y="33377"/>
                    <a:pt x="3142129" y="31750"/>
                    <a:pt x="3112919" y="30480"/>
                  </a:cubicBezTo>
                  <a:cubicBezTo>
                    <a:pt x="2763632" y="38073"/>
                    <a:pt x="2771152" y="43105"/>
                    <a:pt x="2427119" y="30480"/>
                  </a:cubicBezTo>
                  <a:cubicBezTo>
                    <a:pt x="2400346" y="29498"/>
                    <a:pt x="2373807" y="25085"/>
                    <a:pt x="2347109" y="22860"/>
                  </a:cubicBezTo>
                  <a:cubicBezTo>
                    <a:pt x="2312844" y="20005"/>
                    <a:pt x="2278579" y="16974"/>
                    <a:pt x="2244239" y="15240"/>
                  </a:cubicBezTo>
                  <a:cubicBezTo>
                    <a:pt x="2119534" y="8942"/>
                    <a:pt x="1989387" y="4505"/>
                    <a:pt x="1863239" y="0"/>
                  </a:cubicBezTo>
                  <a:cubicBezTo>
                    <a:pt x="1774339" y="3810"/>
                    <a:pt x="1685011" y="1917"/>
                    <a:pt x="1596539" y="11430"/>
                  </a:cubicBezTo>
                  <a:cubicBezTo>
                    <a:pt x="1566181" y="14694"/>
                    <a:pt x="1538355" y="30026"/>
                    <a:pt x="1508909" y="38100"/>
                  </a:cubicBezTo>
                  <a:cubicBezTo>
                    <a:pt x="1459597" y="51621"/>
                    <a:pt x="1410937" y="68969"/>
                    <a:pt x="1360319" y="76200"/>
                  </a:cubicBezTo>
                  <a:cubicBezTo>
                    <a:pt x="1252536" y="91598"/>
                    <a:pt x="1307139" y="85191"/>
                    <a:pt x="1196489" y="95250"/>
                  </a:cubicBezTo>
                  <a:cubicBezTo>
                    <a:pt x="986971" y="86141"/>
                    <a:pt x="952014" y="69850"/>
                    <a:pt x="903119" y="64770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3" name="Group 992">
              <a:extLst>
                <a:ext uri="{FF2B5EF4-FFF2-40B4-BE49-F238E27FC236}">
                  <a16:creationId xmlns="" xmlns:a16="http://schemas.microsoft.com/office/drawing/2014/main" id="{3396A894-099B-4A2C-936F-A875AB624F81}"/>
                </a:ext>
              </a:extLst>
            </p:cNvPr>
            <p:cNvGrpSpPr/>
            <p:nvPr/>
          </p:nvGrpSpPr>
          <p:grpSpPr>
            <a:xfrm>
              <a:off x="4593051" y="3941588"/>
              <a:ext cx="1468755" cy="2597107"/>
              <a:chOff x="4593051" y="3941588"/>
              <a:chExt cx="1468755" cy="2597107"/>
            </a:xfrm>
          </p:grpSpPr>
          <p:sp>
            <p:nvSpPr>
              <p:cNvPr id="994" name="Freeform 1929">
                <a:extLst>
                  <a:ext uri="{FF2B5EF4-FFF2-40B4-BE49-F238E27FC236}">
                    <a16:creationId xmlns="" xmlns:a16="http://schemas.microsoft.com/office/drawing/2014/main" id="{ABEB1F13-70F4-4F06-A0D0-0F304DD6F605}"/>
                  </a:ext>
                </a:extLst>
              </p:cNvPr>
              <p:cNvSpPr/>
              <p:nvPr/>
            </p:nvSpPr>
            <p:spPr>
              <a:xfrm rot="306061">
                <a:off x="5647314" y="4738479"/>
                <a:ext cx="410855" cy="1109042"/>
              </a:xfrm>
              <a:custGeom>
                <a:avLst/>
                <a:gdLst>
                  <a:gd name="connsiteX0" fmla="*/ 0 w 608274"/>
                  <a:gd name="connsiteY0" fmla="*/ 0 h 1641945"/>
                  <a:gd name="connsiteX1" fmla="*/ 51683 w 608274"/>
                  <a:gd name="connsiteY1" fmla="*/ 7952 h 1641945"/>
                  <a:gd name="connsiteX2" fmla="*/ 592372 w 608274"/>
                  <a:gd name="connsiteY2" fmla="*/ 1550505 h 1641945"/>
                  <a:gd name="connsiteX3" fmla="*/ 584420 w 608274"/>
                  <a:gd name="connsiteY3" fmla="*/ 1582310 h 1641945"/>
                  <a:gd name="connsiteX4" fmla="*/ 608274 w 608274"/>
                  <a:gd name="connsiteY4" fmla="*/ 1641945 h 1641945"/>
                  <a:gd name="connsiteX5" fmla="*/ 532737 w 608274"/>
                  <a:gd name="connsiteY5" fmla="*/ 1610140 h 1641945"/>
                  <a:gd name="connsiteX6" fmla="*/ 524786 w 608274"/>
                  <a:gd name="connsiteY6" fmla="*/ 1578334 h 1641945"/>
                  <a:gd name="connsiteX7" fmla="*/ 492980 w 608274"/>
                  <a:gd name="connsiteY7" fmla="*/ 1550505 h 1641945"/>
                  <a:gd name="connsiteX8" fmla="*/ 0 w 608274"/>
                  <a:gd name="connsiteY8" fmla="*/ 0 h 164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8274" h="1641945">
                    <a:moveTo>
                      <a:pt x="0" y="0"/>
                    </a:moveTo>
                    <a:lnTo>
                      <a:pt x="51683" y="7952"/>
                    </a:lnTo>
                    <a:lnTo>
                      <a:pt x="592372" y="1550505"/>
                    </a:lnTo>
                    <a:lnTo>
                      <a:pt x="584420" y="1582310"/>
                    </a:lnTo>
                    <a:lnTo>
                      <a:pt x="608274" y="1641945"/>
                    </a:lnTo>
                    <a:lnTo>
                      <a:pt x="532737" y="1610140"/>
                    </a:lnTo>
                    <a:lnTo>
                      <a:pt x="524786" y="1578334"/>
                    </a:lnTo>
                    <a:lnTo>
                      <a:pt x="492980" y="155050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 cstate="print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5" name="Freeform 1930">
                <a:extLst>
                  <a:ext uri="{FF2B5EF4-FFF2-40B4-BE49-F238E27FC236}">
                    <a16:creationId xmlns="" xmlns:a16="http://schemas.microsoft.com/office/drawing/2014/main" id="{514ABE80-FF9A-4B3A-AB59-ED2CA1F51E06}"/>
                  </a:ext>
                </a:extLst>
              </p:cNvPr>
              <p:cNvSpPr/>
              <p:nvPr/>
            </p:nvSpPr>
            <p:spPr>
              <a:xfrm rot="306061">
                <a:off x="4714151" y="4915414"/>
                <a:ext cx="424282" cy="1090245"/>
              </a:xfrm>
              <a:custGeom>
                <a:avLst/>
                <a:gdLst>
                  <a:gd name="connsiteX0" fmla="*/ 560567 w 628153"/>
                  <a:gd name="connsiteY0" fmla="*/ 0 h 1614115"/>
                  <a:gd name="connsiteX1" fmla="*/ 107343 w 628153"/>
                  <a:gd name="connsiteY1" fmla="*/ 1248355 h 1614115"/>
                  <a:gd name="connsiteX2" fmla="*/ 0 w 628153"/>
                  <a:gd name="connsiteY2" fmla="*/ 1550505 h 1614115"/>
                  <a:gd name="connsiteX3" fmla="*/ 3976 w 628153"/>
                  <a:gd name="connsiteY3" fmla="*/ 1578334 h 1614115"/>
                  <a:gd name="connsiteX4" fmla="*/ 3976 w 628153"/>
                  <a:gd name="connsiteY4" fmla="*/ 1614115 h 1614115"/>
                  <a:gd name="connsiteX5" fmla="*/ 63611 w 628153"/>
                  <a:gd name="connsiteY5" fmla="*/ 1598213 h 1614115"/>
                  <a:gd name="connsiteX6" fmla="*/ 83489 w 628153"/>
                  <a:gd name="connsiteY6" fmla="*/ 1550505 h 1614115"/>
                  <a:gd name="connsiteX7" fmla="*/ 115294 w 628153"/>
                  <a:gd name="connsiteY7" fmla="*/ 1542553 h 1614115"/>
                  <a:gd name="connsiteX8" fmla="*/ 210710 w 628153"/>
                  <a:gd name="connsiteY8" fmla="*/ 1236428 h 1614115"/>
                  <a:gd name="connsiteX9" fmla="*/ 628153 w 628153"/>
                  <a:gd name="connsiteY9" fmla="*/ 11927 h 1614115"/>
                  <a:gd name="connsiteX10" fmla="*/ 560567 w 628153"/>
                  <a:gd name="connsiteY10" fmla="*/ 0 h 1614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28153" h="1614115">
                    <a:moveTo>
                      <a:pt x="560567" y="0"/>
                    </a:moveTo>
                    <a:lnTo>
                      <a:pt x="107343" y="1248355"/>
                    </a:lnTo>
                    <a:lnTo>
                      <a:pt x="0" y="1550505"/>
                    </a:lnTo>
                    <a:lnTo>
                      <a:pt x="3976" y="1578334"/>
                    </a:lnTo>
                    <a:lnTo>
                      <a:pt x="3976" y="1614115"/>
                    </a:lnTo>
                    <a:lnTo>
                      <a:pt x="63611" y="1598213"/>
                    </a:lnTo>
                    <a:lnTo>
                      <a:pt x="83489" y="1550505"/>
                    </a:lnTo>
                    <a:lnTo>
                      <a:pt x="115294" y="1542553"/>
                    </a:lnTo>
                    <a:lnTo>
                      <a:pt x="210710" y="1236428"/>
                    </a:lnTo>
                    <a:lnTo>
                      <a:pt x="628153" y="11927"/>
                    </a:lnTo>
                    <a:lnTo>
                      <a:pt x="560567" y="0"/>
                    </a:lnTo>
                    <a:close/>
                  </a:path>
                </a:pathLst>
              </a:custGeom>
              <a:blipFill>
                <a:blip r:embed="rId6" cstate="print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6" name="Freeform 1931">
                <a:extLst>
                  <a:ext uri="{FF2B5EF4-FFF2-40B4-BE49-F238E27FC236}">
                    <a16:creationId xmlns="" xmlns:a16="http://schemas.microsoft.com/office/drawing/2014/main" id="{27A52843-055A-45EC-9200-FD0682288042}"/>
                  </a:ext>
                </a:extLst>
              </p:cNvPr>
              <p:cNvSpPr/>
              <p:nvPr/>
            </p:nvSpPr>
            <p:spPr>
              <a:xfrm rot="306061">
                <a:off x="4987370" y="4312089"/>
                <a:ext cx="384002" cy="1020426"/>
              </a:xfrm>
              <a:custGeom>
                <a:avLst/>
                <a:gdLst>
                  <a:gd name="connsiteX0" fmla="*/ 512859 w 568518"/>
                  <a:gd name="connsiteY0" fmla="*/ 0 h 1510748"/>
                  <a:gd name="connsiteX1" fmla="*/ 0 w 568518"/>
                  <a:gd name="connsiteY1" fmla="*/ 1490870 h 1510748"/>
                  <a:gd name="connsiteX2" fmla="*/ 31805 w 568518"/>
                  <a:gd name="connsiteY2" fmla="*/ 1510748 h 1510748"/>
                  <a:gd name="connsiteX3" fmla="*/ 568518 w 568518"/>
                  <a:gd name="connsiteY3" fmla="*/ 11927 h 1510748"/>
                  <a:gd name="connsiteX4" fmla="*/ 512859 w 568518"/>
                  <a:gd name="connsiteY4" fmla="*/ 0 h 151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518" h="1510748">
                    <a:moveTo>
                      <a:pt x="512859" y="0"/>
                    </a:moveTo>
                    <a:lnTo>
                      <a:pt x="0" y="1490870"/>
                    </a:lnTo>
                    <a:lnTo>
                      <a:pt x="31805" y="1510748"/>
                    </a:lnTo>
                    <a:lnTo>
                      <a:pt x="568518" y="11927"/>
                    </a:lnTo>
                    <a:lnTo>
                      <a:pt x="512859" y="0"/>
                    </a:lnTo>
                    <a:close/>
                  </a:path>
                </a:pathLst>
              </a:custGeom>
              <a:blipFill>
                <a:blip r:embed="rId6" cstate="print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7" name="Freeform 1934">
                <a:extLst>
                  <a:ext uri="{FF2B5EF4-FFF2-40B4-BE49-F238E27FC236}">
                    <a16:creationId xmlns="" xmlns:a16="http://schemas.microsoft.com/office/drawing/2014/main" id="{E7D89B3B-D2F9-469B-BE94-CE466767856E}"/>
                  </a:ext>
                </a:extLst>
              </p:cNvPr>
              <p:cNvSpPr/>
              <p:nvPr/>
            </p:nvSpPr>
            <p:spPr>
              <a:xfrm rot="306061">
                <a:off x="5055685" y="4351238"/>
                <a:ext cx="341037" cy="980146"/>
              </a:xfrm>
              <a:custGeom>
                <a:avLst/>
                <a:gdLst>
                  <a:gd name="connsiteX0" fmla="*/ 500932 w 504908"/>
                  <a:gd name="connsiteY0" fmla="*/ 0 h 1451113"/>
                  <a:gd name="connsiteX1" fmla="*/ 0 w 504908"/>
                  <a:gd name="connsiteY1" fmla="*/ 1451113 h 1451113"/>
                  <a:gd name="connsiteX2" fmla="*/ 51684 w 504908"/>
                  <a:gd name="connsiteY2" fmla="*/ 1439186 h 1451113"/>
                  <a:gd name="connsiteX3" fmla="*/ 504908 w 504908"/>
                  <a:gd name="connsiteY3" fmla="*/ 111318 h 1451113"/>
                  <a:gd name="connsiteX4" fmla="*/ 500932 w 504908"/>
                  <a:gd name="connsiteY4" fmla="*/ 0 h 1451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908" h="1451113">
                    <a:moveTo>
                      <a:pt x="500932" y="0"/>
                    </a:moveTo>
                    <a:lnTo>
                      <a:pt x="0" y="1451113"/>
                    </a:lnTo>
                    <a:lnTo>
                      <a:pt x="51684" y="1439186"/>
                    </a:lnTo>
                    <a:lnTo>
                      <a:pt x="504908" y="111318"/>
                    </a:lnTo>
                    <a:lnTo>
                      <a:pt x="500932" y="0"/>
                    </a:lnTo>
                    <a:close/>
                  </a:path>
                </a:pathLst>
              </a:custGeom>
              <a:blipFill>
                <a:blip r:embed="rId6" cstate="print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8" name="Freeform 1935">
                <a:extLst>
                  <a:ext uri="{FF2B5EF4-FFF2-40B4-BE49-F238E27FC236}">
                    <a16:creationId xmlns="" xmlns:a16="http://schemas.microsoft.com/office/drawing/2014/main" id="{6ECE7187-54C5-4109-9CC9-AD5DD20D5511}"/>
                  </a:ext>
                </a:extLst>
              </p:cNvPr>
              <p:cNvSpPr/>
              <p:nvPr/>
            </p:nvSpPr>
            <p:spPr>
              <a:xfrm rot="306061">
                <a:off x="4893283" y="5300131"/>
                <a:ext cx="158435" cy="115469"/>
              </a:xfrm>
              <a:custGeom>
                <a:avLst/>
                <a:gdLst>
                  <a:gd name="connsiteX0" fmla="*/ 51684 w 234564"/>
                  <a:gd name="connsiteY0" fmla="*/ 0 h 170953"/>
                  <a:gd name="connsiteX1" fmla="*/ 103367 w 234564"/>
                  <a:gd name="connsiteY1" fmla="*/ 31805 h 170953"/>
                  <a:gd name="connsiteX2" fmla="*/ 234564 w 234564"/>
                  <a:gd name="connsiteY2" fmla="*/ 3976 h 170953"/>
                  <a:gd name="connsiteX3" fmla="*/ 166977 w 234564"/>
                  <a:gd name="connsiteY3" fmla="*/ 170953 h 170953"/>
                  <a:gd name="connsiteX4" fmla="*/ 35781 w 234564"/>
                  <a:gd name="connsiteY4" fmla="*/ 170953 h 170953"/>
                  <a:gd name="connsiteX5" fmla="*/ 0 w 234564"/>
                  <a:gd name="connsiteY5" fmla="*/ 155051 h 170953"/>
                  <a:gd name="connsiteX6" fmla="*/ 51684 w 234564"/>
                  <a:gd name="connsiteY6" fmla="*/ 0 h 170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4564" h="170953">
                    <a:moveTo>
                      <a:pt x="51684" y="0"/>
                    </a:moveTo>
                    <a:lnTo>
                      <a:pt x="103367" y="31805"/>
                    </a:lnTo>
                    <a:lnTo>
                      <a:pt x="234564" y="3976"/>
                    </a:lnTo>
                    <a:lnTo>
                      <a:pt x="166977" y="170953"/>
                    </a:lnTo>
                    <a:lnTo>
                      <a:pt x="35781" y="170953"/>
                    </a:lnTo>
                    <a:lnTo>
                      <a:pt x="0" y="155051"/>
                    </a:lnTo>
                    <a:lnTo>
                      <a:pt x="5168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9" name="Freeform 1937">
                <a:extLst>
                  <a:ext uri="{FF2B5EF4-FFF2-40B4-BE49-F238E27FC236}">
                    <a16:creationId xmlns="" xmlns:a16="http://schemas.microsoft.com/office/drawing/2014/main" id="{FAF19F44-8A11-4025-BA5A-F8C0D06E7EE5}"/>
                  </a:ext>
                </a:extLst>
              </p:cNvPr>
              <p:cNvSpPr/>
              <p:nvPr/>
            </p:nvSpPr>
            <p:spPr>
              <a:xfrm rot="306061">
                <a:off x="5565482" y="4377876"/>
                <a:ext cx="338352" cy="1041908"/>
              </a:xfrm>
              <a:custGeom>
                <a:avLst/>
                <a:gdLst>
                  <a:gd name="connsiteX0" fmla="*/ 7951 w 500932"/>
                  <a:gd name="connsiteY0" fmla="*/ 0 h 1542553"/>
                  <a:gd name="connsiteX1" fmla="*/ 500932 w 500932"/>
                  <a:gd name="connsiteY1" fmla="*/ 1542553 h 1542553"/>
                  <a:gd name="connsiteX2" fmla="*/ 465151 w 500932"/>
                  <a:gd name="connsiteY2" fmla="*/ 1530626 h 1542553"/>
                  <a:gd name="connsiteX3" fmla="*/ 0 w 500932"/>
                  <a:gd name="connsiteY3" fmla="*/ 135172 h 1542553"/>
                  <a:gd name="connsiteX4" fmla="*/ 7951 w 500932"/>
                  <a:gd name="connsiteY4" fmla="*/ 0 h 1542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0932" h="1542553">
                    <a:moveTo>
                      <a:pt x="7951" y="0"/>
                    </a:moveTo>
                    <a:lnTo>
                      <a:pt x="500932" y="1542553"/>
                    </a:lnTo>
                    <a:lnTo>
                      <a:pt x="465151" y="1530626"/>
                    </a:lnTo>
                    <a:lnTo>
                      <a:pt x="0" y="135172"/>
                    </a:lnTo>
                    <a:lnTo>
                      <a:pt x="7951" y="0"/>
                    </a:lnTo>
                    <a:close/>
                  </a:path>
                </a:pathLst>
              </a:custGeom>
              <a:blipFill>
                <a:blip r:embed="rId6" cstate="print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0" name="Freeform 1938">
                <a:extLst>
                  <a:ext uri="{FF2B5EF4-FFF2-40B4-BE49-F238E27FC236}">
                    <a16:creationId xmlns="" xmlns:a16="http://schemas.microsoft.com/office/drawing/2014/main" id="{62715EAF-391A-43A8-BE09-34FB192402E8}"/>
                  </a:ext>
                </a:extLst>
              </p:cNvPr>
              <p:cNvSpPr/>
              <p:nvPr/>
            </p:nvSpPr>
            <p:spPr>
              <a:xfrm rot="306061">
                <a:off x="5595053" y="4366430"/>
                <a:ext cx="384002" cy="1068762"/>
              </a:xfrm>
              <a:custGeom>
                <a:avLst/>
                <a:gdLst>
                  <a:gd name="connsiteX0" fmla="*/ 55659 w 568518"/>
                  <a:gd name="connsiteY0" fmla="*/ 0 h 1582310"/>
                  <a:gd name="connsiteX1" fmla="*/ 568518 w 568518"/>
                  <a:gd name="connsiteY1" fmla="*/ 1570383 h 1582310"/>
                  <a:gd name="connsiteX2" fmla="*/ 540689 w 568518"/>
                  <a:gd name="connsiteY2" fmla="*/ 1582310 h 1582310"/>
                  <a:gd name="connsiteX3" fmla="*/ 0 w 568518"/>
                  <a:gd name="connsiteY3" fmla="*/ 11927 h 1582310"/>
                  <a:gd name="connsiteX4" fmla="*/ 55659 w 568518"/>
                  <a:gd name="connsiteY4" fmla="*/ 0 h 1582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8518" h="1582310">
                    <a:moveTo>
                      <a:pt x="55659" y="0"/>
                    </a:moveTo>
                    <a:lnTo>
                      <a:pt x="568518" y="1570383"/>
                    </a:lnTo>
                    <a:lnTo>
                      <a:pt x="540689" y="1582310"/>
                    </a:lnTo>
                    <a:lnTo>
                      <a:pt x="0" y="11927"/>
                    </a:lnTo>
                    <a:lnTo>
                      <a:pt x="55659" y="0"/>
                    </a:lnTo>
                    <a:close/>
                  </a:path>
                </a:pathLst>
              </a:custGeom>
              <a:blipFill>
                <a:blip r:embed="rId6" cstate="print"/>
                <a:tile tx="0" ty="0" sx="100000" sy="100000" flip="none" algn="tl"/>
              </a:blip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1" name="Freeform 1939">
                <a:extLst>
                  <a:ext uri="{FF2B5EF4-FFF2-40B4-BE49-F238E27FC236}">
                    <a16:creationId xmlns="" xmlns:a16="http://schemas.microsoft.com/office/drawing/2014/main" id="{BED17982-69C1-4596-97B0-5FB8CE6012B4}"/>
                  </a:ext>
                </a:extLst>
              </p:cNvPr>
              <p:cNvSpPr/>
              <p:nvPr/>
            </p:nvSpPr>
            <p:spPr>
              <a:xfrm rot="306061">
                <a:off x="5823805" y="5425455"/>
                <a:ext cx="139637" cy="96672"/>
              </a:xfrm>
              <a:custGeom>
                <a:avLst/>
                <a:gdLst>
                  <a:gd name="connsiteX0" fmla="*/ 0 w 206734"/>
                  <a:gd name="connsiteY0" fmla="*/ 0 h 143123"/>
                  <a:gd name="connsiteX1" fmla="*/ 127221 w 206734"/>
                  <a:gd name="connsiteY1" fmla="*/ 27829 h 143123"/>
                  <a:gd name="connsiteX2" fmla="*/ 170953 w 206734"/>
                  <a:gd name="connsiteY2" fmla="*/ 19878 h 143123"/>
                  <a:gd name="connsiteX3" fmla="*/ 206734 w 206734"/>
                  <a:gd name="connsiteY3" fmla="*/ 115294 h 143123"/>
                  <a:gd name="connsiteX4" fmla="*/ 143123 w 206734"/>
                  <a:gd name="connsiteY4" fmla="*/ 143123 h 143123"/>
                  <a:gd name="connsiteX5" fmla="*/ 23854 w 206734"/>
                  <a:gd name="connsiteY5" fmla="*/ 107342 h 143123"/>
                  <a:gd name="connsiteX6" fmla="*/ 0 w 206734"/>
                  <a:gd name="connsiteY6" fmla="*/ 0 h 14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4" h="143123">
                    <a:moveTo>
                      <a:pt x="0" y="0"/>
                    </a:moveTo>
                    <a:lnTo>
                      <a:pt x="127221" y="27829"/>
                    </a:lnTo>
                    <a:lnTo>
                      <a:pt x="170953" y="19878"/>
                    </a:lnTo>
                    <a:lnTo>
                      <a:pt x="206734" y="115294"/>
                    </a:lnTo>
                    <a:lnTo>
                      <a:pt x="143123" y="143123"/>
                    </a:lnTo>
                    <a:lnTo>
                      <a:pt x="23854" y="10734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2" name="Straight Connector 1001">
                <a:extLst>
                  <a:ext uri="{FF2B5EF4-FFF2-40B4-BE49-F238E27FC236}">
                    <a16:creationId xmlns="" xmlns:a16="http://schemas.microsoft.com/office/drawing/2014/main" id="{9D4828F3-F8DF-492F-BA91-E31B88A5DC3E}"/>
                  </a:ext>
                </a:extLst>
              </p:cNvPr>
              <p:cNvCxnSpPr>
                <a:stCxn id="1001" idx="1"/>
                <a:endCxn id="1001" idx="4"/>
              </p:cNvCxnSpPr>
              <p:nvPr/>
            </p:nvCxnSpPr>
            <p:spPr>
              <a:xfrm rot="306061">
                <a:off x="5908814" y="5446124"/>
                <a:ext cx="10741" cy="77875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>
                <a:extLst>
                  <a:ext uri="{FF2B5EF4-FFF2-40B4-BE49-F238E27FC236}">
                    <a16:creationId xmlns="" xmlns:a16="http://schemas.microsoft.com/office/drawing/2014/main" id="{7A063494-66B6-4E80-873A-691B212E2114}"/>
                  </a:ext>
                </a:extLst>
              </p:cNvPr>
              <p:cNvCxnSpPr>
                <a:stCxn id="998" idx="1"/>
                <a:endCxn id="998" idx="4"/>
              </p:cNvCxnSpPr>
              <p:nvPr/>
            </p:nvCxnSpPr>
            <p:spPr>
              <a:xfrm rot="306061" flipH="1">
                <a:off x="4916624" y="5318705"/>
                <a:ext cx="45651" cy="93987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4" name="Freeform 1942">
                <a:extLst>
                  <a:ext uri="{FF2B5EF4-FFF2-40B4-BE49-F238E27FC236}">
                    <a16:creationId xmlns="" xmlns:a16="http://schemas.microsoft.com/office/drawing/2014/main" id="{6A3F9C62-818A-4CA7-829D-C676F20D578D}"/>
                  </a:ext>
                </a:extLst>
              </p:cNvPr>
              <p:cNvSpPr/>
              <p:nvPr/>
            </p:nvSpPr>
            <p:spPr>
              <a:xfrm rot="306061">
                <a:off x="4593051" y="5975103"/>
                <a:ext cx="104728" cy="220198"/>
              </a:xfrm>
              <a:custGeom>
                <a:avLst/>
                <a:gdLst>
                  <a:gd name="connsiteX0" fmla="*/ 155050 w 155050"/>
                  <a:gd name="connsiteY0" fmla="*/ 0 h 326004"/>
                  <a:gd name="connsiteX1" fmla="*/ 39756 w 155050"/>
                  <a:gd name="connsiteY1" fmla="*/ 326004 h 326004"/>
                  <a:gd name="connsiteX2" fmla="*/ 55659 w 155050"/>
                  <a:gd name="connsiteY2" fmla="*/ 135172 h 326004"/>
                  <a:gd name="connsiteX3" fmla="*/ 0 w 155050"/>
                  <a:gd name="connsiteY3" fmla="*/ 39757 h 326004"/>
                  <a:gd name="connsiteX4" fmla="*/ 67586 w 155050"/>
                  <a:gd name="connsiteY4" fmla="*/ 59635 h 326004"/>
                  <a:gd name="connsiteX5" fmla="*/ 99391 w 155050"/>
                  <a:gd name="connsiteY5" fmla="*/ 7952 h 326004"/>
                  <a:gd name="connsiteX6" fmla="*/ 155050 w 155050"/>
                  <a:gd name="connsiteY6" fmla="*/ 0 h 3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050" h="326004">
                    <a:moveTo>
                      <a:pt x="155050" y="0"/>
                    </a:moveTo>
                    <a:lnTo>
                      <a:pt x="39756" y="326004"/>
                    </a:lnTo>
                    <a:lnTo>
                      <a:pt x="55659" y="135172"/>
                    </a:lnTo>
                    <a:lnTo>
                      <a:pt x="0" y="39757"/>
                    </a:lnTo>
                    <a:lnTo>
                      <a:pt x="67586" y="59635"/>
                    </a:lnTo>
                    <a:lnTo>
                      <a:pt x="99391" y="7952"/>
                    </a:lnTo>
                    <a:lnTo>
                      <a:pt x="15505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5" name="Freeform 1945">
                <a:extLst>
                  <a:ext uri="{FF2B5EF4-FFF2-40B4-BE49-F238E27FC236}">
                    <a16:creationId xmlns="" xmlns:a16="http://schemas.microsoft.com/office/drawing/2014/main" id="{8F177568-3F1A-4A6F-90EB-190C94283D28}"/>
                  </a:ext>
                </a:extLst>
              </p:cNvPr>
              <p:cNvSpPr/>
              <p:nvPr/>
            </p:nvSpPr>
            <p:spPr>
              <a:xfrm rot="306061">
                <a:off x="5943652" y="5839304"/>
                <a:ext cx="118154" cy="228253"/>
              </a:xfrm>
              <a:custGeom>
                <a:avLst/>
                <a:gdLst>
                  <a:gd name="connsiteX0" fmla="*/ 0 w 174928"/>
                  <a:gd name="connsiteY0" fmla="*/ 0 h 337930"/>
                  <a:gd name="connsiteX1" fmla="*/ 59634 w 174928"/>
                  <a:gd name="connsiteY1" fmla="*/ 178904 h 337930"/>
                  <a:gd name="connsiteX2" fmla="*/ 131196 w 174928"/>
                  <a:gd name="connsiteY2" fmla="*/ 337930 h 337930"/>
                  <a:gd name="connsiteX3" fmla="*/ 123245 w 174928"/>
                  <a:gd name="connsiteY3" fmla="*/ 139148 h 337930"/>
                  <a:gd name="connsiteX4" fmla="*/ 174928 w 174928"/>
                  <a:gd name="connsiteY4" fmla="*/ 55659 h 337930"/>
                  <a:gd name="connsiteX5" fmla="*/ 147099 w 174928"/>
                  <a:gd name="connsiteY5" fmla="*/ 55659 h 337930"/>
                  <a:gd name="connsiteX6" fmla="*/ 91440 w 174928"/>
                  <a:gd name="connsiteY6" fmla="*/ 71562 h 337930"/>
                  <a:gd name="connsiteX7" fmla="*/ 79513 w 174928"/>
                  <a:gd name="connsiteY7" fmla="*/ 35781 h 337930"/>
                  <a:gd name="connsiteX8" fmla="*/ 0 w 174928"/>
                  <a:gd name="connsiteY8" fmla="*/ 0 h 33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928" h="337930">
                    <a:moveTo>
                      <a:pt x="0" y="0"/>
                    </a:moveTo>
                    <a:lnTo>
                      <a:pt x="59634" y="178904"/>
                    </a:lnTo>
                    <a:lnTo>
                      <a:pt x="131196" y="337930"/>
                    </a:lnTo>
                    <a:lnTo>
                      <a:pt x="123245" y="139148"/>
                    </a:lnTo>
                    <a:lnTo>
                      <a:pt x="174928" y="55659"/>
                    </a:lnTo>
                    <a:lnTo>
                      <a:pt x="147099" y="55659"/>
                    </a:lnTo>
                    <a:lnTo>
                      <a:pt x="91440" y="71562"/>
                    </a:lnTo>
                    <a:lnTo>
                      <a:pt x="79513" y="35781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6" name="Freeform 1947">
                <a:extLst>
                  <a:ext uri="{FF2B5EF4-FFF2-40B4-BE49-F238E27FC236}">
                    <a16:creationId xmlns="" xmlns:a16="http://schemas.microsoft.com/office/drawing/2014/main" id="{616E49D9-B1F9-4334-85CD-C32041B0BDDC}"/>
                  </a:ext>
                </a:extLst>
              </p:cNvPr>
              <p:cNvSpPr/>
              <p:nvPr/>
            </p:nvSpPr>
            <p:spPr>
              <a:xfrm rot="306061">
                <a:off x="5378817" y="4242345"/>
                <a:ext cx="72504" cy="107413"/>
              </a:xfrm>
              <a:custGeom>
                <a:avLst/>
                <a:gdLst>
                  <a:gd name="connsiteX0" fmla="*/ 0 w 107342"/>
                  <a:gd name="connsiteY0" fmla="*/ 119269 h 159026"/>
                  <a:gd name="connsiteX1" fmla="*/ 47707 w 107342"/>
                  <a:gd name="connsiteY1" fmla="*/ 19878 h 159026"/>
                  <a:gd name="connsiteX2" fmla="*/ 71561 w 107342"/>
                  <a:gd name="connsiteY2" fmla="*/ 0 h 159026"/>
                  <a:gd name="connsiteX3" fmla="*/ 103367 w 107342"/>
                  <a:gd name="connsiteY3" fmla="*/ 0 h 159026"/>
                  <a:gd name="connsiteX4" fmla="*/ 107342 w 107342"/>
                  <a:gd name="connsiteY4" fmla="*/ 159026 h 159026"/>
                  <a:gd name="connsiteX5" fmla="*/ 67586 w 107342"/>
                  <a:gd name="connsiteY5" fmla="*/ 147099 h 159026"/>
                  <a:gd name="connsiteX6" fmla="*/ 0 w 107342"/>
                  <a:gd name="connsiteY6" fmla="*/ 119269 h 15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342" h="159026">
                    <a:moveTo>
                      <a:pt x="0" y="119269"/>
                    </a:moveTo>
                    <a:lnTo>
                      <a:pt x="47707" y="19878"/>
                    </a:lnTo>
                    <a:lnTo>
                      <a:pt x="71561" y="0"/>
                    </a:lnTo>
                    <a:lnTo>
                      <a:pt x="103367" y="0"/>
                    </a:lnTo>
                    <a:lnTo>
                      <a:pt x="107342" y="159026"/>
                    </a:lnTo>
                    <a:lnTo>
                      <a:pt x="67586" y="147099"/>
                    </a:lnTo>
                    <a:lnTo>
                      <a:pt x="0" y="1192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7" name="Freeform 1948">
                <a:extLst>
                  <a:ext uri="{FF2B5EF4-FFF2-40B4-BE49-F238E27FC236}">
                    <a16:creationId xmlns="" xmlns:a16="http://schemas.microsoft.com/office/drawing/2014/main" id="{E7CDD8A9-0954-4E22-8B4F-BB3E4C9C0405}"/>
                  </a:ext>
                </a:extLst>
              </p:cNvPr>
              <p:cNvSpPr/>
              <p:nvPr/>
            </p:nvSpPr>
            <p:spPr>
              <a:xfrm rot="306061">
                <a:off x="5601516" y="4254496"/>
                <a:ext cx="80560" cy="107413"/>
              </a:xfrm>
              <a:custGeom>
                <a:avLst/>
                <a:gdLst>
                  <a:gd name="connsiteX0" fmla="*/ 119269 w 119269"/>
                  <a:gd name="connsiteY0" fmla="*/ 135172 h 159026"/>
                  <a:gd name="connsiteX1" fmla="*/ 27829 w 119269"/>
                  <a:gd name="connsiteY1" fmla="*/ 159026 h 159026"/>
                  <a:gd name="connsiteX2" fmla="*/ 19878 w 119269"/>
                  <a:gd name="connsiteY2" fmla="*/ 35781 h 159026"/>
                  <a:gd name="connsiteX3" fmla="*/ 0 w 119269"/>
                  <a:gd name="connsiteY3" fmla="*/ 0 h 159026"/>
                  <a:gd name="connsiteX4" fmla="*/ 51683 w 119269"/>
                  <a:gd name="connsiteY4" fmla="*/ 7951 h 159026"/>
                  <a:gd name="connsiteX5" fmla="*/ 67586 w 119269"/>
                  <a:gd name="connsiteY5" fmla="*/ 31805 h 159026"/>
                  <a:gd name="connsiteX6" fmla="*/ 91440 w 119269"/>
                  <a:gd name="connsiteY6" fmla="*/ 47708 h 159026"/>
                  <a:gd name="connsiteX7" fmla="*/ 119269 w 119269"/>
                  <a:gd name="connsiteY7" fmla="*/ 135172 h 159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269" h="159026">
                    <a:moveTo>
                      <a:pt x="119269" y="135172"/>
                    </a:moveTo>
                    <a:lnTo>
                      <a:pt x="27829" y="159026"/>
                    </a:lnTo>
                    <a:lnTo>
                      <a:pt x="19878" y="35781"/>
                    </a:lnTo>
                    <a:lnTo>
                      <a:pt x="0" y="0"/>
                    </a:lnTo>
                    <a:lnTo>
                      <a:pt x="51683" y="7951"/>
                    </a:lnTo>
                    <a:lnTo>
                      <a:pt x="67586" y="31805"/>
                    </a:lnTo>
                    <a:lnTo>
                      <a:pt x="91440" y="47708"/>
                    </a:lnTo>
                    <a:lnTo>
                      <a:pt x="119269" y="13517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8" name="Freeform 1949">
                <a:extLst>
                  <a:ext uri="{FF2B5EF4-FFF2-40B4-BE49-F238E27FC236}">
                    <a16:creationId xmlns="" xmlns:a16="http://schemas.microsoft.com/office/drawing/2014/main" id="{32EDF683-27F9-409E-B6C3-88E2E6BC8F2D}"/>
                  </a:ext>
                </a:extLst>
              </p:cNvPr>
              <p:cNvSpPr/>
              <p:nvPr/>
            </p:nvSpPr>
            <p:spPr>
              <a:xfrm rot="306061">
                <a:off x="5428781" y="4191282"/>
                <a:ext cx="221959" cy="56294"/>
              </a:xfrm>
              <a:custGeom>
                <a:avLst/>
                <a:gdLst>
                  <a:gd name="connsiteX0" fmla="*/ 0 w 328612"/>
                  <a:gd name="connsiteY0" fmla="*/ 83343 h 83343"/>
                  <a:gd name="connsiteX1" fmla="*/ 4762 w 328612"/>
                  <a:gd name="connsiteY1" fmla="*/ 11906 h 83343"/>
                  <a:gd name="connsiteX2" fmla="*/ 35718 w 328612"/>
                  <a:gd name="connsiteY2" fmla="*/ 0 h 83343"/>
                  <a:gd name="connsiteX3" fmla="*/ 311943 w 328612"/>
                  <a:gd name="connsiteY3" fmla="*/ 4762 h 83343"/>
                  <a:gd name="connsiteX4" fmla="*/ 328612 w 328612"/>
                  <a:gd name="connsiteY4" fmla="*/ 14287 h 83343"/>
                  <a:gd name="connsiteX5" fmla="*/ 326231 w 328612"/>
                  <a:gd name="connsiteY5" fmla="*/ 83343 h 83343"/>
                  <a:gd name="connsiteX6" fmla="*/ 264318 w 328612"/>
                  <a:gd name="connsiteY6" fmla="*/ 76200 h 83343"/>
                  <a:gd name="connsiteX7" fmla="*/ 69056 w 328612"/>
                  <a:gd name="connsiteY7" fmla="*/ 73818 h 83343"/>
                  <a:gd name="connsiteX8" fmla="*/ 0 w 328612"/>
                  <a:gd name="connsiteY8" fmla="*/ 83343 h 8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8612" h="83343">
                    <a:moveTo>
                      <a:pt x="0" y="83343"/>
                    </a:moveTo>
                    <a:lnTo>
                      <a:pt x="4762" y="11906"/>
                    </a:lnTo>
                    <a:lnTo>
                      <a:pt x="35718" y="0"/>
                    </a:lnTo>
                    <a:lnTo>
                      <a:pt x="311943" y="4762"/>
                    </a:lnTo>
                    <a:lnTo>
                      <a:pt x="328612" y="14287"/>
                    </a:lnTo>
                    <a:cubicBezTo>
                      <a:pt x="327818" y="37306"/>
                      <a:pt x="327025" y="60324"/>
                      <a:pt x="326231" y="83343"/>
                    </a:cubicBezTo>
                    <a:lnTo>
                      <a:pt x="264318" y="76200"/>
                    </a:lnTo>
                    <a:lnTo>
                      <a:pt x="69056" y="73818"/>
                    </a:lnTo>
                    <a:lnTo>
                      <a:pt x="0" y="833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9" name="Group 1008">
                <a:extLst>
                  <a:ext uri="{FF2B5EF4-FFF2-40B4-BE49-F238E27FC236}">
                    <a16:creationId xmlns="" xmlns:a16="http://schemas.microsoft.com/office/drawing/2014/main" id="{710D417D-4C68-4295-8A77-9969DE18F69F}"/>
                  </a:ext>
                </a:extLst>
              </p:cNvPr>
              <p:cNvGrpSpPr/>
              <p:nvPr/>
            </p:nvGrpSpPr>
            <p:grpSpPr>
              <a:xfrm rot="21120000">
                <a:off x="5440332" y="4248689"/>
                <a:ext cx="276454" cy="2290006"/>
                <a:chOff x="5280312" y="4305838"/>
                <a:chExt cx="276454" cy="2290006"/>
              </a:xfrm>
            </p:grpSpPr>
            <p:sp>
              <p:nvSpPr>
                <p:cNvPr id="1030" name="Freeform 1928">
                  <a:extLst>
                    <a:ext uri="{FF2B5EF4-FFF2-40B4-BE49-F238E27FC236}">
                      <a16:creationId xmlns="" xmlns:a16="http://schemas.microsoft.com/office/drawing/2014/main" id="{212CDF7F-2EC6-47B8-B020-D0974C839695}"/>
                    </a:ext>
                  </a:extLst>
                </p:cNvPr>
                <p:cNvSpPr/>
                <p:nvPr/>
              </p:nvSpPr>
              <p:spPr>
                <a:xfrm rot="306061">
                  <a:off x="5345994" y="4937747"/>
                  <a:ext cx="118155" cy="1326553"/>
                </a:xfrm>
                <a:custGeom>
                  <a:avLst/>
                  <a:gdLst>
                    <a:gd name="connsiteX0" fmla="*/ 23854 w 174929"/>
                    <a:gd name="connsiteY0" fmla="*/ 0 h 1963972"/>
                    <a:gd name="connsiteX1" fmla="*/ 174929 w 174929"/>
                    <a:gd name="connsiteY1" fmla="*/ 7951 h 1963972"/>
                    <a:gd name="connsiteX2" fmla="*/ 163002 w 174929"/>
                    <a:gd name="connsiteY2" fmla="*/ 1900361 h 1963972"/>
                    <a:gd name="connsiteX3" fmla="*/ 131196 w 174929"/>
                    <a:gd name="connsiteY3" fmla="*/ 1963972 h 1963972"/>
                    <a:gd name="connsiteX4" fmla="*/ 27829 w 174929"/>
                    <a:gd name="connsiteY4" fmla="*/ 1956020 h 1963972"/>
                    <a:gd name="connsiteX5" fmla="*/ 0 w 174929"/>
                    <a:gd name="connsiteY5" fmla="*/ 1892410 h 1963972"/>
                    <a:gd name="connsiteX6" fmla="*/ 23854 w 174929"/>
                    <a:gd name="connsiteY6" fmla="*/ 0 h 1963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4929" h="1963972">
                      <a:moveTo>
                        <a:pt x="23854" y="0"/>
                      </a:moveTo>
                      <a:lnTo>
                        <a:pt x="174929" y="7951"/>
                      </a:lnTo>
                      <a:cubicBezTo>
                        <a:pt x="170953" y="638754"/>
                        <a:pt x="166978" y="1269558"/>
                        <a:pt x="163002" y="1900361"/>
                      </a:cubicBezTo>
                      <a:lnTo>
                        <a:pt x="131196" y="1963972"/>
                      </a:lnTo>
                      <a:lnTo>
                        <a:pt x="27829" y="1956020"/>
                      </a:lnTo>
                      <a:lnTo>
                        <a:pt x="0" y="1892410"/>
                      </a:lnTo>
                      <a:lnTo>
                        <a:pt x="23854" y="0"/>
                      </a:lnTo>
                      <a:close/>
                    </a:path>
                  </a:pathLst>
                </a:custGeom>
                <a:blipFill>
                  <a:blip r:embed="rId6" cstate="print"/>
                  <a:tile tx="0" ty="0" sx="100000" sy="100000" flip="none" algn="tl"/>
                </a:blip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1" name="Freeform 1932">
                  <a:extLst>
                    <a:ext uri="{FF2B5EF4-FFF2-40B4-BE49-F238E27FC236}">
                      <a16:creationId xmlns="" xmlns:a16="http://schemas.microsoft.com/office/drawing/2014/main" id="{0FE9E58A-2960-4E17-8959-59812BF10131}"/>
                    </a:ext>
                  </a:extLst>
                </p:cNvPr>
                <p:cNvSpPr/>
                <p:nvPr/>
              </p:nvSpPr>
              <p:spPr>
                <a:xfrm rot="306061">
                  <a:off x="5382739" y="4305838"/>
                  <a:ext cx="51022" cy="1160063"/>
                </a:xfrm>
                <a:custGeom>
                  <a:avLst/>
                  <a:gdLst>
                    <a:gd name="connsiteX0" fmla="*/ 19879 w 75538"/>
                    <a:gd name="connsiteY0" fmla="*/ 3975 h 1717481"/>
                    <a:gd name="connsiteX1" fmla="*/ 0 w 75538"/>
                    <a:gd name="connsiteY1" fmla="*/ 1717481 h 1717481"/>
                    <a:gd name="connsiteX2" fmla="*/ 51684 w 75538"/>
                    <a:gd name="connsiteY2" fmla="*/ 1717481 h 1717481"/>
                    <a:gd name="connsiteX3" fmla="*/ 75538 w 75538"/>
                    <a:gd name="connsiteY3" fmla="*/ 0 h 1717481"/>
                    <a:gd name="connsiteX4" fmla="*/ 19879 w 75538"/>
                    <a:gd name="connsiteY4" fmla="*/ 3975 h 1717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538" h="1717481">
                      <a:moveTo>
                        <a:pt x="19879" y="3975"/>
                      </a:moveTo>
                      <a:lnTo>
                        <a:pt x="0" y="1717481"/>
                      </a:lnTo>
                      <a:lnTo>
                        <a:pt x="51684" y="1717481"/>
                      </a:lnTo>
                      <a:lnTo>
                        <a:pt x="75538" y="0"/>
                      </a:lnTo>
                      <a:lnTo>
                        <a:pt x="19879" y="3975"/>
                      </a:lnTo>
                      <a:close/>
                    </a:path>
                  </a:pathLst>
                </a:custGeom>
                <a:blipFill>
                  <a:blip r:embed="rId6" cstate="print"/>
                  <a:tile tx="0" ty="0" sx="100000" sy="100000" flip="none" algn="tl"/>
                </a:blip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2" name="Freeform 1933">
                  <a:extLst>
                    <a:ext uri="{FF2B5EF4-FFF2-40B4-BE49-F238E27FC236}">
                      <a16:creationId xmlns="" xmlns:a16="http://schemas.microsoft.com/office/drawing/2014/main" id="{986DBC65-067D-459B-9CC1-4FCDF5B5E102}"/>
                    </a:ext>
                  </a:extLst>
                </p:cNvPr>
                <p:cNvSpPr/>
                <p:nvPr/>
              </p:nvSpPr>
              <p:spPr>
                <a:xfrm rot="306061">
                  <a:off x="5521856" y="4312166"/>
                  <a:ext cx="34910" cy="1170805"/>
                </a:xfrm>
                <a:custGeom>
                  <a:avLst/>
                  <a:gdLst>
                    <a:gd name="connsiteX0" fmla="*/ 0 w 51684"/>
                    <a:gd name="connsiteY0" fmla="*/ 3976 h 1733385"/>
                    <a:gd name="connsiteX1" fmla="*/ 3976 w 51684"/>
                    <a:gd name="connsiteY1" fmla="*/ 1725433 h 1733385"/>
                    <a:gd name="connsiteX2" fmla="*/ 47708 w 51684"/>
                    <a:gd name="connsiteY2" fmla="*/ 1733385 h 1733385"/>
                    <a:gd name="connsiteX3" fmla="*/ 51684 w 51684"/>
                    <a:gd name="connsiteY3" fmla="*/ 0 h 1733385"/>
                    <a:gd name="connsiteX4" fmla="*/ 0 w 51684"/>
                    <a:gd name="connsiteY4" fmla="*/ 3976 h 1733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684" h="1733385">
                      <a:moveTo>
                        <a:pt x="0" y="3976"/>
                      </a:moveTo>
                      <a:cubicBezTo>
                        <a:pt x="1325" y="577795"/>
                        <a:pt x="2651" y="1151614"/>
                        <a:pt x="3976" y="1725433"/>
                      </a:cubicBezTo>
                      <a:lnTo>
                        <a:pt x="47708" y="1733385"/>
                      </a:lnTo>
                      <a:cubicBezTo>
                        <a:pt x="49033" y="1155590"/>
                        <a:pt x="50359" y="577795"/>
                        <a:pt x="51684" y="0"/>
                      </a:cubicBezTo>
                      <a:lnTo>
                        <a:pt x="0" y="3976"/>
                      </a:lnTo>
                      <a:close/>
                    </a:path>
                  </a:pathLst>
                </a:custGeom>
                <a:blipFill>
                  <a:blip r:embed="rId6" cstate="print"/>
                  <a:tile tx="0" ty="0" sx="100000" sy="100000" flip="none" algn="tl"/>
                </a:blip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3" name="Freeform 1936">
                  <a:extLst>
                    <a:ext uri="{FF2B5EF4-FFF2-40B4-BE49-F238E27FC236}">
                      <a16:creationId xmlns="" xmlns:a16="http://schemas.microsoft.com/office/drawing/2014/main" id="{8F6544C4-60AF-416A-9A10-552452C68F66}"/>
                    </a:ext>
                  </a:extLst>
                </p:cNvPr>
                <p:cNvSpPr/>
                <p:nvPr/>
              </p:nvSpPr>
              <p:spPr>
                <a:xfrm rot="306061">
                  <a:off x="5318808" y="5466229"/>
                  <a:ext cx="190659" cy="96672"/>
                </a:xfrm>
                <a:custGeom>
                  <a:avLst/>
                  <a:gdLst>
                    <a:gd name="connsiteX0" fmla="*/ 0 w 282272"/>
                    <a:gd name="connsiteY0" fmla="*/ 0 h 143123"/>
                    <a:gd name="connsiteX1" fmla="*/ 282272 w 282272"/>
                    <a:gd name="connsiteY1" fmla="*/ 11927 h 143123"/>
                    <a:gd name="connsiteX2" fmla="*/ 278296 w 282272"/>
                    <a:gd name="connsiteY2" fmla="*/ 143123 h 143123"/>
                    <a:gd name="connsiteX3" fmla="*/ 15903 w 282272"/>
                    <a:gd name="connsiteY3" fmla="*/ 135172 h 143123"/>
                    <a:gd name="connsiteX4" fmla="*/ 0 w 282272"/>
                    <a:gd name="connsiteY4" fmla="*/ 0 h 143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2272" h="143123">
                      <a:moveTo>
                        <a:pt x="0" y="0"/>
                      </a:moveTo>
                      <a:lnTo>
                        <a:pt x="282272" y="11927"/>
                      </a:lnTo>
                      <a:lnTo>
                        <a:pt x="278296" y="143123"/>
                      </a:lnTo>
                      <a:lnTo>
                        <a:pt x="15903" y="1351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4" name="Freeform 1943">
                  <a:extLst>
                    <a:ext uri="{FF2B5EF4-FFF2-40B4-BE49-F238E27FC236}">
                      <a16:creationId xmlns="" xmlns:a16="http://schemas.microsoft.com/office/drawing/2014/main" id="{11575442-2C99-4497-A4CA-411255D3E9DF}"/>
                    </a:ext>
                  </a:extLst>
                </p:cNvPr>
                <p:cNvSpPr/>
                <p:nvPr/>
              </p:nvSpPr>
              <p:spPr>
                <a:xfrm rot="306061">
                  <a:off x="5280312" y="6257492"/>
                  <a:ext cx="83245" cy="338352"/>
                </a:xfrm>
                <a:custGeom>
                  <a:avLst/>
                  <a:gdLst>
                    <a:gd name="connsiteX0" fmla="*/ 7951 w 123245"/>
                    <a:gd name="connsiteY0" fmla="*/ 0 h 500932"/>
                    <a:gd name="connsiteX1" fmla="*/ 123245 w 123245"/>
                    <a:gd name="connsiteY1" fmla="*/ 7951 h 500932"/>
                    <a:gd name="connsiteX2" fmla="*/ 115294 w 123245"/>
                    <a:gd name="connsiteY2" fmla="*/ 294198 h 500932"/>
                    <a:gd name="connsiteX3" fmla="*/ 59635 w 123245"/>
                    <a:gd name="connsiteY3" fmla="*/ 500932 h 500932"/>
                    <a:gd name="connsiteX4" fmla="*/ 0 w 123245"/>
                    <a:gd name="connsiteY4" fmla="*/ 238539 h 500932"/>
                    <a:gd name="connsiteX5" fmla="*/ 7951 w 123245"/>
                    <a:gd name="connsiteY5" fmla="*/ 0 h 500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245" h="500932">
                      <a:moveTo>
                        <a:pt x="7951" y="0"/>
                      </a:moveTo>
                      <a:lnTo>
                        <a:pt x="123245" y="7951"/>
                      </a:lnTo>
                      <a:lnTo>
                        <a:pt x="115294" y="294198"/>
                      </a:lnTo>
                      <a:lnTo>
                        <a:pt x="59635" y="500932"/>
                      </a:lnTo>
                      <a:lnTo>
                        <a:pt x="0" y="238539"/>
                      </a:lnTo>
                      <a:lnTo>
                        <a:pt x="795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2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2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="" xmlns:a16="http://schemas.microsoft.com/office/drawing/2014/main" id="{91DCC6DB-DF77-4695-8CFB-613A236C242C}"/>
                    </a:ext>
                  </a:extLst>
                </p:cNvPr>
                <p:cNvCxnSpPr/>
                <p:nvPr/>
              </p:nvCxnSpPr>
              <p:spPr>
                <a:xfrm rot="306061">
                  <a:off x="5290154" y="6343861"/>
                  <a:ext cx="80560" cy="537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="" xmlns:a16="http://schemas.microsoft.com/office/drawing/2014/main" id="{0157BD7C-82B9-4584-BC6D-3B3022E8CE97}"/>
                    </a:ext>
                  </a:extLst>
                </p:cNvPr>
                <p:cNvCxnSpPr/>
                <p:nvPr/>
              </p:nvCxnSpPr>
              <p:spPr>
                <a:xfrm rot="306061">
                  <a:off x="5291639" y="6343305"/>
                  <a:ext cx="36691" cy="97842"/>
                </a:xfrm>
                <a:prstGeom prst="line">
                  <a:avLst/>
                </a:pr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7" name="Straight Connector 1036">
                  <a:extLst>
                    <a:ext uri="{FF2B5EF4-FFF2-40B4-BE49-F238E27FC236}">
                      <a16:creationId xmlns="" xmlns:a16="http://schemas.microsoft.com/office/drawing/2014/main" id="{D125A1EC-21CE-4933-AAFB-3E0A2114ACAD}"/>
                    </a:ext>
                  </a:extLst>
                </p:cNvPr>
                <p:cNvCxnSpPr/>
                <p:nvPr/>
              </p:nvCxnSpPr>
              <p:spPr>
                <a:xfrm rot="306061" flipV="1">
                  <a:off x="5328199" y="6346207"/>
                  <a:ext cx="28538" cy="97841"/>
                </a:xfrm>
                <a:prstGeom prst="line">
                  <a:avLst/>
                </a:prstGeom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10" name="Freeform 1946">
                <a:extLst>
                  <a:ext uri="{FF2B5EF4-FFF2-40B4-BE49-F238E27FC236}">
                    <a16:creationId xmlns="" xmlns:a16="http://schemas.microsoft.com/office/drawing/2014/main" id="{3C8A58F3-9E82-4A35-A771-15995D02ABCC}"/>
                  </a:ext>
                </a:extLst>
              </p:cNvPr>
              <p:cNvSpPr/>
              <p:nvPr/>
            </p:nvSpPr>
            <p:spPr>
              <a:xfrm>
                <a:off x="5448007" y="4209996"/>
                <a:ext cx="176328" cy="95274"/>
              </a:xfrm>
              <a:custGeom>
                <a:avLst/>
                <a:gdLst>
                  <a:gd name="connsiteX0" fmla="*/ 254442 w 254442"/>
                  <a:gd name="connsiteY0" fmla="*/ 147099 h 147099"/>
                  <a:gd name="connsiteX1" fmla="*/ 0 w 254442"/>
                  <a:gd name="connsiteY1" fmla="*/ 147099 h 147099"/>
                  <a:gd name="connsiteX2" fmla="*/ 0 w 254442"/>
                  <a:gd name="connsiteY2" fmla="*/ 51684 h 147099"/>
                  <a:gd name="connsiteX3" fmla="*/ 35781 w 254442"/>
                  <a:gd name="connsiteY3" fmla="*/ 47708 h 147099"/>
                  <a:gd name="connsiteX4" fmla="*/ 51683 w 254442"/>
                  <a:gd name="connsiteY4" fmla="*/ 3976 h 147099"/>
                  <a:gd name="connsiteX5" fmla="*/ 234563 w 254442"/>
                  <a:gd name="connsiteY5" fmla="*/ 0 h 147099"/>
                  <a:gd name="connsiteX6" fmla="*/ 218661 w 254442"/>
                  <a:gd name="connsiteY6" fmla="*/ 47708 h 147099"/>
                  <a:gd name="connsiteX7" fmla="*/ 238539 w 254442"/>
                  <a:gd name="connsiteY7" fmla="*/ 67586 h 147099"/>
                  <a:gd name="connsiteX8" fmla="*/ 254442 w 254442"/>
                  <a:gd name="connsiteY8" fmla="*/ 147099 h 147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442" h="147099">
                    <a:moveTo>
                      <a:pt x="254442" y="147099"/>
                    </a:moveTo>
                    <a:lnTo>
                      <a:pt x="0" y="147099"/>
                    </a:lnTo>
                    <a:lnTo>
                      <a:pt x="0" y="51684"/>
                    </a:lnTo>
                    <a:lnTo>
                      <a:pt x="35781" y="47708"/>
                    </a:lnTo>
                    <a:lnTo>
                      <a:pt x="51683" y="3976"/>
                    </a:lnTo>
                    <a:lnTo>
                      <a:pt x="234563" y="0"/>
                    </a:lnTo>
                    <a:lnTo>
                      <a:pt x="218661" y="47708"/>
                    </a:lnTo>
                    <a:lnTo>
                      <a:pt x="238539" y="67586"/>
                    </a:lnTo>
                    <a:lnTo>
                      <a:pt x="254442" y="14709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2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1" name="Group 1010">
                <a:extLst>
                  <a:ext uri="{FF2B5EF4-FFF2-40B4-BE49-F238E27FC236}">
                    <a16:creationId xmlns="" xmlns:a16="http://schemas.microsoft.com/office/drawing/2014/main" id="{FE89ED13-41A0-4613-A084-83B9ED55924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37781">
                <a:off x="5339254" y="3941588"/>
                <a:ext cx="423934" cy="246888"/>
                <a:chOff x="6511026" y="2181474"/>
                <a:chExt cx="580124" cy="337849"/>
              </a:xfrm>
            </p:grpSpPr>
            <p:grpSp>
              <p:nvGrpSpPr>
                <p:cNvPr id="1012" name="Group 1872">
                  <a:extLst>
                    <a:ext uri="{FF2B5EF4-FFF2-40B4-BE49-F238E27FC236}">
                      <a16:creationId xmlns="" xmlns:a16="http://schemas.microsoft.com/office/drawing/2014/main" id="{53F2D73F-9FF6-4DCF-BE97-CE455B5B231C}"/>
                    </a:ext>
                  </a:extLst>
                </p:cNvPr>
                <p:cNvGrpSpPr/>
                <p:nvPr/>
              </p:nvGrpSpPr>
              <p:grpSpPr>
                <a:xfrm>
                  <a:off x="6511026" y="2181474"/>
                  <a:ext cx="580124" cy="189166"/>
                  <a:chOff x="6472550" y="2134126"/>
                  <a:chExt cx="644582" cy="236457"/>
                </a:xfrm>
              </p:grpSpPr>
              <p:sp>
                <p:nvSpPr>
                  <p:cNvPr id="1024" name="Rectangle 1023">
                    <a:extLst>
                      <a:ext uri="{FF2B5EF4-FFF2-40B4-BE49-F238E27FC236}">
                        <a16:creationId xmlns="" xmlns:a16="http://schemas.microsoft.com/office/drawing/2014/main" id="{440E7F52-CE50-42D4-9474-7A5A4D6CFB01}"/>
                      </a:ext>
                    </a:extLst>
                  </p:cNvPr>
                  <p:cNvSpPr/>
                  <p:nvPr/>
                </p:nvSpPr>
                <p:spPr>
                  <a:xfrm>
                    <a:off x="7015532" y="2164263"/>
                    <a:ext cx="101600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5" name="Rectangle 1024">
                    <a:extLst>
                      <a:ext uri="{FF2B5EF4-FFF2-40B4-BE49-F238E27FC236}">
                        <a16:creationId xmlns="" xmlns:a16="http://schemas.microsoft.com/office/drawing/2014/main" id="{6F8E34D0-EF48-4C58-B8D8-A2A0D05FF830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6" name="Rounded Rectangle 1920">
                    <a:extLst>
                      <a:ext uri="{FF2B5EF4-FFF2-40B4-BE49-F238E27FC236}">
                        <a16:creationId xmlns="" xmlns:a16="http://schemas.microsoft.com/office/drawing/2014/main" id="{2E2099BA-00D8-4FC7-AE4F-6F96380C1021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7" name="Rectangle 1026">
                    <a:extLst>
                      <a:ext uri="{FF2B5EF4-FFF2-40B4-BE49-F238E27FC236}">
                        <a16:creationId xmlns="" xmlns:a16="http://schemas.microsoft.com/office/drawing/2014/main" id="{AE2690C2-29C0-45DD-A2E1-1A89E8C5E7C0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8" name="Rounded Rectangle 1922">
                    <a:extLst>
                      <a:ext uri="{FF2B5EF4-FFF2-40B4-BE49-F238E27FC236}">
                        <a16:creationId xmlns="" xmlns:a16="http://schemas.microsoft.com/office/drawing/2014/main" id="{FF65A083-457F-4759-B50D-087F811E0BC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9" name="Oval 1028">
                    <a:extLst>
                      <a:ext uri="{FF2B5EF4-FFF2-40B4-BE49-F238E27FC236}">
                        <a16:creationId xmlns="" xmlns:a16="http://schemas.microsoft.com/office/drawing/2014/main" id="{0CFBFDA7-6F39-499C-931B-2D08BBE6676C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3" name="Rectangle 1012">
                  <a:extLst>
                    <a:ext uri="{FF2B5EF4-FFF2-40B4-BE49-F238E27FC236}">
                      <a16:creationId xmlns="" xmlns:a16="http://schemas.microsoft.com/office/drawing/2014/main" id="{78FFDEE7-48E3-4199-B2B4-4C6D1165FB12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14" name="Group 72">
                  <a:extLst>
                    <a:ext uri="{FF2B5EF4-FFF2-40B4-BE49-F238E27FC236}">
                      <a16:creationId xmlns="" xmlns:a16="http://schemas.microsoft.com/office/drawing/2014/main" id="{9B6E1E9A-3649-46E3-BB57-3ACFC0475763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022" name="Rectangle 1021">
                    <a:extLst>
                      <a:ext uri="{FF2B5EF4-FFF2-40B4-BE49-F238E27FC236}">
                        <a16:creationId xmlns="" xmlns:a16="http://schemas.microsoft.com/office/drawing/2014/main" id="{7B6D12A3-F529-4122-BD1D-45CD81B3FCAD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3" name="Rectangle 1022">
                    <a:extLst>
                      <a:ext uri="{FF2B5EF4-FFF2-40B4-BE49-F238E27FC236}">
                        <a16:creationId xmlns="" xmlns:a16="http://schemas.microsoft.com/office/drawing/2014/main" id="{37039DC6-D2AF-4DF6-9250-B84DB40718DE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15" name="Rectangle 1014">
                  <a:extLst>
                    <a:ext uri="{FF2B5EF4-FFF2-40B4-BE49-F238E27FC236}">
                      <a16:creationId xmlns="" xmlns:a16="http://schemas.microsoft.com/office/drawing/2014/main" id="{DCF24C5C-469E-4524-95BB-ED8F08E645F8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16" name="Group 71">
                  <a:extLst>
                    <a:ext uri="{FF2B5EF4-FFF2-40B4-BE49-F238E27FC236}">
                      <a16:creationId xmlns="" xmlns:a16="http://schemas.microsoft.com/office/drawing/2014/main" id="{AF1A8B4D-3CA1-4EF9-8193-1337404B2298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020" name="Rectangle 1019">
                    <a:extLst>
                      <a:ext uri="{FF2B5EF4-FFF2-40B4-BE49-F238E27FC236}">
                        <a16:creationId xmlns="" xmlns:a16="http://schemas.microsoft.com/office/drawing/2014/main" id="{2A7C97FC-C37C-4616-8794-038AC1B7FC00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1" name="Rectangle 1020">
                    <a:extLst>
                      <a:ext uri="{FF2B5EF4-FFF2-40B4-BE49-F238E27FC236}">
                        <a16:creationId xmlns="" xmlns:a16="http://schemas.microsoft.com/office/drawing/2014/main" id="{663C7A51-29D5-42E9-AC2D-8279D7C7663B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17" name="Group 72">
                  <a:extLst>
                    <a:ext uri="{FF2B5EF4-FFF2-40B4-BE49-F238E27FC236}">
                      <a16:creationId xmlns="" xmlns:a16="http://schemas.microsoft.com/office/drawing/2014/main" id="{A8B06179-0690-4B4D-9BBF-17D6047A4E4E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1018" name="Rectangle 1017">
                    <a:extLst>
                      <a:ext uri="{FF2B5EF4-FFF2-40B4-BE49-F238E27FC236}">
                        <a16:creationId xmlns="" xmlns:a16="http://schemas.microsoft.com/office/drawing/2014/main" id="{51F055CA-DD2E-45B0-9BBD-0643486C271A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9" name="Rectangle 1018">
                    <a:extLst>
                      <a:ext uri="{FF2B5EF4-FFF2-40B4-BE49-F238E27FC236}">
                        <a16:creationId xmlns="" xmlns:a16="http://schemas.microsoft.com/office/drawing/2014/main" id="{A493B7A7-A9B7-4A10-9455-C3E369260812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039" name="Group 1038">
            <a:extLst>
              <a:ext uri="{FF2B5EF4-FFF2-40B4-BE49-F238E27FC236}">
                <a16:creationId xmlns="" xmlns:a16="http://schemas.microsoft.com/office/drawing/2014/main" id="{1AD88951-E99B-4172-B56A-81516B5F191E}"/>
              </a:ext>
            </a:extLst>
          </p:cNvPr>
          <p:cNvGrpSpPr/>
          <p:nvPr/>
        </p:nvGrpSpPr>
        <p:grpSpPr>
          <a:xfrm>
            <a:off x="2147612" y="3079189"/>
            <a:ext cx="494920" cy="464209"/>
            <a:chOff x="3730876" y="1268404"/>
            <a:chExt cx="665163" cy="623888"/>
          </a:xfrm>
        </p:grpSpPr>
        <p:sp>
          <p:nvSpPr>
            <p:cNvPr id="1040" name="Oval 31">
              <a:extLst>
                <a:ext uri="{FF2B5EF4-FFF2-40B4-BE49-F238E27FC236}">
                  <a16:creationId xmlns="" xmlns:a16="http://schemas.microsoft.com/office/drawing/2014/main" id="{97F0686E-6DA4-4D58-8A78-5D734F3A86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30876" y="1268404"/>
              <a:ext cx="665163" cy="623888"/>
            </a:xfrm>
            <a:prstGeom prst="ellipse">
              <a:avLst/>
            </a:prstGeom>
            <a:solidFill>
              <a:srgbClr val="33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Oval 30">
              <a:extLst>
                <a:ext uri="{FF2B5EF4-FFF2-40B4-BE49-F238E27FC236}">
                  <a16:creationId xmlns="" xmlns:a16="http://schemas.microsoft.com/office/drawing/2014/main" id="{91D9C051-1430-450C-B20A-03A782AF03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07076" y="1335079"/>
              <a:ext cx="508000" cy="4762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28">
              <a:extLst>
                <a:ext uri="{FF2B5EF4-FFF2-40B4-BE49-F238E27FC236}">
                  <a16:creationId xmlns="" xmlns:a16="http://schemas.microsoft.com/office/drawing/2014/main" id="{04B289EF-9B62-4F7B-987E-3047B2D03B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26881" y="1492243"/>
              <a:ext cx="182562" cy="1714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29">
              <a:extLst>
                <a:ext uri="{FF2B5EF4-FFF2-40B4-BE49-F238E27FC236}">
                  <a16:creationId xmlns="" xmlns:a16="http://schemas.microsoft.com/office/drawing/2014/main" id="{8114173B-8107-464F-9539-4ABF00CB41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97564" y="1430329"/>
              <a:ext cx="314325" cy="29527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87241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3172" y="526182"/>
            <a:ext cx="7075124" cy="414803"/>
          </a:xfrm>
        </p:spPr>
        <p:txBody>
          <a:bodyPr>
            <a:normAutofit fontScale="90000"/>
          </a:bodyPr>
          <a:lstStyle/>
          <a:p>
            <a:r>
              <a:rPr lang="en-US" sz="3100"/>
              <a:t>Contents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I. Numbers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A. Type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B. Communication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C. Sig Fig</a:t>
            </a:r>
          </a:p>
          <a:p>
            <a:r>
              <a:rPr lang="en-US">
                <a:solidFill>
                  <a:srgbClr val="0000FF"/>
                </a:solidFill>
              </a:rPr>
              <a:t>II. Measurement Errors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A. Quality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B. Error Tenets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C. Error Sources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D. Error Types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E. Behavior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F. Minimizing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C159812-5667-4362-A802-3FC45E081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67150" cy="4351338"/>
          </a:xfrm>
        </p:spPr>
        <p:txBody>
          <a:bodyPr/>
          <a:lstStyle/>
          <a:p>
            <a:r>
              <a:rPr lang="en-US" sz="2400">
                <a:solidFill>
                  <a:srgbClr val="0000FF"/>
                </a:solidFill>
              </a:rPr>
              <a:t>III. Random Errors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A. Basic Analysis</a:t>
            </a:r>
          </a:p>
          <a:p>
            <a:pPr lvl="1"/>
            <a:r>
              <a:rPr lang="en-US" sz="2000">
                <a:solidFill>
                  <a:srgbClr val="0000FF"/>
                </a:solidFill>
              </a:rPr>
              <a:t>B. Error Propagation</a:t>
            </a:r>
          </a:p>
          <a:p>
            <a:endParaRPr lang="en-US" sz="2400"/>
          </a:p>
          <a:p>
            <a:r>
              <a:rPr lang="en-US" sz="2400">
                <a:solidFill>
                  <a:schemeClr val="accent6">
                    <a:lumMod val="50000"/>
                  </a:schemeClr>
                </a:solidFill>
              </a:rPr>
              <a:t>IV. Least Squares Adj</a:t>
            </a:r>
          </a:p>
          <a:p>
            <a:pPr lvl="1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A. Compared to Simple Adj</a:t>
            </a:r>
          </a:p>
          <a:p>
            <a:pPr lvl="1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B. Complex Networks</a:t>
            </a:r>
          </a:p>
          <a:p>
            <a:pPr lvl="1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C. Redundancies</a:t>
            </a:r>
          </a:p>
          <a:p>
            <a:pPr lvl="1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D. Weights</a:t>
            </a:r>
          </a:p>
          <a:p>
            <a:pPr lvl="1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E. Linar/Non-Linear</a:t>
            </a:r>
          </a:p>
          <a:p>
            <a:pPr lvl="1"/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F. Adjustment Statistics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8919211-8EC1-4D26-A0D2-E408D5B62FA7}"/>
              </a:ext>
            </a:extLst>
          </p:cNvPr>
          <p:cNvGrpSpPr/>
          <p:nvPr/>
        </p:nvGrpSpPr>
        <p:grpSpPr>
          <a:xfrm>
            <a:off x="525517" y="1145629"/>
            <a:ext cx="6810704" cy="4456385"/>
            <a:chOff x="525517" y="1145629"/>
            <a:chExt cx="6810704" cy="445638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EA2FD8C-4C0B-45D8-99CA-76A5C32D71D4}"/>
                </a:ext>
              </a:extLst>
            </p:cNvPr>
            <p:cNvSpPr txBox="1"/>
            <p:nvPr/>
          </p:nvSpPr>
          <p:spPr>
            <a:xfrm>
              <a:off x="3305503" y="1145629"/>
              <a:ext cx="1063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00FF"/>
                  </a:solidFill>
                </a:rPr>
                <a:t>29 Nov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58DF4368-1BD5-4FAA-A1FF-954643758FF3}"/>
                </a:ext>
              </a:extLst>
            </p:cNvPr>
            <p:cNvGrpSpPr/>
            <p:nvPr/>
          </p:nvGrpSpPr>
          <p:grpSpPr>
            <a:xfrm>
              <a:off x="3255250" y="1607294"/>
              <a:ext cx="1208694" cy="2029288"/>
              <a:chOff x="3184634" y="1680864"/>
              <a:chExt cx="1208694" cy="2029288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86802FDF-B099-417B-9A2E-7249D2674B75}"/>
                  </a:ext>
                </a:extLst>
              </p:cNvPr>
              <p:cNvCxnSpPr>
                <a:cxnSpLocks/>
                <a:stCxn id="28" idx="3"/>
              </p:cNvCxnSpPr>
              <p:nvPr/>
            </p:nvCxnSpPr>
            <p:spPr>
              <a:xfrm>
                <a:off x="3184634" y="3694387"/>
                <a:ext cx="603504" cy="0"/>
              </a:xfrm>
              <a:prstGeom prst="line">
                <a:avLst/>
              </a:prstGeom>
              <a:ln w="15875">
                <a:solidFill>
                  <a:srgbClr val="0000FF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BFF88FA6-0316-40D9-BFDA-CD7B09D34D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80777" y="1680864"/>
                <a:ext cx="0" cy="2029288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DA8AD948-FBDC-4BE7-A64A-B4F107357E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4238" y="2448910"/>
                <a:ext cx="599090" cy="0"/>
              </a:xfrm>
              <a:prstGeom prst="line">
                <a:avLst/>
              </a:prstGeom>
              <a:ln w="15875">
                <a:solidFill>
                  <a:srgbClr val="0000FF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31C6C0AD-D273-4509-810F-F03688F982DE}"/>
                </a:ext>
              </a:extLst>
            </p:cNvPr>
            <p:cNvSpPr/>
            <p:nvPr/>
          </p:nvSpPr>
          <p:spPr>
            <a:xfrm>
              <a:off x="4582510" y="1797270"/>
              <a:ext cx="2753711" cy="1156138"/>
            </a:xfrm>
            <a:prstGeom prst="roundRect">
              <a:avLst>
                <a:gd name="adj" fmla="val 9849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5EBAF389-1CFD-4C10-969D-553982072F70}"/>
                </a:ext>
              </a:extLst>
            </p:cNvPr>
            <p:cNvSpPr/>
            <p:nvPr/>
          </p:nvSpPr>
          <p:spPr>
            <a:xfrm>
              <a:off x="525517" y="1786759"/>
              <a:ext cx="2659117" cy="3815255"/>
            </a:xfrm>
            <a:prstGeom prst="roundRect">
              <a:avLst>
                <a:gd name="adj" fmla="val 7181"/>
              </a:avLst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F8851F02-9D61-4265-A09A-2FC5B42E79CE}"/>
              </a:ext>
            </a:extLst>
          </p:cNvPr>
          <p:cNvGrpSpPr/>
          <p:nvPr/>
        </p:nvGrpSpPr>
        <p:grpSpPr>
          <a:xfrm>
            <a:off x="4603533" y="3279228"/>
            <a:ext cx="3331779" cy="2915831"/>
            <a:chOff x="4603533" y="3279228"/>
            <a:chExt cx="3331779" cy="291583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AF091EE1-8D9B-44E4-BF33-CABCC6860060}"/>
                </a:ext>
              </a:extLst>
            </p:cNvPr>
            <p:cNvSpPr/>
            <p:nvPr/>
          </p:nvSpPr>
          <p:spPr>
            <a:xfrm>
              <a:off x="4603533" y="3279228"/>
              <a:ext cx="3331779" cy="2438400"/>
            </a:xfrm>
            <a:prstGeom prst="roundRect">
              <a:avLst>
                <a:gd name="adj" fmla="val 8908"/>
              </a:avLst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A77ED25-60C7-42C0-8899-A6AD6F6E3A6B}"/>
                </a:ext>
              </a:extLst>
            </p:cNvPr>
            <p:cNvSpPr txBox="1"/>
            <p:nvPr/>
          </p:nvSpPr>
          <p:spPr>
            <a:xfrm>
              <a:off x="5349765" y="5733394"/>
              <a:ext cx="1548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accent6">
                      <a:lumMod val="50000"/>
                    </a:schemeClr>
                  </a:solidFill>
                </a:rPr>
                <a:t>Next Week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67519A0-661C-46CB-9137-64FCAE4F22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98" y="5360523"/>
            <a:ext cx="1602990" cy="14974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11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dirty="0"/>
              <a:t>Error Types</a:t>
            </a:r>
          </a:p>
          <a:p>
            <a:pPr lvl="1"/>
            <a:r>
              <a:rPr lang="en-US" dirty="0"/>
              <a:t>How they behave</a:t>
            </a:r>
          </a:p>
          <a:p>
            <a:pPr lvl="1"/>
            <a:r>
              <a:rPr lang="en-US" dirty="0"/>
              <a:t>1. Mistake</a:t>
            </a:r>
          </a:p>
          <a:p>
            <a:pPr lvl="2"/>
            <a:r>
              <a:rPr lang="en-US" dirty="0"/>
              <a:t>Carelessness or misunderstanding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2. Systematic</a:t>
            </a:r>
          </a:p>
          <a:p>
            <a:pPr lvl="2"/>
            <a:r>
              <a:rPr lang="en-US" dirty="0"/>
              <a:t>Conform to mathematical or physical law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3. Random</a:t>
            </a:r>
          </a:p>
          <a:p>
            <a:pPr lvl="2"/>
            <a:r>
              <a:rPr lang="en-US" dirty="0"/>
              <a:t>Remaining error after mistakes &amp; systematic errors are eliminated</a:t>
            </a:r>
          </a:p>
          <a:p>
            <a:pPr lvl="2"/>
            <a:r>
              <a:rPr lang="en-US" dirty="0"/>
              <a:t>Tend to be small; as likely positive as negative.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3" descr="C:\Users\gmahun\AppData\Local\Microsoft\Windows\Temporary Internet Files\Content.IE5\5E574HUD\MC90005535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49" y="4411195"/>
            <a:ext cx="723656" cy="1206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3750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. </a:t>
            </a:r>
            <a:r>
              <a:rPr lang="en-US" dirty="0"/>
              <a:t>Behavior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6F2F1C6-C1F5-4AEA-B31E-7B0F80DFE857}"/>
              </a:ext>
            </a:extLst>
          </p:cNvPr>
          <p:cNvGrpSpPr/>
          <p:nvPr/>
        </p:nvGrpSpPr>
        <p:grpSpPr>
          <a:xfrm>
            <a:off x="-110359" y="1253307"/>
            <a:ext cx="9254359" cy="5073550"/>
            <a:chOff x="-110359" y="1253307"/>
            <a:chExt cx="9254359" cy="507355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4D023245-14DB-480A-B466-DFB0AC2FC1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91488" y="1253307"/>
              <a:ext cx="5366373" cy="5073550"/>
              <a:chOff x="685800" y="359227"/>
              <a:chExt cx="6585163" cy="6225835"/>
            </a:xfrm>
          </p:grpSpPr>
          <p:pic>
            <p:nvPicPr>
              <p:cNvPr id="7" name="Picture 133">
                <a:extLst>
                  <a:ext uri="{FF2B5EF4-FFF2-40B4-BE49-F238E27FC236}">
                    <a16:creationId xmlns="" xmlns:a16="http://schemas.microsoft.com/office/drawing/2014/main" id="{4C8B3459-78CC-4ADB-B398-D04625AED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" y="359227"/>
                <a:ext cx="2525625" cy="252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32">
                <a:extLst>
                  <a:ext uri="{FF2B5EF4-FFF2-40B4-BE49-F238E27FC236}">
                    <a16:creationId xmlns="" xmlns:a16="http://schemas.microsoft.com/office/drawing/2014/main" id="{B91F4539-2410-4936-BE7E-C21000BBAA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31464" y="1382827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32">
                <a:extLst>
                  <a:ext uri="{FF2B5EF4-FFF2-40B4-BE49-F238E27FC236}">
                    <a16:creationId xmlns="" xmlns:a16="http://schemas.microsoft.com/office/drawing/2014/main" id="{5A9CFAAE-549F-4137-8746-E96276A7B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11176" y="1447595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32">
                <a:extLst>
                  <a:ext uri="{FF2B5EF4-FFF2-40B4-BE49-F238E27FC236}">
                    <a16:creationId xmlns="" xmlns:a16="http://schemas.microsoft.com/office/drawing/2014/main" id="{A8BC32B4-CEC1-48E7-9129-BBF4C79917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53879" y="1493861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32">
                <a:extLst>
                  <a:ext uri="{FF2B5EF4-FFF2-40B4-BE49-F238E27FC236}">
                    <a16:creationId xmlns="" xmlns:a16="http://schemas.microsoft.com/office/drawing/2014/main" id="{1E6D22E7-1444-4233-8FDC-D59DB4D5D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01924" y="1623400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3">
                <a:extLst>
                  <a:ext uri="{FF2B5EF4-FFF2-40B4-BE49-F238E27FC236}">
                    <a16:creationId xmlns="" xmlns:a16="http://schemas.microsoft.com/office/drawing/2014/main" id="{C20B3506-DA16-460C-8DA3-993A22F79E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1478" y="359227"/>
                <a:ext cx="2525625" cy="252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32">
                <a:extLst>
                  <a:ext uri="{FF2B5EF4-FFF2-40B4-BE49-F238E27FC236}">
                    <a16:creationId xmlns="" xmlns:a16="http://schemas.microsoft.com/office/drawing/2014/main" id="{FD63950F-E530-4A13-A8BC-746545B770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88238" y="2169318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2">
                <a:extLst>
                  <a:ext uri="{FF2B5EF4-FFF2-40B4-BE49-F238E27FC236}">
                    <a16:creationId xmlns="" xmlns:a16="http://schemas.microsoft.com/office/drawing/2014/main" id="{124CD986-133C-4A0F-8374-A791C64B22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53007" y="1956502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2">
                <a:extLst>
                  <a:ext uri="{FF2B5EF4-FFF2-40B4-BE49-F238E27FC236}">
                    <a16:creationId xmlns="" xmlns:a16="http://schemas.microsoft.com/office/drawing/2014/main" id="{F0F7AE31-4778-4AE0-B6E5-C235EC2606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60479" y="2030526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32">
                <a:extLst>
                  <a:ext uri="{FF2B5EF4-FFF2-40B4-BE49-F238E27FC236}">
                    <a16:creationId xmlns="" xmlns:a16="http://schemas.microsoft.com/office/drawing/2014/main" id="{CCB6F8DD-6E15-43EE-9C33-68E2C4424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91801" y="2076789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33">
                <a:extLst>
                  <a:ext uri="{FF2B5EF4-FFF2-40B4-BE49-F238E27FC236}">
                    <a16:creationId xmlns="" xmlns:a16="http://schemas.microsoft.com/office/drawing/2014/main" id="{D2BC884C-3A21-410E-95CD-E8B8EAB0F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85800" y="3612981"/>
                <a:ext cx="2525625" cy="252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33">
                <a:extLst>
                  <a:ext uri="{FF2B5EF4-FFF2-40B4-BE49-F238E27FC236}">
                    <a16:creationId xmlns="" xmlns:a16="http://schemas.microsoft.com/office/drawing/2014/main" id="{C40CD4FC-4862-4F27-A942-9809F61B7A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1478" y="3612981"/>
                <a:ext cx="2525625" cy="252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32">
                <a:extLst>
                  <a:ext uri="{FF2B5EF4-FFF2-40B4-BE49-F238E27FC236}">
                    <a16:creationId xmlns="" xmlns:a16="http://schemas.microsoft.com/office/drawing/2014/main" id="{29C0F6BD-FD2B-4041-AC86-D5343702F1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85548" y="5737668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2">
                <a:extLst>
                  <a:ext uri="{FF2B5EF4-FFF2-40B4-BE49-F238E27FC236}">
                    <a16:creationId xmlns="" xmlns:a16="http://schemas.microsoft.com/office/drawing/2014/main" id="{1F61AC3C-7196-48FC-81A6-391689C72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1697" y="4618072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32">
                <a:extLst>
                  <a:ext uri="{FF2B5EF4-FFF2-40B4-BE49-F238E27FC236}">
                    <a16:creationId xmlns="" xmlns:a16="http://schemas.microsoft.com/office/drawing/2014/main" id="{3203E73E-08E1-43E2-A0B3-2F811C2F17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792674" y="3665029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32">
                <a:extLst>
                  <a:ext uri="{FF2B5EF4-FFF2-40B4-BE49-F238E27FC236}">
                    <a16:creationId xmlns="" xmlns:a16="http://schemas.microsoft.com/office/drawing/2014/main" id="{8D4A004B-FA10-4244-B30C-3905F99B2A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69914" y="5117726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32">
                <a:extLst>
                  <a:ext uri="{FF2B5EF4-FFF2-40B4-BE49-F238E27FC236}">
                    <a16:creationId xmlns="" xmlns:a16="http://schemas.microsoft.com/office/drawing/2014/main" id="{C3C08101-3C90-4EAD-A946-889497E14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88929" y="5062209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32">
                <a:extLst>
                  <a:ext uri="{FF2B5EF4-FFF2-40B4-BE49-F238E27FC236}">
                    <a16:creationId xmlns="" xmlns:a16="http://schemas.microsoft.com/office/drawing/2014/main" id="{9FF3C955-E6F9-481C-8D44-528505906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581857" y="5700656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32">
                <a:extLst>
                  <a:ext uri="{FF2B5EF4-FFF2-40B4-BE49-F238E27FC236}">
                    <a16:creationId xmlns="" xmlns:a16="http://schemas.microsoft.com/office/drawing/2014/main" id="{4DB01DC3-DD8E-4B5F-96A5-484A48D668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16741" y="4192441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32">
                <a:extLst>
                  <a:ext uri="{FF2B5EF4-FFF2-40B4-BE49-F238E27FC236}">
                    <a16:creationId xmlns="" xmlns:a16="http://schemas.microsoft.com/office/drawing/2014/main" id="{F212BF6B-9032-4FFB-86B3-86BB6EB05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75422" y="5691404"/>
                <a:ext cx="254222" cy="2283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963A5C22-8252-4C8E-8113-096F56CE4276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669654" y="2895595"/>
                <a:ext cx="558688" cy="423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(a)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070B265-AAB7-435F-BE6D-D5A2AC5FD8AA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658765" y="6161308"/>
                <a:ext cx="558688" cy="423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(c)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383C73FC-47A6-482D-9F44-9A7F91A938D1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624478" y="2895591"/>
                <a:ext cx="573833" cy="423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(b)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E9ACFD74-28FC-40C2-9B92-6B8892473A55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635361" y="6161304"/>
                <a:ext cx="573833" cy="423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(d)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23B02EE-1917-4BE7-B14A-2CF19DF7C8B7}"/>
                </a:ext>
              </a:extLst>
            </p:cNvPr>
            <p:cNvSpPr txBox="1"/>
            <p:nvPr/>
          </p:nvSpPr>
          <p:spPr>
            <a:xfrm>
              <a:off x="7147034" y="1841939"/>
              <a:ext cx="19969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Good  procedures but systematic error(s)</a:t>
              </a:r>
            </a:p>
            <a:p>
              <a:r>
                <a:rPr lang="en-US" sz="1600"/>
                <a:t>present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A88A82ED-4CAE-4F73-8BEA-59207A37A8A0}"/>
                </a:ext>
              </a:extLst>
            </p:cNvPr>
            <p:cNvSpPr txBox="1"/>
            <p:nvPr/>
          </p:nvSpPr>
          <p:spPr>
            <a:xfrm>
              <a:off x="7147034" y="4566745"/>
              <a:ext cx="1792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Mistake to let this shooter near a weapon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F2831EA-9FF8-4FC3-A18B-748241F791FF}"/>
                </a:ext>
              </a:extLst>
            </p:cNvPr>
            <p:cNvSpPr txBox="1"/>
            <p:nvPr/>
          </p:nvSpPr>
          <p:spPr>
            <a:xfrm>
              <a:off x="-110359" y="1841939"/>
              <a:ext cx="18077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/>
                <a:t>Systematic errors</a:t>
              </a:r>
            </a:p>
            <a:p>
              <a:pPr algn="r"/>
              <a:r>
                <a:rPr lang="en-US" sz="1600"/>
                <a:t>compensated; good procedures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4511E9E1-D6C3-4CC0-AA84-263BF6ECDDBE}"/>
                </a:ext>
              </a:extLst>
            </p:cNvPr>
            <p:cNvSpPr txBox="1"/>
            <p:nvPr/>
          </p:nvSpPr>
          <p:spPr>
            <a:xfrm>
              <a:off x="-110359" y="4689856"/>
              <a:ext cx="18077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/>
                <a:t>Incorrect procedures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605607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4DC134-8809-4F6F-84AC-3CD33B0B6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E. Minimizing; 1. Mistake</a:t>
            </a:r>
          </a:p>
          <a:p>
            <a:pPr lvl="1"/>
            <a:r>
              <a:rPr lang="en-US"/>
              <a:t>Generally, with a single measurement, can’t tell if a mistake was made.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r>
              <a:rPr lang="en-US" sz="1800"/>
              <a:t>Measure again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1A41EBD-9F23-4D47-B244-A53D72656F86}"/>
              </a:ext>
            </a:extLst>
          </p:cNvPr>
          <p:cNvGrpSpPr>
            <a:grpSpLocks noChangeAspect="1"/>
          </p:cNvGrpSpPr>
          <p:nvPr/>
        </p:nvGrpSpPr>
        <p:grpSpPr>
          <a:xfrm>
            <a:off x="1195954" y="1718088"/>
            <a:ext cx="5247630" cy="1270797"/>
            <a:chOff x="485278" y="770700"/>
            <a:chExt cx="4211996" cy="1020003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96EF2FA-0FC7-44D4-AC1D-61ABA4E83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092" y="1255703"/>
              <a:ext cx="3314720" cy="6572"/>
            </a:xfrm>
            <a:prstGeom prst="line">
              <a:avLst/>
            </a:prstGeom>
            <a:ln w="12700">
              <a:solidFill>
                <a:schemeClr val="tx1">
                  <a:alpha val="99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A88C6F6-468A-43A2-AE31-5C1F5AA18D50}"/>
                </a:ext>
              </a:extLst>
            </p:cNvPr>
            <p:cNvSpPr/>
            <p:nvPr/>
          </p:nvSpPr>
          <p:spPr>
            <a:xfrm>
              <a:off x="888139" y="1276492"/>
              <a:ext cx="45720" cy="927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7E02380-2B72-443F-80C3-567BC0A3AF69}"/>
                </a:ext>
              </a:extLst>
            </p:cNvPr>
            <p:cNvSpPr/>
            <p:nvPr/>
          </p:nvSpPr>
          <p:spPr>
            <a:xfrm>
              <a:off x="4220530" y="1337573"/>
              <a:ext cx="45720" cy="1006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C1900B6-C97F-4343-94E5-FBC4D70E8D28}"/>
                </a:ext>
              </a:extLst>
            </p:cNvPr>
            <p:cNvSpPr txBox="1"/>
            <p:nvPr/>
          </p:nvSpPr>
          <p:spPr bwMode="auto">
            <a:xfrm>
              <a:off x="3947336" y="921270"/>
              <a:ext cx="671887" cy="24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>
                  <a:latin typeface="+mj-lt"/>
                  <a:ea typeface="Verdana" pitchFamily="34" charset="0"/>
                  <a:cs typeface="Calibri Light" panose="020F0302020204030204" pitchFamily="34" charset="0"/>
                </a:rPr>
                <a:t>362.24 ft</a:t>
              </a:r>
              <a:endParaRPr lang="en-US" sz="1400" dirty="0">
                <a:latin typeface="+mj-lt"/>
                <a:ea typeface="Verdana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9985185-0898-4AE2-8A3D-9F4E15291396}"/>
                </a:ext>
              </a:extLst>
            </p:cNvPr>
            <p:cNvSpPr txBox="1"/>
            <p:nvPr/>
          </p:nvSpPr>
          <p:spPr>
            <a:xfrm>
              <a:off x="790575" y="1428750"/>
              <a:ext cx="229281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2DA57CF-D70A-4D77-848A-53C24756BFEA}"/>
                </a:ext>
              </a:extLst>
            </p:cNvPr>
            <p:cNvSpPr txBox="1"/>
            <p:nvPr/>
          </p:nvSpPr>
          <p:spPr>
            <a:xfrm>
              <a:off x="4114800" y="1419226"/>
              <a:ext cx="225420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3FCFFCE-D656-47F4-B977-5311B2789DFE}"/>
                </a:ext>
              </a:extLst>
            </p:cNvPr>
            <p:cNvSpPr txBox="1"/>
            <p:nvPr/>
          </p:nvSpPr>
          <p:spPr>
            <a:xfrm>
              <a:off x="1397225" y="770700"/>
              <a:ext cx="1912059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100’ steel tape, 70°F, 20 lb pull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33EFB56-55C0-4FA5-BCB1-1380C661566D}"/>
                </a:ext>
              </a:extLst>
            </p:cNvPr>
            <p:cNvSpPr/>
            <p:nvPr/>
          </p:nvSpPr>
          <p:spPr>
            <a:xfrm rot="-60000">
              <a:off x="485278" y="1324168"/>
              <a:ext cx="4211996" cy="466535"/>
            </a:xfrm>
            <a:custGeom>
              <a:avLst/>
              <a:gdLst>
                <a:gd name="connsiteX0" fmla="*/ 0 w 4211996"/>
                <a:gd name="connsiteY0" fmla="*/ 143674 h 410374"/>
                <a:gd name="connsiteX1" fmla="*/ 285750 w 4211996"/>
                <a:gd name="connsiteY1" fmla="*/ 38899 h 410374"/>
                <a:gd name="connsiteX2" fmla="*/ 571500 w 4211996"/>
                <a:gd name="connsiteY2" fmla="*/ 10324 h 410374"/>
                <a:gd name="connsiteX3" fmla="*/ 952500 w 4211996"/>
                <a:gd name="connsiteY3" fmla="*/ 10324 h 410374"/>
                <a:gd name="connsiteX4" fmla="*/ 1571625 w 4211996"/>
                <a:gd name="connsiteY4" fmla="*/ 134149 h 410374"/>
                <a:gd name="connsiteX5" fmla="*/ 1847850 w 4211996"/>
                <a:gd name="connsiteY5" fmla="*/ 200824 h 410374"/>
                <a:gd name="connsiteX6" fmla="*/ 2476500 w 4211996"/>
                <a:gd name="connsiteY6" fmla="*/ 277024 h 410374"/>
                <a:gd name="connsiteX7" fmla="*/ 2790825 w 4211996"/>
                <a:gd name="connsiteY7" fmla="*/ 410374 h 410374"/>
                <a:gd name="connsiteX8" fmla="*/ 3228975 w 4211996"/>
                <a:gd name="connsiteY8" fmla="*/ 277024 h 410374"/>
                <a:gd name="connsiteX9" fmla="*/ 3381375 w 4211996"/>
                <a:gd name="connsiteY9" fmla="*/ 181774 h 410374"/>
                <a:gd name="connsiteX10" fmla="*/ 3790950 w 4211996"/>
                <a:gd name="connsiteY10" fmla="*/ 86524 h 410374"/>
                <a:gd name="connsiteX11" fmla="*/ 4171950 w 4211996"/>
                <a:gd name="connsiteY11" fmla="*/ 38899 h 410374"/>
                <a:gd name="connsiteX12" fmla="*/ 4200525 w 4211996"/>
                <a:gd name="connsiteY12" fmla="*/ 48424 h 4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1996" h="410374">
                  <a:moveTo>
                    <a:pt x="0" y="143674"/>
                  </a:moveTo>
                  <a:cubicBezTo>
                    <a:pt x="95250" y="102399"/>
                    <a:pt x="190500" y="61124"/>
                    <a:pt x="285750" y="38899"/>
                  </a:cubicBezTo>
                  <a:cubicBezTo>
                    <a:pt x="381000" y="16674"/>
                    <a:pt x="460375" y="15087"/>
                    <a:pt x="571500" y="10324"/>
                  </a:cubicBezTo>
                  <a:cubicBezTo>
                    <a:pt x="682625" y="5561"/>
                    <a:pt x="785813" y="-10313"/>
                    <a:pt x="952500" y="10324"/>
                  </a:cubicBezTo>
                  <a:cubicBezTo>
                    <a:pt x="1119187" y="30961"/>
                    <a:pt x="1422400" y="102399"/>
                    <a:pt x="1571625" y="134149"/>
                  </a:cubicBezTo>
                  <a:cubicBezTo>
                    <a:pt x="1720850" y="165899"/>
                    <a:pt x="1697037" y="177011"/>
                    <a:pt x="1847850" y="200824"/>
                  </a:cubicBezTo>
                  <a:cubicBezTo>
                    <a:pt x="1998663" y="224637"/>
                    <a:pt x="2319338" y="242099"/>
                    <a:pt x="2476500" y="277024"/>
                  </a:cubicBezTo>
                  <a:cubicBezTo>
                    <a:pt x="2633662" y="311949"/>
                    <a:pt x="2665413" y="410374"/>
                    <a:pt x="2790825" y="410374"/>
                  </a:cubicBezTo>
                  <a:cubicBezTo>
                    <a:pt x="2916237" y="410374"/>
                    <a:pt x="3130550" y="315124"/>
                    <a:pt x="3228975" y="277024"/>
                  </a:cubicBezTo>
                  <a:cubicBezTo>
                    <a:pt x="3327400" y="238924"/>
                    <a:pt x="3287712" y="213524"/>
                    <a:pt x="3381375" y="181774"/>
                  </a:cubicBezTo>
                  <a:cubicBezTo>
                    <a:pt x="3475038" y="150024"/>
                    <a:pt x="3659188" y="110336"/>
                    <a:pt x="3790950" y="86524"/>
                  </a:cubicBezTo>
                  <a:cubicBezTo>
                    <a:pt x="3922712" y="62712"/>
                    <a:pt x="4103688" y="45249"/>
                    <a:pt x="4171950" y="38899"/>
                  </a:cubicBezTo>
                  <a:cubicBezTo>
                    <a:pt x="4240213" y="32549"/>
                    <a:pt x="4200525" y="48424"/>
                    <a:pt x="4200525" y="48424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F543A38-9370-45D7-96EA-51F83AC4E83D}"/>
              </a:ext>
            </a:extLst>
          </p:cNvPr>
          <p:cNvSpPr txBox="1"/>
          <p:nvPr/>
        </p:nvSpPr>
        <p:spPr>
          <a:xfrm>
            <a:off x="6390290" y="2648610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Distance = 362.24 ft?</a:t>
            </a:r>
          </a:p>
        </p:txBody>
      </p:sp>
    </p:spTree>
    <p:extLst>
      <p:ext uri="{BB962C8B-B14F-4D97-AF65-F5344CB8AC3E}">
        <p14:creationId xmlns="" xmlns:p14="http://schemas.microsoft.com/office/powerpoint/2010/main" val="93324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4DC134-8809-4F6F-84AC-3CD33B0B6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Minimizing; 1. Mistake</a:t>
            </a:r>
          </a:p>
          <a:p>
            <a:pPr lvl="1"/>
            <a:r>
              <a:rPr lang="en-US" dirty="0"/>
              <a:t>Generally, with a single measurement, can’t tell if a mistake was made.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sz="1800" dirty="0"/>
              <a:t>Measure again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sz="1800" dirty="0"/>
              <a:t>How to determine which is correct?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1A41EBD-9F23-4D47-B244-A53D72656F86}"/>
              </a:ext>
            </a:extLst>
          </p:cNvPr>
          <p:cNvGrpSpPr>
            <a:grpSpLocks noChangeAspect="1"/>
          </p:cNvGrpSpPr>
          <p:nvPr/>
        </p:nvGrpSpPr>
        <p:grpSpPr>
          <a:xfrm>
            <a:off x="1195954" y="1718088"/>
            <a:ext cx="5247630" cy="1270797"/>
            <a:chOff x="485278" y="770700"/>
            <a:chExt cx="4211996" cy="1020003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96EF2FA-0FC7-44D4-AC1D-61ABA4E83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092" y="1255703"/>
              <a:ext cx="3314720" cy="6572"/>
            </a:xfrm>
            <a:prstGeom prst="line">
              <a:avLst/>
            </a:prstGeom>
            <a:ln w="12700">
              <a:solidFill>
                <a:schemeClr val="tx1">
                  <a:alpha val="99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A88C6F6-468A-43A2-AE31-5C1F5AA18D50}"/>
                </a:ext>
              </a:extLst>
            </p:cNvPr>
            <p:cNvSpPr/>
            <p:nvPr/>
          </p:nvSpPr>
          <p:spPr>
            <a:xfrm>
              <a:off x="888139" y="1276492"/>
              <a:ext cx="45720" cy="927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7E02380-2B72-443F-80C3-567BC0A3AF69}"/>
                </a:ext>
              </a:extLst>
            </p:cNvPr>
            <p:cNvSpPr/>
            <p:nvPr/>
          </p:nvSpPr>
          <p:spPr>
            <a:xfrm>
              <a:off x="4220530" y="1337573"/>
              <a:ext cx="45720" cy="1006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C1900B6-C97F-4343-94E5-FBC4D70E8D28}"/>
                </a:ext>
              </a:extLst>
            </p:cNvPr>
            <p:cNvSpPr txBox="1"/>
            <p:nvPr/>
          </p:nvSpPr>
          <p:spPr bwMode="auto">
            <a:xfrm>
              <a:off x="3947336" y="921270"/>
              <a:ext cx="671887" cy="24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>
                  <a:latin typeface="+mj-lt"/>
                  <a:ea typeface="Verdana" pitchFamily="34" charset="0"/>
                  <a:cs typeface="Calibri Light" panose="020F0302020204030204" pitchFamily="34" charset="0"/>
                </a:rPr>
                <a:t>362.24 ft</a:t>
              </a:r>
              <a:endParaRPr lang="en-US" sz="1400" dirty="0">
                <a:latin typeface="+mj-lt"/>
                <a:ea typeface="Verdana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9985185-0898-4AE2-8A3D-9F4E15291396}"/>
                </a:ext>
              </a:extLst>
            </p:cNvPr>
            <p:cNvSpPr txBox="1"/>
            <p:nvPr/>
          </p:nvSpPr>
          <p:spPr>
            <a:xfrm>
              <a:off x="790575" y="1428750"/>
              <a:ext cx="229281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2DA57CF-D70A-4D77-848A-53C24756BFEA}"/>
                </a:ext>
              </a:extLst>
            </p:cNvPr>
            <p:cNvSpPr txBox="1"/>
            <p:nvPr/>
          </p:nvSpPr>
          <p:spPr>
            <a:xfrm>
              <a:off x="4114800" y="1419226"/>
              <a:ext cx="225420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3FCFFCE-D656-47F4-B977-5311B2789DFE}"/>
                </a:ext>
              </a:extLst>
            </p:cNvPr>
            <p:cNvSpPr txBox="1"/>
            <p:nvPr/>
          </p:nvSpPr>
          <p:spPr>
            <a:xfrm>
              <a:off x="1397225" y="770700"/>
              <a:ext cx="1912059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100’ steel tape, 70°F, 20 lb pull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33EFB56-55C0-4FA5-BCB1-1380C661566D}"/>
                </a:ext>
              </a:extLst>
            </p:cNvPr>
            <p:cNvSpPr/>
            <p:nvPr/>
          </p:nvSpPr>
          <p:spPr>
            <a:xfrm rot="-60000">
              <a:off x="485278" y="1324168"/>
              <a:ext cx="4211996" cy="466535"/>
            </a:xfrm>
            <a:custGeom>
              <a:avLst/>
              <a:gdLst>
                <a:gd name="connsiteX0" fmla="*/ 0 w 4211996"/>
                <a:gd name="connsiteY0" fmla="*/ 143674 h 410374"/>
                <a:gd name="connsiteX1" fmla="*/ 285750 w 4211996"/>
                <a:gd name="connsiteY1" fmla="*/ 38899 h 410374"/>
                <a:gd name="connsiteX2" fmla="*/ 571500 w 4211996"/>
                <a:gd name="connsiteY2" fmla="*/ 10324 h 410374"/>
                <a:gd name="connsiteX3" fmla="*/ 952500 w 4211996"/>
                <a:gd name="connsiteY3" fmla="*/ 10324 h 410374"/>
                <a:gd name="connsiteX4" fmla="*/ 1571625 w 4211996"/>
                <a:gd name="connsiteY4" fmla="*/ 134149 h 410374"/>
                <a:gd name="connsiteX5" fmla="*/ 1847850 w 4211996"/>
                <a:gd name="connsiteY5" fmla="*/ 200824 h 410374"/>
                <a:gd name="connsiteX6" fmla="*/ 2476500 w 4211996"/>
                <a:gd name="connsiteY6" fmla="*/ 277024 h 410374"/>
                <a:gd name="connsiteX7" fmla="*/ 2790825 w 4211996"/>
                <a:gd name="connsiteY7" fmla="*/ 410374 h 410374"/>
                <a:gd name="connsiteX8" fmla="*/ 3228975 w 4211996"/>
                <a:gd name="connsiteY8" fmla="*/ 277024 h 410374"/>
                <a:gd name="connsiteX9" fmla="*/ 3381375 w 4211996"/>
                <a:gd name="connsiteY9" fmla="*/ 181774 h 410374"/>
                <a:gd name="connsiteX10" fmla="*/ 3790950 w 4211996"/>
                <a:gd name="connsiteY10" fmla="*/ 86524 h 410374"/>
                <a:gd name="connsiteX11" fmla="*/ 4171950 w 4211996"/>
                <a:gd name="connsiteY11" fmla="*/ 38899 h 410374"/>
                <a:gd name="connsiteX12" fmla="*/ 4200525 w 4211996"/>
                <a:gd name="connsiteY12" fmla="*/ 48424 h 4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1996" h="410374">
                  <a:moveTo>
                    <a:pt x="0" y="143674"/>
                  </a:moveTo>
                  <a:cubicBezTo>
                    <a:pt x="95250" y="102399"/>
                    <a:pt x="190500" y="61124"/>
                    <a:pt x="285750" y="38899"/>
                  </a:cubicBezTo>
                  <a:cubicBezTo>
                    <a:pt x="381000" y="16674"/>
                    <a:pt x="460375" y="15087"/>
                    <a:pt x="571500" y="10324"/>
                  </a:cubicBezTo>
                  <a:cubicBezTo>
                    <a:pt x="682625" y="5561"/>
                    <a:pt x="785813" y="-10313"/>
                    <a:pt x="952500" y="10324"/>
                  </a:cubicBezTo>
                  <a:cubicBezTo>
                    <a:pt x="1119187" y="30961"/>
                    <a:pt x="1422400" y="102399"/>
                    <a:pt x="1571625" y="134149"/>
                  </a:cubicBezTo>
                  <a:cubicBezTo>
                    <a:pt x="1720850" y="165899"/>
                    <a:pt x="1697037" y="177011"/>
                    <a:pt x="1847850" y="200824"/>
                  </a:cubicBezTo>
                  <a:cubicBezTo>
                    <a:pt x="1998663" y="224637"/>
                    <a:pt x="2319338" y="242099"/>
                    <a:pt x="2476500" y="277024"/>
                  </a:cubicBezTo>
                  <a:cubicBezTo>
                    <a:pt x="2633662" y="311949"/>
                    <a:pt x="2665413" y="410374"/>
                    <a:pt x="2790825" y="410374"/>
                  </a:cubicBezTo>
                  <a:cubicBezTo>
                    <a:pt x="2916237" y="410374"/>
                    <a:pt x="3130550" y="315124"/>
                    <a:pt x="3228975" y="277024"/>
                  </a:cubicBezTo>
                  <a:cubicBezTo>
                    <a:pt x="3327400" y="238924"/>
                    <a:pt x="3287712" y="213524"/>
                    <a:pt x="3381375" y="181774"/>
                  </a:cubicBezTo>
                  <a:cubicBezTo>
                    <a:pt x="3475038" y="150024"/>
                    <a:pt x="3659188" y="110336"/>
                    <a:pt x="3790950" y="86524"/>
                  </a:cubicBezTo>
                  <a:cubicBezTo>
                    <a:pt x="3922712" y="62712"/>
                    <a:pt x="4103688" y="45249"/>
                    <a:pt x="4171950" y="38899"/>
                  </a:cubicBezTo>
                  <a:cubicBezTo>
                    <a:pt x="4240213" y="32549"/>
                    <a:pt x="4200525" y="48424"/>
                    <a:pt x="4200525" y="48424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361B958-7B87-4E09-9E08-198453D21CCE}"/>
              </a:ext>
            </a:extLst>
          </p:cNvPr>
          <p:cNvGrpSpPr>
            <a:grpSpLocks noChangeAspect="1"/>
          </p:cNvGrpSpPr>
          <p:nvPr/>
        </p:nvGrpSpPr>
        <p:grpSpPr>
          <a:xfrm>
            <a:off x="1167792" y="3550203"/>
            <a:ext cx="5303461" cy="1275672"/>
            <a:chOff x="313828" y="2320619"/>
            <a:chExt cx="4211996" cy="101313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CF9F271-7944-4A4E-A3A4-7E61E043A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642" y="2798753"/>
              <a:ext cx="3314720" cy="6572"/>
            </a:xfrm>
            <a:prstGeom prst="line">
              <a:avLst/>
            </a:prstGeom>
            <a:ln w="12700">
              <a:solidFill>
                <a:schemeClr val="tx1">
                  <a:alpha val="99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3BFE7E7-6A2E-45C4-9FAB-8DC08AF7FC6D}"/>
                </a:ext>
              </a:extLst>
            </p:cNvPr>
            <p:cNvSpPr/>
            <p:nvPr/>
          </p:nvSpPr>
          <p:spPr>
            <a:xfrm>
              <a:off x="716689" y="2819542"/>
              <a:ext cx="45720" cy="927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6777560-980E-4706-977A-249B5911E079}"/>
                </a:ext>
              </a:extLst>
            </p:cNvPr>
            <p:cNvSpPr/>
            <p:nvPr/>
          </p:nvSpPr>
          <p:spPr>
            <a:xfrm>
              <a:off x="4049080" y="2880623"/>
              <a:ext cx="45720" cy="1006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1F44300-9983-4AA8-9C9B-06736E0BB685}"/>
                </a:ext>
              </a:extLst>
            </p:cNvPr>
            <p:cNvSpPr txBox="1"/>
            <p:nvPr/>
          </p:nvSpPr>
          <p:spPr bwMode="auto">
            <a:xfrm>
              <a:off x="407212" y="2467957"/>
              <a:ext cx="664814" cy="244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>
                  <a:latin typeface="+mj-lt"/>
                  <a:ea typeface="Verdana" pitchFamily="34" charset="0"/>
                  <a:cs typeface="Calibri Light" panose="020F0302020204030204" pitchFamily="34" charset="0"/>
                </a:rPr>
                <a:t>262.19 ft</a:t>
              </a:r>
              <a:endParaRPr lang="en-US" sz="1400" dirty="0">
                <a:latin typeface="+mj-lt"/>
                <a:ea typeface="Verdana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11311DB-8623-4894-B4B0-7CE9400CC32E}"/>
                </a:ext>
              </a:extLst>
            </p:cNvPr>
            <p:cNvSpPr txBox="1"/>
            <p:nvPr/>
          </p:nvSpPr>
          <p:spPr>
            <a:xfrm>
              <a:off x="619125" y="2971800"/>
              <a:ext cx="226867" cy="244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E53BCF2-B0AB-4B8E-9E5A-9455B9CF1E41}"/>
                </a:ext>
              </a:extLst>
            </p:cNvPr>
            <p:cNvSpPr txBox="1"/>
            <p:nvPr/>
          </p:nvSpPr>
          <p:spPr>
            <a:xfrm>
              <a:off x="3943350" y="2962275"/>
              <a:ext cx="223047" cy="244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DD5EDD2-1634-441C-B112-69AB231F8112}"/>
                </a:ext>
              </a:extLst>
            </p:cNvPr>
            <p:cNvSpPr txBox="1"/>
            <p:nvPr/>
          </p:nvSpPr>
          <p:spPr>
            <a:xfrm>
              <a:off x="1239836" y="2320619"/>
              <a:ext cx="1891930" cy="244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100’ steel tape, 45°F, 20 lb pull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5618BA4-56AE-4DF3-A88E-C5358EA49099}"/>
                </a:ext>
              </a:extLst>
            </p:cNvPr>
            <p:cNvSpPr/>
            <p:nvPr/>
          </p:nvSpPr>
          <p:spPr>
            <a:xfrm rot="-60000">
              <a:off x="313828" y="2867218"/>
              <a:ext cx="4211996" cy="466535"/>
            </a:xfrm>
            <a:custGeom>
              <a:avLst/>
              <a:gdLst>
                <a:gd name="connsiteX0" fmla="*/ 0 w 4211996"/>
                <a:gd name="connsiteY0" fmla="*/ 143674 h 410374"/>
                <a:gd name="connsiteX1" fmla="*/ 285750 w 4211996"/>
                <a:gd name="connsiteY1" fmla="*/ 38899 h 410374"/>
                <a:gd name="connsiteX2" fmla="*/ 571500 w 4211996"/>
                <a:gd name="connsiteY2" fmla="*/ 10324 h 410374"/>
                <a:gd name="connsiteX3" fmla="*/ 952500 w 4211996"/>
                <a:gd name="connsiteY3" fmla="*/ 10324 h 410374"/>
                <a:gd name="connsiteX4" fmla="*/ 1571625 w 4211996"/>
                <a:gd name="connsiteY4" fmla="*/ 134149 h 410374"/>
                <a:gd name="connsiteX5" fmla="*/ 1847850 w 4211996"/>
                <a:gd name="connsiteY5" fmla="*/ 200824 h 410374"/>
                <a:gd name="connsiteX6" fmla="*/ 2476500 w 4211996"/>
                <a:gd name="connsiteY6" fmla="*/ 277024 h 410374"/>
                <a:gd name="connsiteX7" fmla="*/ 2790825 w 4211996"/>
                <a:gd name="connsiteY7" fmla="*/ 410374 h 410374"/>
                <a:gd name="connsiteX8" fmla="*/ 3228975 w 4211996"/>
                <a:gd name="connsiteY8" fmla="*/ 277024 h 410374"/>
                <a:gd name="connsiteX9" fmla="*/ 3381375 w 4211996"/>
                <a:gd name="connsiteY9" fmla="*/ 181774 h 410374"/>
                <a:gd name="connsiteX10" fmla="*/ 3790950 w 4211996"/>
                <a:gd name="connsiteY10" fmla="*/ 86524 h 410374"/>
                <a:gd name="connsiteX11" fmla="*/ 4171950 w 4211996"/>
                <a:gd name="connsiteY11" fmla="*/ 38899 h 410374"/>
                <a:gd name="connsiteX12" fmla="*/ 4200525 w 4211996"/>
                <a:gd name="connsiteY12" fmla="*/ 48424 h 4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1996" h="410374">
                  <a:moveTo>
                    <a:pt x="0" y="143674"/>
                  </a:moveTo>
                  <a:cubicBezTo>
                    <a:pt x="95250" y="102399"/>
                    <a:pt x="190500" y="61124"/>
                    <a:pt x="285750" y="38899"/>
                  </a:cubicBezTo>
                  <a:cubicBezTo>
                    <a:pt x="381000" y="16674"/>
                    <a:pt x="460375" y="15087"/>
                    <a:pt x="571500" y="10324"/>
                  </a:cubicBezTo>
                  <a:cubicBezTo>
                    <a:pt x="682625" y="5561"/>
                    <a:pt x="785813" y="-10313"/>
                    <a:pt x="952500" y="10324"/>
                  </a:cubicBezTo>
                  <a:cubicBezTo>
                    <a:pt x="1119187" y="30961"/>
                    <a:pt x="1422400" y="102399"/>
                    <a:pt x="1571625" y="134149"/>
                  </a:cubicBezTo>
                  <a:cubicBezTo>
                    <a:pt x="1720850" y="165899"/>
                    <a:pt x="1697037" y="177011"/>
                    <a:pt x="1847850" y="200824"/>
                  </a:cubicBezTo>
                  <a:cubicBezTo>
                    <a:pt x="1998663" y="224637"/>
                    <a:pt x="2319338" y="242099"/>
                    <a:pt x="2476500" y="277024"/>
                  </a:cubicBezTo>
                  <a:cubicBezTo>
                    <a:pt x="2633662" y="311949"/>
                    <a:pt x="2665413" y="410374"/>
                    <a:pt x="2790825" y="410374"/>
                  </a:cubicBezTo>
                  <a:cubicBezTo>
                    <a:pt x="2916237" y="410374"/>
                    <a:pt x="3130550" y="315124"/>
                    <a:pt x="3228975" y="277024"/>
                  </a:cubicBezTo>
                  <a:cubicBezTo>
                    <a:pt x="3327400" y="238924"/>
                    <a:pt x="3287712" y="213524"/>
                    <a:pt x="3381375" y="181774"/>
                  </a:cubicBezTo>
                  <a:cubicBezTo>
                    <a:pt x="3475038" y="150024"/>
                    <a:pt x="3659188" y="110336"/>
                    <a:pt x="3790950" y="86524"/>
                  </a:cubicBezTo>
                  <a:cubicBezTo>
                    <a:pt x="3922712" y="62712"/>
                    <a:pt x="4103688" y="45249"/>
                    <a:pt x="4171950" y="38899"/>
                  </a:cubicBezTo>
                  <a:cubicBezTo>
                    <a:pt x="4240213" y="32549"/>
                    <a:pt x="4200525" y="48424"/>
                    <a:pt x="4200525" y="48424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F543A38-9370-45D7-96EA-51F83AC4E83D}"/>
              </a:ext>
            </a:extLst>
          </p:cNvPr>
          <p:cNvSpPr txBox="1"/>
          <p:nvPr/>
        </p:nvSpPr>
        <p:spPr>
          <a:xfrm>
            <a:off x="6390290" y="2648610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Distance = 362.24 ft?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9FADF2F-9673-4DDA-9D63-7ACF53B9490F}"/>
              </a:ext>
            </a:extLst>
          </p:cNvPr>
          <p:cNvSpPr txBox="1"/>
          <p:nvPr/>
        </p:nvSpPr>
        <p:spPr>
          <a:xfrm>
            <a:off x="6385035" y="47138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Distance = (362.24+262.19)/2</a:t>
            </a:r>
          </a:p>
          <a:p>
            <a:r>
              <a:rPr lang="en-US" sz="1600"/>
              <a:t>                 = 312.22 ft?</a:t>
            </a:r>
          </a:p>
        </p:txBody>
      </p:sp>
    </p:spTree>
    <p:extLst>
      <p:ext uri="{BB962C8B-B14F-4D97-AF65-F5344CB8AC3E}">
        <p14:creationId xmlns="" xmlns:p14="http://schemas.microsoft.com/office/powerpoint/2010/main" val="432865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4DC134-8809-4F6F-84AC-3CD33B0B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0"/>
            <a:ext cx="7886700" cy="5894841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dirty="0"/>
              <a:t>Minimizing; 1. Mistake</a:t>
            </a:r>
          </a:p>
          <a:p>
            <a:pPr lvl="1"/>
            <a:r>
              <a:rPr lang="en-US" dirty="0"/>
              <a:t>Generally, with a single measurement, can’t tell if a mistake was made.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sz="1800" dirty="0"/>
              <a:t>Measure again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sz="1800" dirty="0"/>
              <a:t>How to determine which is correct?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Measure again.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1A41EBD-9F23-4D47-B244-A53D72656F86}"/>
              </a:ext>
            </a:extLst>
          </p:cNvPr>
          <p:cNvGrpSpPr>
            <a:grpSpLocks noChangeAspect="1"/>
          </p:cNvGrpSpPr>
          <p:nvPr/>
        </p:nvGrpSpPr>
        <p:grpSpPr>
          <a:xfrm>
            <a:off x="1195954" y="1718088"/>
            <a:ext cx="5247630" cy="1270797"/>
            <a:chOff x="485278" y="770700"/>
            <a:chExt cx="4211996" cy="1020003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596EF2FA-0FC7-44D4-AC1D-61ABA4E83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092" y="1255703"/>
              <a:ext cx="3314720" cy="6572"/>
            </a:xfrm>
            <a:prstGeom prst="line">
              <a:avLst/>
            </a:prstGeom>
            <a:ln w="12700">
              <a:solidFill>
                <a:schemeClr val="tx1">
                  <a:alpha val="99000"/>
                </a:schemeClr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A88C6F6-468A-43A2-AE31-5C1F5AA18D50}"/>
                </a:ext>
              </a:extLst>
            </p:cNvPr>
            <p:cNvSpPr/>
            <p:nvPr/>
          </p:nvSpPr>
          <p:spPr>
            <a:xfrm>
              <a:off x="888139" y="1276492"/>
              <a:ext cx="45720" cy="927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E7E02380-2B72-443F-80C3-567BC0A3AF69}"/>
                </a:ext>
              </a:extLst>
            </p:cNvPr>
            <p:cNvSpPr/>
            <p:nvPr/>
          </p:nvSpPr>
          <p:spPr>
            <a:xfrm>
              <a:off x="4220530" y="1337573"/>
              <a:ext cx="45720" cy="1006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C1900B6-C97F-4343-94E5-FBC4D70E8D28}"/>
                </a:ext>
              </a:extLst>
            </p:cNvPr>
            <p:cNvSpPr txBox="1"/>
            <p:nvPr/>
          </p:nvSpPr>
          <p:spPr bwMode="auto">
            <a:xfrm>
              <a:off x="3947336" y="921270"/>
              <a:ext cx="671887" cy="24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>
                  <a:latin typeface="+mj-lt"/>
                  <a:ea typeface="Verdana" pitchFamily="34" charset="0"/>
                  <a:cs typeface="Calibri Light" panose="020F0302020204030204" pitchFamily="34" charset="0"/>
                </a:rPr>
                <a:t>362.24 ft</a:t>
              </a:r>
              <a:endParaRPr lang="en-US" sz="1400" dirty="0">
                <a:latin typeface="+mj-lt"/>
                <a:ea typeface="Verdana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9985185-0898-4AE2-8A3D-9F4E15291396}"/>
                </a:ext>
              </a:extLst>
            </p:cNvPr>
            <p:cNvSpPr txBox="1"/>
            <p:nvPr/>
          </p:nvSpPr>
          <p:spPr>
            <a:xfrm>
              <a:off x="790575" y="1428750"/>
              <a:ext cx="229281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C2DA57CF-D70A-4D77-848A-53C24756BFEA}"/>
                </a:ext>
              </a:extLst>
            </p:cNvPr>
            <p:cNvSpPr txBox="1"/>
            <p:nvPr/>
          </p:nvSpPr>
          <p:spPr>
            <a:xfrm>
              <a:off x="4114800" y="1419226"/>
              <a:ext cx="225420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3FCFFCE-D656-47F4-B977-5311B2789DFE}"/>
                </a:ext>
              </a:extLst>
            </p:cNvPr>
            <p:cNvSpPr txBox="1"/>
            <p:nvPr/>
          </p:nvSpPr>
          <p:spPr>
            <a:xfrm>
              <a:off x="1397225" y="770700"/>
              <a:ext cx="1912059" cy="247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100’ steel tape, 70°F, 20 lb pull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B33EFB56-55C0-4FA5-BCB1-1380C661566D}"/>
                </a:ext>
              </a:extLst>
            </p:cNvPr>
            <p:cNvSpPr/>
            <p:nvPr/>
          </p:nvSpPr>
          <p:spPr>
            <a:xfrm rot="-60000">
              <a:off x="485278" y="1324168"/>
              <a:ext cx="4211996" cy="466535"/>
            </a:xfrm>
            <a:custGeom>
              <a:avLst/>
              <a:gdLst>
                <a:gd name="connsiteX0" fmla="*/ 0 w 4211996"/>
                <a:gd name="connsiteY0" fmla="*/ 143674 h 410374"/>
                <a:gd name="connsiteX1" fmla="*/ 285750 w 4211996"/>
                <a:gd name="connsiteY1" fmla="*/ 38899 h 410374"/>
                <a:gd name="connsiteX2" fmla="*/ 571500 w 4211996"/>
                <a:gd name="connsiteY2" fmla="*/ 10324 h 410374"/>
                <a:gd name="connsiteX3" fmla="*/ 952500 w 4211996"/>
                <a:gd name="connsiteY3" fmla="*/ 10324 h 410374"/>
                <a:gd name="connsiteX4" fmla="*/ 1571625 w 4211996"/>
                <a:gd name="connsiteY4" fmla="*/ 134149 h 410374"/>
                <a:gd name="connsiteX5" fmla="*/ 1847850 w 4211996"/>
                <a:gd name="connsiteY5" fmla="*/ 200824 h 410374"/>
                <a:gd name="connsiteX6" fmla="*/ 2476500 w 4211996"/>
                <a:gd name="connsiteY6" fmla="*/ 277024 h 410374"/>
                <a:gd name="connsiteX7" fmla="*/ 2790825 w 4211996"/>
                <a:gd name="connsiteY7" fmla="*/ 410374 h 410374"/>
                <a:gd name="connsiteX8" fmla="*/ 3228975 w 4211996"/>
                <a:gd name="connsiteY8" fmla="*/ 277024 h 410374"/>
                <a:gd name="connsiteX9" fmla="*/ 3381375 w 4211996"/>
                <a:gd name="connsiteY9" fmla="*/ 181774 h 410374"/>
                <a:gd name="connsiteX10" fmla="*/ 3790950 w 4211996"/>
                <a:gd name="connsiteY10" fmla="*/ 86524 h 410374"/>
                <a:gd name="connsiteX11" fmla="*/ 4171950 w 4211996"/>
                <a:gd name="connsiteY11" fmla="*/ 38899 h 410374"/>
                <a:gd name="connsiteX12" fmla="*/ 4200525 w 4211996"/>
                <a:gd name="connsiteY12" fmla="*/ 48424 h 4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1996" h="410374">
                  <a:moveTo>
                    <a:pt x="0" y="143674"/>
                  </a:moveTo>
                  <a:cubicBezTo>
                    <a:pt x="95250" y="102399"/>
                    <a:pt x="190500" y="61124"/>
                    <a:pt x="285750" y="38899"/>
                  </a:cubicBezTo>
                  <a:cubicBezTo>
                    <a:pt x="381000" y="16674"/>
                    <a:pt x="460375" y="15087"/>
                    <a:pt x="571500" y="10324"/>
                  </a:cubicBezTo>
                  <a:cubicBezTo>
                    <a:pt x="682625" y="5561"/>
                    <a:pt x="785813" y="-10313"/>
                    <a:pt x="952500" y="10324"/>
                  </a:cubicBezTo>
                  <a:cubicBezTo>
                    <a:pt x="1119187" y="30961"/>
                    <a:pt x="1422400" y="102399"/>
                    <a:pt x="1571625" y="134149"/>
                  </a:cubicBezTo>
                  <a:cubicBezTo>
                    <a:pt x="1720850" y="165899"/>
                    <a:pt x="1697037" y="177011"/>
                    <a:pt x="1847850" y="200824"/>
                  </a:cubicBezTo>
                  <a:cubicBezTo>
                    <a:pt x="1998663" y="224637"/>
                    <a:pt x="2319338" y="242099"/>
                    <a:pt x="2476500" y="277024"/>
                  </a:cubicBezTo>
                  <a:cubicBezTo>
                    <a:pt x="2633662" y="311949"/>
                    <a:pt x="2665413" y="410374"/>
                    <a:pt x="2790825" y="410374"/>
                  </a:cubicBezTo>
                  <a:cubicBezTo>
                    <a:pt x="2916237" y="410374"/>
                    <a:pt x="3130550" y="315124"/>
                    <a:pt x="3228975" y="277024"/>
                  </a:cubicBezTo>
                  <a:cubicBezTo>
                    <a:pt x="3327400" y="238924"/>
                    <a:pt x="3287712" y="213524"/>
                    <a:pt x="3381375" y="181774"/>
                  </a:cubicBezTo>
                  <a:cubicBezTo>
                    <a:pt x="3475038" y="150024"/>
                    <a:pt x="3659188" y="110336"/>
                    <a:pt x="3790950" y="86524"/>
                  </a:cubicBezTo>
                  <a:cubicBezTo>
                    <a:pt x="3922712" y="62712"/>
                    <a:pt x="4103688" y="45249"/>
                    <a:pt x="4171950" y="38899"/>
                  </a:cubicBezTo>
                  <a:cubicBezTo>
                    <a:pt x="4240213" y="32549"/>
                    <a:pt x="4200525" y="48424"/>
                    <a:pt x="4200525" y="48424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361B958-7B87-4E09-9E08-198453D21CCE}"/>
              </a:ext>
            </a:extLst>
          </p:cNvPr>
          <p:cNvGrpSpPr>
            <a:grpSpLocks noChangeAspect="1"/>
          </p:cNvGrpSpPr>
          <p:nvPr/>
        </p:nvGrpSpPr>
        <p:grpSpPr>
          <a:xfrm>
            <a:off x="1167792" y="3550203"/>
            <a:ext cx="5303461" cy="1275672"/>
            <a:chOff x="313828" y="2320619"/>
            <a:chExt cx="4211996" cy="101313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CF9F271-7944-4A4E-A3A4-7E61E043A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6642" y="2798753"/>
              <a:ext cx="3314720" cy="6572"/>
            </a:xfrm>
            <a:prstGeom prst="line">
              <a:avLst/>
            </a:prstGeom>
            <a:ln w="12700">
              <a:solidFill>
                <a:schemeClr val="tx1">
                  <a:alpha val="99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3BFE7E7-6A2E-45C4-9FAB-8DC08AF7FC6D}"/>
                </a:ext>
              </a:extLst>
            </p:cNvPr>
            <p:cNvSpPr/>
            <p:nvPr/>
          </p:nvSpPr>
          <p:spPr>
            <a:xfrm>
              <a:off x="716689" y="2819542"/>
              <a:ext cx="45720" cy="927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6777560-980E-4706-977A-249B5911E079}"/>
                </a:ext>
              </a:extLst>
            </p:cNvPr>
            <p:cNvSpPr/>
            <p:nvPr/>
          </p:nvSpPr>
          <p:spPr>
            <a:xfrm>
              <a:off x="4049080" y="2880623"/>
              <a:ext cx="45720" cy="1006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1F44300-9983-4AA8-9C9B-06736E0BB685}"/>
                </a:ext>
              </a:extLst>
            </p:cNvPr>
            <p:cNvSpPr txBox="1"/>
            <p:nvPr/>
          </p:nvSpPr>
          <p:spPr bwMode="auto">
            <a:xfrm>
              <a:off x="407212" y="2467957"/>
              <a:ext cx="664814" cy="244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>
                  <a:latin typeface="+mj-lt"/>
                  <a:ea typeface="Verdana" pitchFamily="34" charset="0"/>
                  <a:cs typeface="Calibri Light" panose="020F0302020204030204" pitchFamily="34" charset="0"/>
                </a:rPr>
                <a:t>262.19 ft</a:t>
              </a:r>
              <a:endParaRPr lang="en-US" sz="1400" dirty="0">
                <a:latin typeface="+mj-lt"/>
                <a:ea typeface="Verdana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11311DB-8623-4894-B4B0-7CE9400CC32E}"/>
                </a:ext>
              </a:extLst>
            </p:cNvPr>
            <p:cNvSpPr txBox="1"/>
            <p:nvPr/>
          </p:nvSpPr>
          <p:spPr>
            <a:xfrm>
              <a:off x="619125" y="2971800"/>
              <a:ext cx="226867" cy="244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E53BCF2-B0AB-4B8E-9E5A-9455B9CF1E41}"/>
                </a:ext>
              </a:extLst>
            </p:cNvPr>
            <p:cNvSpPr txBox="1"/>
            <p:nvPr/>
          </p:nvSpPr>
          <p:spPr>
            <a:xfrm>
              <a:off x="3943350" y="2962275"/>
              <a:ext cx="223047" cy="244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2DD5EDD2-1634-441C-B112-69AB231F8112}"/>
                </a:ext>
              </a:extLst>
            </p:cNvPr>
            <p:cNvSpPr txBox="1"/>
            <p:nvPr/>
          </p:nvSpPr>
          <p:spPr>
            <a:xfrm>
              <a:off x="1239836" y="2320619"/>
              <a:ext cx="1891930" cy="244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100’ steel tape, 45°F, 20 lb pull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D5618BA4-56AE-4DF3-A88E-C5358EA49099}"/>
                </a:ext>
              </a:extLst>
            </p:cNvPr>
            <p:cNvSpPr/>
            <p:nvPr/>
          </p:nvSpPr>
          <p:spPr>
            <a:xfrm rot="-60000">
              <a:off x="313828" y="2867218"/>
              <a:ext cx="4211996" cy="466535"/>
            </a:xfrm>
            <a:custGeom>
              <a:avLst/>
              <a:gdLst>
                <a:gd name="connsiteX0" fmla="*/ 0 w 4211996"/>
                <a:gd name="connsiteY0" fmla="*/ 143674 h 410374"/>
                <a:gd name="connsiteX1" fmla="*/ 285750 w 4211996"/>
                <a:gd name="connsiteY1" fmla="*/ 38899 h 410374"/>
                <a:gd name="connsiteX2" fmla="*/ 571500 w 4211996"/>
                <a:gd name="connsiteY2" fmla="*/ 10324 h 410374"/>
                <a:gd name="connsiteX3" fmla="*/ 952500 w 4211996"/>
                <a:gd name="connsiteY3" fmla="*/ 10324 h 410374"/>
                <a:gd name="connsiteX4" fmla="*/ 1571625 w 4211996"/>
                <a:gd name="connsiteY4" fmla="*/ 134149 h 410374"/>
                <a:gd name="connsiteX5" fmla="*/ 1847850 w 4211996"/>
                <a:gd name="connsiteY5" fmla="*/ 200824 h 410374"/>
                <a:gd name="connsiteX6" fmla="*/ 2476500 w 4211996"/>
                <a:gd name="connsiteY6" fmla="*/ 277024 h 410374"/>
                <a:gd name="connsiteX7" fmla="*/ 2790825 w 4211996"/>
                <a:gd name="connsiteY7" fmla="*/ 410374 h 410374"/>
                <a:gd name="connsiteX8" fmla="*/ 3228975 w 4211996"/>
                <a:gd name="connsiteY8" fmla="*/ 277024 h 410374"/>
                <a:gd name="connsiteX9" fmla="*/ 3381375 w 4211996"/>
                <a:gd name="connsiteY9" fmla="*/ 181774 h 410374"/>
                <a:gd name="connsiteX10" fmla="*/ 3790950 w 4211996"/>
                <a:gd name="connsiteY10" fmla="*/ 86524 h 410374"/>
                <a:gd name="connsiteX11" fmla="*/ 4171950 w 4211996"/>
                <a:gd name="connsiteY11" fmla="*/ 38899 h 410374"/>
                <a:gd name="connsiteX12" fmla="*/ 4200525 w 4211996"/>
                <a:gd name="connsiteY12" fmla="*/ 48424 h 410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1996" h="410374">
                  <a:moveTo>
                    <a:pt x="0" y="143674"/>
                  </a:moveTo>
                  <a:cubicBezTo>
                    <a:pt x="95250" y="102399"/>
                    <a:pt x="190500" y="61124"/>
                    <a:pt x="285750" y="38899"/>
                  </a:cubicBezTo>
                  <a:cubicBezTo>
                    <a:pt x="381000" y="16674"/>
                    <a:pt x="460375" y="15087"/>
                    <a:pt x="571500" y="10324"/>
                  </a:cubicBezTo>
                  <a:cubicBezTo>
                    <a:pt x="682625" y="5561"/>
                    <a:pt x="785813" y="-10313"/>
                    <a:pt x="952500" y="10324"/>
                  </a:cubicBezTo>
                  <a:cubicBezTo>
                    <a:pt x="1119187" y="30961"/>
                    <a:pt x="1422400" y="102399"/>
                    <a:pt x="1571625" y="134149"/>
                  </a:cubicBezTo>
                  <a:cubicBezTo>
                    <a:pt x="1720850" y="165899"/>
                    <a:pt x="1697037" y="177011"/>
                    <a:pt x="1847850" y="200824"/>
                  </a:cubicBezTo>
                  <a:cubicBezTo>
                    <a:pt x="1998663" y="224637"/>
                    <a:pt x="2319338" y="242099"/>
                    <a:pt x="2476500" y="277024"/>
                  </a:cubicBezTo>
                  <a:cubicBezTo>
                    <a:pt x="2633662" y="311949"/>
                    <a:pt x="2665413" y="410374"/>
                    <a:pt x="2790825" y="410374"/>
                  </a:cubicBezTo>
                  <a:cubicBezTo>
                    <a:pt x="2916237" y="410374"/>
                    <a:pt x="3130550" y="315124"/>
                    <a:pt x="3228975" y="277024"/>
                  </a:cubicBezTo>
                  <a:cubicBezTo>
                    <a:pt x="3327400" y="238924"/>
                    <a:pt x="3287712" y="213524"/>
                    <a:pt x="3381375" y="181774"/>
                  </a:cubicBezTo>
                  <a:cubicBezTo>
                    <a:pt x="3475038" y="150024"/>
                    <a:pt x="3659188" y="110336"/>
                    <a:pt x="3790950" y="86524"/>
                  </a:cubicBezTo>
                  <a:cubicBezTo>
                    <a:pt x="3922712" y="62712"/>
                    <a:pt x="4103688" y="45249"/>
                    <a:pt x="4171950" y="38899"/>
                  </a:cubicBezTo>
                  <a:cubicBezTo>
                    <a:pt x="4240213" y="32549"/>
                    <a:pt x="4200525" y="48424"/>
                    <a:pt x="4200525" y="48424"/>
                  </a:cubicBezTo>
                </a:path>
              </a:pathLst>
            </a:cu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F543A38-9370-45D7-96EA-51F83AC4E83D}"/>
              </a:ext>
            </a:extLst>
          </p:cNvPr>
          <p:cNvSpPr txBox="1"/>
          <p:nvPr/>
        </p:nvSpPr>
        <p:spPr>
          <a:xfrm>
            <a:off x="6390290" y="2648610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Distance = 362.24 ft?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9FADF2F-9673-4DDA-9D63-7ACF53B9490F}"/>
              </a:ext>
            </a:extLst>
          </p:cNvPr>
          <p:cNvSpPr txBox="1"/>
          <p:nvPr/>
        </p:nvSpPr>
        <p:spPr>
          <a:xfrm>
            <a:off x="6385035" y="471388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Distance = (362.24+262.19)/2</a:t>
            </a:r>
          </a:p>
          <a:p>
            <a:r>
              <a:rPr lang="en-US" sz="1600"/>
              <a:t>                 = 312.22 ft?</a:t>
            </a:r>
          </a:p>
        </p:txBody>
      </p:sp>
    </p:spTree>
    <p:extLst>
      <p:ext uri="{BB962C8B-B14F-4D97-AF65-F5344CB8AC3E}">
        <p14:creationId xmlns="" xmlns:p14="http://schemas.microsoft.com/office/powerpoint/2010/main" val="428543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4DC134-8809-4F6F-84AC-3CD33B0B6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603" y="884330"/>
            <a:ext cx="7886700" cy="5894841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dirty="0"/>
              <a:t>Minimizing; 1. Mistake</a:t>
            </a:r>
          </a:p>
          <a:p>
            <a:pPr lvl="1"/>
            <a:r>
              <a:rPr lang="en-US" dirty="0"/>
              <a:t>Generally, with a single measurement, can’t tell if a mistake was made.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Remeasure</a:t>
            </a:r>
            <a:r>
              <a:rPr lang="en-US" dirty="0"/>
              <a:t> until all measurements are within an acceptable tolerance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Tolerance can be defined as:</a:t>
            </a:r>
          </a:p>
          <a:p>
            <a:pPr lvl="2"/>
            <a:r>
              <a:rPr lang="en-US" dirty="0"/>
              <a:t>A specific spread, </a:t>
            </a:r>
            <a:r>
              <a:rPr lang="en-US" dirty="0" err="1"/>
              <a:t>eg</a:t>
            </a:r>
            <a:r>
              <a:rPr lang="en-US" dirty="0"/>
              <a:t>, angles must all be within 10”</a:t>
            </a:r>
          </a:p>
          <a:p>
            <a:pPr lvl="2"/>
            <a:r>
              <a:rPr lang="en-US" dirty="0"/>
              <a:t>A precision level, </a:t>
            </a:r>
            <a:r>
              <a:rPr lang="en-US" dirty="0" err="1"/>
              <a:t>eg</a:t>
            </a:r>
            <a:r>
              <a:rPr lang="en-US" dirty="0"/>
              <a:t>, distances must be within 1/5000</a:t>
            </a:r>
          </a:p>
          <a:p>
            <a:pPr lvl="2"/>
            <a:r>
              <a:rPr lang="en-US" dirty="0"/>
              <a:t>Different based on equipment or personnel, </a:t>
            </a:r>
            <a:r>
              <a:rPr lang="en-US" dirty="0" err="1"/>
              <a:t>eg</a:t>
            </a:r>
            <a:r>
              <a:rPr lang="en-US" dirty="0"/>
              <a:t>, angles within 10” for experienced operator, 25” for new tech.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Reject measurements outside the tolerance to avoid biasing good measurements.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3E0A3B-5875-41C2-B7B1-1F7FD3BD6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14" y="2461828"/>
            <a:ext cx="570838" cy="771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38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A8365B3-CBE9-47A6-9612-2A51AC7E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dirty="0"/>
              <a:t>Minimizing; 2. Systematic</a:t>
            </a:r>
          </a:p>
          <a:p>
            <a:pPr lvl="1"/>
            <a:r>
              <a:rPr lang="en-US" dirty="0"/>
              <a:t>Apply a correction:</a:t>
            </a:r>
          </a:p>
          <a:p>
            <a:pPr lvl="2"/>
            <a:r>
              <a:rPr lang="en-US" dirty="0"/>
              <a:t>Mathematic</a:t>
            </a:r>
          </a:p>
          <a:p>
            <a:pPr lvl="2"/>
            <a:r>
              <a:rPr lang="en-US" dirty="0"/>
              <a:t>Mechanical</a:t>
            </a:r>
          </a:p>
          <a:p>
            <a:pPr lvl="2"/>
            <a:r>
              <a:rPr lang="en-US" dirty="0"/>
              <a:t>Procedure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Specific surveying procedures are used to: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ensure measurement is made correctly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 dirty="0"/>
              <a:t>allow some systematic errors to cancel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C219E63-901D-428E-B202-80709D0AFFD1}"/>
              </a:ext>
            </a:extLst>
          </p:cNvPr>
          <p:cNvGrpSpPr/>
          <p:nvPr/>
        </p:nvGrpSpPr>
        <p:grpSpPr>
          <a:xfrm>
            <a:off x="4115450" y="1022081"/>
            <a:ext cx="4269002" cy="2058179"/>
            <a:chOff x="3947285" y="1568618"/>
            <a:chExt cx="4269002" cy="2058179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0234D5EF-DA9D-47B6-974D-784CCB19AE16}"/>
                </a:ext>
              </a:extLst>
            </p:cNvPr>
            <p:cNvGrpSpPr/>
            <p:nvPr/>
          </p:nvGrpSpPr>
          <p:grpSpPr>
            <a:xfrm>
              <a:off x="3947285" y="1568618"/>
              <a:ext cx="2058179" cy="2058179"/>
              <a:chOff x="5075745" y="1558107"/>
              <a:chExt cx="2058179" cy="2058179"/>
            </a:xfrm>
          </p:grpSpPr>
          <p:pic>
            <p:nvPicPr>
              <p:cNvPr id="11" name="Picture 133">
                <a:extLst>
                  <a:ext uri="{FF2B5EF4-FFF2-40B4-BE49-F238E27FC236}">
                    <a16:creationId xmlns="" xmlns:a16="http://schemas.microsoft.com/office/drawing/2014/main" id="{BD235A47-0D19-4F0F-AC21-9521D0A2E4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5745" y="1558107"/>
                <a:ext cx="2058179" cy="2058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32">
                <a:extLst>
                  <a:ext uri="{FF2B5EF4-FFF2-40B4-BE49-F238E27FC236}">
                    <a16:creationId xmlns="" xmlns:a16="http://schemas.microsoft.com/office/drawing/2014/main" id="{36DF4CFD-57E3-4D10-886F-4DAE1B9318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76145" y="3033184"/>
                <a:ext cx="207170" cy="186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32">
                <a:extLst>
                  <a:ext uri="{FF2B5EF4-FFF2-40B4-BE49-F238E27FC236}">
                    <a16:creationId xmlns="" xmlns:a16="http://schemas.microsoft.com/office/drawing/2014/main" id="{1564DA08-C20A-43FE-B133-7AD7A0012D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8927" y="2859756"/>
                <a:ext cx="207170" cy="186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2">
                <a:extLst>
                  <a:ext uri="{FF2B5EF4-FFF2-40B4-BE49-F238E27FC236}">
                    <a16:creationId xmlns="" xmlns:a16="http://schemas.microsoft.com/office/drawing/2014/main" id="{056D3378-18C3-4BC0-ACDA-97B030B4EE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53524" y="2920080"/>
                <a:ext cx="207170" cy="186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2">
                <a:extLst>
                  <a:ext uri="{FF2B5EF4-FFF2-40B4-BE49-F238E27FC236}">
                    <a16:creationId xmlns="" xmlns:a16="http://schemas.microsoft.com/office/drawing/2014/main" id="{AF34D9C0-FB0A-4B82-8E1C-B24956248B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42032" y="2957781"/>
                <a:ext cx="207170" cy="186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C909C63-B7CE-444D-860C-A53D6F9A873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6174127" y="1698472"/>
              <a:ext cx="2042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Adjust gun sight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or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Aim </a:t>
              </a:r>
              <a:r>
                <a:rPr lang="en-US" sz="1600" dirty="0">
                  <a:solidFill>
                    <a:schemeClr val="tx1"/>
                  </a:solidFill>
                </a:rPr>
                <a:t>up &amp; right.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AB1FBB0F-5DFB-49AA-85CD-27D6371F2ED3}"/>
                </a:ext>
              </a:extLst>
            </p:cNvPr>
            <p:cNvCxnSpPr/>
            <p:nvPr/>
          </p:nvCxnSpPr>
          <p:spPr>
            <a:xfrm flipH="1">
              <a:off x="5434900" y="2113631"/>
              <a:ext cx="975360" cy="20320"/>
            </a:xfrm>
            <a:prstGeom prst="straightConnector1">
              <a:avLst/>
            </a:prstGeom>
            <a:ln w="1905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D1B45D0-8BFE-402E-9F0C-1B2261050111}"/>
                </a:ext>
              </a:extLst>
            </p:cNvPr>
            <p:cNvGrpSpPr/>
            <p:nvPr/>
          </p:nvGrpSpPr>
          <p:grpSpPr>
            <a:xfrm>
              <a:off x="4832490" y="1999030"/>
              <a:ext cx="546387" cy="737739"/>
              <a:chOff x="4548710" y="4122119"/>
              <a:chExt cx="546387" cy="737739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4380D370-83EC-4005-B041-6B5F03116C47}"/>
                  </a:ext>
                </a:extLst>
              </p:cNvPr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4811413" y="4122119"/>
                <a:ext cx="283684" cy="284480"/>
              </a:xfrm>
              <a:prstGeom prst="ellipse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E690F789-7050-4072-B15B-58600AA5596F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4811413" y="4264359"/>
                <a:ext cx="283684" cy="0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E37211EC-4114-45FC-B1DC-83EF7F30E735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4953255" y="4122119"/>
                <a:ext cx="0" cy="284480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F9CC54C0-5162-47A2-A03F-4F8486414D22}"/>
                  </a:ext>
                </a:extLst>
              </p:cNvPr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548710" y="4575378"/>
                <a:ext cx="283684" cy="284480"/>
              </a:xfrm>
              <a:prstGeom prst="ellipse">
                <a:avLst/>
              </a:prstGeom>
              <a:noFill/>
              <a:ln>
                <a:solidFill>
                  <a:srgbClr val="0000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C03670BA-243E-4C1F-AFB9-A4C9504E1AA1}"/>
                  </a:ext>
                </a:extLst>
              </p:cNvPr>
              <p:cNvCxnSpPr>
                <a:stCxn id="22" idx="0"/>
                <a:endCxn id="22" idx="4"/>
              </p:cNvCxnSpPr>
              <p:nvPr/>
            </p:nvCxnSpPr>
            <p:spPr>
              <a:xfrm>
                <a:off x="4690552" y="4575378"/>
                <a:ext cx="0" cy="284480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6B529ADA-2730-447D-B6B8-B4A234EA200D}"/>
                  </a:ext>
                </a:extLst>
              </p:cNvPr>
              <p:cNvCxnSpPr>
                <a:stCxn id="22" idx="2"/>
                <a:endCxn id="22" idx="6"/>
              </p:cNvCxnSpPr>
              <p:nvPr/>
            </p:nvCxnSpPr>
            <p:spPr>
              <a:xfrm>
                <a:off x="4548710" y="4717618"/>
                <a:ext cx="283684" cy="0"/>
              </a:xfrm>
              <a:prstGeom prst="line">
                <a:avLst/>
              </a:prstGeom>
              <a:ln>
                <a:solidFill>
                  <a:srgbClr val="0000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="" xmlns:p14="http://schemas.microsoft.com/office/powerpoint/2010/main" val="162404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A8365B3-CBE9-47A6-9612-2A51AC7E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Minimizing; 2. Systematic</a:t>
            </a:r>
          </a:p>
          <a:p>
            <a:pPr lvl="1"/>
            <a:r>
              <a:rPr lang="en-US" dirty="0"/>
              <a:t>Example: Collimation error in a level</a:t>
            </a:r>
          </a:p>
          <a:p>
            <a:pPr lvl="2"/>
            <a:r>
              <a:rPr lang="en-US" i="1" dirty="0"/>
              <a:t>Adjustment</a:t>
            </a:r>
          </a:p>
          <a:p>
            <a:pPr lvl="3"/>
            <a:r>
              <a:rPr lang="en-US" dirty="0"/>
              <a:t>Perform peg-test</a:t>
            </a:r>
          </a:p>
          <a:p>
            <a:pPr lvl="3"/>
            <a:r>
              <a:rPr lang="en-US" dirty="0"/>
              <a:t>Adjust cross-</a:t>
            </a:r>
            <a:r>
              <a:rPr lang="en-US" dirty="0" err="1"/>
              <a:t>haile</a:t>
            </a:r>
            <a:r>
              <a:rPr lang="en-US" dirty="0"/>
              <a:t> reticule</a:t>
            </a:r>
          </a:p>
          <a:p>
            <a:pPr lvl="3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E74BD5C-41EE-4D1E-8243-54E1AF97A79F}"/>
              </a:ext>
            </a:extLst>
          </p:cNvPr>
          <p:cNvGrpSpPr/>
          <p:nvPr/>
        </p:nvGrpSpPr>
        <p:grpSpPr>
          <a:xfrm>
            <a:off x="1366233" y="2720097"/>
            <a:ext cx="5285148" cy="2286000"/>
            <a:chOff x="809184" y="2593975"/>
            <a:chExt cx="5285148" cy="2286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A195AEB-A8ED-4708-B882-E10A33998EA0}"/>
                </a:ext>
              </a:extLst>
            </p:cNvPr>
            <p:cNvCxnSpPr/>
            <p:nvPr/>
          </p:nvCxnSpPr>
          <p:spPr>
            <a:xfrm flipH="1" flipV="1">
              <a:off x="1674212" y="3348575"/>
              <a:ext cx="3725113" cy="155081"/>
            </a:xfrm>
            <a:prstGeom prst="line">
              <a:avLst/>
            </a:prstGeom>
            <a:ln w="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Line 15">
              <a:extLst>
                <a:ext uri="{FF2B5EF4-FFF2-40B4-BE49-F238E27FC236}">
                  <a16:creationId xmlns="" xmlns:a16="http://schemas.microsoft.com/office/drawing/2014/main" id="{6D52BD03-AB25-4AF4-83D8-0F9FA7635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576" y="4286414"/>
              <a:ext cx="5321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Line 22">
              <a:extLst>
                <a:ext uri="{FF2B5EF4-FFF2-40B4-BE49-F238E27FC236}">
                  <a16:creationId xmlns="" xmlns:a16="http://schemas.microsoft.com/office/drawing/2014/main" id="{8D39F2B6-AABB-4E2F-9160-DBB5FF2CD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015" y="4286414"/>
              <a:ext cx="0" cy="900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Line 23">
              <a:extLst>
                <a:ext uri="{FF2B5EF4-FFF2-40B4-BE49-F238E27FC236}">
                  <a16:creationId xmlns="" xmlns:a16="http://schemas.microsoft.com/office/drawing/2014/main" id="{31FF60BB-35BA-4D11-A3AD-D61F79F7A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015" y="4376478"/>
              <a:ext cx="1023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="" xmlns:a16="http://schemas.microsoft.com/office/drawing/2014/main" id="{320F1385-D126-46CE-9970-CAD53675A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9361" y="4286414"/>
              <a:ext cx="0" cy="900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="" xmlns:a16="http://schemas.microsoft.com/office/drawing/2014/main" id="{52FA9B9B-854E-4387-888C-65FF40EEE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7015" y="4286414"/>
              <a:ext cx="1023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06B10CC-1ACE-4306-BC12-6D63A082C217}"/>
                </a:ext>
              </a:extLst>
            </p:cNvPr>
            <p:cNvGrpSpPr/>
            <p:nvPr/>
          </p:nvGrpSpPr>
          <p:grpSpPr>
            <a:xfrm>
              <a:off x="3574362" y="4267991"/>
              <a:ext cx="2519970" cy="87293"/>
              <a:chOff x="4155506" y="4619810"/>
              <a:chExt cx="3049580" cy="105639"/>
            </a:xfrm>
          </p:grpSpPr>
          <p:sp>
            <p:nvSpPr>
              <p:cNvPr id="117" name="Line 38">
                <a:extLst>
                  <a:ext uri="{FF2B5EF4-FFF2-40B4-BE49-F238E27FC236}">
                    <a16:creationId xmlns="" xmlns:a16="http://schemas.microsoft.com/office/drawing/2014/main" id="{FD6BEC08-6D23-4F81-B282-4E8A0097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5506" y="4718893"/>
                <a:ext cx="361914" cy="6556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8" name="Line 39">
                <a:extLst>
                  <a:ext uri="{FF2B5EF4-FFF2-40B4-BE49-F238E27FC236}">
                    <a16:creationId xmlns="" xmlns:a16="http://schemas.microsoft.com/office/drawing/2014/main" id="{448DBDF4-4B92-4B0E-8335-56E00A629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7418" y="4661923"/>
                <a:ext cx="465697" cy="56972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9" name="Line 40">
                <a:extLst>
                  <a:ext uri="{FF2B5EF4-FFF2-40B4-BE49-F238E27FC236}">
                    <a16:creationId xmlns="" xmlns:a16="http://schemas.microsoft.com/office/drawing/2014/main" id="{A191BE34-5370-4173-8805-A30ADAA0D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3116" y="4634672"/>
                <a:ext cx="465697" cy="27249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0" name="Line 41">
                <a:extLst>
                  <a:ext uri="{FF2B5EF4-FFF2-40B4-BE49-F238E27FC236}">
                    <a16:creationId xmlns="" xmlns:a16="http://schemas.microsoft.com/office/drawing/2014/main" id="{AB1A205B-E6BC-4B52-BEAB-367E57F0E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813" y="4634672"/>
                <a:ext cx="339365" cy="0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1" name="Line 42">
                <a:extLst>
                  <a:ext uri="{FF2B5EF4-FFF2-40B4-BE49-F238E27FC236}">
                    <a16:creationId xmlns="" xmlns:a16="http://schemas.microsoft.com/office/drawing/2014/main" id="{1FEFAA4A-ED6E-4995-AFC6-F529BAE76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8178" y="4619810"/>
                <a:ext cx="369089" cy="14863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2" name="Line 43">
                <a:extLst>
                  <a:ext uri="{FF2B5EF4-FFF2-40B4-BE49-F238E27FC236}">
                    <a16:creationId xmlns="" xmlns:a16="http://schemas.microsoft.com/office/drawing/2014/main" id="{590A4B4C-52ED-450C-A6D1-AEAA4C3CD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7267" y="4619810"/>
                <a:ext cx="453311" cy="27249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" name="Line 44">
                <a:extLst>
                  <a:ext uri="{FF2B5EF4-FFF2-40B4-BE49-F238E27FC236}">
                    <a16:creationId xmlns="" xmlns:a16="http://schemas.microsoft.com/office/drawing/2014/main" id="{7691F84F-9811-4816-980D-B068DA1D5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580" y="4647058"/>
                <a:ext cx="324501" cy="44588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4" name="Line 45">
                <a:extLst>
                  <a:ext uri="{FF2B5EF4-FFF2-40B4-BE49-F238E27FC236}">
                    <a16:creationId xmlns="" xmlns:a16="http://schemas.microsoft.com/office/drawing/2014/main" id="{D8E9CA8B-578E-4491-B407-29F98B19A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5079" y="4691646"/>
                <a:ext cx="270007" cy="27247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95783D2E-6A32-40B0-AC85-66A82152A24C}"/>
                </a:ext>
              </a:extLst>
            </p:cNvPr>
            <p:cNvGrpSpPr/>
            <p:nvPr/>
          </p:nvGrpSpPr>
          <p:grpSpPr>
            <a:xfrm>
              <a:off x="809184" y="4196349"/>
              <a:ext cx="777829" cy="137142"/>
              <a:chOff x="809184" y="4533112"/>
              <a:chExt cx="941302" cy="165964"/>
            </a:xfrm>
          </p:grpSpPr>
          <p:sp>
            <p:nvSpPr>
              <p:cNvPr id="113" name="Line 30">
                <a:extLst>
                  <a:ext uri="{FF2B5EF4-FFF2-40B4-BE49-F238E27FC236}">
                    <a16:creationId xmlns="" xmlns:a16="http://schemas.microsoft.com/office/drawing/2014/main" id="{133486D0-55FF-4DFB-98AD-2A62D125C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184" y="4533112"/>
                <a:ext cx="522671" cy="86698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4" name="Line 31">
                <a:extLst>
                  <a:ext uri="{FF2B5EF4-FFF2-40B4-BE49-F238E27FC236}">
                    <a16:creationId xmlns="" xmlns:a16="http://schemas.microsoft.com/office/drawing/2014/main" id="{D440F703-0A89-4530-85A3-3CB24E3A9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1855" y="4619810"/>
                <a:ext cx="128811" cy="14863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5" name="Line 32">
                <a:extLst>
                  <a:ext uri="{FF2B5EF4-FFF2-40B4-BE49-F238E27FC236}">
                    <a16:creationId xmlns="" xmlns:a16="http://schemas.microsoft.com/office/drawing/2014/main" id="{EE79AC8A-8C83-4B05-98EB-0A090BDCF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664" y="4634672"/>
                <a:ext cx="210556" cy="56974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6" name="Line 60">
                <a:extLst>
                  <a:ext uri="{FF2B5EF4-FFF2-40B4-BE49-F238E27FC236}">
                    <a16:creationId xmlns="" xmlns:a16="http://schemas.microsoft.com/office/drawing/2014/main" id="{C8762465-8250-48B1-8B5A-69D1A9424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1219" y="4691646"/>
                <a:ext cx="79267" cy="7430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9337EBD3-2897-43BA-A41E-0DB22C8D55FA}"/>
                </a:ext>
              </a:extLst>
            </p:cNvPr>
            <p:cNvGrpSpPr/>
            <p:nvPr/>
          </p:nvGrpSpPr>
          <p:grpSpPr>
            <a:xfrm>
              <a:off x="1689361" y="4345773"/>
              <a:ext cx="1767796" cy="51174"/>
              <a:chOff x="1874343" y="4713940"/>
              <a:chExt cx="2139325" cy="61929"/>
            </a:xfrm>
          </p:grpSpPr>
          <p:sp>
            <p:nvSpPr>
              <p:cNvPr id="107" name="Line 33">
                <a:extLst>
                  <a:ext uri="{FF2B5EF4-FFF2-40B4-BE49-F238E27FC236}">
                    <a16:creationId xmlns="" xmlns:a16="http://schemas.microsoft.com/office/drawing/2014/main" id="{3CD61E51-B668-4620-809A-9F50D4926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695" y="4733758"/>
                <a:ext cx="326979" cy="12386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8" name="Line 34">
                <a:extLst>
                  <a:ext uri="{FF2B5EF4-FFF2-40B4-BE49-F238E27FC236}">
                    <a16:creationId xmlns="" xmlns:a16="http://schemas.microsoft.com/office/drawing/2014/main" id="{F69F9E15-171B-47A0-A7B2-5F814A935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9673" y="4746144"/>
                <a:ext cx="480560" cy="29725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="" xmlns:a16="http://schemas.microsoft.com/office/drawing/2014/main" id="{1A93F795-8849-44FC-8DA8-0F16E3F5B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0232" y="4761006"/>
                <a:ext cx="522671" cy="14863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="" xmlns:a16="http://schemas.microsoft.com/office/drawing/2014/main" id="{EA928541-3305-42E2-8317-B712A2C11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2902" y="4733099"/>
                <a:ext cx="349369" cy="27905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1" name="Line 37">
                <a:extLst>
                  <a:ext uri="{FF2B5EF4-FFF2-40B4-BE49-F238E27FC236}">
                    <a16:creationId xmlns="" xmlns:a16="http://schemas.microsoft.com/office/drawing/2014/main" id="{D6C0F9EE-7D22-48EC-8DD5-89D350BFB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4714" y="4728828"/>
                <a:ext cx="278954" cy="4027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2" name="Line 61">
                <a:extLst>
                  <a:ext uri="{FF2B5EF4-FFF2-40B4-BE49-F238E27FC236}">
                    <a16:creationId xmlns="" xmlns:a16="http://schemas.microsoft.com/office/drawing/2014/main" id="{370A99B2-8CD1-45C4-9506-3A45B811B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4343" y="4713940"/>
                <a:ext cx="178352" cy="19816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6" name="Line 65">
              <a:extLst>
                <a:ext uri="{FF2B5EF4-FFF2-40B4-BE49-F238E27FC236}">
                  <a16:creationId xmlns="" xmlns:a16="http://schemas.microsoft.com/office/drawing/2014/main" id="{FF7DCE30-129F-4B8D-8EAC-A3410C57F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4797" y="3506536"/>
              <a:ext cx="3663987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="" xmlns:a16="http://schemas.microsoft.com/office/drawing/2014/main" id="{323BA293-4CB0-4126-A5CA-799C76F9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923" y="3550207"/>
              <a:ext cx="8427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Horizontal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37FE61B-362F-4E66-9EE6-2CDFC8485762}"/>
                </a:ext>
              </a:extLst>
            </p:cNvPr>
            <p:cNvGrpSpPr/>
            <p:nvPr/>
          </p:nvGrpSpPr>
          <p:grpSpPr>
            <a:xfrm>
              <a:off x="5115603" y="3470803"/>
              <a:ext cx="591767" cy="1047334"/>
              <a:chOff x="5115603" y="3470803"/>
              <a:chExt cx="591767" cy="1047334"/>
            </a:xfrm>
          </p:grpSpPr>
          <p:grpSp>
            <p:nvGrpSpPr>
              <p:cNvPr id="62" name="Group 1905">
                <a:extLst>
                  <a:ext uri="{FF2B5EF4-FFF2-40B4-BE49-F238E27FC236}">
                    <a16:creationId xmlns="" xmlns:a16="http://schemas.microsoft.com/office/drawing/2014/main" id="{8932D093-21D5-4AF8-BA2A-C057722D116B}"/>
                  </a:ext>
                </a:extLst>
              </p:cNvPr>
              <p:cNvGrpSpPr/>
              <p:nvPr/>
            </p:nvGrpSpPr>
            <p:grpSpPr>
              <a:xfrm flipH="1">
                <a:off x="5305635" y="3470803"/>
                <a:ext cx="198775" cy="104550"/>
                <a:chOff x="6511018" y="2181474"/>
                <a:chExt cx="628392" cy="337849"/>
              </a:xfrm>
            </p:grpSpPr>
            <p:grpSp>
              <p:nvGrpSpPr>
                <p:cNvPr id="89" name="Group 1872">
                  <a:extLst>
                    <a:ext uri="{FF2B5EF4-FFF2-40B4-BE49-F238E27FC236}">
                      <a16:creationId xmlns="" xmlns:a16="http://schemas.microsoft.com/office/drawing/2014/main" id="{980AE6A2-975C-46CE-956C-77F0FECE5418}"/>
                    </a:ext>
                  </a:extLst>
                </p:cNvPr>
                <p:cNvGrpSpPr/>
                <p:nvPr/>
              </p:nvGrpSpPr>
              <p:grpSpPr>
                <a:xfrm>
                  <a:off x="6511018" y="2181474"/>
                  <a:ext cx="628392" cy="189166"/>
                  <a:chOff x="6472550" y="2134126"/>
                  <a:chExt cx="698214" cy="236457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="" xmlns:a16="http://schemas.microsoft.com/office/drawing/2014/main" id="{F253114C-D5A9-4CBD-870D-FF9620A5CA45}"/>
                      </a:ext>
                    </a:extLst>
                  </p:cNvPr>
                  <p:cNvSpPr/>
                  <p:nvPr/>
                </p:nvSpPr>
                <p:spPr>
                  <a:xfrm>
                    <a:off x="7046521" y="2164261"/>
                    <a:ext cx="124243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="" xmlns:a16="http://schemas.microsoft.com/office/drawing/2014/main" id="{1BD5FF72-2A3D-4F7A-9E94-5009349B5511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3" name="Rounded Rectangle 155">
                    <a:extLst>
                      <a:ext uri="{FF2B5EF4-FFF2-40B4-BE49-F238E27FC236}">
                        <a16:creationId xmlns="" xmlns:a16="http://schemas.microsoft.com/office/drawing/2014/main" id="{599AFB3F-011B-4152-ADA4-B3ADB2AD2BF3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="" xmlns:a16="http://schemas.microsoft.com/office/drawing/2014/main" id="{AD64ADA6-D3C5-447B-B9C6-19591078A4A5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5" name="Rounded Rectangle 157">
                    <a:extLst>
                      <a:ext uri="{FF2B5EF4-FFF2-40B4-BE49-F238E27FC236}">
                        <a16:creationId xmlns="" xmlns:a16="http://schemas.microsoft.com/office/drawing/2014/main" id="{A63F2AC0-B30D-4E0D-99C7-5A66361D1613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="" xmlns:a16="http://schemas.microsoft.com/office/drawing/2014/main" id="{1F64DF71-5DD1-4BEB-AFE3-D955D4F4C532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90" name="Rectangle 89">
                  <a:extLst>
                    <a:ext uri="{FF2B5EF4-FFF2-40B4-BE49-F238E27FC236}">
                      <a16:creationId xmlns="" xmlns:a16="http://schemas.microsoft.com/office/drawing/2014/main" id="{C0380EFC-2C5C-44E5-A160-692EF3028E5F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91" name="Group 72">
                  <a:extLst>
                    <a:ext uri="{FF2B5EF4-FFF2-40B4-BE49-F238E27FC236}">
                      <a16:creationId xmlns="" xmlns:a16="http://schemas.microsoft.com/office/drawing/2014/main" id="{FED3BC53-EAB0-4DB9-8EBF-91442813A337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="" xmlns:a16="http://schemas.microsoft.com/office/drawing/2014/main" id="{FE8E5420-85D2-4124-BA08-59D89FD35333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="" xmlns:a16="http://schemas.microsoft.com/office/drawing/2014/main" id="{0760DBA2-AAAF-4E4D-9D1C-E7897BF483AA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92" name="Rectangle 91">
                  <a:extLst>
                    <a:ext uri="{FF2B5EF4-FFF2-40B4-BE49-F238E27FC236}">
                      <a16:creationId xmlns="" xmlns:a16="http://schemas.microsoft.com/office/drawing/2014/main" id="{F2644209-AC72-4481-BCAF-FE3A955FF487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93" name="Group 71">
                  <a:extLst>
                    <a:ext uri="{FF2B5EF4-FFF2-40B4-BE49-F238E27FC236}">
                      <a16:creationId xmlns="" xmlns:a16="http://schemas.microsoft.com/office/drawing/2014/main" id="{423257FA-84A4-4F30-AD2A-14AC7C90B484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="" xmlns:a16="http://schemas.microsoft.com/office/drawing/2014/main" id="{2C5D40E0-F62E-4A04-92E1-E9709924AD9D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="" xmlns:a16="http://schemas.microsoft.com/office/drawing/2014/main" id="{D026857F-0288-4E64-BA56-DC1029058AB2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94" name="Group 72">
                  <a:extLst>
                    <a:ext uri="{FF2B5EF4-FFF2-40B4-BE49-F238E27FC236}">
                      <a16:creationId xmlns="" xmlns:a16="http://schemas.microsoft.com/office/drawing/2014/main" id="{CC1C9B7E-C591-4841-AE3F-AF63A38E8827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="" xmlns:a16="http://schemas.microsoft.com/office/drawing/2014/main" id="{B5EACFAE-6E8C-4102-990A-6A5F73A6CAD5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="" xmlns:a16="http://schemas.microsoft.com/office/drawing/2014/main" id="{D498D734-A5DE-4597-9691-CD30BFCBB991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63" name="Group 1924">
                <a:extLst>
                  <a:ext uri="{FF2B5EF4-FFF2-40B4-BE49-F238E27FC236}">
                    <a16:creationId xmlns="" xmlns:a16="http://schemas.microsoft.com/office/drawing/2014/main" id="{6E540938-15CE-45D6-BED1-428EA2D9B4FD}"/>
                  </a:ext>
                </a:extLst>
              </p:cNvPr>
              <p:cNvGrpSpPr/>
              <p:nvPr/>
            </p:nvGrpSpPr>
            <p:grpSpPr>
              <a:xfrm>
                <a:off x="5115603" y="3575698"/>
                <a:ext cx="591767" cy="942439"/>
                <a:chOff x="1812899" y="3196301"/>
                <a:chExt cx="1912288" cy="3045473"/>
              </a:xfrm>
            </p:grpSpPr>
            <p:grpSp>
              <p:nvGrpSpPr>
                <p:cNvPr id="64" name="Group 53">
                  <a:extLst>
                    <a:ext uri="{FF2B5EF4-FFF2-40B4-BE49-F238E27FC236}">
                      <a16:creationId xmlns="" xmlns:a16="http://schemas.microsoft.com/office/drawing/2014/main" id="{AEE8A354-53A0-4274-A329-E07898A0D264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67" name="Freeform 119">
                    <a:extLst>
                      <a:ext uri="{FF2B5EF4-FFF2-40B4-BE49-F238E27FC236}">
                        <a16:creationId xmlns="" xmlns:a16="http://schemas.microsoft.com/office/drawing/2014/main" id="{2945E06C-3B59-485C-A276-D6E849096577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8" name="Freeform 120">
                    <a:extLst>
                      <a:ext uri="{FF2B5EF4-FFF2-40B4-BE49-F238E27FC236}">
                        <a16:creationId xmlns="" xmlns:a16="http://schemas.microsoft.com/office/drawing/2014/main" id="{34485171-0112-439C-8919-0E6969AA2719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9" name="Freeform 121">
                    <a:extLst>
                      <a:ext uri="{FF2B5EF4-FFF2-40B4-BE49-F238E27FC236}">
                        <a16:creationId xmlns="" xmlns:a16="http://schemas.microsoft.com/office/drawing/2014/main" id="{C3B8B214-8DFB-4FB5-89B3-A0EDE3343941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0" name="Freeform 122">
                    <a:extLst>
                      <a:ext uri="{FF2B5EF4-FFF2-40B4-BE49-F238E27FC236}">
                        <a16:creationId xmlns="" xmlns:a16="http://schemas.microsoft.com/office/drawing/2014/main" id="{9D94BC60-77A3-4252-9E26-DE492FC88AC3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1" name="Freeform 123">
                    <a:extLst>
                      <a:ext uri="{FF2B5EF4-FFF2-40B4-BE49-F238E27FC236}">
                        <a16:creationId xmlns="" xmlns:a16="http://schemas.microsoft.com/office/drawing/2014/main" id="{E1057FB0-E07A-44FF-9DA3-D48C6358B193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2" name="Freeform 124">
                    <a:extLst>
                      <a:ext uri="{FF2B5EF4-FFF2-40B4-BE49-F238E27FC236}">
                        <a16:creationId xmlns="" xmlns:a16="http://schemas.microsoft.com/office/drawing/2014/main" id="{7AE6EFB1-A3E6-4C0B-932B-09CE89ECBDE4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3" name="Freeform 125">
                    <a:extLst>
                      <a:ext uri="{FF2B5EF4-FFF2-40B4-BE49-F238E27FC236}">
                        <a16:creationId xmlns="" xmlns:a16="http://schemas.microsoft.com/office/drawing/2014/main" id="{97B933EB-BA1D-4208-92D0-C6578FA345C0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4" name="Freeform 126">
                    <a:extLst>
                      <a:ext uri="{FF2B5EF4-FFF2-40B4-BE49-F238E27FC236}">
                        <a16:creationId xmlns="" xmlns:a16="http://schemas.microsoft.com/office/drawing/2014/main" id="{B87B5E78-32B5-4A70-87BB-7280563C64F9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5" name="Freeform 127">
                    <a:extLst>
                      <a:ext uri="{FF2B5EF4-FFF2-40B4-BE49-F238E27FC236}">
                        <a16:creationId xmlns="" xmlns:a16="http://schemas.microsoft.com/office/drawing/2014/main" id="{03E560E3-DA8D-48F0-94D6-16EF24EDB622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6" name="Freeform 128">
                    <a:extLst>
                      <a:ext uri="{FF2B5EF4-FFF2-40B4-BE49-F238E27FC236}">
                        <a16:creationId xmlns="" xmlns:a16="http://schemas.microsoft.com/office/drawing/2014/main" id="{193D05CF-77A5-4C16-95FB-2EF0CC407827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7" name="Freeform 129">
                    <a:extLst>
                      <a:ext uri="{FF2B5EF4-FFF2-40B4-BE49-F238E27FC236}">
                        <a16:creationId xmlns="" xmlns:a16="http://schemas.microsoft.com/office/drawing/2014/main" id="{CB00BCBF-7A85-47E6-9383-1AFAD40AB3C2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8" name="Freeform 130">
                    <a:extLst>
                      <a:ext uri="{FF2B5EF4-FFF2-40B4-BE49-F238E27FC236}">
                        <a16:creationId xmlns="" xmlns:a16="http://schemas.microsoft.com/office/drawing/2014/main" id="{6F3D65D9-B290-487D-979B-4A0486CBAA38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="" xmlns:a16="http://schemas.microsoft.com/office/drawing/2014/main" id="{5A36C01D-FDE0-43A7-B3E6-64A2B877DF70}"/>
                      </a:ext>
                    </a:extLst>
                  </p:cNvPr>
                  <p:cNvCxnSpPr>
                    <a:stCxn id="78" idx="1"/>
                    <a:endCxn id="78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="" xmlns:a16="http://schemas.microsoft.com/office/drawing/2014/main" id="{2E4FE4AD-6516-47B0-AEB6-82CECFD56CB4}"/>
                      </a:ext>
                    </a:extLst>
                  </p:cNvPr>
                  <p:cNvCxnSpPr>
                    <a:stCxn id="74" idx="1"/>
                    <a:endCxn id="74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Freeform 133">
                    <a:extLst>
                      <a:ext uri="{FF2B5EF4-FFF2-40B4-BE49-F238E27FC236}">
                        <a16:creationId xmlns="" xmlns:a16="http://schemas.microsoft.com/office/drawing/2014/main" id="{29A53802-B47E-47BE-8289-C45DDF9C0131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2" name="Freeform 134">
                    <a:extLst>
                      <a:ext uri="{FF2B5EF4-FFF2-40B4-BE49-F238E27FC236}">
                        <a16:creationId xmlns="" xmlns:a16="http://schemas.microsoft.com/office/drawing/2014/main" id="{3DCF46DA-AB80-4C75-B5BA-2AED36E8C41F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83" name="Straight Connector 82">
                    <a:extLst>
                      <a:ext uri="{FF2B5EF4-FFF2-40B4-BE49-F238E27FC236}">
                        <a16:creationId xmlns="" xmlns:a16="http://schemas.microsoft.com/office/drawing/2014/main" id="{ADBFC2E1-B203-4FFE-B05F-CE25A435E262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Freeform 136">
                    <a:extLst>
                      <a:ext uri="{FF2B5EF4-FFF2-40B4-BE49-F238E27FC236}">
                        <a16:creationId xmlns="" xmlns:a16="http://schemas.microsoft.com/office/drawing/2014/main" id="{5D0674E7-980A-4E0C-A99A-A6E4BA30FA6A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5" name="Freeform 137">
                    <a:extLst>
                      <a:ext uri="{FF2B5EF4-FFF2-40B4-BE49-F238E27FC236}">
                        <a16:creationId xmlns="" xmlns:a16="http://schemas.microsoft.com/office/drawing/2014/main" id="{03D70B5A-970E-469D-BBC0-293094F2301F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6" name="Freeform 138">
                    <a:extLst>
                      <a:ext uri="{FF2B5EF4-FFF2-40B4-BE49-F238E27FC236}">
                        <a16:creationId xmlns="" xmlns:a16="http://schemas.microsoft.com/office/drawing/2014/main" id="{96E4FF04-A24D-4045-8166-0CC817639453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7" name="Freeform 139">
                    <a:extLst>
                      <a:ext uri="{FF2B5EF4-FFF2-40B4-BE49-F238E27FC236}">
                        <a16:creationId xmlns="" xmlns:a16="http://schemas.microsoft.com/office/drawing/2014/main" id="{3AD33C7E-B9FB-4E19-95D0-8EDB845F95FD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8" name="Freeform 140">
                    <a:extLst>
                      <a:ext uri="{FF2B5EF4-FFF2-40B4-BE49-F238E27FC236}">
                        <a16:creationId xmlns="" xmlns:a16="http://schemas.microsoft.com/office/drawing/2014/main" id="{A8F5A8EF-850C-47A3-AF94-4FC41C4520B1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65" name="Straight Connector 64">
                  <a:extLst>
                    <a:ext uri="{FF2B5EF4-FFF2-40B4-BE49-F238E27FC236}">
                      <a16:creationId xmlns="" xmlns:a16="http://schemas.microsoft.com/office/drawing/2014/main" id="{7FA15B4F-5B5C-48CE-80BD-88DDA79E0DEA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="" xmlns:a16="http://schemas.microsoft.com/office/drawing/2014/main" id="{5481C382-EB08-4264-9A83-FC9B67995F26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ADD884-6E4D-407C-8AE9-291787637682}"/>
                </a:ext>
              </a:extLst>
            </p:cNvPr>
            <p:cNvSpPr txBox="1"/>
            <p:nvPr/>
          </p:nvSpPr>
          <p:spPr>
            <a:xfrm rot="152069">
              <a:off x="4092689" y="315554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600" dirty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FE4515A-E1EE-4CBC-BFDF-F4D9CB726A5F}"/>
                </a:ext>
              </a:extLst>
            </p:cNvPr>
            <p:cNvCxnSpPr/>
            <p:nvPr/>
          </p:nvCxnSpPr>
          <p:spPr>
            <a:xfrm flipH="1">
              <a:off x="1687757" y="3334561"/>
              <a:ext cx="2017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273E8B74-FC74-42CD-B62B-188B32058D2D}"/>
                </a:ext>
              </a:extLst>
            </p:cNvPr>
            <p:cNvCxnSpPr/>
            <p:nvPr/>
          </p:nvCxnSpPr>
          <p:spPr>
            <a:xfrm flipV="1">
              <a:off x="1810228" y="3144282"/>
              <a:ext cx="0" cy="188286"/>
            </a:xfrm>
            <a:prstGeom prst="line">
              <a:avLst/>
            </a:prstGeom>
            <a:ln w="3175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0A7E1303-57CD-4F7A-BD0B-613E833CB844}"/>
                </a:ext>
              </a:extLst>
            </p:cNvPr>
            <p:cNvCxnSpPr/>
            <p:nvPr/>
          </p:nvCxnSpPr>
          <p:spPr>
            <a:xfrm>
              <a:off x="1810311" y="3516486"/>
              <a:ext cx="0" cy="184548"/>
            </a:xfrm>
            <a:prstGeom prst="line">
              <a:avLst/>
            </a:prstGeom>
            <a:ln w="3175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8A143B8-8095-48A0-80BB-A958E3E042F8}"/>
                </a:ext>
              </a:extLst>
            </p:cNvPr>
            <p:cNvSpPr txBox="1"/>
            <p:nvPr/>
          </p:nvSpPr>
          <p:spPr>
            <a:xfrm>
              <a:off x="1698188" y="2841655"/>
              <a:ext cx="81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600" baseline="-25000" dirty="0"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44" name="Line 15">
              <a:extLst>
                <a:ext uri="{FF2B5EF4-FFF2-40B4-BE49-F238E27FC236}">
                  <a16:creationId xmlns="" xmlns:a16="http://schemas.microsoft.com/office/drawing/2014/main" id="{3D1D1713-481D-424E-B852-39A3490C2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5277" y="4316157"/>
              <a:ext cx="5321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Line 22">
              <a:extLst>
                <a:ext uri="{FF2B5EF4-FFF2-40B4-BE49-F238E27FC236}">
                  <a16:creationId xmlns="" xmlns:a16="http://schemas.microsoft.com/office/drawing/2014/main" id="{75D096A5-30DE-4505-8446-0641C588B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14" y="4316157"/>
              <a:ext cx="0" cy="900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Line 23">
              <a:extLst>
                <a:ext uri="{FF2B5EF4-FFF2-40B4-BE49-F238E27FC236}">
                  <a16:creationId xmlns="" xmlns:a16="http://schemas.microsoft.com/office/drawing/2014/main" id="{FD3C7ADD-A74F-4959-85F7-2C4ACEC78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14" y="4406219"/>
              <a:ext cx="1023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Line 24">
              <a:extLst>
                <a:ext uri="{FF2B5EF4-FFF2-40B4-BE49-F238E27FC236}">
                  <a16:creationId xmlns="" xmlns:a16="http://schemas.microsoft.com/office/drawing/2014/main" id="{070C96BA-DE1C-40A7-93AB-D276834C3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061" y="4316157"/>
              <a:ext cx="0" cy="900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Line 25">
              <a:extLst>
                <a:ext uri="{FF2B5EF4-FFF2-40B4-BE49-F238E27FC236}">
                  <a16:creationId xmlns="" xmlns:a16="http://schemas.microsoft.com/office/drawing/2014/main" id="{907F8A0A-3BC5-45D2-A2F5-2B063BEAB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14" y="4316157"/>
              <a:ext cx="1023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02B7FAD1-FFB1-4B48-8BAB-3E971363EE85}"/>
                </a:ext>
              </a:extLst>
            </p:cNvPr>
            <p:cNvCxnSpPr/>
            <p:nvPr/>
          </p:nvCxnSpPr>
          <p:spPr>
            <a:xfrm flipH="1">
              <a:off x="3551668" y="3409799"/>
              <a:ext cx="2017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9DB15126-3432-46CD-A903-B451B0BADD9E}"/>
                </a:ext>
              </a:extLst>
            </p:cNvPr>
            <p:cNvCxnSpPr/>
            <p:nvPr/>
          </p:nvCxnSpPr>
          <p:spPr>
            <a:xfrm flipV="1">
              <a:off x="3674138" y="3208658"/>
              <a:ext cx="0" cy="188286"/>
            </a:xfrm>
            <a:prstGeom prst="line">
              <a:avLst/>
            </a:prstGeom>
            <a:ln w="3175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2C3C9CB3-2C5B-4371-96B7-D0711A960262}"/>
                </a:ext>
              </a:extLst>
            </p:cNvPr>
            <p:cNvCxnSpPr/>
            <p:nvPr/>
          </p:nvCxnSpPr>
          <p:spPr>
            <a:xfrm>
              <a:off x="3674220" y="3514267"/>
              <a:ext cx="0" cy="184548"/>
            </a:xfrm>
            <a:prstGeom prst="line">
              <a:avLst/>
            </a:prstGeom>
            <a:ln w="3175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FCBB49F-7F23-4632-BB27-CE21085D984B}"/>
                </a:ext>
              </a:extLst>
            </p:cNvPr>
            <p:cNvSpPr txBox="1"/>
            <p:nvPr/>
          </p:nvSpPr>
          <p:spPr>
            <a:xfrm>
              <a:off x="3553808" y="2932821"/>
              <a:ext cx="613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600" baseline="-25000" dirty="0"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2B475D6-4C01-4B39-B654-9F78D17751F5}"/>
                </a:ext>
              </a:extLst>
            </p:cNvPr>
            <p:cNvCxnSpPr/>
            <p:nvPr/>
          </p:nvCxnSpPr>
          <p:spPr>
            <a:xfrm>
              <a:off x="1667531" y="4417297"/>
              <a:ext cx="0" cy="46267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46808AE9-C7FD-498A-80D6-4D778B5634A5}"/>
                </a:ext>
              </a:extLst>
            </p:cNvPr>
            <p:cNvCxnSpPr/>
            <p:nvPr/>
          </p:nvCxnSpPr>
          <p:spPr>
            <a:xfrm>
              <a:off x="3540736" y="4456729"/>
              <a:ext cx="0" cy="25514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50092BCA-FCE4-4A0D-B070-6ED2558DB550}"/>
                </a:ext>
              </a:extLst>
            </p:cNvPr>
            <p:cNvCxnSpPr/>
            <p:nvPr/>
          </p:nvCxnSpPr>
          <p:spPr>
            <a:xfrm>
              <a:off x="5411115" y="4568845"/>
              <a:ext cx="0" cy="30785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51736B55-BDC4-42ED-AF12-37FC9403A02D}"/>
                </a:ext>
              </a:extLst>
            </p:cNvPr>
            <p:cNvCxnSpPr/>
            <p:nvPr/>
          </p:nvCxnSpPr>
          <p:spPr>
            <a:xfrm>
              <a:off x="3544506" y="4627795"/>
              <a:ext cx="1867577" cy="0"/>
            </a:xfrm>
            <a:prstGeom prst="line">
              <a:avLst/>
            </a:prstGeom>
            <a:ln w="31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923A10A4-08F6-4A3E-A253-D4F0ABC8B051}"/>
                </a:ext>
              </a:extLst>
            </p:cNvPr>
            <p:cNvCxnSpPr/>
            <p:nvPr/>
          </p:nvCxnSpPr>
          <p:spPr>
            <a:xfrm>
              <a:off x="1677533" y="4804649"/>
              <a:ext cx="3733581" cy="0"/>
            </a:xfrm>
            <a:prstGeom prst="line">
              <a:avLst/>
            </a:prstGeom>
            <a:ln w="31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14D25DA-BB00-4B94-82F8-339002415786}"/>
                </a:ext>
              </a:extLst>
            </p:cNvPr>
            <p:cNvSpPr txBox="1"/>
            <p:nvPr/>
          </p:nvSpPr>
          <p:spPr>
            <a:xfrm>
              <a:off x="4097611" y="4307465"/>
              <a:ext cx="637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600" baseline="-25000" dirty="0"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B7F85A8-C403-4083-81BD-7BD6ED61DE94}"/>
                </a:ext>
              </a:extLst>
            </p:cNvPr>
            <p:cNvSpPr txBox="1"/>
            <p:nvPr/>
          </p:nvSpPr>
          <p:spPr>
            <a:xfrm>
              <a:off x="2335622" y="4490868"/>
              <a:ext cx="59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600" baseline="-25000" dirty="0"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60" name="Rectangle 39">
              <a:extLst>
                <a:ext uri="{FF2B5EF4-FFF2-40B4-BE49-F238E27FC236}">
                  <a16:creationId xmlns="" xmlns:a16="http://schemas.microsoft.com/office/drawing/2014/main" id="{772B7F8E-4238-4B66-8A48-0DF40FE72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495" y="2593975"/>
              <a:ext cx="36026" cy="169779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6350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" name="Rectangle 57">
              <a:extLst>
                <a:ext uri="{FF2B5EF4-FFF2-40B4-BE49-F238E27FC236}">
                  <a16:creationId xmlns="" xmlns:a16="http://schemas.microsoft.com/office/drawing/2014/main" id="{06841215-1C87-4B77-91FA-187414EF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286" y="2625088"/>
              <a:ext cx="36026" cy="169779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6350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53B1B5B9-B6B0-49B4-9259-68C3415D7050}"/>
              </a:ext>
            </a:extLst>
          </p:cNvPr>
          <p:cNvGrpSpPr/>
          <p:nvPr/>
        </p:nvGrpSpPr>
        <p:grpSpPr>
          <a:xfrm>
            <a:off x="6026542" y="1130843"/>
            <a:ext cx="1097280" cy="1275407"/>
            <a:chOff x="6320832" y="1015229"/>
            <a:chExt cx="1097280" cy="1275407"/>
          </a:xfrm>
        </p:grpSpPr>
        <p:grpSp>
          <p:nvGrpSpPr>
            <p:cNvPr id="141" name="Group 140">
              <a:extLst>
                <a:ext uri="{FF2B5EF4-FFF2-40B4-BE49-F238E27FC236}">
                  <a16:creationId xmlns="" xmlns:a16="http://schemas.microsoft.com/office/drawing/2014/main" id="{C866D435-C7FD-45A0-814A-B362E9F1F09F}"/>
                </a:ext>
              </a:extLst>
            </p:cNvPr>
            <p:cNvGrpSpPr/>
            <p:nvPr/>
          </p:nvGrpSpPr>
          <p:grpSpPr>
            <a:xfrm>
              <a:off x="6320832" y="1105623"/>
              <a:ext cx="1097280" cy="1097280"/>
              <a:chOff x="6320832" y="1105623"/>
              <a:chExt cx="1097280" cy="109728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BE043B65-9F5E-456B-86EF-2151F1DD6B5C}"/>
                  </a:ext>
                </a:extLst>
              </p:cNvPr>
              <p:cNvGrpSpPr/>
              <p:nvPr/>
            </p:nvGrpSpPr>
            <p:grpSpPr>
              <a:xfrm>
                <a:off x="6434089" y="1220556"/>
                <a:ext cx="870767" cy="867415"/>
                <a:chOff x="6384679" y="1162047"/>
                <a:chExt cx="870767" cy="867415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="" xmlns:a16="http://schemas.microsoft.com/office/drawing/2014/main" id="{4C19D62F-EC4B-45D9-8109-FE779DF437A5}"/>
                    </a:ext>
                  </a:extLst>
                </p:cNvPr>
                <p:cNvGrpSpPr/>
                <p:nvPr/>
              </p:nvGrpSpPr>
              <p:grpSpPr>
                <a:xfrm>
                  <a:off x="6384679" y="1162047"/>
                  <a:ext cx="870767" cy="867415"/>
                  <a:chOff x="6391412" y="1132374"/>
                  <a:chExt cx="870767" cy="867415"/>
                </a:xfrm>
              </p:grpSpPr>
              <p:sp>
                <p:nvSpPr>
                  <p:cNvPr id="128" name="Line 6">
                    <a:extLst>
                      <a:ext uri="{FF2B5EF4-FFF2-40B4-BE49-F238E27FC236}">
                        <a16:creationId xmlns="" xmlns:a16="http://schemas.microsoft.com/office/drawing/2014/main" id="{CF1C8C1E-7C0A-460C-AD3C-423341CDBB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68987" y="1565881"/>
                    <a:ext cx="393192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29" name="Line 8">
                    <a:extLst>
                      <a:ext uri="{FF2B5EF4-FFF2-40B4-BE49-F238E27FC236}">
                        <a16:creationId xmlns="" xmlns:a16="http://schemas.microsoft.com/office/drawing/2014/main" id="{578A571D-DFE4-429F-A424-2A4A706E47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91412" y="1565881"/>
                    <a:ext cx="393192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0" name="Line 9">
                    <a:extLst>
                      <a:ext uri="{FF2B5EF4-FFF2-40B4-BE49-F238E27FC236}">
                        <a16:creationId xmlns="" xmlns:a16="http://schemas.microsoft.com/office/drawing/2014/main" id="{834122E6-769C-44C2-94D1-728C1DAA1D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25756" y="1132374"/>
                    <a:ext cx="0" cy="390277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1" name="Line 11">
                    <a:extLst>
                      <a:ext uri="{FF2B5EF4-FFF2-40B4-BE49-F238E27FC236}">
                        <a16:creationId xmlns="" xmlns:a16="http://schemas.microsoft.com/office/drawing/2014/main" id="{969BD37A-E6C1-4218-A1B3-FCB3645BBF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19352" y="1609512"/>
                    <a:ext cx="0" cy="390277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2" name="Line 12">
                    <a:extLst>
                      <a:ext uri="{FF2B5EF4-FFF2-40B4-BE49-F238E27FC236}">
                        <a16:creationId xmlns="" xmlns:a16="http://schemas.microsoft.com/office/drawing/2014/main" id="{5DCFCFE8-21EC-4BEC-8C47-B1298CD331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32561" y="1609512"/>
                    <a:ext cx="0" cy="390277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3" name="Line 7">
                    <a:extLst>
                      <a:ext uri="{FF2B5EF4-FFF2-40B4-BE49-F238E27FC236}">
                        <a16:creationId xmlns="" xmlns:a16="http://schemas.microsoft.com/office/drawing/2014/main" id="{A21C9C4B-19ED-43F0-886E-908C29E288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99738" y="1565881"/>
                    <a:ext cx="52037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4" name="Line 10">
                    <a:extLst>
                      <a:ext uri="{FF2B5EF4-FFF2-40B4-BE49-F238E27FC236}">
                        <a16:creationId xmlns="" xmlns:a16="http://schemas.microsoft.com/office/drawing/2014/main" id="{EBD0E761-380F-4F98-A6FE-950971AC43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25756" y="1539862"/>
                    <a:ext cx="0" cy="52037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5" name="Line 13">
                    <a:extLst>
                      <a:ext uri="{FF2B5EF4-FFF2-40B4-BE49-F238E27FC236}">
                        <a16:creationId xmlns="" xmlns:a16="http://schemas.microsoft.com/office/drawing/2014/main" id="{95401E03-A30D-4FEC-8AB9-275441C41C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16479" y="1294489"/>
                    <a:ext cx="21695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36" name="Line 14">
                    <a:extLst>
                      <a:ext uri="{FF2B5EF4-FFF2-40B4-BE49-F238E27FC236}">
                        <a16:creationId xmlns="" xmlns:a16="http://schemas.microsoft.com/office/drawing/2014/main" id="{21A30742-3081-45C5-99AF-B2D4C6F709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17680" y="1837274"/>
                    <a:ext cx="216553" cy="0"/>
                  </a:xfrm>
                  <a:prstGeom prst="line">
                    <a:avLst/>
                  </a:prstGeom>
                  <a:noFill/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5">
                  <a:extLst>
                    <a:ext uri="{FF2B5EF4-FFF2-40B4-BE49-F238E27FC236}">
                      <a16:creationId xmlns="" xmlns:a16="http://schemas.microsoft.com/office/drawing/2014/main" id="{D726AD3F-4FF5-4D69-BBB9-4C785E177F4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386555" y="1162047"/>
                  <a:ext cx="867014" cy="867415"/>
                </a:xfrm>
                <a:custGeom>
                  <a:avLst/>
                  <a:gdLst>
                    <a:gd name="T0" fmla="*/ 10159 w 10159"/>
                    <a:gd name="T1" fmla="*/ 5073 h 10147"/>
                    <a:gd name="T2" fmla="*/ 10133 w 10159"/>
                    <a:gd name="T3" fmla="*/ 4560 h 10147"/>
                    <a:gd name="T4" fmla="*/ 10055 w 10159"/>
                    <a:gd name="T5" fmla="*/ 4051 h 10147"/>
                    <a:gd name="T6" fmla="*/ 9926 w 10159"/>
                    <a:gd name="T7" fmla="*/ 3553 h 10147"/>
                    <a:gd name="T8" fmla="*/ 9748 w 10159"/>
                    <a:gd name="T9" fmla="*/ 3070 h 10147"/>
                    <a:gd name="T10" fmla="*/ 9521 w 10159"/>
                    <a:gd name="T11" fmla="*/ 2608 h 10147"/>
                    <a:gd name="T12" fmla="*/ 9249 w 10159"/>
                    <a:gd name="T13" fmla="*/ 2172 h 10147"/>
                    <a:gd name="T14" fmla="*/ 8934 w 10159"/>
                    <a:gd name="T15" fmla="*/ 1765 h 10147"/>
                    <a:gd name="T16" fmla="*/ 8579 w 10159"/>
                    <a:gd name="T17" fmla="*/ 1392 h 10147"/>
                    <a:gd name="T18" fmla="*/ 8189 w 10159"/>
                    <a:gd name="T19" fmla="*/ 1057 h 10147"/>
                    <a:gd name="T20" fmla="*/ 7767 w 10159"/>
                    <a:gd name="T21" fmla="*/ 763 h 10147"/>
                    <a:gd name="T22" fmla="*/ 7317 w 10159"/>
                    <a:gd name="T23" fmla="*/ 513 h 10147"/>
                    <a:gd name="T24" fmla="*/ 6844 w 10159"/>
                    <a:gd name="T25" fmla="*/ 310 h 10147"/>
                    <a:gd name="T26" fmla="*/ 6353 w 10159"/>
                    <a:gd name="T27" fmla="*/ 156 h 10147"/>
                    <a:gd name="T28" fmla="*/ 5849 w 10159"/>
                    <a:gd name="T29" fmla="*/ 52 h 10147"/>
                    <a:gd name="T30" fmla="*/ 5337 w 10159"/>
                    <a:gd name="T31" fmla="*/ 0 h 10147"/>
                    <a:gd name="T32" fmla="*/ 4822 w 10159"/>
                    <a:gd name="T33" fmla="*/ 0 h 10147"/>
                    <a:gd name="T34" fmla="*/ 4310 w 10159"/>
                    <a:gd name="T35" fmla="*/ 52 h 10147"/>
                    <a:gd name="T36" fmla="*/ 3806 w 10159"/>
                    <a:gd name="T37" fmla="*/ 156 h 10147"/>
                    <a:gd name="T38" fmla="*/ 3315 w 10159"/>
                    <a:gd name="T39" fmla="*/ 310 h 10147"/>
                    <a:gd name="T40" fmla="*/ 2842 w 10159"/>
                    <a:gd name="T41" fmla="*/ 513 h 10147"/>
                    <a:gd name="T42" fmla="*/ 2393 w 10159"/>
                    <a:gd name="T43" fmla="*/ 763 h 10147"/>
                    <a:gd name="T44" fmla="*/ 1970 w 10159"/>
                    <a:gd name="T45" fmla="*/ 1057 h 10147"/>
                    <a:gd name="T46" fmla="*/ 1580 w 10159"/>
                    <a:gd name="T47" fmla="*/ 1392 h 10147"/>
                    <a:gd name="T48" fmla="*/ 1225 w 10159"/>
                    <a:gd name="T49" fmla="*/ 1765 h 10147"/>
                    <a:gd name="T50" fmla="*/ 910 w 10159"/>
                    <a:gd name="T51" fmla="*/ 2172 h 10147"/>
                    <a:gd name="T52" fmla="*/ 638 w 10159"/>
                    <a:gd name="T53" fmla="*/ 2608 h 10147"/>
                    <a:gd name="T54" fmla="*/ 411 w 10159"/>
                    <a:gd name="T55" fmla="*/ 3070 h 10147"/>
                    <a:gd name="T56" fmla="*/ 233 w 10159"/>
                    <a:gd name="T57" fmla="*/ 3553 h 10147"/>
                    <a:gd name="T58" fmla="*/ 104 w 10159"/>
                    <a:gd name="T59" fmla="*/ 4051 h 10147"/>
                    <a:gd name="T60" fmla="*/ 26 w 10159"/>
                    <a:gd name="T61" fmla="*/ 4560 h 10147"/>
                    <a:gd name="T62" fmla="*/ 0 w 10159"/>
                    <a:gd name="T63" fmla="*/ 5073 h 10147"/>
                    <a:gd name="T64" fmla="*/ 26 w 10159"/>
                    <a:gd name="T65" fmla="*/ 5587 h 10147"/>
                    <a:gd name="T66" fmla="*/ 104 w 10159"/>
                    <a:gd name="T67" fmla="*/ 6096 h 10147"/>
                    <a:gd name="T68" fmla="*/ 233 w 10159"/>
                    <a:gd name="T69" fmla="*/ 6594 h 10147"/>
                    <a:gd name="T70" fmla="*/ 411 w 10159"/>
                    <a:gd name="T71" fmla="*/ 7077 h 10147"/>
                    <a:gd name="T72" fmla="*/ 638 w 10159"/>
                    <a:gd name="T73" fmla="*/ 7539 h 10147"/>
                    <a:gd name="T74" fmla="*/ 910 w 10159"/>
                    <a:gd name="T75" fmla="*/ 7975 h 10147"/>
                    <a:gd name="T76" fmla="*/ 1225 w 10159"/>
                    <a:gd name="T77" fmla="*/ 8382 h 10147"/>
                    <a:gd name="T78" fmla="*/ 1580 w 10159"/>
                    <a:gd name="T79" fmla="*/ 8755 h 10147"/>
                    <a:gd name="T80" fmla="*/ 1970 w 10159"/>
                    <a:gd name="T81" fmla="*/ 9090 h 10147"/>
                    <a:gd name="T82" fmla="*/ 2393 w 10159"/>
                    <a:gd name="T83" fmla="*/ 9384 h 10147"/>
                    <a:gd name="T84" fmla="*/ 2842 w 10159"/>
                    <a:gd name="T85" fmla="*/ 9634 h 10147"/>
                    <a:gd name="T86" fmla="*/ 3315 w 10159"/>
                    <a:gd name="T87" fmla="*/ 9837 h 10147"/>
                    <a:gd name="T88" fmla="*/ 3806 w 10159"/>
                    <a:gd name="T89" fmla="*/ 9991 h 10147"/>
                    <a:gd name="T90" fmla="*/ 4310 w 10159"/>
                    <a:gd name="T91" fmla="*/ 10095 h 10147"/>
                    <a:gd name="T92" fmla="*/ 4822 w 10159"/>
                    <a:gd name="T93" fmla="*/ 10147 h 10147"/>
                    <a:gd name="T94" fmla="*/ 5337 w 10159"/>
                    <a:gd name="T95" fmla="*/ 10147 h 10147"/>
                    <a:gd name="T96" fmla="*/ 5849 w 10159"/>
                    <a:gd name="T97" fmla="*/ 10095 h 10147"/>
                    <a:gd name="T98" fmla="*/ 6353 w 10159"/>
                    <a:gd name="T99" fmla="*/ 9991 h 10147"/>
                    <a:gd name="T100" fmla="*/ 6844 w 10159"/>
                    <a:gd name="T101" fmla="*/ 9837 h 10147"/>
                    <a:gd name="T102" fmla="*/ 7317 w 10159"/>
                    <a:gd name="T103" fmla="*/ 9634 h 10147"/>
                    <a:gd name="T104" fmla="*/ 7767 w 10159"/>
                    <a:gd name="T105" fmla="*/ 9384 h 10147"/>
                    <a:gd name="T106" fmla="*/ 8189 w 10159"/>
                    <a:gd name="T107" fmla="*/ 9090 h 10147"/>
                    <a:gd name="T108" fmla="*/ 8579 w 10159"/>
                    <a:gd name="T109" fmla="*/ 8755 h 10147"/>
                    <a:gd name="T110" fmla="*/ 8934 w 10159"/>
                    <a:gd name="T111" fmla="*/ 8382 h 10147"/>
                    <a:gd name="T112" fmla="*/ 9249 w 10159"/>
                    <a:gd name="T113" fmla="*/ 7975 h 10147"/>
                    <a:gd name="T114" fmla="*/ 9521 w 10159"/>
                    <a:gd name="T115" fmla="*/ 7539 h 10147"/>
                    <a:gd name="T116" fmla="*/ 9748 w 10159"/>
                    <a:gd name="T117" fmla="*/ 7077 h 10147"/>
                    <a:gd name="T118" fmla="*/ 9926 w 10159"/>
                    <a:gd name="T119" fmla="*/ 6594 h 10147"/>
                    <a:gd name="T120" fmla="*/ 10055 w 10159"/>
                    <a:gd name="T121" fmla="*/ 6096 h 10147"/>
                    <a:gd name="T122" fmla="*/ 10133 w 10159"/>
                    <a:gd name="T123" fmla="*/ 5587 h 10147"/>
                    <a:gd name="T124" fmla="*/ 10159 w 10159"/>
                    <a:gd name="T125" fmla="*/ 5073 h 10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159" h="10147">
                      <a:moveTo>
                        <a:pt x="10159" y="5073"/>
                      </a:moveTo>
                      <a:lnTo>
                        <a:pt x="10133" y="4560"/>
                      </a:lnTo>
                      <a:lnTo>
                        <a:pt x="10055" y="4051"/>
                      </a:lnTo>
                      <a:lnTo>
                        <a:pt x="9926" y="3553"/>
                      </a:lnTo>
                      <a:lnTo>
                        <a:pt x="9748" y="3070"/>
                      </a:lnTo>
                      <a:lnTo>
                        <a:pt x="9521" y="2608"/>
                      </a:lnTo>
                      <a:lnTo>
                        <a:pt x="9249" y="2172"/>
                      </a:lnTo>
                      <a:lnTo>
                        <a:pt x="8934" y="1765"/>
                      </a:lnTo>
                      <a:lnTo>
                        <a:pt x="8579" y="1392"/>
                      </a:lnTo>
                      <a:lnTo>
                        <a:pt x="8189" y="1057"/>
                      </a:lnTo>
                      <a:lnTo>
                        <a:pt x="7767" y="763"/>
                      </a:lnTo>
                      <a:lnTo>
                        <a:pt x="7317" y="513"/>
                      </a:lnTo>
                      <a:lnTo>
                        <a:pt x="6844" y="310"/>
                      </a:lnTo>
                      <a:lnTo>
                        <a:pt x="6353" y="156"/>
                      </a:lnTo>
                      <a:lnTo>
                        <a:pt x="5849" y="52"/>
                      </a:lnTo>
                      <a:lnTo>
                        <a:pt x="5337" y="0"/>
                      </a:lnTo>
                      <a:lnTo>
                        <a:pt x="4822" y="0"/>
                      </a:lnTo>
                      <a:lnTo>
                        <a:pt x="4310" y="52"/>
                      </a:lnTo>
                      <a:lnTo>
                        <a:pt x="3806" y="156"/>
                      </a:lnTo>
                      <a:lnTo>
                        <a:pt x="3315" y="310"/>
                      </a:lnTo>
                      <a:lnTo>
                        <a:pt x="2842" y="513"/>
                      </a:lnTo>
                      <a:lnTo>
                        <a:pt x="2393" y="763"/>
                      </a:lnTo>
                      <a:lnTo>
                        <a:pt x="1970" y="1057"/>
                      </a:lnTo>
                      <a:lnTo>
                        <a:pt x="1580" y="1392"/>
                      </a:lnTo>
                      <a:lnTo>
                        <a:pt x="1225" y="1765"/>
                      </a:lnTo>
                      <a:lnTo>
                        <a:pt x="910" y="2172"/>
                      </a:lnTo>
                      <a:lnTo>
                        <a:pt x="638" y="2608"/>
                      </a:lnTo>
                      <a:lnTo>
                        <a:pt x="411" y="3070"/>
                      </a:lnTo>
                      <a:lnTo>
                        <a:pt x="233" y="3553"/>
                      </a:lnTo>
                      <a:lnTo>
                        <a:pt x="104" y="4051"/>
                      </a:lnTo>
                      <a:lnTo>
                        <a:pt x="26" y="4560"/>
                      </a:lnTo>
                      <a:lnTo>
                        <a:pt x="0" y="5073"/>
                      </a:lnTo>
                      <a:lnTo>
                        <a:pt x="26" y="5587"/>
                      </a:lnTo>
                      <a:lnTo>
                        <a:pt x="104" y="6096"/>
                      </a:lnTo>
                      <a:lnTo>
                        <a:pt x="233" y="6594"/>
                      </a:lnTo>
                      <a:lnTo>
                        <a:pt x="411" y="7077"/>
                      </a:lnTo>
                      <a:lnTo>
                        <a:pt x="638" y="7539"/>
                      </a:lnTo>
                      <a:lnTo>
                        <a:pt x="910" y="7975"/>
                      </a:lnTo>
                      <a:lnTo>
                        <a:pt x="1225" y="8382"/>
                      </a:lnTo>
                      <a:lnTo>
                        <a:pt x="1580" y="8755"/>
                      </a:lnTo>
                      <a:lnTo>
                        <a:pt x="1970" y="9090"/>
                      </a:lnTo>
                      <a:lnTo>
                        <a:pt x="2393" y="9384"/>
                      </a:lnTo>
                      <a:lnTo>
                        <a:pt x="2842" y="9634"/>
                      </a:lnTo>
                      <a:lnTo>
                        <a:pt x="3315" y="9837"/>
                      </a:lnTo>
                      <a:lnTo>
                        <a:pt x="3806" y="9991"/>
                      </a:lnTo>
                      <a:lnTo>
                        <a:pt x="4310" y="10095"/>
                      </a:lnTo>
                      <a:lnTo>
                        <a:pt x="4822" y="10147"/>
                      </a:lnTo>
                      <a:lnTo>
                        <a:pt x="5337" y="10147"/>
                      </a:lnTo>
                      <a:lnTo>
                        <a:pt x="5849" y="10095"/>
                      </a:lnTo>
                      <a:lnTo>
                        <a:pt x="6353" y="9991"/>
                      </a:lnTo>
                      <a:lnTo>
                        <a:pt x="6844" y="9837"/>
                      </a:lnTo>
                      <a:lnTo>
                        <a:pt x="7317" y="9634"/>
                      </a:lnTo>
                      <a:lnTo>
                        <a:pt x="7767" y="9384"/>
                      </a:lnTo>
                      <a:lnTo>
                        <a:pt x="8189" y="9090"/>
                      </a:lnTo>
                      <a:lnTo>
                        <a:pt x="8579" y="8755"/>
                      </a:lnTo>
                      <a:lnTo>
                        <a:pt x="8934" y="8382"/>
                      </a:lnTo>
                      <a:lnTo>
                        <a:pt x="9249" y="7975"/>
                      </a:lnTo>
                      <a:lnTo>
                        <a:pt x="9521" y="7539"/>
                      </a:lnTo>
                      <a:lnTo>
                        <a:pt x="9748" y="7077"/>
                      </a:lnTo>
                      <a:lnTo>
                        <a:pt x="9926" y="6594"/>
                      </a:lnTo>
                      <a:lnTo>
                        <a:pt x="10055" y="6096"/>
                      </a:lnTo>
                      <a:lnTo>
                        <a:pt x="10133" y="5587"/>
                      </a:lnTo>
                      <a:lnTo>
                        <a:pt x="10159" y="5073"/>
                      </a:lnTo>
                    </a:path>
                  </a:pathLst>
                </a:custGeom>
                <a:noFill/>
                <a:ln w="6985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77211297-9A23-4A20-851C-68C11C4F6D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320832" y="1105623"/>
                <a:ext cx="1097280" cy="1097280"/>
              </a:xfrm>
              <a:prstGeom prst="ellipse">
                <a:avLst/>
              </a:prstGeom>
              <a:noFill/>
              <a:ln w="19050"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1A217439-EB38-4E34-B32F-964BA1C66C7C}"/>
                </a:ext>
              </a:extLst>
            </p:cNvPr>
            <p:cNvGrpSpPr/>
            <p:nvPr/>
          </p:nvGrpSpPr>
          <p:grpSpPr>
            <a:xfrm>
              <a:off x="6789506" y="1015229"/>
              <a:ext cx="159933" cy="170362"/>
              <a:chOff x="7697649" y="604964"/>
              <a:chExt cx="159933" cy="170362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AA7E5880-2EA9-4268-9C20-2C52323F83C5}"/>
                  </a:ext>
                </a:extLst>
              </p:cNvPr>
              <p:cNvSpPr/>
              <p:nvPr/>
            </p:nvSpPr>
            <p:spPr>
              <a:xfrm>
                <a:off x="7732417" y="622346"/>
                <a:ext cx="90397" cy="15298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CD0B5026-08C1-4C48-9CC4-19F83A3B7FFB}"/>
                  </a:ext>
                </a:extLst>
              </p:cNvPr>
              <p:cNvSpPr/>
              <p:nvPr/>
            </p:nvSpPr>
            <p:spPr>
              <a:xfrm>
                <a:off x="7697649" y="604964"/>
                <a:ext cx="159933" cy="83444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="" xmlns:a16="http://schemas.microsoft.com/office/drawing/2014/main" id="{811A68C1-7FB0-48ED-9A58-A50A9298CCE8}"/>
                </a:ext>
              </a:extLst>
            </p:cNvPr>
            <p:cNvGrpSpPr/>
            <p:nvPr/>
          </p:nvGrpSpPr>
          <p:grpSpPr>
            <a:xfrm rot="10800000">
              <a:off x="6789506" y="2120274"/>
              <a:ext cx="159933" cy="170362"/>
              <a:chOff x="7697649" y="604964"/>
              <a:chExt cx="159933" cy="170362"/>
            </a:xfrm>
          </p:grpSpPr>
          <p:sp>
            <p:nvSpPr>
              <p:cNvPr id="139" name="Rectangle: Rounded Corners 138">
                <a:extLst>
                  <a:ext uri="{FF2B5EF4-FFF2-40B4-BE49-F238E27FC236}">
                    <a16:creationId xmlns="" xmlns:a16="http://schemas.microsoft.com/office/drawing/2014/main" id="{1286F7D0-E9CF-4E18-876C-4F0B4C419E14}"/>
                  </a:ext>
                </a:extLst>
              </p:cNvPr>
              <p:cNvSpPr/>
              <p:nvPr/>
            </p:nvSpPr>
            <p:spPr>
              <a:xfrm>
                <a:off x="7732417" y="622346"/>
                <a:ext cx="90397" cy="15298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="" xmlns:a16="http://schemas.microsoft.com/office/drawing/2014/main" id="{A7B670F2-7046-4BFE-A4ED-577029214981}"/>
                  </a:ext>
                </a:extLst>
              </p:cNvPr>
              <p:cNvSpPr/>
              <p:nvPr/>
            </p:nvSpPr>
            <p:spPr>
              <a:xfrm>
                <a:off x="7697649" y="604964"/>
                <a:ext cx="159933" cy="83444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218735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A8365B3-CBE9-47A6-9612-2A51AC7E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Minimizing; 2. Systematic</a:t>
            </a:r>
          </a:p>
          <a:p>
            <a:pPr lvl="1"/>
            <a:r>
              <a:rPr lang="en-US" dirty="0"/>
              <a:t>Example: Collimation error in a level</a:t>
            </a:r>
          </a:p>
          <a:p>
            <a:pPr lvl="2"/>
            <a:r>
              <a:rPr lang="en-US" i="1" dirty="0"/>
              <a:t>Computation</a:t>
            </a:r>
          </a:p>
          <a:p>
            <a:pPr lvl="3"/>
            <a:r>
              <a:rPr lang="en-US" dirty="0"/>
              <a:t>Perform peg-test</a:t>
            </a:r>
          </a:p>
          <a:p>
            <a:pPr lvl="3"/>
            <a:r>
              <a:rPr lang="en-US" dirty="0"/>
              <a:t>Determine collimation error rate, c (ft/ft)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Reading error is e = c x d.</a:t>
            </a:r>
          </a:p>
          <a:p>
            <a:pPr lvl="3"/>
            <a:r>
              <a:rPr lang="en-US" dirty="0"/>
              <a:t>Add error to rod reading.</a:t>
            </a:r>
          </a:p>
          <a:p>
            <a:pPr lvl="3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E74BD5C-41EE-4D1E-8243-54E1AF97A79F}"/>
              </a:ext>
            </a:extLst>
          </p:cNvPr>
          <p:cNvGrpSpPr/>
          <p:nvPr/>
        </p:nvGrpSpPr>
        <p:grpSpPr>
          <a:xfrm>
            <a:off x="1366233" y="2720097"/>
            <a:ext cx="5285148" cy="2286000"/>
            <a:chOff x="809184" y="2593975"/>
            <a:chExt cx="5285148" cy="228600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A195AEB-A8ED-4708-B882-E10A33998EA0}"/>
                </a:ext>
              </a:extLst>
            </p:cNvPr>
            <p:cNvCxnSpPr/>
            <p:nvPr/>
          </p:nvCxnSpPr>
          <p:spPr>
            <a:xfrm flipH="1" flipV="1">
              <a:off x="1674212" y="3348575"/>
              <a:ext cx="3725113" cy="155081"/>
            </a:xfrm>
            <a:prstGeom prst="line">
              <a:avLst/>
            </a:prstGeom>
            <a:ln w="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Line 15">
              <a:extLst>
                <a:ext uri="{FF2B5EF4-FFF2-40B4-BE49-F238E27FC236}">
                  <a16:creationId xmlns="" xmlns:a16="http://schemas.microsoft.com/office/drawing/2014/main" id="{6D52BD03-AB25-4AF4-83D8-0F9FA7635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1576" y="4286414"/>
              <a:ext cx="5321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9" name="Line 22">
              <a:extLst>
                <a:ext uri="{FF2B5EF4-FFF2-40B4-BE49-F238E27FC236}">
                  <a16:creationId xmlns="" xmlns:a16="http://schemas.microsoft.com/office/drawing/2014/main" id="{8D39F2B6-AABB-4E2F-9160-DBB5FF2CDC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015" y="4286414"/>
              <a:ext cx="0" cy="900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Line 23">
              <a:extLst>
                <a:ext uri="{FF2B5EF4-FFF2-40B4-BE49-F238E27FC236}">
                  <a16:creationId xmlns="" xmlns:a16="http://schemas.microsoft.com/office/drawing/2014/main" id="{31FF60BB-35BA-4D11-A3AD-D61F79F7AF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015" y="4376478"/>
              <a:ext cx="1023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" name="Line 24">
              <a:extLst>
                <a:ext uri="{FF2B5EF4-FFF2-40B4-BE49-F238E27FC236}">
                  <a16:creationId xmlns="" xmlns:a16="http://schemas.microsoft.com/office/drawing/2014/main" id="{320F1385-D126-46CE-9970-CAD53675A9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9361" y="4286414"/>
              <a:ext cx="0" cy="900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Line 25">
              <a:extLst>
                <a:ext uri="{FF2B5EF4-FFF2-40B4-BE49-F238E27FC236}">
                  <a16:creationId xmlns="" xmlns:a16="http://schemas.microsoft.com/office/drawing/2014/main" id="{52FA9B9B-854E-4387-888C-65FF40EEE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7015" y="4286414"/>
              <a:ext cx="1023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106B10CC-1ACE-4306-BC12-6D63A082C217}"/>
                </a:ext>
              </a:extLst>
            </p:cNvPr>
            <p:cNvGrpSpPr/>
            <p:nvPr/>
          </p:nvGrpSpPr>
          <p:grpSpPr>
            <a:xfrm>
              <a:off x="3574362" y="4267991"/>
              <a:ext cx="2519970" cy="87293"/>
              <a:chOff x="4155506" y="4619810"/>
              <a:chExt cx="3049580" cy="105639"/>
            </a:xfrm>
          </p:grpSpPr>
          <p:sp>
            <p:nvSpPr>
              <p:cNvPr id="117" name="Line 38">
                <a:extLst>
                  <a:ext uri="{FF2B5EF4-FFF2-40B4-BE49-F238E27FC236}">
                    <a16:creationId xmlns="" xmlns:a16="http://schemas.microsoft.com/office/drawing/2014/main" id="{FD6BEC08-6D23-4F81-B282-4E8A00975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5506" y="4718893"/>
                <a:ext cx="361914" cy="6556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8" name="Line 39">
                <a:extLst>
                  <a:ext uri="{FF2B5EF4-FFF2-40B4-BE49-F238E27FC236}">
                    <a16:creationId xmlns="" xmlns:a16="http://schemas.microsoft.com/office/drawing/2014/main" id="{448DBDF4-4B92-4B0E-8335-56E00A629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7418" y="4661923"/>
                <a:ext cx="465697" cy="56972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9" name="Line 40">
                <a:extLst>
                  <a:ext uri="{FF2B5EF4-FFF2-40B4-BE49-F238E27FC236}">
                    <a16:creationId xmlns="" xmlns:a16="http://schemas.microsoft.com/office/drawing/2014/main" id="{A191BE34-5370-4173-8805-A30ADAA0D1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83116" y="4634672"/>
                <a:ext cx="465697" cy="27249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0" name="Line 41">
                <a:extLst>
                  <a:ext uri="{FF2B5EF4-FFF2-40B4-BE49-F238E27FC236}">
                    <a16:creationId xmlns="" xmlns:a16="http://schemas.microsoft.com/office/drawing/2014/main" id="{AB1A205B-E6BC-4B52-BEAB-367E57F0E0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813" y="4634672"/>
                <a:ext cx="339365" cy="0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1" name="Line 42">
                <a:extLst>
                  <a:ext uri="{FF2B5EF4-FFF2-40B4-BE49-F238E27FC236}">
                    <a16:creationId xmlns="" xmlns:a16="http://schemas.microsoft.com/office/drawing/2014/main" id="{1FEFAA4A-ED6E-4995-AFC6-F529BAE76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8178" y="4619810"/>
                <a:ext cx="369089" cy="14863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2" name="Line 43">
                <a:extLst>
                  <a:ext uri="{FF2B5EF4-FFF2-40B4-BE49-F238E27FC236}">
                    <a16:creationId xmlns="" xmlns:a16="http://schemas.microsoft.com/office/drawing/2014/main" id="{590A4B4C-52ED-450C-A6D1-AEAA4C3CD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7267" y="4619810"/>
                <a:ext cx="453311" cy="27249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3" name="Line 44">
                <a:extLst>
                  <a:ext uri="{FF2B5EF4-FFF2-40B4-BE49-F238E27FC236}">
                    <a16:creationId xmlns="" xmlns:a16="http://schemas.microsoft.com/office/drawing/2014/main" id="{7691F84F-9811-4816-980D-B068DA1D5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580" y="4647058"/>
                <a:ext cx="324501" cy="44588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24" name="Line 45">
                <a:extLst>
                  <a:ext uri="{FF2B5EF4-FFF2-40B4-BE49-F238E27FC236}">
                    <a16:creationId xmlns="" xmlns:a16="http://schemas.microsoft.com/office/drawing/2014/main" id="{D8E9CA8B-578E-4491-B407-29F98B19A9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35079" y="4691646"/>
                <a:ext cx="270007" cy="27247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95783D2E-6A32-40B0-AC85-66A82152A24C}"/>
                </a:ext>
              </a:extLst>
            </p:cNvPr>
            <p:cNvGrpSpPr/>
            <p:nvPr/>
          </p:nvGrpSpPr>
          <p:grpSpPr>
            <a:xfrm>
              <a:off x="809184" y="4196349"/>
              <a:ext cx="777829" cy="137142"/>
              <a:chOff x="809184" y="4533112"/>
              <a:chExt cx="941302" cy="165964"/>
            </a:xfrm>
          </p:grpSpPr>
          <p:sp>
            <p:nvSpPr>
              <p:cNvPr id="113" name="Line 30">
                <a:extLst>
                  <a:ext uri="{FF2B5EF4-FFF2-40B4-BE49-F238E27FC236}">
                    <a16:creationId xmlns="" xmlns:a16="http://schemas.microsoft.com/office/drawing/2014/main" id="{133486D0-55FF-4DFB-98AD-2A62D125C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9184" y="4533112"/>
                <a:ext cx="522671" cy="86698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4" name="Line 31">
                <a:extLst>
                  <a:ext uri="{FF2B5EF4-FFF2-40B4-BE49-F238E27FC236}">
                    <a16:creationId xmlns="" xmlns:a16="http://schemas.microsoft.com/office/drawing/2014/main" id="{D440F703-0A89-4530-85A3-3CB24E3A9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1855" y="4619810"/>
                <a:ext cx="128811" cy="14863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5" name="Line 32">
                <a:extLst>
                  <a:ext uri="{FF2B5EF4-FFF2-40B4-BE49-F238E27FC236}">
                    <a16:creationId xmlns="" xmlns:a16="http://schemas.microsoft.com/office/drawing/2014/main" id="{EE79AC8A-8C83-4B05-98EB-0A090BDCF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664" y="4634672"/>
                <a:ext cx="210556" cy="56974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6" name="Line 60">
                <a:extLst>
                  <a:ext uri="{FF2B5EF4-FFF2-40B4-BE49-F238E27FC236}">
                    <a16:creationId xmlns="" xmlns:a16="http://schemas.microsoft.com/office/drawing/2014/main" id="{C8762465-8250-48B1-8B5A-69D1A9424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1219" y="4691646"/>
                <a:ext cx="79267" cy="7430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9337EBD3-2897-43BA-A41E-0DB22C8D55FA}"/>
                </a:ext>
              </a:extLst>
            </p:cNvPr>
            <p:cNvGrpSpPr/>
            <p:nvPr/>
          </p:nvGrpSpPr>
          <p:grpSpPr>
            <a:xfrm>
              <a:off x="1689361" y="4345773"/>
              <a:ext cx="1767796" cy="51174"/>
              <a:chOff x="1874343" y="4713940"/>
              <a:chExt cx="2139325" cy="61929"/>
            </a:xfrm>
          </p:grpSpPr>
          <p:sp>
            <p:nvSpPr>
              <p:cNvPr id="107" name="Line 33">
                <a:extLst>
                  <a:ext uri="{FF2B5EF4-FFF2-40B4-BE49-F238E27FC236}">
                    <a16:creationId xmlns="" xmlns:a16="http://schemas.microsoft.com/office/drawing/2014/main" id="{3CD61E51-B668-4620-809A-9F50D4926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2695" y="4733758"/>
                <a:ext cx="326979" cy="12386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8" name="Line 34">
                <a:extLst>
                  <a:ext uri="{FF2B5EF4-FFF2-40B4-BE49-F238E27FC236}">
                    <a16:creationId xmlns="" xmlns:a16="http://schemas.microsoft.com/office/drawing/2014/main" id="{F69F9E15-171B-47A0-A7B2-5F814A935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9673" y="4746144"/>
                <a:ext cx="480560" cy="29725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="" xmlns:a16="http://schemas.microsoft.com/office/drawing/2014/main" id="{1A93F795-8849-44FC-8DA8-0F16E3F5B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0232" y="4761006"/>
                <a:ext cx="522671" cy="14863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="" xmlns:a16="http://schemas.microsoft.com/office/drawing/2014/main" id="{EA928541-3305-42E2-8317-B712A2C11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2902" y="4733099"/>
                <a:ext cx="349369" cy="27905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1" name="Line 37">
                <a:extLst>
                  <a:ext uri="{FF2B5EF4-FFF2-40B4-BE49-F238E27FC236}">
                    <a16:creationId xmlns="" xmlns:a16="http://schemas.microsoft.com/office/drawing/2014/main" id="{D6C0F9EE-7D22-48EC-8DD5-89D350BFB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4714" y="4728828"/>
                <a:ext cx="278954" cy="4027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12" name="Line 61">
                <a:extLst>
                  <a:ext uri="{FF2B5EF4-FFF2-40B4-BE49-F238E27FC236}">
                    <a16:creationId xmlns="" xmlns:a16="http://schemas.microsoft.com/office/drawing/2014/main" id="{370A99B2-8CD1-45C4-9506-3A45B811B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4343" y="4713940"/>
                <a:ext cx="178352" cy="19816"/>
              </a:xfrm>
              <a:prstGeom prst="line">
                <a:avLst/>
              </a:prstGeom>
              <a:noFill/>
              <a:ln w="635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6" name="Line 65">
              <a:extLst>
                <a:ext uri="{FF2B5EF4-FFF2-40B4-BE49-F238E27FC236}">
                  <a16:creationId xmlns="" xmlns:a16="http://schemas.microsoft.com/office/drawing/2014/main" id="{FF7DCE30-129F-4B8D-8EAC-A3410C57F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4797" y="3506536"/>
              <a:ext cx="3663987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="" xmlns:a16="http://schemas.microsoft.com/office/drawing/2014/main" id="{323BA293-4CB0-4126-A5CA-799C76F9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5923" y="3550207"/>
              <a:ext cx="84279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Horizontal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A37FE61B-362F-4E66-9EE6-2CDFC8485762}"/>
                </a:ext>
              </a:extLst>
            </p:cNvPr>
            <p:cNvGrpSpPr/>
            <p:nvPr/>
          </p:nvGrpSpPr>
          <p:grpSpPr>
            <a:xfrm>
              <a:off x="5115603" y="3470803"/>
              <a:ext cx="591767" cy="1047334"/>
              <a:chOff x="5115603" y="3470803"/>
              <a:chExt cx="591767" cy="1047334"/>
            </a:xfrm>
          </p:grpSpPr>
          <p:grpSp>
            <p:nvGrpSpPr>
              <p:cNvPr id="62" name="Group 1905">
                <a:extLst>
                  <a:ext uri="{FF2B5EF4-FFF2-40B4-BE49-F238E27FC236}">
                    <a16:creationId xmlns="" xmlns:a16="http://schemas.microsoft.com/office/drawing/2014/main" id="{8932D093-21D5-4AF8-BA2A-C057722D116B}"/>
                  </a:ext>
                </a:extLst>
              </p:cNvPr>
              <p:cNvGrpSpPr/>
              <p:nvPr/>
            </p:nvGrpSpPr>
            <p:grpSpPr>
              <a:xfrm flipH="1">
                <a:off x="5305635" y="3470803"/>
                <a:ext cx="198775" cy="104550"/>
                <a:chOff x="6511018" y="2181474"/>
                <a:chExt cx="628392" cy="337849"/>
              </a:xfrm>
            </p:grpSpPr>
            <p:grpSp>
              <p:nvGrpSpPr>
                <p:cNvPr id="89" name="Group 1872">
                  <a:extLst>
                    <a:ext uri="{FF2B5EF4-FFF2-40B4-BE49-F238E27FC236}">
                      <a16:creationId xmlns="" xmlns:a16="http://schemas.microsoft.com/office/drawing/2014/main" id="{980AE6A2-975C-46CE-956C-77F0FECE5418}"/>
                    </a:ext>
                  </a:extLst>
                </p:cNvPr>
                <p:cNvGrpSpPr/>
                <p:nvPr/>
              </p:nvGrpSpPr>
              <p:grpSpPr>
                <a:xfrm>
                  <a:off x="6511018" y="2181474"/>
                  <a:ext cx="628392" cy="189166"/>
                  <a:chOff x="6472550" y="2134126"/>
                  <a:chExt cx="698214" cy="236457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="" xmlns:a16="http://schemas.microsoft.com/office/drawing/2014/main" id="{F253114C-D5A9-4CBD-870D-FF9620A5CA45}"/>
                      </a:ext>
                    </a:extLst>
                  </p:cNvPr>
                  <p:cNvSpPr/>
                  <p:nvPr/>
                </p:nvSpPr>
                <p:spPr>
                  <a:xfrm>
                    <a:off x="7046521" y="2164261"/>
                    <a:ext cx="124243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="" xmlns:a16="http://schemas.microsoft.com/office/drawing/2014/main" id="{1BD5FF72-2A3D-4F7A-9E94-5009349B5511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3" name="Rounded Rectangle 155">
                    <a:extLst>
                      <a:ext uri="{FF2B5EF4-FFF2-40B4-BE49-F238E27FC236}">
                        <a16:creationId xmlns="" xmlns:a16="http://schemas.microsoft.com/office/drawing/2014/main" id="{599AFB3F-011B-4152-ADA4-B3ADB2AD2BF3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="" xmlns:a16="http://schemas.microsoft.com/office/drawing/2014/main" id="{AD64ADA6-D3C5-447B-B9C6-19591078A4A5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5" name="Rounded Rectangle 157">
                    <a:extLst>
                      <a:ext uri="{FF2B5EF4-FFF2-40B4-BE49-F238E27FC236}">
                        <a16:creationId xmlns="" xmlns:a16="http://schemas.microsoft.com/office/drawing/2014/main" id="{A63F2AC0-B30D-4E0D-99C7-5A66361D1613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="" xmlns:a16="http://schemas.microsoft.com/office/drawing/2014/main" id="{1F64DF71-5DD1-4BEB-AFE3-D955D4F4C532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90" name="Rectangle 89">
                  <a:extLst>
                    <a:ext uri="{FF2B5EF4-FFF2-40B4-BE49-F238E27FC236}">
                      <a16:creationId xmlns="" xmlns:a16="http://schemas.microsoft.com/office/drawing/2014/main" id="{C0380EFC-2C5C-44E5-A160-692EF3028E5F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91" name="Group 72">
                  <a:extLst>
                    <a:ext uri="{FF2B5EF4-FFF2-40B4-BE49-F238E27FC236}">
                      <a16:creationId xmlns="" xmlns:a16="http://schemas.microsoft.com/office/drawing/2014/main" id="{FED3BC53-EAB0-4DB9-8EBF-91442813A337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="" xmlns:a16="http://schemas.microsoft.com/office/drawing/2014/main" id="{FE8E5420-85D2-4124-BA08-59D89FD35333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="" xmlns:a16="http://schemas.microsoft.com/office/drawing/2014/main" id="{0760DBA2-AAAF-4E4D-9D1C-E7897BF483AA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92" name="Rectangle 91">
                  <a:extLst>
                    <a:ext uri="{FF2B5EF4-FFF2-40B4-BE49-F238E27FC236}">
                      <a16:creationId xmlns="" xmlns:a16="http://schemas.microsoft.com/office/drawing/2014/main" id="{F2644209-AC72-4481-BCAF-FE3A955FF487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93" name="Group 71">
                  <a:extLst>
                    <a:ext uri="{FF2B5EF4-FFF2-40B4-BE49-F238E27FC236}">
                      <a16:creationId xmlns="" xmlns:a16="http://schemas.microsoft.com/office/drawing/2014/main" id="{423257FA-84A4-4F30-AD2A-14AC7C90B484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="" xmlns:a16="http://schemas.microsoft.com/office/drawing/2014/main" id="{2C5D40E0-F62E-4A04-92E1-E9709924AD9D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="" xmlns:a16="http://schemas.microsoft.com/office/drawing/2014/main" id="{D026857F-0288-4E64-BA56-DC1029058AB2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94" name="Group 72">
                  <a:extLst>
                    <a:ext uri="{FF2B5EF4-FFF2-40B4-BE49-F238E27FC236}">
                      <a16:creationId xmlns="" xmlns:a16="http://schemas.microsoft.com/office/drawing/2014/main" id="{CC1C9B7E-C591-4841-AE3F-AF63A38E8827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="" xmlns:a16="http://schemas.microsoft.com/office/drawing/2014/main" id="{B5EACFAE-6E8C-4102-990A-6A5F73A6CAD5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="" xmlns:a16="http://schemas.microsoft.com/office/drawing/2014/main" id="{D498D734-A5DE-4597-9691-CD30BFCBB991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63" name="Group 1924">
                <a:extLst>
                  <a:ext uri="{FF2B5EF4-FFF2-40B4-BE49-F238E27FC236}">
                    <a16:creationId xmlns="" xmlns:a16="http://schemas.microsoft.com/office/drawing/2014/main" id="{6E540938-15CE-45D6-BED1-428EA2D9B4FD}"/>
                  </a:ext>
                </a:extLst>
              </p:cNvPr>
              <p:cNvGrpSpPr/>
              <p:nvPr/>
            </p:nvGrpSpPr>
            <p:grpSpPr>
              <a:xfrm>
                <a:off x="5115603" y="3575698"/>
                <a:ext cx="591767" cy="942439"/>
                <a:chOff x="1812899" y="3196301"/>
                <a:chExt cx="1912288" cy="3045473"/>
              </a:xfrm>
            </p:grpSpPr>
            <p:grpSp>
              <p:nvGrpSpPr>
                <p:cNvPr id="64" name="Group 53">
                  <a:extLst>
                    <a:ext uri="{FF2B5EF4-FFF2-40B4-BE49-F238E27FC236}">
                      <a16:creationId xmlns="" xmlns:a16="http://schemas.microsoft.com/office/drawing/2014/main" id="{AEE8A354-53A0-4274-A329-E07898A0D264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67" name="Freeform 119">
                    <a:extLst>
                      <a:ext uri="{FF2B5EF4-FFF2-40B4-BE49-F238E27FC236}">
                        <a16:creationId xmlns="" xmlns:a16="http://schemas.microsoft.com/office/drawing/2014/main" id="{2945E06C-3B59-485C-A276-D6E849096577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8" name="Freeform 120">
                    <a:extLst>
                      <a:ext uri="{FF2B5EF4-FFF2-40B4-BE49-F238E27FC236}">
                        <a16:creationId xmlns="" xmlns:a16="http://schemas.microsoft.com/office/drawing/2014/main" id="{34485171-0112-439C-8919-0E6969AA2719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9" name="Freeform 121">
                    <a:extLst>
                      <a:ext uri="{FF2B5EF4-FFF2-40B4-BE49-F238E27FC236}">
                        <a16:creationId xmlns="" xmlns:a16="http://schemas.microsoft.com/office/drawing/2014/main" id="{C3B8B214-8DFB-4FB5-89B3-A0EDE3343941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0" name="Freeform 122">
                    <a:extLst>
                      <a:ext uri="{FF2B5EF4-FFF2-40B4-BE49-F238E27FC236}">
                        <a16:creationId xmlns="" xmlns:a16="http://schemas.microsoft.com/office/drawing/2014/main" id="{9D94BC60-77A3-4252-9E26-DE492FC88AC3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1" name="Freeform 123">
                    <a:extLst>
                      <a:ext uri="{FF2B5EF4-FFF2-40B4-BE49-F238E27FC236}">
                        <a16:creationId xmlns="" xmlns:a16="http://schemas.microsoft.com/office/drawing/2014/main" id="{E1057FB0-E07A-44FF-9DA3-D48C6358B193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2" name="Freeform 124">
                    <a:extLst>
                      <a:ext uri="{FF2B5EF4-FFF2-40B4-BE49-F238E27FC236}">
                        <a16:creationId xmlns="" xmlns:a16="http://schemas.microsoft.com/office/drawing/2014/main" id="{7AE6EFB1-A3E6-4C0B-932B-09CE89ECBDE4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3" name="Freeform 125">
                    <a:extLst>
                      <a:ext uri="{FF2B5EF4-FFF2-40B4-BE49-F238E27FC236}">
                        <a16:creationId xmlns="" xmlns:a16="http://schemas.microsoft.com/office/drawing/2014/main" id="{97B933EB-BA1D-4208-92D0-C6578FA345C0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4" name="Freeform 126">
                    <a:extLst>
                      <a:ext uri="{FF2B5EF4-FFF2-40B4-BE49-F238E27FC236}">
                        <a16:creationId xmlns="" xmlns:a16="http://schemas.microsoft.com/office/drawing/2014/main" id="{B87B5E78-32B5-4A70-87BB-7280563C64F9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5" name="Freeform 127">
                    <a:extLst>
                      <a:ext uri="{FF2B5EF4-FFF2-40B4-BE49-F238E27FC236}">
                        <a16:creationId xmlns="" xmlns:a16="http://schemas.microsoft.com/office/drawing/2014/main" id="{03E560E3-DA8D-48F0-94D6-16EF24EDB622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6" name="Freeform 128">
                    <a:extLst>
                      <a:ext uri="{FF2B5EF4-FFF2-40B4-BE49-F238E27FC236}">
                        <a16:creationId xmlns="" xmlns:a16="http://schemas.microsoft.com/office/drawing/2014/main" id="{193D05CF-77A5-4C16-95FB-2EF0CC407827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7" name="Freeform 129">
                    <a:extLst>
                      <a:ext uri="{FF2B5EF4-FFF2-40B4-BE49-F238E27FC236}">
                        <a16:creationId xmlns="" xmlns:a16="http://schemas.microsoft.com/office/drawing/2014/main" id="{CB00BCBF-7A85-47E6-9383-1AFAD40AB3C2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8" name="Freeform 130">
                    <a:extLst>
                      <a:ext uri="{FF2B5EF4-FFF2-40B4-BE49-F238E27FC236}">
                        <a16:creationId xmlns="" xmlns:a16="http://schemas.microsoft.com/office/drawing/2014/main" id="{6F3D65D9-B290-487D-979B-4A0486CBAA38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79" name="Straight Connector 78">
                    <a:extLst>
                      <a:ext uri="{FF2B5EF4-FFF2-40B4-BE49-F238E27FC236}">
                        <a16:creationId xmlns="" xmlns:a16="http://schemas.microsoft.com/office/drawing/2014/main" id="{5A36C01D-FDE0-43A7-B3E6-64A2B877DF70}"/>
                      </a:ext>
                    </a:extLst>
                  </p:cNvPr>
                  <p:cNvCxnSpPr>
                    <a:stCxn id="78" idx="1"/>
                    <a:endCxn id="78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="" xmlns:a16="http://schemas.microsoft.com/office/drawing/2014/main" id="{2E4FE4AD-6516-47B0-AEB6-82CECFD56CB4}"/>
                      </a:ext>
                    </a:extLst>
                  </p:cNvPr>
                  <p:cNvCxnSpPr>
                    <a:stCxn id="74" idx="1"/>
                    <a:endCxn id="74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Freeform 133">
                    <a:extLst>
                      <a:ext uri="{FF2B5EF4-FFF2-40B4-BE49-F238E27FC236}">
                        <a16:creationId xmlns="" xmlns:a16="http://schemas.microsoft.com/office/drawing/2014/main" id="{29A53802-B47E-47BE-8289-C45DDF9C0131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2" name="Freeform 134">
                    <a:extLst>
                      <a:ext uri="{FF2B5EF4-FFF2-40B4-BE49-F238E27FC236}">
                        <a16:creationId xmlns="" xmlns:a16="http://schemas.microsoft.com/office/drawing/2014/main" id="{3DCF46DA-AB80-4C75-B5BA-2AED36E8C41F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83" name="Straight Connector 82">
                    <a:extLst>
                      <a:ext uri="{FF2B5EF4-FFF2-40B4-BE49-F238E27FC236}">
                        <a16:creationId xmlns="" xmlns:a16="http://schemas.microsoft.com/office/drawing/2014/main" id="{ADBFC2E1-B203-4FFE-B05F-CE25A435E262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Freeform 136">
                    <a:extLst>
                      <a:ext uri="{FF2B5EF4-FFF2-40B4-BE49-F238E27FC236}">
                        <a16:creationId xmlns="" xmlns:a16="http://schemas.microsoft.com/office/drawing/2014/main" id="{5D0674E7-980A-4E0C-A99A-A6E4BA30FA6A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5" name="Freeform 137">
                    <a:extLst>
                      <a:ext uri="{FF2B5EF4-FFF2-40B4-BE49-F238E27FC236}">
                        <a16:creationId xmlns="" xmlns:a16="http://schemas.microsoft.com/office/drawing/2014/main" id="{03D70B5A-970E-469D-BBC0-293094F2301F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6" name="Freeform 138">
                    <a:extLst>
                      <a:ext uri="{FF2B5EF4-FFF2-40B4-BE49-F238E27FC236}">
                        <a16:creationId xmlns="" xmlns:a16="http://schemas.microsoft.com/office/drawing/2014/main" id="{96E4FF04-A24D-4045-8166-0CC817639453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7" name="Freeform 139">
                    <a:extLst>
                      <a:ext uri="{FF2B5EF4-FFF2-40B4-BE49-F238E27FC236}">
                        <a16:creationId xmlns="" xmlns:a16="http://schemas.microsoft.com/office/drawing/2014/main" id="{3AD33C7E-B9FB-4E19-95D0-8EDB845F95FD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8" name="Freeform 140">
                    <a:extLst>
                      <a:ext uri="{FF2B5EF4-FFF2-40B4-BE49-F238E27FC236}">
                        <a16:creationId xmlns="" xmlns:a16="http://schemas.microsoft.com/office/drawing/2014/main" id="{A8F5A8EF-850C-47A3-AF94-4FC41C4520B1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65" name="Straight Connector 64">
                  <a:extLst>
                    <a:ext uri="{FF2B5EF4-FFF2-40B4-BE49-F238E27FC236}">
                      <a16:creationId xmlns="" xmlns:a16="http://schemas.microsoft.com/office/drawing/2014/main" id="{7FA15B4F-5B5C-48CE-80BD-88DDA79E0DEA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="" xmlns:a16="http://schemas.microsoft.com/office/drawing/2014/main" id="{5481C382-EB08-4264-9A83-FC9B67995F26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2EADD884-6E4D-407C-8AE9-291787637682}"/>
                </a:ext>
              </a:extLst>
            </p:cNvPr>
            <p:cNvSpPr txBox="1"/>
            <p:nvPr/>
          </p:nvSpPr>
          <p:spPr>
            <a:xfrm rot="152069">
              <a:off x="4092689" y="315554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600" dirty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FE4515A-E1EE-4CBC-BFDF-F4D9CB726A5F}"/>
                </a:ext>
              </a:extLst>
            </p:cNvPr>
            <p:cNvCxnSpPr/>
            <p:nvPr/>
          </p:nvCxnSpPr>
          <p:spPr>
            <a:xfrm flipH="1">
              <a:off x="1687757" y="3334561"/>
              <a:ext cx="2017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273E8B74-FC74-42CD-B62B-188B32058D2D}"/>
                </a:ext>
              </a:extLst>
            </p:cNvPr>
            <p:cNvCxnSpPr/>
            <p:nvPr/>
          </p:nvCxnSpPr>
          <p:spPr>
            <a:xfrm flipV="1">
              <a:off x="1810228" y="3144282"/>
              <a:ext cx="0" cy="188286"/>
            </a:xfrm>
            <a:prstGeom prst="line">
              <a:avLst/>
            </a:prstGeom>
            <a:ln w="3175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0A7E1303-57CD-4F7A-BD0B-613E833CB844}"/>
                </a:ext>
              </a:extLst>
            </p:cNvPr>
            <p:cNvCxnSpPr/>
            <p:nvPr/>
          </p:nvCxnSpPr>
          <p:spPr>
            <a:xfrm>
              <a:off x="1810311" y="3516486"/>
              <a:ext cx="0" cy="184548"/>
            </a:xfrm>
            <a:prstGeom prst="line">
              <a:avLst/>
            </a:prstGeom>
            <a:ln w="3175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8A143B8-8095-48A0-80BB-A958E3E042F8}"/>
                </a:ext>
              </a:extLst>
            </p:cNvPr>
            <p:cNvSpPr txBox="1"/>
            <p:nvPr/>
          </p:nvSpPr>
          <p:spPr>
            <a:xfrm>
              <a:off x="1698188" y="2841655"/>
              <a:ext cx="81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600" baseline="-25000" dirty="0"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44" name="Line 15">
              <a:extLst>
                <a:ext uri="{FF2B5EF4-FFF2-40B4-BE49-F238E27FC236}">
                  <a16:creationId xmlns="" xmlns:a16="http://schemas.microsoft.com/office/drawing/2014/main" id="{3D1D1713-481D-424E-B852-39A3490C2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5277" y="4316157"/>
              <a:ext cx="5321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5" name="Line 22">
              <a:extLst>
                <a:ext uri="{FF2B5EF4-FFF2-40B4-BE49-F238E27FC236}">
                  <a16:creationId xmlns="" xmlns:a16="http://schemas.microsoft.com/office/drawing/2014/main" id="{75D096A5-30DE-4505-8446-0641C588B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14" y="4316157"/>
              <a:ext cx="0" cy="900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Line 23">
              <a:extLst>
                <a:ext uri="{FF2B5EF4-FFF2-40B4-BE49-F238E27FC236}">
                  <a16:creationId xmlns="" xmlns:a16="http://schemas.microsoft.com/office/drawing/2014/main" id="{FD3C7ADD-A74F-4959-85F7-2C4ACEC78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714" y="4406219"/>
              <a:ext cx="1023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Line 24">
              <a:extLst>
                <a:ext uri="{FF2B5EF4-FFF2-40B4-BE49-F238E27FC236}">
                  <a16:creationId xmlns="" xmlns:a16="http://schemas.microsoft.com/office/drawing/2014/main" id="{070C96BA-DE1C-40A7-93AB-D276834C3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061" y="4316157"/>
              <a:ext cx="0" cy="900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Line 25">
              <a:extLst>
                <a:ext uri="{FF2B5EF4-FFF2-40B4-BE49-F238E27FC236}">
                  <a16:creationId xmlns="" xmlns:a16="http://schemas.microsoft.com/office/drawing/2014/main" id="{907F8A0A-3BC5-45D2-A2F5-2B063BEAB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0714" y="4316157"/>
              <a:ext cx="10234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02B7FAD1-FFB1-4B48-8BAB-3E971363EE85}"/>
                </a:ext>
              </a:extLst>
            </p:cNvPr>
            <p:cNvCxnSpPr/>
            <p:nvPr/>
          </p:nvCxnSpPr>
          <p:spPr>
            <a:xfrm flipH="1">
              <a:off x="3551668" y="3409799"/>
              <a:ext cx="20173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9DB15126-3432-46CD-A903-B451B0BADD9E}"/>
                </a:ext>
              </a:extLst>
            </p:cNvPr>
            <p:cNvCxnSpPr/>
            <p:nvPr/>
          </p:nvCxnSpPr>
          <p:spPr>
            <a:xfrm flipV="1">
              <a:off x="3674138" y="3208658"/>
              <a:ext cx="0" cy="188286"/>
            </a:xfrm>
            <a:prstGeom prst="line">
              <a:avLst/>
            </a:prstGeom>
            <a:ln w="3175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2C3C9CB3-2C5B-4371-96B7-D0711A960262}"/>
                </a:ext>
              </a:extLst>
            </p:cNvPr>
            <p:cNvCxnSpPr/>
            <p:nvPr/>
          </p:nvCxnSpPr>
          <p:spPr>
            <a:xfrm>
              <a:off x="3674220" y="3514267"/>
              <a:ext cx="0" cy="184548"/>
            </a:xfrm>
            <a:prstGeom prst="line">
              <a:avLst/>
            </a:prstGeom>
            <a:ln w="3175">
              <a:solidFill>
                <a:schemeClr val="tx1"/>
              </a:solidFill>
              <a:headEnd type="stealth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FCBB49F-7F23-4632-BB27-CE21085D984B}"/>
                </a:ext>
              </a:extLst>
            </p:cNvPr>
            <p:cNvSpPr txBox="1"/>
            <p:nvPr/>
          </p:nvSpPr>
          <p:spPr>
            <a:xfrm>
              <a:off x="3553808" y="2932821"/>
              <a:ext cx="613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600" baseline="-25000" dirty="0"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82B475D6-4C01-4B39-B654-9F78D17751F5}"/>
                </a:ext>
              </a:extLst>
            </p:cNvPr>
            <p:cNvCxnSpPr/>
            <p:nvPr/>
          </p:nvCxnSpPr>
          <p:spPr>
            <a:xfrm>
              <a:off x="1667531" y="4417297"/>
              <a:ext cx="0" cy="46267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46808AE9-C7FD-498A-80D6-4D778B5634A5}"/>
                </a:ext>
              </a:extLst>
            </p:cNvPr>
            <p:cNvCxnSpPr/>
            <p:nvPr/>
          </p:nvCxnSpPr>
          <p:spPr>
            <a:xfrm>
              <a:off x="3540736" y="4456729"/>
              <a:ext cx="0" cy="25514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50092BCA-FCE4-4A0D-B070-6ED2558DB550}"/>
                </a:ext>
              </a:extLst>
            </p:cNvPr>
            <p:cNvCxnSpPr/>
            <p:nvPr/>
          </p:nvCxnSpPr>
          <p:spPr>
            <a:xfrm>
              <a:off x="5411115" y="4568845"/>
              <a:ext cx="0" cy="30785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51736B55-BDC4-42ED-AF12-37FC9403A02D}"/>
                </a:ext>
              </a:extLst>
            </p:cNvPr>
            <p:cNvCxnSpPr/>
            <p:nvPr/>
          </p:nvCxnSpPr>
          <p:spPr>
            <a:xfrm>
              <a:off x="3544506" y="4627795"/>
              <a:ext cx="1867577" cy="0"/>
            </a:xfrm>
            <a:prstGeom prst="line">
              <a:avLst/>
            </a:prstGeom>
            <a:ln w="31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923A10A4-08F6-4A3E-A253-D4F0ABC8B051}"/>
                </a:ext>
              </a:extLst>
            </p:cNvPr>
            <p:cNvCxnSpPr/>
            <p:nvPr/>
          </p:nvCxnSpPr>
          <p:spPr>
            <a:xfrm>
              <a:off x="1677533" y="4804649"/>
              <a:ext cx="3733581" cy="0"/>
            </a:xfrm>
            <a:prstGeom prst="line">
              <a:avLst/>
            </a:prstGeom>
            <a:ln w="31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14D25DA-BB00-4B94-82F8-339002415786}"/>
                </a:ext>
              </a:extLst>
            </p:cNvPr>
            <p:cNvSpPr txBox="1"/>
            <p:nvPr/>
          </p:nvSpPr>
          <p:spPr>
            <a:xfrm>
              <a:off x="4097611" y="4307465"/>
              <a:ext cx="637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600" baseline="-25000" dirty="0">
                  <a:latin typeface="+mj-lt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2B7F85A8-C403-4083-81BD-7BD6ED61DE94}"/>
                </a:ext>
              </a:extLst>
            </p:cNvPr>
            <p:cNvSpPr txBox="1"/>
            <p:nvPr/>
          </p:nvSpPr>
          <p:spPr>
            <a:xfrm>
              <a:off x="2335622" y="4490868"/>
              <a:ext cx="592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600" baseline="-25000" dirty="0">
                  <a:latin typeface="+mj-lt"/>
                  <a:ea typeface="Verdana" pitchFamily="34" charset="0"/>
                  <a:cs typeface="Verdana" pitchFamily="34" charset="0"/>
                </a:rPr>
                <a:t>2</a:t>
              </a:r>
            </a:p>
          </p:txBody>
        </p:sp>
        <p:sp>
          <p:nvSpPr>
            <p:cNvPr id="60" name="Rectangle 39">
              <a:extLst>
                <a:ext uri="{FF2B5EF4-FFF2-40B4-BE49-F238E27FC236}">
                  <a16:creationId xmlns="" xmlns:a16="http://schemas.microsoft.com/office/drawing/2014/main" id="{772B7F8E-4238-4B66-8A48-0DF40FE72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495" y="2593975"/>
              <a:ext cx="36026" cy="169779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6350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1" name="Rectangle 57">
              <a:extLst>
                <a:ext uri="{FF2B5EF4-FFF2-40B4-BE49-F238E27FC236}">
                  <a16:creationId xmlns="" xmlns:a16="http://schemas.microsoft.com/office/drawing/2014/main" id="{06841215-1C87-4B77-91FA-187414EF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286" y="2625088"/>
              <a:ext cx="36026" cy="1697798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 w="6350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0967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A8365B3-CBE9-47A6-9612-2A51AC7E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Minimizing; 2. Systematic</a:t>
            </a:r>
          </a:p>
          <a:p>
            <a:pPr lvl="1"/>
            <a:r>
              <a:rPr lang="en-US" dirty="0"/>
              <a:t>Example: Collimation error in a level</a:t>
            </a:r>
          </a:p>
          <a:p>
            <a:pPr lvl="2"/>
            <a:r>
              <a:rPr lang="en-US" i="1" dirty="0"/>
              <a:t>Procedure</a:t>
            </a:r>
          </a:p>
          <a:p>
            <a:pPr lvl="2"/>
            <a:r>
              <a:rPr lang="en-US" dirty="0" err="1"/>
              <a:t>Becasue</a:t>
            </a:r>
            <a:r>
              <a:rPr lang="en-US" dirty="0"/>
              <a:t> the error is a function of distance, balancing BS and FS distances allows the error to cancel.</a:t>
            </a:r>
          </a:p>
          <a:p>
            <a:pPr lvl="3"/>
            <a:endParaRPr lang="en-US" dirty="0"/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953092C6-4801-4EFE-8F6A-E934D723912B}"/>
              </a:ext>
            </a:extLst>
          </p:cNvPr>
          <p:cNvGrpSpPr>
            <a:grpSpLocks noChangeAspect="1"/>
          </p:cNvGrpSpPr>
          <p:nvPr/>
        </p:nvGrpSpPr>
        <p:grpSpPr>
          <a:xfrm>
            <a:off x="725214" y="2695446"/>
            <a:ext cx="7315200" cy="1931231"/>
            <a:chOff x="721804" y="1266040"/>
            <a:chExt cx="4572000" cy="1207019"/>
          </a:xfrm>
        </p:grpSpPr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2FB3D148-56A2-41F4-836F-3D3042162063}"/>
                </a:ext>
              </a:extLst>
            </p:cNvPr>
            <p:cNvGrpSpPr/>
            <p:nvPr/>
          </p:nvGrpSpPr>
          <p:grpSpPr>
            <a:xfrm>
              <a:off x="1147818" y="2073085"/>
              <a:ext cx="48423" cy="42612"/>
              <a:chOff x="1420126" y="2636152"/>
              <a:chExt cx="79375" cy="69850"/>
            </a:xfrm>
          </p:grpSpPr>
          <p:sp>
            <p:nvSpPr>
              <p:cNvPr id="261" name="Line 15">
                <a:extLst>
                  <a:ext uri="{FF2B5EF4-FFF2-40B4-BE49-F238E27FC236}">
                    <a16:creationId xmlns="" xmlns:a16="http://schemas.microsoft.com/office/drawing/2014/main" id="{07DC8F46-8202-4976-985B-E665D8937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9176" y="2636152"/>
                <a:ext cx="412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2" name="Line 22">
                <a:extLst>
                  <a:ext uri="{FF2B5EF4-FFF2-40B4-BE49-F238E27FC236}">
                    <a16:creationId xmlns="" xmlns:a16="http://schemas.microsoft.com/office/drawing/2014/main" id="{52435E47-6027-4119-9E7D-B0131D323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126" y="263615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3" name="Line 23">
                <a:extLst>
                  <a:ext uri="{FF2B5EF4-FFF2-40B4-BE49-F238E27FC236}">
                    <a16:creationId xmlns="" xmlns:a16="http://schemas.microsoft.com/office/drawing/2014/main" id="{A05E373C-DF8D-45EB-9D10-9DECEF4AB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126" y="2706002"/>
                <a:ext cx="793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4" name="Line 24">
                <a:extLst>
                  <a:ext uri="{FF2B5EF4-FFF2-40B4-BE49-F238E27FC236}">
                    <a16:creationId xmlns="" xmlns:a16="http://schemas.microsoft.com/office/drawing/2014/main" id="{EC46047A-91CD-4C37-A7CD-22B531C3F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9501" y="263615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5" name="Line 25">
                <a:extLst>
                  <a:ext uri="{FF2B5EF4-FFF2-40B4-BE49-F238E27FC236}">
                    <a16:creationId xmlns="" xmlns:a16="http://schemas.microsoft.com/office/drawing/2014/main" id="{0D177140-B74B-45D5-9540-85FA1EC06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0126" y="2636152"/>
                <a:ext cx="793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="" xmlns:a16="http://schemas.microsoft.com/office/drawing/2014/main" id="{D9395149-73AC-47F4-B626-AEB3760FB197}"/>
                </a:ext>
              </a:extLst>
            </p:cNvPr>
            <p:cNvGrpSpPr/>
            <p:nvPr/>
          </p:nvGrpSpPr>
          <p:grpSpPr>
            <a:xfrm>
              <a:off x="4740812" y="2425605"/>
              <a:ext cx="59076" cy="42612"/>
              <a:chOff x="7309751" y="3214002"/>
              <a:chExt cx="96837" cy="69850"/>
            </a:xfrm>
          </p:grpSpPr>
          <p:sp>
            <p:nvSpPr>
              <p:cNvPr id="255" name="Line 19">
                <a:extLst>
                  <a:ext uri="{FF2B5EF4-FFF2-40B4-BE49-F238E27FC236}">
                    <a16:creationId xmlns="" xmlns:a16="http://schemas.microsoft.com/office/drawing/2014/main" id="{4602104F-9A0F-421E-A9EE-B95D7B08C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6263" y="3214002"/>
                <a:ext cx="39688" cy="0"/>
              </a:xfrm>
              <a:prstGeom prst="line">
                <a:avLst/>
              </a:prstGeom>
              <a:noFill/>
              <a:ln w="31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6" name="Line 26">
                <a:extLst>
                  <a:ext uri="{FF2B5EF4-FFF2-40B4-BE49-F238E27FC236}">
                    <a16:creationId xmlns="" xmlns:a16="http://schemas.microsoft.com/office/drawing/2014/main" id="{A44D74DF-57DC-4EDB-9537-3714D21A5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5626" y="321400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7" name="Line 27">
                <a:extLst>
                  <a:ext uri="{FF2B5EF4-FFF2-40B4-BE49-F238E27FC236}">
                    <a16:creationId xmlns="" xmlns:a16="http://schemas.microsoft.com/office/drawing/2014/main" id="{840FB8D5-9E07-4EBC-948B-8CEC52922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5626" y="3283852"/>
                <a:ext cx="80962" cy="0"/>
              </a:xfrm>
              <a:prstGeom prst="line">
                <a:avLst/>
              </a:prstGeom>
              <a:noFill/>
              <a:ln w="31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8" name="Line 28">
                <a:extLst>
                  <a:ext uri="{FF2B5EF4-FFF2-40B4-BE49-F238E27FC236}">
                    <a16:creationId xmlns="" xmlns:a16="http://schemas.microsoft.com/office/drawing/2014/main" id="{20BD1B56-5D6B-46FC-8C31-3577D4CB4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6588" y="321400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59" name="Line 29">
                <a:extLst>
                  <a:ext uri="{FF2B5EF4-FFF2-40B4-BE49-F238E27FC236}">
                    <a16:creationId xmlns="" xmlns:a16="http://schemas.microsoft.com/office/drawing/2014/main" id="{22F0A175-4AE2-4BF6-9B9F-6F842D453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25626" y="3214002"/>
                <a:ext cx="80962" cy="0"/>
              </a:xfrm>
              <a:prstGeom prst="line">
                <a:avLst/>
              </a:prstGeom>
              <a:noFill/>
              <a:ln w="31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60" name="Line 62">
                <a:extLst>
                  <a:ext uri="{FF2B5EF4-FFF2-40B4-BE49-F238E27FC236}">
                    <a16:creationId xmlns="" xmlns:a16="http://schemas.microsoft.com/office/drawing/2014/main" id="{8898B688-6D60-4AC3-B307-CFE4A82E0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09751" y="3274327"/>
                <a:ext cx="15875" cy="0"/>
              </a:xfrm>
              <a:prstGeom prst="line">
                <a:avLst/>
              </a:prstGeom>
              <a:noFill/>
              <a:ln w="317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="" xmlns:a16="http://schemas.microsoft.com/office/drawing/2014/main" id="{C83607EB-30CD-4E43-A7D0-64B59E094BE6}"/>
                </a:ext>
              </a:extLst>
            </p:cNvPr>
            <p:cNvGrpSpPr/>
            <p:nvPr/>
          </p:nvGrpSpPr>
          <p:grpSpPr>
            <a:xfrm>
              <a:off x="779803" y="2030472"/>
              <a:ext cx="4514001" cy="442587"/>
              <a:chOff x="816876" y="2566302"/>
              <a:chExt cx="7399337" cy="725487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="" xmlns:a16="http://schemas.microsoft.com/office/drawing/2014/main" id="{69CF0952-A19C-45E8-8395-26197881AF76}"/>
                  </a:ext>
                </a:extLst>
              </p:cNvPr>
              <p:cNvGrpSpPr/>
              <p:nvPr/>
            </p:nvGrpSpPr>
            <p:grpSpPr>
              <a:xfrm>
                <a:off x="816876" y="2566302"/>
                <a:ext cx="603250" cy="106362"/>
                <a:chOff x="816876" y="2566302"/>
                <a:chExt cx="603250" cy="106362"/>
              </a:xfrm>
            </p:grpSpPr>
            <p:sp>
              <p:nvSpPr>
                <p:cNvPr id="251" name="Line 30">
                  <a:extLst>
                    <a:ext uri="{FF2B5EF4-FFF2-40B4-BE49-F238E27FC236}">
                      <a16:creationId xmlns="" xmlns:a16="http://schemas.microsoft.com/office/drawing/2014/main" id="{1F36E0E1-4B65-49DF-ADE5-EB4342D26B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16876" y="2566302"/>
                  <a:ext cx="334962" cy="55562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2" name="Line 31">
                  <a:extLst>
                    <a:ext uri="{FF2B5EF4-FFF2-40B4-BE49-F238E27FC236}">
                      <a16:creationId xmlns="" xmlns:a16="http://schemas.microsoft.com/office/drawing/2014/main" id="{AE9EADC8-87C4-4953-B3F6-C75521233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1838" y="2621864"/>
                  <a:ext cx="82550" cy="952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3" name="Line 32">
                  <a:extLst>
                    <a:ext uri="{FF2B5EF4-FFF2-40B4-BE49-F238E27FC236}">
                      <a16:creationId xmlns="" xmlns:a16="http://schemas.microsoft.com/office/drawing/2014/main" id="{E80AF1DA-B66B-434F-8AA5-94CA9E7455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34388" y="2631389"/>
                  <a:ext cx="134938" cy="36513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4" name="Line 60">
                  <a:extLst>
                    <a:ext uri="{FF2B5EF4-FFF2-40B4-BE49-F238E27FC236}">
                      <a16:creationId xmlns="" xmlns:a16="http://schemas.microsoft.com/office/drawing/2014/main" id="{64D64B1C-1DDD-4208-9626-CE00FDD52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69326" y="2667902"/>
                  <a:ext cx="50800" cy="4762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="" xmlns:a16="http://schemas.microsoft.com/office/drawing/2014/main" id="{3892EBC3-880E-491A-A51D-9D7D7FBC4DEA}"/>
                  </a:ext>
                </a:extLst>
              </p:cNvPr>
              <p:cNvGrpSpPr/>
              <p:nvPr/>
            </p:nvGrpSpPr>
            <p:grpSpPr>
              <a:xfrm>
                <a:off x="1499501" y="2621864"/>
                <a:ext cx="5810250" cy="652463"/>
                <a:chOff x="1499501" y="2621864"/>
                <a:chExt cx="5810250" cy="652463"/>
              </a:xfrm>
            </p:grpSpPr>
            <p:sp>
              <p:nvSpPr>
                <p:cNvPr id="226" name="Line 33">
                  <a:extLst>
                    <a:ext uri="{FF2B5EF4-FFF2-40B4-BE49-F238E27FC236}">
                      <a16:creationId xmlns="" xmlns:a16="http://schemas.microsoft.com/office/drawing/2014/main" id="{A26CB58B-64E4-4CD0-BCF7-2F44343C2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3801" y="2694889"/>
                  <a:ext cx="209550" cy="793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27" name="Line 34">
                  <a:extLst>
                    <a:ext uri="{FF2B5EF4-FFF2-40B4-BE49-F238E27FC236}">
                      <a16:creationId xmlns="" xmlns:a16="http://schemas.microsoft.com/office/drawing/2014/main" id="{1D6CC956-0D6E-4E05-B33F-C3FB6BDFE4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3351" y="2702827"/>
                  <a:ext cx="307975" cy="1905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28" name="Line 35">
                  <a:extLst>
                    <a:ext uri="{FF2B5EF4-FFF2-40B4-BE49-F238E27FC236}">
                      <a16:creationId xmlns="" xmlns:a16="http://schemas.microsoft.com/office/drawing/2014/main" id="{421B8A3B-09D8-4412-BE56-04E0419E6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31326" y="2712352"/>
                  <a:ext cx="334962" cy="952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29" name="Line 36">
                  <a:extLst>
                    <a:ext uri="{FF2B5EF4-FFF2-40B4-BE49-F238E27FC236}">
                      <a16:creationId xmlns="" xmlns:a16="http://schemas.microsoft.com/office/drawing/2014/main" id="{28B46A99-B591-4485-9BFE-7068FC1B5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66288" y="2685364"/>
                  <a:ext cx="371475" cy="2698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0" name="Line 37">
                  <a:extLst>
                    <a:ext uri="{FF2B5EF4-FFF2-40B4-BE49-F238E27FC236}">
                      <a16:creationId xmlns="" xmlns:a16="http://schemas.microsoft.com/office/drawing/2014/main" id="{38E9FCED-1614-4EA9-8802-202D600507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37763" y="2685364"/>
                  <a:ext cx="177800" cy="158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1" name="Line 38">
                  <a:extLst>
                    <a:ext uri="{FF2B5EF4-FFF2-40B4-BE49-F238E27FC236}">
                      <a16:creationId xmlns="" xmlns:a16="http://schemas.microsoft.com/office/drawing/2014/main" id="{9FFF1B70-3762-4A54-B854-5A915FC10D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15563" y="2685364"/>
                  <a:ext cx="177800" cy="158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2" name="Line 39">
                  <a:extLst>
                    <a:ext uri="{FF2B5EF4-FFF2-40B4-BE49-F238E27FC236}">
                      <a16:creationId xmlns="" xmlns:a16="http://schemas.microsoft.com/office/drawing/2014/main" id="{D0098F73-A576-47F6-87F9-C931636B7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93363" y="2648852"/>
                  <a:ext cx="298450" cy="36512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3" name="Line 40">
                  <a:extLst>
                    <a:ext uri="{FF2B5EF4-FFF2-40B4-BE49-F238E27FC236}">
                      <a16:creationId xmlns="" xmlns:a16="http://schemas.microsoft.com/office/drawing/2014/main" id="{B28BBC71-F194-4BB9-BCAC-C699478D9B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91813" y="2631389"/>
                  <a:ext cx="298450" cy="17463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4" name="Line 41">
                  <a:extLst>
                    <a:ext uri="{FF2B5EF4-FFF2-40B4-BE49-F238E27FC236}">
                      <a16:creationId xmlns="" xmlns:a16="http://schemas.microsoft.com/office/drawing/2014/main" id="{83F2F33A-43B6-45BE-9E79-6758F72263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90263" y="2631389"/>
                  <a:ext cx="217488" cy="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5" name="Line 42">
                  <a:extLst>
                    <a:ext uri="{FF2B5EF4-FFF2-40B4-BE49-F238E27FC236}">
                      <a16:creationId xmlns="" xmlns:a16="http://schemas.microsoft.com/office/drawing/2014/main" id="{9F26FBFE-E517-42E6-A0DB-CFACCE96F3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07751" y="2621864"/>
                  <a:ext cx="236537" cy="952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6" name="Line 43">
                  <a:extLst>
                    <a:ext uri="{FF2B5EF4-FFF2-40B4-BE49-F238E27FC236}">
                      <a16:creationId xmlns="" xmlns:a16="http://schemas.microsoft.com/office/drawing/2014/main" id="{BCAABF3B-8886-48F9-9570-A4DBB0EA5E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4288" y="2621864"/>
                  <a:ext cx="290513" cy="17463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7" name="Line 44">
                  <a:extLst>
                    <a:ext uri="{FF2B5EF4-FFF2-40B4-BE49-F238E27FC236}">
                      <a16:creationId xmlns="" xmlns:a16="http://schemas.microsoft.com/office/drawing/2014/main" id="{D2E153E0-971A-44DF-92CE-FD7E12B127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34801" y="2639327"/>
                  <a:ext cx="207962" cy="2857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8" name="Line 45">
                  <a:extLst>
                    <a:ext uri="{FF2B5EF4-FFF2-40B4-BE49-F238E27FC236}">
                      <a16:creationId xmlns="" xmlns:a16="http://schemas.microsoft.com/office/drawing/2014/main" id="{A426D7F0-8177-4307-8727-77AF11551F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42763" y="2667902"/>
                  <a:ext cx="173038" cy="17462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39" name="Line 46">
                  <a:extLst>
                    <a:ext uri="{FF2B5EF4-FFF2-40B4-BE49-F238E27FC236}">
                      <a16:creationId xmlns="" xmlns:a16="http://schemas.microsoft.com/office/drawing/2014/main" id="{70E9FFDC-E32C-4F6F-B86C-7F74B725F0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15801" y="2685364"/>
                  <a:ext cx="149225" cy="4127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0" name="Line 47">
                  <a:extLst>
                    <a:ext uri="{FF2B5EF4-FFF2-40B4-BE49-F238E27FC236}">
                      <a16:creationId xmlns="" xmlns:a16="http://schemas.microsoft.com/office/drawing/2014/main" id="{142BA9F4-C3CF-4292-8B9A-55D85D5711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5026" y="2726639"/>
                  <a:ext cx="149225" cy="4127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1" name="Line 48">
                  <a:extLst>
                    <a:ext uri="{FF2B5EF4-FFF2-40B4-BE49-F238E27FC236}">
                      <a16:creationId xmlns="" xmlns:a16="http://schemas.microsoft.com/office/drawing/2014/main" id="{BB966B8B-9A2A-4886-B3E8-ED9B318242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14251" y="2767914"/>
                  <a:ext cx="344487" cy="5238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2" name="Line 49">
                  <a:extLst>
                    <a:ext uri="{FF2B5EF4-FFF2-40B4-BE49-F238E27FC236}">
                      <a16:creationId xmlns="" xmlns:a16="http://schemas.microsoft.com/office/drawing/2014/main" id="{9FFCA67F-525C-4E8B-9F97-98C3B1E53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58738" y="2820302"/>
                  <a:ext cx="373063" cy="90487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3" name="Line 50">
                  <a:extLst>
                    <a:ext uri="{FF2B5EF4-FFF2-40B4-BE49-F238E27FC236}">
                      <a16:creationId xmlns="" xmlns:a16="http://schemas.microsoft.com/office/drawing/2014/main" id="{980A2105-7A5F-466F-A927-73DDDC895B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31801" y="2910789"/>
                  <a:ext cx="425450" cy="14605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4" name="Line 51">
                  <a:extLst>
                    <a:ext uri="{FF2B5EF4-FFF2-40B4-BE49-F238E27FC236}">
                      <a16:creationId xmlns="" xmlns:a16="http://schemas.microsoft.com/office/drawing/2014/main" id="{A5FAE6D4-24EA-47C5-AD02-DB35D23923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357251" y="3056839"/>
                  <a:ext cx="200025" cy="9048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5" name="Line 52">
                  <a:extLst>
                    <a:ext uri="{FF2B5EF4-FFF2-40B4-BE49-F238E27FC236}">
                      <a16:creationId xmlns="" xmlns:a16="http://schemas.microsoft.com/office/drawing/2014/main" id="{8518A972-E718-46B4-97DE-DE33A2A7D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57276" y="3147327"/>
                  <a:ext cx="153987" cy="6350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6" name="Line 53">
                  <a:extLst>
                    <a:ext uri="{FF2B5EF4-FFF2-40B4-BE49-F238E27FC236}">
                      <a16:creationId xmlns="" xmlns:a16="http://schemas.microsoft.com/office/drawing/2014/main" id="{36DF159D-ED16-468F-9DAD-0D5F325C2D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11263" y="3210827"/>
                  <a:ext cx="136525" cy="17462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7" name="Line 54">
                  <a:extLst>
                    <a:ext uri="{FF2B5EF4-FFF2-40B4-BE49-F238E27FC236}">
                      <a16:creationId xmlns="" xmlns:a16="http://schemas.microsoft.com/office/drawing/2014/main" id="{7BBD94B2-A5B8-41D1-A188-EDD3DD0B3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47788" y="3228289"/>
                  <a:ext cx="134938" cy="2698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8" name="Line 55">
                  <a:extLst>
                    <a:ext uri="{FF2B5EF4-FFF2-40B4-BE49-F238E27FC236}">
                      <a16:creationId xmlns="" xmlns:a16="http://schemas.microsoft.com/office/drawing/2014/main" id="{710EF4C6-FEE7-41ED-ADD8-571A1D4A65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82726" y="3255277"/>
                  <a:ext cx="127000" cy="1905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49" name="Line 56">
                  <a:extLst>
                    <a:ext uri="{FF2B5EF4-FFF2-40B4-BE49-F238E27FC236}">
                      <a16:creationId xmlns="" xmlns:a16="http://schemas.microsoft.com/office/drawing/2014/main" id="{45040E4D-1BB0-434B-8AF9-41691F2174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09726" y="3274327"/>
                  <a:ext cx="200025" cy="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50" name="Line 61">
                  <a:extLst>
                    <a:ext uri="{FF2B5EF4-FFF2-40B4-BE49-F238E27FC236}">
                      <a16:creationId xmlns="" xmlns:a16="http://schemas.microsoft.com/office/drawing/2014/main" id="{EC44B100-9189-4A22-BEBE-9D3E97C22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9501" y="2682189"/>
                  <a:ext cx="114300" cy="1270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="" xmlns:a16="http://schemas.microsoft.com/office/drawing/2014/main" id="{65730BD0-C49A-48D6-9C92-BDA38B52B663}"/>
                  </a:ext>
                </a:extLst>
              </p:cNvPr>
              <p:cNvGrpSpPr/>
              <p:nvPr/>
            </p:nvGrpSpPr>
            <p:grpSpPr>
              <a:xfrm>
                <a:off x="7406588" y="3193364"/>
                <a:ext cx="809625" cy="98425"/>
                <a:chOff x="7406588" y="3193364"/>
                <a:chExt cx="809625" cy="98425"/>
              </a:xfrm>
            </p:grpSpPr>
            <p:sp>
              <p:nvSpPr>
                <p:cNvPr id="222" name="Line 57">
                  <a:extLst>
                    <a:ext uri="{FF2B5EF4-FFF2-40B4-BE49-F238E27FC236}">
                      <a16:creationId xmlns="" xmlns:a16="http://schemas.microsoft.com/office/drawing/2014/main" id="{705E68ED-9D5E-4712-BBEA-A76292C19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17713" y="3264802"/>
                  <a:ext cx="173038" cy="19050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23" name="Line 58">
                  <a:extLst>
                    <a:ext uri="{FF2B5EF4-FFF2-40B4-BE49-F238E27FC236}">
                      <a16:creationId xmlns="" xmlns:a16="http://schemas.microsoft.com/office/drawing/2014/main" id="{A45841B6-D8C0-4A1F-861E-96984F642C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90751" y="3283852"/>
                  <a:ext cx="53975" cy="7937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24" name="Line 59">
                  <a:extLst>
                    <a:ext uri="{FF2B5EF4-FFF2-40B4-BE49-F238E27FC236}">
                      <a16:creationId xmlns="" xmlns:a16="http://schemas.microsoft.com/office/drawing/2014/main" id="{978C555F-2D5E-4678-9C97-8CA5B3B29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744726" y="3193364"/>
                  <a:ext cx="471487" cy="9842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225" name="Line 63">
                  <a:extLst>
                    <a:ext uri="{FF2B5EF4-FFF2-40B4-BE49-F238E27FC236}">
                      <a16:creationId xmlns="" xmlns:a16="http://schemas.microsoft.com/office/drawing/2014/main" id="{9F5C357A-00C2-40FA-84BA-7C32E5B1DA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06588" y="3264802"/>
                  <a:ext cx="111125" cy="4762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  <p:sp>
          <p:nvSpPr>
            <p:cNvPr id="145" name="Line 64">
              <a:extLst>
                <a:ext uri="{FF2B5EF4-FFF2-40B4-BE49-F238E27FC236}">
                  <a16:creationId xmlns="" xmlns:a16="http://schemas.microsoft.com/office/drawing/2014/main" id="{0BBB415E-43CD-4A0D-B692-6AB18B5FE6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8887" y="1704100"/>
              <a:ext cx="17442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6" name="Line 65">
              <a:extLst>
                <a:ext uri="{FF2B5EF4-FFF2-40B4-BE49-F238E27FC236}">
                  <a16:creationId xmlns="" xmlns:a16="http://schemas.microsoft.com/office/drawing/2014/main" id="{A2C018F5-D219-4078-B6C7-77146F61B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4620" y="1704100"/>
              <a:ext cx="1733547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7" name="Rectangle 66">
              <a:extLst>
                <a:ext uri="{FF2B5EF4-FFF2-40B4-BE49-F238E27FC236}">
                  <a16:creationId xmlns="" xmlns:a16="http://schemas.microsoft.com/office/drawing/2014/main" id="{A6CD1FE5-0047-43EB-91A9-483E7881C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986" y="1737264"/>
              <a:ext cx="39506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Horizontal</a:t>
              </a:r>
            </a:p>
          </p:txBody>
        </p:sp>
        <p:sp>
          <p:nvSpPr>
            <p:cNvPr id="148" name="Rectangle 67">
              <a:extLst>
                <a:ext uri="{FF2B5EF4-FFF2-40B4-BE49-F238E27FC236}">
                  <a16:creationId xmlns="" xmlns:a16="http://schemas.microsoft.com/office/drawing/2014/main" id="{05F9713E-D594-442B-BB76-831B44C46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988" y="1726977"/>
              <a:ext cx="395060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Horizontal</a:t>
              </a:r>
            </a:p>
          </p:txBody>
        </p:sp>
        <p:sp>
          <p:nvSpPr>
            <p:cNvPr id="150" name="Rectangle 69">
              <a:extLst>
                <a:ext uri="{FF2B5EF4-FFF2-40B4-BE49-F238E27FC236}">
                  <a16:creationId xmlns="" xmlns:a16="http://schemas.microsoft.com/office/drawing/2014/main" id="{B9C1EC07-31A4-428F-9D3C-F93F5A20E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04" y="1836310"/>
              <a:ext cx="252473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BS+e</a:t>
              </a:r>
              <a:r>
                <a:rPr lang="en-US" sz="1200" baseline="-250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  <a:endParaRPr lang="en-US" sz="1200" baseline="-250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1" name="Rectangle 70">
              <a:extLst>
                <a:ext uri="{FF2B5EF4-FFF2-40B4-BE49-F238E27FC236}">
                  <a16:creationId xmlns="" xmlns:a16="http://schemas.microsoft.com/office/drawing/2014/main" id="{0191A56C-4FAB-405B-A714-9B95FE4A4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634" y="1996852"/>
              <a:ext cx="238126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FS+e</a:t>
              </a:r>
              <a:r>
                <a:rPr lang="en-US" sz="1200" baseline="-250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  <a:endParaRPr lang="en-US" sz="1200" baseline="-250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3" name="Line 85">
              <a:extLst>
                <a:ext uri="{FF2B5EF4-FFF2-40B4-BE49-F238E27FC236}">
                  <a16:creationId xmlns="" xmlns:a16="http://schemas.microsoft.com/office/drawing/2014/main" id="{22EAA214-E8B6-43CD-9A46-279FC4AAA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3225" y="1615734"/>
              <a:ext cx="0" cy="451079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4" name="Line 86">
              <a:extLst>
                <a:ext uri="{FF2B5EF4-FFF2-40B4-BE49-F238E27FC236}">
                  <a16:creationId xmlns="" xmlns:a16="http://schemas.microsoft.com/office/drawing/2014/main" id="{43F5FD39-C7E6-4189-B22B-2A3286961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6991" y="2072285"/>
              <a:ext cx="128511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5" name="Line 94">
              <a:extLst>
                <a:ext uri="{FF2B5EF4-FFF2-40B4-BE49-F238E27FC236}">
                  <a16:creationId xmlns="" xmlns:a16="http://schemas.microsoft.com/office/drawing/2014/main" id="{54B33659-EA0C-4727-8DA6-4D163954A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5237" y="1615734"/>
              <a:ext cx="0" cy="80673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56" name="Group 113">
              <a:extLst>
                <a:ext uri="{FF2B5EF4-FFF2-40B4-BE49-F238E27FC236}">
                  <a16:creationId xmlns="" xmlns:a16="http://schemas.microsoft.com/office/drawing/2014/main" id="{D127AE28-77EA-4D0D-9D97-14282D691D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31690" y="1693557"/>
              <a:ext cx="279984" cy="495527"/>
              <a:chOff x="5473812" y="3258212"/>
              <a:chExt cx="1912288" cy="3384440"/>
            </a:xfrm>
          </p:grpSpPr>
          <p:grpSp>
            <p:nvGrpSpPr>
              <p:cNvPr id="174" name="Group 1905">
                <a:extLst>
                  <a:ext uri="{FF2B5EF4-FFF2-40B4-BE49-F238E27FC236}">
                    <a16:creationId xmlns="" xmlns:a16="http://schemas.microsoft.com/office/drawing/2014/main" id="{520709E9-8A77-4626-8A0D-59F2D9913095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201" name="Group 1872">
                  <a:extLst>
                    <a:ext uri="{FF2B5EF4-FFF2-40B4-BE49-F238E27FC236}">
                      <a16:creationId xmlns="" xmlns:a16="http://schemas.microsoft.com/office/drawing/2014/main" id="{5A2D3946-C96D-4BB6-9AB8-6EC7D2A1C7D4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="" xmlns:a16="http://schemas.microsoft.com/office/drawing/2014/main" id="{62968955-32F1-4CEF-8242-F6CD234D7B04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="" xmlns:a16="http://schemas.microsoft.com/office/drawing/2014/main" id="{D6EC9AEE-C146-4B05-9F3C-F12100D5E83F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5" name="Rounded Rectangle 155">
                    <a:extLst>
                      <a:ext uri="{FF2B5EF4-FFF2-40B4-BE49-F238E27FC236}">
                        <a16:creationId xmlns="" xmlns:a16="http://schemas.microsoft.com/office/drawing/2014/main" id="{947D6413-B71E-410D-82DB-6C5A5950F1C5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6" name="Rectangle 215">
                    <a:extLst>
                      <a:ext uri="{FF2B5EF4-FFF2-40B4-BE49-F238E27FC236}">
                        <a16:creationId xmlns="" xmlns:a16="http://schemas.microsoft.com/office/drawing/2014/main" id="{7882F458-1CEB-412F-B0BC-913282CD6B40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7" name="Rounded Rectangle 157">
                    <a:extLst>
                      <a:ext uri="{FF2B5EF4-FFF2-40B4-BE49-F238E27FC236}">
                        <a16:creationId xmlns="" xmlns:a16="http://schemas.microsoft.com/office/drawing/2014/main" id="{65CF93A4-D868-4A52-8642-1C4CF051DF0A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8" name="Oval 217">
                    <a:extLst>
                      <a:ext uri="{FF2B5EF4-FFF2-40B4-BE49-F238E27FC236}">
                        <a16:creationId xmlns="" xmlns:a16="http://schemas.microsoft.com/office/drawing/2014/main" id="{E1C6F1A9-2A02-4A92-997E-B52E1523C332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02" name="Rectangle 201">
                  <a:extLst>
                    <a:ext uri="{FF2B5EF4-FFF2-40B4-BE49-F238E27FC236}">
                      <a16:creationId xmlns="" xmlns:a16="http://schemas.microsoft.com/office/drawing/2014/main" id="{7622892A-F5F5-4B3A-838D-5ECA8EB96B99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203" name="Group 72">
                  <a:extLst>
                    <a:ext uri="{FF2B5EF4-FFF2-40B4-BE49-F238E27FC236}">
                      <a16:creationId xmlns="" xmlns:a16="http://schemas.microsoft.com/office/drawing/2014/main" id="{5516061A-42BE-4D79-AE9B-06123B242D44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="" xmlns:a16="http://schemas.microsoft.com/office/drawing/2014/main" id="{D61F414F-EC2E-4A3F-B074-15D60895751B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="" xmlns:a16="http://schemas.microsoft.com/office/drawing/2014/main" id="{1A13DDD7-4E9E-49B0-8FB5-B0D9111DDEB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204" name="Rectangle 203">
                  <a:extLst>
                    <a:ext uri="{FF2B5EF4-FFF2-40B4-BE49-F238E27FC236}">
                      <a16:creationId xmlns="" xmlns:a16="http://schemas.microsoft.com/office/drawing/2014/main" id="{A21F660D-FF2B-415C-9584-C81E62535CA0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205" name="Group 71">
                  <a:extLst>
                    <a:ext uri="{FF2B5EF4-FFF2-40B4-BE49-F238E27FC236}">
                      <a16:creationId xmlns="" xmlns:a16="http://schemas.microsoft.com/office/drawing/2014/main" id="{E2A3E12E-A078-4009-99EE-DD8BA62D75B0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09" name="Rectangle 208">
                    <a:extLst>
                      <a:ext uri="{FF2B5EF4-FFF2-40B4-BE49-F238E27FC236}">
                        <a16:creationId xmlns="" xmlns:a16="http://schemas.microsoft.com/office/drawing/2014/main" id="{AC922073-718E-4712-8B8D-F7E89B8B1C05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0" name="Rectangle 209">
                    <a:extLst>
                      <a:ext uri="{FF2B5EF4-FFF2-40B4-BE49-F238E27FC236}">
                        <a16:creationId xmlns="" xmlns:a16="http://schemas.microsoft.com/office/drawing/2014/main" id="{159BE895-00E2-455C-8977-E6FAA0813632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206" name="Group 72">
                  <a:extLst>
                    <a:ext uri="{FF2B5EF4-FFF2-40B4-BE49-F238E27FC236}">
                      <a16:creationId xmlns="" xmlns:a16="http://schemas.microsoft.com/office/drawing/2014/main" id="{CBCCD345-F3B6-4795-B9E9-718CDDE5C4B5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="" xmlns:a16="http://schemas.microsoft.com/office/drawing/2014/main" id="{6400C1A7-B0FC-4DD3-AEA0-B18FBF8FF32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="" xmlns:a16="http://schemas.microsoft.com/office/drawing/2014/main" id="{514968D6-A6E1-4B40-9BFF-7986BCE03FF0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175" name="Group 1924">
                <a:extLst>
                  <a:ext uri="{FF2B5EF4-FFF2-40B4-BE49-F238E27FC236}">
                    <a16:creationId xmlns="" xmlns:a16="http://schemas.microsoft.com/office/drawing/2014/main" id="{4FB805E4-EC21-4294-9581-CF42D8061A01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176" name="Group 53">
                  <a:extLst>
                    <a:ext uri="{FF2B5EF4-FFF2-40B4-BE49-F238E27FC236}">
                      <a16:creationId xmlns="" xmlns:a16="http://schemas.microsoft.com/office/drawing/2014/main" id="{8E654785-8082-43A8-A7E8-241053B8685E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179" name="Freeform 119">
                    <a:extLst>
                      <a:ext uri="{FF2B5EF4-FFF2-40B4-BE49-F238E27FC236}">
                        <a16:creationId xmlns="" xmlns:a16="http://schemas.microsoft.com/office/drawing/2014/main" id="{9EE4AC25-99DF-44AE-8DD7-000CAE122A71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0" name="Freeform 120">
                    <a:extLst>
                      <a:ext uri="{FF2B5EF4-FFF2-40B4-BE49-F238E27FC236}">
                        <a16:creationId xmlns="" xmlns:a16="http://schemas.microsoft.com/office/drawing/2014/main" id="{26EC1478-857C-4A9E-AD7B-77A4B9CBDB0B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1" name="Freeform 121">
                    <a:extLst>
                      <a:ext uri="{FF2B5EF4-FFF2-40B4-BE49-F238E27FC236}">
                        <a16:creationId xmlns="" xmlns:a16="http://schemas.microsoft.com/office/drawing/2014/main" id="{7CB527F8-C89E-4FC9-8951-5776043D95EF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2" name="Freeform 122">
                    <a:extLst>
                      <a:ext uri="{FF2B5EF4-FFF2-40B4-BE49-F238E27FC236}">
                        <a16:creationId xmlns="" xmlns:a16="http://schemas.microsoft.com/office/drawing/2014/main" id="{5854F485-3D69-4871-8409-ECF0BB97B8A9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3" name="Freeform 123">
                    <a:extLst>
                      <a:ext uri="{FF2B5EF4-FFF2-40B4-BE49-F238E27FC236}">
                        <a16:creationId xmlns="" xmlns:a16="http://schemas.microsoft.com/office/drawing/2014/main" id="{BB3D2881-0540-4604-ADEA-E2452599ADA8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4" name="Freeform 124">
                    <a:extLst>
                      <a:ext uri="{FF2B5EF4-FFF2-40B4-BE49-F238E27FC236}">
                        <a16:creationId xmlns="" xmlns:a16="http://schemas.microsoft.com/office/drawing/2014/main" id="{4D68D5A6-F59C-415A-A3DF-95924F049906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5" name="Freeform 125">
                    <a:extLst>
                      <a:ext uri="{FF2B5EF4-FFF2-40B4-BE49-F238E27FC236}">
                        <a16:creationId xmlns="" xmlns:a16="http://schemas.microsoft.com/office/drawing/2014/main" id="{A421C1CB-1E87-41AD-8AE2-F331C29F4361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6" name="Freeform 126">
                    <a:extLst>
                      <a:ext uri="{FF2B5EF4-FFF2-40B4-BE49-F238E27FC236}">
                        <a16:creationId xmlns="" xmlns:a16="http://schemas.microsoft.com/office/drawing/2014/main" id="{CC2CEAC6-8E14-4019-A464-F332ECF899C6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7" name="Freeform 127">
                    <a:extLst>
                      <a:ext uri="{FF2B5EF4-FFF2-40B4-BE49-F238E27FC236}">
                        <a16:creationId xmlns="" xmlns:a16="http://schemas.microsoft.com/office/drawing/2014/main" id="{7A9E8DE8-166A-4BD9-85A1-2411B41C14E2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8" name="Freeform 128">
                    <a:extLst>
                      <a:ext uri="{FF2B5EF4-FFF2-40B4-BE49-F238E27FC236}">
                        <a16:creationId xmlns="" xmlns:a16="http://schemas.microsoft.com/office/drawing/2014/main" id="{8590E963-D27D-4E64-A10B-2D39424B718F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9" name="Freeform 129">
                    <a:extLst>
                      <a:ext uri="{FF2B5EF4-FFF2-40B4-BE49-F238E27FC236}">
                        <a16:creationId xmlns="" xmlns:a16="http://schemas.microsoft.com/office/drawing/2014/main" id="{DA06822C-ACA3-401B-A29F-1D56F03A0E6D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4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0" name="Freeform 130">
                    <a:extLst>
                      <a:ext uri="{FF2B5EF4-FFF2-40B4-BE49-F238E27FC236}">
                        <a16:creationId xmlns="" xmlns:a16="http://schemas.microsoft.com/office/drawing/2014/main" id="{E5380922-7C0F-4B50-BA2D-6877189228A4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91" name="Straight Connector 190">
                    <a:extLst>
                      <a:ext uri="{FF2B5EF4-FFF2-40B4-BE49-F238E27FC236}">
                        <a16:creationId xmlns="" xmlns:a16="http://schemas.microsoft.com/office/drawing/2014/main" id="{E8F31E5A-4F53-4824-984B-60FE000C7FA0}"/>
                      </a:ext>
                    </a:extLst>
                  </p:cNvPr>
                  <p:cNvCxnSpPr>
                    <a:stCxn id="190" idx="1"/>
                    <a:endCxn id="190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>
                    <a:extLst>
                      <a:ext uri="{FF2B5EF4-FFF2-40B4-BE49-F238E27FC236}">
                        <a16:creationId xmlns="" xmlns:a16="http://schemas.microsoft.com/office/drawing/2014/main" id="{92FCEFD9-2FC1-4829-A8D2-9CA814786040}"/>
                      </a:ext>
                    </a:extLst>
                  </p:cNvPr>
                  <p:cNvCxnSpPr>
                    <a:stCxn id="186" idx="1"/>
                    <a:endCxn id="186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3" name="Freeform 133">
                    <a:extLst>
                      <a:ext uri="{FF2B5EF4-FFF2-40B4-BE49-F238E27FC236}">
                        <a16:creationId xmlns="" xmlns:a16="http://schemas.microsoft.com/office/drawing/2014/main" id="{E8EAA2BB-B5CB-482A-AF8A-868B287B4315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4" name="Freeform 134">
                    <a:extLst>
                      <a:ext uri="{FF2B5EF4-FFF2-40B4-BE49-F238E27FC236}">
                        <a16:creationId xmlns="" xmlns:a16="http://schemas.microsoft.com/office/drawing/2014/main" id="{DAD69ECB-62FD-4001-9149-4A36156F11D6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95" name="Straight Connector 194">
                    <a:extLst>
                      <a:ext uri="{FF2B5EF4-FFF2-40B4-BE49-F238E27FC236}">
                        <a16:creationId xmlns="" xmlns:a16="http://schemas.microsoft.com/office/drawing/2014/main" id="{3457B894-E656-467D-984A-823E433FABA9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6" name="Freeform 136">
                    <a:extLst>
                      <a:ext uri="{FF2B5EF4-FFF2-40B4-BE49-F238E27FC236}">
                        <a16:creationId xmlns="" xmlns:a16="http://schemas.microsoft.com/office/drawing/2014/main" id="{81A32405-5361-4AC6-8F71-8A6808495E99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7" name="Freeform 137">
                    <a:extLst>
                      <a:ext uri="{FF2B5EF4-FFF2-40B4-BE49-F238E27FC236}">
                        <a16:creationId xmlns="" xmlns:a16="http://schemas.microsoft.com/office/drawing/2014/main" id="{82A78EC3-A692-43E6-9FE9-79FCC5060D17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8" name="Freeform 138">
                    <a:extLst>
                      <a:ext uri="{FF2B5EF4-FFF2-40B4-BE49-F238E27FC236}">
                        <a16:creationId xmlns="" xmlns:a16="http://schemas.microsoft.com/office/drawing/2014/main" id="{040FE577-DB3A-4428-A951-6A4F74619E01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9" name="Freeform 139">
                    <a:extLst>
                      <a:ext uri="{FF2B5EF4-FFF2-40B4-BE49-F238E27FC236}">
                        <a16:creationId xmlns="" xmlns:a16="http://schemas.microsoft.com/office/drawing/2014/main" id="{BB7BEA51-B2B4-4983-80F0-52993D4366E4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00" name="Freeform 140">
                    <a:extLst>
                      <a:ext uri="{FF2B5EF4-FFF2-40B4-BE49-F238E27FC236}">
                        <a16:creationId xmlns="" xmlns:a16="http://schemas.microsoft.com/office/drawing/2014/main" id="{6B8D6386-5DFB-4014-9AD5-8331B9C5A093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177" name="Straight Connector 176">
                  <a:extLst>
                    <a:ext uri="{FF2B5EF4-FFF2-40B4-BE49-F238E27FC236}">
                      <a16:creationId xmlns="" xmlns:a16="http://schemas.microsoft.com/office/drawing/2014/main" id="{34A4875D-781C-4507-AA83-240CB60B183C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="" xmlns:a16="http://schemas.microsoft.com/office/drawing/2014/main" id="{B9C89278-5B89-43C3-9F5F-90321C5F3D75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7" name="Line 86">
              <a:extLst>
                <a:ext uri="{FF2B5EF4-FFF2-40B4-BE49-F238E27FC236}">
                  <a16:creationId xmlns="" xmlns:a16="http://schemas.microsoft.com/office/drawing/2014/main" id="{A45D80DB-62EF-4622-B01B-3930042A6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354" y="1612679"/>
              <a:ext cx="14747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8" name="Line 86">
              <a:extLst>
                <a:ext uri="{FF2B5EF4-FFF2-40B4-BE49-F238E27FC236}">
                  <a16:creationId xmlns="" xmlns:a16="http://schemas.microsoft.com/office/drawing/2014/main" id="{1D3DD367-D650-4A09-9524-42E3936206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3638" y="1608949"/>
              <a:ext cx="16118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9" name="Line 86">
              <a:extLst>
                <a:ext uri="{FF2B5EF4-FFF2-40B4-BE49-F238E27FC236}">
                  <a16:creationId xmlns="" xmlns:a16="http://schemas.microsoft.com/office/drawing/2014/main" id="{EC672CCA-FEFB-48AB-B484-71AA5C6A64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25213" y="2424477"/>
              <a:ext cx="14747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F659AE0B-D015-43EC-AE95-0425FA01C41A}"/>
                </a:ext>
              </a:extLst>
            </p:cNvPr>
            <p:cNvCxnSpPr/>
            <p:nvPr/>
          </p:nvCxnSpPr>
          <p:spPr>
            <a:xfrm rot="180000">
              <a:off x="1196110" y="1655939"/>
              <a:ext cx="1734864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BC96DD06-23DC-4F74-913A-5B318B2D29FD}"/>
                </a:ext>
              </a:extLst>
            </p:cNvPr>
            <p:cNvCxnSpPr/>
            <p:nvPr/>
          </p:nvCxnSpPr>
          <p:spPr>
            <a:xfrm rot="21420000">
              <a:off x="3022892" y="1658453"/>
              <a:ext cx="1734864" cy="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="" xmlns:a16="http://schemas.microsoft.com/office/drawing/2014/main" id="{480C1CD9-8155-4852-845F-7A8763710949}"/>
                </a:ext>
              </a:extLst>
            </p:cNvPr>
            <p:cNvSpPr txBox="1"/>
            <p:nvPr/>
          </p:nvSpPr>
          <p:spPr>
            <a:xfrm rot="180000">
              <a:off x="1894485" y="1493714"/>
              <a:ext cx="248666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2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="" xmlns:a16="http://schemas.microsoft.com/office/drawing/2014/main" id="{C70A8106-555C-4EA8-B1F9-F29602A00901}"/>
                </a:ext>
              </a:extLst>
            </p:cNvPr>
            <p:cNvSpPr txBox="1"/>
            <p:nvPr/>
          </p:nvSpPr>
          <p:spPr>
            <a:xfrm rot="21420000">
              <a:off x="3716241" y="1501256"/>
              <a:ext cx="248666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2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C32DF858-90C2-49A6-A75E-DA43DABC551F}"/>
                </a:ext>
              </a:extLst>
            </p:cNvPr>
            <p:cNvCxnSpPr/>
            <p:nvPr/>
          </p:nvCxnSpPr>
          <p:spPr>
            <a:xfrm>
              <a:off x="1191085" y="1605684"/>
              <a:ext cx="15914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="" xmlns:a16="http://schemas.microsoft.com/office/drawing/2014/main" id="{0E908080-0565-4C7C-A03F-10AD09475EDB}"/>
                </a:ext>
              </a:extLst>
            </p:cNvPr>
            <p:cNvCxnSpPr/>
            <p:nvPr/>
          </p:nvCxnSpPr>
          <p:spPr>
            <a:xfrm>
              <a:off x="1304184" y="1517713"/>
              <a:ext cx="0" cy="86774"/>
            </a:xfrm>
            <a:prstGeom prst="straightConnector1">
              <a:avLst/>
            </a:prstGeom>
            <a:ln w="0">
              <a:solidFill>
                <a:schemeClr val="tx1"/>
              </a:solidFill>
              <a:headEnd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="" xmlns:a16="http://schemas.microsoft.com/office/drawing/2014/main" id="{3F018BAC-7EFF-48CB-887C-50AEFB8F8F98}"/>
                </a:ext>
              </a:extLst>
            </p:cNvPr>
            <p:cNvCxnSpPr/>
            <p:nvPr/>
          </p:nvCxnSpPr>
          <p:spPr>
            <a:xfrm flipV="1">
              <a:off x="1304184" y="1710748"/>
              <a:ext cx="0" cy="102712"/>
            </a:xfrm>
            <a:prstGeom prst="straightConnector1">
              <a:avLst/>
            </a:prstGeom>
            <a:ln w="0">
              <a:solidFill>
                <a:schemeClr val="tx1"/>
              </a:solidFill>
              <a:headEnd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69">
              <a:extLst>
                <a:ext uri="{FF2B5EF4-FFF2-40B4-BE49-F238E27FC236}">
                  <a16:creationId xmlns="" xmlns:a16="http://schemas.microsoft.com/office/drawing/2014/main" id="{6121A5C4-B9FF-4F68-B5B5-1AC2012E1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0109" y="1432971"/>
              <a:ext cx="110206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200" baseline="-25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  <a:endParaRPr lang="en-US" sz="12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DE6364EB-0E83-47B3-9D19-7C2BDB3C3568}"/>
                </a:ext>
              </a:extLst>
            </p:cNvPr>
            <p:cNvCxnSpPr/>
            <p:nvPr/>
          </p:nvCxnSpPr>
          <p:spPr>
            <a:xfrm>
              <a:off x="4590335" y="1610112"/>
              <a:ext cx="159142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="" xmlns:a16="http://schemas.microsoft.com/office/drawing/2014/main" id="{F62C5E62-62E5-48EE-9EC7-1D79DB2986A8}"/>
                </a:ext>
              </a:extLst>
            </p:cNvPr>
            <p:cNvCxnSpPr/>
            <p:nvPr/>
          </p:nvCxnSpPr>
          <p:spPr>
            <a:xfrm>
              <a:off x="4643219" y="1522141"/>
              <a:ext cx="0" cy="86774"/>
            </a:xfrm>
            <a:prstGeom prst="straightConnector1">
              <a:avLst/>
            </a:prstGeom>
            <a:ln w="0">
              <a:solidFill>
                <a:schemeClr val="tx1"/>
              </a:solidFill>
              <a:headEnd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="" xmlns:a16="http://schemas.microsoft.com/office/drawing/2014/main" id="{1C5123A3-66C3-4D1A-98E6-BD8FAA7EFA7C}"/>
                </a:ext>
              </a:extLst>
            </p:cNvPr>
            <p:cNvCxnSpPr/>
            <p:nvPr/>
          </p:nvCxnSpPr>
          <p:spPr>
            <a:xfrm flipV="1">
              <a:off x="4643219" y="1715176"/>
              <a:ext cx="0" cy="102712"/>
            </a:xfrm>
            <a:prstGeom prst="straightConnector1">
              <a:avLst/>
            </a:prstGeom>
            <a:ln w="0">
              <a:solidFill>
                <a:schemeClr val="tx1"/>
              </a:solidFill>
              <a:headEnd w="sm" len="sm"/>
              <a:tailEnd type="stealth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ectangle 69">
              <a:extLst>
                <a:ext uri="{FF2B5EF4-FFF2-40B4-BE49-F238E27FC236}">
                  <a16:creationId xmlns="" xmlns:a16="http://schemas.microsoft.com/office/drawing/2014/main" id="{F95A2D49-F623-4007-B195-C6F644FF4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200" y="1447583"/>
              <a:ext cx="104276" cy="11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200" baseline="-25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  <a:endParaRPr lang="en-US" sz="12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2" name="Rectangle 39">
              <a:extLst>
                <a:ext uri="{FF2B5EF4-FFF2-40B4-BE49-F238E27FC236}">
                  <a16:creationId xmlns="" xmlns:a16="http://schemas.microsoft.com/office/drawing/2014/main" id="{EF787390-F32E-46C4-9A8F-D1DFF67E4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5105" y="1266040"/>
              <a:ext cx="16996" cy="800951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3175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3" name="Rectangle 39">
              <a:extLst>
                <a:ext uri="{FF2B5EF4-FFF2-40B4-BE49-F238E27FC236}">
                  <a16:creationId xmlns="" xmlns:a16="http://schemas.microsoft.com/office/drawing/2014/main" id="{98584B7E-2D39-4488-8C1F-633368EA9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422" y="1428682"/>
              <a:ext cx="16996" cy="997234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3175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293" name="Straight Connector 292">
            <a:extLst>
              <a:ext uri="{FF2B5EF4-FFF2-40B4-BE49-F238E27FC236}">
                <a16:creationId xmlns="" xmlns:a16="http://schemas.microsoft.com/office/drawing/2014/main" id="{1118EA7A-710D-42CF-A7B4-1709C2B659AA}"/>
              </a:ext>
            </a:extLst>
          </p:cNvPr>
          <p:cNvCxnSpPr>
            <a:cxnSpLocks/>
          </p:cNvCxnSpPr>
          <p:nvPr/>
        </p:nvCxnSpPr>
        <p:spPr>
          <a:xfrm>
            <a:off x="1476847" y="4144026"/>
            <a:ext cx="0" cy="33786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="" xmlns:a16="http://schemas.microsoft.com/office/drawing/2014/main" id="{08119B9E-4CAE-48A8-B6D2-D8747DF09BEB}"/>
              </a:ext>
            </a:extLst>
          </p:cNvPr>
          <p:cNvCxnSpPr>
            <a:cxnSpLocks/>
          </p:cNvCxnSpPr>
          <p:nvPr/>
        </p:nvCxnSpPr>
        <p:spPr>
          <a:xfrm>
            <a:off x="4324714" y="4095878"/>
            <a:ext cx="0" cy="7914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="" xmlns:a16="http://schemas.microsoft.com/office/drawing/2014/main" id="{1A174180-B45D-4CD4-B84A-01FA2E578D35}"/>
              </a:ext>
            </a:extLst>
          </p:cNvPr>
          <p:cNvCxnSpPr>
            <a:cxnSpLocks/>
          </p:cNvCxnSpPr>
          <p:nvPr/>
        </p:nvCxnSpPr>
        <p:spPr>
          <a:xfrm>
            <a:off x="1471448" y="4331682"/>
            <a:ext cx="2846591" cy="0"/>
          </a:xfrm>
          <a:prstGeom prst="line">
            <a:avLst/>
          </a:prstGeom>
          <a:ln w="31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>
            <a:extLst>
              <a:ext uri="{FF2B5EF4-FFF2-40B4-BE49-F238E27FC236}">
                <a16:creationId xmlns="" xmlns:a16="http://schemas.microsoft.com/office/drawing/2014/main" id="{0C4F982A-01E9-4BD5-9088-37532C96FCA8}"/>
              </a:ext>
            </a:extLst>
          </p:cNvPr>
          <p:cNvSpPr txBox="1"/>
          <p:nvPr/>
        </p:nvSpPr>
        <p:spPr>
          <a:xfrm>
            <a:off x="2577360" y="4354232"/>
            <a:ext cx="59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  <a:ea typeface="Verdana" pitchFamily="34" charset="0"/>
                <a:cs typeface="Verdana" pitchFamily="34" charset="0"/>
              </a:rPr>
              <a:t>d</a:t>
            </a:r>
            <a:r>
              <a:rPr lang="en-US" sz="1400" baseline="-25000">
                <a:latin typeface="+mj-lt"/>
                <a:ea typeface="Verdana" pitchFamily="34" charset="0"/>
                <a:cs typeface="Verdana" pitchFamily="34" charset="0"/>
              </a:rPr>
              <a:t>BS</a:t>
            </a:r>
            <a:endParaRPr lang="en-US" sz="1400" baseline="-25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65" name="Straight Connector 364">
            <a:extLst>
              <a:ext uri="{FF2B5EF4-FFF2-40B4-BE49-F238E27FC236}">
                <a16:creationId xmlns="" xmlns:a16="http://schemas.microsoft.com/office/drawing/2014/main" id="{C5BAAE31-B6D7-441D-8F26-8A713926FCB6}"/>
              </a:ext>
            </a:extLst>
          </p:cNvPr>
          <p:cNvCxnSpPr>
            <a:cxnSpLocks/>
          </p:cNvCxnSpPr>
          <p:nvPr/>
        </p:nvCxnSpPr>
        <p:spPr>
          <a:xfrm rot="10800000">
            <a:off x="4335019" y="4824940"/>
            <a:ext cx="2846591" cy="0"/>
          </a:xfrm>
          <a:prstGeom prst="line">
            <a:avLst/>
          </a:prstGeom>
          <a:ln w="31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6C2993-2D94-4A63-84A9-92B20C2DBC4F}"/>
              </a:ext>
            </a:extLst>
          </p:cNvPr>
          <p:cNvCxnSpPr/>
          <p:nvPr/>
        </p:nvCxnSpPr>
        <p:spPr>
          <a:xfrm>
            <a:off x="7195059" y="4648756"/>
            <a:ext cx="0" cy="343734"/>
          </a:xfrm>
          <a:prstGeom prst="line">
            <a:avLst/>
          </a:prstGeom>
          <a:ln w="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xtBox 365">
            <a:extLst>
              <a:ext uri="{FF2B5EF4-FFF2-40B4-BE49-F238E27FC236}">
                <a16:creationId xmlns="" xmlns:a16="http://schemas.microsoft.com/office/drawing/2014/main" id="{B4BDD8B0-BE51-4D27-AD38-BCE438D9C97F}"/>
              </a:ext>
            </a:extLst>
          </p:cNvPr>
          <p:cNvSpPr txBox="1"/>
          <p:nvPr/>
        </p:nvSpPr>
        <p:spPr>
          <a:xfrm>
            <a:off x="5451940" y="4485611"/>
            <a:ext cx="59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+mj-lt"/>
                <a:ea typeface="Verdana" pitchFamily="34" charset="0"/>
                <a:cs typeface="Verdana" pitchFamily="34" charset="0"/>
              </a:rPr>
              <a:t>d</a:t>
            </a:r>
            <a:r>
              <a:rPr lang="en-US" sz="1400" baseline="-25000">
                <a:latin typeface="+mj-lt"/>
                <a:ea typeface="Verdana" pitchFamily="34" charset="0"/>
                <a:cs typeface="Verdana" pitchFamily="34" charset="0"/>
              </a:rPr>
              <a:t>FS</a:t>
            </a:r>
            <a:endParaRPr lang="en-US" sz="1400" baseline="-25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67" name="Object 366">
            <a:extLst>
              <a:ext uri="{FF2B5EF4-FFF2-40B4-BE49-F238E27FC236}">
                <a16:creationId xmlns="" xmlns:a16="http://schemas.microsoft.com/office/drawing/2014/main" id="{47B7BD5C-0EB6-4EAF-85D5-E640221EA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044411"/>
              </p:ext>
            </p:extLst>
          </p:nvPr>
        </p:nvGraphicFramePr>
        <p:xfrm>
          <a:off x="1178668" y="5073929"/>
          <a:ext cx="2416378" cy="1085133"/>
        </p:xfrm>
        <a:graphic>
          <a:graphicData uri="http://schemas.openxmlformats.org/presentationml/2006/ole">
            <p:oleObj spid="_x0000_s431114" name="Equation" r:id="rId6" imgW="65836800" imgH="29565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8935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0A87D82-1D42-4631-ACAA-E74080ABDB4B}"/>
              </a:ext>
            </a:extLst>
          </p:cNvPr>
          <p:cNvGrpSpPr/>
          <p:nvPr/>
        </p:nvGrpSpPr>
        <p:grpSpPr>
          <a:xfrm>
            <a:off x="2069705" y="2718459"/>
            <a:ext cx="4650903" cy="1587367"/>
            <a:chOff x="2069705" y="2718459"/>
            <a:chExt cx="4650903" cy="1587367"/>
          </a:xfrm>
        </p:grpSpPr>
        <p:sp>
          <p:nvSpPr>
            <p:cNvPr id="4" name="Can 3"/>
            <p:cNvSpPr/>
            <p:nvPr/>
          </p:nvSpPr>
          <p:spPr bwMode="auto">
            <a:xfrm>
              <a:off x="6477000" y="2754085"/>
              <a:ext cx="110993" cy="212446"/>
            </a:xfrm>
            <a:prstGeom prst="can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3" name="Freeform 2"/>
            <p:cNvSpPr/>
            <p:nvPr/>
          </p:nvSpPr>
          <p:spPr bwMode="auto">
            <a:xfrm rot="327578">
              <a:off x="6370551" y="2950337"/>
              <a:ext cx="350057" cy="27432"/>
            </a:xfrm>
            <a:custGeom>
              <a:avLst/>
              <a:gdLst>
                <a:gd name="connsiteX0" fmla="*/ 0 w 398297"/>
                <a:gd name="connsiteY0" fmla="*/ 8434 h 11239"/>
                <a:gd name="connsiteX1" fmla="*/ 143050 w 398297"/>
                <a:gd name="connsiteY1" fmla="*/ 8434 h 11239"/>
                <a:gd name="connsiteX2" fmla="*/ 305735 w 398297"/>
                <a:gd name="connsiteY2" fmla="*/ 20 h 11239"/>
                <a:gd name="connsiteX3" fmla="*/ 398297 w 398297"/>
                <a:gd name="connsiteY3" fmla="*/ 11239 h 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297" h="11239">
                  <a:moveTo>
                    <a:pt x="0" y="8434"/>
                  </a:moveTo>
                  <a:cubicBezTo>
                    <a:pt x="46047" y="9135"/>
                    <a:pt x="92094" y="9836"/>
                    <a:pt x="143050" y="8434"/>
                  </a:cubicBezTo>
                  <a:cubicBezTo>
                    <a:pt x="194006" y="7032"/>
                    <a:pt x="263194" y="-447"/>
                    <a:pt x="305735" y="20"/>
                  </a:cubicBezTo>
                  <a:cubicBezTo>
                    <a:pt x="348276" y="487"/>
                    <a:pt x="373286" y="5863"/>
                    <a:pt x="398297" y="11239"/>
                  </a:cubicBezTo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Can 6"/>
            <p:cNvSpPr/>
            <p:nvPr/>
          </p:nvSpPr>
          <p:spPr bwMode="auto">
            <a:xfrm>
              <a:off x="2176154" y="4082142"/>
              <a:ext cx="110993" cy="212446"/>
            </a:xfrm>
            <a:prstGeom prst="can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327578">
              <a:off x="2069705" y="4278394"/>
              <a:ext cx="350057" cy="27432"/>
            </a:xfrm>
            <a:custGeom>
              <a:avLst/>
              <a:gdLst>
                <a:gd name="connsiteX0" fmla="*/ 0 w 398297"/>
                <a:gd name="connsiteY0" fmla="*/ 8434 h 11239"/>
                <a:gd name="connsiteX1" fmla="*/ 143050 w 398297"/>
                <a:gd name="connsiteY1" fmla="*/ 8434 h 11239"/>
                <a:gd name="connsiteX2" fmla="*/ 305735 w 398297"/>
                <a:gd name="connsiteY2" fmla="*/ 20 h 11239"/>
                <a:gd name="connsiteX3" fmla="*/ 398297 w 398297"/>
                <a:gd name="connsiteY3" fmla="*/ 11239 h 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297" h="11239">
                  <a:moveTo>
                    <a:pt x="0" y="8434"/>
                  </a:moveTo>
                  <a:cubicBezTo>
                    <a:pt x="46047" y="9135"/>
                    <a:pt x="92094" y="9836"/>
                    <a:pt x="143050" y="8434"/>
                  </a:cubicBezTo>
                  <a:cubicBezTo>
                    <a:pt x="194006" y="7032"/>
                    <a:pt x="263194" y="-447"/>
                    <a:pt x="305735" y="20"/>
                  </a:cubicBezTo>
                  <a:cubicBezTo>
                    <a:pt x="348276" y="487"/>
                    <a:pt x="373286" y="5863"/>
                    <a:pt x="398297" y="11239"/>
                  </a:cubicBezTo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2231651" y="2718459"/>
              <a:ext cx="4174097" cy="13043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 rot="20661107">
              <a:off x="3130955" y="3134065"/>
              <a:ext cx="2024913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description: 200 </a:t>
              </a:r>
              <a:r>
                <a:rPr lang="en-US" sz="1800" dirty="0" err="1">
                  <a:solidFill>
                    <a:srgbClr val="C00000"/>
                  </a:solidFill>
                </a:rPr>
                <a:t>ft</a:t>
              </a:r>
              <a:endParaRPr lang="en-US" sz="1800" dirty="0">
                <a:solidFill>
                  <a:srgbClr val="C00000"/>
                </a:solidFill>
              </a:endParaRPr>
            </a:p>
            <a:p>
              <a:r>
                <a:rPr lang="en-US" sz="1800" dirty="0">
                  <a:solidFill>
                    <a:srgbClr val="C00000"/>
                  </a:solidFill>
                </a:rPr>
                <a:t>measured: 175.24 </a:t>
              </a:r>
              <a:r>
                <a:rPr lang="en-US" sz="1800" dirty="0" err="1">
                  <a:solidFill>
                    <a:srgbClr val="C00000"/>
                  </a:solidFill>
                </a:rPr>
                <a:t>ft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D33504D8-0C10-441C-A106-8CA07007F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The </a:t>
            </a:r>
            <a:r>
              <a:rPr lang="en-US" dirty="0"/>
              <a:t>description of a property line says to go</a:t>
            </a:r>
            <a:r>
              <a:rPr lang="en-US"/>
              <a:t>: </a:t>
            </a:r>
          </a:p>
          <a:p>
            <a:pPr lvl="2"/>
            <a:r>
              <a:rPr lang="en-US"/>
              <a:t>“200 ft </a:t>
            </a:r>
            <a:r>
              <a:rPr lang="en-US" dirty="0"/>
              <a:t>to a half-inch iron pin;”</a:t>
            </a:r>
          </a:p>
          <a:p>
            <a:pPr lvl="1"/>
            <a:endParaRPr lang="en-US"/>
          </a:p>
          <a:p>
            <a:pPr lvl="1"/>
            <a:r>
              <a:rPr lang="en-US"/>
              <a:t>A half-inch </a:t>
            </a:r>
            <a:r>
              <a:rPr lang="en-US" dirty="0"/>
              <a:t>iron </a:t>
            </a:r>
            <a:r>
              <a:rPr lang="en-US"/>
              <a:t>pin is found at </a:t>
            </a:r>
            <a:r>
              <a:rPr lang="en-US" dirty="0"/>
              <a:t>175.24 feet.</a:t>
            </a:r>
          </a:p>
          <a:p>
            <a:pPr lvl="2"/>
            <a:r>
              <a:rPr lang="en-US" dirty="0"/>
              <a:t>Does this pin fit the description?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A06E4EF-9AB1-4804-A1C8-2D543B8CEF69}"/>
              </a:ext>
            </a:extLst>
          </p:cNvPr>
          <p:cNvSpPr txBox="1"/>
          <p:nvPr/>
        </p:nvSpPr>
        <p:spPr>
          <a:xfrm>
            <a:off x="3515707" y="4734911"/>
            <a:ext cx="34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Are these two distances the same?</a:t>
            </a:r>
          </a:p>
          <a:p>
            <a:pPr lvl="1"/>
            <a:r>
              <a:rPr lang="en-US"/>
              <a:t>200 ft</a:t>
            </a:r>
          </a:p>
          <a:p>
            <a:pPr lvl="1"/>
            <a:r>
              <a:rPr lang="en-US"/>
              <a:t>200.00 ft</a:t>
            </a:r>
          </a:p>
        </p:txBody>
      </p:sp>
    </p:spTree>
    <p:extLst>
      <p:ext uri="{BB962C8B-B14F-4D97-AF65-F5344CB8AC3E}">
        <p14:creationId xmlns="" xmlns:p14="http://schemas.microsoft.com/office/powerpoint/2010/main" val="1929848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A8365B3-CBE9-47A6-9612-2A51AC7E9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Minimizing; 2. Systematic</a:t>
            </a:r>
          </a:p>
          <a:p>
            <a:pPr lvl="1"/>
            <a:r>
              <a:rPr lang="en-US" dirty="0"/>
              <a:t>Other common procedural compensations</a:t>
            </a:r>
          </a:p>
          <a:p>
            <a:pPr lvl="2"/>
            <a:r>
              <a:rPr lang="en-US" i="1" dirty="0"/>
              <a:t>Leveling</a:t>
            </a:r>
          </a:p>
          <a:p>
            <a:pPr lvl="2"/>
            <a:endParaRPr lang="en-US" i="1" dirty="0"/>
          </a:p>
          <a:p>
            <a:pPr lvl="2"/>
            <a:endParaRPr lang="en-US" i="1" dirty="0"/>
          </a:p>
          <a:p>
            <a:pPr lvl="2"/>
            <a:endParaRPr lang="en-US" i="1" dirty="0"/>
          </a:p>
          <a:p>
            <a:pPr lvl="2"/>
            <a:endParaRPr lang="en-US" i="1" dirty="0"/>
          </a:p>
          <a:p>
            <a:pPr lvl="2"/>
            <a:endParaRPr lang="en-US" i="1" dirty="0"/>
          </a:p>
          <a:p>
            <a:pPr lvl="2"/>
            <a:r>
              <a:rPr lang="en-US" i="1" dirty="0"/>
              <a:t>Total Station</a:t>
            </a:r>
          </a:p>
          <a:p>
            <a:pPr lvl="2"/>
            <a:endParaRPr lang="en-US" i="1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D9BAB9D5-BC15-4795-B48F-17B37615CAA1}"/>
              </a:ext>
            </a:extLst>
          </p:cNvPr>
          <p:cNvGrpSpPr>
            <a:grpSpLocks noChangeAspect="1"/>
          </p:cNvGrpSpPr>
          <p:nvPr/>
        </p:nvGrpSpPr>
        <p:grpSpPr>
          <a:xfrm>
            <a:off x="1391523" y="1944796"/>
            <a:ext cx="5486799" cy="1233116"/>
            <a:chOff x="401909" y="4104014"/>
            <a:chExt cx="7783702" cy="1749327"/>
          </a:xfrm>
        </p:grpSpPr>
        <p:grpSp>
          <p:nvGrpSpPr>
            <p:cNvPr id="135" name="Group 297">
              <a:extLst>
                <a:ext uri="{FF2B5EF4-FFF2-40B4-BE49-F238E27FC236}">
                  <a16:creationId xmlns="" xmlns:a16="http://schemas.microsoft.com/office/drawing/2014/main" id="{0B50CE76-D8AD-440F-9D74-A0694A17E3BD}"/>
                </a:ext>
              </a:extLst>
            </p:cNvPr>
            <p:cNvGrpSpPr/>
            <p:nvPr/>
          </p:nvGrpSpPr>
          <p:grpSpPr>
            <a:xfrm>
              <a:off x="1281777" y="5506996"/>
              <a:ext cx="6356158" cy="284228"/>
              <a:chOff x="1658317" y="1903160"/>
              <a:chExt cx="5251450" cy="484188"/>
            </a:xfrm>
          </p:grpSpPr>
          <p:sp>
            <p:nvSpPr>
              <p:cNvPr id="358" name="Line 157">
                <a:extLst>
                  <a:ext uri="{FF2B5EF4-FFF2-40B4-BE49-F238E27FC236}">
                    <a16:creationId xmlns="" xmlns:a16="http://schemas.microsoft.com/office/drawing/2014/main" id="{BA9DFD51-021F-4567-B95E-B8C0E0897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47817" y="2260348"/>
                <a:ext cx="361950" cy="1270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9" name="Line 158">
                <a:extLst>
                  <a:ext uri="{FF2B5EF4-FFF2-40B4-BE49-F238E27FC236}">
                    <a16:creationId xmlns="" xmlns:a16="http://schemas.microsoft.com/office/drawing/2014/main" id="{96878C57-8441-467B-A155-5962226AF0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79517" y="2150810"/>
                <a:ext cx="368300" cy="109538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0" name="Line 159">
                <a:extLst>
                  <a:ext uri="{FF2B5EF4-FFF2-40B4-BE49-F238E27FC236}">
                    <a16:creationId xmlns="" xmlns:a16="http://schemas.microsoft.com/office/drawing/2014/main" id="{D6BAFDB8-474D-4E0C-8B5B-819519FD5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06454" y="2061910"/>
                <a:ext cx="373063" cy="889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1" name="Line 160">
                <a:extLst>
                  <a:ext uri="{FF2B5EF4-FFF2-40B4-BE49-F238E27FC236}">
                    <a16:creationId xmlns="" xmlns:a16="http://schemas.microsoft.com/office/drawing/2014/main" id="{943073A7-F56C-40FA-8A08-32D7F1A766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30217" y="1992060"/>
                <a:ext cx="376237" cy="6985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2" name="Line 161">
                <a:extLst>
                  <a:ext uri="{FF2B5EF4-FFF2-40B4-BE49-F238E27FC236}">
                    <a16:creationId xmlns="" xmlns:a16="http://schemas.microsoft.com/office/drawing/2014/main" id="{6985155C-BE32-4C48-9D29-0F9E6F421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50804" y="1942848"/>
                <a:ext cx="379413" cy="49212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3" name="Line 162">
                <a:extLst>
                  <a:ext uri="{FF2B5EF4-FFF2-40B4-BE49-F238E27FC236}">
                    <a16:creationId xmlns="" xmlns:a16="http://schemas.microsoft.com/office/drawing/2014/main" id="{E0C30AB2-2FCB-40C2-B8B6-3E664A8CD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68217" y="1912685"/>
                <a:ext cx="382587" cy="30163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4" name="Line 163">
                <a:extLst>
                  <a:ext uri="{FF2B5EF4-FFF2-40B4-BE49-F238E27FC236}">
                    <a16:creationId xmlns="" xmlns:a16="http://schemas.microsoft.com/office/drawing/2014/main" id="{4D018AD6-FDE3-4F63-9DAE-45FCEA55A8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84042" y="1903160"/>
                <a:ext cx="384175" cy="9525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8" name="Line 164">
                <a:extLst>
                  <a:ext uri="{FF2B5EF4-FFF2-40B4-BE49-F238E27FC236}">
                    <a16:creationId xmlns="" xmlns:a16="http://schemas.microsoft.com/office/drawing/2014/main" id="{2BE3E92D-BCDC-4988-B0D8-3EC9ACC2B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01454" y="1903160"/>
                <a:ext cx="382588" cy="9525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9" name="Line 165">
                <a:extLst>
                  <a:ext uri="{FF2B5EF4-FFF2-40B4-BE49-F238E27FC236}">
                    <a16:creationId xmlns="" xmlns:a16="http://schemas.microsoft.com/office/drawing/2014/main" id="{F70E9D3E-9E4D-4F08-A7CA-3220C5277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8867" y="1912685"/>
                <a:ext cx="382587" cy="30163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0" name="Line 166">
                <a:extLst>
                  <a:ext uri="{FF2B5EF4-FFF2-40B4-BE49-F238E27FC236}">
                    <a16:creationId xmlns="" xmlns:a16="http://schemas.microsoft.com/office/drawing/2014/main" id="{75A3C3F6-C73C-423A-9C5F-6E0FEE9A5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7867" y="1942848"/>
                <a:ext cx="381000" cy="49212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1" name="Line 167">
                <a:extLst>
                  <a:ext uri="{FF2B5EF4-FFF2-40B4-BE49-F238E27FC236}">
                    <a16:creationId xmlns="" xmlns:a16="http://schemas.microsoft.com/office/drawing/2014/main" id="{2FE4E3D6-B983-4DAF-9E44-D2CAEBFD6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1629" y="1992060"/>
                <a:ext cx="376238" cy="6985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2" name="Line 168">
                <a:extLst>
                  <a:ext uri="{FF2B5EF4-FFF2-40B4-BE49-F238E27FC236}">
                    <a16:creationId xmlns="" xmlns:a16="http://schemas.microsoft.com/office/drawing/2014/main" id="{2E1ECD22-09F6-45CB-B9AA-E217C8B6F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567" y="2061910"/>
                <a:ext cx="373062" cy="889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3" name="Line 169">
                <a:extLst>
                  <a:ext uri="{FF2B5EF4-FFF2-40B4-BE49-F238E27FC236}">
                    <a16:creationId xmlns="" xmlns:a16="http://schemas.microsoft.com/office/drawing/2014/main" id="{4B21775D-AABA-424C-ACCE-FBD819A24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0267" y="2150810"/>
                <a:ext cx="368300" cy="109538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4" name="Line 170">
                <a:extLst>
                  <a:ext uri="{FF2B5EF4-FFF2-40B4-BE49-F238E27FC236}">
                    <a16:creationId xmlns="" xmlns:a16="http://schemas.microsoft.com/office/drawing/2014/main" id="{A7D86E27-BA16-4CE6-AF5E-B3D86C7F5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8317" y="2260348"/>
                <a:ext cx="361950" cy="1270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36" name="Line 184">
              <a:extLst>
                <a:ext uri="{FF2B5EF4-FFF2-40B4-BE49-F238E27FC236}">
                  <a16:creationId xmlns="" xmlns:a16="http://schemas.microsoft.com/office/drawing/2014/main" id="{607927A6-A277-4ED3-8C7F-30A3B5F15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69007" y="4592571"/>
              <a:ext cx="6078169" cy="0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7" name="Rectangle 303">
              <a:extLst>
                <a:ext uri="{FF2B5EF4-FFF2-40B4-BE49-F238E27FC236}">
                  <a16:creationId xmlns="" xmlns:a16="http://schemas.microsoft.com/office/drawing/2014/main" id="{7B737C8D-9563-46F5-A750-BE4A5FC8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3519" y="4379193"/>
              <a:ext cx="761809" cy="2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Horizontal</a:t>
              </a:r>
            </a:p>
          </p:txBody>
        </p:sp>
        <p:sp>
          <p:nvSpPr>
            <p:cNvPr id="138" name="Rectangle 304">
              <a:extLst>
                <a:ext uri="{FF2B5EF4-FFF2-40B4-BE49-F238E27FC236}">
                  <a16:creationId xmlns="" xmlns:a16="http://schemas.microsoft.com/office/drawing/2014/main" id="{BEAED3C1-CED0-4067-B6A7-1BE4C28655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950023" y="4702677"/>
              <a:ext cx="379768" cy="2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9933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Level</a:t>
              </a:r>
            </a:p>
          </p:txBody>
        </p:sp>
        <p:grpSp>
          <p:nvGrpSpPr>
            <p:cNvPr id="139" name="Group 297">
              <a:extLst>
                <a:ext uri="{FF2B5EF4-FFF2-40B4-BE49-F238E27FC236}">
                  <a16:creationId xmlns="" xmlns:a16="http://schemas.microsoft.com/office/drawing/2014/main" id="{09F925B1-C18F-4D3D-A2E2-C1A9AC742D12}"/>
                </a:ext>
              </a:extLst>
            </p:cNvPr>
            <p:cNvGrpSpPr/>
            <p:nvPr/>
          </p:nvGrpSpPr>
          <p:grpSpPr>
            <a:xfrm>
              <a:off x="1272817" y="4592571"/>
              <a:ext cx="6045779" cy="229609"/>
              <a:chOff x="1658317" y="1903160"/>
              <a:chExt cx="5251450" cy="484188"/>
            </a:xfrm>
          </p:grpSpPr>
          <p:sp>
            <p:nvSpPr>
              <p:cNvPr id="344" name="Line 157">
                <a:extLst>
                  <a:ext uri="{FF2B5EF4-FFF2-40B4-BE49-F238E27FC236}">
                    <a16:creationId xmlns="" xmlns:a16="http://schemas.microsoft.com/office/drawing/2014/main" id="{DCC55A0B-3496-4324-BEBC-74459AA76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547817" y="2260348"/>
                <a:ext cx="361950" cy="1270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45" name="Line 158">
                <a:extLst>
                  <a:ext uri="{FF2B5EF4-FFF2-40B4-BE49-F238E27FC236}">
                    <a16:creationId xmlns="" xmlns:a16="http://schemas.microsoft.com/office/drawing/2014/main" id="{A7604316-3851-4E9B-846E-4EEDF5E7E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179517" y="2150810"/>
                <a:ext cx="368300" cy="109538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46" name="Line 159">
                <a:extLst>
                  <a:ext uri="{FF2B5EF4-FFF2-40B4-BE49-F238E27FC236}">
                    <a16:creationId xmlns="" xmlns:a16="http://schemas.microsoft.com/office/drawing/2014/main" id="{D0745119-1640-4A6A-BC43-3E9433EF3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806454" y="2061910"/>
                <a:ext cx="373063" cy="889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47" name="Line 160">
                <a:extLst>
                  <a:ext uri="{FF2B5EF4-FFF2-40B4-BE49-F238E27FC236}">
                    <a16:creationId xmlns="" xmlns:a16="http://schemas.microsoft.com/office/drawing/2014/main" id="{511D537D-9724-46C8-B256-2CE194406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430217" y="1992060"/>
                <a:ext cx="376237" cy="6985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48" name="Line 161">
                <a:extLst>
                  <a:ext uri="{FF2B5EF4-FFF2-40B4-BE49-F238E27FC236}">
                    <a16:creationId xmlns="" xmlns:a16="http://schemas.microsoft.com/office/drawing/2014/main" id="{C85D757D-4BCA-4876-9418-8C7269C2D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050804" y="1942848"/>
                <a:ext cx="379413" cy="49212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49" name="Line 162">
                <a:extLst>
                  <a:ext uri="{FF2B5EF4-FFF2-40B4-BE49-F238E27FC236}">
                    <a16:creationId xmlns="" xmlns:a16="http://schemas.microsoft.com/office/drawing/2014/main" id="{79AF2016-20AA-402D-941F-7DC2FF44C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68217" y="1912685"/>
                <a:ext cx="382587" cy="30163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0" name="Line 163">
                <a:extLst>
                  <a:ext uri="{FF2B5EF4-FFF2-40B4-BE49-F238E27FC236}">
                    <a16:creationId xmlns="" xmlns:a16="http://schemas.microsoft.com/office/drawing/2014/main" id="{AF7419C8-807A-4181-A3D7-466AFD08D5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284042" y="1903160"/>
                <a:ext cx="384175" cy="9525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1" name="Line 164">
                <a:extLst>
                  <a:ext uri="{FF2B5EF4-FFF2-40B4-BE49-F238E27FC236}">
                    <a16:creationId xmlns="" xmlns:a16="http://schemas.microsoft.com/office/drawing/2014/main" id="{46756481-896E-49C6-95F4-AFE331116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01454" y="1903160"/>
                <a:ext cx="382588" cy="9525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2" name="Line 165">
                <a:extLst>
                  <a:ext uri="{FF2B5EF4-FFF2-40B4-BE49-F238E27FC236}">
                    <a16:creationId xmlns="" xmlns:a16="http://schemas.microsoft.com/office/drawing/2014/main" id="{E4870A07-7616-4346-9880-FB5D82380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8867" y="1912685"/>
                <a:ext cx="382587" cy="30163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3" name="Line 166">
                <a:extLst>
                  <a:ext uri="{FF2B5EF4-FFF2-40B4-BE49-F238E27FC236}">
                    <a16:creationId xmlns="" xmlns:a16="http://schemas.microsoft.com/office/drawing/2014/main" id="{09DD7CD6-7688-40E2-98F0-13F254F15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7867" y="1942848"/>
                <a:ext cx="381000" cy="49212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4" name="Line 167">
                <a:extLst>
                  <a:ext uri="{FF2B5EF4-FFF2-40B4-BE49-F238E27FC236}">
                    <a16:creationId xmlns="" xmlns:a16="http://schemas.microsoft.com/office/drawing/2014/main" id="{DB8AD6AD-0A5F-4CCD-B3E2-460878DF1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61629" y="1992060"/>
                <a:ext cx="376238" cy="6985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5" name="Line 168">
                <a:extLst>
                  <a:ext uri="{FF2B5EF4-FFF2-40B4-BE49-F238E27FC236}">
                    <a16:creationId xmlns="" xmlns:a16="http://schemas.microsoft.com/office/drawing/2014/main" id="{F07A25ED-EEF9-48B7-A6BF-59E26D323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88567" y="2061910"/>
                <a:ext cx="373062" cy="889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6" name="Line 169">
                <a:extLst>
                  <a:ext uri="{FF2B5EF4-FFF2-40B4-BE49-F238E27FC236}">
                    <a16:creationId xmlns="" xmlns:a16="http://schemas.microsoft.com/office/drawing/2014/main" id="{5EB57404-1E4C-4620-8407-57B8826B7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20267" y="2150810"/>
                <a:ext cx="368300" cy="109538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7" name="Line 170">
                <a:extLst>
                  <a:ext uri="{FF2B5EF4-FFF2-40B4-BE49-F238E27FC236}">
                    <a16:creationId xmlns="" xmlns:a16="http://schemas.microsoft.com/office/drawing/2014/main" id="{CDDEF1CD-8318-437F-978B-AE74C0DB4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58317" y="2260348"/>
                <a:ext cx="361950" cy="127000"/>
              </a:xfrm>
              <a:prstGeom prst="line">
                <a:avLst/>
              </a:prstGeom>
              <a:noFill/>
              <a:ln w="12700">
                <a:solidFill>
                  <a:srgbClr val="99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40" name="Group 385">
              <a:extLst>
                <a:ext uri="{FF2B5EF4-FFF2-40B4-BE49-F238E27FC236}">
                  <a16:creationId xmlns="" xmlns:a16="http://schemas.microsoft.com/office/drawing/2014/main" id="{B2BD6FD8-3A1B-4464-B1ED-2B464D56232C}"/>
                </a:ext>
              </a:extLst>
            </p:cNvPr>
            <p:cNvGrpSpPr/>
            <p:nvPr/>
          </p:nvGrpSpPr>
          <p:grpSpPr>
            <a:xfrm>
              <a:off x="4073712" y="4555895"/>
              <a:ext cx="770051" cy="1218728"/>
              <a:chOff x="3903382" y="1859110"/>
              <a:chExt cx="770051" cy="1218728"/>
            </a:xfrm>
          </p:grpSpPr>
          <p:grpSp>
            <p:nvGrpSpPr>
              <p:cNvPr id="282" name="Group 346">
                <a:extLst>
                  <a:ext uri="{FF2B5EF4-FFF2-40B4-BE49-F238E27FC236}">
                    <a16:creationId xmlns="" xmlns:a16="http://schemas.microsoft.com/office/drawing/2014/main" id="{F28CBC11-ADF1-4140-8D3C-0E78414418B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903382" y="1985724"/>
                <a:ext cx="770051" cy="1092114"/>
                <a:chOff x="1389041" y="2711675"/>
                <a:chExt cx="2200147" cy="3120327"/>
              </a:xfrm>
            </p:grpSpPr>
            <p:sp>
              <p:nvSpPr>
                <p:cNvPr id="306" name="Parallelogram 305">
                  <a:extLst>
                    <a:ext uri="{FF2B5EF4-FFF2-40B4-BE49-F238E27FC236}">
                      <a16:creationId xmlns="" xmlns:a16="http://schemas.microsoft.com/office/drawing/2014/main" id="{EDC09DCA-38B4-41A1-A427-243C772D29AF}"/>
                    </a:ext>
                  </a:extLst>
                </p:cNvPr>
                <p:cNvSpPr/>
                <p:nvPr/>
              </p:nvSpPr>
              <p:spPr>
                <a:xfrm rot="865454">
                  <a:off x="1781472" y="3410628"/>
                  <a:ext cx="143446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307" name="Group 576">
                  <a:extLst>
                    <a:ext uri="{FF2B5EF4-FFF2-40B4-BE49-F238E27FC236}">
                      <a16:creationId xmlns="" xmlns:a16="http://schemas.microsoft.com/office/drawing/2014/main" id="{81954A11-19A4-4EE1-A549-540F354696C5}"/>
                    </a:ext>
                  </a:extLst>
                </p:cNvPr>
                <p:cNvGrpSpPr/>
                <p:nvPr/>
              </p:nvGrpSpPr>
              <p:grpSpPr>
                <a:xfrm>
                  <a:off x="1922403" y="2884415"/>
                  <a:ext cx="165133" cy="2060423"/>
                  <a:chOff x="1922403" y="2884415"/>
                  <a:chExt cx="165133" cy="2060423"/>
                </a:xfrm>
              </p:grpSpPr>
              <p:sp>
                <p:nvSpPr>
                  <p:cNvPr id="342" name="Parallelogram 341">
                    <a:extLst>
                      <a:ext uri="{FF2B5EF4-FFF2-40B4-BE49-F238E27FC236}">
                        <a16:creationId xmlns="" xmlns:a16="http://schemas.microsoft.com/office/drawing/2014/main" id="{AD19C2F3-399C-43E6-9669-E48B2D8E892B}"/>
                      </a:ext>
                    </a:extLst>
                  </p:cNvPr>
                  <p:cNvSpPr/>
                  <p:nvPr/>
                </p:nvSpPr>
                <p:spPr>
                  <a:xfrm rot="921293">
                    <a:off x="2006576" y="2912769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43" name="Parallelogram 342">
                    <a:extLst>
                      <a:ext uri="{FF2B5EF4-FFF2-40B4-BE49-F238E27FC236}">
                        <a16:creationId xmlns="" xmlns:a16="http://schemas.microsoft.com/office/drawing/2014/main" id="{12CC626E-ADC8-4A6D-895C-0185ED08EEE2}"/>
                      </a:ext>
                    </a:extLst>
                  </p:cNvPr>
                  <p:cNvSpPr/>
                  <p:nvPr/>
                </p:nvSpPr>
                <p:spPr>
                  <a:xfrm rot="921293">
                    <a:off x="1922403" y="2884415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308" name="Parallelogram 307">
                  <a:extLst>
                    <a:ext uri="{FF2B5EF4-FFF2-40B4-BE49-F238E27FC236}">
                      <a16:creationId xmlns="" xmlns:a16="http://schemas.microsoft.com/office/drawing/2014/main" id="{41722189-D3DF-49F9-9B5C-07FD0001DBB3}"/>
                    </a:ext>
                  </a:extLst>
                </p:cNvPr>
                <p:cNvSpPr/>
                <p:nvPr/>
              </p:nvSpPr>
              <p:spPr>
                <a:xfrm rot="20492193">
                  <a:off x="3035967" y="3574842"/>
                  <a:ext cx="16042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="" xmlns:a16="http://schemas.microsoft.com/office/drawing/2014/main" id="{5112D793-40DB-417C-A0C6-84BC22B6DDDE}"/>
                    </a:ext>
                  </a:extLst>
                </p:cNvPr>
                <p:cNvSpPr/>
                <p:nvPr/>
              </p:nvSpPr>
              <p:spPr>
                <a:xfrm rot="20545172">
                  <a:off x="2905915" y="2887073"/>
                  <a:ext cx="8096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0" name="Trapezoid 309">
                  <a:extLst>
                    <a:ext uri="{FF2B5EF4-FFF2-40B4-BE49-F238E27FC236}">
                      <a16:creationId xmlns="" xmlns:a16="http://schemas.microsoft.com/office/drawing/2014/main" id="{2D44BBA6-7E3C-462B-92CC-D2F9663233D1}"/>
                    </a:ext>
                  </a:extLst>
                </p:cNvPr>
                <p:cNvSpPr/>
                <p:nvPr/>
              </p:nvSpPr>
              <p:spPr>
                <a:xfrm rot="21480000" flipV="1">
                  <a:off x="2418527" y="3428528"/>
                  <a:ext cx="173417" cy="1435395"/>
                </a:xfrm>
                <a:prstGeom prst="trapezoid">
                  <a:avLst>
                    <a:gd name="adj" fmla="val 15450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="" xmlns:a16="http://schemas.microsoft.com/office/drawing/2014/main" id="{AFF70C13-3FDE-4332-A4F4-7C72D3974877}"/>
                    </a:ext>
                  </a:extLst>
                </p:cNvPr>
                <p:cNvSpPr/>
                <p:nvPr/>
              </p:nvSpPr>
              <p:spPr>
                <a:xfrm rot="21365986">
                  <a:off x="2386195" y="298227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2" name="Parallelogram 311">
                  <a:extLst>
                    <a:ext uri="{FF2B5EF4-FFF2-40B4-BE49-F238E27FC236}">
                      <a16:creationId xmlns="" xmlns:a16="http://schemas.microsoft.com/office/drawing/2014/main" id="{7E063CDE-95B6-480B-BA46-E3FDA1709BB2}"/>
                    </a:ext>
                  </a:extLst>
                </p:cNvPr>
                <p:cNvSpPr/>
                <p:nvPr/>
              </p:nvSpPr>
              <p:spPr>
                <a:xfrm rot="-60000">
                  <a:off x="2519254" y="297784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313" name="Group 569">
                  <a:extLst>
                    <a:ext uri="{FF2B5EF4-FFF2-40B4-BE49-F238E27FC236}">
                      <a16:creationId xmlns="" xmlns:a16="http://schemas.microsoft.com/office/drawing/2014/main" id="{5574A19C-7856-41A9-9340-AC0E6F0BB395}"/>
                    </a:ext>
                  </a:extLst>
                </p:cNvPr>
                <p:cNvGrpSpPr/>
                <p:nvPr/>
              </p:nvGrpSpPr>
              <p:grpSpPr>
                <a:xfrm>
                  <a:off x="3315345" y="5410521"/>
                  <a:ext cx="273843" cy="421481"/>
                  <a:chOff x="2947988" y="4836318"/>
                  <a:chExt cx="273843" cy="421481"/>
                </a:xfrm>
              </p:grpSpPr>
              <p:sp>
                <p:nvSpPr>
                  <p:cNvPr id="339" name="Freeform 235">
                    <a:extLst>
                      <a:ext uri="{FF2B5EF4-FFF2-40B4-BE49-F238E27FC236}">
                        <a16:creationId xmlns="" xmlns:a16="http://schemas.microsoft.com/office/drawing/2014/main" id="{A7BAD244-4B17-4711-AB2B-FF68C4FFB8C2}"/>
                      </a:ext>
                    </a:extLst>
                  </p:cNvPr>
                  <p:cNvSpPr/>
                  <p:nvPr/>
                </p:nvSpPr>
                <p:spPr>
                  <a:xfrm>
                    <a:off x="2947988" y="4836318"/>
                    <a:ext cx="169069" cy="421481"/>
                  </a:xfrm>
                  <a:custGeom>
                    <a:avLst/>
                    <a:gdLst>
                      <a:gd name="connsiteX0" fmla="*/ 0 w 169069"/>
                      <a:gd name="connsiteY0" fmla="*/ 59531 h 421481"/>
                      <a:gd name="connsiteX1" fmla="*/ 50006 w 169069"/>
                      <a:gd name="connsiteY1" fmla="*/ 45244 h 421481"/>
                      <a:gd name="connsiteX2" fmla="*/ 121444 w 169069"/>
                      <a:gd name="connsiteY2" fmla="*/ 0 h 421481"/>
                      <a:gd name="connsiteX3" fmla="*/ 150019 w 169069"/>
                      <a:gd name="connsiteY3" fmla="*/ 107156 h 421481"/>
                      <a:gd name="connsiteX4" fmla="*/ 164306 w 169069"/>
                      <a:gd name="connsiteY4" fmla="*/ 214313 h 421481"/>
                      <a:gd name="connsiteX5" fmla="*/ 169069 w 169069"/>
                      <a:gd name="connsiteY5" fmla="*/ 376238 h 421481"/>
                      <a:gd name="connsiteX6" fmla="*/ 142875 w 169069"/>
                      <a:gd name="connsiteY6" fmla="*/ 421481 h 421481"/>
                      <a:gd name="connsiteX7" fmla="*/ 111919 w 169069"/>
                      <a:gd name="connsiteY7" fmla="*/ 371475 h 421481"/>
                      <a:gd name="connsiteX8" fmla="*/ 0 w 169069"/>
                      <a:gd name="connsiteY8" fmla="*/ 59531 h 42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9069" h="421481">
                        <a:moveTo>
                          <a:pt x="0" y="59531"/>
                        </a:moveTo>
                        <a:lnTo>
                          <a:pt x="50006" y="45244"/>
                        </a:lnTo>
                        <a:lnTo>
                          <a:pt x="121444" y="0"/>
                        </a:lnTo>
                        <a:lnTo>
                          <a:pt x="150019" y="107156"/>
                        </a:lnTo>
                        <a:lnTo>
                          <a:pt x="164306" y="214313"/>
                        </a:lnTo>
                        <a:lnTo>
                          <a:pt x="169069" y="376238"/>
                        </a:lnTo>
                        <a:lnTo>
                          <a:pt x="142875" y="421481"/>
                        </a:lnTo>
                        <a:lnTo>
                          <a:pt x="111919" y="371475"/>
                        </a:lnTo>
                        <a:lnTo>
                          <a:pt x="0" y="5953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40" name="Freeform 236">
                    <a:extLst>
                      <a:ext uri="{FF2B5EF4-FFF2-40B4-BE49-F238E27FC236}">
                        <a16:creationId xmlns="" xmlns:a16="http://schemas.microsoft.com/office/drawing/2014/main" id="{0B616D02-24A3-494E-A7CB-599FFCABEE73}"/>
                      </a:ext>
                    </a:extLst>
                  </p:cNvPr>
                  <p:cNvSpPr/>
                  <p:nvPr/>
                </p:nvSpPr>
                <p:spPr>
                  <a:xfrm>
                    <a:off x="3043238" y="4950619"/>
                    <a:ext cx="178593" cy="71437"/>
                  </a:xfrm>
                  <a:custGeom>
                    <a:avLst/>
                    <a:gdLst>
                      <a:gd name="connsiteX0" fmla="*/ 35718 w 178593"/>
                      <a:gd name="connsiteY0" fmla="*/ 0 h 71437"/>
                      <a:gd name="connsiteX1" fmla="*/ 178593 w 178593"/>
                      <a:gd name="connsiteY1" fmla="*/ 7144 h 71437"/>
                      <a:gd name="connsiteX2" fmla="*/ 150018 w 178593"/>
                      <a:gd name="connsiteY2" fmla="*/ 71437 h 71437"/>
                      <a:gd name="connsiteX3" fmla="*/ 0 w 178593"/>
                      <a:gd name="connsiteY3" fmla="*/ 61912 h 71437"/>
                      <a:gd name="connsiteX4" fmla="*/ 35718 w 178593"/>
                      <a:gd name="connsiteY4" fmla="*/ 0 h 7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3" h="71437">
                        <a:moveTo>
                          <a:pt x="35718" y="0"/>
                        </a:moveTo>
                        <a:lnTo>
                          <a:pt x="178593" y="7144"/>
                        </a:lnTo>
                        <a:lnTo>
                          <a:pt x="150018" y="71437"/>
                        </a:lnTo>
                        <a:lnTo>
                          <a:pt x="0" y="61912"/>
                        </a:lnTo>
                        <a:lnTo>
                          <a:pt x="35718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41" name="Freeform 237">
                    <a:extLst>
                      <a:ext uri="{FF2B5EF4-FFF2-40B4-BE49-F238E27FC236}">
                        <a16:creationId xmlns="" xmlns:a16="http://schemas.microsoft.com/office/drawing/2014/main" id="{76DA86F5-76A3-4FCC-AF98-BF2C2DE07B50}"/>
                      </a:ext>
                    </a:extLst>
                  </p:cNvPr>
                  <p:cNvSpPr/>
                  <p:nvPr/>
                </p:nvSpPr>
                <p:spPr>
                  <a:xfrm>
                    <a:off x="3059906" y="5012531"/>
                    <a:ext cx="85725" cy="54769"/>
                  </a:xfrm>
                  <a:custGeom>
                    <a:avLst/>
                    <a:gdLst>
                      <a:gd name="connsiteX0" fmla="*/ 0 w 85725"/>
                      <a:gd name="connsiteY0" fmla="*/ 0 h 54769"/>
                      <a:gd name="connsiteX1" fmla="*/ 28575 w 85725"/>
                      <a:gd name="connsiteY1" fmla="*/ 54769 h 54769"/>
                      <a:gd name="connsiteX2" fmla="*/ 85725 w 85725"/>
                      <a:gd name="connsiteY2" fmla="*/ 7144 h 54769"/>
                      <a:gd name="connsiteX3" fmla="*/ 0 w 85725"/>
                      <a:gd name="connsiteY3" fmla="*/ 0 h 5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54769">
                        <a:moveTo>
                          <a:pt x="0" y="0"/>
                        </a:moveTo>
                        <a:lnTo>
                          <a:pt x="28575" y="54769"/>
                        </a:lnTo>
                        <a:lnTo>
                          <a:pt x="85725" y="7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grpSp>
              <p:nvGrpSpPr>
                <p:cNvPr id="314" name="Group 570">
                  <a:extLst>
                    <a:ext uri="{FF2B5EF4-FFF2-40B4-BE49-F238E27FC236}">
                      <a16:creationId xmlns="" xmlns:a16="http://schemas.microsoft.com/office/drawing/2014/main" id="{33CD9698-EFE6-409C-9BCF-EA06A132B8A7}"/>
                    </a:ext>
                  </a:extLst>
                </p:cNvPr>
                <p:cNvGrpSpPr/>
                <p:nvPr/>
              </p:nvGrpSpPr>
              <p:grpSpPr>
                <a:xfrm>
                  <a:off x="2442262" y="4797960"/>
                  <a:ext cx="166688" cy="252413"/>
                  <a:chOff x="2247900" y="4402931"/>
                  <a:chExt cx="166688" cy="252413"/>
                </a:xfrm>
              </p:grpSpPr>
              <p:sp>
                <p:nvSpPr>
                  <p:cNvPr id="337" name="Freeform 233">
                    <a:extLst>
                      <a:ext uri="{FF2B5EF4-FFF2-40B4-BE49-F238E27FC236}">
                        <a16:creationId xmlns="" xmlns:a16="http://schemas.microsoft.com/office/drawing/2014/main" id="{5BD199D0-6CF4-4F74-A497-82A5ADEDF4F0}"/>
                      </a:ext>
                    </a:extLst>
                  </p:cNvPr>
                  <p:cNvSpPr/>
                  <p:nvPr/>
                </p:nvSpPr>
                <p:spPr>
                  <a:xfrm>
                    <a:off x="2247900" y="4402931"/>
                    <a:ext cx="166688" cy="252413"/>
                  </a:xfrm>
                  <a:custGeom>
                    <a:avLst/>
                    <a:gdLst>
                      <a:gd name="connsiteX0" fmla="*/ 0 w 166688"/>
                      <a:gd name="connsiteY0" fmla="*/ 4763 h 252413"/>
                      <a:gd name="connsiteX1" fmla="*/ 164306 w 166688"/>
                      <a:gd name="connsiteY1" fmla="*/ 0 h 252413"/>
                      <a:gd name="connsiteX2" fmla="*/ 166688 w 166688"/>
                      <a:gd name="connsiteY2" fmla="*/ 64294 h 252413"/>
                      <a:gd name="connsiteX3" fmla="*/ 130969 w 166688"/>
                      <a:gd name="connsiteY3" fmla="*/ 71438 h 252413"/>
                      <a:gd name="connsiteX4" fmla="*/ 130969 w 166688"/>
                      <a:gd name="connsiteY4" fmla="*/ 150019 h 252413"/>
                      <a:gd name="connsiteX5" fmla="*/ 102394 w 166688"/>
                      <a:gd name="connsiteY5" fmla="*/ 252413 h 252413"/>
                      <a:gd name="connsiteX6" fmla="*/ 47625 w 166688"/>
                      <a:gd name="connsiteY6" fmla="*/ 142875 h 252413"/>
                      <a:gd name="connsiteX7" fmla="*/ 40481 w 166688"/>
                      <a:gd name="connsiteY7" fmla="*/ 66675 h 252413"/>
                      <a:gd name="connsiteX8" fmla="*/ 9525 w 166688"/>
                      <a:gd name="connsiteY8" fmla="*/ 54769 h 252413"/>
                      <a:gd name="connsiteX9" fmla="*/ 0 w 166688"/>
                      <a:gd name="connsiteY9" fmla="*/ 4763 h 252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688" h="252413">
                        <a:moveTo>
                          <a:pt x="0" y="4763"/>
                        </a:moveTo>
                        <a:lnTo>
                          <a:pt x="164306" y="0"/>
                        </a:lnTo>
                        <a:lnTo>
                          <a:pt x="166688" y="64294"/>
                        </a:lnTo>
                        <a:lnTo>
                          <a:pt x="130969" y="71438"/>
                        </a:lnTo>
                        <a:lnTo>
                          <a:pt x="130969" y="150019"/>
                        </a:lnTo>
                        <a:lnTo>
                          <a:pt x="102394" y="252413"/>
                        </a:lnTo>
                        <a:lnTo>
                          <a:pt x="47625" y="142875"/>
                        </a:lnTo>
                        <a:lnTo>
                          <a:pt x="40481" y="66675"/>
                        </a:lnTo>
                        <a:lnTo>
                          <a:pt x="9525" y="54769"/>
                        </a:lnTo>
                        <a:lnTo>
                          <a:pt x="0" y="476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cxnSp>
                <p:nvCxnSpPr>
                  <p:cNvPr id="338" name="Straight Connector 337">
                    <a:extLst>
                      <a:ext uri="{FF2B5EF4-FFF2-40B4-BE49-F238E27FC236}">
                        <a16:creationId xmlns="" xmlns:a16="http://schemas.microsoft.com/office/drawing/2014/main" id="{544E7866-0B0A-408C-AF3E-CD9EB2A23E2D}"/>
                      </a:ext>
                    </a:extLst>
                  </p:cNvPr>
                  <p:cNvCxnSpPr>
                    <a:stCxn id="337" idx="7"/>
                    <a:endCxn id="337" idx="3"/>
                  </p:cNvCxnSpPr>
                  <p:nvPr/>
                </p:nvCxnSpPr>
                <p:spPr>
                  <a:xfrm>
                    <a:off x="2288381" y="4469606"/>
                    <a:ext cx="90488" cy="476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5" name="Group 571">
                  <a:extLst>
                    <a:ext uri="{FF2B5EF4-FFF2-40B4-BE49-F238E27FC236}">
                      <a16:creationId xmlns="" xmlns:a16="http://schemas.microsoft.com/office/drawing/2014/main" id="{F49EB4C7-70F9-48AD-9936-5CD27F357D72}"/>
                    </a:ext>
                  </a:extLst>
                </p:cNvPr>
                <p:cNvGrpSpPr/>
                <p:nvPr/>
              </p:nvGrpSpPr>
              <p:grpSpPr>
                <a:xfrm>
                  <a:off x="1389041" y="5250848"/>
                  <a:ext cx="280988" cy="423862"/>
                  <a:chOff x="1312069" y="4843462"/>
                  <a:chExt cx="280988" cy="423862"/>
                </a:xfrm>
              </p:grpSpPr>
              <p:sp>
                <p:nvSpPr>
                  <p:cNvPr id="334" name="Freeform 230">
                    <a:extLst>
                      <a:ext uri="{FF2B5EF4-FFF2-40B4-BE49-F238E27FC236}">
                        <a16:creationId xmlns="" xmlns:a16="http://schemas.microsoft.com/office/drawing/2014/main" id="{EADFC049-A324-4705-924F-BAB6B83EE6C4}"/>
                      </a:ext>
                    </a:extLst>
                  </p:cNvPr>
                  <p:cNvSpPr/>
                  <p:nvPr/>
                </p:nvSpPr>
                <p:spPr>
                  <a:xfrm>
                    <a:off x="1421607" y="4843462"/>
                    <a:ext cx="171450" cy="423862"/>
                  </a:xfrm>
                  <a:custGeom>
                    <a:avLst/>
                    <a:gdLst>
                      <a:gd name="connsiteX0" fmla="*/ 57150 w 171450"/>
                      <a:gd name="connsiteY0" fmla="*/ 0 h 423862"/>
                      <a:gd name="connsiteX1" fmla="*/ 135731 w 171450"/>
                      <a:gd name="connsiteY1" fmla="*/ 73819 h 423862"/>
                      <a:gd name="connsiteX2" fmla="*/ 171450 w 171450"/>
                      <a:gd name="connsiteY2" fmla="*/ 69056 h 423862"/>
                      <a:gd name="connsiteX3" fmla="*/ 38100 w 171450"/>
                      <a:gd name="connsiteY3" fmla="*/ 392906 h 423862"/>
                      <a:gd name="connsiteX4" fmla="*/ 38100 w 171450"/>
                      <a:gd name="connsiteY4" fmla="*/ 423862 h 423862"/>
                      <a:gd name="connsiteX5" fmla="*/ 7143 w 171450"/>
                      <a:gd name="connsiteY5" fmla="*/ 373856 h 423862"/>
                      <a:gd name="connsiteX6" fmla="*/ 0 w 171450"/>
                      <a:gd name="connsiteY6" fmla="*/ 219075 h 423862"/>
                      <a:gd name="connsiteX7" fmla="*/ 33337 w 171450"/>
                      <a:gd name="connsiteY7" fmla="*/ 97631 h 423862"/>
                      <a:gd name="connsiteX8" fmla="*/ 57150 w 171450"/>
                      <a:gd name="connsiteY8" fmla="*/ 0 h 423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" h="423862">
                        <a:moveTo>
                          <a:pt x="57150" y="0"/>
                        </a:moveTo>
                        <a:lnTo>
                          <a:pt x="135731" y="73819"/>
                        </a:lnTo>
                        <a:lnTo>
                          <a:pt x="171450" y="69056"/>
                        </a:lnTo>
                        <a:lnTo>
                          <a:pt x="38100" y="392906"/>
                        </a:lnTo>
                        <a:lnTo>
                          <a:pt x="38100" y="423862"/>
                        </a:lnTo>
                        <a:lnTo>
                          <a:pt x="7143" y="373856"/>
                        </a:lnTo>
                        <a:lnTo>
                          <a:pt x="0" y="219075"/>
                        </a:lnTo>
                        <a:lnTo>
                          <a:pt x="33337" y="97631"/>
                        </a:lnTo>
                        <a:lnTo>
                          <a:pt x="571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35" name="Freeform 231">
                    <a:extLst>
                      <a:ext uri="{FF2B5EF4-FFF2-40B4-BE49-F238E27FC236}">
                        <a16:creationId xmlns="" xmlns:a16="http://schemas.microsoft.com/office/drawing/2014/main" id="{0661A281-B01E-4010-BE06-33D165EBADD2}"/>
                      </a:ext>
                    </a:extLst>
                  </p:cNvPr>
                  <p:cNvSpPr/>
                  <p:nvPr/>
                </p:nvSpPr>
                <p:spPr>
                  <a:xfrm>
                    <a:off x="1312069" y="4972050"/>
                    <a:ext cx="178594" cy="61913"/>
                  </a:xfrm>
                  <a:custGeom>
                    <a:avLst/>
                    <a:gdLst>
                      <a:gd name="connsiteX0" fmla="*/ 0 w 178594"/>
                      <a:gd name="connsiteY0" fmla="*/ 7144 h 61913"/>
                      <a:gd name="connsiteX1" fmla="*/ 152400 w 178594"/>
                      <a:gd name="connsiteY1" fmla="*/ 0 h 61913"/>
                      <a:gd name="connsiteX2" fmla="*/ 178594 w 178594"/>
                      <a:gd name="connsiteY2" fmla="*/ 54769 h 61913"/>
                      <a:gd name="connsiteX3" fmla="*/ 35719 w 178594"/>
                      <a:gd name="connsiteY3" fmla="*/ 61913 h 61913"/>
                      <a:gd name="connsiteX4" fmla="*/ 0 w 178594"/>
                      <a:gd name="connsiteY4" fmla="*/ 7144 h 61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4" h="61913">
                        <a:moveTo>
                          <a:pt x="0" y="7144"/>
                        </a:moveTo>
                        <a:lnTo>
                          <a:pt x="152400" y="0"/>
                        </a:lnTo>
                        <a:lnTo>
                          <a:pt x="178594" y="54769"/>
                        </a:lnTo>
                        <a:lnTo>
                          <a:pt x="35719" y="61913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36" name="Freeform 232">
                    <a:extLst>
                      <a:ext uri="{FF2B5EF4-FFF2-40B4-BE49-F238E27FC236}">
                        <a16:creationId xmlns="" xmlns:a16="http://schemas.microsoft.com/office/drawing/2014/main" id="{B0CBAA57-CF7D-43A6-AD32-F32CF40CBDD4}"/>
                      </a:ext>
                    </a:extLst>
                  </p:cNvPr>
                  <p:cNvSpPr/>
                  <p:nvPr/>
                </p:nvSpPr>
                <p:spPr>
                  <a:xfrm>
                    <a:off x="1362075" y="5031581"/>
                    <a:ext cx="126206" cy="40481"/>
                  </a:xfrm>
                  <a:custGeom>
                    <a:avLst/>
                    <a:gdLst>
                      <a:gd name="connsiteX0" fmla="*/ 126206 w 126206"/>
                      <a:gd name="connsiteY0" fmla="*/ 0 h 40481"/>
                      <a:gd name="connsiteX1" fmla="*/ 76200 w 126206"/>
                      <a:gd name="connsiteY1" fmla="*/ 40481 h 40481"/>
                      <a:gd name="connsiteX2" fmla="*/ 0 w 126206"/>
                      <a:gd name="connsiteY2" fmla="*/ 2381 h 40481"/>
                      <a:gd name="connsiteX3" fmla="*/ 126206 w 126206"/>
                      <a:gd name="connsiteY3" fmla="*/ 0 h 40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206" h="40481">
                        <a:moveTo>
                          <a:pt x="126206" y="0"/>
                        </a:moveTo>
                        <a:lnTo>
                          <a:pt x="76200" y="40481"/>
                        </a:lnTo>
                        <a:lnTo>
                          <a:pt x="0" y="2381"/>
                        </a:lnTo>
                        <a:lnTo>
                          <a:pt x="126206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grpSp>
              <p:nvGrpSpPr>
                <p:cNvPr id="316" name="Group 542">
                  <a:extLst>
                    <a:ext uri="{FF2B5EF4-FFF2-40B4-BE49-F238E27FC236}">
                      <a16:creationId xmlns="" xmlns:a16="http://schemas.microsoft.com/office/drawing/2014/main" id="{ABC3D3D5-8B59-4EB7-8E81-B4BFF619003E}"/>
                    </a:ext>
                  </a:extLst>
                </p:cNvPr>
                <p:cNvGrpSpPr/>
                <p:nvPr/>
              </p:nvGrpSpPr>
              <p:grpSpPr>
                <a:xfrm>
                  <a:off x="1586877" y="4819328"/>
                  <a:ext cx="228601" cy="200026"/>
                  <a:chOff x="2328862" y="2776537"/>
                  <a:chExt cx="228601" cy="20002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332" name="Freeform 228">
                    <a:extLst>
                      <a:ext uri="{FF2B5EF4-FFF2-40B4-BE49-F238E27FC236}">
                        <a16:creationId xmlns="" xmlns:a16="http://schemas.microsoft.com/office/drawing/2014/main" id="{740A6F72-7FDC-4CE2-A9F1-AD351678D682}"/>
                      </a:ext>
                    </a:extLst>
                  </p:cNvPr>
                  <p:cNvSpPr/>
                  <p:nvPr/>
                </p:nvSpPr>
                <p:spPr>
                  <a:xfrm>
                    <a:off x="2328862" y="2793207"/>
                    <a:ext cx="95250" cy="183356"/>
                  </a:xfrm>
                  <a:custGeom>
                    <a:avLst/>
                    <a:gdLst>
                      <a:gd name="connsiteX0" fmla="*/ 95250 w 95250"/>
                      <a:gd name="connsiteY0" fmla="*/ 0 h 183356"/>
                      <a:gd name="connsiteX1" fmla="*/ 78582 w 95250"/>
                      <a:gd name="connsiteY1" fmla="*/ 50006 h 183356"/>
                      <a:gd name="connsiteX2" fmla="*/ 42863 w 95250"/>
                      <a:gd name="connsiteY2" fmla="*/ 150019 h 183356"/>
                      <a:gd name="connsiteX3" fmla="*/ 59532 w 95250"/>
                      <a:gd name="connsiteY3" fmla="*/ 176213 h 183356"/>
                      <a:gd name="connsiteX4" fmla="*/ 54769 w 95250"/>
                      <a:gd name="connsiteY4" fmla="*/ 183356 h 183356"/>
                      <a:gd name="connsiteX5" fmla="*/ 11907 w 95250"/>
                      <a:gd name="connsiteY5" fmla="*/ 176213 h 183356"/>
                      <a:gd name="connsiteX6" fmla="*/ 0 w 95250"/>
                      <a:gd name="connsiteY6" fmla="*/ 154781 h 183356"/>
                      <a:gd name="connsiteX7" fmla="*/ 35719 w 95250"/>
                      <a:gd name="connsiteY7" fmla="*/ 9525 h 183356"/>
                      <a:gd name="connsiteX8" fmla="*/ 95250 w 95250"/>
                      <a:gd name="connsiteY8" fmla="*/ 0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250" h="183356">
                        <a:moveTo>
                          <a:pt x="95250" y="0"/>
                        </a:moveTo>
                        <a:lnTo>
                          <a:pt x="78582" y="50006"/>
                        </a:lnTo>
                        <a:lnTo>
                          <a:pt x="42863" y="150019"/>
                        </a:lnTo>
                        <a:lnTo>
                          <a:pt x="59532" y="176213"/>
                        </a:lnTo>
                        <a:lnTo>
                          <a:pt x="54769" y="183356"/>
                        </a:lnTo>
                        <a:lnTo>
                          <a:pt x="11907" y="176213"/>
                        </a:lnTo>
                        <a:lnTo>
                          <a:pt x="0" y="154781"/>
                        </a:lnTo>
                        <a:lnTo>
                          <a:pt x="35719" y="9525"/>
                        </a:lnTo>
                        <a:lnTo>
                          <a:pt x="9525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33" name="Freeform 229">
                    <a:extLst>
                      <a:ext uri="{FF2B5EF4-FFF2-40B4-BE49-F238E27FC236}">
                        <a16:creationId xmlns="" xmlns:a16="http://schemas.microsoft.com/office/drawing/2014/main" id="{4DF287BE-5A4C-452E-8EEA-4340B622F0DA}"/>
                      </a:ext>
                    </a:extLst>
                  </p:cNvPr>
                  <p:cNvSpPr/>
                  <p:nvPr/>
                </p:nvSpPr>
                <p:spPr>
                  <a:xfrm>
                    <a:off x="2359820" y="2776537"/>
                    <a:ext cx="197643" cy="119063"/>
                  </a:xfrm>
                  <a:custGeom>
                    <a:avLst/>
                    <a:gdLst>
                      <a:gd name="connsiteX0" fmla="*/ 0 w 197643"/>
                      <a:gd name="connsiteY0" fmla="*/ 23813 h 119063"/>
                      <a:gd name="connsiteX1" fmla="*/ 54768 w 197643"/>
                      <a:gd name="connsiteY1" fmla="*/ 0 h 119063"/>
                      <a:gd name="connsiteX2" fmla="*/ 135731 w 197643"/>
                      <a:gd name="connsiteY2" fmla="*/ 7144 h 119063"/>
                      <a:gd name="connsiteX3" fmla="*/ 197643 w 197643"/>
                      <a:gd name="connsiteY3" fmla="*/ 21432 h 119063"/>
                      <a:gd name="connsiteX4" fmla="*/ 176212 w 197643"/>
                      <a:gd name="connsiteY4" fmla="*/ 119063 h 119063"/>
                      <a:gd name="connsiteX5" fmla="*/ 114300 w 197643"/>
                      <a:gd name="connsiteY5" fmla="*/ 100013 h 119063"/>
                      <a:gd name="connsiteX6" fmla="*/ 38100 w 197643"/>
                      <a:gd name="connsiteY6" fmla="*/ 100013 h 119063"/>
                      <a:gd name="connsiteX7" fmla="*/ 59531 w 197643"/>
                      <a:gd name="connsiteY7" fmla="*/ 28575 h 119063"/>
                      <a:gd name="connsiteX8" fmla="*/ 0 w 197643"/>
                      <a:gd name="connsiteY8" fmla="*/ 23813 h 11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643" h="119063">
                        <a:moveTo>
                          <a:pt x="0" y="23813"/>
                        </a:moveTo>
                        <a:lnTo>
                          <a:pt x="54768" y="0"/>
                        </a:lnTo>
                        <a:lnTo>
                          <a:pt x="135731" y="7144"/>
                        </a:lnTo>
                        <a:lnTo>
                          <a:pt x="197643" y="21432"/>
                        </a:lnTo>
                        <a:lnTo>
                          <a:pt x="176212" y="119063"/>
                        </a:lnTo>
                        <a:lnTo>
                          <a:pt x="114300" y="100013"/>
                        </a:lnTo>
                        <a:lnTo>
                          <a:pt x="38100" y="100013"/>
                        </a:lnTo>
                        <a:lnTo>
                          <a:pt x="59531" y="28575"/>
                        </a:lnTo>
                        <a:lnTo>
                          <a:pt x="0" y="238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317" name="Freeform 213">
                  <a:extLst>
                    <a:ext uri="{FF2B5EF4-FFF2-40B4-BE49-F238E27FC236}">
                      <a16:creationId xmlns="" xmlns:a16="http://schemas.microsoft.com/office/drawing/2014/main" id="{0D7A8E05-D5B2-4F79-8127-C1BF6EF6D986}"/>
                    </a:ext>
                  </a:extLst>
                </p:cNvPr>
                <p:cNvSpPr/>
                <p:nvPr/>
              </p:nvSpPr>
              <p:spPr>
                <a:xfrm>
                  <a:off x="2388715" y="4329305"/>
                  <a:ext cx="246856" cy="109538"/>
                </a:xfrm>
                <a:custGeom>
                  <a:avLst/>
                  <a:gdLst>
                    <a:gd name="connsiteX0" fmla="*/ 245269 w 246856"/>
                    <a:gd name="connsiteY0" fmla="*/ 85725 h 109538"/>
                    <a:gd name="connsiteX1" fmla="*/ 204788 w 246856"/>
                    <a:gd name="connsiteY1" fmla="*/ 107156 h 109538"/>
                    <a:gd name="connsiteX2" fmla="*/ 42863 w 246856"/>
                    <a:gd name="connsiteY2" fmla="*/ 109538 h 109538"/>
                    <a:gd name="connsiteX3" fmla="*/ 2382 w 246856"/>
                    <a:gd name="connsiteY3" fmla="*/ 100013 h 109538"/>
                    <a:gd name="connsiteX4" fmla="*/ 0 w 246856"/>
                    <a:gd name="connsiteY4" fmla="*/ 19050 h 109538"/>
                    <a:gd name="connsiteX5" fmla="*/ 26194 w 246856"/>
                    <a:gd name="connsiteY5" fmla="*/ 4763 h 109538"/>
                    <a:gd name="connsiteX6" fmla="*/ 228600 w 246856"/>
                    <a:gd name="connsiteY6" fmla="*/ 0 h 109538"/>
                    <a:gd name="connsiteX7" fmla="*/ 245269 w 246856"/>
                    <a:gd name="connsiteY7" fmla="*/ 23813 h 109538"/>
                    <a:gd name="connsiteX8" fmla="*/ 245269 w 246856"/>
                    <a:gd name="connsiteY8" fmla="*/ 85725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856" h="109538">
                      <a:moveTo>
                        <a:pt x="245269" y="85725"/>
                      </a:moveTo>
                      <a:lnTo>
                        <a:pt x="204788" y="107156"/>
                      </a:lnTo>
                      <a:lnTo>
                        <a:pt x="42863" y="109538"/>
                      </a:lnTo>
                      <a:lnTo>
                        <a:pt x="2382" y="100013"/>
                      </a:lnTo>
                      <a:lnTo>
                        <a:pt x="0" y="19050"/>
                      </a:lnTo>
                      <a:lnTo>
                        <a:pt x="26194" y="4763"/>
                      </a:lnTo>
                      <a:lnTo>
                        <a:pt x="228600" y="0"/>
                      </a:lnTo>
                      <a:lnTo>
                        <a:pt x="245269" y="23813"/>
                      </a:lnTo>
                      <a:cubicBezTo>
                        <a:pt x="246063" y="46038"/>
                        <a:pt x="246856" y="68263"/>
                        <a:pt x="245269" y="8572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318" name="Parallelogram 317">
                  <a:extLst>
                    <a:ext uri="{FF2B5EF4-FFF2-40B4-BE49-F238E27FC236}">
                      <a16:creationId xmlns="" xmlns:a16="http://schemas.microsoft.com/office/drawing/2014/main" id="{55E44D70-4A75-450C-BAB1-97A61EA52936}"/>
                    </a:ext>
                  </a:extLst>
                </p:cNvPr>
                <p:cNvSpPr/>
                <p:nvPr/>
              </p:nvSpPr>
              <p:spPr>
                <a:xfrm rot="20545172">
                  <a:off x="2815705" y="2884433"/>
                  <a:ext cx="80960" cy="205836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319" name="Group 586">
                  <a:extLst>
                    <a:ext uri="{FF2B5EF4-FFF2-40B4-BE49-F238E27FC236}">
                      <a16:creationId xmlns="" xmlns:a16="http://schemas.microsoft.com/office/drawing/2014/main" id="{8CAF4950-6B15-423B-8C6D-61912F2125AB}"/>
                    </a:ext>
                  </a:extLst>
                </p:cNvPr>
                <p:cNvGrpSpPr/>
                <p:nvPr/>
              </p:nvGrpSpPr>
              <p:grpSpPr>
                <a:xfrm>
                  <a:off x="2197121" y="2711675"/>
                  <a:ext cx="485775" cy="285751"/>
                  <a:chOff x="2197121" y="2711675"/>
                  <a:chExt cx="485775" cy="285751"/>
                </a:xfrm>
              </p:grpSpPr>
              <p:sp>
                <p:nvSpPr>
                  <p:cNvPr id="323" name="Freeform 219">
                    <a:extLst>
                      <a:ext uri="{FF2B5EF4-FFF2-40B4-BE49-F238E27FC236}">
                        <a16:creationId xmlns="" xmlns:a16="http://schemas.microsoft.com/office/drawing/2014/main" id="{4B179C1A-7B58-4295-A47E-4BEB8DF48C9F}"/>
                      </a:ext>
                    </a:extLst>
                  </p:cNvPr>
                  <p:cNvSpPr/>
                  <p:nvPr/>
                </p:nvSpPr>
                <p:spPr>
                  <a:xfrm>
                    <a:off x="2350513" y="2814070"/>
                    <a:ext cx="230002" cy="183356"/>
                  </a:xfrm>
                  <a:custGeom>
                    <a:avLst/>
                    <a:gdLst>
                      <a:gd name="connsiteX0" fmla="*/ 0 w 195262"/>
                      <a:gd name="connsiteY0" fmla="*/ 183356 h 183356"/>
                      <a:gd name="connsiteX1" fmla="*/ 195262 w 195262"/>
                      <a:gd name="connsiteY1" fmla="*/ 180975 h 183356"/>
                      <a:gd name="connsiteX2" fmla="*/ 185737 w 195262"/>
                      <a:gd name="connsiteY2" fmla="*/ 0 h 183356"/>
                      <a:gd name="connsiteX3" fmla="*/ 4762 w 195262"/>
                      <a:gd name="connsiteY3" fmla="*/ 4762 h 183356"/>
                      <a:gd name="connsiteX4" fmla="*/ 0 w 195262"/>
                      <a:gd name="connsiteY4" fmla="*/ 183356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262" h="183356">
                        <a:moveTo>
                          <a:pt x="0" y="183356"/>
                        </a:moveTo>
                        <a:lnTo>
                          <a:pt x="195262" y="180975"/>
                        </a:lnTo>
                        <a:lnTo>
                          <a:pt x="185737" y="0"/>
                        </a:lnTo>
                        <a:lnTo>
                          <a:pt x="4762" y="4762"/>
                        </a:lnTo>
                        <a:lnTo>
                          <a:pt x="0" y="1833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324" name="Group 584">
                    <a:extLst>
                      <a:ext uri="{FF2B5EF4-FFF2-40B4-BE49-F238E27FC236}">
                        <a16:creationId xmlns="" xmlns:a16="http://schemas.microsoft.com/office/drawing/2014/main" id="{DEB3548E-BC74-485E-AA11-5933D8D93EA2}"/>
                      </a:ext>
                    </a:extLst>
                  </p:cNvPr>
                  <p:cNvGrpSpPr/>
                  <p:nvPr/>
                </p:nvGrpSpPr>
                <p:grpSpPr>
                  <a:xfrm>
                    <a:off x="2416044" y="2829642"/>
                    <a:ext cx="68258" cy="147736"/>
                    <a:chOff x="2946172" y="2588419"/>
                    <a:chExt cx="71851" cy="164151"/>
                  </a:xfrm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="" xmlns:a16="http://schemas.microsoft.com/office/drawing/2014/main" id="{410338E2-E24C-4055-947E-3576CCDEDE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2748" y="2588419"/>
                      <a:ext cx="59533" cy="107156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="" xmlns:a16="http://schemas.microsoft.com/office/drawing/2014/main" id="{F4CD354B-3947-4F9A-BB48-285900E5A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6172" y="2653067"/>
                      <a:ext cx="71851" cy="9950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25" name="Group 554">
                    <a:extLst>
                      <a:ext uri="{FF2B5EF4-FFF2-40B4-BE49-F238E27FC236}">
                        <a16:creationId xmlns="" xmlns:a16="http://schemas.microsoft.com/office/drawing/2014/main" id="{36BCCA83-804B-411F-88AD-5919FF8C7DE2}"/>
                      </a:ext>
                    </a:extLst>
                  </p:cNvPr>
                  <p:cNvGrpSpPr/>
                  <p:nvPr/>
                </p:nvGrpSpPr>
                <p:grpSpPr>
                  <a:xfrm>
                    <a:off x="2197121" y="2711675"/>
                    <a:ext cx="485775" cy="259556"/>
                    <a:chOff x="2016919" y="2702719"/>
                    <a:chExt cx="485775" cy="259556"/>
                  </a:xfr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</p:grpSpPr>
                <p:sp>
                  <p:nvSpPr>
                    <p:cNvPr id="326" name="Rectangle 325">
                      <a:extLst>
                        <a:ext uri="{FF2B5EF4-FFF2-40B4-BE49-F238E27FC236}">
                          <a16:creationId xmlns="" xmlns:a16="http://schemas.microsoft.com/office/drawing/2014/main" id="{832A2A19-A4FA-4EE1-971C-5F872CE73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4075" y="2762250"/>
                      <a:ext cx="250031" cy="59531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327" name="Rectangle 326">
                      <a:extLst>
                        <a:ext uri="{FF2B5EF4-FFF2-40B4-BE49-F238E27FC236}">
                          <a16:creationId xmlns="" xmlns:a16="http://schemas.microsoft.com/office/drawing/2014/main" id="{2849E03D-6F8F-443C-ADB7-AD2DAE2915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3594" y="2702719"/>
                      <a:ext cx="352425" cy="85725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328" name="Freeform 224">
                      <a:extLst>
                        <a:ext uri="{FF2B5EF4-FFF2-40B4-BE49-F238E27FC236}">
                          <a16:creationId xmlns="" xmlns:a16="http://schemas.microsoft.com/office/drawing/2014/main" id="{7FFC06A3-5701-4B9D-8DDF-C46CA83C82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2194" y="2755106"/>
                      <a:ext cx="190500" cy="204788"/>
                    </a:xfrm>
                    <a:custGeom>
                      <a:avLst/>
                      <a:gdLst>
                        <a:gd name="connsiteX0" fmla="*/ 33337 w 190500"/>
                        <a:gd name="connsiteY0" fmla="*/ 204788 h 204788"/>
                        <a:gd name="connsiteX1" fmla="*/ 80962 w 190500"/>
                        <a:gd name="connsiteY1" fmla="*/ 180975 h 204788"/>
                        <a:gd name="connsiteX2" fmla="*/ 190500 w 190500"/>
                        <a:gd name="connsiteY2" fmla="*/ 188119 h 204788"/>
                        <a:gd name="connsiteX3" fmla="*/ 159544 w 190500"/>
                        <a:gd name="connsiteY3" fmla="*/ 66675 h 204788"/>
                        <a:gd name="connsiteX4" fmla="*/ 102394 w 190500"/>
                        <a:gd name="connsiteY4" fmla="*/ 0 h 204788"/>
                        <a:gd name="connsiteX5" fmla="*/ 16669 w 190500"/>
                        <a:gd name="connsiteY5" fmla="*/ 14288 h 204788"/>
                        <a:gd name="connsiteX6" fmla="*/ 30956 w 190500"/>
                        <a:gd name="connsiteY6" fmla="*/ 57150 h 204788"/>
                        <a:gd name="connsiteX7" fmla="*/ 0 w 190500"/>
                        <a:gd name="connsiteY7" fmla="*/ 78582 h 204788"/>
                        <a:gd name="connsiteX8" fmla="*/ 33337 w 190500"/>
                        <a:gd name="connsiteY8" fmla="*/ 204788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0500" h="204788">
                          <a:moveTo>
                            <a:pt x="33337" y="204788"/>
                          </a:moveTo>
                          <a:lnTo>
                            <a:pt x="80962" y="180975"/>
                          </a:lnTo>
                          <a:lnTo>
                            <a:pt x="190500" y="188119"/>
                          </a:lnTo>
                          <a:lnTo>
                            <a:pt x="159544" y="66675"/>
                          </a:lnTo>
                          <a:lnTo>
                            <a:pt x="102394" y="0"/>
                          </a:lnTo>
                          <a:lnTo>
                            <a:pt x="16669" y="14288"/>
                          </a:lnTo>
                          <a:lnTo>
                            <a:pt x="30956" y="57150"/>
                          </a:lnTo>
                          <a:lnTo>
                            <a:pt x="0" y="78582"/>
                          </a:lnTo>
                          <a:lnTo>
                            <a:pt x="33337" y="20478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329" name="Freeform 225">
                      <a:extLst>
                        <a:ext uri="{FF2B5EF4-FFF2-40B4-BE49-F238E27FC236}">
                          <a16:creationId xmlns="" xmlns:a16="http://schemas.microsoft.com/office/drawing/2014/main" id="{CF3F4C8C-8B0E-42CC-A6FD-707CE255F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6919" y="2774156"/>
                      <a:ext cx="195262" cy="188119"/>
                    </a:xfrm>
                    <a:custGeom>
                      <a:avLst/>
                      <a:gdLst>
                        <a:gd name="connsiteX0" fmla="*/ 0 w 195262"/>
                        <a:gd name="connsiteY0" fmla="*/ 171450 h 188119"/>
                        <a:gd name="connsiteX1" fmla="*/ 35719 w 195262"/>
                        <a:gd name="connsiteY1" fmla="*/ 59532 h 188119"/>
                        <a:gd name="connsiteX2" fmla="*/ 102394 w 195262"/>
                        <a:gd name="connsiteY2" fmla="*/ 0 h 188119"/>
                        <a:gd name="connsiteX3" fmla="*/ 195262 w 195262"/>
                        <a:gd name="connsiteY3" fmla="*/ 0 h 188119"/>
                        <a:gd name="connsiteX4" fmla="*/ 192881 w 195262"/>
                        <a:gd name="connsiteY4" fmla="*/ 52388 h 188119"/>
                        <a:gd name="connsiteX5" fmla="*/ 161925 w 195262"/>
                        <a:gd name="connsiteY5" fmla="*/ 188119 h 188119"/>
                        <a:gd name="connsiteX6" fmla="*/ 107156 w 195262"/>
                        <a:gd name="connsiteY6" fmla="*/ 164307 h 188119"/>
                        <a:gd name="connsiteX7" fmla="*/ 0 w 195262"/>
                        <a:gd name="connsiteY7" fmla="*/ 171450 h 188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5262" h="188119">
                          <a:moveTo>
                            <a:pt x="0" y="171450"/>
                          </a:moveTo>
                          <a:lnTo>
                            <a:pt x="35719" y="59532"/>
                          </a:lnTo>
                          <a:lnTo>
                            <a:pt x="102394" y="0"/>
                          </a:lnTo>
                          <a:lnTo>
                            <a:pt x="195262" y="0"/>
                          </a:lnTo>
                          <a:lnTo>
                            <a:pt x="192881" y="52388"/>
                          </a:lnTo>
                          <a:lnTo>
                            <a:pt x="161925" y="188119"/>
                          </a:lnTo>
                          <a:lnTo>
                            <a:pt x="107156" y="164307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</p:grpSp>
            <p:grpSp>
              <p:nvGrpSpPr>
                <p:cNvPr id="320" name="Group 546">
                  <a:extLst>
                    <a:ext uri="{FF2B5EF4-FFF2-40B4-BE49-F238E27FC236}">
                      <a16:creationId xmlns="" xmlns:a16="http://schemas.microsoft.com/office/drawing/2014/main" id="{440992AB-580C-4586-AEC8-F723FD5C3D2E}"/>
                    </a:ext>
                  </a:extLst>
                </p:cNvPr>
                <p:cNvGrpSpPr/>
                <p:nvPr/>
              </p:nvGrpSpPr>
              <p:grpSpPr>
                <a:xfrm>
                  <a:off x="3101160" y="4815982"/>
                  <a:ext cx="247650" cy="216693"/>
                  <a:chOff x="2836069" y="2767013"/>
                  <a:chExt cx="247650" cy="216693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321" name="Freeform 217">
                    <a:extLst>
                      <a:ext uri="{FF2B5EF4-FFF2-40B4-BE49-F238E27FC236}">
                        <a16:creationId xmlns="" xmlns:a16="http://schemas.microsoft.com/office/drawing/2014/main" id="{97512D21-1F2C-4010-B726-C0AF24494CC0}"/>
                      </a:ext>
                    </a:extLst>
                  </p:cNvPr>
                  <p:cNvSpPr/>
                  <p:nvPr/>
                </p:nvSpPr>
                <p:spPr>
                  <a:xfrm>
                    <a:off x="2836069" y="2767013"/>
                    <a:ext cx="204787" cy="128587"/>
                  </a:xfrm>
                  <a:custGeom>
                    <a:avLst/>
                    <a:gdLst>
                      <a:gd name="connsiteX0" fmla="*/ 0 w 204787"/>
                      <a:gd name="connsiteY0" fmla="*/ 35718 h 128587"/>
                      <a:gd name="connsiteX1" fmla="*/ 57150 w 204787"/>
                      <a:gd name="connsiteY1" fmla="*/ 9525 h 128587"/>
                      <a:gd name="connsiteX2" fmla="*/ 164306 w 204787"/>
                      <a:gd name="connsiteY2" fmla="*/ 0 h 128587"/>
                      <a:gd name="connsiteX3" fmla="*/ 204787 w 204787"/>
                      <a:gd name="connsiteY3" fmla="*/ 95250 h 128587"/>
                      <a:gd name="connsiteX4" fmla="*/ 88106 w 204787"/>
                      <a:gd name="connsiteY4" fmla="*/ 111918 h 128587"/>
                      <a:gd name="connsiteX5" fmla="*/ 30956 w 204787"/>
                      <a:gd name="connsiteY5" fmla="*/ 128587 h 128587"/>
                      <a:gd name="connsiteX6" fmla="*/ 0 w 204787"/>
                      <a:gd name="connsiteY6" fmla="*/ 35718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787" h="128587">
                        <a:moveTo>
                          <a:pt x="0" y="35718"/>
                        </a:moveTo>
                        <a:lnTo>
                          <a:pt x="57150" y="9525"/>
                        </a:lnTo>
                        <a:lnTo>
                          <a:pt x="164306" y="0"/>
                        </a:lnTo>
                        <a:lnTo>
                          <a:pt x="204787" y="95250"/>
                        </a:lnTo>
                        <a:lnTo>
                          <a:pt x="88106" y="111918"/>
                        </a:lnTo>
                        <a:lnTo>
                          <a:pt x="30956" y="128587"/>
                        </a:lnTo>
                        <a:lnTo>
                          <a:pt x="0" y="357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22" name="Freeform 218">
                    <a:extLst>
                      <a:ext uri="{FF2B5EF4-FFF2-40B4-BE49-F238E27FC236}">
                        <a16:creationId xmlns="" xmlns:a16="http://schemas.microsoft.com/office/drawing/2014/main" id="{22B0DBEB-783A-4C07-9A0C-346AC343E7BE}"/>
                      </a:ext>
                    </a:extLst>
                  </p:cNvPr>
                  <p:cNvSpPr/>
                  <p:nvPr/>
                </p:nvSpPr>
                <p:spPr>
                  <a:xfrm>
                    <a:off x="2990850" y="2781300"/>
                    <a:ext cx="92869" cy="202406"/>
                  </a:xfrm>
                  <a:custGeom>
                    <a:avLst/>
                    <a:gdLst>
                      <a:gd name="connsiteX0" fmla="*/ 0 w 92869"/>
                      <a:gd name="connsiteY0" fmla="*/ 0 h 202406"/>
                      <a:gd name="connsiteX1" fmla="*/ 47625 w 92869"/>
                      <a:gd name="connsiteY1" fmla="*/ 19050 h 202406"/>
                      <a:gd name="connsiteX2" fmla="*/ 92869 w 92869"/>
                      <a:gd name="connsiteY2" fmla="*/ 178594 h 202406"/>
                      <a:gd name="connsiteX3" fmla="*/ 45244 w 92869"/>
                      <a:gd name="connsiteY3" fmla="*/ 202406 h 202406"/>
                      <a:gd name="connsiteX4" fmla="*/ 35719 w 92869"/>
                      <a:gd name="connsiteY4" fmla="*/ 185738 h 202406"/>
                      <a:gd name="connsiteX5" fmla="*/ 42863 w 92869"/>
                      <a:gd name="connsiteY5" fmla="*/ 147638 h 202406"/>
                      <a:gd name="connsiteX6" fmla="*/ 7144 w 92869"/>
                      <a:gd name="connsiteY6" fmla="*/ 78581 h 202406"/>
                      <a:gd name="connsiteX7" fmla="*/ 0 w 92869"/>
                      <a:gd name="connsiteY7" fmla="*/ 0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869" h="202406">
                        <a:moveTo>
                          <a:pt x="0" y="0"/>
                        </a:moveTo>
                        <a:lnTo>
                          <a:pt x="47625" y="19050"/>
                        </a:lnTo>
                        <a:lnTo>
                          <a:pt x="92869" y="178594"/>
                        </a:lnTo>
                        <a:lnTo>
                          <a:pt x="45244" y="202406"/>
                        </a:lnTo>
                        <a:lnTo>
                          <a:pt x="35719" y="185738"/>
                        </a:lnTo>
                        <a:lnTo>
                          <a:pt x="42863" y="147638"/>
                        </a:lnTo>
                        <a:lnTo>
                          <a:pt x="7144" y="78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283" name="Group 1905">
                <a:extLst>
                  <a:ext uri="{FF2B5EF4-FFF2-40B4-BE49-F238E27FC236}">
                    <a16:creationId xmlns="" xmlns:a16="http://schemas.microsoft.com/office/drawing/2014/main" id="{6277A514-DEE1-4073-BA9B-F0F2C127B06A}"/>
                  </a:ext>
                </a:extLst>
              </p:cNvPr>
              <p:cNvGrpSpPr/>
              <p:nvPr/>
            </p:nvGrpSpPr>
            <p:grpSpPr>
              <a:xfrm>
                <a:off x="4161156" y="1859110"/>
                <a:ext cx="208728" cy="121626"/>
                <a:chOff x="6511017" y="2181474"/>
                <a:chExt cx="579800" cy="337849"/>
              </a:xfrm>
            </p:grpSpPr>
            <p:grpSp>
              <p:nvGrpSpPr>
                <p:cNvPr id="284" name="Group 1872">
                  <a:extLst>
                    <a:ext uri="{FF2B5EF4-FFF2-40B4-BE49-F238E27FC236}">
                      <a16:creationId xmlns="" xmlns:a16="http://schemas.microsoft.com/office/drawing/2014/main" id="{1D053594-084A-4C52-883B-2C143709D05E}"/>
                    </a:ext>
                  </a:extLst>
                </p:cNvPr>
                <p:cNvGrpSpPr/>
                <p:nvPr/>
              </p:nvGrpSpPr>
              <p:grpSpPr>
                <a:xfrm>
                  <a:off x="6511017" y="2181474"/>
                  <a:ext cx="579800" cy="189166"/>
                  <a:chOff x="6472550" y="2134126"/>
                  <a:chExt cx="644223" cy="236457"/>
                </a:xfrm>
              </p:grpSpPr>
              <p:sp>
                <p:nvSpPr>
                  <p:cNvPr id="300" name="Rectangle 299">
                    <a:extLst>
                      <a:ext uri="{FF2B5EF4-FFF2-40B4-BE49-F238E27FC236}">
                        <a16:creationId xmlns="" xmlns:a16="http://schemas.microsoft.com/office/drawing/2014/main" id="{8FA8A4F1-9238-4E55-9A8E-5E0EA7752B8E}"/>
                      </a:ext>
                    </a:extLst>
                  </p:cNvPr>
                  <p:cNvSpPr/>
                  <p:nvPr/>
                </p:nvSpPr>
                <p:spPr>
                  <a:xfrm>
                    <a:off x="7015535" y="2164265"/>
                    <a:ext cx="101238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01" name="Rectangle 300">
                    <a:extLst>
                      <a:ext uri="{FF2B5EF4-FFF2-40B4-BE49-F238E27FC236}">
                        <a16:creationId xmlns="" xmlns:a16="http://schemas.microsoft.com/office/drawing/2014/main" id="{E101C456-6BBD-443A-A596-C35981621756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02" name="Rounded Rectangle 198">
                    <a:extLst>
                      <a:ext uri="{FF2B5EF4-FFF2-40B4-BE49-F238E27FC236}">
                        <a16:creationId xmlns="" xmlns:a16="http://schemas.microsoft.com/office/drawing/2014/main" id="{DC347D39-87EC-478A-B5F0-1AAA7A0B4D53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03" name="Rectangle 302">
                    <a:extLst>
                      <a:ext uri="{FF2B5EF4-FFF2-40B4-BE49-F238E27FC236}">
                        <a16:creationId xmlns="" xmlns:a16="http://schemas.microsoft.com/office/drawing/2014/main" id="{2EA1DDFF-ED4A-4D92-9AFA-6CE486285EFA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04" name="Rounded Rectangle 200">
                    <a:extLst>
                      <a:ext uri="{FF2B5EF4-FFF2-40B4-BE49-F238E27FC236}">
                        <a16:creationId xmlns="" xmlns:a16="http://schemas.microsoft.com/office/drawing/2014/main" id="{7B6A0386-8608-45E1-B4A2-B8E4AFF4F51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305" name="Oval 304">
                    <a:extLst>
                      <a:ext uri="{FF2B5EF4-FFF2-40B4-BE49-F238E27FC236}">
                        <a16:creationId xmlns="" xmlns:a16="http://schemas.microsoft.com/office/drawing/2014/main" id="{AF5AD882-32F6-406D-B5E6-694D79602739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285" name="Rectangle 284">
                  <a:extLst>
                    <a:ext uri="{FF2B5EF4-FFF2-40B4-BE49-F238E27FC236}">
                      <a16:creationId xmlns="" xmlns:a16="http://schemas.microsoft.com/office/drawing/2014/main" id="{991611AB-33C1-4603-AC16-94D649D5BBEE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286" name="Group 72">
                  <a:extLst>
                    <a:ext uri="{FF2B5EF4-FFF2-40B4-BE49-F238E27FC236}">
                      <a16:creationId xmlns="" xmlns:a16="http://schemas.microsoft.com/office/drawing/2014/main" id="{4576504B-8A78-4E70-B1CB-07334B2F6080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6" name="Rectangle 295">
                    <a:extLst>
                      <a:ext uri="{FF2B5EF4-FFF2-40B4-BE49-F238E27FC236}">
                        <a16:creationId xmlns="" xmlns:a16="http://schemas.microsoft.com/office/drawing/2014/main" id="{C83B095F-1F69-48E7-AB6E-26D974804590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298" name="Rectangle 297">
                    <a:extLst>
                      <a:ext uri="{FF2B5EF4-FFF2-40B4-BE49-F238E27FC236}">
                        <a16:creationId xmlns="" xmlns:a16="http://schemas.microsoft.com/office/drawing/2014/main" id="{3D85F945-F6C4-40C1-BA0C-212C2650EC76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287" name="Rectangle 286">
                  <a:extLst>
                    <a:ext uri="{FF2B5EF4-FFF2-40B4-BE49-F238E27FC236}">
                      <a16:creationId xmlns="" xmlns:a16="http://schemas.microsoft.com/office/drawing/2014/main" id="{0AB165B6-24AA-465E-BF2A-D9CABC98A909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288" name="Group 71">
                  <a:extLst>
                    <a:ext uri="{FF2B5EF4-FFF2-40B4-BE49-F238E27FC236}">
                      <a16:creationId xmlns="" xmlns:a16="http://schemas.microsoft.com/office/drawing/2014/main" id="{62963935-81B7-4A50-844E-343222CC4809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2" name="Rectangle 291">
                    <a:extLst>
                      <a:ext uri="{FF2B5EF4-FFF2-40B4-BE49-F238E27FC236}">
                        <a16:creationId xmlns="" xmlns:a16="http://schemas.microsoft.com/office/drawing/2014/main" id="{E73CF10D-7459-444E-9A20-39A999C49B74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294" name="Rectangle 293">
                    <a:extLst>
                      <a:ext uri="{FF2B5EF4-FFF2-40B4-BE49-F238E27FC236}">
                        <a16:creationId xmlns="" xmlns:a16="http://schemas.microsoft.com/office/drawing/2014/main" id="{DA589D63-7267-4128-B355-4A4F8B501AB6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grpSp>
              <p:nvGrpSpPr>
                <p:cNvPr id="289" name="Group 72">
                  <a:extLst>
                    <a:ext uri="{FF2B5EF4-FFF2-40B4-BE49-F238E27FC236}">
                      <a16:creationId xmlns="" xmlns:a16="http://schemas.microsoft.com/office/drawing/2014/main" id="{85856450-AB04-49C7-B5E6-2BFE342CE10D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="" xmlns:a16="http://schemas.microsoft.com/office/drawing/2014/main" id="{F0417288-400A-4B35-8024-2DDADF45535F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="" xmlns:a16="http://schemas.microsoft.com/office/drawing/2014/main" id="{AC45A3F7-AE08-423D-913F-64AD5B133C2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</p:grpSp>
        </p:grp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219A8A6F-394C-414A-A803-32C567EC7BAB}"/>
                </a:ext>
              </a:extLst>
            </p:cNvPr>
            <p:cNvSpPr/>
            <p:nvPr/>
          </p:nvSpPr>
          <p:spPr>
            <a:xfrm rot="600000">
              <a:off x="7301739" y="4104014"/>
              <a:ext cx="45719" cy="16112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5E423B25-F6C0-40E4-9E40-B7B9D9A385BF}"/>
                </a:ext>
              </a:extLst>
            </p:cNvPr>
            <p:cNvSpPr/>
            <p:nvPr/>
          </p:nvSpPr>
          <p:spPr>
            <a:xfrm rot="-600000">
              <a:off x="1276112" y="4156683"/>
              <a:ext cx="45719" cy="161121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149" name="Rectangle 304">
              <a:extLst>
                <a:ext uri="{FF2B5EF4-FFF2-40B4-BE49-F238E27FC236}">
                  <a16:creationId xmlns="" xmlns:a16="http://schemas.microsoft.com/office/drawing/2014/main" id="{3F1720F7-1502-4FB8-94B3-E6131A974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6262044" y="4702675"/>
              <a:ext cx="379768" cy="2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9933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Level</a:t>
              </a:r>
            </a:p>
          </p:txBody>
        </p:sp>
        <p:sp>
          <p:nvSpPr>
            <p:cNvPr id="152" name="Rectangle 304">
              <a:extLst>
                <a:ext uri="{FF2B5EF4-FFF2-40B4-BE49-F238E27FC236}">
                  <a16:creationId xmlns="" xmlns:a16="http://schemas.microsoft.com/office/drawing/2014/main" id="{029D8CD2-812C-4734-8DD4-7E088CEED2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1976913" y="5635032"/>
              <a:ext cx="379768" cy="2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9933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Level</a:t>
              </a:r>
            </a:p>
          </p:txBody>
        </p:sp>
        <p:sp>
          <p:nvSpPr>
            <p:cNvPr id="266" name="Rectangle 304">
              <a:extLst>
                <a:ext uri="{FF2B5EF4-FFF2-40B4-BE49-F238E27FC236}">
                  <a16:creationId xmlns="" xmlns:a16="http://schemas.microsoft.com/office/drawing/2014/main" id="{B653A66D-004E-4500-8AE1-364F1E58BE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6288934" y="5635029"/>
              <a:ext cx="379768" cy="2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9933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Level</a:t>
              </a:r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05244482-1D5D-432C-862A-3BF16AC7DB1B}"/>
                </a:ext>
              </a:extLst>
            </p:cNvPr>
            <p:cNvCxnSpPr/>
            <p:nvPr/>
          </p:nvCxnSpPr>
          <p:spPr>
            <a:xfrm rot="600000">
              <a:off x="7436684" y="4684522"/>
              <a:ext cx="26086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="" xmlns:a16="http://schemas.microsoft.com/office/drawing/2014/main" id="{7C2A6C41-0F50-47ED-B0EA-63AB8F4D5AB7}"/>
                </a:ext>
              </a:extLst>
            </p:cNvPr>
            <p:cNvCxnSpPr/>
            <p:nvPr/>
          </p:nvCxnSpPr>
          <p:spPr>
            <a:xfrm flipV="1">
              <a:off x="7581953" y="4690753"/>
              <a:ext cx="35138" cy="19927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sm" len="sm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0763DED5-9AC0-4929-BD19-E8EDB11874CD}"/>
                </a:ext>
              </a:extLst>
            </p:cNvPr>
            <p:cNvCxnSpPr/>
            <p:nvPr/>
          </p:nvCxnSpPr>
          <p:spPr>
            <a:xfrm>
              <a:off x="7399024" y="4850495"/>
              <a:ext cx="264967" cy="4672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Rectangle 70">
              <a:extLst>
                <a:ext uri="{FF2B5EF4-FFF2-40B4-BE49-F238E27FC236}">
                  <a16:creationId xmlns="" xmlns:a16="http://schemas.microsoft.com/office/drawing/2014/main" id="{4675C5A0-4453-44A4-B842-7D153BEB4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8496" y="4719367"/>
              <a:ext cx="507115" cy="2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latin typeface="+mj-lt"/>
                  <a:ea typeface="Verdana" pitchFamily="34" charset="0"/>
                  <a:cs typeface="Verdana" pitchFamily="34" charset="0"/>
                </a:rPr>
                <a:t>(R+C)</a:t>
              </a:r>
              <a:r>
                <a:rPr lang="en-US" sz="1000" baseline="-25000" dirty="0"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50664799-C871-481F-B780-CAB65F8F42E8}"/>
                </a:ext>
              </a:extLst>
            </p:cNvPr>
            <p:cNvCxnSpPr/>
            <p:nvPr/>
          </p:nvCxnSpPr>
          <p:spPr>
            <a:xfrm rot="21000000">
              <a:off x="922091" y="4673740"/>
              <a:ext cx="26086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="" xmlns:a16="http://schemas.microsoft.com/office/drawing/2014/main" id="{358A6EB2-CF16-4117-92F3-678FAED15989}"/>
                </a:ext>
              </a:extLst>
            </p:cNvPr>
            <p:cNvCxnSpPr/>
            <p:nvPr/>
          </p:nvCxnSpPr>
          <p:spPr>
            <a:xfrm flipH="1" flipV="1">
              <a:off x="998875" y="4687020"/>
              <a:ext cx="34793" cy="19732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2D1302D7-8F42-48DF-892E-56B41E739D68}"/>
                </a:ext>
              </a:extLst>
            </p:cNvPr>
            <p:cNvCxnSpPr/>
            <p:nvPr/>
          </p:nvCxnSpPr>
          <p:spPr>
            <a:xfrm rot="20400000">
              <a:off x="969612" y="4843189"/>
              <a:ext cx="264967" cy="4672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Rectangle 70">
              <a:extLst>
                <a:ext uri="{FF2B5EF4-FFF2-40B4-BE49-F238E27FC236}">
                  <a16:creationId xmlns="" xmlns:a16="http://schemas.microsoft.com/office/drawing/2014/main" id="{896B8686-0E82-4917-A08C-53D957907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09" y="4728237"/>
              <a:ext cx="516212" cy="2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latin typeface="+mj-lt"/>
                  <a:ea typeface="Verdana" pitchFamily="34" charset="0"/>
                  <a:cs typeface="Verdana" pitchFamily="34" charset="0"/>
                </a:rPr>
                <a:t>(R+C)</a:t>
              </a:r>
              <a:r>
                <a:rPr lang="en-US" sz="1000" baseline="-25000" dirty="0"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275" name="Freeform 258">
              <a:extLst>
                <a:ext uri="{FF2B5EF4-FFF2-40B4-BE49-F238E27FC236}">
                  <a16:creationId xmlns="" xmlns:a16="http://schemas.microsoft.com/office/drawing/2014/main" id="{93676785-4737-48C6-9313-42E344E3CC94}"/>
                </a:ext>
              </a:extLst>
            </p:cNvPr>
            <p:cNvSpPr/>
            <p:nvPr/>
          </p:nvSpPr>
          <p:spPr>
            <a:xfrm flipH="1">
              <a:off x="4584071" y="4593125"/>
              <a:ext cx="2752254" cy="46932"/>
            </a:xfrm>
            <a:custGeom>
              <a:avLst/>
              <a:gdLst>
                <a:gd name="connsiteX0" fmla="*/ 2808302 w 2808302"/>
                <a:gd name="connsiteY0" fmla="*/ 0 h 124288"/>
                <a:gd name="connsiteX1" fmla="*/ 1476652 w 2808302"/>
                <a:gd name="connsiteY1" fmla="*/ 17756 h 124288"/>
                <a:gd name="connsiteX2" fmla="*/ 0 w 2808302"/>
                <a:gd name="connsiteY2" fmla="*/ 124288 h 1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8302" h="124288">
                  <a:moveTo>
                    <a:pt x="2808302" y="0"/>
                  </a:moveTo>
                  <a:lnTo>
                    <a:pt x="1476652" y="17756"/>
                  </a:lnTo>
                  <a:cubicBezTo>
                    <a:pt x="1008602" y="38471"/>
                    <a:pt x="504301" y="81379"/>
                    <a:pt x="0" y="124288"/>
                  </a:cubicBezTo>
                </a:path>
              </a:pathLst>
            </a:cu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276" name="Freeform 259">
              <a:extLst>
                <a:ext uri="{FF2B5EF4-FFF2-40B4-BE49-F238E27FC236}">
                  <a16:creationId xmlns="" xmlns:a16="http://schemas.microsoft.com/office/drawing/2014/main" id="{2C65F715-5D05-4984-BAA2-85B6A374A71F}"/>
                </a:ext>
              </a:extLst>
            </p:cNvPr>
            <p:cNvSpPr/>
            <p:nvPr/>
          </p:nvSpPr>
          <p:spPr>
            <a:xfrm>
              <a:off x="1279556" y="4592657"/>
              <a:ext cx="3055882" cy="45735"/>
            </a:xfrm>
            <a:custGeom>
              <a:avLst/>
              <a:gdLst>
                <a:gd name="connsiteX0" fmla="*/ 2808302 w 2808302"/>
                <a:gd name="connsiteY0" fmla="*/ 0 h 124288"/>
                <a:gd name="connsiteX1" fmla="*/ 1476652 w 2808302"/>
                <a:gd name="connsiteY1" fmla="*/ 17756 h 124288"/>
                <a:gd name="connsiteX2" fmla="*/ 0 w 2808302"/>
                <a:gd name="connsiteY2" fmla="*/ 124288 h 12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08302" h="124288">
                  <a:moveTo>
                    <a:pt x="2808302" y="0"/>
                  </a:moveTo>
                  <a:lnTo>
                    <a:pt x="1476652" y="17756"/>
                  </a:lnTo>
                  <a:cubicBezTo>
                    <a:pt x="1008602" y="38471"/>
                    <a:pt x="504301" y="81379"/>
                    <a:pt x="0" y="124288"/>
                  </a:cubicBezTo>
                </a:path>
              </a:pathLst>
            </a:cu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sp>
          <p:nvSpPr>
            <p:cNvPr id="277" name="Rectangle 303">
              <a:extLst>
                <a:ext uri="{FF2B5EF4-FFF2-40B4-BE49-F238E27FC236}">
                  <a16:creationId xmlns="" xmlns:a16="http://schemas.microsoft.com/office/drawing/2014/main" id="{C5005F0A-BF31-499C-9493-1CBF12F6F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42" y="4383149"/>
              <a:ext cx="761809" cy="218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Horizontal</a:t>
              </a:r>
            </a:p>
          </p:txBody>
        </p:sp>
        <p:cxnSp>
          <p:nvCxnSpPr>
            <p:cNvPr id="278" name="Straight Arrow Connector 277">
              <a:extLst>
                <a:ext uri="{FF2B5EF4-FFF2-40B4-BE49-F238E27FC236}">
                  <a16:creationId xmlns="" xmlns:a16="http://schemas.microsoft.com/office/drawing/2014/main" id="{E49CD6CD-B5BC-43DB-8BC9-49BB45C9C05D}"/>
                </a:ext>
              </a:extLst>
            </p:cNvPr>
            <p:cNvCxnSpPr/>
            <p:nvPr/>
          </p:nvCxnSpPr>
          <p:spPr>
            <a:xfrm flipH="1" flipV="1">
              <a:off x="1585356" y="4625439"/>
              <a:ext cx="118753" cy="350322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TextBox 278">
              <a:extLst>
                <a:ext uri="{FF2B5EF4-FFF2-40B4-BE49-F238E27FC236}">
                  <a16:creationId xmlns="" xmlns:a16="http://schemas.microsoft.com/office/drawing/2014/main" id="{2D3492C7-8A3F-4C67-B2BF-DA16F3B153D0}"/>
                </a:ext>
              </a:extLst>
            </p:cNvPr>
            <p:cNvSpPr txBox="1"/>
            <p:nvPr/>
          </p:nvSpPr>
          <p:spPr>
            <a:xfrm>
              <a:off x="1561605" y="4957946"/>
              <a:ext cx="1273928" cy="349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Refracted </a:t>
              </a:r>
              <a:r>
                <a:rPr lang="en-US" sz="10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0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80" name="Straight Arrow Connector 279">
              <a:extLst>
                <a:ext uri="{FF2B5EF4-FFF2-40B4-BE49-F238E27FC236}">
                  <a16:creationId xmlns="" xmlns:a16="http://schemas.microsoft.com/office/drawing/2014/main" id="{DF977A2B-5FF6-4A08-91CF-9A06A2EF0AA0}"/>
                </a:ext>
              </a:extLst>
            </p:cNvPr>
            <p:cNvCxnSpPr/>
            <p:nvPr/>
          </p:nvCxnSpPr>
          <p:spPr>
            <a:xfrm flipV="1">
              <a:off x="6905501" y="4635335"/>
              <a:ext cx="146463" cy="370114"/>
            </a:xfrm>
            <a:prstGeom prst="straightConnector1">
              <a:avLst/>
            </a:prstGeom>
            <a:ln w="3175">
              <a:solidFill>
                <a:srgbClr val="FF0000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1" name="TextBox 280">
              <a:extLst>
                <a:ext uri="{FF2B5EF4-FFF2-40B4-BE49-F238E27FC236}">
                  <a16:creationId xmlns="" xmlns:a16="http://schemas.microsoft.com/office/drawing/2014/main" id="{6043E32A-2420-4DAA-AB86-FE20371B921F}"/>
                </a:ext>
              </a:extLst>
            </p:cNvPr>
            <p:cNvSpPr txBox="1"/>
            <p:nvPr/>
          </p:nvSpPr>
          <p:spPr>
            <a:xfrm>
              <a:off x="6054436" y="4967842"/>
              <a:ext cx="1273928" cy="349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Refracted </a:t>
              </a:r>
              <a:r>
                <a:rPr lang="en-US" sz="1000" dirty="0" err="1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0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2A22C9-F997-4F88-9024-1AD0E9BB69F4}"/>
              </a:ext>
            </a:extLst>
          </p:cNvPr>
          <p:cNvSpPr txBox="1"/>
          <p:nvPr/>
        </p:nvSpPr>
        <p:spPr>
          <a:xfrm>
            <a:off x="7462345" y="2017987"/>
            <a:ext cx="1166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Curvature and Refraction</a:t>
            </a:r>
          </a:p>
        </p:txBody>
      </p:sp>
      <p:grpSp>
        <p:nvGrpSpPr>
          <p:cNvPr id="375" name="Group 374">
            <a:extLst>
              <a:ext uri="{FF2B5EF4-FFF2-40B4-BE49-F238E27FC236}">
                <a16:creationId xmlns="" xmlns:a16="http://schemas.microsoft.com/office/drawing/2014/main" id="{44D0F39D-71E9-404D-A0CD-D6EA99A7604C}"/>
              </a:ext>
            </a:extLst>
          </p:cNvPr>
          <p:cNvGrpSpPr>
            <a:grpSpLocks noChangeAspect="1"/>
          </p:cNvGrpSpPr>
          <p:nvPr/>
        </p:nvGrpSpPr>
        <p:grpSpPr>
          <a:xfrm>
            <a:off x="767346" y="4054297"/>
            <a:ext cx="4576949" cy="2188584"/>
            <a:chOff x="307519" y="650258"/>
            <a:chExt cx="4966036" cy="2374635"/>
          </a:xfrm>
        </p:grpSpPr>
        <p:grpSp>
          <p:nvGrpSpPr>
            <p:cNvPr id="376" name="Group 375">
              <a:extLst>
                <a:ext uri="{FF2B5EF4-FFF2-40B4-BE49-F238E27FC236}">
                  <a16:creationId xmlns="" xmlns:a16="http://schemas.microsoft.com/office/drawing/2014/main" id="{5AC8F4FB-45B6-4F11-A30E-EBD891B4147B}"/>
                </a:ext>
              </a:extLst>
            </p:cNvPr>
            <p:cNvGrpSpPr/>
            <p:nvPr/>
          </p:nvGrpSpPr>
          <p:grpSpPr>
            <a:xfrm>
              <a:off x="307519" y="650258"/>
              <a:ext cx="1703312" cy="2374635"/>
              <a:chOff x="307519" y="650258"/>
              <a:chExt cx="1703312" cy="2374635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="" xmlns:a16="http://schemas.microsoft.com/office/drawing/2014/main" id="{669C4173-73BD-4631-AF98-788B7D07AE52}"/>
                  </a:ext>
                </a:extLst>
              </p:cNvPr>
              <p:cNvGrpSpPr/>
              <p:nvPr/>
            </p:nvGrpSpPr>
            <p:grpSpPr>
              <a:xfrm>
                <a:off x="307519" y="1025649"/>
                <a:ext cx="747643" cy="1517401"/>
                <a:chOff x="1101850" y="991535"/>
                <a:chExt cx="1122432" cy="2278074"/>
              </a:xfrm>
            </p:grpSpPr>
            <p:grpSp>
              <p:nvGrpSpPr>
                <p:cNvPr id="534" name="Group 533">
                  <a:extLst>
                    <a:ext uri="{FF2B5EF4-FFF2-40B4-BE49-F238E27FC236}">
                      <a16:creationId xmlns="" xmlns:a16="http://schemas.microsoft.com/office/drawing/2014/main" id="{77C90422-F43B-435A-92AA-ACB977CFFE53}"/>
                    </a:ext>
                  </a:extLst>
                </p:cNvPr>
                <p:cNvGrpSpPr/>
                <p:nvPr/>
              </p:nvGrpSpPr>
              <p:grpSpPr>
                <a:xfrm>
                  <a:off x="1101850" y="991535"/>
                  <a:ext cx="1122432" cy="1926954"/>
                  <a:chOff x="1101850" y="991535"/>
                  <a:chExt cx="1122432" cy="1926954"/>
                </a:xfrm>
              </p:grpSpPr>
              <p:sp>
                <p:nvSpPr>
                  <p:cNvPr id="542" name="TextBox 541">
                    <a:extLst>
                      <a:ext uri="{FF2B5EF4-FFF2-40B4-BE49-F238E27FC236}">
                        <a16:creationId xmlns="" xmlns:a16="http://schemas.microsoft.com/office/drawing/2014/main" id="{0E41DC6B-70E5-4FB5-A029-CE1DDF33BF18}"/>
                      </a:ext>
                    </a:extLst>
                  </p:cNvPr>
                  <p:cNvSpPr txBox="1"/>
                  <p:nvPr/>
                </p:nvSpPr>
                <p:spPr bwMode="auto">
                  <a:xfrm rot="21240000">
                    <a:off x="1628414" y="1411853"/>
                    <a:ext cx="595868" cy="4512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1200" dirty="0">
                        <a:solidFill>
                          <a:srgbClr val="C00000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HA</a:t>
                    </a:r>
                  </a:p>
                </p:txBody>
              </p:sp>
              <p:grpSp>
                <p:nvGrpSpPr>
                  <p:cNvPr id="543" name="Group 542">
                    <a:extLst>
                      <a:ext uri="{FF2B5EF4-FFF2-40B4-BE49-F238E27FC236}">
                        <a16:creationId xmlns="" xmlns:a16="http://schemas.microsoft.com/office/drawing/2014/main" id="{9B8CAD75-B160-443D-8DA7-27D183F946DD}"/>
                      </a:ext>
                    </a:extLst>
                  </p:cNvPr>
                  <p:cNvGrpSpPr/>
                  <p:nvPr/>
                </p:nvGrpSpPr>
                <p:grpSpPr>
                  <a:xfrm>
                    <a:off x="1179208" y="1381799"/>
                    <a:ext cx="605058" cy="1246580"/>
                    <a:chOff x="704088" y="1011885"/>
                    <a:chExt cx="1075659" cy="2216141"/>
                  </a:xfrm>
                </p:grpSpPr>
                <p:sp>
                  <p:nvSpPr>
                    <p:cNvPr id="547" name="Rectangle 181">
                      <a:extLst>
                        <a:ext uri="{FF2B5EF4-FFF2-40B4-BE49-F238E27FC236}">
                          <a16:creationId xmlns="" xmlns:a16="http://schemas.microsoft.com/office/drawing/2014/main" id="{8113F0D3-A4AB-4913-87DB-AF7559A3A3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9057" y="2832738"/>
                      <a:ext cx="42862" cy="889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48" name="Rectangle 182">
                      <a:extLst>
                        <a:ext uri="{FF2B5EF4-FFF2-40B4-BE49-F238E27FC236}">
                          <a16:creationId xmlns="" xmlns:a16="http://schemas.microsoft.com/office/drawing/2014/main" id="{722AAEB3-3BCD-4F4B-B198-AEA7BA7880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4619" y="2834326"/>
                      <a:ext cx="42863" cy="889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49" name="Rectangle 183">
                      <a:extLst>
                        <a:ext uri="{FF2B5EF4-FFF2-40B4-BE49-F238E27FC236}">
                          <a16:creationId xmlns="" xmlns:a16="http://schemas.microsoft.com/office/drawing/2014/main" id="{97F16FEC-3725-44CA-91EF-076DB964D3C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5519" y="2840676"/>
                      <a:ext cx="42863" cy="889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1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grpSp>
                  <p:nvGrpSpPr>
                    <p:cNvPr id="550" name="Group 236">
                      <a:extLst>
                        <a:ext uri="{FF2B5EF4-FFF2-40B4-BE49-F238E27FC236}">
                          <a16:creationId xmlns="" xmlns:a16="http://schemas.microsoft.com/office/drawing/2014/main" id="{21749D2E-336A-4AB1-BC44-004BDECF4D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73269" y="2827976"/>
                      <a:ext cx="855663" cy="400050"/>
                      <a:chOff x="1690" y="3144"/>
                      <a:chExt cx="539" cy="252"/>
                    </a:xfrm>
                  </p:grpSpPr>
                  <p:sp>
                    <p:nvSpPr>
                      <p:cNvPr id="609" name="Rectangle 186">
                        <a:extLst>
                          <a:ext uri="{FF2B5EF4-FFF2-40B4-BE49-F238E27FC236}">
                            <a16:creationId xmlns="" xmlns:a16="http://schemas.microsoft.com/office/drawing/2014/main" id="{D535DB5F-BA05-4608-8418-44362DA27F2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755" y="3236"/>
                        <a:ext cx="44" cy="93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10" name="Rectangle 190">
                        <a:extLst>
                          <a:ext uri="{FF2B5EF4-FFF2-40B4-BE49-F238E27FC236}">
                            <a16:creationId xmlns="" xmlns:a16="http://schemas.microsoft.com/office/drawing/2014/main" id="{620D6FC5-7355-4B2C-8627-5E64F08AB3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856" y="3238"/>
                        <a:ext cx="45" cy="93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11" name="Rectangle 191">
                        <a:extLst>
                          <a:ext uri="{FF2B5EF4-FFF2-40B4-BE49-F238E27FC236}">
                            <a16:creationId xmlns="" xmlns:a16="http://schemas.microsoft.com/office/drawing/2014/main" id="{1E0EB627-E806-4371-89D2-1932A60B8F4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819" y="3262"/>
                        <a:ext cx="118" cy="40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12" name="Oval 240">
                        <a:extLst>
                          <a:ext uri="{FF2B5EF4-FFF2-40B4-BE49-F238E27FC236}">
                            <a16:creationId xmlns="" xmlns:a16="http://schemas.microsoft.com/office/drawing/2014/main" id="{6D82D246-2F1A-4042-B56C-D44A6375169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52" y="3144"/>
                        <a:ext cx="63" cy="12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613" name="Rectangle 188">
                        <a:extLst>
                          <a:ext uri="{FF2B5EF4-FFF2-40B4-BE49-F238E27FC236}">
                            <a16:creationId xmlns="" xmlns:a16="http://schemas.microsoft.com/office/drawing/2014/main" id="{DB925978-1BBC-4416-9214-6B622827BE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092" y="3237"/>
                        <a:ext cx="45" cy="93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14" name="Rectangle 189">
                        <a:extLst>
                          <a:ext uri="{FF2B5EF4-FFF2-40B4-BE49-F238E27FC236}">
                            <a16:creationId xmlns="" xmlns:a16="http://schemas.microsoft.com/office/drawing/2014/main" id="{8713485D-65C1-4AB4-8A45-3A33A695AA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2055" y="3263"/>
                        <a:ext cx="118" cy="40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15" name="Rectangle 184">
                        <a:extLst>
                          <a:ext uri="{FF2B5EF4-FFF2-40B4-BE49-F238E27FC236}">
                            <a16:creationId xmlns="" xmlns:a16="http://schemas.microsoft.com/office/drawing/2014/main" id="{38921872-FE38-4050-AB53-7D8C69D1982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701" y="3162"/>
                        <a:ext cx="507" cy="77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16" name="Rectangle 187">
                        <a:extLst>
                          <a:ext uri="{FF2B5EF4-FFF2-40B4-BE49-F238E27FC236}">
                            <a16:creationId xmlns="" xmlns:a16="http://schemas.microsoft.com/office/drawing/2014/main" id="{1064BF4D-7A91-4655-983D-7AFCD6A635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717" y="3268"/>
                        <a:ext cx="119" cy="40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17" name="Rectangle 245">
                        <a:extLst>
                          <a:ext uri="{FF2B5EF4-FFF2-40B4-BE49-F238E27FC236}">
                            <a16:creationId xmlns="" xmlns:a16="http://schemas.microsoft.com/office/drawing/2014/main" id="{F3F4B963-FCF1-4C8E-BC0E-8BD300D655C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30" y="3150"/>
                        <a:ext cx="99" cy="56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618" name="Rectangle 181">
                        <a:extLst>
                          <a:ext uri="{FF2B5EF4-FFF2-40B4-BE49-F238E27FC236}">
                            <a16:creationId xmlns="" xmlns:a16="http://schemas.microsoft.com/office/drawing/2014/main" id="{52BFEE95-4A94-4164-818E-0649761BA8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flipH="1">
                        <a:off x="1690" y="3329"/>
                        <a:ext cx="474" cy="67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19" name="AutoShape 247">
                        <a:extLst>
                          <a:ext uri="{FF2B5EF4-FFF2-40B4-BE49-F238E27FC236}">
                            <a16:creationId xmlns="" xmlns:a16="http://schemas.microsoft.com/office/drawing/2014/main" id="{BCEB87BF-6594-4354-91A2-ECA728F0E6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4" y="3182"/>
                        <a:ext cx="96" cy="32"/>
                      </a:xfrm>
                      <a:prstGeom prst="octagon">
                        <a:avLst>
                          <a:gd name="adj" fmla="val 29287"/>
                        </a:avLst>
                      </a:prstGeom>
                      <a:solidFill>
                        <a:srgbClr val="8D9F93"/>
                      </a:solidFill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</p:grpSp>
                <p:sp>
                  <p:nvSpPr>
                    <p:cNvPr id="551" name="Trapezoid 183">
                      <a:extLst>
                        <a:ext uri="{FF2B5EF4-FFF2-40B4-BE49-F238E27FC236}">
                          <a16:creationId xmlns="" xmlns:a16="http://schemas.microsoft.com/office/drawing/2014/main" id="{EBCDE2DA-294E-4213-9CEC-A2DA85F00C5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0800000" flipH="1">
                      <a:off x="993931" y="2735915"/>
                      <a:ext cx="630240" cy="117475"/>
                    </a:xfrm>
                    <a:custGeom>
                      <a:avLst/>
                      <a:gdLst>
                        <a:gd name="T0" fmla="*/ 319075 w 638150"/>
                        <a:gd name="T1" fmla="*/ 0 h 118649"/>
                        <a:gd name="T2" fmla="*/ 14831 w 638150"/>
                        <a:gd name="T3" fmla="*/ 59325 h 118649"/>
                        <a:gd name="T4" fmla="*/ 319075 w 638150"/>
                        <a:gd name="T5" fmla="*/ 118649 h 118649"/>
                        <a:gd name="T6" fmla="*/ 623319 w 638150"/>
                        <a:gd name="T7" fmla="*/ 59325 h 118649"/>
                        <a:gd name="T8" fmla="*/ 17694720 60000 65536"/>
                        <a:gd name="T9" fmla="*/ 11796480 60000 65536"/>
                        <a:gd name="T10" fmla="*/ 5898240 60000 65536"/>
                        <a:gd name="T11" fmla="*/ 0 60000 65536"/>
                        <a:gd name="T12" fmla="*/ 19775 w 638150"/>
                        <a:gd name="T13" fmla="*/ 3677 h 118649"/>
                        <a:gd name="T14" fmla="*/ 618375 w 638150"/>
                        <a:gd name="T15" fmla="*/ 118649 h 11864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38150" h="118649">
                          <a:moveTo>
                            <a:pt x="0" y="118649"/>
                          </a:moveTo>
                          <a:lnTo>
                            <a:pt x="29662" y="0"/>
                          </a:lnTo>
                          <a:lnTo>
                            <a:pt x="608488" y="0"/>
                          </a:lnTo>
                          <a:lnTo>
                            <a:pt x="638150" y="118649"/>
                          </a:lnTo>
                          <a:close/>
                        </a:path>
                      </a:pathLst>
                    </a:custGeom>
                    <a:solidFill>
                      <a:srgbClr val="7F7F7F"/>
                    </a:solidFill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52" name="AutoShape 204">
                      <a:extLst>
                        <a:ext uri="{FF2B5EF4-FFF2-40B4-BE49-F238E27FC236}">
                          <a16:creationId xmlns="" xmlns:a16="http://schemas.microsoft.com/office/drawing/2014/main" id="{B804F797-6EEA-4153-8EF8-4363F514C5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355" y="1011885"/>
                      <a:ext cx="923929" cy="604839"/>
                    </a:xfrm>
                    <a:custGeom>
                      <a:avLst/>
                      <a:gdLst>
                        <a:gd name="G0" fmla="+- 8763 0 0"/>
                        <a:gd name="G1" fmla="+- 11687206 0 0"/>
                        <a:gd name="G2" fmla="+- 0 0 11687206"/>
                        <a:gd name="T0" fmla="*/ 0 256 1"/>
                        <a:gd name="T1" fmla="*/ 180 256 1"/>
                        <a:gd name="G3" fmla="+- 11687206 T0 T1"/>
                        <a:gd name="T2" fmla="*/ 0 256 1"/>
                        <a:gd name="T3" fmla="*/ 90 256 1"/>
                        <a:gd name="G4" fmla="+- 11687206 T2 T3"/>
                        <a:gd name="G5" fmla="*/ G4 2 1"/>
                        <a:gd name="T4" fmla="*/ 90 256 1"/>
                        <a:gd name="T5" fmla="*/ 0 256 1"/>
                        <a:gd name="G6" fmla="+- 11687206 T4 T5"/>
                        <a:gd name="G7" fmla="*/ G6 2 1"/>
                        <a:gd name="G8" fmla="abs 11687206"/>
                        <a:gd name="T6" fmla="*/ 0 256 1"/>
                        <a:gd name="T7" fmla="*/ 90 256 1"/>
                        <a:gd name="G9" fmla="+- G8 T6 T7"/>
                        <a:gd name="G10" fmla="?: G9 G7 G5"/>
                        <a:gd name="T8" fmla="*/ 0 256 1"/>
                        <a:gd name="T9" fmla="*/ 360 256 1"/>
                        <a:gd name="G11" fmla="+- G10 T8 T9"/>
                        <a:gd name="G12" fmla="?: G10 G11 G10"/>
                        <a:gd name="T10" fmla="*/ 0 256 1"/>
                        <a:gd name="T11" fmla="*/ 360 256 1"/>
                        <a:gd name="G13" fmla="+- G12 T10 T11"/>
                        <a:gd name="G14" fmla="?: G12 G13 G12"/>
                        <a:gd name="G15" fmla="+- 0 0 G14"/>
                        <a:gd name="G16" fmla="+- 10800 0 0"/>
                        <a:gd name="G17" fmla="+- 10800 0 8763"/>
                        <a:gd name="G18" fmla="*/ 8763 1 2"/>
                        <a:gd name="G19" fmla="+- G18 5400 0"/>
                        <a:gd name="G20" fmla="cos G19 11687206"/>
                        <a:gd name="G21" fmla="sin G19 11687206"/>
                        <a:gd name="G22" fmla="+- G20 10800 0"/>
                        <a:gd name="G23" fmla="+- G21 10800 0"/>
                        <a:gd name="G24" fmla="+- 10800 0 G20"/>
                        <a:gd name="G25" fmla="+- 8763 10800 0"/>
                        <a:gd name="G26" fmla="?: G9 G17 G25"/>
                        <a:gd name="G27" fmla="?: G9 0 21600"/>
                        <a:gd name="G28" fmla="cos 10800 11687206"/>
                        <a:gd name="G29" fmla="sin 10800 11687206"/>
                        <a:gd name="G30" fmla="sin 8763 11687206"/>
                        <a:gd name="G31" fmla="+- G28 10800 0"/>
                        <a:gd name="G32" fmla="+- G29 10800 0"/>
                        <a:gd name="G33" fmla="+- G30 10800 0"/>
                        <a:gd name="G34" fmla="?: G4 0 G31"/>
                        <a:gd name="G35" fmla="?: 11687206 G34 0"/>
                        <a:gd name="G36" fmla="?: G6 G35 G31"/>
                        <a:gd name="G37" fmla="+- 21600 0 G36"/>
                        <a:gd name="G38" fmla="?: G4 0 G33"/>
                        <a:gd name="G39" fmla="?: 11687206 G38 G32"/>
                        <a:gd name="G40" fmla="?: G6 G39 0"/>
                        <a:gd name="G41" fmla="?: G4 G32 21600"/>
                        <a:gd name="G42" fmla="?: G6 G41 G33"/>
                        <a:gd name="T12" fmla="*/ 10800 w 21600"/>
                        <a:gd name="T13" fmla="*/ 0 h 21600"/>
                        <a:gd name="T14" fmla="*/ 1022 w 21600"/>
                        <a:gd name="T15" fmla="*/ 11084 h 21600"/>
                        <a:gd name="T16" fmla="*/ 10800 w 21600"/>
                        <a:gd name="T17" fmla="*/ 2037 h 21600"/>
                        <a:gd name="T18" fmla="*/ 20578 w 21600"/>
                        <a:gd name="T19" fmla="*/ 11084 h 21600"/>
                        <a:gd name="T20" fmla="*/ G36 w 21600"/>
                        <a:gd name="T21" fmla="*/ G40 h 21600"/>
                        <a:gd name="T22" fmla="*/ G37 w 21600"/>
                        <a:gd name="T23" fmla="*/ G42 h 21600"/>
                      </a:gdLst>
                      <a:ahLst/>
                      <a:cxnLst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T20" t="T21" r="T22" b="T23"/>
                      <a:pathLst>
                        <a:path w="21600" h="21600">
                          <a:moveTo>
                            <a:pt x="2040" y="11054"/>
                          </a:moveTo>
                          <a:cubicBezTo>
                            <a:pt x="2038" y="10970"/>
                            <a:pt x="2037" y="10885"/>
                            <a:pt x="2037" y="10800"/>
                          </a:cubicBezTo>
                          <a:cubicBezTo>
                            <a:pt x="2037" y="5960"/>
                            <a:pt x="5960" y="2037"/>
                            <a:pt x="10800" y="2037"/>
                          </a:cubicBezTo>
                          <a:cubicBezTo>
                            <a:pt x="15639" y="2037"/>
                            <a:pt x="19563" y="5960"/>
                            <a:pt x="19563" y="10800"/>
                          </a:cubicBezTo>
                          <a:cubicBezTo>
                            <a:pt x="19563" y="10885"/>
                            <a:pt x="19561" y="10970"/>
                            <a:pt x="19559" y="11054"/>
                          </a:cubicBezTo>
                          <a:lnTo>
                            <a:pt x="21595" y="11114"/>
                          </a:lnTo>
                          <a:cubicBezTo>
                            <a:pt x="21598" y="11009"/>
                            <a:pt x="21600" y="10904"/>
                            <a:pt x="21600" y="10800"/>
                          </a:cubicBezTo>
                          <a:cubicBezTo>
                            <a:pt x="21600" y="4835"/>
                            <a:pt x="16764" y="0"/>
                            <a:pt x="10800" y="0"/>
                          </a:cubicBezTo>
                          <a:cubicBezTo>
                            <a:pt x="4835" y="0"/>
                            <a:pt x="0" y="4835"/>
                            <a:pt x="0" y="10800"/>
                          </a:cubicBezTo>
                          <a:cubicBezTo>
                            <a:pt x="-1" y="10904"/>
                            <a:pt x="1" y="11009"/>
                            <a:pt x="4" y="11114"/>
                          </a:cubicBezTo>
                          <a:close/>
                        </a:path>
                      </a:pathLst>
                    </a:custGeom>
                    <a:solidFill>
                      <a:srgbClr val="008000"/>
                    </a:solidFill>
                    <a:ln w="3175">
                      <a:solidFill>
                        <a:srgbClr val="3366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53" name="Rectangle 552">
                      <a:extLst>
                        <a:ext uri="{FF2B5EF4-FFF2-40B4-BE49-F238E27FC236}">
                          <a16:creationId xmlns="" xmlns:a16="http://schemas.microsoft.com/office/drawing/2014/main" id="{F0DC29C5-2EDA-42A0-84AD-A347F821A7E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928843" y="1581799"/>
                      <a:ext cx="736603" cy="127000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="" xmlns:a16="http://schemas.microsoft.com/office/drawing/2014/main" id="{BC22B81A-960F-46DF-B8D7-E117203E53B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08218" y="2331101"/>
                      <a:ext cx="592140" cy="344488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55" name="Rounded Rectangle 465">
                      <a:extLst>
                        <a:ext uri="{FF2B5EF4-FFF2-40B4-BE49-F238E27FC236}">
                          <a16:creationId xmlns="" xmlns:a16="http://schemas.microsoft.com/office/drawing/2014/main" id="{A4C7861B-E595-4A73-8E7A-8C23336393F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8830" y="1324623"/>
                      <a:ext cx="179388" cy="1311279"/>
                    </a:xfrm>
                    <a:prstGeom prst="roundRect">
                      <a:avLst/>
                    </a:prstGeom>
                    <a:solidFill>
                      <a:srgbClr val="74DF4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56" name="Rounded Rectangle 466">
                      <a:extLst>
                        <a:ext uri="{FF2B5EF4-FFF2-40B4-BE49-F238E27FC236}">
                          <a16:creationId xmlns="" xmlns:a16="http://schemas.microsoft.com/office/drawing/2014/main" id="{767107FB-3C2B-46F8-86D9-C45E183763B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597184" y="1321448"/>
                      <a:ext cx="179388" cy="1306516"/>
                    </a:xfrm>
                    <a:prstGeom prst="roundRect">
                      <a:avLst/>
                    </a:prstGeom>
                    <a:solidFill>
                      <a:srgbClr val="74DF4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57" name="Rounded Rectangle 467">
                      <a:extLst>
                        <a:ext uri="{FF2B5EF4-FFF2-40B4-BE49-F238E27FC236}">
                          <a16:creationId xmlns="" xmlns:a16="http://schemas.microsoft.com/office/drawing/2014/main" id="{300439D4-66BE-4D3A-B780-E2C1AC525C3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1294" y="1309193"/>
                      <a:ext cx="128588" cy="695327"/>
                    </a:xfrm>
                    <a:prstGeom prst="roundRect">
                      <a:avLst/>
                    </a:prstGeom>
                    <a:solidFill>
                      <a:srgbClr val="74DF49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58" name="Oval 557">
                      <a:extLst>
                        <a:ext uri="{FF2B5EF4-FFF2-40B4-BE49-F238E27FC236}">
                          <a16:creationId xmlns="" xmlns:a16="http://schemas.microsoft.com/office/drawing/2014/main" id="{17E92830-234A-4FA0-A18B-0A2408354F8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608296" y="2032650"/>
                      <a:ext cx="171451" cy="180975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59" name="Oval 558">
                      <a:extLst>
                        <a:ext uri="{FF2B5EF4-FFF2-40B4-BE49-F238E27FC236}">
                          <a16:creationId xmlns="" xmlns:a16="http://schemas.microsoft.com/office/drawing/2014/main" id="{85C2447C-11C7-42F5-B9CF-C69AE860097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654334" y="2086625"/>
                      <a:ext cx="76200" cy="7620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60" name="Rectangle 559">
                      <a:extLst>
                        <a:ext uri="{FF2B5EF4-FFF2-40B4-BE49-F238E27FC236}">
                          <a16:creationId xmlns="" xmlns:a16="http://schemas.microsoft.com/office/drawing/2014/main" id="{C89BB280-6A61-4DEF-BD81-C8A5F20EED1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062194" y="2420001"/>
                      <a:ext cx="457202" cy="174625"/>
                    </a:xfrm>
                    <a:prstGeom prst="rect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>
                        <a:defRPr/>
                      </a:pPr>
                      <a:endParaRPr lang="en-US" sz="1200">
                        <a:latin typeface="+mj-lt"/>
                      </a:endParaRPr>
                    </a:p>
                  </p:txBody>
                </p:sp>
                <p:sp>
                  <p:nvSpPr>
                    <p:cNvPr id="561" name="Rectangle 187">
                      <a:extLst>
                        <a:ext uri="{FF2B5EF4-FFF2-40B4-BE49-F238E27FC236}">
                          <a16:creationId xmlns="" xmlns:a16="http://schemas.microsoft.com/office/drawing/2014/main" id="{CA2171EF-8058-4338-BE50-B84E214E8A3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8368" y="2683527"/>
                      <a:ext cx="731841" cy="4603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l"/>
                      <a:endParaRPr lang="en-US" sz="1200">
                        <a:latin typeface="+mj-lt"/>
                      </a:endParaRPr>
                    </a:p>
                  </p:txBody>
                </p:sp>
                <p:grpSp>
                  <p:nvGrpSpPr>
                    <p:cNvPr id="562" name="Group 215">
                      <a:extLst>
                        <a:ext uri="{FF2B5EF4-FFF2-40B4-BE49-F238E27FC236}">
                          <a16:creationId xmlns="" xmlns:a16="http://schemas.microsoft.com/office/drawing/2014/main" id="{E7189E5B-77A7-4B90-B0AA-DAF984C52E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14568" y="2223151"/>
                      <a:ext cx="576265" cy="109538"/>
                      <a:chOff x="2886" y="2869"/>
                      <a:chExt cx="416" cy="99"/>
                    </a:xfrm>
                  </p:grpSpPr>
                  <p:sp>
                    <p:nvSpPr>
                      <p:cNvPr id="606" name="Rectangle 605">
                        <a:extLst>
                          <a:ext uri="{FF2B5EF4-FFF2-40B4-BE49-F238E27FC236}">
                            <a16:creationId xmlns="" xmlns:a16="http://schemas.microsoft.com/office/drawing/2014/main" id="{904CFF11-DD2B-47D8-AC7E-92D5966A61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86" y="2883"/>
                        <a:ext cx="416" cy="85"/>
                      </a:xfrm>
                      <a:prstGeom prst="rect">
                        <a:avLst/>
                      </a:prstGeom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607" name="Oval 217">
                        <a:extLst>
                          <a:ext uri="{FF2B5EF4-FFF2-40B4-BE49-F238E27FC236}">
                            <a16:creationId xmlns="" xmlns:a16="http://schemas.microsoft.com/office/drawing/2014/main" id="{D095CBBD-2215-41E5-BDF9-FFE7CE99E6C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9" y="2869"/>
                        <a:ext cx="350" cy="35"/>
                      </a:xfrm>
                      <a:prstGeom prst="ellipse">
                        <a:avLst/>
                      </a:prstGeom>
                      <a:solidFill>
                        <a:srgbClr val="0099FF"/>
                      </a:solidFill>
                      <a:ln w="31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608" name="AutoShape 218">
                        <a:extLst>
                          <a:ext uri="{FF2B5EF4-FFF2-40B4-BE49-F238E27FC236}">
                            <a16:creationId xmlns="" xmlns:a16="http://schemas.microsoft.com/office/drawing/2014/main" id="{854E3ED0-316F-4A83-BE18-8C505489B5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12" y="2870"/>
                        <a:ext cx="167" cy="27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C0C0C0"/>
                      </a:solidFill>
                      <a:ln w="317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563" name="Group 232">
                      <a:extLst>
                        <a:ext uri="{FF2B5EF4-FFF2-40B4-BE49-F238E27FC236}">
                          <a16:creationId xmlns="" xmlns:a16="http://schemas.microsoft.com/office/drawing/2014/main" id="{D92A3281-0715-4A26-A87B-C482C2F5E4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598771" y="2446989"/>
                      <a:ext cx="157163" cy="188913"/>
                      <a:chOff x="779" y="2650"/>
                      <a:chExt cx="99" cy="119"/>
                    </a:xfrm>
                  </p:grpSpPr>
                  <p:sp>
                    <p:nvSpPr>
                      <p:cNvPr id="603" name="Rectangle 173">
                        <a:extLst>
                          <a:ext uri="{FF2B5EF4-FFF2-40B4-BE49-F238E27FC236}">
                            <a16:creationId xmlns="" xmlns:a16="http://schemas.microsoft.com/office/drawing/2014/main" id="{76BB6985-774B-4DA1-95FA-5AE1D03047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810" y="2664"/>
                        <a:ext cx="44" cy="93"/>
                      </a:xfrm>
                      <a:prstGeom prst="rect">
                        <a:avLst/>
                      </a:prstGeom>
                      <a:solidFill>
                        <a:srgbClr val="D9D9D9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04" name="Rectangle 174">
                        <a:extLst>
                          <a:ext uri="{FF2B5EF4-FFF2-40B4-BE49-F238E27FC236}">
                            <a16:creationId xmlns="" xmlns:a16="http://schemas.microsoft.com/office/drawing/2014/main" id="{605A83A9-2865-4744-A3A7-970329ACAF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770" y="2688"/>
                        <a:ext cx="58" cy="40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605" name="Rectangle 174">
                        <a:extLst>
                          <a:ext uri="{FF2B5EF4-FFF2-40B4-BE49-F238E27FC236}">
                            <a16:creationId xmlns="" xmlns:a16="http://schemas.microsoft.com/office/drawing/2014/main" id="{AB6E3066-0A73-4913-B907-820E855CBF4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769" y="2690"/>
                        <a:ext cx="119" cy="40"/>
                      </a:xfrm>
                      <a:prstGeom prst="rect">
                        <a:avLst/>
                      </a:prstGeom>
                      <a:solidFill>
                        <a:srgbClr val="7F7F7F"/>
                      </a:solidFill>
                      <a:ln w="635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564" name="Group 794">
                      <a:extLst>
                        <a:ext uri="{FF2B5EF4-FFF2-40B4-BE49-F238E27FC236}">
                          <a16:creationId xmlns="" xmlns:a16="http://schemas.microsoft.com/office/drawing/2014/main" id="{D8D972E2-D0E7-4B75-84EC-03235A754E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04088" y="2354118"/>
                      <a:ext cx="121126" cy="168130"/>
                      <a:chOff x="6078538" y="4157663"/>
                      <a:chExt cx="346075" cy="480370"/>
                    </a:xfrm>
                  </p:grpSpPr>
                  <p:sp>
                    <p:nvSpPr>
                      <p:cNvPr id="577" name="Rectangle 105">
                        <a:extLst>
                          <a:ext uri="{FF2B5EF4-FFF2-40B4-BE49-F238E27FC236}">
                            <a16:creationId xmlns="" xmlns:a16="http://schemas.microsoft.com/office/drawing/2014/main" id="{CB803274-311B-405B-8E0A-A975AC1A5E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9483" y="4157663"/>
                        <a:ext cx="171450" cy="4794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78" name="Line 92">
                        <a:extLst>
                          <a:ext uri="{FF2B5EF4-FFF2-40B4-BE49-F238E27FC236}">
                            <a16:creationId xmlns="" xmlns:a16="http://schemas.microsoft.com/office/drawing/2014/main" id="{5E568014-F9EB-4A60-BDA4-3FDD0496E1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215063" y="4598988"/>
                        <a:ext cx="36512" cy="3651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79" name="Line 93">
                        <a:extLst>
                          <a:ext uri="{FF2B5EF4-FFF2-40B4-BE49-F238E27FC236}">
                            <a16:creationId xmlns="" xmlns:a16="http://schemas.microsoft.com/office/drawing/2014/main" id="{E596BC55-FD85-40A9-8626-9CE2891FE3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59500" y="4543425"/>
                        <a:ext cx="92075" cy="920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0" name="Line 94">
                        <a:extLst>
                          <a:ext uri="{FF2B5EF4-FFF2-40B4-BE49-F238E27FC236}">
                            <a16:creationId xmlns="" xmlns:a16="http://schemas.microsoft.com/office/drawing/2014/main" id="{D7494DF6-56F6-43BA-9B2B-6C3F5F8464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03938" y="4487863"/>
                        <a:ext cx="147637" cy="1476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1" name="Line 95">
                        <a:extLst>
                          <a:ext uri="{FF2B5EF4-FFF2-40B4-BE49-F238E27FC236}">
                            <a16:creationId xmlns="" xmlns:a16="http://schemas.microsoft.com/office/drawing/2014/main" id="{AFDDD4CE-EF76-49AF-9336-B2081E8638B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432300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2" name="Line 96">
                        <a:extLst>
                          <a:ext uri="{FF2B5EF4-FFF2-40B4-BE49-F238E27FC236}">
                            <a16:creationId xmlns="" xmlns:a16="http://schemas.microsoft.com/office/drawing/2014/main" id="{2BBC49B2-C98B-46B9-B7D1-6249E4F040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376738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3" name="Line 97">
                        <a:extLst>
                          <a:ext uri="{FF2B5EF4-FFF2-40B4-BE49-F238E27FC236}">
                            <a16:creationId xmlns="" xmlns:a16="http://schemas.microsoft.com/office/drawing/2014/main" id="{30B7E536-69C4-4B52-AC75-9F079D3B1A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321175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4" name="Line 98">
                        <a:extLst>
                          <a:ext uri="{FF2B5EF4-FFF2-40B4-BE49-F238E27FC236}">
                            <a16:creationId xmlns="" xmlns:a16="http://schemas.microsoft.com/office/drawing/2014/main" id="{040BC7DF-013D-49EE-A012-F03387CE6F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264025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5" name="Line 99">
                        <a:extLst>
                          <a:ext uri="{FF2B5EF4-FFF2-40B4-BE49-F238E27FC236}">
                            <a16:creationId xmlns="" xmlns:a16="http://schemas.microsoft.com/office/drawing/2014/main" id="{9E24DDE9-605F-4D37-BC30-BE5DB60E01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208463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6" name="Line 100">
                        <a:extLst>
                          <a:ext uri="{FF2B5EF4-FFF2-40B4-BE49-F238E27FC236}">
                            <a16:creationId xmlns="" xmlns:a16="http://schemas.microsoft.com/office/drawing/2014/main" id="{18E248E9-BBCF-4975-A391-41F8845883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157663"/>
                        <a:ext cx="168275" cy="1682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7" name="Line 101">
                        <a:extLst>
                          <a:ext uri="{FF2B5EF4-FFF2-40B4-BE49-F238E27FC236}">
                            <a16:creationId xmlns="" xmlns:a16="http://schemas.microsoft.com/office/drawing/2014/main" id="{0EF1204F-1E24-4171-A531-0C4EA6B8CD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157663"/>
                        <a:ext cx="112712" cy="11271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8" name="Line 102">
                        <a:extLst>
                          <a:ext uri="{FF2B5EF4-FFF2-40B4-BE49-F238E27FC236}">
                            <a16:creationId xmlns="" xmlns:a16="http://schemas.microsoft.com/office/drawing/2014/main" id="{E41A85E6-8A1F-4B32-A896-6D78453EED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157663"/>
                        <a:ext cx="57150" cy="571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89" name="Line 103">
                        <a:extLst>
                          <a:ext uri="{FF2B5EF4-FFF2-40B4-BE49-F238E27FC236}">
                            <a16:creationId xmlns="" xmlns:a16="http://schemas.microsoft.com/office/drawing/2014/main" id="{F6424FA0-D206-4719-9D65-8ED45A502A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157663"/>
                        <a:ext cx="1587" cy="158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0" name="Rectangle 104">
                        <a:extLst>
                          <a:ext uri="{FF2B5EF4-FFF2-40B4-BE49-F238E27FC236}">
                            <a16:creationId xmlns="" xmlns:a16="http://schemas.microsoft.com/office/drawing/2014/main" id="{A6AA5A20-39C7-42B6-BDCA-19636BC8BF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8538" y="4160196"/>
                        <a:ext cx="173037" cy="477837"/>
                      </a:xfrm>
                      <a:prstGeom prst="rect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1" name="Rectangle 106">
                        <a:extLst>
                          <a:ext uri="{FF2B5EF4-FFF2-40B4-BE49-F238E27FC236}">
                            <a16:creationId xmlns="" xmlns:a16="http://schemas.microsoft.com/office/drawing/2014/main" id="{C80C89B8-AE36-42FE-B918-72D901376BD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49988" y="4158608"/>
                        <a:ext cx="173037" cy="47783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2" name="Line 107">
                        <a:extLst>
                          <a:ext uri="{FF2B5EF4-FFF2-40B4-BE49-F238E27FC236}">
                            <a16:creationId xmlns="" xmlns:a16="http://schemas.microsoft.com/office/drawing/2014/main" id="{1ED4E786-86D5-4F87-907A-051C1413A4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373813" y="4157663"/>
                        <a:ext cx="50800" cy="5080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3" name="Line 108">
                        <a:extLst>
                          <a:ext uri="{FF2B5EF4-FFF2-40B4-BE49-F238E27FC236}">
                            <a16:creationId xmlns="" xmlns:a16="http://schemas.microsoft.com/office/drawing/2014/main" id="{581A12D0-D234-4547-A8D6-994644252D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318250" y="4157663"/>
                        <a:ext cx="106362" cy="10636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4" name="Line 109">
                        <a:extLst>
                          <a:ext uri="{FF2B5EF4-FFF2-40B4-BE49-F238E27FC236}">
                            <a16:creationId xmlns="" xmlns:a16="http://schemas.microsoft.com/office/drawing/2014/main" id="{4A3E354F-5174-404C-9841-13ACE36F8E1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62688" y="4157663"/>
                        <a:ext cx="161925" cy="16192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5" name="Line 110">
                        <a:extLst>
                          <a:ext uri="{FF2B5EF4-FFF2-40B4-BE49-F238E27FC236}">
                            <a16:creationId xmlns="" xmlns:a16="http://schemas.microsoft.com/office/drawing/2014/main" id="{1F2890C6-4301-4CE7-9EBC-B81A6A4765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202113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6" name="Line 111">
                        <a:extLst>
                          <a:ext uri="{FF2B5EF4-FFF2-40B4-BE49-F238E27FC236}">
                            <a16:creationId xmlns="" xmlns:a16="http://schemas.microsoft.com/office/drawing/2014/main" id="{D00004A2-A327-49CB-B239-D3445E5CB1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257675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7" name="Line 112">
                        <a:extLst>
                          <a:ext uri="{FF2B5EF4-FFF2-40B4-BE49-F238E27FC236}">
                            <a16:creationId xmlns="" xmlns:a16="http://schemas.microsoft.com/office/drawing/2014/main" id="{0C0CECEC-3D09-486C-927F-6E11527D05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313238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8" name="Line 113">
                        <a:extLst>
                          <a:ext uri="{FF2B5EF4-FFF2-40B4-BE49-F238E27FC236}">
                            <a16:creationId xmlns="" xmlns:a16="http://schemas.microsoft.com/office/drawing/2014/main" id="{211674D3-1FDD-4E50-9E2D-CD0B23F2DB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368800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99" name="Line 114">
                        <a:extLst>
                          <a:ext uri="{FF2B5EF4-FFF2-40B4-BE49-F238E27FC236}">
                            <a16:creationId xmlns="" xmlns:a16="http://schemas.microsoft.com/office/drawing/2014/main" id="{11AF8806-5AE5-4F72-AB62-FE1D069E531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425950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600" name="Line 115">
                        <a:extLst>
                          <a:ext uri="{FF2B5EF4-FFF2-40B4-BE49-F238E27FC236}">
                            <a16:creationId xmlns="" xmlns:a16="http://schemas.microsoft.com/office/drawing/2014/main" id="{23210ED8-B27A-43DF-86CB-6D35CB31B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481513"/>
                        <a:ext cx="153987" cy="15398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601" name="Line 116">
                        <a:extLst>
                          <a:ext uri="{FF2B5EF4-FFF2-40B4-BE49-F238E27FC236}">
                            <a16:creationId xmlns="" xmlns:a16="http://schemas.microsoft.com/office/drawing/2014/main" id="{55B58581-05EF-407C-BDC2-5F1879A79D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537075"/>
                        <a:ext cx="98425" cy="9842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602" name="Line 117">
                        <a:extLst>
                          <a:ext uri="{FF2B5EF4-FFF2-40B4-BE49-F238E27FC236}">
                            <a16:creationId xmlns="" xmlns:a16="http://schemas.microsoft.com/office/drawing/2014/main" id="{4372B578-93CC-4BFF-B85D-FBDF137E295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592638"/>
                        <a:ext cx="42862" cy="4286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</p:grpSp>
                <p:grpSp>
                  <p:nvGrpSpPr>
                    <p:cNvPr id="565" name="Group 398">
                      <a:extLst>
                        <a:ext uri="{FF2B5EF4-FFF2-40B4-BE49-F238E27FC236}">
                          <a16:creationId xmlns="" xmlns:a16="http://schemas.microsoft.com/office/drawing/2014/main" id="{E1153F62-F49D-427A-BBE5-AEC7BFA360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6102" y="1287477"/>
                      <a:ext cx="599993" cy="751201"/>
                      <a:chOff x="3243116" y="3209023"/>
                      <a:chExt cx="599993" cy="751201"/>
                    </a:xfrm>
                  </p:grpSpPr>
                  <p:sp>
                    <p:nvSpPr>
                      <p:cNvPr id="566" name="Oval 239">
                        <a:extLst>
                          <a:ext uri="{FF2B5EF4-FFF2-40B4-BE49-F238E27FC236}">
                            <a16:creationId xmlns="" xmlns:a16="http://schemas.microsoft.com/office/drawing/2014/main" id="{039C7979-465E-47D0-BA46-1F60F7362C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62656" y="3209023"/>
                        <a:ext cx="550610" cy="433490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67" name="Oval 566">
                        <a:extLst>
                          <a:ext uri="{FF2B5EF4-FFF2-40B4-BE49-F238E27FC236}">
                            <a16:creationId xmlns="" xmlns:a16="http://schemas.microsoft.com/office/drawing/2014/main" id="{BB9B4398-0A17-489C-BE09-1AC250D7875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449531" y="3473992"/>
                        <a:ext cx="216686" cy="223228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68" name="Oval 245">
                        <a:extLst>
                          <a:ext uri="{FF2B5EF4-FFF2-40B4-BE49-F238E27FC236}">
                            <a16:creationId xmlns="" xmlns:a16="http://schemas.microsoft.com/office/drawing/2014/main" id="{FBABFB65-0DF7-4326-83FF-412649097E07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71020" y="3501215"/>
                        <a:ext cx="164753" cy="170597"/>
                      </a:xfrm>
                      <a:prstGeom prst="ellipse">
                        <a:avLst/>
                      </a:prstGeom>
                      <a:solidFill>
                        <a:srgbClr val="5F5F5F"/>
                      </a:solidFill>
                      <a:ln w="6350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solidFill>
                            <a:schemeClr val="lt1"/>
                          </a:solidFill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569" name="Rectangle 225">
                        <a:extLst>
                          <a:ext uri="{FF2B5EF4-FFF2-40B4-BE49-F238E27FC236}">
                            <a16:creationId xmlns="" xmlns:a16="http://schemas.microsoft.com/office/drawing/2014/main" id="{E4850AF0-C6C9-4C41-A384-ED452BB630E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48235" y="3401840"/>
                        <a:ext cx="585713" cy="216571"/>
                      </a:xfrm>
                      <a:prstGeom prst="trapezoid">
                        <a:avLst>
                          <a:gd name="adj" fmla="val 8612"/>
                        </a:avLst>
                      </a:prstGeom>
                      <a:solidFill>
                        <a:srgbClr val="008000"/>
                      </a:solidFill>
                      <a:ln w="317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570" name="Oval 239">
                        <a:extLst>
                          <a:ext uri="{FF2B5EF4-FFF2-40B4-BE49-F238E27FC236}">
                            <a16:creationId xmlns="" xmlns:a16="http://schemas.microsoft.com/office/drawing/2014/main" id="{412CA77F-4E4B-4D76-9AD9-4F4225F5B65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43116" y="3435880"/>
                        <a:ext cx="599993" cy="524344"/>
                      </a:xfrm>
                      <a:prstGeom prst="ellipse">
                        <a:avLst/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endParaRPr lang="en-US" sz="1200">
                          <a:solidFill>
                            <a:schemeClr val="tx1"/>
                          </a:solidFill>
                          <a:latin typeface="+mj-lt"/>
                          <a:cs typeface="Arial" charset="0"/>
                        </a:endParaRPr>
                      </a:p>
                    </p:txBody>
                  </p:sp>
                  <p:grpSp>
                    <p:nvGrpSpPr>
                      <p:cNvPr id="571" name="Group 228">
                        <a:extLst>
                          <a:ext uri="{FF2B5EF4-FFF2-40B4-BE49-F238E27FC236}">
                            <a16:creationId xmlns="" xmlns:a16="http://schemas.microsoft.com/office/drawing/2014/main" id="{FEBE242D-3EAD-4C31-97FF-6EDF2BE6C37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23878" y="3599218"/>
                        <a:ext cx="236385" cy="205079"/>
                        <a:chOff x="1883" y="2407"/>
                        <a:chExt cx="132" cy="113"/>
                      </a:xfrm>
                    </p:grpSpPr>
                    <p:sp>
                      <p:nvSpPr>
                        <p:cNvPr id="574" name="Oval 245">
                          <a:extLst>
                            <a:ext uri="{FF2B5EF4-FFF2-40B4-BE49-F238E27FC236}">
                              <a16:creationId xmlns="" xmlns:a16="http://schemas.microsoft.com/office/drawing/2014/main" id="{41A8FF8C-23DE-4AA8-AE18-1654C3A469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83" y="2407"/>
                          <a:ext cx="132" cy="113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575" name="Oval 245">
                          <a:extLst>
                            <a:ext uri="{FF2B5EF4-FFF2-40B4-BE49-F238E27FC236}">
                              <a16:creationId xmlns="" xmlns:a16="http://schemas.microsoft.com/office/drawing/2014/main" id="{71250105-8D94-4548-AC52-FB2995EB3923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00" y="2421"/>
                          <a:ext cx="101" cy="87"/>
                        </a:xfrm>
                        <a:prstGeom prst="ellipse">
                          <a:avLst/>
                        </a:prstGeom>
                        <a:solidFill>
                          <a:srgbClr val="5F5F5F"/>
                        </a:solidFill>
                        <a:ln w="6350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76" name="Oval 245">
                          <a:extLst>
                            <a:ext uri="{FF2B5EF4-FFF2-40B4-BE49-F238E27FC236}">
                              <a16:creationId xmlns="" xmlns:a16="http://schemas.microsoft.com/office/drawing/2014/main" id="{0B73C7C4-2312-42A9-B56A-5B9D272D0B28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26" y="2448"/>
                          <a:ext cx="50" cy="37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6350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</p:grpSp>
                  <p:cxnSp>
                    <p:nvCxnSpPr>
                      <p:cNvPr id="572" name="Straight Connector 571">
                        <a:extLst>
                          <a:ext uri="{FF2B5EF4-FFF2-40B4-BE49-F238E27FC236}">
                            <a16:creationId xmlns="" xmlns:a16="http://schemas.microsoft.com/office/drawing/2014/main" id="{B713CF51-C77D-42A9-858E-3046E2D78DA2}"/>
                          </a:ext>
                        </a:extLst>
                      </p:cNvPr>
                      <p:cNvCxnSpPr>
                        <a:endCxn id="570" idx="6"/>
                      </p:cNvCxnSpPr>
                      <p:nvPr/>
                    </p:nvCxnSpPr>
                    <p:spPr>
                      <a:xfrm>
                        <a:off x="3811664" y="3394001"/>
                        <a:ext cx="31445" cy="304051"/>
                      </a:xfrm>
                      <a:prstGeom prst="line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3" name="Straight Connector 572">
                        <a:extLst>
                          <a:ext uri="{FF2B5EF4-FFF2-40B4-BE49-F238E27FC236}">
                            <a16:creationId xmlns="" xmlns:a16="http://schemas.microsoft.com/office/drawing/2014/main" id="{37C820DE-5640-42B7-B398-472636E681E6}"/>
                          </a:ext>
                        </a:extLst>
                      </p:cNvPr>
                      <p:cNvCxnSpPr>
                        <a:stCxn id="566" idx="2"/>
                        <a:endCxn id="570" idx="2"/>
                      </p:cNvCxnSpPr>
                      <p:nvPr/>
                    </p:nvCxnSpPr>
                    <p:spPr>
                      <a:xfrm flipH="1">
                        <a:off x="3243116" y="3425768"/>
                        <a:ext cx="19540" cy="272284"/>
                      </a:xfrm>
                      <a:prstGeom prst="line">
                        <a:avLst/>
                      </a:prstGeom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544" name="Straight Connector 543">
                    <a:extLst>
                      <a:ext uri="{FF2B5EF4-FFF2-40B4-BE49-F238E27FC236}">
                        <a16:creationId xmlns="" xmlns:a16="http://schemas.microsoft.com/office/drawing/2014/main" id="{8CDA6EC2-B419-40BC-85EB-25B8CFB67429}"/>
                      </a:ext>
                    </a:extLst>
                  </p:cNvPr>
                  <p:cNvCxnSpPr/>
                  <p:nvPr/>
                </p:nvCxnSpPr>
                <p:spPr>
                  <a:xfrm rot="21263978">
                    <a:off x="1101850" y="1777300"/>
                    <a:ext cx="853821" cy="0"/>
                  </a:xfrm>
                  <a:prstGeom prst="line">
                    <a:avLst/>
                  </a:prstGeom>
                  <a:ln w="635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5" name="Straight Connector 544">
                    <a:extLst>
                      <a:ext uri="{FF2B5EF4-FFF2-40B4-BE49-F238E27FC236}">
                        <a16:creationId xmlns="" xmlns:a16="http://schemas.microsoft.com/office/drawing/2014/main" id="{B98197B1-B1A5-4B0B-9D49-2803C8C8D0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1519695" y="1268639"/>
                    <a:ext cx="0" cy="164985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6" name="TextBox 545">
                    <a:extLst>
                      <a:ext uri="{FF2B5EF4-FFF2-40B4-BE49-F238E27FC236}">
                        <a16:creationId xmlns="" xmlns:a16="http://schemas.microsoft.com/office/drawing/2014/main" id="{7FFA1D74-1012-4BD7-AF5B-E460C546B716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275424" y="991535"/>
                    <a:ext cx="569234" cy="4512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latin typeface="+mj-lt"/>
                        <a:ea typeface="Verdana" pitchFamily="34" charset="0"/>
                        <a:cs typeface="Verdana" pitchFamily="34" charset="0"/>
                      </a:rPr>
                      <a:t>VA</a:t>
                    </a:r>
                  </a:p>
                </p:txBody>
              </p:sp>
            </p:grpSp>
            <p:grpSp>
              <p:nvGrpSpPr>
                <p:cNvPr id="535" name="Group 534">
                  <a:extLst>
                    <a:ext uri="{FF2B5EF4-FFF2-40B4-BE49-F238E27FC236}">
                      <a16:creationId xmlns="" xmlns:a16="http://schemas.microsoft.com/office/drawing/2014/main" id="{609F8A9C-3304-4D53-9D70-F7455B128FF5}"/>
                    </a:ext>
                  </a:extLst>
                </p:cNvPr>
                <p:cNvGrpSpPr/>
                <p:nvPr/>
              </p:nvGrpSpPr>
              <p:grpSpPr>
                <a:xfrm>
                  <a:off x="1460759" y="2810623"/>
                  <a:ext cx="116979" cy="458986"/>
                  <a:chOff x="1569943" y="2947444"/>
                  <a:chExt cx="116979" cy="458986"/>
                </a:xfrm>
              </p:grpSpPr>
              <p:sp>
                <p:nvSpPr>
                  <p:cNvPr id="536" name="Rectangle 535">
                    <a:extLst>
                      <a:ext uri="{FF2B5EF4-FFF2-40B4-BE49-F238E27FC236}">
                        <a16:creationId xmlns="" xmlns:a16="http://schemas.microsoft.com/office/drawing/2014/main" id="{5454623C-4B58-4382-BE15-84E103F411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02090" y="2990306"/>
                    <a:ext cx="53578" cy="6340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9900">
                          <a:shade val="30000"/>
                          <a:satMod val="115000"/>
                        </a:srgbClr>
                      </a:gs>
                      <a:gs pos="50000">
                        <a:srgbClr val="FF9900">
                          <a:shade val="67500"/>
                          <a:satMod val="115000"/>
                        </a:srgbClr>
                      </a:gs>
                      <a:gs pos="100000">
                        <a:srgbClr val="FF99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6350">
                    <a:solidFill>
                      <a:srgbClr val="99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537" name="Trapezoid 536">
                    <a:extLst>
                      <a:ext uri="{FF2B5EF4-FFF2-40B4-BE49-F238E27FC236}">
                        <a16:creationId xmlns="" xmlns:a16="http://schemas.microsoft.com/office/drawing/2014/main" id="{66A11114-ED4A-41DE-AB0F-8108C3FA844E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1569943" y="3071567"/>
                    <a:ext cx="116979" cy="244674"/>
                  </a:xfrm>
                  <a:prstGeom prst="trapezoid">
                    <a:avLst>
                      <a:gd name="adj" fmla="val 34823"/>
                    </a:avLst>
                  </a:prstGeom>
                  <a:gradFill flip="none" rotWithShape="1">
                    <a:gsLst>
                      <a:gs pos="0">
                        <a:srgbClr val="FF9900">
                          <a:shade val="30000"/>
                          <a:satMod val="115000"/>
                        </a:srgbClr>
                      </a:gs>
                      <a:gs pos="50000">
                        <a:srgbClr val="FF9900">
                          <a:shade val="67500"/>
                          <a:satMod val="115000"/>
                        </a:srgbClr>
                      </a:gs>
                      <a:gs pos="100000">
                        <a:srgbClr val="FF9900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6350">
                    <a:solidFill>
                      <a:srgbClr val="99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538" name="Round Same Side Corner Rectangle 983">
                    <a:extLst>
                      <a:ext uri="{FF2B5EF4-FFF2-40B4-BE49-F238E27FC236}">
                        <a16:creationId xmlns="" xmlns:a16="http://schemas.microsoft.com/office/drawing/2014/main" id="{16B76333-7EA8-41A8-8681-DD36267320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03876" y="2947444"/>
                    <a:ext cx="50006" cy="32147"/>
                  </a:xfrm>
                  <a:prstGeom prst="round2Same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539" name="Chord 538">
                    <a:extLst>
                      <a:ext uri="{FF2B5EF4-FFF2-40B4-BE49-F238E27FC236}">
                        <a16:creationId xmlns="" xmlns:a16="http://schemas.microsoft.com/office/drawing/2014/main" id="{A8515FBB-A316-4D8A-8313-AA771E2428A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69943" y="3044778"/>
                    <a:ext cx="116979" cy="54471"/>
                  </a:xfrm>
                  <a:prstGeom prst="chord">
                    <a:avLst>
                      <a:gd name="adj1" fmla="val 10809699"/>
                      <a:gd name="adj2" fmla="val 21538066"/>
                    </a:avLst>
                  </a:prstGeom>
                  <a:gradFill flip="none" rotWithShape="1">
                    <a:gsLst>
                      <a:gs pos="0">
                        <a:srgbClr val="FF9900">
                          <a:shade val="30000"/>
                          <a:satMod val="115000"/>
                        </a:srgbClr>
                      </a:gs>
                      <a:gs pos="50000">
                        <a:srgbClr val="FF9900">
                          <a:shade val="67500"/>
                          <a:satMod val="115000"/>
                        </a:srgbClr>
                      </a:gs>
                      <a:gs pos="100000">
                        <a:srgbClr val="FF99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6350">
                    <a:solidFill>
                      <a:srgbClr val="99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540" name="Rounded Rectangle 985">
                    <a:extLst>
                      <a:ext uri="{FF2B5EF4-FFF2-40B4-BE49-F238E27FC236}">
                        <a16:creationId xmlns="" xmlns:a16="http://schemas.microsoft.com/office/drawing/2014/main" id="{48168012-C447-4D32-ADEF-B26F929B77F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595839" y="2978698"/>
                    <a:ext cx="66080" cy="13394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541" name="Isosceles Triangle 540">
                    <a:extLst>
                      <a:ext uri="{FF2B5EF4-FFF2-40B4-BE49-F238E27FC236}">
                        <a16:creationId xmlns="" xmlns:a16="http://schemas.microsoft.com/office/drawing/2014/main" id="{2802230B-CE49-4ADD-B062-974E3A8B9F54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1610126" y="3316240"/>
                    <a:ext cx="35719" cy="90190"/>
                  </a:xfrm>
                  <a:prstGeom prst="triangl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512" name="Group 511">
                <a:extLst>
                  <a:ext uri="{FF2B5EF4-FFF2-40B4-BE49-F238E27FC236}">
                    <a16:creationId xmlns="" xmlns:a16="http://schemas.microsoft.com/office/drawing/2014/main" id="{E937CDB9-5E49-4DAE-B624-F87EE2ECE04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48799" y="650258"/>
                <a:ext cx="81234" cy="81233"/>
                <a:chOff x="4572000" y="914400"/>
                <a:chExt cx="914400" cy="914400"/>
              </a:xfrm>
            </p:grpSpPr>
            <p:sp>
              <p:nvSpPr>
                <p:cNvPr id="530" name="Pie 574">
                  <a:extLst>
                    <a:ext uri="{FF2B5EF4-FFF2-40B4-BE49-F238E27FC236}">
                      <a16:creationId xmlns="" xmlns:a16="http://schemas.microsoft.com/office/drawing/2014/main" id="{A2B98F64-6E36-43CF-9217-E48C012C7725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16086602"/>
                    <a:gd name="adj2" fmla="val 0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31" name="Pie 579">
                  <a:extLst>
                    <a:ext uri="{FF2B5EF4-FFF2-40B4-BE49-F238E27FC236}">
                      <a16:creationId xmlns="" xmlns:a16="http://schemas.microsoft.com/office/drawing/2014/main" id="{D4EDE820-82A7-4FD0-BC64-E8CA2E9FCBF9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4967178"/>
                    <a:gd name="adj2" fmla="val 11247743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32" name="Pie 578">
                  <a:extLst>
                    <a:ext uri="{FF2B5EF4-FFF2-40B4-BE49-F238E27FC236}">
                      <a16:creationId xmlns="" xmlns:a16="http://schemas.microsoft.com/office/drawing/2014/main" id="{66516749-55E6-492A-B982-C9DFE980B231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0"/>
                    <a:gd name="adj2" fmla="val 5311868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33" name="Pie 600">
                  <a:extLst>
                    <a:ext uri="{FF2B5EF4-FFF2-40B4-BE49-F238E27FC236}">
                      <a16:creationId xmlns="" xmlns:a16="http://schemas.microsoft.com/office/drawing/2014/main" id="{8ECF0883-4230-49FA-A339-A534C2CCB02E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10800000"/>
                    <a:gd name="adj2" fmla="val 16200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</p:grpSp>
          <p:cxnSp>
            <p:nvCxnSpPr>
              <p:cNvPr id="513" name="Straight Connector 512">
                <a:extLst>
                  <a:ext uri="{FF2B5EF4-FFF2-40B4-BE49-F238E27FC236}">
                    <a16:creationId xmlns="" xmlns:a16="http://schemas.microsoft.com/office/drawing/2014/main" id="{FC5E3C09-6499-4364-BED3-A6B8619E0F49}"/>
                  </a:ext>
                </a:extLst>
              </p:cNvPr>
              <p:cNvCxnSpPr/>
              <p:nvPr/>
            </p:nvCxnSpPr>
            <p:spPr>
              <a:xfrm rot="21263978">
                <a:off x="1246391" y="1565351"/>
                <a:ext cx="674240" cy="0"/>
              </a:xfrm>
              <a:prstGeom prst="line">
                <a:avLst/>
              </a:prstGeom>
              <a:ln w="63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4" name="TextBox 513">
                <a:extLst>
                  <a:ext uri="{FF2B5EF4-FFF2-40B4-BE49-F238E27FC236}">
                    <a16:creationId xmlns="" xmlns:a16="http://schemas.microsoft.com/office/drawing/2014/main" id="{E401E316-8A9E-43CC-94A0-3C4BAC542159}"/>
                  </a:ext>
                </a:extLst>
              </p:cNvPr>
              <p:cNvSpPr txBox="1"/>
              <p:nvPr/>
            </p:nvSpPr>
            <p:spPr bwMode="auto">
              <a:xfrm rot="21240000">
                <a:off x="1613928" y="1322645"/>
                <a:ext cx="396903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C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HA</a:t>
                </a:r>
              </a:p>
            </p:txBody>
          </p:sp>
          <p:sp>
            <p:nvSpPr>
              <p:cNvPr id="515" name="TextBox 514">
                <a:extLst>
                  <a:ext uri="{FF2B5EF4-FFF2-40B4-BE49-F238E27FC236}">
                    <a16:creationId xmlns="" xmlns:a16="http://schemas.microsoft.com/office/drawing/2014/main" id="{B728EF57-A495-406D-8DEB-808EB36DDD3D}"/>
                  </a:ext>
                </a:extLst>
              </p:cNvPr>
              <p:cNvSpPr txBox="1"/>
              <p:nvPr/>
            </p:nvSpPr>
            <p:spPr bwMode="auto">
              <a:xfrm>
                <a:off x="1543505" y="1751952"/>
                <a:ext cx="294285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C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A</a:t>
                </a:r>
              </a:p>
            </p:txBody>
          </p:sp>
          <p:sp>
            <p:nvSpPr>
              <p:cNvPr id="516" name="TextBox 515">
                <a:extLst>
                  <a:ext uri="{FF2B5EF4-FFF2-40B4-BE49-F238E27FC236}">
                    <a16:creationId xmlns="" xmlns:a16="http://schemas.microsoft.com/office/drawing/2014/main" id="{8D176D1C-738F-4AAD-92D4-DD91997780B2}"/>
                  </a:ext>
                </a:extLst>
              </p:cNvPr>
              <p:cNvSpPr txBox="1"/>
              <p:nvPr/>
            </p:nvSpPr>
            <p:spPr bwMode="auto">
              <a:xfrm rot="5063010">
                <a:off x="1229639" y="921871"/>
                <a:ext cx="776204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rgbClr val="C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r>
                  <a:rPr lang="en-US" sz="1200" dirty="0">
                    <a:solidFill>
                      <a:srgbClr val="C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 path</a:t>
                </a:r>
              </a:p>
            </p:txBody>
          </p:sp>
          <p:cxnSp>
            <p:nvCxnSpPr>
              <p:cNvPr id="517" name="Straight Connector 516">
                <a:extLst>
                  <a:ext uri="{FF2B5EF4-FFF2-40B4-BE49-F238E27FC236}">
                    <a16:creationId xmlns="" xmlns:a16="http://schemas.microsoft.com/office/drawing/2014/main" id="{F38966F5-9BA0-4C0F-95C7-813ADB87FCF8}"/>
                  </a:ext>
                </a:extLst>
              </p:cNvPr>
              <p:cNvCxnSpPr>
                <a:cxnSpLocks/>
                <a:stCxn id="525" idx="2"/>
              </p:cNvCxnSpPr>
              <p:nvPr/>
            </p:nvCxnSpPr>
            <p:spPr bwMode="auto">
              <a:xfrm flipV="1">
                <a:off x="1485841" y="689497"/>
                <a:ext cx="2508" cy="1630503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8" name="Group 517">
                <a:extLst>
                  <a:ext uri="{FF2B5EF4-FFF2-40B4-BE49-F238E27FC236}">
                    <a16:creationId xmlns="" xmlns:a16="http://schemas.microsoft.com/office/drawing/2014/main" id="{425E6704-2824-4B3E-A9B8-AF4E902E5709}"/>
                  </a:ext>
                </a:extLst>
              </p:cNvPr>
              <p:cNvGrpSpPr/>
              <p:nvPr/>
            </p:nvGrpSpPr>
            <p:grpSpPr>
              <a:xfrm>
                <a:off x="1446882" y="2237323"/>
                <a:ext cx="77919" cy="305727"/>
                <a:chOff x="2758534" y="2947443"/>
                <a:chExt cx="116979" cy="458986"/>
              </a:xfrm>
            </p:grpSpPr>
            <p:sp>
              <p:nvSpPr>
                <p:cNvPr id="524" name="Rectangle 523">
                  <a:extLst>
                    <a:ext uri="{FF2B5EF4-FFF2-40B4-BE49-F238E27FC236}">
                      <a16:creationId xmlns="" xmlns:a16="http://schemas.microsoft.com/office/drawing/2014/main" id="{763425C4-D019-45E2-886D-D9E93CEF24E2}"/>
                    </a:ext>
                  </a:extLst>
                </p:cNvPr>
                <p:cNvSpPr/>
                <p:nvPr/>
              </p:nvSpPr>
              <p:spPr bwMode="auto">
                <a:xfrm>
                  <a:off x="2790681" y="2990305"/>
                  <a:ext cx="53578" cy="634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25" name="Trapezoid 524">
                  <a:extLst>
                    <a:ext uri="{FF2B5EF4-FFF2-40B4-BE49-F238E27FC236}">
                      <a16:creationId xmlns="" xmlns:a16="http://schemas.microsoft.com/office/drawing/2014/main" id="{1AF2AB03-4F6A-49DA-B822-955F9C9822CA}"/>
                    </a:ext>
                  </a:extLst>
                </p:cNvPr>
                <p:cNvSpPr/>
                <p:nvPr/>
              </p:nvSpPr>
              <p:spPr bwMode="auto">
                <a:xfrm rot="10800000">
                  <a:off x="2758534" y="3071566"/>
                  <a:ext cx="116979" cy="244674"/>
                </a:xfrm>
                <a:prstGeom prst="trapezoid">
                  <a:avLst>
                    <a:gd name="adj" fmla="val 34823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26" name="Round Same Side Corner Rectangle 549">
                  <a:extLst>
                    <a:ext uri="{FF2B5EF4-FFF2-40B4-BE49-F238E27FC236}">
                      <a16:creationId xmlns="" xmlns:a16="http://schemas.microsoft.com/office/drawing/2014/main" id="{4CC5747E-ABF7-4A2A-B910-CC9C55D30BE8}"/>
                    </a:ext>
                  </a:extLst>
                </p:cNvPr>
                <p:cNvSpPr/>
                <p:nvPr/>
              </p:nvSpPr>
              <p:spPr bwMode="auto">
                <a:xfrm>
                  <a:off x="2792467" y="2947443"/>
                  <a:ext cx="50006" cy="32147"/>
                </a:xfrm>
                <a:prstGeom prst="round2Same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27" name="Chord 526">
                  <a:extLst>
                    <a:ext uri="{FF2B5EF4-FFF2-40B4-BE49-F238E27FC236}">
                      <a16:creationId xmlns="" xmlns:a16="http://schemas.microsoft.com/office/drawing/2014/main" id="{1861F9C2-5C9E-46AF-98A9-B7B006E9D9B2}"/>
                    </a:ext>
                  </a:extLst>
                </p:cNvPr>
                <p:cNvSpPr/>
                <p:nvPr/>
              </p:nvSpPr>
              <p:spPr bwMode="auto">
                <a:xfrm>
                  <a:off x="2758534" y="3044777"/>
                  <a:ext cx="116979" cy="54471"/>
                </a:xfrm>
                <a:prstGeom prst="chord">
                  <a:avLst>
                    <a:gd name="adj1" fmla="val 10809699"/>
                    <a:gd name="adj2" fmla="val 21538066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28" name="Rounded Rectangle 551">
                  <a:extLst>
                    <a:ext uri="{FF2B5EF4-FFF2-40B4-BE49-F238E27FC236}">
                      <a16:creationId xmlns="" xmlns:a16="http://schemas.microsoft.com/office/drawing/2014/main" id="{63936156-D34B-4EE5-9802-AFF9DE3C62A7}"/>
                    </a:ext>
                  </a:extLst>
                </p:cNvPr>
                <p:cNvSpPr/>
                <p:nvPr/>
              </p:nvSpPr>
              <p:spPr bwMode="auto">
                <a:xfrm>
                  <a:off x="2784430" y="2978697"/>
                  <a:ext cx="66080" cy="1339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529" name="Isosceles Triangle 528">
                  <a:extLst>
                    <a:ext uri="{FF2B5EF4-FFF2-40B4-BE49-F238E27FC236}">
                      <a16:creationId xmlns="" xmlns:a16="http://schemas.microsoft.com/office/drawing/2014/main" id="{41CABDEE-E52C-406E-A8EA-3CBB7E4BC59D}"/>
                    </a:ext>
                  </a:extLst>
                </p:cNvPr>
                <p:cNvSpPr/>
                <p:nvPr/>
              </p:nvSpPr>
              <p:spPr bwMode="auto">
                <a:xfrm rot="10800000">
                  <a:off x="2798717" y="3316239"/>
                  <a:ext cx="35719" cy="90190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</p:grpSp>
          <p:cxnSp>
            <p:nvCxnSpPr>
              <p:cNvPr id="519" name="Straight Connector 518">
                <a:extLst>
                  <a:ext uri="{FF2B5EF4-FFF2-40B4-BE49-F238E27FC236}">
                    <a16:creationId xmlns="" xmlns:a16="http://schemas.microsoft.com/office/drawing/2014/main" id="{A2ADFB63-0E7B-446F-A5CC-CA909C5B7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6192" y="689837"/>
                <a:ext cx="109136" cy="1124938"/>
              </a:xfrm>
              <a:prstGeom prst="line">
                <a:avLst/>
              </a:prstGeom>
              <a:ln w="3175">
                <a:solidFill>
                  <a:srgbClr val="C00000"/>
                </a:solidFill>
                <a:headEnd type="none" w="med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0" name="Group 519">
                <a:extLst>
                  <a:ext uri="{FF2B5EF4-FFF2-40B4-BE49-F238E27FC236}">
                    <a16:creationId xmlns="" xmlns:a16="http://schemas.microsoft.com/office/drawing/2014/main" id="{314A9F9E-B630-4F32-B510-73A47CC01E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1300000">
                <a:off x="1575882" y="1769915"/>
                <a:ext cx="36576" cy="36576"/>
                <a:chOff x="3959441" y="1168893"/>
                <a:chExt cx="100614" cy="100614"/>
              </a:xfrm>
            </p:grpSpPr>
            <p:cxnSp>
              <p:nvCxnSpPr>
                <p:cNvPr id="522" name="Straight Connector 521">
                  <a:extLst>
                    <a:ext uri="{FF2B5EF4-FFF2-40B4-BE49-F238E27FC236}">
                      <a16:creationId xmlns="" xmlns:a16="http://schemas.microsoft.com/office/drawing/2014/main" id="{2B65743F-19DE-475F-98A0-9C6582441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9441" y="1168893"/>
                  <a:ext cx="50307" cy="100614"/>
                </a:xfrm>
                <a:prstGeom prst="line">
                  <a:avLst/>
                </a:prstGeom>
                <a:ln w="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="" xmlns:a16="http://schemas.microsoft.com/office/drawing/2014/main" id="{D8AC72A3-51E7-484D-95E9-52A699A716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748" y="1168893"/>
                  <a:ext cx="50307" cy="100614"/>
                </a:xfrm>
                <a:prstGeom prst="line">
                  <a:avLst/>
                </a:prstGeom>
                <a:ln w="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1" name="TextBox 520">
                <a:extLst>
                  <a:ext uri="{FF2B5EF4-FFF2-40B4-BE49-F238E27FC236}">
                    <a16:creationId xmlns="" xmlns:a16="http://schemas.microsoft.com/office/drawing/2014/main" id="{D7554A5F-5E6C-4BC4-84E1-FD8A11CB6D18}"/>
                  </a:ext>
                </a:extLst>
              </p:cNvPr>
              <p:cNvSpPr txBox="1"/>
              <p:nvPr/>
            </p:nvSpPr>
            <p:spPr bwMode="auto">
              <a:xfrm>
                <a:off x="741274" y="2724346"/>
                <a:ext cx="818851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>
                    <a:latin typeface="+mj-lt"/>
                    <a:ea typeface="Verdana" pitchFamily="34" charset="0"/>
                    <a:cs typeface="Verdana" pitchFamily="34" charset="0"/>
                  </a:rPr>
                  <a:t>(a) Direct</a:t>
                </a:r>
                <a:endParaRPr lang="en-US" sz="1200" dirty="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77" name="Group 376">
              <a:extLst>
                <a:ext uri="{FF2B5EF4-FFF2-40B4-BE49-F238E27FC236}">
                  <a16:creationId xmlns="" xmlns:a16="http://schemas.microsoft.com/office/drawing/2014/main" id="{3AB5698B-8635-4DC4-A96C-05F353F7B9DE}"/>
                </a:ext>
              </a:extLst>
            </p:cNvPr>
            <p:cNvGrpSpPr/>
            <p:nvPr/>
          </p:nvGrpSpPr>
          <p:grpSpPr>
            <a:xfrm>
              <a:off x="2318463" y="654320"/>
              <a:ext cx="1642463" cy="2332867"/>
              <a:chOff x="2318463" y="654320"/>
              <a:chExt cx="1642463" cy="2332867"/>
            </a:xfrm>
          </p:grpSpPr>
          <p:grpSp>
            <p:nvGrpSpPr>
              <p:cNvPr id="410" name="Group 409">
                <a:extLst>
                  <a:ext uri="{FF2B5EF4-FFF2-40B4-BE49-F238E27FC236}">
                    <a16:creationId xmlns="" xmlns:a16="http://schemas.microsoft.com/office/drawing/2014/main" id="{C55D9B25-B0D3-4C95-8F76-B3CF185BB7B1}"/>
                  </a:ext>
                </a:extLst>
              </p:cNvPr>
              <p:cNvGrpSpPr/>
              <p:nvPr/>
            </p:nvGrpSpPr>
            <p:grpSpPr>
              <a:xfrm>
                <a:off x="2318463" y="1053236"/>
                <a:ext cx="755419" cy="1489814"/>
                <a:chOff x="5068123" y="1032951"/>
                <a:chExt cx="1134103" cy="2236658"/>
              </a:xfrm>
            </p:grpSpPr>
            <p:grpSp>
              <p:nvGrpSpPr>
                <p:cNvPr id="433" name="Group 432">
                  <a:extLst>
                    <a:ext uri="{FF2B5EF4-FFF2-40B4-BE49-F238E27FC236}">
                      <a16:creationId xmlns="" xmlns:a16="http://schemas.microsoft.com/office/drawing/2014/main" id="{432209E0-DE31-43A6-AF4A-4D587A7A2404}"/>
                    </a:ext>
                  </a:extLst>
                </p:cNvPr>
                <p:cNvGrpSpPr/>
                <p:nvPr/>
              </p:nvGrpSpPr>
              <p:grpSpPr>
                <a:xfrm>
                  <a:off x="5068123" y="1032951"/>
                  <a:ext cx="1134103" cy="1927780"/>
                  <a:chOff x="5068123" y="1101542"/>
                  <a:chExt cx="1134103" cy="1927780"/>
                </a:xfrm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="" xmlns:a16="http://schemas.microsoft.com/office/drawing/2014/main" id="{4F6449FB-94DE-43E3-8812-DA638DB1FAD3}"/>
                      </a:ext>
                    </a:extLst>
                  </p:cNvPr>
                  <p:cNvGrpSpPr/>
                  <p:nvPr/>
                </p:nvGrpSpPr>
                <p:grpSpPr>
                  <a:xfrm>
                    <a:off x="5495959" y="1491541"/>
                    <a:ext cx="600439" cy="1244781"/>
                    <a:chOff x="3361009" y="1039426"/>
                    <a:chExt cx="1067447" cy="2212944"/>
                  </a:xfrm>
                </p:grpSpPr>
                <p:grpSp>
                  <p:nvGrpSpPr>
                    <p:cNvPr id="446" name="Group 401">
                      <a:extLst>
                        <a:ext uri="{FF2B5EF4-FFF2-40B4-BE49-F238E27FC236}">
                          <a16:creationId xmlns="" xmlns:a16="http://schemas.microsoft.com/office/drawing/2014/main" id="{66D858AE-54AA-4631-BCD0-75E389DF46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61009" y="1039426"/>
                      <a:ext cx="947742" cy="2212944"/>
                      <a:chOff x="3361009" y="1039426"/>
                      <a:chExt cx="947742" cy="2212944"/>
                    </a:xfrm>
                  </p:grpSpPr>
                  <p:grpSp>
                    <p:nvGrpSpPr>
                      <p:cNvPr id="474" name="Group 236">
                        <a:extLst>
                          <a:ext uri="{FF2B5EF4-FFF2-40B4-BE49-F238E27FC236}">
                            <a16:creationId xmlns="" xmlns:a16="http://schemas.microsoft.com/office/drawing/2014/main" id="{FAA8BB1F-2E55-4ADC-90BE-D72FD790F99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05448" y="2852320"/>
                        <a:ext cx="855663" cy="400050"/>
                        <a:chOff x="1690" y="3144"/>
                        <a:chExt cx="539" cy="252"/>
                      </a:xfrm>
                    </p:grpSpPr>
                    <p:sp>
                      <p:nvSpPr>
                        <p:cNvPr id="500" name="Rectangle 186">
                          <a:extLst>
                            <a:ext uri="{FF2B5EF4-FFF2-40B4-BE49-F238E27FC236}">
                              <a16:creationId xmlns="" xmlns:a16="http://schemas.microsoft.com/office/drawing/2014/main" id="{E40690DD-593A-4835-914B-5A2E397CB39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755" y="3236"/>
                          <a:ext cx="44" cy="93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1" name="Rectangle 190">
                          <a:extLst>
                            <a:ext uri="{FF2B5EF4-FFF2-40B4-BE49-F238E27FC236}">
                              <a16:creationId xmlns="" xmlns:a16="http://schemas.microsoft.com/office/drawing/2014/main" id="{28FAAF8C-1253-4C1D-84E0-BDA6436DA4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856" y="3238"/>
                          <a:ext cx="45" cy="93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2" name="Rectangle 191">
                          <a:extLst>
                            <a:ext uri="{FF2B5EF4-FFF2-40B4-BE49-F238E27FC236}">
                              <a16:creationId xmlns="" xmlns:a16="http://schemas.microsoft.com/office/drawing/2014/main" id="{7E681054-08F1-45EB-B145-9B7FFDB1BE3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819" y="3262"/>
                          <a:ext cx="118" cy="40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3" name="Oval 240">
                          <a:extLst>
                            <a:ext uri="{FF2B5EF4-FFF2-40B4-BE49-F238E27FC236}">
                              <a16:creationId xmlns="" xmlns:a16="http://schemas.microsoft.com/office/drawing/2014/main" id="{D965B536-978A-497C-BD8B-586ECA9637D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52" y="3144"/>
                          <a:ext cx="63" cy="12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504" name="Rectangle 188">
                          <a:extLst>
                            <a:ext uri="{FF2B5EF4-FFF2-40B4-BE49-F238E27FC236}">
                              <a16:creationId xmlns="" xmlns:a16="http://schemas.microsoft.com/office/drawing/2014/main" id="{2351772E-5977-4366-B7C6-4732F08B2D3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2092" y="3237"/>
                          <a:ext cx="45" cy="93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5" name="Rectangle 189">
                          <a:extLst>
                            <a:ext uri="{FF2B5EF4-FFF2-40B4-BE49-F238E27FC236}">
                              <a16:creationId xmlns="" xmlns:a16="http://schemas.microsoft.com/office/drawing/2014/main" id="{D4DC36C1-62BA-4E7B-B264-164B5439D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2055" y="3263"/>
                          <a:ext cx="118" cy="40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6" name="Rectangle 184">
                          <a:extLst>
                            <a:ext uri="{FF2B5EF4-FFF2-40B4-BE49-F238E27FC236}">
                              <a16:creationId xmlns="" xmlns:a16="http://schemas.microsoft.com/office/drawing/2014/main" id="{65DAEE6B-9CBE-4339-AE1B-8F24CCDB31A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701" y="3162"/>
                          <a:ext cx="507" cy="77"/>
                        </a:xfrm>
                        <a:prstGeom prst="rect">
                          <a:avLst/>
                        </a:prstGeom>
                        <a:solidFill>
                          <a:srgbClr val="008000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7" name="Rectangle 187">
                          <a:extLst>
                            <a:ext uri="{FF2B5EF4-FFF2-40B4-BE49-F238E27FC236}">
                              <a16:creationId xmlns="" xmlns:a16="http://schemas.microsoft.com/office/drawing/2014/main" id="{14B5E2FC-ACBB-436E-967D-ED85A20064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717" y="3268"/>
                          <a:ext cx="119" cy="40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08" name="Rectangle 245">
                          <a:extLst>
                            <a:ext uri="{FF2B5EF4-FFF2-40B4-BE49-F238E27FC236}">
                              <a16:creationId xmlns="" xmlns:a16="http://schemas.microsoft.com/office/drawing/2014/main" id="{2E4BB1AA-818A-4910-BC9C-D7DDABD864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130" y="3150"/>
                          <a:ext cx="99" cy="56"/>
                        </a:xfrm>
                        <a:prstGeom prst="rect">
                          <a:avLst/>
                        </a:prstGeom>
                        <a:solidFill>
                          <a:srgbClr val="008000"/>
                        </a:solidFill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509" name="Rectangle 181">
                          <a:extLst>
                            <a:ext uri="{FF2B5EF4-FFF2-40B4-BE49-F238E27FC236}">
                              <a16:creationId xmlns="" xmlns:a16="http://schemas.microsoft.com/office/drawing/2014/main" id="{80E808F5-090D-4200-8695-9EBE66F8A7E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H="1">
                          <a:off x="1690" y="3329"/>
                          <a:ext cx="474" cy="67"/>
                        </a:xfrm>
                        <a:prstGeom prst="rect">
                          <a:avLst/>
                        </a:prstGeom>
                        <a:solidFill>
                          <a:srgbClr val="008000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510" name="AutoShape 247">
                          <a:extLst>
                            <a:ext uri="{FF2B5EF4-FFF2-40B4-BE49-F238E27FC236}">
                              <a16:creationId xmlns="" xmlns:a16="http://schemas.microsoft.com/office/drawing/2014/main" id="{07D51786-7D9B-4E15-BCA8-ECD75E06671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04" y="3182"/>
                          <a:ext cx="96" cy="32"/>
                        </a:xfrm>
                        <a:prstGeom prst="octagon">
                          <a:avLst>
                            <a:gd name="adj" fmla="val 29287"/>
                          </a:avLst>
                        </a:prstGeom>
                        <a:solidFill>
                          <a:srgbClr val="8D9F93"/>
                        </a:solidFill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</p:grpSp>
                  <p:sp>
                    <p:nvSpPr>
                      <p:cNvPr id="475" name="Trapezoid 183">
                        <a:extLst>
                          <a:ext uri="{FF2B5EF4-FFF2-40B4-BE49-F238E27FC236}">
                            <a16:creationId xmlns="" xmlns:a16="http://schemas.microsoft.com/office/drawing/2014/main" id="{284170ED-8CD6-4B07-8A8F-FE9D14E072E8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0800000" flipH="1">
                        <a:off x="3526110" y="2763456"/>
                        <a:ext cx="630240" cy="117475"/>
                      </a:xfrm>
                      <a:custGeom>
                        <a:avLst/>
                        <a:gdLst>
                          <a:gd name="T0" fmla="*/ 319075 w 638150"/>
                          <a:gd name="T1" fmla="*/ 0 h 118649"/>
                          <a:gd name="T2" fmla="*/ 14831 w 638150"/>
                          <a:gd name="T3" fmla="*/ 59325 h 118649"/>
                          <a:gd name="T4" fmla="*/ 319075 w 638150"/>
                          <a:gd name="T5" fmla="*/ 118649 h 118649"/>
                          <a:gd name="T6" fmla="*/ 623319 w 638150"/>
                          <a:gd name="T7" fmla="*/ 59325 h 118649"/>
                          <a:gd name="T8" fmla="*/ 17694720 60000 65536"/>
                          <a:gd name="T9" fmla="*/ 11796480 60000 65536"/>
                          <a:gd name="T10" fmla="*/ 5898240 60000 65536"/>
                          <a:gd name="T11" fmla="*/ 0 60000 65536"/>
                          <a:gd name="T12" fmla="*/ 19775 w 638150"/>
                          <a:gd name="T13" fmla="*/ 3677 h 118649"/>
                          <a:gd name="T14" fmla="*/ 618375 w 638150"/>
                          <a:gd name="T15" fmla="*/ 118649 h 11864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38150" h="118649">
                            <a:moveTo>
                              <a:pt x="0" y="118649"/>
                            </a:moveTo>
                            <a:lnTo>
                              <a:pt x="29662" y="0"/>
                            </a:lnTo>
                            <a:lnTo>
                              <a:pt x="608488" y="0"/>
                            </a:lnTo>
                            <a:lnTo>
                              <a:pt x="638150" y="118649"/>
                            </a:lnTo>
                            <a:close/>
                          </a:path>
                        </a:pathLst>
                      </a:custGeom>
                      <a:solidFill>
                        <a:srgbClr val="7F7F7F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76" name="AutoShape 204">
                        <a:extLst>
                          <a:ext uri="{FF2B5EF4-FFF2-40B4-BE49-F238E27FC236}">
                            <a16:creationId xmlns="" xmlns:a16="http://schemas.microsoft.com/office/drawing/2014/main" id="{EFDE2EC8-D525-4EB7-9060-81F5496B97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70534" y="1039426"/>
                        <a:ext cx="923929" cy="604839"/>
                      </a:xfrm>
                      <a:custGeom>
                        <a:avLst/>
                        <a:gdLst>
                          <a:gd name="G0" fmla="+- 8763 0 0"/>
                          <a:gd name="G1" fmla="+- 11687206 0 0"/>
                          <a:gd name="G2" fmla="+- 0 0 11687206"/>
                          <a:gd name="T0" fmla="*/ 0 256 1"/>
                          <a:gd name="T1" fmla="*/ 180 256 1"/>
                          <a:gd name="G3" fmla="+- 11687206 T0 T1"/>
                          <a:gd name="T2" fmla="*/ 0 256 1"/>
                          <a:gd name="T3" fmla="*/ 90 256 1"/>
                          <a:gd name="G4" fmla="+- 11687206 T2 T3"/>
                          <a:gd name="G5" fmla="*/ G4 2 1"/>
                          <a:gd name="T4" fmla="*/ 90 256 1"/>
                          <a:gd name="T5" fmla="*/ 0 256 1"/>
                          <a:gd name="G6" fmla="+- 11687206 T4 T5"/>
                          <a:gd name="G7" fmla="*/ G6 2 1"/>
                          <a:gd name="G8" fmla="abs 11687206"/>
                          <a:gd name="T6" fmla="*/ 0 256 1"/>
                          <a:gd name="T7" fmla="*/ 90 256 1"/>
                          <a:gd name="G9" fmla="+- G8 T6 T7"/>
                          <a:gd name="G10" fmla="?: G9 G7 G5"/>
                          <a:gd name="T8" fmla="*/ 0 256 1"/>
                          <a:gd name="T9" fmla="*/ 360 256 1"/>
                          <a:gd name="G11" fmla="+- G10 T8 T9"/>
                          <a:gd name="G12" fmla="?: G10 G11 G10"/>
                          <a:gd name="T10" fmla="*/ 0 256 1"/>
                          <a:gd name="T11" fmla="*/ 360 256 1"/>
                          <a:gd name="G13" fmla="+- G12 T10 T11"/>
                          <a:gd name="G14" fmla="?: G12 G13 G12"/>
                          <a:gd name="G15" fmla="+- 0 0 G14"/>
                          <a:gd name="G16" fmla="+- 10800 0 0"/>
                          <a:gd name="G17" fmla="+- 10800 0 8763"/>
                          <a:gd name="G18" fmla="*/ 8763 1 2"/>
                          <a:gd name="G19" fmla="+- G18 5400 0"/>
                          <a:gd name="G20" fmla="cos G19 11687206"/>
                          <a:gd name="G21" fmla="sin G19 11687206"/>
                          <a:gd name="G22" fmla="+- G20 10800 0"/>
                          <a:gd name="G23" fmla="+- G21 10800 0"/>
                          <a:gd name="G24" fmla="+- 10800 0 G20"/>
                          <a:gd name="G25" fmla="+- 8763 10800 0"/>
                          <a:gd name="G26" fmla="?: G9 G17 G25"/>
                          <a:gd name="G27" fmla="?: G9 0 21600"/>
                          <a:gd name="G28" fmla="cos 10800 11687206"/>
                          <a:gd name="G29" fmla="sin 10800 11687206"/>
                          <a:gd name="G30" fmla="sin 8763 11687206"/>
                          <a:gd name="G31" fmla="+- G28 10800 0"/>
                          <a:gd name="G32" fmla="+- G29 10800 0"/>
                          <a:gd name="G33" fmla="+- G30 10800 0"/>
                          <a:gd name="G34" fmla="?: G4 0 G31"/>
                          <a:gd name="G35" fmla="?: 11687206 G34 0"/>
                          <a:gd name="G36" fmla="?: G6 G35 G31"/>
                          <a:gd name="G37" fmla="+- 21600 0 G36"/>
                          <a:gd name="G38" fmla="?: G4 0 G33"/>
                          <a:gd name="G39" fmla="?: 11687206 G38 G32"/>
                          <a:gd name="G40" fmla="?: G6 G39 0"/>
                          <a:gd name="G41" fmla="?: G4 G32 21600"/>
                          <a:gd name="G42" fmla="?: G6 G41 G33"/>
                          <a:gd name="T12" fmla="*/ 10800 w 21600"/>
                          <a:gd name="T13" fmla="*/ 0 h 21600"/>
                          <a:gd name="T14" fmla="*/ 1022 w 21600"/>
                          <a:gd name="T15" fmla="*/ 11084 h 21600"/>
                          <a:gd name="T16" fmla="*/ 10800 w 21600"/>
                          <a:gd name="T17" fmla="*/ 2037 h 21600"/>
                          <a:gd name="T18" fmla="*/ 20578 w 21600"/>
                          <a:gd name="T19" fmla="*/ 11084 h 21600"/>
                          <a:gd name="T20" fmla="*/ G36 w 21600"/>
                          <a:gd name="T21" fmla="*/ G40 h 21600"/>
                          <a:gd name="T22" fmla="*/ G37 w 21600"/>
                          <a:gd name="T23" fmla="*/ G42 h 21600"/>
                        </a:gdLst>
                        <a:ahLst/>
                        <a:cxnLst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T20" t="T21" r="T22" b="T23"/>
                        <a:pathLst>
                          <a:path w="21600" h="21600">
                            <a:moveTo>
                              <a:pt x="2040" y="11054"/>
                            </a:moveTo>
                            <a:cubicBezTo>
                              <a:pt x="2038" y="10970"/>
                              <a:pt x="2037" y="10885"/>
                              <a:pt x="2037" y="10800"/>
                            </a:cubicBezTo>
                            <a:cubicBezTo>
                              <a:pt x="2037" y="5960"/>
                              <a:pt x="5960" y="2037"/>
                              <a:pt x="10800" y="2037"/>
                            </a:cubicBezTo>
                            <a:cubicBezTo>
                              <a:pt x="15639" y="2037"/>
                              <a:pt x="19563" y="5960"/>
                              <a:pt x="19563" y="10800"/>
                            </a:cubicBezTo>
                            <a:cubicBezTo>
                              <a:pt x="19563" y="10885"/>
                              <a:pt x="19561" y="10970"/>
                              <a:pt x="19559" y="11054"/>
                            </a:cubicBezTo>
                            <a:lnTo>
                              <a:pt x="21595" y="11114"/>
                            </a:lnTo>
                            <a:cubicBezTo>
                              <a:pt x="21598" y="11009"/>
                              <a:pt x="21600" y="10904"/>
                              <a:pt x="21600" y="10800"/>
                            </a:cubicBezTo>
                            <a:cubicBezTo>
                              <a:pt x="21600" y="4835"/>
                              <a:pt x="16764" y="0"/>
                              <a:pt x="10800" y="0"/>
                            </a:cubicBezTo>
                            <a:cubicBezTo>
                              <a:pt x="4835" y="0"/>
                              <a:pt x="0" y="4835"/>
                              <a:pt x="0" y="10800"/>
                            </a:cubicBezTo>
                            <a:cubicBezTo>
                              <a:pt x="-1" y="10904"/>
                              <a:pt x="1" y="11009"/>
                              <a:pt x="4" y="11114"/>
                            </a:cubicBezTo>
                            <a:close/>
                          </a:path>
                        </a:pathLst>
                      </a:custGeom>
                      <a:solidFill>
                        <a:srgbClr val="008000"/>
                      </a:solidFill>
                      <a:ln w="3175">
                        <a:solidFill>
                          <a:srgbClr val="3366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77" name="Rectangle 476">
                        <a:extLst>
                          <a:ext uri="{FF2B5EF4-FFF2-40B4-BE49-F238E27FC236}">
                            <a16:creationId xmlns="" xmlns:a16="http://schemas.microsoft.com/office/drawing/2014/main" id="{67EF88DA-B3A1-4019-9A4D-712EA062CF0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461022" y="1609340"/>
                        <a:ext cx="736603" cy="127000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78" name="Rectangle 477">
                        <a:extLst>
                          <a:ext uri="{FF2B5EF4-FFF2-40B4-BE49-F238E27FC236}">
                            <a16:creationId xmlns="" xmlns:a16="http://schemas.microsoft.com/office/drawing/2014/main" id="{FED261CB-D738-49C7-924E-0D132D1617B7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540397" y="2358642"/>
                        <a:ext cx="592140" cy="344488"/>
                      </a:xfrm>
                      <a:prstGeom prst="rect">
                        <a:avLst/>
                      </a:prstGeom>
                      <a:solidFill>
                        <a:srgbClr val="00800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79" name="Rounded Rectangle 415">
                        <a:extLst>
                          <a:ext uri="{FF2B5EF4-FFF2-40B4-BE49-F238E27FC236}">
                            <a16:creationId xmlns="" xmlns:a16="http://schemas.microsoft.com/office/drawing/2014/main" id="{3EDD6C54-DC17-4117-960D-D6995D8977A8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361009" y="1352164"/>
                        <a:ext cx="179388" cy="1311279"/>
                      </a:xfrm>
                      <a:prstGeom prst="roundRect">
                        <a:avLst/>
                      </a:prstGeom>
                      <a:solidFill>
                        <a:srgbClr val="74DF4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80" name="Rounded Rectangle 416">
                        <a:extLst>
                          <a:ext uri="{FF2B5EF4-FFF2-40B4-BE49-F238E27FC236}">
                            <a16:creationId xmlns="" xmlns:a16="http://schemas.microsoft.com/office/drawing/2014/main" id="{488F3BAF-47D7-4F04-BA8B-93E2972122C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129363" y="1348989"/>
                        <a:ext cx="179388" cy="1307731"/>
                      </a:xfrm>
                      <a:prstGeom prst="roundRect">
                        <a:avLst/>
                      </a:prstGeom>
                      <a:solidFill>
                        <a:srgbClr val="74DF4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81" name="Rounded Rectangle 417">
                        <a:extLst>
                          <a:ext uri="{FF2B5EF4-FFF2-40B4-BE49-F238E27FC236}">
                            <a16:creationId xmlns="" xmlns:a16="http://schemas.microsoft.com/office/drawing/2014/main" id="{F994B6E1-094B-4EDE-9C52-9DD8D35C570D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4125285" y="1336734"/>
                        <a:ext cx="128588" cy="695327"/>
                      </a:xfrm>
                      <a:prstGeom prst="roundRect">
                        <a:avLst/>
                      </a:prstGeom>
                      <a:solidFill>
                        <a:srgbClr val="74DF49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82" name="Rectangle 481">
                        <a:extLst>
                          <a:ext uri="{FF2B5EF4-FFF2-40B4-BE49-F238E27FC236}">
                            <a16:creationId xmlns="" xmlns:a16="http://schemas.microsoft.com/office/drawing/2014/main" id="{7E621468-CEA8-4077-BACB-3EBFFE641B1F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>
                        <a:off x="3594373" y="2447542"/>
                        <a:ext cx="457202" cy="1746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83" name="Rectangle 187">
                        <a:extLst>
                          <a:ext uri="{FF2B5EF4-FFF2-40B4-BE49-F238E27FC236}">
                            <a16:creationId xmlns="" xmlns:a16="http://schemas.microsoft.com/office/drawing/2014/main" id="{0E255637-C7CB-4A69-9DB9-1CE0009E23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70547" y="2711068"/>
                        <a:ext cx="731841" cy="460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l"/>
                        <a:endParaRPr lang="en-US" sz="1200">
                          <a:latin typeface="+mj-lt"/>
                        </a:endParaRPr>
                      </a:p>
                    </p:txBody>
                  </p:sp>
                  <p:grpSp>
                    <p:nvGrpSpPr>
                      <p:cNvPr id="484" name="Group 215">
                        <a:extLst>
                          <a:ext uri="{FF2B5EF4-FFF2-40B4-BE49-F238E27FC236}">
                            <a16:creationId xmlns="" xmlns:a16="http://schemas.microsoft.com/office/drawing/2014/main" id="{086F5929-FC1F-4556-976A-288C5573F41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46747" y="2250692"/>
                        <a:ext cx="576265" cy="109538"/>
                        <a:chOff x="2886" y="2869"/>
                        <a:chExt cx="416" cy="99"/>
                      </a:xfrm>
                    </p:grpSpPr>
                    <p:sp>
                      <p:nvSpPr>
                        <p:cNvPr id="497" name="Rectangle 496">
                          <a:extLst>
                            <a:ext uri="{FF2B5EF4-FFF2-40B4-BE49-F238E27FC236}">
                              <a16:creationId xmlns="" xmlns:a16="http://schemas.microsoft.com/office/drawing/2014/main" id="{8D06F95B-D00D-40FA-B608-2DC3510DCB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886" y="2883"/>
                          <a:ext cx="416" cy="85"/>
                        </a:xfrm>
                        <a:prstGeom prst="rect">
                          <a:avLst/>
                        </a:pr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 w="31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98" name="Oval 217">
                          <a:extLst>
                            <a:ext uri="{FF2B5EF4-FFF2-40B4-BE49-F238E27FC236}">
                              <a16:creationId xmlns="" xmlns:a16="http://schemas.microsoft.com/office/drawing/2014/main" id="{C2484EDB-3A7E-4A28-9DFF-A9D0827F94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19" y="2869"/>
                          <a:ext cx="350" cy="35"/>
                        </a:xfrm>
                        <a:prstGeom prst="ellipse">
                          <a:avLst/>
                        </a:prstGeom>
                        <a:solidFill>
                          <a:srgbClr val="0099FF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99" name="AutoShape 218">
                          <a:extLst>
                            <a:ext uri="{FF2B5EF4-FFF2-40B4-BE49-F238E27FC236}">
                              <a16:creationId xmlns="" xmlns:a16="http://schemas.microsoft.com/office/drawing/2014/main" id="{4263220D-1939-41E1-A7B7-D037D7BFBB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12" y="2870"/>
                          <a:ext cx="167" cy="27"/>
                        </a:xfrm>
                        <a:prstGeom prst="roundRect">
                          <a:avLst>
                            <a:gd name="adj" fmla="val 50000"/>
                          </a:avLst>
                        </a:prstGeom>
                        <a:solidFill>
                          <a:srgbClr val="C0C0C0"/>
                        </a:solidFill>
                        <a:ln w="317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</p:grpSp>
                  <p:grpSp>
                    <p:nvGrpSpPr>
                      <p:cNvPr id="485" name="Group 398">
                        <a:extLst>
                          <a:ext uri="{FF2B5EF4-FFF2-40B4-BE49-F238E27FC236}">
                            <a16:creationId xmlns="" xmlns:a16="http://schemas.microsoft.com/office/drawing/2014/main" id="{98A9220F-D98F-48DA-8A39-F8A4D8A7AB2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534894" y="1311494"/>
                        <a:ext cx="599993" cy="751201"/>
                        <a:chOff x="3243116" y="3209023"/>
                        <a:chExt cx="599993" cy="751201"/>
                      </a:xfrm>
                    </p:grpSpPr>
                    <p:sp>
                      <p:nvSpPr>
                        <p:cNvPr id="486" name="Oval 239">
                          <a:extLst>
                            <a:ext uri="{FF2B5EF4-FFF2-40B4-BE49-F238E27FC236}">
                              <a16:creationId xmlns="" xmlns:a16="http://schemas.microsoft.com/office/drawing/2014/main" id="{01F3FCEA-E3C5-4294-A270-567B323950CC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262656" y="3209023"/>
                          <a:ext cx="550610" cy="433490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87" name="Oval 486">
                          <a:extLst>
                            <a:ext uri="{FF2B5EF4-FFF2-40B4-BE49-F238E27FC236}">
                              <a16:creationId xmlns="" xmlns:a16="http://schemas.microsoft.com/office/drawing/2014/main" id="{1583ACAC-0C19-4020-85A3-FA34B58091F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3449531" y="3473992"/>
                          <a:ext cx="216686" cy="223228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88" name="Oval 245">
                          <a:extLst>
                            <a:ext uri="{FF2B5EF4-FFF2-40B4-BE49-F238E27FC236}">
                              <a16:creationId xmlns="" xmlns:a16="http://schemas.microsoft.com/office/drawing/2014/main" id="{9C8875EF-3E76-45D1-B37C-41E3DF1B421F}"/>
                            </a:ext>
                          </a:extLst>
                        </p:cNvPr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471020" y="3501215"/>
                          <a:ext cx="164753" cy="170597"/>
                        </a:xfrm>
                        <a:prstGeom prst="ellipse">
                          <a:avLst/>
                        </a:prstGeom>
                        <a:solidFill>
                          <a:srgbClr val="5F5F5F"/>
                        </a:solidFill>
                        <a:ln w="6350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 sz="1200">
                            <a:solidFill>
                              <a:schemeClr val="lt1"/>
                            </a:solidFill>
                            <a:latin typeface="+mj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489" name="Rectangle 225">
                          <a:extLst>
                            <a:ext uri="{FF2B5EF4-FFF2-40B4-BE49-F238E27FC236}">
                              <a16:creationId xmlns="" xmlns:a16="http://schemas.microsoft.com/office/drawing/2014/main" id="{AA63B2B4-1268-434B-AAC8-0095255214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48235" y="3401840"/>
                          <a:ext cx="585713" cy="216571"/>
                        </a:xfrm>
                        <a:prstGeom prst="trapezoid">
                          <a:avLst>
                            <a:gd name="adj" fmla="val 8612"/>
                          </a:avLst>
                        </a:prstGeom>
                        <a:solidFill>
                          <a:srgbClr val="008000"/>
                        </a:solidFill>
                        <a:ln w="317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 sz="1200">
                            <a:latin typeface="+mj-lt"/>
                          </a:endParaRPr>
                        </a:p>
                      </p:txBody>
                    </p:sp>
                    <p:sp>
                      <p:nvSpPr>
                        <p:cNvPr id="490" name="Oval 239">
                          <a:extLst>
                            <a:ext uri="{FF2B5EF4-FFF2-40B4-BE49-F238E27FC236}">
                              <a16:creationId xmlns="" xmlns:a16="http://schemas.microsoft.com/office/drawing/2014/main" id="{D38600C0-2290-4773-B04F-5CE4CE2939CB}"/>
                            </a:ext>
                          </a:extLst>
                        </p:cNvPr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3243116" y="3435880"/>
                          <a:ext cx="599993" cy="524344"/>
                        </a:xfrm>
                        <a:prstGeom prst="ellipse">
                          <a:avLst/>
                        </a:prstGeom>
                        <a:solidFill>
                          <a:srgbClr val="00800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endParaRPr lang="en-US" sz="1200">
                            <a:solidFill>
                              <a:schemeClr val="tx1"/>
                            </a:solidFill>
                            <a:latin typeface="+mj-lt"/>
                            <a:cs typeface="Arial" charset="0"/>
                          </a:endParaRPr>
                        </a:p>
                      </p:txBody>
                    </p:sp>
                    <p:grpSp>
                      <p:nvGrpSpPr>
                        <p:cNvPr id="491" name="Group 228">
                          <a:extLst>
                            <a:ext uri="{FF2B5EF4-FFF2-40B4-BE49-F238E27FC236}">
                              <a16:creationId xmlns="" xmlns:a16="http://schemas.microsoft.com/office/drawing/2014/main" id="{635C08C2-AB39-422E-834B-2C52EC3F80F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23878" y="3599218"/>
                          <a:ext cx="236385" cy="205079"/>
                          <a:chOff x="1883" y="2407"/>
                          <a:chExt cx="132" cy="113"/>
                        </a:xfrm>
                      </p:grpSpPr>
                      <p:sp>
                        <p:nvSpPr>
                          <p:cNvPr id="494" name="Oval 245">
                            <a:extLst>
                              <a:ext uri="{FF2B5EF4-FFF2-40B4-BE49-F238E27FC236}">
                                <a16:creationId xmlns="" xmlns:a16="http://schemas.microsoft.com/office/drawing/2014/main" id="{2A8B2157-6576-40C2-AA1E-195923766B2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83" y="2407"/>
                            <a:ext cx="132" cy="113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 w="635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>
                              <a:defRPr/>
                            </a:pPr>
                            <a:endParaRPr lang="en-US" sz="1200">
                              <a:latin typeface="+mj-lt"/>
                            </a:endParaRPr>
                          </a:p>
                        </p:txBody>
                      </p:sp>
                      <p:sp>
                        <p:nvSpPr>
                          <p:cNvPr id="495" name="Oval 245">
                            <a:extLst>
                              <a:ext uri="{FF2B5EF4-FFF2-40B4-BE49-F238E27FC236}">
                                <a16:creationId xmlns="" xmlns:a16="http://schemas.microsoft.com/office/drawing/2014/main" id="{E76224CC-D0AC-4E4E-B77B-34FF33A8866A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900" y="2421"/>
                            <a:ext cx="101" cy="87"/>
                          </a:xfrm>
                          <a:prstGeom prst="ellipse">
                            <a:avLst/>
                          </a:prstGeom>
                          <a:solidFill>
                            <a:srgbClr val="5F5F5F"/>
                          </a:solidFill>
                          <a:ln w="6350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anchor="ctr"/>
                          <a:lstStyle/>
                          <a:p>
                            <a:pPr>
                              <a:defRPr/>
                            </a:pPr>
                            <a:endParaRPr lang="en-US" sz="1200">
                              <a:solidFill>
                                <a:schemeClr val="lt1"/>
                              </a:solidFill>
                              <a:latin typeface="+mj-lt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6" name="Oval 245">
                            <a:extLst>
                              <a:ext uri="{FF2B5EF4-FFF2-40B4-BE49-F238E27FC236}">
                                <a16:creationId xmlns="" xmlns:a16="http://schemas.microsoft.com/office/drawing/2014/main" id="{A77B4AA4-3BD6-4A3E-9762-9F2539831A15}"/>
                              </a:ext>
                            </a:extLst>
                          </p:cNvPr>
                          <p:cNvSpPr>
                            <a:spLocks noChangeAspect="1" noChangeArrowheads="1"/>
                          </p:cNvSpPr>
                          <p:nvPr/>
                        </p:nvSpPr>
                        <p:spPr bwMode="auto">
                          <a:xfrm>
                            <a:off x="1926" y="2448"/>
                            <a:ext cx="50" cy="37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6350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anchor="ctr"/>
                          <a:lstStyle/>
                          <a:p>
                            <a:pPr>
                              <a:defRPr/>
                            </a:pPr>
                            <a:endParaRPr lang="en-US" sz="1200">
                              <a:solidFill>
                                <a:schemeClr val="lt1"/>
                              </a:solidFill>
                              <a:latin typeface="+mj-lt"/>
                              <a:cs typeface="+mn-cs"/>
                            </a:endParaRPr>
                          </a:p>
                        </p:txBody>
                      </p:sp>
                    </p:grpSp>
                    <p:cxnSp>
                      <p:nvCxnSpPr>
                        <p:cNvPr id="492" name="Straight Connector 491">
                          <a:extLst>
                            <a:ext uri="{FF2B5EF4-FFF2-40B4-BE49-F238E27FC236}">
                              <a16:creationId xmlns="" xmlns:a16="http://schemas.microsoft.com/office/drawing/2014/main" id="{1358F382-112D-4E83-B0BB-C1A3515FAABE}"/>
                            </a:ext>
                          </a:extLst>
                        </p:cNvPr>
                        <p:cNvCxnSpPr>
                          <a:endCxn id="490" idx="6"/>
                        </p:cNvCxnSpPr>
                        <p:nvPr/>
                      </p:nvCxnSpPr>
                      <p:spPr>
                        <a:xfrm>
                          <a:off x="3811664" y="3394001"/>
                          <a:ext cx="31445" cy="304051"/>
                        </a:xfrm>
                        <a:prstGeom prst="line">
                          <a:avLst/>
                        </a:prstGeom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3" name="Straight Connector 492">
                          <a:extLst>
                            <a:ext uri="{FF2B5EF4-FFF2-40B4-BE49-F238E27FC236}">
                              <a16:creationId xmlns="" xmlns:a16="http://schemas.microsoft.com/office/drawing/2014/main" id="{4338E891-2179-4DEA-84D1-0AAF593FC81E}"/>
                            </a:ext>
                          </a:extLst>
                        </p:cNvPr>
                        <p:cNvCxnSpPr>
                          <a:stCxn id="486" idx="2"/>
                          <a:endCxn id="490" idx="2"/>
                        </p:cNvCxnSpPr>
                        <p:nvPr/>
                      </p:nvCxnSpPr>
                      <p:spPr>
                        <a:xfrm flipH="1">
                          <a:off x="3243116" y="3425768"/>
                          <a:ext cx="19540" cy="272284"/>
                        </a:xfrm>
                        <a:prstGeom prst="line">
                          <a:avLst/>
                        </a:prstGeom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grpSp>
                  <p:nvGrpSpPr>
                    <p:cNvPr id="447" name="Group 794">
                      <a:extLst>
                        <a:ext uri="{FF2B5EF4-FFF2-40B4-BE49-F238E27FC236}">
                          <a16:creationId xmlns="" xmlns:a16="http://schemas.microsoft.com/office/drawing/2014/main" id="{7B645DE7-F885-4AC3-BD6C-E0AE772F35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07330" y="2381659"/>
                      <a:ext cx="121126" cy="168130"/>
                      <a:chOff x="6078538" y="4157663"/>
                      <a:chExt cx="346075" cy="480370"/>
                    </a:xfrm>
                  </p:grpSpPr>
                  <p:sp>
                    <p:nvSpPr>
                      <p:cNvPr id="448" name="Rectangle 105">
                        <a:extLst>
                          <a:ext uri="{FF2B5EF4-FFF2-40B4-BE49-F238E27FC236}">
                            <a16:creationId xmlns="" xmlns:a16="http://schemas.microsoft.com/office/drawing/2014/main" id="{8627C427-753E-42EA-B591-1A8F29034AE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9483" y="4157663"/>
                        <a:ext cx="171450" cy="47942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0">
                        <a:noFill/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49" name="Line 92">
                        <a:extLst>
                          <a:ext uri="{FF2B5EF4-FFF2-40B4-BE49-F238E27FC236}">
                            <a16:creationId xmlns="" xmlns:a16="http://schemas.microsoft.com/office/drawing/2014/main" id="{58CFB3CF-C41E-4C38-9899-DF361BB4BF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215063" y="4598988"/>
                        <a:ext cx="36512" cy="3651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0" name="Line 93">
                        <a:extLst>
                          <a:ext uri="{FF2B5EF4-FFF2-40B4-BE49-F238E27FC236}">
                            <a16:creationId xmlns="" xmlns:a16="http://schemas.microsoft.com/office/drawing/2014/main" id="{14FD8305-8E33-4356-9092-B743ADBA997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59500" y="4543425"/>
                        <a:ext cx="92075" cy="920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1" name="Line 94">
                        <a:extLst>
                          <a:ext uri="{FF2B5EF4-FFF2-40B4-BE49-F238E27FC236}">
                            <a16:creationId xmlns="" xmlns:a16="http://schemas.microsoft.com/office/drawing/2014/main" id="{C5A20BA1-D8AA-410C-8209-77B5779CE8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103938" y="4487863"/>
                        <a:ext cx="147637" cy="1476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2" name="Line 95">
                        <a:extLst>
                          <a:ext uri="{FF2B5EF4-FFF2-40B4-BE49-F238E27FC236}">
                            <a16:creationId xmlns="" xmlns:a16="http://schemas.microsoft.com/office/drawing/2014/main" id="{D932D2EB-FF2A-4F39-ABF9-74A9247F21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432300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3" name="Line 96">
                        <a:extLst>
                          <a:ext uri="{FF2B5EF4-FFF2-40B4-BE49-F238E27FC236}">
                            <a16:creationId xmlns="" xmlns:a16="http://schemas.microsoft.com/office/drawing/2014/main" id="{CD6E272E-0816-406D-BEF1-CAC45E90E4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376738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4" name="Line 97">
                        <a:extLst>
                          <a:ext uri="{FF2B5EF4-FFF2-40B4-BE49-F238E27FC236}">
                            <a16:creationId xmlns="" xmlns:a16="http://schemas.microsoft.com/office/drawing/2014/main" id="{270B2B03-13F7-4CEC-B921-D1BB680473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321175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5" name="Line 98">
                        <a:extLst>
                          <a:ext uri="{FF2B5EF4-FFF2-40B4-BE49-F238E27FC236}">
                            <a16:creationId xmlns="" xmlns:a16="http://schemas.microsoft.com/office/drawing/2014/main" id="{E22E7D8E-971D-4C72-B15A-4C00C346A7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264025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6" name="Line 99">
                        <a:extLst>
                          <a:ext uri="{FF2B5EF4-FFF2-40B4-BE49-F238E27FC236}">
                            <a16:creationId xmlns="" xmlns:a16="http://schemas.microsoft.com/office/drawing/2014/main" id="{C1C551E2-4587-4AEE-9B5D-4F80E9099F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208463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7" name="Line 100">
                        <a:extLst>
                          <a:ext uri="{FF2B5EF4-FFF2-40B4-BE49-F238E27FC236}">
                            <a16:creationId xmlns="" xmlns:a16="http://schemas.microsoft.com/office/drawing/2014/main" id="{2AC6BB2E-6EE0-4C56-A5DA-6A4546B488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157663"/>
                        <a:ext cx="168275" cy="16827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8" name="Line 101">
                        <a:extLst>
                          <a:ext uri="{FF2B5EF4-FFF2-40B4-BE49-F238E27FC236}">
                            <a16:creationId xmlns="" xmlns:a16="http://schemas.microsoft.com/office/drawing/2014/main" id="{3A04AE68-D0E9-4C55-BED0-ECD4F77EF7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157663"/>
                        <a:ext cx="112712" cy="11271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59" name="Line 102">
                        <a:extLst>
                          <a:ext uri="{FF2B5EF4-FFF2-40B4-BE49-F238E27FC236}">
                            <a16:creationId xmlns="" xmlns:a16="http://schemas.microsoft.com/office/drawing/2014/main" id="{ADAC486F-4944-46BB-A1B4-884604E365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157663"/>
                        <a:ext cx="57150" cy="5715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0" name="Line 103">
                        <a:extLst>
                          <a:ext uri="{FF2B5EF4-FFF2-40B4-BE49-F238E27FC236}">
                            <a16:creationId xmlns="" xmlns:a16="http://schemas.microsoft.com/office/drawing/2014/main" id="{846012F2-FBA5-4691-B641-C548562713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078538" y="4157663"/>
                        <a:ext cx="1587" cy="158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1" name="Rectangle 104">
                        <a:extLst>
                          <a:ext uri="{FF2B5EF4-FFF2-40B4-BE49-F238E27FC236}">
                            <a16:creationId xmlns="" xmlns:a16="http://schemas.microsoft.com/office/drawing/2014/main" id="{B672A5F4-C242-4287-AA11-096B6CCFCD2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078538" y="4160196"/>
                        <a:ext cx="173037" cy="477837"/>
                      </a:xfrm>
                      <a:prstGeom prst="rect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2" name="Rectangle 106">
                        <a:extLst>
                          <a:ext uri="{FF2B5EF4-FFF2-40B4-BE49-F238E27FC236}">
                            <a16:creationId xmlns="" xmlns:a16="http://schemas.microsoft.com/office/drawing/2014/main" id="{800FA7F4-0D4A-4820-8AED-09E1B268C62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49988" y="4158608"/>
                        <a:ext cx="173037" cy="47783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0">
                        <a:solidFill>
                          <a:schemeClr val="tx1"/>
                        </a:solidFill>
                        <a:prstDash val="solid"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3" name="Line 107">
                        <a:extLst>
                          <a:ext uri="{FF2B5EF4-FFF2-40B4-BE49-F238E27FC236}">
                            <a16:creationId xmlns="" xmlns:a16="http://schemas.microsoft.com/office/drawing/2014/main" id="{1664DA10-1585-46D4-8D5D-C7EE0143A84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373813" y="4157663"/>
                        <a:ext cx="50800" cy="50800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4" name="Line 108">
                        <a:extLst>
                          <a:ext uri="{FF2B5EF4-FFF2-40B4-BE49-F238E27FC236}">
                            <a16:creationId xmlns="" xmlns:a16="http://schemas.microsoft.com/office/drawing/2014/main" id="{A5767E56-5CB2-445B-88EF-CC8A49E1BD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318250" y="4157663"/>
                        <a:ext cx="106362" cy="10636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5" name="Line 109">
                        <a:extLst>
                          <a:ext uri="{FF2B5EF4-FFF2-40B4-BE49-F238E27FC236}">
                            <a16:creationId xmlns="" xmlns:a16="http://schemas.microsoft.com/office/drawing/2014/main" id="{E53CB45B-4DC7-4A70-B281-03BB6138FE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62688" y="4157663"/>
                        <a:ext cx="161925" cy="16192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6" name="Line 110">
                        <a:extLst>
                          <a:ext uri="{FF2B5EF4-FFF2-40B4-BE49-F238E27FC236}">
                            <a16:creationId xmlns="" xmlns:a16="http://schemas.microsoft.com/office/drawing/2014/main" id="{658ABACC-4E1C-4CBE-BE72-2521468015A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202113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7" name="Line 111">
                        <a:extLst>
                          <a:ext uri="{FF2B5EF4-FFF2-40B4-BE49-F238E27FC236}">
                            <a16:creationId xmlns="" xmlns:a16="http://schemas.microsoft.com/office/drawing/2014/main" id="{FAAE01CE-77A8-4300-B904-5AD6CDD1729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257675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8" name="Line 112">
                        <a:extLst>
                          <a:ext uri="{FF2B5EF4-FFF2-40B4-BE49-F238E27FC236}">
                            <a16:creationId xmlns="" xmlns:a16="http://schemas.microsoft.com/office/drawing/2014/main" id="{C11C0BFD-5851-471C-AB00-28D7C754FA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313238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69" name="Line 113">
                        <a:extLst>
                          <a:ext uri="{FF2B5EF4-FFF2-40B4-BE49-F238E27FC236}">
                            <a16:creationId xmlns="" xmlns:a16="http://schemas.microsoft.com/office/drawing/2014/main" id="{2C728C52-AFBE-4D12-96C2-9FD76E6C2D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368800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70" name="Line 114">
                        <a:extLst>
                          <a:ext uri="{FF2B5EF4-FFF2-40B4-BE49-F238E27FC236}">
                            <a16:creationId xmlns="" xmlns:a16="http://schemas.microsoft.com/office/drawing/2014/main" id="{1E97CBCC-7B66-4960-BA08-505CB33B15B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425950"/>
                        <a:ext cx="173037" cy="17303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71" name="Line 115">
                        <a:extLst>
                          <a:ext uri="{FF2B5EF4-FFF2-40B4-BE49-F238E27FC236}">
                            <a16:creationId xmlns="" xmlns:a16="http://schemas.microsoft.com/office/drawing/2014/main" id="{1326CEC2-2099-47C2-B1F1-325F7ADA12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481513"/>
                        <a:ext cx="153987" cy="153987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72" name="Line 116">
                        <a:extLst>
                          <a:ext uri="{FF2B5EF4-FFF2-40B4-BE49-F238E27FC236}">
                            <a16:creationId xmlns="" xmlns:a16="http://schemas.microsoft.com/office/drawing/2014/main" id="{473E28ED-5AA6-4645-AF75-B734EC6321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537075"/>
                        <a:ext cx="98425" cy="98425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  <p:sp>
                    <p:nvSpPr>
                      <p:cNvPr id="473" name="Line 117">
                        <a:extLst>
                          <a:ext uri="{FF2B5EF4-FFF2-40B4-BE49-F238E27FC236}">
                            <a16:creationId xmlns="" xmlns:a16="http://schemas.microsoft.com/office/drawing/2014/main" id="{42996292-3649-4664-A77F-2856F795746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251575" y="4592638"/>
                        <a:ext cx="42862" cy="42862"/>
                      </a:xfrm>
                      <a:prstGeom prst="line">
                        <a:avLst/>
                      </a:prstGeom>
                      <a:noFill/>
                      <a:ln w="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1200">
                          <a:latin typeface="+mj-lt"/>
                        </a:endParaRPr>
                      </a:p>
                    </p:txBody>
                  </p:sp>
                </p:grpSp>
              </p:grpSp>
              <p:cxnSp>
                <p:nvCxnSpPr>
                  <p:cNvPr id="442" name="Straight Connector 441">
                    <a:extLst>
                      <a:ext uri="{FF2B5EF4-FFF2-40B4-BE49-F238E27FC236}">
                        <a16:creationId xmlns="" xmlns:a16="http://schemas.microsoft.com/office/drawing/2014/main" id="{C43A6CCB-87AD-470F-9EC3-A9B7FF53BB3A}"/>
                      </a:ext>
                    </a:extLst>
                  </p:cNvPr>
                  <p:cNvCxnSpPr/>
                  <p:nvPr/>
                </p:nvCxnSpPr>
                <p:spPr>
                  <a:xfrm rot="360000">
                    <a:off x="5348405" y="1844034"/>
                    <a:ext cx="853821" cy="0"/>
                  </a:xfrm>
                  <a:prstGeom prst="line">
                    <a:avLst/>
                  </a:prstGeom>
                  <a:ln w="9525">
                    <a:solidFill>
                      <a:srgbClr val="0033C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3" name="TextBox 442">
                    <a:extLst>
                      <a:ext uri="{FF2B5EF4-FFF2-40B4-BE49-F238E27FC236}">
                        <a16:creationId xmlns="" xmlns:a16="http://schemas.microsoft.com/office/drawing/2014/main" id="{86363EBA-E903-4FC3-9FDB-3C7C9CFE9DB4}"/>
                      </a:ext>
                    </a:extLst>
                  </p:cNvPr>
                  <p:cNvSpPr txBox="1"/>
                  <p:nvPr/>
                </p:nvSpPr>
                <p:spPr bwMode="auto">
                  <a:xfrm rot="360000">
                    <a:off x="5068123" y="1460518"/>
                    <a:ext cx="595867" cy="4512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:r>
                      <a:rPr lang="en-US" sz="1200" dirty="0">
                        <a:solidFill>
                          <a:srgbClr val="0033CC"/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rPr>
                      <a:t>HA</a:t>
                    </a:r>
                  </a:p>
                </p:txBody>
              </p:sp>
              <p:cxnSp>
                <p:nvCxnSpPr>
                  <p:cNvPr id="444" name="Straight Connector 443">
                    <a:extLst>
                      <a:ext uri="{FF2B5EF4-FFF2-40B4-BE49-F238E27FC236}">
                        <a16:creationId xmlns="" xmlns:a16="http://schemas.microsoft.com/office/drawing/2014/main" id="{7F400D45-4BFA-40A7-BAF7-1D8B5BD748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5769933" y="1379472"/>
                    <a:ext cx="0" cy="164985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5" name="TextBox 444">
                    <a:extLst>
                      <a:ext uri="{FF2B5EF4-FFF2-40B4-BE49-F238E27FC236}">
                        <a16:creationId xmlns="" xmlns:a16="http://schemas.microsoft.com/office/drawing/2014/main" id="{05720C1E-5A04-4E2B-B7BC-8EEB51EAC7FE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522955" y="1101542"/>
                    <a:ext cx="569233" cy="4512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>
                        <a:latin typeface="+mj-lt"/>
                        <a:ea typeface="Verdana" pitchFamily="34" charset="0"/>
                        <a:cs typeface="Verdana" pitchFamily="34" charset="0"/>
                      </a:rPr>
                      <a:t>VA</a:t>
                    </a:r>
                  </a:p>
                </p:txBody>
              </p:sp>
            </p:grpSp>
            <p:grpSp>
              <p:nvGrpSpPr>
                <p:cNvPr id="434" name="Group 433">
                  <a:extLst>
                    <a:ext uri="{FF2B5EF4-FFF2-40B4-BE49-F238E27FC236}">
                      <a16:creationId xmlns="" xmlns:a16="http://schemas.microsoft.com/office/drawing/2014/main" id="{DD36181D-36F0-4607-8E77-EC379E8526F8}"/>
                    </a:ext>
                  </a:extLst>
                </p:cNvPr>
                <p:cNvGrpSpPr/>
                <p:nvPr/>
              </p:nvGrpSpPr>
              <p:grpSpPr>
                <a:xfrm>
                  <a:off x="5710997" y="2810623"/>
                  <a:ext cx="116979" cy="458986"/>
                  <a:chOff x="2758534" y="2947443"/>
                  <a:chExt cx="116979" cy="458986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="" xmlns:a16="http://schemas.microsoft.com/office/drawing/2014/main" id="{6F3D390C-0FE6-442D-B722-5A504470AA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90681" y="2990305"/>
                    <a:ext cx="53578" cy="63401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9900">
                          <a:shade val="30000"/>
                          <a:satMod val="115000"/>
                        </a:srgbClr>
                      </a:gs>
                      <a:gs pos="50000">
                        <a:srgbClr val="FF9900">
                          <a:shade val="67500"/>
                          <a:satMod val="115000"/>
                        </a:srgbClr>
                      </a:gs>
                      <a:gs pos="100000">
                        <a:srgbClr val="FF99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6350">
                    <a:solidFill>
                      <a:srgbClr val="99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436" name="Trapezoid 435">
                    <a:extLst>
                      <a:ext uri="{FF2B5EF4-FFF2-40B4-BE49-F238E27FC236}">
                        <a16:creationId xmlns="" xmlns:a16="http://schemas.microsoft.com/office/drawing/2014/main" id="{0C70136B-F5AD-406C-B7CA-8790254D04B2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2758534" y="3071566"/>
                    <a:ext cx="116979" cy="244674"/>
                  </a:xfrm>
                  <a:prstGeom prst="trapezoid">
                    <a:avLst>
                      <a:gd name="adj" fmla="val 34823"/>
                    </a:avLst>
                  </a:prstGeom>
                  <a:gradFill flip="none" rotWithShape="1">
                    <a:gsLst>
                      <a:gs pos="0">
                        <a:srgbClr val="FF9900">
                          <a:shade val="30000"/>
                          <a:satMod val="115000"/>
                        </a:srgbClr>
                      </a:gs>
                      <a:gs pos="50000">
                        <a:srgbClr val="FF9900">
                          <a:shade val="67500"/>
                          <a:satMod val="115000"/>
                        </a:srgbClr>
                      </a:gs>
                      <a:gs pos="100000">
                        <a:srgbClr val="FF9900">
                          <a:shade val="100000"/>
                          <a:satMod val="115000"/>
                        </a:srgbClr>
                      </a:gs>
                    </a:gsLst>
                    <a:lin ang="13500000" scaled="1"/>
                    <a:tileRect/>
                  </a:gradFill>
                  <a:ln w="6350">
                    <a:solidFill>
                      <a:srgbClr val="99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437" name="Round Same Side Corner Rectangle 549">
                    <a:extLst>
                      <a:ext uri="{FF2B5EF4-FFF2-40B4-BE49-F238E27FC236}">
                        <a16:creationId xmlns="" xmlns:a16="http://schemas.microsoft.com/office/drawing/2014/main" id="{7A9A9C49-20A4-4D73-A7A9-5BD3D6341C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92467" y="2947443"/>
                    <a:ext cx="50006" cy="32147"/>
                  </a:xfrm>
                  <a:prstGeom prst="round2Same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438" name="Chord 437">
                    <a:extLst>
                      <a:ext uri="{FF2B5EF4-FFF2-40B4-BE49-F238E27FC236}">
                        <a16:creationId xmlns="" xmlns:a16="http://schemas.microsoft.com/office/drawing/2014/main" id="{3E64400F-6B8E-4A1F-9B57-9DAC53C4284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58534" y="3044777"/>
                    <a:ext cx="116979" cy="54471"/>
                  </a:xfrm>
                  <a:prstGeom prst="chord">
                    <a:avLst>
                      <a:gd name="adj1" fmla="val 10809699"/>
                      <a:gd name="adj2" fmla="val 21538066"/>
                    </a:avLst>
                  </a:prstGeom>
                  <a:gradFill flip="none" rotWithShape="1">
                    <a:gsLst>
                      <a:gs pos="0">
                        <a:srgbClr val="FF9900">
                          <a:shade val="30000"/>
                          <a:satMod val="115000"/>
                        </a:srgbClr>
                      </a:gs>
                      <a:gs pos="50000">
                        <a:srgbClr val="FF9900">
                          <a:shade val="67500"/>
                          <a:satMod val="115000"/>
                        </a:srgbClr>
                      </a:gs>
                      <a:gs pos="100000">
                        <a:srgbClr val="FF990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n w="6350">
                    <a:solidFill>
                      <a:srgbClr val="99663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439" name="Rounded Rectangle 551">
                    <a:extLst>
                      <a:ext uri="{FF2B5EF4-FFF2-40B4-BE49-F238E27FC236}">
                        <a16:creationId xmlns="" xmlns:a16="http://schemas.microsoft.com/office/drawing/2014/main" id="{0C89988E-F2E5-4C86-8986-DF3BC90D96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784430" y="2978697"/>
                    <a:ext cx="66080" cy="13394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  <p:sp>
                <p:nvSpPr>
                  <p:cNvPr id="440" name="Isosceles Triangle 439">
                    <a:extLst>
                      <a:ext uri="{FF2B5EF4-FFF2-40B4-BE49-F238E27FC236}">
                        <a16:creationId xmlns="" xmlns:a16="http://schemas.microsoft.com/office/drawing/2014/main" id="{37CC5566-878F-4BA2-A05B-B99ED40CB037}"/>
                      </a:ext>
                    </a:extLst>
                  </p:cNvPr>
                  <p:cNvSpPr/>
                  <p:nvPr/>
                </p:nvSpPr>
                <p:spPr bwMode="auto">
                  <a:xfrm rot="10800000">
                    <a:off x="2798717" y="3316239"/>
                    <a:ext cx="35719" cy="90190"/>
                  </a:xfrm>
                  <a:prstGeom prst="triangl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>
                      <a:defRPr/>
                    </a:pPr>
                    <a:endParaRPr lang="en-US" sz="1200">
                      <a:latin typeface="+mj-lt"/>
                    </a:endParaRPr>
                  </a:p>
                </p:txBody>
              </p:sp>
            </p:grpSp>
          </p:grpSp>
          <p:grpSp>
            <p:nvGrpSpPr>
              <p:cNvPr id="411" name="Group 410">
                <a:extLst>
                  <a:ext uri="{FF2B5EF4-FFF2-40B4-BE49-F238E27FC236}">
                    <a16:creationId xmlns="" xmlns:a16="http://schemas.microsoft.com/office/drawing/2014/main" id="{16E44209-CEEC-4BCE-9D7B-78BB7C9E47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60022" y="654320"/>
                <a:ext cx="81234" cy="81233"/>
                <a:chOff x="4572000" y="914400"/>
                <a:chExt cx="914400" cy="914400"/>
              </a:xfrm>
            </p:grpSpPr>
            <p:sp>
              <p:nvSpPr>
                <p:cNvPr id="429" name="Pie 877">
                  <a:extLst>
                    <a:ext uri="{FF2B5EF4-FFF2-40B4-BE49-F238E27FC236}">
                      <a16:creationId xmlns="" xmlns:a16="http://schemas.microsoft.com/office/drawing/2014/main" id="{56498DEA-DD18-48B0-B184-F0527BA7FD80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16086602"/>
                    <a:gd name="adj2" fmla="val 0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30" name="Pie 878">
                  <a:extLst>
                    <a:ext uri="{FF2B5EF4-FFF2-40B4-BE49-F238E27FC236}">
                      <a16:creationId xmlns="" xmlns:a16="http://schemas.microsoft.com/office/drawing/2014/main" id="{E28487F7-FE9B-43CA-A97A-7636BE447712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4967178"/>
                    <a:gd name="adj2" fmla="val 11247743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31" name="Pie 879">
                  <a:extLst>
                    <a:ext uri="{FF2B5EF4-FFF2-40B4-BE49-F238E27FC236}">
                      <a16:creationId xmlns="" xmlns:a16="http://schemas.microsoft.com/office/drawing/2014/main" id="{AD177374-ABE0-4436-BCE2-A7E834584CEC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0"/>
                    <a:gd name="adj2" fmla="val 5311868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32" name="Pie 880">
                  <a:extLst>
                    <a:ext uri="{FF2B5EF4-FFF2-40B4-BE49-F238E27FC236}">
                      <a16:creationId xmlns="" xmlns:a16="http://schemas.microsoft.com/office/drawing/2014/main" id="{336DF3C8-DE78-4CC6-AB15-8F67A8583CFF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10800000"/>
                    <a:gd name="adj2" fmla="val 16200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</p:grpSp>
          <p:cxnSp>
            <p:nvCxnSpPr>
              <p:cNvPr id="412" name="Straight Connector 411">
                <a:extLst>
                  <a:ext uri="{FF2B5EF4-FFF2-40B4-BE49-F238E27FC236}">
                    <a16:creationId xmlns="" xmlns:a16="http://schemas.microsoft.com/office/drawing/2014/main" id="{B6BC4DE3-7A4C-4F75-9CD6-3538FA301364}"/>
                  </a:ext>
                </a:extLst>
              </p:cNvPr>
              <p:cNvCxnSpPr/>
              <p:nvPr/>
            </p:nvCxnSpPr>
            <p:spPr>
              <a:xfrm rot="360000">
                <a:off x="3286686" y="1576115"/>
                <a:ext cx="674240" cy="0"/>
              </a:xfrm>
              <a:prstGeom prst="line">
                <a:avLst/>
              </a:prstGeom>
              <a:ln w="63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3" name="TextBox 412">
                <a:extLst>
                  <a:ext uri="{FF2B5EF4-FFF2-40B4-BE49-F238E27FC236}">
                    <a16:creationId xmlns="" xmlns:a16="http://schemas.microsoft.com/office/drawing/2014/main" id="{613C807C-1E4C-4309-9205-820DB7A9927A}"/>
                  </a:ext>
                </a:extLst>
              </p:cNvPr>
              <p:cNvSpPr txBox="1"/>
              <p:nvPr/>
            </p:nvSpPr>
            <p:spPr bwMode="auto">
              <a:xfrm rot="360000">
                <a:off x="3227668" y="1338892"/>
                <a:ext cx="396903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0033CC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HA</a:t>
                </a:r>
              </a:p>
            </p:txBody>
          </p:sp>
          <p:sp>
            <p:nvSpPr>
              <p:cNvPr id="414" name="TextBox 413">
                <a:extLst>
                  <a:ext uri="{FF2B5EF4-FFF2-40B4-BE49-F238E27FC236}">
                    <a16:creationId xmlns="" xmlns:a16="http://schemas.microsoft.com/office/drawing/2014/main" id="{343AA80A-2EB6-4EEA-BEE4-E88D75988853}"/>
                  </a:ext>
                </a:extLst>
              </p:cNvPr>
              <p:cNvSpPr txBox="1"/>
              <p:nvPr/>
            </p:nvSpPr>
            <p:spPr bwMode="auto">
              <a:xfrm>
                <a:off x="3429222" y="1758327"/>
                <a:ext cx="289068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33CC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</a:t>
                </a:r>
                <a:endParaRPr lang="en-US" sz="1200" dirty="0">
                  <a:solidFill>
                    <a:srgbClr val="0033CC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15" name="TextBox 414">
                <a:extLst>
                  <a:ext uri="{FF2B5EF4-FFF2-40B4-BE49-F238E27FC236}">
                    <a16:creationId xmlns="" xmlns:a16="http://schemas.microsoft.com/office/drawing/2014/main" id="{954ABDC8-B92C-471A-97A4-FF50A6DCC14F}"/>
                  </a:ext>
                </a:extLst>
              </p:cNvPr>
              <p:cNvSpPr txBox="1"/>
              <p:nvPr/>
            </p:nvSpPr>
            <p:spPr bwMode="auto">
              <a:xfrm rot="16510904">
                <a:off x="3189473" y="1054234"/>
                <a:ext cx="776204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 err="1">
                    <a:solidFill>
                      <a:srgbClr val="0033CC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r>
                  <a:rPr lang="en-US" sz="1200" dirty="0">
                    <a:solidFill>
                      <a:srgbClr val="0033CC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 path</a:t>
                </a:r>
              </a:p>
            </p:txBody>
          </p:sp>
          <p:cxnSp>
            <p:nvCxnSpPr>
              <p:cNvPr id="416" name="Straight Connector 415">
                <a:extLst>
                  <a:ext uri="{FF2B5EF4-FFF2-40B4-BE49-F238E27FC236}">
                    <a16:creationId xmlns="" xmlns:a16="http://schemas.microsoft.com/office/drawing/2014/main" id="{17BE2530-B467-4CF8-9156-63FF1F1A240B}"/>
                  </a:ext>
                </a:extLst>
              </p:cNvPr>
              <p:cNvCxnSpPr>
                <a:cxnSpLocks/>
                <a:stCxn id="424" idx="2"/>
              </p:cNvCxnSpPr>
              <p:nvPr/>
            </p:nvCxnSpPr>
            <p:spPr bwMode="auto">
              <a:xfrm flipV="1">
                <a:off x="3699248" y="693558"/>
                <a:ext cx="324" cy="162644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7" name="Group 416">
                <a:extLst>
                  <a:ext uri="{FF2B5EF4-FFF2-40B4-BE49-F238E27FC236}">
                    <a16:creationId xmlns="" xmlns:a16="http://schemas.microsoft.com/office/drawing/2014/main" id="{6F8A5D0B-B52C-464F-BF68-E4485EADCC78}"/>
                  </a:ext>
                </a:extLst>
              </p:cNvPr>
              <p:cNvGrpSpPr/>
              <p:nvPr/>
            </p:nvGrpSpPr>
            <p:grpSpPr>
              <a:xfrm>
                <a:off x="3660289" y="2237323"/>
                <a:ext cx="77919" cy="305727"/>
                <a:chOff x="2758534" y="2947443"/>
                <a:chExt cx="116979" cy="458986"/>
              </a:xfrm>
            </p:grpSpPr>
            <p:sp>
              <p:nvSpPr>
                <p:cNvPr id="423" name="Rectangle 422">
                  <a:extLst>
                    <a:ext uri="{FF2B5EF4-FFF2-40B4-BE49-F238E27FC236}">
                      <a16:creationId xmlns="" xmlns:a16="http://schemas.microsoft.com/office/drawing/2014/main" id="{FCC951F6-3602-471F-B6E0-01793AFE9547}"/>
                    </a:ext>
                  </a:extLst>
                </p:cNvPr>
                <p:cNvSpPr/>
                <p:nvPr/>
              </p:nvSpPr>
              <p:spPr bwMode="auto">
                <a:xfrm>
                  <a:off x="2790681" y="2990305"/>
                  <a:ext cx="53578" cy="634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24" name="Trapezoid 423">
                  <a:extLst>
                    <a:ext uri="{FF2B5EF4-FFF2-40B4-BE49-F238E27FC236}">
                      <a16:creationId xmlns="" xmlns:a16="http://schemas.microsoft.com/office/drawing/2014/main" id="{5BB61E1F-964E-4354-AFBB-6AC6C3E20098}"/>
                    </a:ext>
                  </a:extLst>
                </p:cNvPr>
                <p:cNvSpPr/>
                <p:nvPr/>
              </p:nvSpPr>
              <p:spPr bwMode="auto">
                <a:xfrm rot="10800000">
                  <a:off x="2758534" y="3071566"/>
                  <a:ext cx="116979" cy="244674"/>
                </a:xfrm>
                <a:prstGeom prst="trapezoid">
                  <a:avLst>
                    <a:gd name="adj" fmla="val 34823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25" name="Round Same Side Corner Rectangle 549">
                  <a:extLst>
                    <a:ext uri="{FF2B5EF4-FFF2-40B4-BE49-F238E27FC236}">
                      <a16:creationId xmlns="" xmlns:a16="http://schemas.microsoft.com/office/drawing/2014/main" id="{C2E41B94-CC33-49AD-BB77-C9FFA348CB60}"/>
                    </a:ext>
                  </a:extLst>
                </p:cNvPr>
                <p:cNvSpPr/>
                <p:nvPr/>
              </p:nvSpPr>
              <p:spPr bwMode="auto">
                <a:xfrm>
                  <a:off x="2792467" y="2947443"/>
                  <a:ext cx="50006" cy="32147"/>
                </a:xfrm>
                <a:prstGeom prst="round2Same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26" name="Chord 425">
                  <a:extLst>
                    <a:ext uri="{FF2B5EF4-FFF2-40B4-BE49-F238E27FC236}">
                      <a16:creationId xmlns="" xmlns:a16="http://schemas.microsoft.com/office/drawing/2014/main" id="{C2A1F9F1-5A0F-4F9D-90C1-A10D1A1FFA58}"/>
                    </a:ext>
                  </a:extLst>
                </p:cNvPr>
                <p:cNvSpPr/>
                <p:nvPr/>
              </p:nvSpPr>
              <p:spPr bwMode="auto">
                <a:xfrm>
                  <a:off x="2758534" y="3044777"/>
                  <a:ext cx="116979" cy="54471"/>
                </a:xfrm>
                <a:prstGeom prst="chord">
                  <a:avLst>
                    <a:gd name="adj1" fmla="val 10809699"/>
                    <a:gd name="adj2" fmla="val 21538066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27" name="Rounded Rectangle 551">
                  <a:extLst>
                    <a:ext uri="{FF2B5EF4-FFF2-40B4-BE49-F238E27FC236}">
                      <a16:creationId xmlns="" xmlns:a16="http://schemas.microsoft.com/office/drawing/2014/main" id="{067E9C5C-4EDE-4D3B-B22F-43046FC0A79D}"/>
                    </a:ext>
                  </a:extLst>
                </p:cNvPr>
                <p:cNvSpPr/>
                <p:nvPr/>
              </p:nvSpPr>
              <p:spPr bwMode="auto">
                <a:xfrm>
                  <a:off x="2784430" y="2978697"/>
                  <a:ext cx="66080" cy="1339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28" name="Isosceles Triangle 427">
                  <a:extLst>
                    <a:ext uri="{FF2B5EF4-FFF2-40B4-BE49-F238E27FC236}">
                      <a16:creationId xmlns="" xmlns:a16="http://schemas.microsoft.com/office/drawing/2014/main" id="{63DF1B92-721D-445E-A2FF-3E353DD68166}"/>
                    </a:ext>
                  </a:extLst>
                </p:cNvPr>
                <p:cNvSpPr/>
                <p:nvPr/>
              </p:nvSpPr>
              <p:spPr bwMode="auto">
                <a:xfrm rot="10800000">
                  <a:off x="2798717" y="3316239"/>
                  <a:ext cx="35719" cy="90190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</p:grpSp>
          <p:cxnSp>
            <p:nvCxnSpPr>
              <p:cNvPr id="418" name="Straight Connector 417">
                <a:extLst>
                  <a:ext uri="{FF2B5EF4-FFF2-40B4-BE49-F238E27FC236}">
                    <a16:creationId xmlns="" xmlns:a16="http://schemas.microsoft.com/office/drawing/2014/main" id="{6684ED7C-1CB5-4636-81F4-4DFEE502A4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0692" y="691191"/>
                <a:ext cx="108078" cy="1114028"/>
              </a:xfrm>
              <a:prstGeom prst="line">
                <a:avLst/>
              </a:prstGeom>
              <a:ln w="3175">
                <a:solidFill>
                  <a:srgbClr val="0033CC"/>
                </a:solidFill>
                <a:headEnd type="none" w="med" len="med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9" name="Group 418">
                <a:extLst>
                  <a:ext uri="{FF2B5EF4-FFF2-40B4-BE49-F238E27FC236}">
                    <a16:creationId xmlns="" xmlns:a16="http://schemas.microsoft.com/office/drawing/2014/main" id="{3D8D4D57-8F03-46A8-A624-D59329BDCA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00000">
                <a:off x="3574832" y="1778482"/>
                <a:ext cx="36576" cy="36576"/>
                <a:chOff x="3959441" y="1168893"/>
                <a:chExt cx="100614" cy="100614"/>
              </a:xfrm>
            </p:grpSpPr>
            <p:cxnSp>
              <p:nvCxnSpPr>
                <p:cNvPr id="421" name="Straight Connector 420">
                  <a:extLst>
                    <a:ext uri="{FF2B5EF4-FFF2-40B4-BE49-F238E27FC236}">
                      <a16:creationId xmlns="" xmlns:a16="http://schemas.microsoft.com/office/drawing/2014/main" id="{D5BC3A54-2628-4278-AAE9-FC32243076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9441" y="1168893"/>
                  <a:ext cx="50307" cy="100614"/>
                </a:xfrm>
                <a:prstGeom prst="line">
                  <a:avLst/>
                </a:prstGeom>
                <a:ln w="0"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>
                  <a:extLst>
                    <a:ext uri="{FF2B5EF4-FFF2-40B4-BE49-F238E27FC236}">
                      <a16:creationId xmlns="" xmlns:a16="http://schemas.microsoft.com/office/drawing/2014/main" id="{31CC6791-A7D2-4387-9B12-6FB07B607F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748" y="1168893"/>
                  <a:ext cx="50307" cy="100614"/>
                </a:xfrm>
                <a:prstGeom prst="line">
                  <a:avLst/>
                </a:prstGeom>
                <a:ln w="0"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0" name="TextBox 419">
                <a:extLst>
                  <a:ext uri="{FF2B5EF4-FFF2-40B4-BE49-F238E27FC236}">
                    <a16:creationId xmlns="" xmlns:a16="http://schemas.microsoft.com/office/drawing/2014/main" id="{1DDC8EA6-86FA-4930-8C6F-4F49CF503EE0}"/>
                  </a:ext>
                </a:extLst>
              </p:cNvPr>
              <p:cNvSpPr txBox="1"/>
              <p:nvPr/>
            </p:nvSpPr>
            <p:spPr bwMode="auto">
              <a:xfrm>
                <a:off x="2682836" y="2686640"/>
                <a:ext cx="946235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>
                    <a:latin typeface="+mj-lt"/>
                    <a:ea typeface="Verdana" pitchFamily="34" charset="0"/>
                    <a:cs typeface="Verdana" pitchFamily="34" charset="0"/>
                  </a:rPr>
                  <a:t>(b) Reverse</a:t>
                </a:r>
                <a:endParaRPr lang="en-US" sz="1200" dirty="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="" xmlns:a16="http://schemas.microsoft.com/office/drawing/2014/main" id="{049BC127-3127-458A-AEFC-8F18DF4E0607}"/>
                </a:ext>
              </a:extLst>
            </p:cNvPr>
            <p:cNvGrpSpPr/>
            <p:nvPr/>
          </p:nvGrpSpPr>
          <p:grpSpPr>
            <a:xfrm>
              <a:off x="4326902" y="650258"/>
              <a:ext cx="946653" cy="2346355"/>
              <a:chOff x="4326902" y="650258"/>
              <a:chExt cx="946653" cy="2346355"/>
            </a:xfrm>
          </p:grpSpPr>
          <p:sp>
            <p:nvSpPr>
              <p:cNvPr id="379" name="TextBox 378">
                <a:extLst>
                  <a:ext uri="{FF2B5EF4-FFF2-40B4-BE49-F238E27FC236}">
                    <a16:creationId xmlns="" xmlns:a16="http://schemas.microsoft.com/office/drawing/2014/main" id="{86DD67C5-92B1-4660-A0DC-F5CB0A6AAE55}"/>
                  </a:ext>
                </a:extLst>
              </p:cNvPr>
              <p:cNvSpPr txBox="1"/>
              <p:nvPr/>
            </p:nvSpPr>
            <p:spPr bwMode="auto">
              <a:xfrm>
                <a:off x="4326902" y="2696066"/>
                <a:ext cx="946653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>
                    <a:latin typeface="+mj-lt"/>
                    <a:ea typeface="Verdana" pitchFamily="34" charset="0"/>
                    <a:cs typeface="Verdana" pitchFamily="34" charset="0"/>
                  </a:rPr>
                  <a:t>(c) Average</a:t>
                </a:r>
                <a:endParaRPr lang="en-US" sz="1200" dirty="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0" name="TextBox 379">
                <a:extLst>
                  <a:ext uri="{FF2B5EF4-FFF2-40B4-BE49-F238E27FC236}">
                    <a16:creationId xmlns="" xmlns:a16="http://schemas.microsoft.com/office/drawing/2014/main" id="{8482AFEC-AA16-4F77-B7F7-756EEFD2CF01}"/>
                  </a:ext>
                </a:extLst>
              </p:cNvPr>
              <p:cNvSpPr txBox="1"/>
              <p:nvPr/>
            </p:nvSpPr>
            <p:spPr bwMode="auto">
              <a:xfrm>
                <a:off x="4484164" y="1769301"/>
                <a:ext cx="289068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33CC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</a:t>
                </a:r>
                <a:endParaRPr lang="en-US" sz="1200" dirty="0">
                  <a:solidFill>
                    <a:srgbClr val="0033CC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381" name="Straight Connector 380">
                <a:extLst>
                  <a:ext uri="{FF2B5EF4-FFF2-40B4-BE49-F238E27FC236}">
                    <a16:creationId xmlns="" xmlns:a16="http://schemas.microsoft.com/office/drawing/2014/main" id="{725066A3-C4E9-4EFE-8076-863A2F9A54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75603" y="687005"/>
                <a:ext cx="109624" cy="1129958"/>
              </a:xfrm>
              <a:prstGeom prst="line">
                <a:avLst/>
              </a:prstGeom>
              <a:ln w="3175">
                <a:solidFill>
                  <a:srgbClr val="0033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2" name="TextBox 381">
                <a:extLst>
                  <a:ext uri="{FF2B5EF4-FFF2-40B4-BE49-F238E27FC236}">
                    <a16:creationId xmlns="" xmlns:a16="http://schemas.microsoft.com/office/drawing/2014/main" id="{96D8A087-1B43-4E6F-A124-2A8D633DFD0C}"/>
                  </a:ext>
                </a:extLst>
              </p:cNvPr>
              <p:cNvSpPr txBox="1"/>
              <p:nvPr/>
            </p:nvSpPr>
            <p:spPr bwMode="auto">
              <a:xfrm rot="16510904">
                <a:off x="4139676" y="1030329"/>
                <a:ext cx="989716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0033CC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Reverse LoS</a:t>
                </a:r>
                <a:endParaRPr lang="en-US" sz="1200" dirty="0">
                  <a:solidFill>
                    <a:srgbClr val="0033CC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="" xmlns:a16="http://schemas.microsoft.com/office/drawing/2014/main" id="{67B1F70E-D065-465F-A4E7-56E5318FDC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85801" y="689837"/>
                <a:ext cx="109349" cy="1127126"/>
              </a:xfrm>
              <a:prstGeom prst="line">
                <a:avLst/>
              </a:prstGeom>
              <a:ln w="3175">
                <a:solidFill>
                  <a:srgbClr val="C00000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4" name="Group 383">
                <a:extLst>
                  <a:ext uri="{FF2B5EF4-FFF2-40B4-BE49-F238E27FC236}">
                    <a16:creationId xmlns="" xmlns:a16="http://schemas.microsoft.com/office/drawing/2014/main" id="{04FF157A-B8B5-4523-9AB5-3B792D6B182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48408" y="650258"/>
                <a:ext cx="81234" cy="81233"/>
                <a:chOff x="4572000" y="914400"/>
                <a:chExt cx="914400" cy="914400"/>
              </a:xfrm>
            </p:grpSpPr>
            <p:sp>
              <p:nvSpPr>
                <p:cNvPr id="406" name="Pie 574">
                  <a:extLst>
                    <a:ext uri="{FF2B5EF4-FFF2-40B4-BE49-F238E27FC236}">
                      <a16:creationId xmlns="" xmlns:a16="http://schemas.microsoft.com/office/drawing/2014/main" id="{F4829F9F-03EA-4F13-9F43-6C1B07BA6274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16086602"/>
                    <a:gd name="adj2" fmla="val 0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07" name="Pie 579">
                  <a:extLst>
                    <a:ext uri="{FF2B5EF4-FFF2-40B4-BE49-F238E27FC236}">
                      <a16:creationId xmlns="" xmlns:a16="http://schemas.microsoft.com/office/drawing/2014/main" id="{D4F4E273-2D33-46F8-9225-0FD883FEEA0D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4967178"/>
                    <a:gd name="adj2" fmla="val 11247743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08" name="Pie 578">
                  <a:extLst>
                    <a:ext uri="{FF2B5EF4-FFF2-40B4-BE49-F238E27FC236}">
                      <a16:creationId xmlns="" xmlns:a16="http://schemas.microsoft.com/office/drawing/2014/main" id="{2A8D5347-7721-4858-9BA8-7BC3987AE21F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0"/>
                    <a:gd name="adj2" fmla="val 5311868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09" name="Pie 600">
                  <a:extLst>
                    <a:ext uri="{FF2B5EF4-FFF2-40B4-BE49-F238E27FC236}">
                      <a16:creationId xmlns="" xmlns:a16="http://schemas.microsoft.com/office/drawing/2014/main" id="{407595AA-862E-4B7C-9208-1DFBB70F8160}"/>
                    </a:ext>
                  </a:extLst>
                </p:cNvPr>
                <p:cNvSpPr/>
                <p:nvPr/>
              </p:nvSpPr>
              <p:spPr>
                <a:xfrm>
                  <a:off x="4572000" y="914400"/>
                  <a:ext cx="914400" cy="914400"/>
                </a:xfrm>
                <a:prstGeom prst="pie">
                  <a:avLst>
                    <a:gd name="adj1" fmla="val 10800000"/>
                    <a:gd name="adj2" fmla="val 16200000"/>
                  </a:avLst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85" name="TextBox 384">
                <a:extLst>
                  <a:ext uri="{FF2B5EF4-FFF2-40B4-BE49-F238E27FC236}">
                    <a16:creationId xmlns="" xmlns:a16="http://schemas.microsoft.com/office/drawing/2014/main" id="{A6940B9A-D0DB-4090-9095-C75FC495BF28}"/>
                  </a:ext>
                </a:extLst>
              </p:cNvPr>
              <p:cNvSpPr txBox="1"/>
              <p:nvPr/>
            </p:nvSpPr>
            <p:spPr bwMode="auto">
              <a:xfrm>
                <a:off x="4828219" y="1769301"/>
                <a:ext cx="294285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>
                    <a:solidFill>
                      <a:srgbClr val="C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A</a:t>
                </a:r>
              </a:p>
            </p:txBody>
          </p:sp>
          <p:sp>
            <p:nvSpPr>
              <p:cNvPr id="386" name="TextBox 385">
                <a:extLst>
                  <a:ext uri="{FF2B5EF4-FFF2-40B4-BE49-F238E27FC236}">
                    <a16:creationId xmlns="" xmlns:a16="http://schemas.microsoft.com/office/drawing/2014/main" id="{327C4666-974E-48A8-9297-4DCD1A2AA5C6}"/>
                  </a:ext>
                </a:extLst>
              </p:cNvPr>
              <p:cNvSpPr txBox="1"/>
              <p:nvPr/>
            </p:nvSpPr>
            <p:spPr bwMode="auto">
              <a:xfrm rot="5063010">
                <a:off x="4496588" y="1030329"/>
                <a:ext cx="871028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>
                    <a:solidFill>
                      <a:srgbClr val="C0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Direct LoS</a:t>
                </a:r>
                <a:endParaRPr lang="en-US" sz="12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387" name="Straight Connector 386">
                <a:extLst>
                  <a:ext uri="{FF2B5EF4-FFF2-40B4-BE49-F238E27FC236}">
                    <a16:creationId xmlns="" xmlns:a16="http://schemas.microsoft.com/office/drawing/2014/main" id="{8D4576FC-ABC7-48C6-823C-22955FFF3D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784979" y="689495"/>
                <a:ext cx="0" cy="1115631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>
                <a:extLst>
                  <a:ext uri="{FF2B5EF4-FFF2-40B4-BE49-F238E27FC236}">
                    <a16:creationId xmlns="" xmlns:a16="http://schemas.microsoft.com/office/drawing/2014/main" id="{E37796B8-94A4-4409-9910-107D740D06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784979" y="1961968"/>
                <a:ext cx="0" cy="27432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9" name="Group 388">
                <a:extLst>
                  <a:ext uri="{FF2B5EF4-FFF2-40B4-BE49-F238E27FC236}">
                    <a16:creationId xmlns="" xmlns:a16="http://schemas.microsoft.com/office/drawing/2014/main" id="{249CF823-EA5D-46FB-AC36-8C346DAD926D}"/>
                  </a:ext>
                </a:extLst>
              </p:cNvPr>
              <p:cNvGrpSpPr/>
              <p:nvPr/>
            </p:nvGrpSpPr>
            <p:grpSpPr>
              <a:xfrm>
                <a:off x="4746020" y="2237323"/>
                <a:ext cx="77919" cy="305727"/>
                <a:chOff x="2758534" y="2947443"/>
                <a:chExt cx="116979" cy="458986"/>
              </a:xfrm>
            </p:grpSpPr>
            <p:sp>
              <p:nvSpPr>
                <p:cNvPr id="400" name="Rectangle 399">
                  <a:extLst>
                    <a:ext uri="{FF2B5EF4-FFF2-40B4-BE49-F238E27FC236}">
                      <a16:creationId xmlns="" xmlns:a16="http://schemas.microsoft.com/office/drawing/2014/main" id="{E2950432-A436-4216-9CC5-22EBF37B6A23}"/>
                    </a:ext>
                  </a:extLst>
                </p:cNvPr>
                <p:cNvSpPr/>
                <p:nvPr/>
              </p:nvSpPr>
              <p:spPr bwMode="auto">
                <a:xfrm>
                  <a:off x="2790681" y="2990305"/>
                  <a:ext cx="53578" cy="634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01" name="Trapezoid 400">
                  <a:extLst>
                    <a:ext uri="{FF2B5EF4-FFF2-40B4-BE49-F238E27FC236}">
                      <a16:creationId xmlns="" xmlns:a16="http://schemas.microsoft.com/office/drawing/2014/main" id="{8CCF469C-DBBC-4F02-A179-C22AAF24B698}"/>
                    </a:ext>
                  </a:extLst>
                </p:cNvPr>
                <p:cNvSpPr/>
                <p:nvPr/>
              </p:nvSpPr>
              <p:spPr bwMode="auto">
                <a:xfrm rot="10800000">
                  <a:off x="2758534" y="3071566"/>
                  <a:ext cx="116979" cy="244674"/>
                </a:xfrm>
                <a:prstGeom prst="trapezoid">
                  <a:avLst>
                    <a:gd name="adj" fmla="val 34823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02" name="Round Same Side Corner Rectangle 549">
                  <a:extLst>
                    <a:ext uri="{FF2B5EF4-FFF2-40B4-BE49-F238E27FC236}">
                      <a16:creationId xmlns="" xmlns:a16="http://schemas.microsoft.com/office/drawing/2014/main" id="{B7C6A4E2-1A4D-4FAC-887E-D77AD84FCF60}"/>
                    </a:ext>
                  </a:extLst>
                </p:cNvPr>
                <p:cNvSpPr/>
                <p:nvPr/>
              </p:nvSpPr>
              <p:spPr bwMode="auto">
                <a:xfrm>
                  <a:off x="2792467" y="2947443"/>
                  <a:ext cx="50006" cy="32147"/>
                </a:xfrm>
                <a:prstGeom prst="round2Same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03" name="Chord 402">
                  <a:extLst>
                    <a:ext uri="{FF2B5EF4-FFF2-40B4-BE49-F238E27FC236}">
                      <a16:creationId xmlns="" xmlns:a16="http://schemas.microsoft.com/office/drawing/2014/main" id="{02BD673F-55F2-43B1-864B-B033BAA1E411}"/>
                    </a:ext>
                  </a:extLst>
                </p:cNvPr>
                <p:cNvSpPr/>
                <p:nvPr/>
              </p:nvSpPr>
              <p:spPr bwMode="auto">
                <a:xfrm>
                  <a:off x="2758534" y="3044777"/>
                  <a:ext cx="116979" cy="54471"/>
                </a:xfrm>
                <a:prstGeom prst="chord">
                  <a:avLst>
                    <a:gd name="adj1" fmla="val 10809699"/>
                    <a:gd name="adj2" fmla="val 21538066"/>
                  </a:avLst>
                </a:prstGeom>
                <a:gradFill flip="none" rotWithShape="1">
                  <a:gsLst>
                    <a:gs pos="0">
                      <a:srgbClr val="FF9900">
                        <a:shade val="30000"/>
                        <a:satMod val="115000"/>
                      </a:srgbClr>
                    </a:gs>
                    <a:gs pos="50000">
                      <a:srgbClr val="FF9900">
                        <a:shade val="67500"/>
                        <a:satMod val="115000"/>
                      </a:srgbClr>
                    </a:gs>
                    <a:gs pos="100000">
                      <a:srgbClr val="FF99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 w="6350"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04" name="Rounded Rectangle 551">
                  <a:extLst>
                    <a:ext uri="{FF2B5EF4-FFF2-40B4-BE49-F238E27FC236}">
                      <a16:creationId xmlns="" xmlns:a16="http://schemas.microsoft.com/office/drawing/2014/main" id="{509CC151-3E59-4303-8D0D-F4A14B8EC6AA}"/>
                    </a:ext>
                  </a:extLst>
                </p:cNvPr>
                <p:cNvSpPr/>
                <p:nvPr/>
              </p:nvSpPr>
              <p:spPr bwMode="auto">
                <a:xfrm>
                  <a:off x="2784430" y="2978697"/>
                  <a:ext cx="66080" cy="13394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  <p:sp>
              <p:nvSpPr>
                <p:cNvPr id="405" name="Isosceles Triangle 404">
                  <a:extLst>
                    <a:ext uri="{FF2B5EF4-FFF2-40B4-BE49-F238E27FC236}">
                      <a16:creationId xmlns="" xmlns:a16="http://schemas.microsoft.com/office/drawing/2014/main" id="{6F880176-6747-4463-8A00-21E260003874}"/>
                    </a:ext>
                  </a:extLst>
                </p:cNvPr>
                <p:cNvSpPr/>
                <p:nvPr/>
              </p:nvSpPr>
              <p:spPr bwMode="auto">
                <a:xfrm rot="10800000">
                  <a:off x="2798717" y="3316239"/>
                  <a:ext cx="35719" cy="90190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US" sz="1200">
                    <a:latin typeface="+mj-lt"/>
                  </a:endParaRPr>
                </a:p>
              </p:txBody>
            </p:sp>
          </p:grpSp>
          <p:sp>
            <p:nvSpPr>
              <p:cNvPr id="390" name="TextBox 389">
                <a:extLst>
                  <a:ext uri="{FF2B5EF4-FFF2-40B4-BE49-F238E27FC236}">
                    <a16:creationId xmlns="" xmlns:a16="http://schemas.microsoft.com/office/drawing/2014/main" id="{0BACF936-E5B0-4D18-977B-EF9D4B47930C}"/>
                  </a:ext>
                </a:extLst>
              </p:cNvPr>
              <p:cNvSpPr txBox="1"/>
              <p:nvPr/>
            </p:nvSpPr>
            <p:spPr bwMode="auto">
              <a:xfrm>
                <a:off x="4674766" y="1769301"/>
                <a:ext cx="226344" cy="300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+mj-lt"/>
                    <a:ea typeface="Verdana" pitchFamily="34" charset="0"/>
                    <a:cs typeface="Verdana" pitchFamily="34" charset="0"/>
                  </a:rPr>
                  <a:t>C</a:t>
                </a:r>
                <a:endParaRPr lang="en-US" sz="1200" dirty="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391" name="Group 390">
                <a:extLst>
                  <a:ext uri="{FF2B5EF4-FFF2-40B4-BE49-F238E27FC236}">
                    <a16:creationId xmlns="" xmlns:a16="http://schemas.microsoft.com/office/drawing/2014/main" id="{57104343-BDCB-4C88-A460-7E121F1366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763079" y="1788711"/>
                <a:ext cx="45720" cy="45720"/>
                <a:chOff x="4501816" y="170448"/>
                <a:chExt cx="88232" cy="88232"/>
              </a:xfrm>
            </p:grpSpPr>
            <p:cxnSp>
              <p:nvCxnSpPr>
                <p:cNvPr id="398" name="Straight Connector 397">
                  <a:extLst>
                    <a:ext uri="{FF2B5EF4-FFF2-40B4-BE49-F238E27FC236}">
                      <a16:creationId xmlns="" xmlns:a16="http://schemas.microsoft.com/office/drawing/2014/main" id="{1B827A4A-0F14-480B-99AA-E03FC8C37C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4501816" y="214564"/>
                  <a:ext cx="88232" cy="0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="" xmlns:a16="http://schemas.microsoft.com/office/drawing/2014/main" id="{8BEB6264-6013-444A-B754-691C59C12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2700000">
                  <a:off x="4501816" y="214564"/>
                  <a:ext cx="88232" cy="0"/>
                </a:xfrm>
                <a:prstGeom prst="line">
                  <a:avLst/>
                </a:prstGeom>
                <a:ln w="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" name="Group 391">
                <a:extLst>
                  <a:ext uri="{FF2B5EF4-FFF2-40B4-BE49-F238E27FC236}">
                    <a16:creationId xmlns="" xmlns:a16="http://schemas.microsoft.com/office/drawing/2014/main" id="{4DBB67D0-A933-4F46-AE3C-C1BC3CA580B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873051" y="1788709"/>
                <a:ext cx="45720" cy="45720"/>
                <a:chOff x="4501816" y="170448"/>
                <a:chExt cx="88232" cy="88232"/>
              </a:xfrm>
            </p:grpSpPr>
            <p:cxnSp>
              <p:nvCxnSpPr>
                <p:cNvPr id="396" name="Straight Connector 395">
                  <a:extLst>
                    <a:ext uri="{FF2B5EF4-FFF2-40B4-BE49-F238E27FC236}">
                      <a16:creationId xmlns="" xmlns:a16="http://schemas.microsoft.com/office/drawing/2014/main" id="{F5EACA90-D740-4070-BE13-E76535184C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4501816" y="214564"/>
                  <a:ext cx="88232" cy="0"/>
                </a:xfrm>
                <a:prstGeom prst="line">
                  <a:avLst/>
                </a:prstGeom>
                <a:ln w="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="" xmlns:a16="http://schemas.microsoft.com/office/drawing/2014/main" id="{82F379FD-6996-4AF9-BD0D-475B27D2FE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2700000">
                  <a:off x="4501816" y="214564"/>
                  <a:ext cx="88232" cy="0"/>
                </a:xfrm>
                <a:prstGeom prst="line">
                  <a:avLst/>
                </a:prstGeom>
                <a:ln w="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3" name="Group 392">
                <a:extLst>
                  <a:ext uri="{FF2B5EF4-FFF2-40B4-BE49-F238E27FC236}">
                    <a16:creationId xmlns="" xmlns:a16="http://schemas.microsoft.com/office/drawing/2014/main" id="{AB3CFFAE-CE90-4564-954F-310824EC3B8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656067" y="1788711"/>
                <a:ext cx="45720" cy="45720"/>
                <a:chOff x="4501816" y="170448"/>
                <a:chExt cx="88232" cy="88232"/>
              </a:xfrm>
            </p:grpSpPr>
            <p:cxnSp>
              <p:nvCxnSpPr>
                <p:cNvPr id="394" name="Straight Connector 393">
                  <a:extLst>
                    <a:ext uri="{FF2B5EF4-FFF2-40B4-BE49-F238E27FC236}">
                      <a16:creationId xmlns="" xmlns:a16="http://schemas.microsoft.com/office/drawing/2014/main" id="{889D8C60-116B-482A-BDC3-A5C872FC4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4501816" y="214564"/>
                  <a:ext cx="88232" cy="0"/>
                </a:xfrm>
                <a:prstGeom prst="line">
                  <a:avLst/>
                </a:prstGeom>
                <a:ln w="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="" xmlns:a16="http://schemas.microsoft.com/office/drawing/2014/main" id="{5B6DFF95-E882-47E8-9BDA-7E267E0212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-2700000">
                  <a:off x="4501816" y="214564"/>
                  <a:ext cx="88232" cy="0"/>
                </a:xfrm>
                <a:prstGeom prst="line">
                  <a:avLst/>
                </a:prstGeom>
                <a:ln w="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2" name="TextBox 691">
            <a:extLst>
              <a:ext uri="{FF2B5EF4-FFF2-40B4-BE49-F238E27FC236}">
                <a16:creationId xmlns="" xmlns:a16="http://schemas.microsoft.com/office/drawing/2014/main" id="{04CCA3CF-435C-4252-839C-57488C445263}"/>
              </a:ext>
            </a:extLst>
          </p:cNvPr>
          <p:cNvSpPr txBox="1"/>
          <p:nvPr/>
        </p:nvSpPr>
        <p:spPr>
          <a:xfrm>
            <a:off x="6138041" y="4293476"/>
            <a:ext cx="2869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Plate bubble run</a:t>
            </a:r>
          </a:p>
          <a:p>
            <a:r>
              <a:rPr lang="en-US" sz="1600"/>
              <a:t>Optical plummet</a:t>
            </a:r>
          </a:p>
          <a:p>
            <a:r>
              <a:rPr lang="en-US" sz="1600"/>
              <a:t>Double centering</a:t>
            </a:r>
          </a:p>
          <a:p>
            <a:r>
              <a:rPr lang="en-US" sz="1600"/>
              <a:t>Meas horiz angle D &amp; R</a:t>
            </a:r>
          </a:p>
        </p:txBody>
      </p:sp>
    </p:spTree>
    <p:extLst>
      <p:ext uri="{BB962C8B-B14F-4D97-AF65-F5344CB8AC3E}">
        <p14:creationId xmlns="" xmlns:p14="http://schemas.microsoft.com/office/powerpoint/2010/main" val="508173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F. </a:t>
            </a:r>
            <a:r>
              <a:rPr lang="en-US" dirty="0"/>
              <a:t>Minimizing; 3. Random</a:t>
            </a:r>
          </a:p>
          <a:p>
            <a:pPr lvl="2"/>
            <a:r>
              <a:rPr lang="en-US" dirty="0"/>
              <a:t>Appropriate equipment</a:t>
            </a:r>
          </a:p>
          <a:p>
            <a:pPr lvl="2"/>
            <a:r>
              <a:rPr lang="en-US" dirty="0"/>
              <a:t>Knowledgeable personnel</a:t>
            </a:r>
          </a:p>
          <a:p>
            <a:pPr lvl="2"/>
            <a:r>
              <a:rPr lang="en-US" dirty="0"/>
              <a:t>Favorable conditions</a:t>
            </a:r>
          </a:p>
          <a:p>
            <a:pPr lvl="2"/>
            <a:r>
              <a:rPr lang="en-US" dirty="0"/>
              <a:t>Repeat measurements</a:t>
            </a:r>
          </a:p>
          <a:p>
            <a:pPr lvl="3"/>
            <a:r>
              <a:rPr lang="en-US" dirty="0"/>
              <a:t>How many times?</a:t>
            </a:r>
          </a:p>
          <a:p>
            <a:pPr lvl="3"/>
            <a:endParaRPr lang="en-US" dirty="0"/>
          </a:p>
          <a:p>
            <a:pPr lvl="3"/>
            <a:r>
              <a:rPr lang="en-US" dirty="0"/>
              <a:t>Example: FGCS Triangulation angle </a:t>
            </a:r>
            <a:r>
              <a:rPr lang="en-US" dirty="0" err="1"/>
              <a:t>meas</a:t>
            </a:r>
            <a:r>
              <a:rPr lang="en-US" dirty="0"/>
              <a:t> specs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" name="Picture 112" descr="A tripod in a dark room&#10;&#10;Description automatically generated">
            <a:extLst>
              <a:ext uri="{FF2B5EF4-FFF2-40B4-BE49-F238E27FC236}">
                <a16:creationId xmlns="" xmlns:a16="http://schemas.microsoft.com/office/drawing/2014/main" id="{10AC8A36-A33C-47A9-8E6D-2DA78C6AE1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612" y="1438120"/>
            <a:ext cx="839440" cy="1295432"/>
          </a:xfrm>
          <a:prstGeom prst="rect">
            <a:avLst/>
          </a:prstGeom>
        </p:spPr>
      </p:pic>
      <p:pic>
        <p:nvPicPr>
          <p:cNvPr id="115" name="Picture 11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A9F5FA8-8889-4AB4-BFD2-8FE3F16F28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40" y="573731"/>
            <a:ext cx="457240" cy="78035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476E7E0-E825-4FE3-B65B-54A3A3CB9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8260432"/>
              </p:ext>
            </p:extLst>
          </p:nvPr>
        </p:nvGraphicFramePr>
        <p:xfrm>
          <a:off x="1259052" y="3475511"/>
          <a:ext cx="6886468" cy="1321308"/>
        </p:xfrm>
        <a:graphic>
          <a:graphicData uri="http://schemas.openxmlformats.org/drawingml/2006/table">
            <a:tbl>
              <a:tblPr/>
              <a:tblGrid>
                <a:gridCol w="2295488">
                  <a:extLst>
                    <a:ext uri="{9D8B030D-6E8A-4147-A177-3AD203B41FA5}">
                      <a16:colId xmlns="" xmlns:a16="http://schemas.microsoft.com/office/drawing/2014/main" val="1840359603"/>
                    </a:ext>
                  </a:extLst>
                </a:gridCol>
                <a:gridCol w="918196">
                  <a:extLst>
                    <a:ext uri="{9D8B030D-6E8A-4147-A177-3AD203B41FA5}">
                      <a16:colId xmlns="" xmlns:a16="http://schemas.microsoft.com/office/drawing/2014/main" val="1285752605"/>
                    </a:ext>
                  </a:extLst>
                </a:gridCol>
                <a:gridCol w="918196">
                  <a:extLst>
                    <a:ext uri="{9D8B030D-6E8A-4147-A177-3AD203B41FA5}">
                      <a16:colId xmlns="" xmlns:a16="http://schemas.microsoft.com/office/drawing/2014/main" val="3640966335"/>
                    </a:ext>
                  </a:extLst>
                </a:gridCol>
                <a:gridCol w="918196">
                  <a:extLst>
                    <a:ext uri="{9D8B030D-6E8A-4147-A177-3AD203B41FA5}">
                      <a16:colId xmlns="" xmlns:a16="http://schemas.microsoft.com/office/drawing/2014/main" val="1493770306"/>
                    </a:ext>
                  </a:extLst>
                </a:gridCol>
                <a:gridCol w="918196">
                  <a:extLst>
                    <a:ext uri="{9D8B030D-6E8A-4147-A177-3AD203B41FA5}">
                      <a16:colId xmlns="" xmlns:a16="http://schemas.microsoft.com/office/drawing/2014/main" val="1034360845"/>
                    </a:ext>
                  </a:extLst>
                </a:gridCol>
                <a:gridCol w="918196">
                  <a:extLst>
                    <a:ext uri="{9D8B030D-6E8A-4147-A177-3AD203B41FA5}">
                      <a16:colId xmlns="" xmlns:a16="http://schemas.microsoft.com/office/drawing/2014/main" val="601071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Order/Class</a:t>
                      </a:r>
                    </a:p>
                  </a:txBody>
                  <a:tcPr marL="38100" marR="38100" marT="38100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1st</a:t>
                      </a:r>
                    </a:p>
                  </a:txBody>
                  <a:tcPr marL="38100" marR="38100" marT="38100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 / I</a:t>
                      </a:r>
                    </a:p>
                  </a:txBody>
                  <a:tcPr marL="38100" marR="38100" marT="38100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2nd / II</a:t>
                      </a:r>
                    </a:p>
                  </a:txBody>
                  <a:tcPr marL="38100" marR="38100" marT="38100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3rd / I</a:t>
                      </a:r>
                    </a:p>
                  </a:txBody>
                  <a:tcPr marL="38100" marR="38100" marT="38100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3rd / II</a:t>
                      </a:r>
                    </a:p>
                  </a:txBody>
                  <a:tcPr marL="38100" marR="38100" marT="38100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3445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Num Positions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8 or 12*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048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Max Std Dev of Mean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0.4”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0.5”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0.8”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1.2”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2.0”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7192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Reject Limit from Mean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4”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4”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  <a:latin typeface="+mj-lt"/>
                        </a:rPr>
                        <a:t>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00630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DA4127-1BF2-4D63-B8EF-3008A0ABCAED}"/>
              </a:ext>
            </a:extLst>
          </p:cNvPr>
          <p:cNvSpPr txBox="1"/>
          <p:nvPr/>
        </p:nvSpPr>
        <p:spPr>
          <a:xfrm>
            <a:off x="3069021" y="4981903"/>
            <a:ext cx="4193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>
                <a:effectLst/>
                <a:latin typeface="Calibri" panose="020F0502020204030204" pitchFamily="34" charset="0"/>
              </a:rPr>
              <a:t>*8 if 0.2” resolution instrument, 12 if 1”</a:t>
            </a:r>
          </a:p>
          <a:p>
            <a:r>
              <a:rPr lang="en-US" i="1">
                <a:latin typeface="Calibri" panose="020F0502020204030204" pitchFamily="34" charset="0"/>
              </a:rPr>
              <a:t>A position is 1 D&amp;R measurement</a:t>
            </a:r>
            <a:endParaRPr lang="en-US" i="1"/>
          </a:p>
        </p:txBody>
      </p:sp>
    </p:spTree>
    <p:extLst>
      <p:ext uri="{BB962C8B-B14F-4D97-AF65-F5344CB8AC3E}">
        <p14:creationId xmlns="" xmlns:p14="http://schemas.microsoft.com/office/powerpoint/2010/main" val="26587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dirty="0"/>
              <a:t>Minimizing; 3. Random</a:t>
            </a:r>
          </a:p>
          <a:p>
            <a:pPr lvl="3"/>
            <a:r>
              <a:rPr lang="en-US" dirty="0"/>
              <a:t>Comparison of different resolution Total Stations</a:t>
            </a:r>
          </a:p>
          <a:p>
            <a:pPr lvl="3"/>
            <a:r>
              <a:rPr lang="en-US" dirty="0"/>
              <a:t>Pointing and reading error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F78481-06E8-4C04-8BAF-682354102CF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7943" y="2031945"/>
            <a:ext cx="6029325" cy="4181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85397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Minimizing; </a:t>
            </a:r>
            <a:r>
              <a:rPr lang="en-US" dirty="0" smtClean="0"/>
              <a:t>3. Random</a:t>
            </a:r>
            <a:endParaRPr lang="en-US" dirty="0"/>
          </a:p>
          <a:p>
            <a:pPr lvl="1"/>
            <a:r>
              <a:rPr lang="en-US" dirty="0"/>
              <a:t>A measurement must be independent, otherwise it is not redundant.</a:t>
            </a:r>
          </a:p>
          <a:p>
            <a:pPr lvl="2"/>
            <a:r>
              <a:rPr lang="en-US" dirty="0">
                <a:latin typeface="+mj-lt"/>
              </a:rPr>
              <a:t>Not changing conditions allows mistakes and systematic errors to be repeated.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3" name="Group 244">
            <a:extLst>
              <a:ext uri="{FF2B5EF4-FFF2-40B4-BE49-F238E27FC236}">
                <a16:creationId xmlns="" xmlns:a16="http://schemas.microsoft.com/office/drawing/2014/main" id="{7FCFDC6A-8021-4CF8-840C-AD57D8CAA7C1}"/>
              </a:ext>
            </a:extLst>
          </p:cNvPr>
          <p:cNvGrpSpPr/>
          <p:nvPr/>
        </p:nvGrpSpPr>
        <p:grpSpPr>
          <a:xfrm>
            <a:off x="708162" y="2286000"/>
            <a:ext cx="4572000" cy="1845011"/>
            <a:chOff x="1397991" y="1330712"/>
            <a:chExt cx="2769098" cy="1117458"/>
          </a:xfrm>
        </p:grpSpPr>
        <p:sp>
          <p:nvSpPr>
            <p:cNvPr id="368" name="Line 65">
              <a:extLst>
                <a:ext uri="{FF2B5EF4-FFF2-40B4-BE49-F238E27FC236}">
                  <a16:creationId xmlns="" xmlns:a16="http://schemas.microsoft.com/office/drawing/2014/main" id="{7D381E10-65C8-4E6D-8E77-B354FFC92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1193" y="1673959"/>
              <a:ext cx="528066" cy="2743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9" name="Line 64">
              <a:extLst>
                <a:ext uri="{FF2B5EF4-FFF2-40B4-BE49-F238E27FC236}">
                  <a16:creationId xmlns="" xmlns:a16="http://schemas.microsoft.com/office/drawing/2014/main" id="{7BD95127-D5C5-44F4-8B4A-D836DECEC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2542" y="1622101"/>
              <a:ext cx="1645919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0" name="Rectangle 71">
              <a:extLst>
                <a:ext uri="{FF2B5EF4-FFF2-40B4-BE49-F238E27FC236}">
                  <a16:creationId xmlns=""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797" y="2205878"/>
              <a:ext cx="69903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A</a:t>
              </a:r>
            </a:p>
          </p:txBody>
        </p:sp>
        <p:grpSp>
          <p:nvGrpSpPr>
            <p:cNvPr id="5" name="Group 370">
              <a:extLst>
                <a:ext uri="{FF2B5EF4-FFF2-40B4-BE49-F238E27FC236}">
                  <a16:creationId xmlns="" xmlns:a16="http://schemas.microsoft.com/office/drawing/2014/main" id="{917B7013-270B-493C-8CA8-CD30B7C92B65}"/>
                </a:ext>
              </a:extLst>
            </p:cNvPr>
            <p:cNvGrpSpPr/>
            <p:nvPr/>
          </p:nvGrpSpPr>
          <p:grpSpPr>
            <a:xfrm>
              <a:off x="1647535" y="1929912"/>
              <a:ext cx="29427" cy="25896"/>
              <a:chOff x="1690605" y="2129646"/>
              <a:chExt cx="39236" cy="34528"/>
            </a:xfrm>
          </p:grpSpPr>
          <p:sp>
            <p:nvSpPr>
              <p:cNvPr id="484" name="Line 15">
                <a:extLst>
                  <a:ext uri="{FF2B5EF4-FFF2-40B4-BE49-F238E27FC236}">
                    <a16:creationId xmlns="" xmlns:a16="http://schemas.microsoft.com/office/drawing/2014/main" id="{48F14322-E6E1-41B3-B335-BA5958F55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0022" y="2129646"/>
                <a:ext cx="2040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5" name="Line 22">
                <a:extLst>
                  <a:ext uri="{FF2B5EF4-FFF2-40B4-BE49-F238E27FC236}">
                    <a16:creationId xmlns="" xmlns:a16="http://schemas.microsoft.com/office/drawing/2014/main" id="{75F5C245-0D4E-4A5D-A6AC-BA2DFC24D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05" y="2129646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6" name="Line 23">
                <a:extLst>
                  <a:ext uri="{FF2B5EF4-FFF2-40B4-BE49-F238E27FC236}">
                    <a16:creationId xmlns="" xmlns:a16="http://schemas.microsoft.com/office/drawing/2014/main" id="{2D989EE9-4F64-468D-802D-54E02329A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05" y="2164174"/>
                <a:ext cx="3923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7" name="Line 24">
                <a:extLst>
                  <a:ext uri="{FF2B5EF4-FFF2-40B4-BE49-F238E27FC236}">
                    <a16:creationId xmlns="" xmlns:a16="http://schemas.microsoft.com/office/drawing/2014/main" id="{49979ECB-61FF-4FB1-A151-D8E985F6D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841" y="2129646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8" name="Line 25">
                <a:extLst>
                  <a:ext uri="{FF2B5EF4-FFF2-40B4-BE49-F238E27FC236}">
                    <a16:creationId xmlns="" xmlns:a16="http://schemas.microsoft.com/office/drawing/2014/main" id="{A9801DFD-FC58-4908-A3EA-6AF42C3D4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05" y="2129646"/>
                <a:ext cx="3923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6" name="Group 371">
              <a:extLst>
                <a:ext uri="{FF2B5EF4-FFF2-40B4-BE49-F238E27FC236}">
                  <a16:creationId xmlns="" xmlns:a16="http://schemas.microsoft.com/office/drawing/2014/main" id="{D7967FD8-23C7-4525-90C1-F28E00D8E8C7}"/>
                </a:ext>
              </a:extLst>
            </p:cNvPr>
            <p:cNvGrpSpPr/>
            <p:nvPr/>
          </p:nvGrpSpPr>
          <p:grpSpPr>
            <a:xfrm>
              <a:off x="3832945" y="2153725"/>
              <a:ext cx="30016" cy="25896"/>
              <a:chOff x="4285074" y="2605630"/>
              <a:chExt cx="40021" cy="34528"/>
            </a:xfrm>
          </p:grpSpPr>
          <p:sp>
            <p:nvSpPr>
              <p:cNvPr id="479" name="Line 19">
                <a:extLst>
                  <a:ext uri="{FF2B5EF4-FFF2-40B4-BE49-F238E27FC236}">
                    <a16:creationId xmlns="" xmlns:a16="http://schemas.microsoft.com/office/drawing/2014/main" id="{775F08E3-D619-47AA-915F-A4B71759D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275" y="2605630"/>
                <a:ext cx="1961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0" name="Line 26">
                <a:extLst>
                  <a:ext uri="{FF2B5EF4-FFF2-40B4-BE49-F238E27FC236}">
                    <a16:creationId xmlns="" xmlns:a16="http://schemas.microsoft.com/office/drawing/2014/main" id="{1D664EEA-D9BD-448A-8EA7-7B7D0EE8F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074" y="2605630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1" name="Line 27">
                <a:extLst>
                  <a:ext uri="{FF2B5EF4-FFF2-40B4-BE49-F238E27FC236}">
                    <a16:creationId xmlns="" xmlns:a16="http://schemas.microsoft.com/office/drawing/2014/main" id="{C7A2EF48-8152-4CCF-8613-9673E972F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074" y="2640158"/>
                <a:ext cx="4002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2" name="Line 28">
                <a:extLst>
                  <a:ext uri="{FF2B5EF4-FFF2-40B4-BE49-F238E27FC236}">
                    <a16:creationId xmlns="" xmlns:a16="http://schemas.microsoft.com/office/drawing/2014/main" id="{0FB3CE5A-438B-4553-9E7B-0D88C0E6B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5095" y="2605630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3" name="Line 29">
                <a:extLst>
                  <a:ext uri="{FF2B5EF4-FFF2-40B4-BE49-F238E27FC236}">
                    <a16:creationId xmlns="" xmlns:a16="http://schemas.microsoft.com/office/drawing/2014/main" id="{5812BC2B-751B-41EA-894C-0E4A51C15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5074" y="2605630"/>
                <a:ext cx="4002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7" name="Group 372">
              <a:extLst>
                <a:ext uri="{FF2B5EF4-FFF2-40B4-BE49-F238E27FC236}">
                  <a16:creationId xmlns="" xmlns:a16="http://schemas.microsoft.com/office/drawing/2014/main" id="{3B5EF564-B1B7-46B3-B687-36CF7EB8F76C}"/>
                </a:ext>
              </a:extLst>
            </p:cNvPr>
            <p:cNvGrpSpPr/>
            <p:nvPr/>
          </p:nvGrpSpPr>
          <p:grpSpPr>
            <a:xfrm>
              <a:off x="1423889" y="1924615"/>
              <a:ext cx="2743200" cy="273106"/>
              <a:chOff x="1392410" y="2122583"/>
              <a:chExt cx="3657602" cy="364141"/>
            </a:xfrm>
          </p:grpSpPr>
          <p:grpSp>
            <p:nvGrpSpPr>
              <p:cNvPr id="8" name="Group 440">
                <a:extLst>
                  <a:ext uri="{FF2B5EF4-FFF2-40B4-BE49-F238E27FC236}">
                    <a16:creationId xmlns="" xmlns:a16="http://schemas.microsoft.com/office/drawing/2014/main" id="{F91D5646-8008-45AA-860F-1376C2C33E74}"/>
                  </a:ext>
                </a:extLst>
              </p:cNvPr>
              <p:cNvGrpSpPr/>
              <p:nvPr/>
            </p:nvGrpSpPr>
            <p:grpSpPr>
              <a:xfrm flipV="1">
                <a:off x="1392410" y="2147695"/>
                <a:ext cx="298195" cy="65526"/>
                <a:chOff x="1392410" y="2095118"/>
                <a:chExt cx="298195" cy="52577"/>
              </a:xfrm>
            </p:grpSpPr>
            <p:sp>
              <p:nvSpPr>
                <p:cNvPr id="475" name="Line 30">
                  <a:extLst>
                    <a:ext uri="{FF2B5EF4-FFF2-40B4-BE49-F238E27FC236}">
                      <a16:creationId xmlns="" xmlns:a16="http://schemas.microsoft.com/office/drawing/2014/main" id="{8BC6DF7A-0A80-482D-A694-00A9C5080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410" y="2095118"/>
                  <a:ext cx="165577" cy="2746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76" name="Line 31">
                  <a:extLst>
                    <a:ext uri="{FF2B5EF4-FFF2-40B4-BE49-F238E27FC236}">
                      <a16:creationId xmlns="" xmlns:a16="http://schemas.microsoft.com/office/drawing/2014/main" id="{2BD7D59F-B52C-462A-A690-97578F32B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7987" y="2122583"/>
                  <a:ext cx="40806" cy="470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77" name="Line 32">
                  <a:extLst>
                    <a:ext uri="{FF2B5EF4-FFF2-40B4-BE49-F238E27FC236}">
                      <a16:creationId xmlns="" xmlns:a16="http://schemas.microsoft.com/office/drawing/2014/main" id="{00D92133-77B9-4E99-AEE1-D43B9E6262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8792" y="2127292"/>
                  <a:ext cx="66702" cy="18049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78" name="Line 60">
                  <a:extLst>
                    <a:ext uri="{FF2B5EF4-FFF2-40B4-BE49-F238E27FC236}">
                      <a16:creationId xmlns="" xmlns:a16="http://schemas.microsoft.com/office/drawing/2014/main" id="{3E71B3A4-6B4D-4F80-A8BA-C130D8256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5494" y="2145341"/>
                  <a:ext cx="25111" cy="2354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9" name="Group 441">
                <a:extLst>
                  <a:ext uri="{FF2B5EF4-FFF2-40B4-BE49-F238E27FC236}">
                    <a16:creationId xmlns="" xmlns:a16="http://schemas.microsoft.com/office/drawing/2014/main" id="{B3B34FA9-309A-478B-B6D4-668FB87505C6}"/>
                  </a:ext>
                </a:extLst>
              </p:cNvPr>
              <p:cNvGrpSpPr/>
              <p:nvPr/>
            </p:nvGrpSpPr>
            <p:grpSpPr>
              <a:xfrm>
                <a:off x="1729841" y="2122583"/>
                <a:ext cx="3320171" cy="364141"/>
                <a:chOff x="1729841" y="2122583"/>
                <a:chExt cx="3320171" cy="364141"/>
              </a:xfrm>
            </p:grpSpPr>
            <p:grpSp>
              <p:nvGrpSpPr>
                <p:cNvPr id="10" name="Group 442">
                  <a:extLst>
                    <a:ext uri="{FF2B5EF4-FFF2-40B4-BE49-F238E27FC236}">
                      <a16:creationId xmlns="" xmlns:a16="http://schemas.microsoft.com/office/drawing/2014/main" id="{C876569A-E440-45A8-B7B1-6956A29452DF}"/>
                    </a:ext>
                  </a:extLst>
                </p:cNvPr>
                <p:cNvGrpSpPr/>
                <p:nvPr/>
              </p:nvGrpSpPr>
              <p:grpSpPr>
                <a:xfrm>
                  <a:off x="1729841" y="2122583"/>
                  <a:ext cx="2872091" cy="322523"/>
                  <a:chOff x="1729841" y="2122583"/>
                  <a:chExt cx="2872091" cy="322523"/>
                </a:xfrm>
              </p:grpSpPr>
              <p:grpSp>
                <p:nvGrpSpPr>
                  <p:cNvPr id="11" name="Group 448">
                    <a:extLst>
                      <a:ext uri="{FF2B5EF4-FFF2-40B4-BE49-F238E27FC236}">
                        <a16:creationId xmlns="" xmlns:a16="http://schemas.microsoft.com/office/drawing/2014/main" id="{F31636BB-7350-4F27-AEBA-49D91F5D2CEC}"/>
                      </a:ext>
                    </a:extLst>
                  </p:cNvPr>
                  <p:cNvGrpSpPr/>
                  <p:nvPr/>
                </p:nvGrpSpPr>
                <p:grpSpPr>
                  <a:xfrm>
                    <a:off x="1786342" y="2122583"/>
                    <a:ext cx="2815590" cy="322523"/>
                    <a:chOff x="1786342" y="2122583"/>
                    <a:chExt cx="2815590" cy="322523"/>
                  </a:xfrm>
                </p:grpSpPr>
                <p:sp>
                  <p:nvSpPr>
                    <p:cNvPr id="451" name="Line 33">
                      <a:extLst>
                        <a:ext uri="{FF2B5EF4-FFF2-40B4-BE49-F238E27FC236}">
                          <a16:creationId xmlns="" xmlns:a16="http://schemas.microsoft.com/office/drawing/2014/main" id="{AD3DB9DE-BB14-4624-AA16-8DE3BEFB8E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6342" y="2158681"/>
                      <a:ext cx="103584" cy="392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2" name="Line 34">
                      <a:extLst>
                        <a:ext uri="{FF2B5EF4-FFF2-40B4-BE49-F238E27FC236}">
                          <a16:creationId xmlns="" xmlns:a16="http://schemas.microsoft.com/office/drawing/2014/main" id="{F2875169-A37F-44B8-A87B-AA9BDAAA0C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9925" y="2162605"/>
                      <a:ext cx="152237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3" name="Line 35">
                      <a:extLst>
                        <a:ext uri="{FF2B5EF4-FFF2-40B4-BE49-F238E27FC236}">
                          <a16:creationId xmlns="" xmlns:a16="http://schemas.microsoft.com/office/drawing/2014/main" id="{7AF856B1-D677-46A4-A3CA-CF4DEB2E89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42162" y="2167313"/>
                      <a:ext cx="165577" cy="47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4" name="Line 36">
                      <a:extLst>
                        <a:ext uri="{FF2B5EF4-FFF2-40B4-BE49-F238E27FC236}">
                          <a16:creationId xmlns="" xmlns:a16="http://schemas.microsoft.com/office/drawing/2014/main" id="{A9AD7B39-2F93-4676-80BD-62CB636E70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738" y="2153972"/>
                      <a:ext cx="183626" cy="133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5" name="Line 37">
                      <a:extLst>
                        <a:ext uri="{FF2B5EF4-FFF2-40B4-BE49-F238E27FC236}">
                          <a16:creationId xmlns="" xmlns:a16="http://schemas.microsoft.com/office/drawing/2014/main" id="{D6FA1D85-320F-452E-8BF9-9849CDC012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1364" y="2153972"/>
                      <a:ext cx="87889" cy="78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6" name="Line 38">
                      <a:extLst>
                        <a:ext uri="{FF2B5EF4-FFF2-40B4-BE49-F238E27FC236}">
                          <a16:creationId xmlns="" xmlns:a16="http://schemas.microsoft.com/office/drawing/2014/main" id="{AAE39CD2-0D52-4E51-943D-1B63229AA6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9253" y="2153972"/>
                      <a:ext cx="87889" cy="78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7" name="Line 39">
                      <a:extLst>
                        <a:ext uri="{FF2B5EF4-FFF2-40B4-BE49-F238E27FC236}">
                          <a16:creationId xmlns="" xmlns:a16="http://schemas.microsoft.com/office/drawing/2014/main" id="{5E976DF0-1EF2-404F-8F79-5F08815965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67142" y="2135924"/>
                      <a:ext cx="147528" cy="180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8" name="Line 40">
                      <a:extLst>
                        <a:ext uri="{FF2B5EF4-FFF2-40B4-BE49-F238E27FC236}">
                          <a16:creationId xmlns="" xmlns:a16="http://schemas.microsoft.com/office/drawing/2014/main" id="{CC2C3046-C156-45AC-A870-6EB581E5CF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14670" y="2127292"/>
                      <a:ext cx="147528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9" name="Line 41">
                      <a:extLst>
                        <a:ext uri="{FF2B5EF4-FFF2-40B4-BE49-F238E27FC236}">
                          <a16:creationId xmlns="" xmlns:a16="http://schemas.microsoft.com/office/drawing/2014/main" id="{887E9137-9834-4BE4-A35D-93455DCB15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2198" y="2127292"/>
                      <a:ext cx="10750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0" name="Line 42">
                      <a:extLst>
                        <a:ext uri="{FF2B5EF4-FFF2-40B4-BE49-F238E27FC236}">
                          <a16:creationId xmlns="" xmlns:a16="http://schemas.microsoft.com/office/drawing/2014/main" id="{E252C97B-2883-447E-A138-459E98C5F8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69706" y="2122583"/>
                      <a:ext cx="116924" cy="47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1" name="Line 43">
                      <a:extLst>
                        <a:ext uri="{FF2B5EF4-FFF2-40B4-BE49-F238E27FC236}">
                          <a16:creationId xmlns="" xmlns:a16="http://schemas.microsoft.com/office/drawing/2014/main" id="{E75C8CB3-4321-4446-801C-7122E8892B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6630" y="2122583"/>
                      <a:ext cx="143605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2" name="Line 44">
                      <a:extLst>
                        <a:ext uri="{FF2B5EF4-FFF2-40B4-BE49-F238E27FC236}">
                          <a16:creationId xmlns="" xmlns:a16="http://schemas.microsoft.com/office/drawing/2014/main" id="{78B46EB9-ECE7-42E3-8701-496B2FC50E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0234" y="2131216"/>
                      <a:ext cx="102799" cy="141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3" name="Line 45">
                      <a:extLst>
                        <a:ext uri="{FF2B5EF4-FFF2-40B4-BE49-F238E27FC236}">
                          <a16:creationId xmlns="" xmlns:a16="http://schemas.microsoft.com/office/drawing/2014/main" id="{3AD0CA43-2607-4E21-AFA8-2C1A9458AC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3033" y="2145341"/>
                      <a:ext cx="85535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4" name="Line 46">
                      <a:extLst>
                        <a:ext uri="{FF2B5EF4-FFF2-40B4-BE49-F238E27FC236}">
                          <a16:creationId xmlns="" xmlns:a16="http://schemas.microsoft.com/office/drawing/2014/main" id="{FD644350-600C-4427-99CA-08FB14B1C5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8568" y="2153972"/>
                      <a:ext cx="73764" cy="2040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5" name="Line 47">
                      <a:extLst>
                        <a:ext uri="{FF2B5EF4-FFF2-40B4-BE49-F238E27FC236}">
                          <a16:creationId xmlns="" xmlns:a16="http://schemas.microsoft.com/office/drawing/2014/main" id="{F41AD8B7-99A3-4B33-8EE3-691F14D862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2332" y="2174375"/>
                      <a:ext cx="73764" cy="2040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6" name="Line 48">
                      <a:extLst>
                        <a:ext uri="{FF2B5EF4-FFF2-40B4-BE49-F238E27FC236}">
                          <a16:creationId xmlns="" xmlns:a16="http://schemas.microsoft.com/office/drawing/2014/main" id="{91A943CF-7201-4CF7-B213-F161D8C2DB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6096" y="2194778"/>
                      <a:ext cx="170285" cy="2589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7" name="Line 49">
                      <a:extLst>
                        <a:ext uri="{FF2B5EF4-FFF2-40B4-BE49-F238E27FC236}">
                          <a16:creationId xmlns="" xmlns:a16="http://schemas.microsoft.com/office/drawing/2014/main" id="{83C5FCD6-F4DE-4ECF-B889-ABE575C196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6381" y="2220674"/>
                      <a:ext cx="184410" cy="4472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8" name="Line 50">
                      <a:extLst>
                        <a:ext uri="{FF2B5EF4-FFF2-40B4-BE49-F238E27FC236}">
                          <a16:creationId xmlns="" xmlns:a16="http://schemas.microsoft.com/office/drawing/2014/main" id="{2D2E37FD-BB7A-476D-B9F3-D264423C5A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0792" y="2265403"/>
                      <a:ext cx="210306" cy="7219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9" name="Line 51">
                      <a:extLst>
                        <a:ext uri="{FF2B5EF4-FFF2-40B4-BE49-F238E27FC236}">
                          <a16:creationId xmlns="" xmlns:a16="http://schemas.microsoft.com/office/drawing/2014/main" id="{38A833C6-8970-49D0-90A9-534D9E003F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31098" y="2337598"/>
                      <a:ext cx="98875" cy="4473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0" name="Line 52">
                      <a:extLst>
                        <a:ext uri="{FF2B5EF4-FFF2-40B4-BE49-F238E27FC236}">
                          <a16:creationId xmlns="" xmlns:a16="http://schemas.microsoft.com/office/drawing/2014/main" id="{BCA5D71A-3BEA-4D08-B7F5-E5DB511A79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9973" y="2382327"/>
                      <a:ext cx="76118" cy="3138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1" name="Line 53">
                      <a:extLst>
                        <a:ext uri="{FF2B5EF4-FFF2-40B4-BE49-F238E27FC236}">
                          <a16:creationId xmlns="" xmlns:a16="http://schemas.microsoft.com/office/drawing/2014/main" id="{5E776344-2259-493D-AC71-D583E67069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6091" y="2413716"/>
                      <a:ext cx="67486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2" name="Line 54">
                      <a:extLst>
                        <a:ext uri="{FF2B5EF4-FFF2-40B4-BE49-F238E27FC236}">
                          <a16:creationId xmlns="" xmlns:a16="http://schemas.microsoft.com/office/drawing/2014/main" id="{5CB95F37-4D65-40C9-9AB5-FA3E321894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3578" y="2422348"/>
                      <a:ext cx="66702" cy="133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3" name="Line 55">
                      <a:extLst>
                        <a:ext uri="{FF2B5EF4-FFF2-40B4-BE49-F238E27FC236}">
                          <a16:creationId xmlns="" xmlns:a16="http://schemas.microsoft.com/office/drawing/2014/main" id="{88F686B2-0798-4D47-8475-4003FC2CD9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40279" y="2435689"/>
                      <a:ext cx="62778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4" name="Line 56">
                      <a:extLst>
                        <a:ext uri="{FF2B5EF4-FFF2-40B4-BE49-F238E27FC236}">
                          <a16:creationId xmlns="" xmlns:a16="http://schemas.microsoft.com/office/drawing/2014/main" id="{155577D9-F00E-4DB0-A68A-78E9653715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3057" y="2445105"/>
                      <a:ext cx="9887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450" name="Line 61">
                    <a:extLst>
                      <a:ext uri="{FF2B5EF4-FFF2-40B4-BE49-F238E27FC236}">
                        <a16:creationId xmlns="" xmlns:a16="http://schemas.microsoft.com/office/drawing/2014/main" id="{0D48AA34-104D-4A68-B095-6D46314EE0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9841" y="2152403"/>
                    <a:ext cx="56500" cy="627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" name="Group 443">
                  <a:extLst>
                    <a:ext uri="{FF2B5EF4-FFF2-40B4-BE49-F238E27FC236}">
                      <a16:creationId xmlns="" xmlns:a16="http://schemas.microsoft.com/office/drawing/2014/main" id="{090E6ECD-77BD-471E-B8C0-515A7445CD41}"/>
                    </a:ext>
                  </a:extLst>
                </p:cNvPr>
                <p:cNvGrpSpPr/>
                <p:nvPr/>
              </p:nvGrpSpPr>
              <p:grpSpPr>
                <a:xfrm flipV="1">
                  <a:off x="4649803" y="2440897"/>
                  <a:ext cx="400209" cy="45827"/>
                  <a:chOff x="4649801" y="2405084"/>
                  <a:chExt cx="400209" cy="48653"/>
                </a:xfrm>
              </p:grpSpPr>
              <p:sp>
                <p:nvSpPr>
                  <p:cNvPr id="445" name="Line 57">
                    <a:extLst>
                      <a:ext uri="{FF2B5EF4-FFF2-40B4-BE49-F238E27FC236}">
                        <a16:creationId xmlns="" xmlns:a16="http://schemas.microsoft.com/office/drawing/2014/main" id="{FAEB15B3-7F28-4A05-86BA-2986B70051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731" y="2440397"/>
                    <a:ext cx="85535" cy="9417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6" name="Line 58">
                    <a:extLst>
                      <a:ext uri="{FF2B5EF4-FFF2-40B4-BE49-F238E27FC236}">
                        <a16:creationId xmlns="" xmlns:a16="http://schemas.microsoft.com/office/drawing/2014/main" id="{F3AE4F0E-09C7-46A5-8CF4-A086669598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0266" y="2449814"/>
                    <a:ext cx="26681" cy="3923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7" name="Line 59">
                    <a:extLst>
                      <a:ext uri="{FF2B5EF4-FFF2-40B4-BE49-F238E27FC236}">
                        <a16:creationId xmlns="" xmlns:a16="http://schemas.microsoft.com/office/drawing/2014/main" id="{0772E5EF-8A70-4C5D-B087-D47AE25D2A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6947" y="2405084"/>
                    <a:ext cx="233063" cy="48653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8" name="Line 63">
                    <a:extLst>
                      <a:ext uri="{FF2B5EF4-FFF2-40B4-BE49-F238E27FC236}">
                        <a16:creationId xmlns="" xmlns:a16="http://schemas.microsoft.com/office/drawing/2014/main" id="{89DF697E-7038-4863-9E63-C1DBD72B36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9801" y="2440397"/>
                    <a:ext cx="54931" cy="2354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</p:grpSp>
        <p:sp>
          <p:nvSpPr>
            <p:cNvPr id="374" name="Line 64">
              <a:extLst>
                <a:ext uri="{FF2B5EF4-FFF2-40B4-BE49-F238E27FC236}">
                  <a16:creationId xmlns="" xmlns:a16="http://schemas.microsoft.com/office/drawing/2014/main" id="{7D28E1F8-F4F2-4B80-9417-20CF2FC88C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4309" y="1705677"/>
              <a:ext cx="1645919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5" name="Line 65">
              <a:extLst>
                <a:ext uri="{FF2B5EF4-FFF2-40B4-BE49-F238E27FC236}">
                  <a16:creationId xmlns="" xmlns:a16="http://schemas.microsoft.com/office/drawing/2014/main" id="{AD54BF73-1D3F-4E7F-A4EE-837E02EFF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9900" y="1705677"/>
              <a:ext cx="514350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6" name="Rectangle 66">
              <a:extLst>
                <a:ext uri="{FF2B5EF4-FFF2-40B4-BE49-F238E27FC236}">
                  <a16:creationId xmlns="" xmlns:a16="http://schemas.microsoft.com/office/drawing/2014/main" id="{78E2EBD9-E965-40C2-908C-88C6646E5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672" y="1711444"/>
              <a:ext cx="260196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</a:t>
              </a:r>
              <a:endParaRPr lang="en-US" sz="1600" dirty="0">
                <a:solidFill>
                  <a:srgbClr val="0000FF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7" name="Rectangle 67">
              <a:extLst>
                <a:ext uri="{FF2B5EF4-FFF2-40B4-BE49-F238E27FC236}">
                  <a16:creationId xmlns="" xmlns:a16="http://schemas.microsoft.com/office/drawing/2014/main" id="{FFA6CC4F-4EA9-4162-9AE4-069222BE4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036" y="1717181"/>
              <a:ext cx="260196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</a:t>
              </a:r>
              <a:endParaRPr lang="en-US" sz="1600" dirty="0">
                <a:solidFill>
                  <a:srgbClr val="0000FF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8" name="Rectangle 68">
              <a:extLst>
                <a:ext uri="{FF2B5EF4-FFF2-40B4-BE49-F238E27FC236}">
                  <a16:creationId xmlns="" xmlns:a16="http://schemas.microsoft.com/office/drawing/2014/main" id="{3F1DBA68-5C9B-4638-B21D-342E0D25E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980" y="1973558"/>
              <a:ext cx="66991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</a:t>
              </a:r>
              <a:endParaRPr lang="en-US" sz="1600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9" name="Rectangle 69">
              <a:extLst>
                <a:ext uri="{FF2B5EF4-FFF2-40B4-BE49-F238E27FC236}">
                  <a16:creationId xmlns="" xmlns:a16="http://schemas.microsoft.com/office/drawing/2014/main" id="{9173369E-5CF8-43B0-967D-EF4EC8BA0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91" y="1622451"/>
              <a:ext cx="135691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600" baseline="-250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  <a:endParaRPr lang="en-US" sz="1600" baseline="-250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0" name="Rectangle 70">
              <a:extLst>
                <a:ext uri="{FF2B5EF4-FFF2-40B4-BE49-F238E27FC236}">
                  <a16:creationId xmlns="" xmlns:a16="http://schemas.microsoft.com/office/drawing/2014/main" id="{5E8F1FA2-2A1C-40AF-97E3-BD7D9A103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290" y="1569892"/>
              <a:ext cx="143690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600" baseline="-250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  <a:endParaRPr lang="en-US" sz="1600" baseline="-250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1" name="Line 85">
              <a:extLst>
                <a:ext uri="{FF2B5EF4-FFF2-40B4-BE49-F238E27FC236}">
                  <a16:creationId xmlns="" xmlns:a16="http://schemas.microsoft.com/office/drawing/2014/main" id="{7F3A8B63-8CA9-4804-ACDB-773010A20C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136" y="1715040"/>
              <a:ext cx="0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2" name="Line 86">
              <a:extLst>
                <a:ext uri="{FF2B5EF4-FFF2-40B4-BE49-F238E27FC236}">
                  <a16:creationId xmlns="" xmlns:a16="http://schemas.microsoft.com/office/drawing/2014/main" id="{9879F938-405E-4E60-A77A-2CBE8F63E7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3042" y="1672874"/>
              <a:ext cx="78097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3" name="Group 113">
              <a:extLst>
                <a:ext uri="{FF2B5EF4-FFF2-40B4-BE49-F238E27FC236}">
                  <a16:creationId xmlns="" xmlns:a16="http://schemas.microsoft.com/office/drawing/2014/main" id="{FB9500E2-7FD7-4A66-BCAB-0689B18EE89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6925" y="1699270"/>
              <a:ext cx="170149" cy="301136"/>
              <a:chOff x="5473812" y="3258212"/>
              <a:chExt cx="1912288" cy="3384440"/>
            </a:xfrm>
          </p:grpSpPr>
          <p:grpSp>
            <p:nvGrpSpPr>
              <p:cNvPr id="14" name="Group 1905">
                <a:extLst>
                  <a:ext uri="{FF2B5EF4-FFF2-40B4-BE49-F238E27FC236}">
                    <a16:creationId xmlns="" xmlns:a16="http://schemas.microsoft.com/office/drawing/2014/main" id="{60CF21B8-4DE6-4E4A-8B1E-31BD5266ACDC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15" name="Group 1872">
                  <a:extLst>
                    <a:ext uri="{FF2B5EF4-FFF2-40B4-BE49-F238E27FC236}">
                      <a16:creationId xmlns="" xmlns:a16="http://schemas.microsoft.com/office/drawing/2014/main" id="{C6D6EF8D-65FD-4DF5-8814-CF1FC9AE20B9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="" xmlns:a16="http://schemas.microsoft.com/office/drawing/2014/main" id="{3E34E95B-EFE7-41D0-A23D-9A0F861F530B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="" xmlns:a16="http://schemas.microsoft.com/office/drawing/2014/main" id="{807AA2FD-00B8-4A12-A7AD-1E6D77A52E39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37" name="Rounded Rectangle 318">
                    <a:extLst>
                      <a:ext uri="{FF2B5EF4-FFF2-40B4-BE49-F238E27FC236}">
                        <a16:creationId xmlns="" xmlns:a16="http://schemas.microsoft.com/office/drawing/2014/main" id="{957984AE-9990-4EA4-8036-27C403BFCA6C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38" name="Rectangle 437">
                    <a:extLst>
                      <a:ext uri="{FF2B5EF4-FFF2-40B4-BE49-F238E27FC236}">
                        <a16:creationId xmlns="" xmlns:a16="http://schemas.microsoft.com/office/drawing/2014/main" id="{F7DBD78B-6A96-41B7-9968-9A44564F3E46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39" name="Rounded Rectangle 320">
                    <a:extLst>
                      <a:ext uri="{FF2B5EF4-FFF2-40B4-BE49-F238E27FC236}">
                        <a16:creationId xmlns="" xmlns:a16="http://schemas.microsoft.com/office/drawing/2014/main" id="{8F57D806-CBD1-47EB-8FE3-EC4BB1D618AC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0" name="Oval 439">
                    <a:extLst>
                      <a:ext uri="{FF2B5EF4-FFF2-40B4-BE49-F238E27FC236}">
                        <a16:creationId xmlns="" xmlns:a16="http://schemas.microsoft.com/office/drawing/2014/main" id="{90EC8377-2EFD-41D1-8E77-B4AE1CE793AC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424" name="Rectangle 423">
                  <a:extLst>
                    <a:ext uri="{FF2B5EF4-FFF2-40B4-BE49-F238E27FC236}">
                      <a16:creationId xmlns="" xmlns:a16="http://schemas.microsoft.com/office/drawing/2014/main" id="{FDF15209-F51B-4F2B-9632-CA680A6286F9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6" name="Group 72">
                  <a:extLst>
                    <a:ext uri="{FF2B5EF4-FFF2-40B4-BE49-F238E27FC236}">
                      <a16:creationId xmlns="" xmlns:a16="http://schemas.microsoft.com/office/drawing/2014/main" id="{2EAF658B-6A49-4DD7-98AF-3F3564DF5FDF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="" xmlns:a16="http://schemas.microsoft.com/office/drawing/2014/main" id="{FDECBE9B-1220-4CF8-A6AC-5011F32DB44C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="" xmlns:a16="http://schemas.microsoft.com/office/drawing/2014/main" id="{A8C57C2B-AC83-4905-98B3-50FDB5CACFFC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426" name="Rectangle 425">
                  <a:extLst>
                    <a:ext uri="{FF2B5EF4-FFF2-40B4-BE49-F238E27FC236}">
                      <a16:creationId xmlns="" xmlns:a16="http://schemas.microsoft.com/office/drawing/2014/main" id="{5B4BC96A-F1EF-46C6-9489-545D4C672512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7" name="Group 71">
                  <a:extLst>
                    <a:ext uri="{FF2B5EF4-FFF2-40B4-BE49-F238E27FC236}">
                      <a16:creationId xmlns="" xmlns:a16="http://schemas.microsoft.com/office/drawing/2014/main" id="{C5CA1B25-1649-4F67-9E9F-888A7CFE59D0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431" name="Rectangle 430">
                    <a:extLst>
                      <a:ext uri="{FF2B5EF4-FFF2-40B4-BE49-F238E27FC236}">
                        <a16:creationId xmlns="" xmlns:a16="http://schemas.microsoft.com/office/drawing/2014/main" id="{A6DB63FE-E3FE-4CA8-8024-89E69D506A99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="" xmlns:a16="http://schemas.microsoft.com/office/drawing/2014/main" id="{F358DC30-081A-4014-A5C3-16B58FDDB22F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8" name="Group 72">
                  <a:extLst>
                    <a:ext uri="{FF2B5EF4-FFF2-40B4-BE49-F238E27FC236}">
                      <a16:creationId xmlns="" xmlns:a16="http://schemas.microsoft.com/office/drawing/2014/main" id="{00367FFD-F3D7-4877-B84E-63076AAEC055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429" name="Rectangle 428">
                    <a:extLst>
                      <a:ext uri="{FF2B5EF4-FFF2-40B4-BE49-F238E27FC236}">
                        <a16:creationId xmlns="" xmlns:a16="http://schemas.microsoft.com/office/drawing/2014/main" id="{7F5DD830-6B48-4A0F-9B4D-8491CF4809F1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30" name="Rectangle 429">
                    <a:extLst>
                      <a:ext uri="{FF2B5EF4-FFF2-40B4-BE49-F238E27FC236}">
                        <a16:creationId xmlns="" xmlns:a16="http://schemas.microsoft.com/office/drawing/2014/main" id="{7B6E633B-4BE5-49C2-AF16-CF8FD8697A43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19" name="Group 1924">
                <a:extLst>
                  <a:ext uri="{FF2B5EF4-FFF2-40B4-BE49-F238E27FC236}">
                    <a16:creationId xmlns="" xmlns:a16="http://schemas.microsoft.com/office/drawing/2014/main" id="{19BD9E8C-A17D-46B8-8D64-D595395FEF1B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20" name="Group 53">
                  <a:extLst>
                    <a:ext uri="{FF2B5EF4-FFF2-40B4-BE49-F238E27FC236}">
                      <a16:creationId xmlns="" xmlns:a16="http://schemas.microsoft.com/office/drawing/2014/main" id="{467B8F9C-E376-46FE-A791-3F08C55DDD7F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401" name="Freeform 282">
                    <a:extLst>
                      <a:ext uri="{FF2B5EF4-FFF2-40B4-BE49-F238E27FC236}">
                        <a16:creationId xmlns="" xmlns:a16="http://schemas.microsoft.com/office/drawing/2014/main" id="{F6F5FA4A-2AAE-425E-92B1-B4D6CBAD6D08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02" name="Freeform 283">
                    <a:extLst>
                      <a:ext uri="{FF2B5EF4-FFF2-40B4-BE49-F238E27FC236}">
                        <a16:creationId xmlns="" xmlns:a16="http://schemas.microsoft.com/office/drawing/2014/main" id="{CB5C1F8E-B422-4C75-B1E7-66A2F1C6EF7A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03" name="Freeform 284">
                    <a:extLst>
                      <a:ext uri="{FF2B5EF4-FFF2-40B4-BE49-F238E27FC236}">
                        <a16:creationId xmlns="" xmlns:a16="http://schemas.microsoft.com/office/drawing/2014/main" id="{99ED9818-B5F9-45F4-ABCE-558F1B12121C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04" name="Freeform 285">
                    <a:extLst>
                      <a:ext uri="{FF2B5EF4-FFF2-40B4-BE49-F238E27FC236}">
                        <a16:creationId xmlns="" xmlns:a16="http://schemas.microsoft.com/office/drawing/2014/main" id="{23FCCD91-00D8-4E99-A833-BFE2E6AB09B8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05" name="Freeform 286">
                    <a:extLst>
                      <a:ext uri="{FF2B5EF4-FFF2-40B4-BE49-F238E27FC236}">
                        <a16:creationId xmlns="" xmlns:a16="http://schemas.microsoft.com/office/drawing/2014/main" id="{F061D15C-0927-4DF0-A494-9370CE895030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06" name="Freeform 287">
                    <a:extLst>
                      <a:ext uri="{FF2B5EF4-FFF2-40B4-BE49-F238E27FC236}">
                        <a16:creationId xmlns="" xmlns:a16="http://schemas.microsoft.com/office/drawing/2014/main" id="{E7CBB7F3-22B5-4511-BD3D-DC4570734B2B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07" name="Freeform 288">
                    <a:extLst>
                      <a:ext uri="{FF2B5EF4-FFF2-40B4-BE49-F238E27FC236}">
                        <a16:creationId xmlns="" xmlns:a16="http://schemas.microsoft.com/office/drawing/2014/main" id="{1F2DCFB2-2A11-4667-B3EF-BECBB287175B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08" name="Freeform 289">
                    <a:extLst>
                      <a:ext uri="{FF2B5EF4-FFF2-40B4-BE49-F238E27FC236}">
                        <a16:creationId xmlns="" xmlns:a16="http://schemas.microsoft.com/office/drawing/2014/main" id="{C26B754D-9E50-4C81-A8F9-0BE5BB70E396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09" name="Freeform 290">
                    <a:extLst>
                      <a:ext uri="{FF2B5EF4-FFF2-40B4-BE49-F238E27FC236}">
                        <a16:creationId xmlns="" xmlns:a16="http://schemas.microsoft.com/office/drawing/2014/main" id="{7A6C7114-706F-4A2E-A87F-6A816C491F4E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0" name="Freeform 291">
                    <a:extLst>
                      <a:ext uri="{FF2B5EF4-FFF2-40B4-BE49-F238E27FC236}">
                        <a16:creationId xmlns="" xmlns:a16="http://schemas.microsoft.com/office/drawing/2014/main" id="{FF1BA290-4282-4923-BBDE-B70A7BD5F4FD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1" name="Freeform 292">
                    <a:extLst>
                      <a:ext uri="{FF2B5EF4-FFF2-40B4-BE49-F238E27FC236}">
                        <a16:creationId xmlns="" xmlns:a16="http://schemas.microsoft.com/office/drawing/2014/main" id="{1666E87C-BD8C-4DC1-BC3B-A8938ECC7C08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2" name="Freeform 293">
                    <a:extLst>
                      <a:ext uri="{FF2B5EF4-FFF2-40B4-BE49-F238E27FC236}">
                        <a16:creationId xmlns="" xmlns:a16="http://schemas.microsoft.com/office/drawing/2014/main" id="{8DDC3A0F-B3A3-4BA6-9CC7-513542DF2953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413" name="Straight Connector 412">
                    <a:extLst>
                      <a:ext uri="{FF2B5EF4-FFF2-40B4-BE49-F238E27FC236}">
                        <a16:creationId xmlns="" xmlns:a16="http://schemas.microsoft.com/office/drawing/2014/main" id="{26F8631B-A821-4100-A2EC-99676EDD2614}"/>
                      </a:ext>
                    </a:extLst>
                  </p:cNvPr>
                  <p:cNvCxnSpPr>
                    <a:stCxn id="412" idx="1"/>
                    <a:endCxn id="412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>
                    <a:extLst>
                      <a:ext uri="{FF2B5EF4-FFF2-40B4-BE49-F238E27FC236}">
                        <a16:creationId xmlns="" xmlns:a16="http://schemas.microsoft.com/office/drawing/2014/main" id="{A59A8A08-8EC0-4757-B3BD-06D1033B030F}"/>
                      </a:ext>
                    </a:extLst>
                  </p:cNvPr>
                  <p:cNvCxnSpPr>
                    <a:stCxn id="408" idx="1"/>
                    <a:endCxn id="408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5" name="Freeform 296">
                    <a:extLst>
                      <a:ext uri="{FF2B5EF4-FFF2-40B4-BE49-F238E27FC236}">
                        <a16:creationId xmlns="" xmlns:a16="http://schemas.microsoft.com/office/drawing/2014/main" id="{6A0B2138-A7CE-41A0-B553-BE58BDB4CB3C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6" name="Freeform 297">
                    <a:extLst>
                      <a:ext uri="{FF2B5EF4-FFF2-40B4-BE49-F238E27FC236}">
                        <a16:creationId xmlns="" xmlns:a16="http://schemas.microsoft.com/office/drawing/2014/main" id="{84698B0E-864F-450D-8850-D8767CF750D4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417" name="Straight Connector 416">
                    <a:extLst>
                      <a:ext uri="{FF2B5EF4-FFF2-40B4-BE49-F238E27FC236}">
                        <a16:creationId xmlns="" xmlns:a16="http://schemas.microsoft.com/office/drawing/2014/main" id="{0C892A61-66E8-443B-8FB4-FB398B2338F4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8" name="Freeform 299">
                    <a:extLst>
                      <a:ext uri="{FF2B5EF4-FFF2-40B4-BE49-F238E27FC236}">
                        <a16:creationId xmlns="" xmlns:a16="http://schemas.microsoft.com/office/drawing/2014/main" id="{464E17DF-1AE3-48FB-BE5C-477CE4435F3D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19" name="Freeform 300">
                    <a:extLst>
                      <a:ext uri="{FF2B5EF4-FFF2-40B4-BE49-F238E27FC236}">
                        <a16:creationId xmlns="" xmlns:a16="http://schemas.microsoft.com/office/drawing/2014/main" id="{A56BFB73-F29E-45B8-993B-D2F0CBA0E5C4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20" name="Freeform 301">
                    <a:extLst>
                      <a:ext uri="{FF2B5EF4-FFF2-40B4-BE49-F238E27FC236}">
                        <a16:creationId xmlns="" xmlns:a16="http://schemas.microsoft.com/office/drawing/2014/main" id="{9E64FE28-E83B-4709-9A45-A6D87DA84EA8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21" name="Freeform 302">
                    <a:extLst>
                      <a:ext uri="{FF2B5EF4-FFF2-40B4-BE49-F238E27FC236}">
                        <a16:creationId xmlns="" xmlns:a16="http://schemas.microsoft.com/office/drawing/2014/main" id="{E38B1C69-7FF6-4B1F-B97F-B0CC259A7474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22" name="Freeform 303">
                    <a:extLst>
                      <a:ext uri="{FF2B5EF4-FFF2-40B4-BE49-F238E27FC236}">
                        <a16:creationId xmlns="" xmlns:a16="http://schemas.microsoft.com/office/drawing/2014/main" id="{E008BDCF-FA47-4698-B54A-86264506D267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399" name="Straight Connector 398">
                  <a:extLst>
                    <a:ext uri="{FF2B5EF4-FFF2-40B4-BE49-F238E27FC236}">
                      <a16:creationId xmlns="" xmlns:a16="http://schemas.microsoft.com/office/drawing/2014/main" id="{36EF02E4-C984-48FC-AB5A-F6FF16DCBF24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="" xmlns:a16="http://schemas.microsoft.com/office/drawing/2014/main" id="{3EF85EF6-F348-4694-A854-565B219D111D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4" name="Line 86">
              <a:extLst>
                <a:ext uri="{FF2B5EF4-FFF2-40B4-BE49-F238E27FC236}">
                  <a16:creationId xmlns="" xmlns:a16="http://schemas.microsoft.com/office/drawing/2014/main" id="{BABCD4BD-73EA-4709-8BB0-A4C039912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701" y="1712570"/>
              <a:ext cx="75438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="" xmlns:a16="http://schemas.microsoft.com/office/drawing/2014/main" id="{9D4FD96E-E08A-4A14-BBC1-1A585C536F74}"/>
                </a:ext>
              </a:extLst>
            </p:cNvPr>
            <p:cNvSpPr/>
            <p:nvPr/>
          </p:nvSpPr>
          <p:spPr>
            <a:xfrm>
              <a:off x="1653002" y="1330712"/>
              <a:ext cx="13716" cy="5973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="" xmlns:a16="http://schemas.microsoft.com/office/drawing/2014/main" id="{7905D958-556D-44AE-94E4-F87AE9B65E15}"/>
                </a:ext>
              </a:extLst>
            </p:cNvPr>
            <p:cNvSpPr/>
            <p:nvPr/>
          </p:nvSpPr>
          <p:spPr>
            <a:xfrm>
              <a:off x="3839668" y="1551978"/>
              <a:ext cx="13716" cy="5973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87" name="Rectangle 67">
              <a:extLst>
                <a:ext uri="{FF2B5EF4-FFF2-40B4-BE49-F238E27FC236}">
                  <a16:creationId xmlns="" xmlns:a16="http://schemas.microsoft.com/office/drawing/2014/main" id="{C85A9EE6-08B8-4BD5-A4DF-DF6DEF0BE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207" y="1524940"/>
              <a:ext cx="173788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6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8" name="Rectangle 67">
              <a:extLst>
                <a:ext uri="{FF2B5EF4-FFF2-40B4-BE49-F238E27FC236}">
                  <a16:creationId xmlns="" xmlns:a16="http://schemas.microsoft.com/office/drawing/2014/main" id="{9F1493DA-1896-4499-91FD-DD891CB68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647" y="1544303"/>
              <a:ext cx="173788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6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9" name="Line 85">
              <a:extLst>
                <a:ext uri="{FF2B5EF4-FFF2-40B4-BE49-F238E27FC236}">
                  <a16:creationId xmlns="" xmlns:a16="http://schemas.microsoft.com/office/drawing/2014/main" id="{9F799B8E-2205-46D9-8D8B-1DFD762C63F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593137" y="1586451"/>
              <a:ext cx="0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0" name="Line 85">
              <a:extLst>
                <a:ext uri="{FF2B5EF4-FFF2-40B4-BE49-F238E27FC236}">
                  <a16:creationId xmlns="" xmlns:a16="http://schemas.microsoft.com/office/drawing/2014/main" id="{F2D32EF7-34E7-4C10-8DAD-044361785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299" y="1711842"/>
              <a:ext cx="0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1" name="Line 86">
              <a:extLst>
                <a:ext uri="{FF2B5EF4-FFF2-40B4-BE49-F238E27FC236}">
                  <a16:creationId xmlns="" xmlns:a16="http://schemas.microsoft.com/office/drawing/2014/main" id="{255511C1-13D8-4A2A-8001-B97BC5A21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9643" y="1621016"/>
              <a:ext cx="78097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2" name="Line 86">
              <a:extLst>
                <a:ext uri="{FF2B5EF4-FFF2-40B4-BE49-F238E27FC236}">
                  <a16:creationId xmlns="" xmlns:a16="http://schemas.microsoft.com/office/drawing/2014/main" id="{03E89412-B269-41F0-96F2-15C500BD2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9284" y="1709372"/>
              <a:ext cx="75438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3" name="Line 85">
              <a:extLst>
                <a:ext uri="{FF2B5EF4-FFF2-40B4-BE49-F238E27FC236}">
                  <a16:creationId xmlns="" xmlns:a16="http://schemas.microsoft.com/office/drawing/2014/main" id="{4E361FBA-79A8-4829-B5EC-CD030CE7CE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921318" y="1534593"/>
              <a:ext cx="0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394" name="Straight Connector 393">
              <a:extLst>
                <a:ext uri="{FF2B5EF4-FFF2-40B4-BE49-F238E27FC236}">
                  <a16:creationId xmlns="" xmlns:a16="http://schemas.microsoft.com/office/drawing/2014/main" id="{6ABEB47B-FD0C-4C92-B39E-730F11FFF86B}"/>
                </a:ext>
              </a:extLst>
            </p:cNvPr>
            <p:cNvCxnSpPr/>
            <p:nvPr/>
          </p:nvCxnSpPr>
          <p:spPr>
            <a:xfrm flipH="1">
              <a:off x="2266067" y="2197903"/>
              <a:ext cx="1058844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TextBox 394">
              <a:extLst>
                <a:ext uri="{FF2B5EF4-FFF2-40B4-BE49-F238E27FC236}">
                  <a16:creationId xmlns="" xmlns:a16="http://schemas.microsoft.com/office/drawing/2014/main" id="{3DDCC99A-F2D7-4A69-96D4-F32423DC299D}"/>
                </a:ext>
              </a:extLst>
            </p:cNvPr>
            <p:cNvSpPr txBox="1"/>
            <p:nvPr/>
          </p:nvSpPr>
          <p:spPr>
            <a:xfrm>
              <a:off x="2674543" y="2243120"/>
              <a:ext cx="243885" cy="205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j-lt"/>
                </a:rPr>
                <a:t>(a)</a:t>
              </a:r>
            </a:p>
          </p:txBody>
        </p:sp>
      </p:grpSp>
      <p:grpSp>
        <p:nvGrpSpPr>
          <p:cNvPr id="21" name="Group 245">
            <a:extLst>
              <a:ext uri="{FF2B5EF4-FFF2-40B4-BE49-F238E27FC236}">
                <a16:creationId xmlns="" xmlns:a16="http://schemas.microsoft.com/office/drawing/2014/main" id="{35AFE42B-6819-42EE-85D8-21691F938862}"/>
              </a:ext>
            </a:extLst>
          </p:cNvPr>
          <p:cNvGrpSpPr/>
          <p:nvPr/>
        </p:nvGrpSpPr>
        <p:grpSpPr>
          <a:xfrm>
            <a:off x="708162" y="4114800"/>
            <a:ext cx="4572000" cy="1912734"/>
            <a:chOff x="1397991" y="2639250"/>
            <a:chExt cx="2769098" cy="1158475"/>
          </a:xfrm>
        </p:grpSpPr>
        <p:sp>
          <p:nvSpPr>
            <p:cNvPr id="247" name="Line 65">
              <a:extLst>
                <a:ext uri="{FF2B5EF4-FFF2-40B4-BE49-F238E27FC236}">
                  <a16:creationId xmlns="" xmlns:a16="http://schemas.microsoft.com/office/drawing/2014/main" id="{88073C0D-F18A-475E-B581-B9560D6E6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71193" y="2988532"/>
              <a:ext cx="528066" cy="2743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8" name="Line 64">
              <a:extLst>
                <a:ext uri="{FF2B5EF4-FFF2-40B4-BE49-F238E27FC236}">
                  <a16:creationId xmlns="" xmlns:a16="http://schemas.microsoft.com/office/drawing/2014/main" id="{808BD5DA-EC1A-4454-AA68-E6F1E12794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9524" y="2933657"/>
              <a:ext cx="1645919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49" name="Rectangle 71">
              <a:extLst>
                <a:ext uri="{FF2B5EF4-FFF2-40B4-BE49-F238E27FC236}">
                  <a16:creationId xmlns="" xmlns:a16="http://schemas.microsoft.com/office/drawing/2014/main" id="{1C218426-F0EA-4E96-8164-D44ABA505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797" y="3514417"/>
              <a:ext cx="69903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A</a:t>
              </a:r>
            </a:p>
          </p:txBody>
        </p:sp>
        <p:grpSp>
          <p:nvGrpSpPr>
            <p:cNvPr id="22" name="Group 249">
              <a:extLst>
                <a:ext uri="{FF2B5EF4-FFF2-40B4-BE49-F238E27FC236}">
                  <a16:creationId xmlns="" xmlns:a16="http://schemas.microsoft.com/office/drawing/2014/main" id="{F0802047-55D7-45BD-964B-AC315CC2F1B3}"/>
                </a:ext>
              </a:extLst>
            </p:cNvPr>
            <p:cNvGrpSpPr/>
            <p:nvPr/>
          </p:nvGrpSpPr>
          <p:grpSpPr>
            <a:xfrm>
              <a:off x="1647535" y="3238451"/>
              <a:ext cx="29427" cy="25896"/>
              <a:chOff x="1690605" y="2129646"/>
              <a:chExt cx="39236" cy="34528"/>
            </a:xfrm>
          </p:grpSpPr>
          <p:sp>
            <p:nvSpPr>
              <p:cNvPr id="363" name="Line 15">
                <a:extLst>
                  <a:ext uri="{FF2B5EF4-FFF2-40B4-BE49-F238E27FC236}">
                    <a16:creationId xmlns="" xmlns:a16="http://schemas.microsoft.com/office/drawing/2014/main" id="{90C9CD6F-0CD4-4AB1-AAE2-619F0E4C6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0022" y="2129646"/>
                <a:ext cx="2040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4" name="Line 22">
                <a:extLst>
                  <a:ext uri="{FF2B5EF4-FFF2-40B4-BE49-F238E27FC236}">
                    <a16:creationId xmlns="" xmlns:a16="http://schemas.microsoft.com/office/drawing/2014/main" id="{40DC4469-32DD-4492-B8A6-69B073751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05" y="2129646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5" name="Line 23">
                <a:extLst>
                  <a:ext uri="{FF2B5EF4-FFF2-40B4-BE49-F238E27FC236}">
                    <a16:creationId xmlns="" xmlns:a16="http://schemas.microsoft.com/office/drawing/2014/main" id="{0358095B-22E6-4250-AA95-C9EE88087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05" y="2164174"/>
                <a:ext cx="3923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6" name="Line 24">
                <a:extLst>
                  <a:ext uri="{FF2B5EF4-FFF2-40B4-BE49-F238E27FC236}">
                    <a16:creationId xmlns="" xmlns:a16="http://schemas.microsoft.com/office/drawing/2014/main" id="{6E574E66-3FCE-42A8-86F6-C49945CFD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841" y="2129646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7" name="Line 25">
                <a:extLst>
                  <a:ext uri="{FF2B5EF4-FFF2-40B4-BE49-F238E27FC236}">
                    <a16:creationId xmlns="" xmlns:a16="http://schemas.microsoft.com/office/drawing/2014/main" id="{9372A832-CF71-43CB-964A-9ACAA32D2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05" y="2129646"/>
                <a:ext cx="3923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3" name="Group 250">
              <a:extLst>
                <a:ext uri="{FF2B5EF4-FFF2-40B4-BE49-F238E27FC236}">
                  <a16:creationId xmlns="" xmlns:a16="http://schemas.microsoft.com/office/drawing/2014/main" id="{C29737E2-239B-4C2F-A763-ABB2D64EDBDC}"/>
                </a:ext>
              </a:extLst>
            </p:cNvPr>
            <p:cNvGrpSpPr/>
            <p:nvPr/>
          </p:nvGrpSpPr>
          <p:grpSpPr>
            <a:xfrm>
              <a:off x="3832945" y="3462263"/>
              <a:ext cx="30016" cy="25896"/>
              <a:chOff x="4285074" y="2605630"/>
              <a:chExt cx="40021" cy="34528"/>
            </a:xfrm>
          </p:grpSpPr>
          <p:sp>
            <p:nvSpPr>
              <p:cNvPr id="358" name="Line 19">
                <a:extLst>
                  <a:ext uri="{FF2B5EF4-FFF2-40B4-BE49-F238E27FC236}">
                    <a16:creationId xmlns="" xmlns:a16="http://schemas.microsoft.com/office/drawing/2014/main" id="{DC4984E4-7CC0-4B3B-9618-F54240707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275" y="2605630"/>
                <a:ext cx="1961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59" name="Line 26">
                <a:extLst>
                  <a:ext uri="{FF2B5EF4-FFF2-40B4-BE49-F238E27FC236}">
                    <a16:creationId xmlns="" xmlns:a16="http://schemas.microsoft.com/office/drawing/2014/main" id="{70CBEF41-4689-47BE-BC55-DEE6CE893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074" y="2605630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0" name="Line 27">
                <a:extLst>
                  <a:ext uri="{FF2B5EF4-FFF2-40B4-BE49-F238E27FC236}">
                    <a16:creationId xmlns="" xmlns:a16="http://schemas.microsoft.com/office/drawing/2014/main" id="{A7738B48-19E9-4BDD-9588-05DFC9A393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074" y="2640158"/>
                <a:ext cx="4002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1" name="Line 28">
                <a:extLst>
                  <a:ext uri="{FF2B5EF4-FFF2-40B4-BE49-F238E27FC236}">
                    <a16:creationId xmlns="" xmlns:a16="http://schemas.microsoft.com/office/drawing/2014/main" id="{11BEF7AC-C933-40EF-B76C-324B20D20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5095" y="2605630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62" name="Line 29">
                <a:extLst>
                  <a:ext uri="{FF2B5EF4-FFF2-40B4-BE49-F238E27FC236}">
                    <a16:creationId xmlns="" xmlns:a16="http://schemas.microsoft.com/office/drawing/2014/main" id="{47B7CB9E-AE07-4F34-9358-CFEFC20F99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5074" y="2605630"/>
                <a:ext cx="4002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4" name="Group 251">
              <a:extLst>
                <a:ext uri="{FF2B5EF4-FFF2-40B4-BE49-F238E27FC236}">
                  <a16:creationId xmlns="" xmlns:a16="http://schemas.microsoft.com/office/drawing/2014/main" id="{F9E00A8B-7D1F-4483-BDF6-7FA871A0B102}"/>
                </a:ext>
              </a:extLst>
            </p:cNvPr>
            <p:cNvGrpSpPr/>
            <p:nvPr/>
          </p:nvGrpSpPr>
          <p:grpSpPr>
            <a:xfrm>
              <a:off x="1423889" y="3233153"/>
              <a:ext cx="2743200" cy="273106"/>
              <a:chOff x="1376645" y="3431121"/>
              <a:chExt cx="3657602" cy="364141"/>
            </a:xfrm>
          </p:grpSpPr>
          <p:grpSp>
            <p:nvGrpSpPr>
              <p:cNvPr id="25" name="Group 319">
                <a:extLst>
                  <a:ext uri="{FF2B5EF4-FFF2-40B4-BE49-F238E27FC236}">
                    <a16:creationId xmlns="" xmlns:a16="http://schemas.microsoft.com/office/drawing/2014/main" id="{06B62770-9B86-42EC-A202-318B8E061336}"/>
                  </a:ext>
                </a:extLst>
              </p:cNvPr>
              <p:cNvGrpSpPr/>
              <p:nvPr/>
            </p:nvGrpSpPr>
            <p:grpSpPr>
              <a:xfrm flipV="1">
                <a:off x="1376645" y="3456233"/>
                <a:ext cx="298195" cy="65526"/>
                <a:chOff x="1392410" y="2095118"/>
                <a:chExt cx="298195" cy="52577"/>
              </a:xfrm>
            </p:grpSpPr>
            <p:sp>
              <p:nvSpPr>
                <p:cNvPr id="354" name="Line 30">
                  <a:extLst>
                    <a:ext uri="{FF2B5EF4-FFF2-40B4-BE49-F238E27FC236}">
                      <a16:creationId xmlns="" xmlns:a16="http://schemas.microsoft.com/office/drawing/2014/main" id="{C61576EB-6AED-47C6-B4E7-23B8E1196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410" y="2095118"/>
                  <a:ext cx="165577" cy="2746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55" name="Line 31">
                  <a:extLst>
                    <a:ext uri="{FF2B5EF4-FFF2-40B4-BE49-F238E27FC236}">
                      <a16:creationId xmlns="" xmlns:a16="http://schemas.microsoft.com/office/drawing/2014/main" id="{035B4F60-D7C3-42B9-8A8C-0DA8D24A0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7987" y="2122583"/>
                  <a:ext cx="40806" cy="470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56" name="Line 32">
                  <a:extLst>
                    <a:ext uri="{FF2B5EF4-FFF2-40B4-BE49-F238E27FC236}">
                      <a16:creationId xmlns="" xmlns:a16="http://schemas.microsoft.com/office/drawing/2014/main" id="{F62E2B30-884B-45CF-954E-58DEBBFB4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8792" y="2127292"/>
                  <a:ext cx="66702" cy="18049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57" name="Line 60">
                  <a:extLst>
                    <a:ext uri="{FF2B5EF4-FFF2-40B4-BE49-F238E27FC236}">
                      <a16:creationId xmlns="" xmlns:a16="http://schemas.microsoft.com/office/drawing/2014/main" id="{BDE2EDB1-0A46-4FF5-9206-AF2DEA6C92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5494" y="2145341"/>
                  <a:ext cx="25111" cy="2354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26" name="Group 320">
                <a:extLst>
                  <a:ext uri="{FF2B5EF4-FFF2-40B4-BE49-F238E27FC236}">
                    <a16:creationId xmlns="" xmlns:a16="http://schemas.microsoft.com/office/drawing/2014/main" id="{B6179041-D968-4061-ABDA-CEC4B5BA381C}"/>
                  </a:ext>
                </a:extLst>
              </p:cNvPr>
              <p:cNvGrpSpPr/>
              <p:nvPr/>
            </p:nvGrpSpPr>
            <p:grpSpPr>
              <a:xfrm>
                <a:off x="1714076" y="3431121"/>
                <a:ext cx="3320171" cy="364141"/>
                <a:chOff x="1729841" y="2122583"/>
                <a:chExt cx="3320171" cy="364141"/>
              </a:xfrm>
            </p:grpSpPr>
            <p:grpSp>
              <p:nvGrpSpPr>
                <p:cNvPr id="27" name="Group 321">
                  <a:extLst>
                    <a:ext uri="{FF2B5EF4-FFF2-40B4-BE49-F238E27FC236}">
                      <a16:creationId xmlns="" xmlns:a16="http://schemas.microsoft.com/office/drawing/2014/main" id="{313E3443-3709-4CE6-A6F6-D312D07B731B}"/>
                    </a:ext>
                  </a:extLst>
                </p:cNvPr>
                <p:cNvGrpSpPr/>
                <p:nvPr/>
              </p:nvGrpSpPr>
              <p:grpSpPr>
                <a:xfrm>
                  <a:off x="1729841" y="2122583"/>
                  <a:ext cx="2872091" cy="322523"/>
                  <a:chOff x="1729841" y="2122583"/>
                  <a:chExt cx="2872091" cy="322523"/>
                </a:xfrm>
              </p:grpSpPr>
              <p:grpSp>
                <p:nvGrpSpPr>
                  <p:cNvPr id="28" name="Group 327">
                    <a:extLst>
                      <a:ext uri="{FF2B5EF4-FFF2-40B4-BE49-F238E27FC236}">
                        <a16:creationId xmlns="" xmlns:a16="http://schemas.microsoft.com/office/drawing/2014/main" id="{F016E08E-F92C-46C7-8FB8-6643A089B4E0}"/>
                      </a:ext>
                    </a:extLst>
                  </p:cNvPr>
                  <p:cNvGrpSpPr/>
                  <p:nvPr/>
                </p:nvGrpSpPr>
                <p:grpSpPr>
                  <a:xfrm>
                    <a:off x="1786342" y="2122583"/>
                    <a:ext cx="2815590" cy="322523"/>
                    <a:chOff x="1786342" y="2122583"/>
                    <a:chExt cx="2815590" cy="322523"/>
                  </a:xfrm>
                </p:grpSpPr>
                <p:sp>
                  <p:nvSpPr>
                    <p:cNvPr id="330" name="Line 33">
                      <a:extLst>
                        <a:ext uri="{FF2B5EF4-FFF2-40B4-BE49-F238E27FC236}">
                          <a16:creationId xmlns="" xmlns:a16="http://schemas.microsoft.com/office/drawing/2014/main" id="{D95B167D-C64A-4DCA-AF0A-3A63754B1F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6342" y="2158681"/>
                      <a:ext cx="103584" cy="392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1" name="Line 34">
                      <a:extLst>
                        <a:ext uri="{FF2B5EF4-FFF2-40B4-BE49-F238E27FC236}">
                          <a16:creationId xmlns="" xmlns:a16="http://schemas.microsoft.com/office/drawing/2014/main" id="{7F1DD8B0-C028-434B-BB43-4B2247780D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9925" y="2162605"/>
                      <a:ext cx="152237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2" name="Line 35">
                      <a:extLst>
                        <a:ext uri="{FF2B5EF4-FFF2-40B4-BE49-F238E27FC236}">
                          <a16:creationId xmlns="" xmlns:a16="http://schemas.microsoft.com/office/drawing/2014/main" id="{71434D03-7451-4D0A-8462-0E7F9303F3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42162" y="2167313"/>
                      <a:ext cx="165577" cy="47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3" name="Line 36">
                      <a:extLst>
                        <a:ext uri="{FF2B5EF4-FFF2-40B4-BE49-F238E27FC236}">
                          <a16:creationId xmlns="" xmlns:a16="http://schemas.microsoft.com/office/drawing/2014/main" id="{3DB21F42-B189-4CA9-879D-4182E60D413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738" y="2153972"/>
                      <a:ext cx="183626" cy="133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4" name="Line 37">
                      <a:extLst>
                        <a:ext uri="{FF2B5EF4-FFF2-40B4-BE49-F238E27FC236}">
                          <a16:creationId xmlns="" xmlns:a16="http://schemas.microsoft.com/office/drawing/2014/main" id="{E6DC1487-F9CF-42DC-BC39-FFB1F8A58B6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1364" y="2153972"/>
                      <a:ext cx="87889" cy="78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5" name="Line 38">
                      <a:extLst>
                        <a:ext uri="{FF2B5EF4-FFF2-40B4-BE49-F238E27FC236}">
                          <a16:creationId xmlns="" xmlns:a16="http://schemas.microsoft.com/office/drawing/2014/main" id="{4284912A-9B32-4314-ADF6-5575F8A1D0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9253" y="2153972"/>
                      <a:ext cx="87889" cy="78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6" name="Line 39">
                      <a:extLst>
                        <a:ext uri="{FF2B5EF4-FFF2-40B4-BE49-F238E27FC236}">
                          <a16:creationId xmlns="" xmlns:a16="http://schemas.microsoft.com/office/drawing/2014/main" id="{0C81555F-1872-4303-BBF0-0D83B2D5C7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67142" y="2135924"/>
                      <a:ext cx="147528" cy="180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7" name="Line 40">
                      <a:extLst>
                        <a:ext uri="{FF2B5EF4-FFF2-40B4-BE49-F238E27FC236}">
                          <a16:creationId xmlns="" xmlns:a16="http://schemas.microsoft.com/office/drawing/2014/main" id="{878C6D17-E834-4F4C-94F7-3DB9AA3B558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14670" y="2127292"/>
                      <a:ext cx="147528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8" name="Line 41">
                      <a:extLst>
                        <a:ext uri="{FF2B5EF4-FFF2-40B4-BE49-F238E27FC236}">
                          <a16:creationId xmlns="" xmlns:a16="http://schemas.microsoft.com/office/drawing/2014/main" id="{B1205BD9-6264-4426-8570-BC4F9158A7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2198" y="2127292"/>
                      <a:ext cx="10750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39" name="Line 42">
                      <a:extLst>
                        <a:ext uri="{FF2B5EF4-FFF2-40B4-BE49-F238E27FC236}">
                          <a16:creationId xmlns="" xmlns:a16="http://schemas.microsoft.com/office/drawing/2014/main" id="{73456FA8-E47D-4C86-8D55-5927CE1AE8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69706" y="2122583"/>
                      <a:ext cx="116924" cy="47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0" name="Line 43">
                      <a:extLst>
                        <a:ext uri="{FF2B5EF4-FFF2-40B4-BE49-F238E27FC236}">
                          <a16:creationId xmlns="" xmlns:a16="http://schemas.microsoft.com/office/drawing/2014/main" id="{57FB0E9A-4ED4-41C0-A9EE-70858FC311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6630" y="2122583"/>
                      <a:ext cx="143605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1" name="Line 44">
                      <a:extLst>
                        <a:ext uri="{FF2B5EF4-FFF2-40B4-BE49-F238E27FC236}">
                          <a16:creationId xmlns="" xmlns:a16="http://schemas.microsoft.com/office/drawing/2014/main" id="{79F4E9C2-F28D-423D-B5AD-AD8022EC21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0234" y="2131216"/>
                      <a:ext cx="102799" cy="141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2" name="Line 45">
                      <a:extLst>
                        <a:ext uri="{FF2B5EF4-FFF2-40B4-BE49-F238E27FC236}">
                          <a16:creationId xmlns="" xmlns:a16="http://schemas.microsoft.com/office/drawing/2014/main" id="{A227BE90-FD53-46A0-8956-3BAD98957D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3033" y="2145341"/>
                      <a:ext cx="85535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3" name="Line 46">
                      <a:extLst>
                        <a:ext uri="{FF2B5EF4-FFF2-40B4-BE49-F238E27FC236}">
                          <a16:creationId xmlns="" xmlns:a16="http://schemas.microsoft.com/office/drawing/2014/main" id="{C9B4F53D-A360-41FA-B389-E4DF224FFC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8568" y="2153972"/>
                      <a:ext cx="73764" cy="2040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4" name="Line 47">
                      <a:extLst>
                        <a:ext uri="{FF2B5EF4-FFF2-40B4-BE49-F238E27FC236}">
                          <a16:creationId xmlns="" xmlns:a16="http://schemas.microsoft.com/office/drawing/2014/main" id="{DE42A82D-1691-4CD8-81E2-3B14DEC3BA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2332" y="2174375"/>
                      <a:ext cx="73764" cy="2040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5" name="Line 48">
                      <a:extLst>
                        <a:ext uri="{FF2B5EF4-FFF2-40B4-BE49-F238E27FC236}">
                          <a16:creationId xmlns="" xmlns:a16="http://schemas.microsoft.com/office/drawing/2014/main" id="{FECB9789-8038-4074-97FF-9BED6B6F45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6096" y="2194778"/>
                      <a:ext cx="170285" cy="2589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6" name="Line 49">
                      <a:extLst>
                        <a:ext uri="{FF2B5EF4-FFF2-40B4-BE49-F238E27FC236}">
                          <a16:creationId xmlns="" xmlns:a16="http://schemas.microsoft.com/office/drawing/2014/main" id="{7948C39F-0259-460B-B40E-5476B6E27B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6381" y="2220674"/>
                      <a:ext cx="184410" cy="4472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7" name="Line 50">
                      <a:extLst>
                        <a:ext uri="{FF2B5EF4-FFF2-40B4-BE49-F238E27FC236}">
                          <a16:creationId xmlns="" xmlns:a16="http://schemas.microsoft.com/office/drawing/2014/main" id="{53143D9D-9F5E-41AD-9E22-7A39630B4B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0792" y="2265403"/>
                      <a:ext cx="210306" cy="7219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8" name="Line 51">
                      <a:extLst>
                        <a:ext uri="{FF2B5EF4-FFF2-40B4-BE49-F238E27FC236}">
                          <a16:creationId xmlns="" xmlns:a16="http://schemas.microsoft.com/office/drawing/2014/main" id="{48AA62A3-59D6-4786-8074-0645E4721E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31098" y="2337598"/>
                      <a:ext cx="98875" cy="4473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49" name="Line 52">
                      <a:extLst>
                        <a:ext uri="{FF2B5EF4-FFF2-40B4-BE49-F238E27FC236}">
                          <a16:creationId xmlns="" xmlns:a16="http://schemas.microsoft.com/office/drawing/2014/main" id="{E9BF3460-9BD4-4CA5-9AAA-B31D996CFE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9973" y="2382327"/>
                      <a:ext cx="76118" cy="3138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50" name="Line 53">
                      <a:extLst>
                        <a:ext uri="{FF2B5EF4-FFF2-40B4-BE49-F238E27FC236}">
                          <a16:creationId xmlns="" xmlns:a16="http://schemas.microsoft.com/office/drawing/2014/main" id="{F7D5C0EC-F301-40CF-AF0B-0AC4D046AF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6091" y="2413716"/>
                      <a:ext cx="67486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51" name="Line 54">
                      <a:extLst>
                        <a:ext uri="{FF2B5EF4-FFF2-40B4-BE49-F238E27FC236}">
                          <a16:creationId xmlns="" xmlns:a16="http://schemas.microsoft.com/office/drawing/2014/main" id="{BBA24A8F-F083-4C6C-B6F4-AF4E9C62B5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3578" y="2422348"/>
                      <a:ext cx="66702" cy="133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52" name="Line 55">
                      <a:extLst>
                        <a:ext uri="{FF2B5EF4-FFF2-40B4-BE49-F238E27FC236}">
                          <a16:creationId xmlns="" xmlns:a16="http://schemas.microsoft.com/office/drawing/2014/main" id="{EC343916-C197-48F3-8367-EC46ABD11C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40279" y="2435689"/>
                      <a:ext cx="62778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53" name="Line 56">
                      <a:extLst>
                        <a:ext uri="{FF2B5EF4-FFF2-40B4-BE49-F238E27FC236}">
                          <a16:creationId xmlns="" xmlns:a16="http://schemas.microsoft.com/office/drawing/2014/main" id="{AB045FEE-D591-473C-B7B9-D84621A916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3057" y="2445105"/>
                      <a:ext cx="9887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329" name="Line 61">
                    <a:extLst>
                      <a:ext uri="{FF2B5EF4-FFF2-40B4-BE49-F238E27FC236}">
                        <a16:creationId xmlns="" xmlns:a16="http://schemas.microsoft.com/office/drawing/2014/main" id="{7F35773B-9B99-42B1-974B-3CE24F6498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9841" y="2152403"/>
                    <a:ext cx="56500" cy="627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29" name="Group 322">
                  <a:extLst>
                    <a:ext uri="{FF2B5EF4-FFF2-40B4-BE49-F238E27FC236}">
                      <a16:creationId xmlns="" xmlns:a16="http://schemas.microsoft.com/office/drawing/2014/main" id="{5D1525A3-C2DF-4AA9-BEE7-69F86C04556A}"/>
                    </a:ext>
                  </a:extLst>
                </p:cNvPr>
                <p:cNvGrpSpPr/>
                <p:nvPr/>
              </p:nvGrpSpPr>
              <p:grpSpPr>
                <a:xfrm flipV="1">
                  <a:off x="4649803" y="2440897"/>
                  <a:ext cx="400209" cy="45827"/>
                  <a:chOff x="4649801" y="2405084"/>
                  <a:chExt cx="400209" cy="48653"/>
                </a:xfrm>
              </p:grpSpPr>
              <p:sp>
                <p:nvSpPr>
                  <p:cNvPr id="324" name="Line 57">
                    <a:extLst>
                      <a:ext uri="{FF2B5EF4-FFF2-40B4-BE49-F238E27FC236}">
                        <a16:creationId xmlns="" xmlns:a16="http://schemas.microsoft.com/office/drawing/2014/main" id="{2B812700-0BCF-4156-B0E4-73155EF278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731" y="2440397"/>
                    <a:ext cx="85535" cy="9417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25" name="Line 58">
                    <a:extLst>
                      <a:ext uri="{FF2B5EF4-FFF2-40B4-BE49-F238E27FC236}">
                        <a16:creationId xmlns="" xmlns:a16="http://schemas.microsoft.com/office/drawing/2014/main" id="{2771CA63-D44D-4996-A9D0-B0964EA6F6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0266" y="2449814"/>
                    <a:ext cx="26681" cy="3923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26" name="Line 59">
                    <a:extLst>
                      <a:ext uri="{FF2B5EF4-FFF2-40B4-BE49-F238E27FC236}">
                        <a16:creationId xmlns="" xmlns:a16="http://schemas.microsoft.com/office/drawing/2014/main" id="{67B2E551-2B5A-40AE-8D40-41F382FA8B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6947" y="2405084"/>
                    <a:ext cx="233063" cy="48653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27" name="Line 63">
                    <a:extLst>
                      <a:ext uri="{FF2B5EF4-FFF2-40B4-BE49-F238E27FC236}">
                        <a16:creationId xmlns="" xmlns:a16="http://schemas.microsoft.com/office/drawing/2014/main" id="{460A902E-345C-4F22-B47F-E9DF2BB0A8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9801" y="2440397"/>
                    <a:ext cx="54931" cy="2354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</p:grpSp>
        <p:sp>
          <p:nvSpPr>
            <p:cNvPr id="253" name="Line 64">
              <a:extLst>
                <a:ext uri="{FF2B5EF4-FFF2-40B4-BE49-F238E27FC236}">
                  <a16:creationId xmlns="" xmlns:a16="http://schemas.microsoft.com/office/drawing/2014/main" id="{3E33523F-2237-41FE-B6A9-6B152E61A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04309" y="3014216"/>
              <a:ext cx="1645919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4" name="Line 65">
              <a:extLst>
                <a:ext uri="{FF2B5EF4-FFF2-40B4-BE49-F238E27FC236}">
                  <a16:creationId xmlns="" xmlns:a16="http://schemas.microsoft.com/office/drawing/2014/main" id="{73D3E30D-7CEF-4FB2-8559-F65F9771AC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69900" y="3014216"/>
              <a:ext cx="514350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5" name="Rectangle 66">
              <a:extLst>
                <a:ext uri="{FF2B5EF4-FFF2-40B4-BE49-F238E27FC236}">
                  <a16:creationId xmlns="" xmlns:a16="http://schemas.microsoft.com/office/drawing/2014/main" id="{B2EE5D89-74F4-4790-B51C-A16F7795F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672" y="3019982"/>
              <a:ext cx="260196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</a:t>
              </a:r>
              <a:endParaRPr lang="en-US" sz="1600" dirty="0">
                <a:solidFill>
                  <a:srgbClr val="0000FF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6" name="Rectangle 67">
              <a:extLst>
                <a:ext uri="{FF2B5EF4-FFF2-40B4-BE49-F238E27FC236}">
                  <a16:creationId xmlns="" xmlns:a16="http://schemas.microsoft.com/office/drawing/2014/main" id="{C074B488-09FB-4E8E-BD7D-7BE70DA04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036" y="3025719"/>
              <a:ext cx="260196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Horiz</a:t>
              </a:r>
              <a:endParaRPr lang="en-US" sz="1600" dirty="0">
                <a:solidFill>
                  <a:srgbClr val="0000FF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7" name="Rectangle 68">
              <a:extLst>
                <a:ext uri="{FF2B5EF4-FFF2-40B4-BE49-F238E27FC236}">
                  <a16:creationId xmlns="" xmlns:a16="http://schemas.microsoft.com/office/drawing/2014/main" id="{6F7205FC-93AB-41D3-A4DC-E89284222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980" y="3273074"/>
              <a:ext cx="66991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</a:t>
              </a:r>
            </a:p>
          </p:txBody>
        </p:sp>
        <p:sp>
          <p:nvSpPr>
            <p:cNvPr id="258" name="Rectangle 69">
              <a:extLst>
                <a:ext uri="{FF2B5EF4-FFF2-40B4-BE49-F238E27FC236}">
                  <a16:creationId xmlns="" xmlns:a16="http://schemas.microsoft.com/office/drawing/2014/main" id="{AC2A4C9F-B7F1-4189-A884-B075355A1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7991" y="2930990"/>
              <a:ext cx="143690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600" baseline="-250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  <a:endParaRPr lang="en-US" sz="1600" baseline="-250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59" name="Rectangle 70">
              <a:extLst>
                <a:ext uri="{FF2B5EF4-FFF2-40B4-BE49-F238E27FC236}">
                  <a16:creationId xmlns="" xmlns:a16="http://schemas.microsoft.com/office/drawing/2014/main" id="{66DB1DF8-9084-4A3F-A5B5-C4FF99319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290" y="2878430"/>
              <a:ext cx="135691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e</a:t>
              </a:r>
              <a:r>
                <a:rPr lang="en-US" sz="1600" baseline="-250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  <a:endParaRPr lang="en-US" sz="1600" baseline="-250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0" name="Line 85">
              <a:extLst>
                <a:ext uri="{FF2B5EF4-FFF2-40B4-BE49-F238E27FC236}">
                  <a16:creationId xmlns="" xmlns:a16="http://schemas.microsoft.com/office/drawing/2014/main" id="{5BAC84BC-48BA-48D9-A7F5-B8FD3539C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136" y="3023579"/>
              <a:ext cx="0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1" name="Line 86">
              <a:extLst>
                <a:ext uri="{FF2B5EF4-FFF2-40B4-BE49-F238E27FC236}">
                  <a16:creationId xmlns="" xmlns:a16="http://schemas.microsoft.com/office/drawing/2014/main" id="{A3546565-25C8-475D-97C2-F94A37662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3042" y="2981413"/>
              <a:ext cx="78097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30" name="Group 113">
              <a:extLst>
                <a:ext uri="{FF2B5EF4-FFF2-40B4-BE49-F238E27FC236}">
                  <a16:creationId xmlns="" xmlns:a16="http://schemas.microsoft.com/office/drawing/2014/main" id="{496C1A6E-212C-4B23-8D14-6A9F50471E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6925" y="3007808"/>
              <a:ext cx="170149" cy="301136"/>
              <a:chOff x="5473812" y="3258212"/>
              <a:chExt cx="1912288" cy="3384440"/>
            </a:xfrm>
          </p:grpSpPr>
          <p:grpSp>
            <p:nvGrpSpPr>
              <p:cNvPr id="31" name="Group 1905">
                <a:extLst>
                  <a:ext uri="{FF2B5EF4-FFF2-40B4-BE49-F238E27FC236}">
                    <a16:creationId xmlns="" xmlns:a16="http://schemas.microsoft.com/office/drawing/2014/main" id="{C4294ED5-953F-4B68-80DA-110CC16D00B4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449" name="Group 1872">
                  <a:extLst>
                    <a:ext uri="{FF2B5EF4-FFF2-40B4-BE49-F238E27FC236}">
                      <a16:creationId xmlns="" xmlns:a16="http://schemas.microsoft.com/office/drawing/2014/main" id="{7F39E0D9-32D8-4284-A711-D83B0EE0839B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314" name="Rectangle 313">
                    <a:extLst>
                      <a:ext uri="{FF2B5EF4-FFF2-40B4-BE49-F238E27FC236}">
                        <a16:creationId xmlns="" xmlns:a16="http://schemas.microsoft.com/office/drawing/2014/main" id="{0040E0CD-FFED-4860-939B-3971BF53B5CB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5" name="Rectangle 314">
                    <a:extLst>
                      <a:ext uri="{FF2B5EF4-FFF2-40B4-BE49-F238E27FC236}">
                        <a16:creationId xmlns="" xmlns:a16="http://schemas.microsoft.com/office/drawing/2014/main" id="{798CD085-98B1-49B8-B9FB-5CAD3D4C5FD3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6" name="Rounded Rectangle 318">
                    <a:extLst>
                      <a:ext uri="{FF2B5EF4-FFF2-40B4-BE49-F238E27FC236}">
                        <a16:creationId xmlns="" xmlns:a16="http://schemas.microsoft.com/office/drawing/2014/main" id="{90269A14-81A8-45E7-BB55-75995BCE9D0F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="" xmlns:a16="http://schemas.microsoft.com/office/drawing/2014/main" id="{543B3762-DF27-429F-A292-C3CE943440EF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8" name="Rounded Rectangle 320">
                    <a:extLst>
                      <a:ext uri="{FF2B5EF4-FFF2-40B4-BE49-F238E27FC236}">
                        <a16:creationId xmlns="" xmlns:a16="http://schemas.microsoft.com/office/drawing/2014/main" id="{730E8831-09C9-4128-8DEB-9286602B3524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9" name="Oval 318">
                    <a:extLst>
                      <a:ext uri="{FF2B5EF4-FFF2-40B4-BE49-F238E27FC236}">
                        <a16:creationId xmlns="" xmlns:a16="http://schemas.microsoft.com/office/drawing/2014/main" id="{4EFE74AC-BDAF-45C2-B212-A0E627E28527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303" name="Rectangle 302">
                  <a:extLst>
                    <a:ext uri="{FF2B5EF4-FFF2-40B4-BE49-F238E27FC236}">
                      <a16:creationId xmlns="" xmlns:a16="http://schemas.microsoft.com/office/drawing/2014/main" id="{E3ADDC10-F844-479D-A3BA-12B54EE5169F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224" name="Group 72">
                  <a:extLst>
                    <a:ext uri="{FF2B5EF4-FFF2-40B4-BE49-F238E27FC236}">
                      <a16:creationId xmlns="" xmlns:a16="http://schemas.microsoft.com/office/drawing/2014/main" id="{79174079-8B73-456B-A3F0-9668F92D5849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312" name="Rectangle 311">
                    <a:extLst>
                      <a:ext uri="{FF2B5EF4-FFF2-40B4-BE49-F238E27FC236}">
                        <a16:creationId xmlns="" xmlns:a16="http://schemas.microsoft.com/office/drawing/2014/main" id="{D45022FC-8D13-40E3-AC61-99A54EE3D2F2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3" name="Rectangle 312">
                    <a:extLst>
                      <a:ext uri="{FF2B5EF4-FFF2-40B4-BE49-F238E27FC236}">
                        <a16:creationId xmlns="" xmlns:a16="http://schemas.microsoft.com/office/drawing/2014/main" id="{DD267DED-397A-4FEF-A7F9-0AA5EC057E09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305" name="Rectangle 304">
                  <a:extLst>
                    <a:ext uri="{FF2B5EF4-FFF2-40B4-BE49-F238E27FC236}">
                      <a16:creationId xmlns="" xmlns:a16="http://schemas.microsoft.com/office/drawing/2014/main" id="{788327F0-04E4-4730-B716-3862CA18EB81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225" name="Group 71">
                  <a:extLst>
                    <a:ext uri="{FF2B5EF4-FFF2-40B4-BE49-F238E27FC236}">
                      <a16:creationId xmlns="" xmlns:a16="http://schemas.microsoft.com/office/drawing/2014/main" id="{EAA85737-F1BE-429B-939F-E54B2DD5900E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310" name="Rectangle 309">
                    <a:extLst>
                      <a:ext uri="{FF2B5EF4-FFF2-40B4-BE49-F238E27FC236}">
                        <a16:creationId xmlns="" xmlns:a16="http://schemas.microsoft.com/office/drawing/2014/main" id="{50AFE462-2D7A-4FBE-9892-048448C8A703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="" xmlns:a16="http://schemas.microsoft.com/office/drawing/2014/main" id="{70720088-B952-4068-8E22-8D9BDBE58250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226" name="Group 72">
                  <a:extLst>
                    <a:ext uri="{FF2B5EF4-FFF2-40B4-BE49-F238E27FC236}">
                      <a16:creationId xmlns="" xmlns:a16="http://schemas.microsoft.com/office/drawing/2014/main" id="{B4A00AD8-1C76-4DE1-BAE8-A9DCC0D675FE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308" name="Rectangle 307">
                    <a:extLst>
                      <a:ext uri="{FF2B5EF4-FFF2-40B4-BE49-F238E27FC236}">
                        <a16:creationId xmlns="" xmlns:a16="http://schemas.microsoft.com/office/drawing/2014/main" id="{2898AEE5-01D8-4E51-81A3-AD07EBAB683F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="" xmlns:a16="http://schemas.microsoft.com/office/drawing/2014/main" id="{59693E0E-F33E-4469-BFD5-50834CE5F840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227" name="Group 1924">
                <a:extLst>
                  <a:ext uri="{FF2B5EF4-FFF2-40B4-BE49-F238E27FC236}">
                    <a16:creationId xmlns="" xmlns:a16="http://schemas.microsoft.com/office/drawing/2014/main" id="{9AFD2409-5A57-4EC5-ADC2-6038BCD2A555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228" name="Group 53">
                  <a:extLst>
                    <a:ext uri="{FF2B5EF4-FFF2-40B4-BE49-F238E27FC236}">
                      <a16:creationId xmlns="" xmlns:a16="http://schemas.microsoft.com/office/drawing/2014/main" id="{156C61DF-24AA-4F36-B790-E6485234F591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280" name="Freeform 282">
                    <a:extLst>
                      <a:ext uri="{FF2B5EF4-FFF2-40B4-BE49-F238E27FC236}">
                        <a16:creationId xmlns="" xmlns:a16="http://schemas.microsoft.com/office/drawing/2014/main" id="{38926F84-CC56-485F-8B76-F7C29746EB6A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1" name="Freeform 283">
                    <a:extLst>
                      <a:ext uri="{FF2B5EF4-FFF2-40B4-BE49-F238E27FC236}">
                        <a16:creationId xmlns="" xmlns:a16="http://schemas.microsoft.com/office/drawing/2014/main" id="{87CB02BF-4894-4C7A-A1BE-72DDDCEDDEEC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2" name="Freeform 284">
                    <a:extLst>
                      <a:ext uri="{FF2B5EF4-FFF2-40B4-BE49-F238E27FC236}">
                        <a16:creationId xmlns="" xmlns:a16="http://schemas.microsoft.com/office/drawing/2014/main" id="{E36FF721-0813-4696-88F8-565587048916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3" name="Freeform 285">
                    <a:extLst>
                      <a:ext uri="{FF2B5EF4-FFF2-40B4-BE49-F238E27FC236}">
                        <a16:creationId xmlns="" xmlns:a16="http://schemas.microsoft.com/office/drawing/2014/main" id="{F2C3D86E-F680-4368-A8A9-BE0D38A4625C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4" name="Freeform 286">
                    <a:extLst>
                      <a:ext uri="{FF2B5EF4-FFF2-40B4-BE49-F238E27FC236}">
                        <a16:creationId xmlns="" xmlns:a16="http://schemas.microsoft.com/office/drawing/2014/main" id="{131A3772-117E-49E5-814D-720CCAFBE1AD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5" name="Freeform 287">
                    <a:extLst>
                      <a:ext uri="{FF2B5EF4-FFF2-40B4-BE49-F238E27FC236}">
                        <a16:creationId xmlns="" xmlns:a16="http://schemas.microsoft.com/office/drawing/2014/main" id="{9FA7A66D-5D56-4407-8809-374AB95F33E7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6" name="Freeform 288">
                    <a:extLst>
                      <a:ext uri="{FF2B5EF4-FFF2-40B4-BE49-F238E27FC236}">
                        <a16:creationId xmlns="" xmlns:a16="http://schemas.microsoft.com/office/drawing/2014/main" id="{675105D5-5A8E-4494-9077-3C9514E2D7E6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7" name="Freeform 289">
                    <a:extLst>
                      <a:ext uri="{FF2B5EF4-FFF2-40B4-BE49-F238E27FC236}">
                        <a16:creationId xmlns="" xmlns:a16="http://schemas.microsoft.com/office/drawing/2014/main" id="{9F69B2DC-2574-423E-B253-1ADB8DA465F8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8" name="Freeform 290">
                    <a:extLst>
                      <a:ext uri="{FF2B5EF4-FFF2-40B4-BE49-F238E27FC236}">
                        <a16:creationId xmlns="" xmlns:a16="http://schemas.microsoft.com/office/drawing/2014/main" id="{DD58D3DC-4679-460C-AA73-D9764C49B988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89" name="Freeform 291">
                    <a:extLst>
                      <a:ext uri="{FF2B5EF4-FFF2-40B4-BE49-F238E27FC236}">
                        <a16:creationId xmlns="" xmlns:a16="http://schemas.microsoft.com/office/drawing/2014/main" id="{5AE22F75-284C-451A-A6E0-152F36060725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0" name="Freeform 292">
                    <a:extLst>
                      <a:ext uri="{FF2B5EF4-FFF2-40B4-BE49-F238E27FC236}">
                        <a16:creationId xmlns="" xmlns:a16="http://schemas.microsoft.com/office/drawing/2014/main" id="{902ADD27-40A9-40FD-90F0-6D7106669D49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1" name="Freeform 293">
                    <a:extLst>
                      <a:ext uri="{FF2B5EF4-FFF2-40B4-BE49-F238E27FC236}">
                        <a16:creationId xmlns="" xmlns:a16="http://schemas.microsoft.com/office/drawing/2014/main" id="{78FE62D2-54C3-4A14-BC5F-49FD8B525A03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92" name="Straight Connector 291">
                    <a:extLst>
                      <a:ext uri="{FF2B5EF4-FFF2-40B4-BE49-F238E27FC236}">
                        <a16:creationId xmlns="" xmlns:a16="http://schemas.microsoft.com/office/drawing/2014/main" id="{775EAC94-63E9-4478-8B23-6520F8301B5F}"/>
                      </a:ext>
                    </a:extLst>
                  </p:cNvPr>
                  <p:cNvCxnSpPr>
                    <a:stCxn id="291" idx="1"/>
                    <a:endCxn id="291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>
                    <a:extLst>
                      <a:ext uri="{FF2B5EF4-FFF2-40B4-BE49-F238E27FC236}">
                        <a16:creationId xmlns="" xmlns:a16="http://schemas.microsoft.com/office/drawing/2014/main" id="{5A548FBD-79D7-49BF-ACBA-358DFD7F7E8F}"/>
                      </a:ext>
                    </a:extLst>
                  </p:cNvPr>
                  <p:cNvCxnSpPr>
                    <a:stCxn id="287" idx="1"/>
                    <a:endCxn id="287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4" name="Freeform 296">
                    <a:extLst>
                      <a:ext uri="{FF2B5EF4-FFF2-40B4-BE49-F238E27FC236}">
                        <a16:creationId xmlns="" xmlns:a16="http://schemas.microsoft.com/office/drawing/2014/main" id="{D16EC104-8515-4689-864B-056DFCB1F8F8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5" name="Freeform 297">
                    <a:extLst>
                      <a:ext uri="{FF2B5EF4-FFF2-40B4-BE49-F238E27FC236}">
                        <a16:creationId xmlns="" xmlns:a16="http://schemas.microsoft.com/office/drawing/2014/main" id="{63C06AB6-6249-4413-8AF6-C268A02F2038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296" name="Straight Connector 295">
                    <a:extLst>
                      <a:ext uri="{FF2B5EF4-FFF2-40B4-BE49-F238E27FC236}">
                        <a16:creationId xmlns="" xmlns:a16="http://schemas.microsoft.com/office/drawing/2014/main" id="{E3A27ACC-B072-4352-A86B-8367528724B2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7" name="Freeform 299">
                    <a:extLst>
                      <a:ext uri="{FF2B5EF4-FFF2-40B4-BE49-F238E27FC236}">
                        <a16:creationId xmlns="" xmlns:a16="http://schemas.microsoft.com/office/drawing/2014/main" id="{7BE2BF0C-A40A-4A2F-8986-CAE87CDF543D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8" name="Freeform 300">
                    <a:extLst>
                      <a:ext uri="{FF2B5EF4-FFF2-40B4-BE49-F238E27FC236}">
                        <a16:creationId xmlns="" xmlns:a16="http://schemas.microsoft.com/office/drawing/2014/main" id="{E4803116-C705-4146-9394-6AF7F92A746F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99" name="Freeform 301">
                    <a:extLst>
                      <a:ext uri="{FF2B5EF4-FFF2-40B4-BE49-F238E27FC236}">
                        <a16:creationId xmlns="" xmlns:a16="http://schemas.microsoft.com/office/drawing/2014/main" id="{BED72DB5-5B38-4C69-B24C-4BE9EF3A6EC7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0" name="Freeform 302">
                    <a:extLst>
                      <a:ext uri="{FF2B5EF4-FFF2-40B4-BE49-F238E27FC236}">
                        <a16:creationId xmlns="" xmlns:a16="http://schemas.microsoft.com/office/drawing/2014/main" id="{F3E44C59-E136-4BCF-85A2-DF63D7815775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301" name="Freeform 303">
                    <a:extLst>
                      <a:ext uri="{FF2B5EF4-FFF2-40B4-BE49-F238E27FC236}">
                        <a16:creationId xmlns="" xmlns:a16="http://schemas.microsoft.com/office/drawing/2014/main" id="{F85AAB96-D56E-4806-A82E-D61D157D1B78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278" name="Straight Connector 277">
                  <a:extLst>
                    <a:ext uri="{FF2B5EF4-FFF2-40B4-BE49-F238E27FC236}">
                      <a16:creationId xmlns="" xmlns:a16="http://schemas.microsoft.com/office/drawing/2014/main" id="{D16D3A22-F711-4108-8327-10649D99F0D3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="" xmlns:a16="http://schemas.microsoft.com/office/drawing/2014/main" id="{29F63B8F-6FB7-4B1D-A11B-ECF2D560A2F8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3" name="Line 86">
              <a:extLst>
                <a:ext uri="{FF2B5EF4-FFF2-40B4-BE49-F238E27FC236}">
                  <a16:creationId xmlns="" xmlns:a16="http://schemas.microsoft.com/office/drawing/2014/main" id="{67A6F001-09D9-43BA-B0CA-6282D6A487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5701" y="3021108"/>
              <a:ext cx="75438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="" xmlns:a16="http://schemas.microsoft.com/office/drawing/2014/main" id="{91ED07A1-CF04-4047-8809-D41DABBE4418}"/>
                </a:ext>
              </a:extLst>
            </p:cNvPr>
            <p:cNvSpPr/>
            <p:nvPr/>
          </p:nvSpPr>
          <p:spPr>
            <a:xfrm>
              <a:off x="1653002" y="2639250"/>
              <a:ext cx="13716" cy="5973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="" xmlns:a16="http://schemas.microsoft.com/office/drawing/2014/main" id="{6B7FA02B-22ED-41A5-8571-F4EE74E45BE5}"/>
                </a:ext>
              </a:extLst>
            </p:cNvPr>
            <p:cNvSpPr/>
            <p:nvPr/>
          </p:nvSpPr>
          <p:spPr>
            <a:xfrm>
              <a:off x="3839668" y="2860517"/>
              <a:ext cx="13716" cy="59733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266" name="Rectangle 67">
              <a:extLst>
                <a:ext uri="{FF2B5EF4-FFF2-40B4-BE49-F238E27FC236}">
                  <a16:creationId xmlns="" xmlns:a16="http://schemas.microsoft.com/office/drawing/2014/main" id="{F72764CF-3B15-41B2-97AF-76DDAA7F4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5207" y="2836496"/>
              <a:ext cx="173788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6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7" name="Rectangle 67">
              <a:extLst>
                <a:ext uri="{FF2B5EF4-FFF2-40B4-BE49-F238E27FC236}">
                  <a16:creationId xmlns="" xmlns:a16="http://schemas.microsoft.com/office/drawing/2014/main" id="{F77B7669-0620-4FAF-85CB-DBA267632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0647" y="2852842"/>
              <a:ext cx="173788" cy="149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LoS</a:t>
              </a:r>
              <a:endParaRPr lang="en-US" sz="16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8" name="Line 85">
              <a:extLst>
                <a:ext uri="{FF2B5EF4-FFF2-40B4-BE49-F238E27FC236}">
                  <a16:creationId xmlns="" xmlns:a16="http://schemas.microsoft.com/office/drawing/2014/main" id="{8EB0D073-41D0-4318-8121-E1B71564651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593137" y="2894990"/>
              <a:ext cx="0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69" name="Line 85">
              <a:extLst>
                <a:ext uri="{FF2B5EF4-FFF2-40B4-BE49-F238E27FC236}">
                  <a16:creationId xmlns="" xmlns:a16="http://schemas.microsoft.com/office/drawing/2014/main" id="{1D4E9220-1297-4406-81F0-114CEE037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299" y="3020381"/>
              <a:ext cx="0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0" name="Line 86">
              <a:extLst>
                <a:ext uri="{FF2B5EF4-FFF2-40B4-BE49-F238E27FC236}">
                  <a16:creationId xmlns="" xmlns:a16="http://schemas.microsoft.com/office/drawing/2014/main" id="{A76B4081-E26B-43D6-ABB7-45480B2D9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6625" y="2932572"/>
              <a:ext cx="78097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1" name="Line 86">
              <a:extLst>
                <a:ext uri="{FF2B5EF4-FFF2-40B4-BE49-F238E27FC236}">
                  <a16:creationId xmlns="" xmlns:a16="http://schemas.microsoft.com/office/drawing/2014/main" id="{2B2DD031-427B-4653-8810-B8A2D78D9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9284" y="3017910"/>
              <a:ext cx="75438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72" name="Line 85">
              <a:extLst>
                <a:ext uri="{FF2B5EF4-FFF2-40B4-BE49-F238E27FC236}">
                  <a16:creationId xmlns="" xmlns:a16="http://schemas.microsoft.com/office/drawing/2014/main" id="{9BB085D7-F503-4A40-8B7B-CE88C39ED1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918300" y="2846149"/>
              <a:ext cx="0" cy="82296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79D2C0CF-92EA-46AC-BC17-EFB0A5CAB829}"/>
                </a:ext>
              </a:extLst>
            </p:cNvPr>
            <p:cNvCxnSpPr/>
            <p:nvPr/>
          </p:nvCxnSpPr>
          <p:spPr>
            <a:xfrm flipH="1">
              <a:off x="2266067" y="3543690"/>
              <a:ext cx="1058844" cy="0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TextBox 273">
              <a:extLst>
                <a:ext uri="{FF2B5EF4-FFF2-40B4-BE49-F238E27FC236}">
                  <a16:creationId xmlns="" xmlns:a16="http://schemas.microsoft.com/office/drawing/2014/main" id="{5C7848C2-8CEB-417B-BB73-D154FECB4102}"/>
                </a:ext>
              </a:extLst>
            </p:cNvPr>
            <p:cNvSpPr txBox="1"/>
            <p:nvPr/>
          </p:nvSpPr>
          <p:spPr>
            <a:xfrm>
              <a:off x="2672138" y="3592675"/>
              <a:ext cx="250682" cy="205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+mj-lt"/>
                </a:rPr>
                <a:t>(b)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6C4B78-3360-4C84-BBBD-2CDD8BF4BED6}"/>
              </a:ext>
            </a:extLst>
          </p:cNvPr>
          <p:cNvSpPr txBox="1"/>
          <p:nvPr/>
        </p:nvSpPr>
        <p:spPr>
          <a:xfrm>
            <a:off x="5715000" y="2743200"/>
            <a:ext cx="30900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+mj-lt"/>
              </a:rPr>
              <a:t>Leveling</a:t>
            </a:r>
          </a:p>
          <a:p>
            <a:r>
              <a:rPr lang="en-US">
                <a:latin typeface="+mj-lt"/>
              </a:rPr>
              <a:t>From a single set up:</a:t>
            </a:r>
          </a:p>
          <a:p>
            <a:pPr lvl="1"/>
            <a:r>
              <a:rPr lang="en-US">
                <a:latin typeface="+mj-lt"/>
              </a:rPr>
              <a:t>(a) BS A and FS B</a:t>
            </a:r>
          </a:p>
          <a:p>
            <a:pPr lvl="1"/>
            <a:r>
              <a:rPr lang="en-US">
                <a:latin typeface="+mj-lt"/>
              </a:rPr>
              <a:t>(b) BS B and FS A</a:t>
            </a:r>
          </a:p>
          <a:p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Collimation error does not compensate.</a:t>
            </a:r>
          </a:p>
        </p:txBody>
      </p:sp>
    </p:spTree>
    <p:extLst>
      <p:ext uri="{BB962C8B-B14F-4D97-AF65-F5344CB8AC3E}">
        <p14:creationId xmlns="" xmlns:p14="http://schemas.microsoft.com/office/powerpoint/2010/main" val="4055214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/>
              <a:t>Minimizing; </a:t>
            </a:r>
            <a:r>
              <a:rPr lang="en-US" dirty="0" smtClean="0"/>
              <a:t>3. Random </a:t>
            </a:r>
            <a:endParaRPr lang="en-US" dirty="0"/>
          </a:p>
          <a:p>
            <a:pPr lvl="1"/>
            <a:r>
              <a:rPr lang="en-US" dirty="0"/>
              <a:t>A measurement must be independent, otherwise it is not redundant.</a:t>
            </a:r>
          </a:p>
          <a:p>
            <a:pPr lvl="2"/>
            <a:r>
              <a:rPr lang="en-US" dirty="0">
                <a:latin typeface="+mj-lt"/>
              </a:rPr>
              <a:t>Change conditions (reset inst, </a:t>
            </a:r>
            <a:r>
              <a:rPr lang="en-US" dirty="0" err="1">
                <a:latin typeface="+mj-lt"/>
              </a:rPr>
              <a:t>resight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tagets</a:t>
            </a:r>
            <a:r>
              <a:rPr lang="en-US" dirty="0">
                <a:latin typeface="+mj-lt"/>
              </a:rPr>
              <a:t>, diff day, combo, etc).</a:t>
            </a:r>
          </a:p>
          <a:p>
            <a:pPr lvl="1"/>
            <a:endParaRPr lang="en-US" dirty="0"/>
          </a:p>
        </p:txBody>
      </p:sp>
      <p:grpSp>
        <p:nvGrpSpPr>
          <p:cNvPr id="3" name="Group 16">
            <a:extLst>
              <a:ext uri="{FF2B5EF4-FFF2-40B4-BE49-F238E27FC236}">
                <a16:creationId xmlns="" xmlns:a16="http://schemas.microsoft.com/office/drawing/2014/main" id="{C71396D1-592E-4070-AA3F-85AFB85CBFA8}"/>
              </a:ext>
            </a:extLst>
          </p:cNvPr>
          <p:cNvGrpSpPr/>
          <p:nvPr/>
        </p:nvGrpSpPr>
        <p:grpSpPr>
          <a:xfrm>
            <a:off x="708162" y="2286000"/>
            <a:ext cx="4572000" cy="1883923"/>
            <a:chOff x="708162" y="1989199"/>
            <a:chExt cx="4572000" cy="1883923"/>
          </a:xfrm>
        </p:grpSpPr>
        <p:sp>
          <p:nvSpPr>
            <p:cNvPr id="370" name="Rectangle 71">
              <a:extLst>
                <a:ext uri="{FF2B5EF4-FFF2-40B4-BE49-F238E27FC236}">
                  <a16:creationId xmlns="" xmlns:a16="http://schemas.microsoft.com/office/drawing/2014/main" id="{F59BCA58-D879-49D0-81C6-928FD3F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403" y="3434167"/>
              <a:ext cx="11541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A</a:t>
              </a:r>
            </a:p>
          </p:txBody>
        </p:sp>
        <p:grpSp>
          <p:nvGrpSpPr>
            <p:cNvPr id="5" name="Group 370">
              <a:extLst>
                <a:ext uri="{FF2B5EF4-FFF2-40B4-BE49-F238E27FC236}">
                  <a16:creationId xmlns="" xmlns:a16="http://schemas.microsoft.com/office/drawing/2014/main" id="{917B7013-270B-493C-8CA8-CD30B7C92B65}"/>
                </a:ext>
              </a:extLst>
            </p:cNvPr>
            <p:cNvGrpSpPr/>
            <p:nvPr/>
          </p:nvGrpSpPr>
          <p:grpSpPr>
            <a:xfrm>
              <a:off x="1120179" y="2978525"/>
              <a:ext cx="48586" cy="42756"/>
              <a:chOff x="1690605" y="2129646"/>
              <a:chExt cx="39236" cy="34528"/>
            </a:xfrm>
          </p:grpSpPr>
          <p:sp>
            <p:nvSpPr>
              <p:cNvPr id="484" name="Line 15">
                <a:extLst>
                  <a:ext uri="{FF2B5EF4-FFF2-40B4-BE49-F238E27FC236}">
                    <a16:creationId xmlns="" xmlns:a16="http://schemas.microsoft.com/office/drawing/2014/main" id="{48F14322-E6E1-41B3-B335-BA5958F55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0022" y="2129646"/>
                <a:ext cx="2040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5" name="Line 22">
                <a:extLst>
                  <a:ext uri="{FF2B5EF4-FFF2-40B4-BE49-F238E27FC236}">
                    <a16:creationId xmlns="" xmlns:a16="http://schemas.microsoft.com/office/drawing/2014/main" id="{75F5C245-0D4E-4A5D-A6AC-BA2DFC24D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05" y="2129646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6" name="Line 23">
                <a:extLst>
                  <a:ext uri="{FF2B5EF4-FFF2-40B4-BE49-F238E27FC236}">
                    <a16:creationId xmlns="" xmlns:a16="http://schemas.microsoft.com/office/drawing/2014/main" id="{2D989EE9-4F64-468D-802D-54E02329A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05" y="2164174"/>
                <a:ext cx="3923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7" name="Line 24">
                <a:extLst>
                  <a:ext uri="{FF2B5EF4-FFF2-40B4-BE49-F238E27FC236}">
                    <a16:creationId xmlns="" xmlns:a16="http://schemas.microsoft.com/office/drawing/2014/main" id="{49979ECB-61FF-4FB1-A151-D8E985F6D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841" y="2129646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8" name="Line 25">
                <a:extLst>
                  <a:ext uri="{FF2B5EF4-FFF2-40B4-BE49-F238E27FC236}">
                    <a16:creationId xmlns="" xmlns:a16="http://schemas.microsoft.com/office/drawing/2014/main" id="{A9801DFD-FC58-4908-A3EA-6AF42C3D47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05" y="2129646"/>
                <a:ext cx="3923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6" name="Group 371">
              <a:extLst>
                <a:ext uri="{FF2B5EF4-FFF2-40B4-BE49-F238E27FC236}">
                  <a16:creationId xmlns="" xmlns:a16="http://schemas.microsoft.com/office/drawing/2014/main" id="{D7967FD8-23C7-4525-90C1-F28E00D8E8C7}"/>
                </a:ext>
              </a:extLst>
            </p:cNvPr>
            <p:cNvGrpSpPr/>
            <p:nvPr/>
          </p:nvGrpSpPr>
          <p:grpSpPr>
            <a:xfrm>
              <a:off x="4728464" y="3348058"/>
              <a:ext cx="49559" cy="42756"/>
              <a:chOff x="4285074" y="2605630"/>
              <a:chExt cx="40021" cy="34528"/>
            </a:xfrm>
          </p:grpSpPr>
          <p:sp>
            <p:nvSpPr>
              <p:cNvPr id="479" name="Line 19">
                <a:extLst>
                  <a:ext uri="{FF2B5EF4-FFF2-40B4-BE49-F238E27FC236}">
                    <a16:creationId xmlns="" xmlns:a16="http://schemas.microsoft.com/office/drawing/2014/main" id="{775F08E3-D619-47AA-915F-A4B71759D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275" y="2605630"/>
                <a:ext cx="1961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0" name="Line 26">
                <a:extLst>
                  <a:ext uri="{FF2B5EF4-FFF2-40B4-BE49-F238E27FC236}">
                    <a16:creationId xmlns="" xmlns:a16="http://schemas.microsoft.com/office/drawing/2014/main" id="{1D664EEA-D9BD-448A-8EA7-7B7D0EE8F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074" y="2605630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1" name="Line 27">
                <a:extLst>
                  <a:ext uri="{FF2B5EF4-FFF2-40B4-BE49-F238E27FC236}">
                    <a16:creationId xmlns="" xmlns:a16="http://schemas.microsoft.com/office/drawing/2014/main" id="{C7A2EF48-8152-4CCF-8613-9673E972F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074" y="2640158"/>
                <a:ext cx="4002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2" name="Line 28">
                <a:extLst>
                  <a:ext uri="{FF2B5EF4-FFF2-40B4-BE49-F238E27FC236}">
                    <a16:creationId xmlns="" xmlns:a16="http://schemas.microsoft.com/office/drawing/2014/main" id="{0FB3CE5A-438B-4553-9E7B-0D88C0E6B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5095" y="2605630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83" name="Line 29">
                <a:extLst>
                  <a:ext uri="{FF2B5EF4-FFF2-40B4-BE49-F238E27FC236}">
                    <a16:creationId xmlns="" xmlns:a16="http://schemas.microsoft.com/office/drawing/2014/main" id="{5812BC2B-751B-41EA-894C-0E4A51C150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5074" y="2605630"/>
                <a:ext cx="4002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7" name="Group 372">
              <a:extLst>
                <a:ext uri="{FF2B5EF4-FFF2-40B4-BE49-F238E27FC236}">
                  <a16:creationId xmlns="" xmlns:a16="http://schemas.microsoft.com/office/drawing/2014/main" id="{3B5EF564-B1B7-46B3-B687-36CF7EB8F76C}"/>
                </a:ext>
              </a:extLst>
            </p:cNvPr>
            <p:cNvGrpSpPr/>
            <p:nvPr/>
          </p:nvGrpSpPr>
          <p:grpSpPr>
            <a:xfrm>
              <a:off x="750922" y="2969780"/>
              <a:ext cx="4529240" cy="450919"/>
              <a:chOff x="1392410" y="2122583"/>
              <a:chExt cx="3657602" cy="364141"/>
            </a:xfrm>
          </p:grpSpPr>
          <p:grpSp>
            <p:nvGrpSpPr>
              <p:cNvPr id="8" name="Group 440">
                <a:extLst>
                  <a:ext uri="{FF2B5EF4-FFF2-40B4-BE49-F238E27FC236}">
                    <a16:creationId xmlns="" xmlns:a16="http://schemas.microsoft.com/office/drawing/2014/main" id="{F91D5646-8008-45AA-860F-1376C2C33E74}"/>
                  </a:ext>
                </a:extLst>
              </p:cNvPr>
              <p:cNvGrpSpPr/>
              <p:nvPr/>
            </p:nvGrpSpPr>
            <p:grpSpPr>
              <a:xfrm flipV="1">
                <a:off x="1392410" y="2147695"/>
                <a:ext cx="298195" cy="65526"/>
                <a:chOff x="1392410" y="2095118"/>
                <a:chExt cx="298195" cy="52577"/>
              </a:xfrm>
            </p:grpSpPr>
            <p:sp>
              <p:nvSpPr>
                <p:cNvPr id="475" name="Line 30">
                  <a:extLst>
                    <a:ext uri="{FF2B5EF4-FFF2-40B4-BE49-F238E27FC236}">
                      <a16:creationId xmlns="" xmlns:a16="http://schemas.microsoft.com/office/drawing/2014/main" id="{8BC6DF7A-0A80-482D-A694-00A9C50801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410" y="2095118"/>
                  <a:ext cx="165577" cy="2746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76" name="Line 31">
                  <a:extLst>
                    <a:ext uri="{FF2B5EF4-FFF2-40B4-BE49-F238E27FC236}">
                      <a16:creationId xmlns="" xmlns:a16="http://schemas.microsoft.com/office/drawing/2014/main" id="{2BD7D59F-B52C-462A-A690-97578F32B7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7987" y="2122583"/>
                  <a:ext cx="40806" cy="470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77" name="Line 32">
                  <a:extLst>
                    <a:ext uri="{FF2B5EF4-FFF2-40B4-BE49-F238E27FC236}">
                      <a16:creationId xmlns="" xmlns:a16="http://schemas.microsoft.com/office/drawing/2014/main" id="{00D92133-77B9-4E99-AEE1-D43B9E6262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8792" y="2127292"/>
                  <a:ext cx="66702" cy="18049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78" name="Line 60">
                  <a:extLst>
                    <a:ext uri="{FF2B5EF4-FFF2-40B4-BE49-F238E27FC236}">
                      <a16:creationId xmlns="" xmlns:a16="http://schemas.microsoft.com/office/drawing/2014/main" id="{3E71B3A4-6B4D-4F80-A8BA-C130D8256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5494" y="2145341"/>
                  <a:ext cx="25111" cy="2354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9" name="Group 441">
                <a:extLst>
                  <a:ext uri="{FF2B5EF4-FFF2-40B4-BE49-F238E27FC236}">
                    <a16:creationId xmlns="" xmlns:a16="http://schemas.microsoft.com/office/drawing/2014/main" id="{B3B34FA9-309A-478B-B6D4-668FB87505C6}"/>
                  </a:ext>
                </a:extLst>
              </p:cNvPr>
              <p:cNvGrpSpPr/>
              <p:nvPr/>
            </p:nvGrpSpPr>
            <p:grpSpPr>
              <a:xfrm>
                <a:off x="1729841" y="2122583"/>
                <a:ext cx="3320171" cy="364141"/>
                <a:chOff x="1729841" y="2122583"/>
                <a:chExt cx="3320171" cy="364141"/>
              </a:xfrm>
            </p:grpSpPr>
            <p:grpSp>
              <p:nvGrpSpPr>
                <p:cNvPr id="10" name="Group 442">
                  <a:extLst>
                    <a:ext uri="{FF2B5EF4-FFF2-40B4-BE49-F238E27FC236}">
                      <a16:creationId xmlns="" xmlns:a16="http://schemas.microsoft.com/office/drawing/2014/main" id="{C876569A-E440-45A8-B7B1-6956A29452DF}"/>
                    </a:ext>
                  </a:extLst>
                </p:cNvPr>
                <p:cNvGrpSpPr/>
                <p:nvPr/>
              </p:nvGrpSpPr>
              <p:grpSpPr>
                <a:xfrm>
                  <a:off x="1729841" y="2122583"/>
                  <a:ext cx="2872091" cy="322523"/>
                  <a:chOff x="1729841" y="2122583"/>
                  <a:chExt cx="2872091" cy="322523"/>
                </a:xfrm>
              </p:grpSpPr>
              <p:grpSp>
                <p:nvGrpSpPr>
                  <p:cNvPr id="11" name="Group 448">
                    <a:extLst>
                      <a:ext uri="{FF2B5EF4-FFF2-40B4-BE49-F238E27FC236}">
                        <a16:creationId xmlns="" xmlns:a16="http://schemas.microsoft.com/office/drawing/2014/main" id="{F31636BB-7350-4F27-AEBA-49D91F5D2CEC}"/>
                      </a:ext>
                    </a:extLst>
                  </p:cNvPr>
                  <p:cNvGrpSpPr/>
                  <p:nvPr/>
                </p:nvGrpSpPr>
                <p:grpSpPr>
                  <a:xfrm>
                    <a:off x="1786342" y="2122583"/>
                    <a:ext cx="2815590" cy="322523"/>
                    <a:chOff x="1786342" y="2122583"/>
                    <a:chExt cx="2815590" cy="322523"/>
                  </a:xfrm>
                </p:grpSpPr>
                <p:sp>
                  <p:nvSpPr>
                    <p:cNvPr id="451" name="Line 33">
                      <a:extLst>
                        <a:ext uri="{FF2B5EF4-FFF2-40B4-BE49-F238E27FC236}">
                          <a16:creationId xmlns="" xmlns:a16="http://schemas.microsoft.com/office/drawing/2014/main" id="{AD3DB9DE-BB14-4624-AA16-8DE3BEFB8E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6342" y="2158681"/>
                      <a:ext cx="103584" cy="392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2" name="Line 34">
                      <a:extLst>
                        <a:ext uri="{FF2B5EF4-FFF2-40B4-BE49-F238E27FC236}">
                          <a16:creationId xmlns="" xmlns:a16="http://schemas.microsoft.com/office/drawing/2014/main" id="{F2875169-A37F-44B8-A87B-AA9BDAAA0C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9925" y="2162605"/>
                      <a:ext cx="152237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3" name="Line 35">
                      <a:extLst>
                        <a:ext uri="{FF2B5EF4-FFF2-40B4-BE49-F238E27FC236}">
                          <a16:creationId xmlns="" xmlns:a16="http://schemas.microsoft.com/office/drawing/2014/main" id="{7AF856B1-D677-46A4-A3CA-CF4DEB2E89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42162" y="2167313"/>
                      <a:ext cx="165577" cy="47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4" name="Line 36">
                      <a:extLst>
                        <a:ext uri="{FF2B5EF4-FFF2-40B4-BE49-F238E27FC236}">
                          <a16:creationId xmlns="" xmlns:a16="http://schemas.microsoft.com/office/drawing/2014/main" id="{A9AD7B39-2F93-4676-80BD-62CB636E70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738" y="2153972"/>
                      <a:ext cx="183626" cy="133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5" name="Line 37">
                      <a:extLst>
                        <a:ext uri="{FF2B5EF4-FFF2-40B4-BE49-F238E27FC236}">
                          <a16:creationId xmlns="" xmlns:a16="http://schemas.microsoft.com/office/drawing/2014/main" id="{D6FA1D85-320F-452E-8BF9-9849CDC012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1364" y="2153972"/>
                      <a:ext cx="87889" cy="78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6" name="Line 38">
                      <a:extLst>
                        <a:ext uri="{FF2B5EF4-FFF2-40B4-BE49-F238E27FC236}">
                          <a16:creationId xmlns="" xmlns:a16="http://schemas.microsoft.com/office/drawing/2014/main" id="{AAE39CD2-0D52-4E51-943D-1B63229AA6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9253" y="2153972"/>
                      <a:ext cx="87889" cy="78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7" name="Line 39">
                      <a:extLst>
                        <a:ext uri="{FF2B5EF4-FFF2-40B4-BE49-F238E27FC236}">
                          <a16:creationId xmlns="" xmlns:a16="http://schemas.microsoft.com/office/drawing/2014/main" id="{5E976DF0-1EF2-404F-8F79-5F08815965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67142" y="2135924"/>
                      <a:ext cx="147528" cy="180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8" name="Line 40">
                      <a:extLst>
                        <a:ext uri="{FF2B5EF4-FFF2-40B4-BE49-F238E27FC236}">
                          <a16:creationId xmlns="" xmlns:a16="http://schemas.microsoft.com/office/drawing/2014/main" id="{CC2C3046-C156-45AC-A870-6EB581E5CF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14670" y="2127292"/>
                      <a:ext cx="147528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59" name="Line 41">
                      <a:extLst>
                        <a:ext uri="{FF2B5EF4-FFF2-40B4-BE49-F238E27FC236}">
                          <a16:creationId xmlns="" xmlns:a16="http://schemas.microsoft.com/office/drawing/2014/main" id="{887E9137-9834-4BE4-A35D-93455DCB15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2198" y="2127292"/>
                      <a:ext cx="10750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0" name="Line 42">
                      <a:extLst>
                        <a:ext uri="{FF2B5EF4-FFF2-40B4-BE49-F238E27FC236}">
                          <a16:creationId xmlns="" xmlns:a16="http://schemas.microsoft.com/office/drawing/2014/main" id="{E252C97B-2883-447E-A138-459E98C5F8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69706" y="2122583"/>
                      <a:ext cx="116924" cy="47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1" name="Line 43">
                      <a:extLst>
                        <a:ext uri="{FF2B5EF4-FFF2-40B4-BE49-F238E27FC236}">
                          <a16:creationId xmlns="" xmlns:a16="http://schemas.microsoft.com/office/drawing/2014/main" id="{E75C8CB3-4321-4446-801C-7122E8892B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6630" y="2122583"/>
                      <a:ext cx="143605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2" name="Line 44">
                      <a:extLst>
                        <a:ext uri="{FF2B5EF4-FFF2-40B4-BE49-F238E27FC236}">
                          <a16:creationId xmlns="" xmlns:a16="http://schemas.microsoft.com/office/drawing/2014/main" id="{78B46EB9-ECE7-42E3-8701-496B2FC50EA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0234" y="2131216"/>
                      <a:ext cx="102799" cy="141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3" name="Line 45">
                      <a:extLst>
                        <a:ext uri="{FF2B5EF4-FFF2-40B4-BE49-F238E27FC236}">
                          <a16:creationId xmlns="" xmlns:a16="http://schemas.microsoft.com/office/drawing/2014/main" id="{3AD0CA43-2607-4E21-AFA8-2C1A9458AC2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3033" y="2145341"/>
                      <a:ext cx="85535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4" name="Line 46">
                      <a:extLst>
                        <a:ext uri="{FF2B5EF4-FFF2-40B4-BE49-F238E27FC236}">
                          <a16:creationId xmlns="" xmlns:a16="http://schemas.microsoft.com/office/drawing/2014/main" id="{FD644350-600C-4427-99CA-08FB14B1C5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8568" y="2153972"/>
                      <a:ext cx="73764" cy="2040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5" name="Line 47">
                      <a:extLst>
                        <a:ext uri="{FF2B5EF4-FFF2-40B4-BE49-F238E27FC236}">
                          <a16:creationId xmlns="" xmlns:a16="http://schemas.microsoft.com/office/drawing/2014/main" id="{F41AD8B7-99A3-4B33-8EE3-691F14D862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2332" y="2174375"/>
                      <a:ext cx="73764" cy="2040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6" name="Line 48">
                      <a:extLst>
                        <a:ext uri="{FF2B5EF4-FFF2-40B4-BE49-F238E27FC236}">
                          <a16:creationId xmlns="" xmlns:a16="http://schemas.microsoft.com/office/drawing/2014/main" id="{91A943CF-7201-4CF7-B213-F161D8C2DB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6096" y="2194778"/>
                      <a:ext cx="170285" cy="2589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7" name="Line 49">
                      <a:extLst>
                        <a:ext uri="{FF2B5EF4-FFF2-40B4-BE49-F238E27FC236}">
                          <a16:creationId xmlns="" xmlns:a16="http://schemas.microsoft.com/office/drawing/2014/main" id="{83C5FCD6-F4DE-4ECF-B889-ABE575C196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6381" y="2220674"/>
                      <a:ext cx="184410" cy="4472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8" name="Line 50">
                      <a:extLst>
                        <a:ext uri="{FF2B5EF4-FFF2-40B4-BE49-F238E27FC236}">
                          <a16:creationId xmlns="" xmlns:a16="http://schemas.microsoft.com/office/drawing/2014/main" id="{2D2E37FD-BB7A-476D-B9F3-D264423C5A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0792" y="2265403"/>
                      <a:ext cx="210306" cy="7219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69" name="Line 51">
                      <a:extLst>
                        <a:ext uri="{FF2B5EF4-FFF2-40B4-BE49-F238E27FC236}">
                          <a16:creationId xmlns="" xmlns:a16="http://schemas.microsoft.com/office/drawing/2014/main" id="{38A833C6-8970-49D0-90A9-534D9E003F6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31098" y="2337598"/>
                      <a:ext cx="98875" cy="4473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0" name="Line 52">
                      <a:extLst>
                        <a:ext uri="{FF2B5EF4-FFF2-40B4-BE49-F238E27FC236}">
                          <a16:creationId xmlns="" xmlns:a16="http://schemas.microsoft.com/office/drawing/2014/main" id="{BCA5D71A-3BEA-4D08-B7F5-E5DB511A79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9973" y="2382327"/>
                      <a:ext cx="76118" cy="3138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1" name="Line 53">
                      <a:extLst>
                        <a:ext uri="{FF2B5EF4-FFF2-40B4-BE49-F238E27FC236}">
                          <a16:creationId xmlns="" xmlns:a16="http://schemas.microsoft.com/office/drawing/2014/main" id="{5E776344-2259-493D-AC71-D583E67069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6091" y="2413716"/>
                      <a:ext cx="67486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2" name="Line 54">
                      <a:extLst>
                        <a:ext uri="{FF2B5EF4-FFF2-40B4-BE49-F238E27FC236}">
                          <a16:creationId xmlns="" xmlns:a16="http://schemas.microsoft.com/office/drawing/2014/main" id="{5CB95F37-4D65-40C9-9AB5-FA3E3218945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3578" y="2422348"/>
                      <a:ext cx="66702" cy="133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3" name="Line 55">
                      <a:extLst>
                        <a:ext uri="{FF2B5EF4-FFF2-40B4-BE49-F238E27FC236}">
                          <a16:creationId xmlns="" xmlns:a16="http://schemas.microsoft.com/office/drawing/2014/main" id="{88F686B2-0798-4D47-8475-4003FC2CD93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40279" y="2435689"/>
                      <a:ext cx="62778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474" name="Line 56">
                      <a:extLst>
                        <a:ext uri="{FF2B5EF4-FFF2-40B4-BE49-F238E27FC236}">
                          <a16:creationId xmlns="" xmlns:a16="http://schemas.microsoft.com/office/drawing/2014/main" id="{155577D9-F00E-4DB0-A68A-78E9653715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3057" y="2445105"/>
                      <a:ext cx="9887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450" name="Line 61">
                    <a:extLst>
                      <a:ext uri="{FF2B5EF4-FFF2-40B4-BE49-F238E27FC236}">
                        <a16:creationId xmlns="" xmlns:a16="http://schemas.microsoft.com/office/drawing/2014/main" id="{0D48AA34-104D-4A68-B095-6D46314EE0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9841" y="2152403"/>
                    <a:ext cx="56500" cy="627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" name="Group 443">
                  <a:extLst>
                    <a:ext uri="{FF2B5EF4-FFF2-40B4-BE49-F238E27FC236}">
                      <a16:creationId xmlns="" xmlns:a16="http://schemas.microsoft.com/office/drawing/2014/main" id="{090E6ECD-77BD-471E-B8C0-515A7445CD41}"/>
                    </a:ext>
                  </a:extLst>
                </p:cNvPr>
                <p:cNvGrpSpPr/>
                <p:nvPr/>
              </p:nvGrpSpPr>
              <p:grpSpPr>
                <a:xfrm flipV="1">
                  <a:off x="4649803" y="2440897"/>
                  <a:ext cx="400209" cy="45827"/>
                  <a:chOff x="4649801" y="2405084"/>
                  <a:chExt cx="400209" cy="48653"/>
                </a:xfrm>
              </p:grpSpPr>
              <p:sp>
                <p:nvSpPr>
                  <p:cNvPr id="445" name="Line 57">
                    <a:extLst>
                      <a:ext uri="{FF2B5EF4-FFF2-40B4-BE49-F238E27FC236}">
                        <a16:creationId xmlns="" xmlns:a16="http://schemas.microsoft.com/office/drawing/2014/main" id="{FAEB15B3-7F28-4A05-86BA-2986B70051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731" y="2440397"/>
                    <a:ext cx="85535" cy="9417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6" name="Line 58">
                    <a:extLst>
                      <a:ext uri="{FF2B5EF4-FFF2-40B4-BE49-F238E27FC236}">
                        <a16:creationId xmlns="" xmlns:a16="http://schemas.microsoft.com/office/drawing/2014/main" id="{F3AE4F0E-09C7-46A5-8CF4-A086669598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0266" y="2449814"/>
                    <a:ext cx="26681" cy="3923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7" name="Line 59">
                    <a:extLst>
                      <a:ext uri="{FF2B5EF4-FFF2-40B4-BE49-F238E27FC236}">
                        <a16:creationId xmlns="" xmlns:a16="http://schemas.microsoft.com/office/drawing/2014/main" id="{0772E5EF-8A70-4C5D-B087-D47AE25D2A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6947" y="2405084"/>
                    <a:ext cx="233063" cy="48653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48" name="Line 63">
                    <a:extLst>
                      <a:ext uri="{FF2B5EF4-FFF2-40B4-BE49-F238E27FC236}">
                        <a16:creationId xmlns="" xmlns:a16="http://schemas.microsoft.com/office/drawing/2014/main" id="{89DF697E-7038-4863-9E63-C1DBD72B36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9801" y="2440397"/>
                    <a:ext cx="54931" cy="2354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</p:grpSp>
        <p:sp>
          <p:nvSpPr>
            <p:cNvPr id="378" name="Rectangle 68">
              <a:extLst>
                <a:ext uri="{FF2B5EF4-FFF2-40B4-BE49-F238E27FC236}">
                  <a16:creationId xmlns="" xmlns:a16="http://schemas.microsoft.com/office/drawing/2014/main" id="{3F1DBA68-5C9B-4638-B21D-342E0D25E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104" y="3050588"/>
              <a:ext cx="110607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</a:t>
              </a:r>
              <a:endParaRPr lang="en-US" sz="1600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5" name="Rectangle 384">
              <a:extLst>
                <a:ext uri="{FF2B5EF4-FFF2-40B4-BE49-F238E27FC236}">
                  <a16:creationId xmlns="" xmlns:a16="http://schemas.microsoft.com/office/drawing/2014/main" id="{9D4FD96E-E08A-4A14-BBC1-1A585C536F74}"/>
                </a:ext>
              </a:extLst>
            </p:cNvPr>
            <p:cNvSpPr/>
            <p:nvPr/>
          </p:nvSpPr>
          <p:spPr>
            <a:xfrm>
              <a:off x="1129205" y="1989199"/>
              <a:ext cx="22646" cy="98624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386" name="Rectangle 385">
              <a:extLst>
                <a:ext uri="{FF2B5EF4-FFF2-40B4-BE49-F238E27FC236}">
                  <a16:creationId xmlns="" xmlns:a16="http://schemas.microsoft.com/office/drawing/2014/main" id="{7905D958-556D-44AE-94E4-F87AE9B65E15}"/>
                </a:ext>
              </a:extLst>
            </p:cNvPr>
            <p:cNvSpPr/>
            <p:nvPr/>
          </p:nvSpPr>
          <p:spPr>
            <a:xfrm>
              <a:off x="4739564" y="2354527"/>
              <a:ext cx="22646" cy="98624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grpSp>
          <p:nvGrpSpPr>
            <p:cNvPr id="13" name="Group 15">
              <a:extLst>
                <a:ext uri="{FF2B5EF4-FFF2-40B4-BE49-F238E27FC236}">
                  <a16:creationId xmlns="" xmlns:a16="http://schemas.microsoft.com/office/drawing/2014/main" id="{C31B9A9B-71FE-4E61-8288-E84627C5E399}"/>
                </a:ext>
              </a:extLst>
            </p:cNvPr>
            <p:cNvGrpSpPr/>
            <p:nvPr/>
          </p:nvGrpSpPr>
          <p:grpSpPr>
            <a:xfrm>
              <a:off x="708162" y="2377981"/>
              <a:ext cx="4500824" cy="826863"/>
              <a:chOff x="708162" y="2309885"/>
              <a:chExt cx="4500824" cy="826863"/>
            </a:xfrm>
          </p:grpSpPr>
          <p:sp>
            <p:nvSpPr>
              <p:cNvPr id="376" name="Rectangle 66">
                <a:extLst>
                  <a:ext uri="{FF2B5EF4-FFF2-40B4-BE49-F238E27FC236}">
                    <a16:creationId xmlns="" xmlns:a16="http://schemas.microsoft.com/office/drawing/2014/main" id="{78E2EBD9-E965-40C2-908C-88C6646E5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880" y="2617817"/>
                <a:ext cx="429604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Horiz</a:t>
                </a:r>
                <a:endParaRPr lang="en-US" sz="16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7" name="Rectangle 67">
                <a:extLst>
                  <a:ext uri="{FF2B5EF4-FFF2-40B4-BE49-F238E27FC236}">
                    <a16:creationId xmlns="" xmlns:a16="http://schemas.microsoft.com/office/drawing/2014/main" id="{FFA6CC4F-4EA9-4162-9AE4-069222BE4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0244" y="2627290"/>
                <a:ext cx="429604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Horiz</a:t>
                </a:r>
                <a:endParaRPr lang="en-US" sz="16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79" name="Rectangle 69">
                <a:extLst>
                  <a:ext uri="{FF2B5EF4-FFF2-40B4-BE49-F238E27FC236}">
                    <a16:creationId xmlns="" xmlns:a16="http://schemas.microsoft.com/office/drawing/2014/main" id="{9173369E-5CF8-43B0-967D-EF4EC8BA0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162" y="2503670"/>
                <a:ext cx="224037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600" baseline="-250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FS</a:t>
                </a:r>
                <a:endParaRPr lang="en-US" sz="1600" baseline="-25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0" name="Rectangle 70">
                <a:extLst>
                  <a:ext uri="{FF2B5EF4-FFF2-40B4-BE49-F238E27FC236}">
                    <a16:creationId xmlns="" xmlns:a16="http://schemas.microsoft.com/office/drawing/2014/main" id="{5E8F1FA2-2A1C-40AF-97E3-BD7D9A103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1742" y="2384104"/>
                <a:ext cx="237244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600" baseline="-250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BS</a:t>
                </a:r>
                <a:endParaRPr lang="en-US" sz="1600" baseline="-25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1" name="Line 85">
                <a:extLst>
                  <a:ext uri="{FF2B5EF4-FFF2-40B4-BE49-F238E27FC236}">
                    <a16:creationId xmlns="" xmlns:a16="http://schemas.microsoft.com/office/drawing/2014/main" id="{7F3A8B63-8CA9-4804-ACDB-773010A20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0362" y="2656542"/>
                <a:ext cx="0" cy="1358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2" name="Line 86">
                <a:extLst>
                  <a:ext uri="{FF2B5EF4-FFF2-40B4-BE49-F238E27FC236}">
                    <a16:creationId xmlns="" xmlns:a16="http://schemas.microsoft.com/office/drawing/2014/main" id="{9879F938-405E-4E60-A77A-2CBE8F63E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0674" y="2565064"/>
                <a:ext cx="12894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4" name="Group 5">
                <a:extLst>
                  <a:ext uri="{FF2B5EF4-FFF2-40B4-BE49-F238E27FC236}">
                    <a16:creationId xmlns="" xmlns:a16="http://schemas.microsoft.com/office/drawing/2014/main" id="{244338C9-6A3C-4A1F-93B1-EABB1EAC5E1A}"/>
                  </a:ext>
                </a:extLst>
              </p:cNvPr>
              <p:cNvGrpSpPr/>
              <p:nvPr/>
            </p:nvGrpSpPr>
            <p:grpSpPr>
              <a:xfrm>
                <a:off x="1158126" y="2555283"/>
                <a:ext cx="3591588" cy="581465"/>
                <a:chOff x="1158126" y="2555283"/>
                <a:chExt cx="3591588" cy="581465"/>
              </a:xfrm>
            </p:grpSpPr>
            <p:grpSp>
              <p:nvGrpSpPr>
                <p:cNvPr id="15" name="Group 4">
                  <a:extLst>
                    <a:ext uri="{FF2B5EF4-FFF2-40B4-BE49-F238E27FC236}">
                      <a16:creationId xmlns="" xmlns:a16="http://schemas.microsoft.com/office/drawing/2014/main" id="{8F150DE0-00CD-4800-B3ED-910704AB7573}"/>
                    </a:ext>
                  </a:extLst>
                </p:cNvPr>
                <p:cNvGrpSpPr/>
                <p:nvPr/>
              </p:nvGrpSpPr>
              <p:grpSpPr>
                <a:xfrm>
                  <a:off x="1158126" y="2555283"/>
                  <a:ext cx="3591588" cy="100824"/>
                  <a:chOff x="1158126" y="2555283"/>
                  <a:chExt cx="3591588" cy="100824"/>
                </a:xfrm>
              </p:grpSpPr>
              <p:grpSp>
                <p:nvGrpSpPr>
                  <p:cNvPr id="16" name="Group 2">
                    <a:extLst>
                      <a:ext uri="{FF2B5EF4-FFF2-40B4-BE49-F238E27FC236}">
                        <a16:creationId xmlns="" xmlns:a16="http://schemas.microsoft.com/office/drawing/2014/main" id="{10B39EB1-8DE4-4AAF-9C09-C5B042839EDE}"/>
                      </a:ext>
                    </a:extLst>
                  </p:cNvPr>
                  <p:cNvGrpSpPr/>
                  <p:nvPr/>
                </p:nvGrpSpPr>
                <p:grpSpPr>
                  <a:xfrm>
                    <a:off x="1159238" y="2555283"/>
                    <a:ext cx="3575304" cy="97354"/>
                    <a:chOff x="1046305" y="2547997"/>
                    <a:chExt cx="3658578" cy="97354"/>
                  </a:xfrm>
                </p:grpSpPr>
                <p:sp>
                  <p:nvSpPr>
                    <p:cNvPr id="368" name="Line 65">
                      <a:extLst>
                        <a:ext uri="{FF2B5EF4-FFF2-40B4-BE49-F238E27FC236}">
                          <a16:creationId xmlns="" xmlns:a16="http://schemas.microsoft.com/office/drawing/2014/main" id="{7D381E10-65C8-4E6D-8E77-B354FFC922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046305" y="2555927"/>
                      <a:ext cx="1828800" cy="89424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369" name="Line 64">
                      <a:extLst>
                        <a:ext uri="{FF2B5EF4-FFF2-40B4-BE49-F238E27FC236}">
                          <a16:creationId xmlns="" xmlns:a16="http://schemas.microsoft.com/office/drawing/2014/main" id="{7BD95127-D5C5-44F4-8B4A-D836DECEC9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76083" y="2547997"/>
                      <a:ext cx="1828800" cy="93601"/>
                    </a:xfrm>
                    <a:prstGeom prst="line">
                      <a:avLst/>
                    </a:prstGeom>
                    <a:noFill/>
                    <a:ln w="0">
                      <a:solidFill>
                        <a:srgbClr val="FF0000"/>
                      </a:solidFill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374" name="Line 64">
                    <a:extLst>
                      <a:ext uri="{FF2B5EF4-FFF2-40B4-BE49-F238E27FC236}">
                        <a16:creationId xmlns="" xmlns:a16="http://schemas.microsoft.com/office/drawing/2014/main" id="{7D28E1F8-F4F2-4B80-9417-20CF2FC88C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8126" y="2656107"/>
                    <a:ext cx="3591588" cy="0"/>
                  </a:xfrm>
                  <a:prstGeom prst="line">
                    <a:avLst/>
                  </a:prstGeom>
                  <a:noFill/>
                  <a:ln w="0">
                    <a:solidFill>
                      <a:srgbClr val="0000FF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7" name="Group 113">
                  <a:extLst>
                    <a:ext uri="{FF2B5EF4-FFF2-40B4-BE49-F238E27FC236}">
                      <a16:creationId xmlns="" xmlns:a16="http://schemas.microsoft.com/office/drawing/2014/main" id="{FB9500E2-7FD7-4A66-BCAB-0689B18EE89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808382" y="2639549"/>
                  <a:ext cx="280929" cy="497199"/>
                  <a:chOff x="5473812" y="3258212"/>
                  <a:chExt cx="1912288" cy="3384440"/>
                </a:xfrm>
              </p:grpSpPr>
              <p:grpSp>
                <p:nvGrpSpPr>
                  <p:cNvPr id="18" name="Group 1905">
                    <a:extLst>
                      <a:ext uri="{FF2B5EF4-FFF2-40B4-BE49-F238E27FC236}">
                        <a16:creationId xmlns="" xmlns:a16="http://schemas.microsoft.com/office/drawing/2014/main" id="{60CF21B8-4DE6-4E4A-8B1E-31BD5266ACDC}"/>
                      </a:ext>
                    </a:extLst>
                  </p:cNvPr>
                  <p:cNvGrpSpPr/>
                  <p:nvPr/>
                </p:nvGrpSpPr>
                <p:grpSpPr>
                  <a:xfrm>
                    <a:off x="6146584" y="3258212"/>
                    <a:ext cx="579803" cy="337849"/>
                    <a:chOff x="6511020" y="2181474"/>
                    <a:chExt cx="579803" cy="337849"/>
                  </a:xfrm>
                </p:grpSpPr>
                <p:grpSp>
                  <p:nvGrpSpPr>
                    <p:cNvPr id="19" name="Group 1872">
                      <a:extLst>
                        <a:ext uri="{FF2B5EF4-FFF2-40B4-BE49-F238E27FC236}">
                          <a16:creationId xmlns="" xmlns:a16="http://schemas.microsoft.com/office/drawing/2014/main" id="{C6D6EF8D-65FD-4DF5-8814-CF1FC9AE20B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1020" y="2181474"/>
                      <a:ext cx="579803" cy="189166"/>
                      <a:chOff x="6472550" y="2134126"/>
                      <a:chExt cx="644226" cy="236457"/>
                    </a:xfrm>
                  </p:grpSpPr>
                  <p:sp>
                    <p:nvSpPr>
                      <p:cNvPr id="435" name="Rectangle 434">
                        <a:extLst>
                          <a:ext uri="{FF2B5EF4-FFF2-40B4-BE49-F238E27FC236}">
                            <a16:creationId xmlns="" xmlns:a16="http://schemas.microsoft.com/office/drawing/2014/main" id="{3E34E95B-EFE7-41D0-A23D-9A0F861F53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15540" y="2164261"/>
                        <a:ext cx="101236" cy="190093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6" name="Rectangle 435">
                        <a:extLst>
                          <a:ext uri="{FF2B5EF4-FFF2-40B4-BE49-F238E27FC236}">
                            <a16:creationId xmlns="" xmlns:a16="http://schemas.microsoft.com/office/drawing/2014/main" id="{807AA2FD-00B8-4A12-A7AD-1E6D77A52E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18408" y="2166582"/>
                        <a:ext cx="45719" cy="19704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7" name="Rounded Rectangle 318">
                        <a:extLst>
                          <a:ext uri="{FF2B5EF4-FFF2-40B4-BE49-F238E27FC236}">
                            <a16:creationId xmlns="" xmlns:a16="http://schemas.microsoft.com/office/drawing/2014/main" id="{957984AE-9990-4EA4-8036-27C403BFCA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9621" y="2134126"/>
                        <a:ext cx="461064" cy="236456"/>
                      </a:xfrm>
                      <a:prstGeom prst="roundRect">
                        <a:avLst/>
                      </a:prstGeom>
                      <a:solidFill>
                        <a:srgbClr val="00800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8" name="Rectangle 437">
                        <a:extLst>
                          <a:ext uri="{FF2B5EF4-FFF2-40B4-BE49-F238E27FC236}">
                            <a16:creationId xmlns="" xmlns:a16="http://schemas.microsoft.com/office/drawing/2014/main" id="{F7DBD78B-6A96-41B7-9968-9A44564F3E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2550" y="2205991"/>
                        <a:ext cx="45719" cy="10895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9" name="Rounded Rectangle 320">
                        <a:extLst>
                          <a:ext uri="{FF2B5EF4-FFF2-40B4-BE49-F238E27FC236}">
                            <a16:creationId xmlns="" xmlns:a16="http://schemas.microsoft.com/office/drawing/2014/main" id="{8F57D806-CBD1-47EB-8FE3-EC4BB1D618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72955" y="2194400"/>
                        <a:ext cx="337426" cy="176183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0" name="Oval 439">
                        <a:extLst>
                          <a:ext uri="{FF2B5EF4-FFF2-40B4-BE49-F238E27FC236}">
                            <a16:creationId xmlns="" xmlns:a16="http://schemas.microsoft.com/office/drawing/2014/main" id="{90EC8377-2EFD-41D1-8E77-B4AE1CE793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8411" y="2247719"/>
                        <a:ext cx="121061" cy="104319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0">
                            <a:schemeClr val="tx1">
                              <a:lumMod val="75000"/>
                              <a:lumOff val="2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tx1">
                              <a:lumMod val="75000"/>
                              <a:lumOff val="2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tx1">
                              <a:lumMod val="75000"/>
                              <a:lumOff val="25000"/>
                              <a:shade val="100000"/>
                              <a:satMod val="115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424" name="Rectangle 423">
                      <a:extLst>
                        <a:ext uri="{FF2B5EF4-FFF2-40B4-BE49-F238E27FC236}">
                          <a16:creationId xmlns="" xmlns:a16="http://schemas.microsoft.com/office/drawing/2014/main" id="{FDF15209-F51B-4F2B-9632-CA680A6286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969" y="2379856"/>
                      <a:ext cx="373229" cy="41728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grpSp>
                  <p:nvGrpSpPr>
                    <p:cNvPr id="20" name="Group 72">
                      <a:extLst>
                        <a:ext uri="{FF2B5EF4-FFF2-40B4-BE49-F238E27FC236}">
                          <a16:creationId xmlns="" xmlns:a16="http://schemas.microsoft.com/office/drawing/2014/main" id="{2EAF658B-6A49-4DD7-98AF-3F3564DF5F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8119" y="2422872"/>
                      <a:ext cx="73152" cy="57607"/>
                      <a:chOff x="5646283" y="853457"/>
                      <a:chExt cx="73152" cy="64008"/>
                    </a:xfrm>
                  </p:grpSpPr>
                  <p:sp>
                    <p:nvSpPr>
                      <p:cNvPr id="433" name="Rectangle 432">
                        <a:extLst>
                          <a:ext uri="{FF2B5EF4-FFF2-40B4-BE49-F238E27FC236}">
                            <a16:creationId xmlns="" xmlns:a16="http://schemas.microsoft.com/office/drawing/2014/main" id="{FDECBE9B-1220-4CF8-A6AC-5011F32DB4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776" y="853457"/>
                        <a:ext cx="27432" cy="6400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4" name="Rectangle 433">
                        <a:extLst>
                          <a:ext uri="{FF2B5EF4-FFF2-40B4-BE49-F238E27FC236}">
                            <a16:creationId xmlns="" xmlns:a16="http://schemas.microsoft.com/office/drawing/2014/main" id="{A8C57C2B-AC83-4905-98B3-50FDB5CACF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6283" y="870061"/>
                        <a:ext cx="73152" cy="2743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sp>
                  <p:nvSpPr>
                    <p:cNvPr id="426" name="Rectangle 425">
                      <a:extLst>
                        <a:ext uri="{FF2B5EF4-FFF2-40B4-BE49-F238E27FC236}">
                          <a16:creationId xmlns="" xmlns:a16="http://schemas.microsoft.com/office/drawing/2014/main" id="{5B4BC96A-F1EF-46C6-9489-545D4C6725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0485" y="2478176"/>
                      <a:ext cx="293255" cy="41147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grpSp>
                  <p:nvGrpSpPr>
                    <p:cNvPr id="21" name="Group 71">
                      <a:extLst>
                        <a:ext uri="{FF2B5EF4-FFF2-40B4-BE49-F238E27FC236}">
                          <a16:creationId xmlns="" xmlns:a16="http://schemas.microsoft.com/office/drawing/2014/main" id="{C5CA1B25-1649-4F67-9E9F-888A7CFE59D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56423" y="2420912"/>
                      <a:ext cx="73152" cy="57607"/>
                      <a:chOff x="5646283" y="853457"/>
                      <a:chExt cx="73152" cy="64008"/>
                    </a:xfrm>
                  </p:grpSpPr>
                  <p:sp>
                    <p:nvSpPr>
                      <p:cNvPr id="431" name="Rectangle 430">
                        <a:extLst>
                          <a:ext uri="{FF2B5EF4-FFF2-40B4-BE49-F238E27FC236}">
                            <a16:creationId xmlns="" xmlns:a16="http://schemas.microsoft.com/office/drawing/2014/main" id="{A6DB63FE-E3FE-4CA8-8024-89E69D506A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776" y="853457"/>
                        <a:ext cx="27432" cy="6400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2" name="Rectangle 431">
                        <a:extLst>
                          <a:ext uri="{FF2B5EF4-FFF2-40B4-BE49-F238E27FC236}">
                            <a16:creationId xmlns="" xmlns:a16="http://schemas.microsoft.com/office/drawing/2014/main" id="{F358DC30-081A-4014-A5C3-16B58FDDB2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6283" y="870061"/>
                        <a:ext cx="73152" cy="2743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grpSp>
                  <p:nvGrpSpPr>
                    <p:cNvPr id="22" name="Group 72">
                      <a:extLst>
                        <a:ext uri="{FF2B5EF4-FFF2-40B4-BE49-F238E27FC236}">
                          <a16:creationId xmlns="" xmlns:a16="http://schemas.microsoft.com/office/drawing/2014/main" id="{00367FFD-F3D7-4877-B84E-63076AAEC0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67299" y="2422872"/>
                      <a:ext cx="73152" cy="57607"/>
                      <a:chOff x="5646283" y="853457"/>
                      <a:chExt cx="73152" cy="64008"/>
                    </a:xfrm>
                  </p:grpSpPr>
                  <p:sp>
                    <p:nvSpPr>
                      <p:cNvPr id="429" name="Rectangle 428">
                        <a:extLst>
                          <a:ext uri="{FF2B5EF4-FFF2-40B4-BE49-F238E27FC236}">
                            <a16:creationId xmlns="" xmlns:a16="http://schemas.microsoft.com/office/drawing/2014/main" id="{7F5DD830-6B48-4A0F-9B4D-8491CF4809F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8776" y="853457"/>
                        <a:ext cx="27432" cy="6400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0" name="Rectangle 429">
                        <a:extLst>
                          <a:ext uri="{FF2B5EF4-FFF2-40B4-BE49-F238E27FC236}">
                            <a16:creationId xmlns="" xmlns:a16="http://schemas.microsoft.com/office/drawing/2014/main" id="{7B6E633B-4BE5-49C2-AF16-CF8FD8697A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46283" y="870061"/>
                        <a:ext cx="73152" cy="27432"/>
                      </a:xfrm>
                      <a:prstGeom prst="rect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1924">
                    <a:extLst>
                      <a:ext uri="{FF2B5EF4-FFF2-40B4-BE49-F238E27FC236}">
                        <a16:creationId xmlns="" xmlns:a16="http://schemas.microsoft.com/office/drawing/2014/main" id="{19BD9E8C-A17D-46B8-8D64-D595395FEF1B}"/>
                      </a:ext>
                    </a:extLst>
                  </p:cNvPr>
                  <p:cNvGrpSpPr/>
                  <p:nvPr/>
                </p:nvGrpSpPr>
                <p:grpSpPr>
                  <a:xfrm>
                    <a:off x="5473812" y="3597179"/>
                    <a:ext cx="1912288" cy="3045473"/>
                    <a:chOff x="1812899" y="3196301"/>
                    <a:chExt cx="1912288" cy="3045473"/>
                  </a:xfrm>
                </p:grpSpPr>
                <p:grpSp>
                  <p:nvGrpSpPr>
                    <p:cNvPr id="24" name="Group 53">
                      <a:extLst>
                        <a:ext uri="{FF2B5EF4-FFF2-40B4-BE49-F238E27FC236}">
                          <a16:creationId xmlns="" xmlns:a16="http://schemas.microsoft.com/office/drawing/2014/main" id="{467B8F9C-E376-46FE-A791-3F08C55DDD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812899" y="3196301"/>
                      <a:ext cx="1912288" cy="3045473"/>
                      <a:chOff x="3582063" y="1443038"/>
                      <a:chExt cx="1912288" cy="3045473"/>
                    </a:xfrm>
                  </p:grpSpPr>
                  <p:sp>
                    <p:nvSpPr>
                      <p:cNvPr id="401" name="Freeform 282">
                        <a:extLst>
                          <a:ext uri="{FF2B5EF4-FFF2-40B4-BE49-F238E27FC236}">
                            <a16:creationId xmlns="" xmlns:a16="http://schemas.microsoft.com/office/drawing/2014/main" id="{F6F5FA4A-2AAE-425E-92B1-B4D6CBAD6D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36828" y="2027583"/>
                        <a:ext cx="174929" cy="1963972"/>
                      </a:xfrm>
                      <a:custGeom>
                        <a:avLst/>
                        <a:gdLst>
                          <a:gd name="connsiteX0" fmla="*/ 23854 w 174929"/>
                          <a:gd name="connsiteY0" fmla="*/ 0 h 1963972"/>
                          <a:gd name="connsiteX1" fmla="*/ 174929 w 174929"/>
                          <a:gd name="connsiteY1" fmla="*/ 7951 h 1963972"/>
                          <a:gd name="connsiteX2" fmla="*/ 163002 w 174929"/>
                          <a:gd name="connsiteY2" fmla="*/ 1900361 h 1963972"/>
                          <a:gd name="connsiteX3" fmla="*/ 131196 w 174929"/>
                          <a:gd name="connsiteY3" fmla="*/ 1963972 h 1963972"/>
                          <a:gd name="connsiteX4" fmla="*/ 27829 w 174929"/>
                          <a:gd name="connsiteY4" fmla="*/ 1956020 h 1963972"/>
                          <a:gd name="connsiteX5" fmla="*/ 0 w 174929"/>
                          <a:gd name="connsiteY5" fmla="*/ 1892410 h 1963972"/>
                          <a:gd name="connsiteX6" fmla="*/ 23854 w 174929"/>
                          <a:gd name="connsiteY6" fmla="*/ 0 h 19639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4929" h="1963972">
                            <a:moveTo>
                              <a:pt x="23854" y="0"/>
                            </a:moveTo>
                            <a:lnTo>
                              <a:pt x="174929" y="7951"/>
                            </a:lnTo>
                            <a:cubicBezTo>
                              <a:pt x="170953" y="638754"/>
                              <a:pt x="166978" y="1269558"/>
                              <a:pt x="163002" y="1900361"/>
                            </a:cubicBezTo>
                            <a:lnTo>
                              <a:pt x="131196" y="1963972"/>
                            </a:lnTo>
                            <a:lnTo>
                              <a:pt x="27829" y="1956020"/>
                            </a:lnTo>
                            <a:lnTo>
                              <a:pt x="0" y="1892410"/>
                            </a:lnTo>
                            <a:lnTo>
                              <a:pt x="23854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2" name="Freeform 283">
                        <a:extLst>
                          <a:ext uri="{FF2B5EF4-FFF2-40B4-BE49-F238E27FC236}">
                            <a16:creationId xmlns="" xmlns:a16="http://schemas.microsoft.com/office/drawing/2014/main" id="{CB5C1F8E-B422-4C75-B1E7-66A2F1C6EF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4637" y="2087217"/>
                        <a:ext cx="608274" cy="1641945"/>
                      </a:xfrm>
                      <a:custGeom>
                        <a:avLst/>
                        <a:gdLst>
                          <a:gd name="connsiteX0" fmla="*/ 0 w 608274"/>
                          <a:gd name="connsiteY0" fmla="*/ 0 h 1641945"/>
                          <a:gd name="connsiteX1" fmla="*/ 51683 w 608274"/>
                          <a:gd name="connsiteY1" fmla="*/ 7952 h 1641945"/>
                          <a:gd name="connsiteX2" fmla="*/ 592372 w 608274"/>
                          <a:gd name="connsiteY2" fmla="*/ 1550505 h 1641945"/>
                          <a:gd name="connsiteX3" fmla="*/ 584420 w 608274"/>
                          <a:gd name="connsiteY3" fmla="*/ 1582310 h 1641945"/>
                          <a:gd name="connsiteX4" fmla="*/ 608274 w 608274"/>
                          <a:gd name="connsiteY4" fmla="*/ 1641945 h 1641945"/>
                          <a:gd name="connsiteX5" fmla="*/ 532737 w 608274"/>
                          <a:gd name="connsiteY5" fmla="*/ 1610140 h 1641945"/>
                          <a:gd name="connsiteX6" fmla="*/ 524786 w 608274"/>
                          <a:gd name="connsiteY6" fmla="*/ 1578334 h 1641945"/>
                          <a:gd name="connsiteX7" fmla="*/ 492980 w 608274"/>
                          <a:gd name="connsiteY7" fmla="*/ 1550505 h 1641945"/>
                          <a:gd name="connsiteX8" fmla="*/ 0 w 608274"/>
                          <a:gd name="connsiteY8" fmla="*/ 0 h 16419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08274" h="1641945">
                            <a:moveTo>
                              <a:pt x="0" y="0"/>
                            </a:moveTo>
                            <a:lnTo>
                              <a:pt x="51683" y="7952"/>
                            </a:lnTo>
                            <a:lnTo>
                              <a:pt x="592372" y="1550505"/>
                            </a:lnTo>
                            <a:lnTo>
                              <a:pt x="584420" y="1582310"/>
                            </a:lnTo>
                            <a:lnTo>
                              <a:pt x="608274" y="1641945"/>
                            </a:lnTo>
                            <a:lnTo>
                              <a:pt x="532737" y="1610140"/>
                            </a:lnTo>
                            <a:lnTo>
                              <a:pt x="524786" y="1578334"/>
                            </a:lnTo>
                            <a:lnTo>
                              <a:pt x="492980" y="155050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3" name="Freeform 284">
                        <a:extLst>
                          <a:ext uri="{FF2B5EF4-FFF2-40B4-BE49-F238E27FC236}">
                            <a16:creationId xmlns="" xmlns:a16="http://schemas.microsoft.com/office/drawing/2014/main" id="{99ED9818-B5F9-45F4-ABCE-558F1B1212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77478" y="2075290"/>
                        <a:ext cx="628153" cy="1614115"/>
                      </a:xfrm>
                      <a:custGeom>
                        <a:avLst/>
                        <a:gdLst>
                          <a:gd name="connsiteX0" fmla="*/ 560567 w 628153"/>
                          <a:gd name="connsiteY0" fmla="*/ 0 h 1614115"/>
                          <a:gd name="connsiteX1" fmla="*/ 107343 w 628153"/>
                          <a:gd name="connsiteY1" fmla="*/ 1248355 h 1614115"/>
                          <a:gd name="connsiteX2" fmla="*/ 0 w 628153"/>
                          <a:gd name="connsiteY2" fmla="*/ 1550505 h 1614115"/>
                          <a:gd name="connsiteX3" fmla="*/ 3976 w 628153"/>
                          <a:gd name="connsiteY3" fmla="*/ 1578334 h 1614115"/>
                          <a:gd name="connsiteX4" fmla="*/ 3976 w 628153"/>
                          <a:gd name="connsiteY4" fmla="*/ 1614115 h 1614115"/>
                          <a:gd name="connsiteX5" fmla="*/ 63611 w 628153"/>
                          <a:gd name="connsiteY5" fmla="*/ 1598213 h 1614115"/>
                          <a:gd name="connsiteX6" fmla="*/ 83489 w 628153"/>
                          <a:gd name="connsiteY6" fmla="*/ 1550505 h 1614115"/>
                          <a:gd name="connsiteX7" fmla="*/ 115294 w 628153"/>
                          <a:gd name="connsiteY7" fmla="*/ 1542553 h 1614115"/>
                          <a:gd name="connsiteX8" fmla="*/ 210710 w 628153"/>
                          <a:gd name="connsiteY8" fmla="*/ 1236428 h 1614115"/>
                          <a:gd name="connsiteX9" fmla="*/ 628153 w 628153"/>
                          <a:gd name="connsiteY9" fmla="*/ 11927 h 1614115"/>
                          <a:gd name="connsiteX10" fmla="*/ 560567 w 628153"/>
                          <a:gd name="connsiteY10" fmla="*/ 0 h 16141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628153" h="1614115">
                            <a:moveTo>
                              <a:pt x="560567" y="0"/>
                            </a:moveTo>
                            <a:lnTo>
                              <a:pt x="107343" y="1248355"/>
                            </a:lnTo>
                            <a:lnTo>
                              <a:pt x="0" y="1550505"/>
                            </a:lnTo>
                            <a:lnTo>
                              <a:pt x="3976" y="1578334"/>
                            </a:lnTo>
                            <a:lnTo>
                              <a:pt x="3976" y="1614115"/>
                            </a:lnTo>
                            <a:lnTo>
                              <a:pt x="63611" y="1598213"/>
                            </a:lnTo>
                            <a:lnTo>
                              <a:pt x="83489" y="1550505"/>
                            </a:lnTo>
                            <a:lnTo>
                              <a:pt x="115294" y="1542553"/>
                            </a:lnTo>
                            <a:lnTo>
                              <a:pt x="210710" y="1236428"/>
                            </a:lnTo>
                            <a:lnTo>
                              <a:pt x="628153" y="11927"/>
                            </a:lnTo>
                            <a:lnTo>
                              <a:pt x="560567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4" name="Freeform 285">
                        <a:extLst>
                          <a:ext uri="{FF2B5EF4-FFF2-40B4-BE49-F238E27FC236}">
                            <a16:creationId xmlns="" xmlns:a16="http://schemas.microsoft.com/office/drawing/2014/main" id="{23FCCD91-00D8-4E99-A833-BFE2E6AB09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4699" y="1665798"/>
                        <a:ext cx="568518" cy="1510748"/>
                      </a:xfrm>
                      <a:custGeom>
                        <a:avLst/>
                        <a:gdLst>
                          <a:gd name="connsiteX0" fmla="*/ 512859 w 568518"/>
                          <a:gd name="connsiteY0" fmla="*/ 0 h 1510748"/>
                          <a:gd name="connsiteX1" fmla="*/ 0 w 568518"/>
                          <a:gd name="connsiteY1" fmla="*/ 1490870 h 1510748"/>
                          <a:gd name="connsiteX2" fmla="*/ 31805 w 568518"/>
                          <a:gd name="connsiteY2" fmla="*/ 1510748 h 1510748"/>
                          <a:gd name="connsiteX3" fmla="*/ 568518 w 568518"/>
                          <a:gd name="connsiteY3" fmla="*/ 11927 h 1510748"/>
                          <a:gd name="connsiteX4" fmla="*/ 512859 w 568518"/>
                          <a:gd name="connsiteY4" fmla="*/ 0 h 15107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68518" h="1510748">
                            <a:moveTo>
                              <a:pt x="512859" y="0"/>
                            </a:moveTo>
                            <a:lnTo>
                              <a:pt x="0" y="1490870"/>
                            </a:lnTo>
                            <a:lnTo>
                              <a:pt x="31805" y="1510748"/>
                            </a:lnTo>
                            <a:lnTo>
                              <a:pt x="568518" y="11927"/>
                            </a:lnTo>
                            <a:lnTo>
                              <a:pt x="512859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5" name="Freeform 286">
                        <a:extLst>
                          <a:ext uri="{FF2B5EF4-FFF2-40B4-BE49-F238E27FC236}">
                            <a16:creationId xmlns="" xmlns:a16="http://schemas.microsoft.com/office/drawing/2014/main" id="{F061D15C-0927-4DF0-A494-9370CE8950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97071" y="1626042"/>
                        <a:ext cx="75538" cy="1717481"/>
                      </a:xfrm>
                      <a:custGeom>
                        <a:avLst/>
                        <a:gdLst>
                          <a:gd name="connsiteX0" fmla="*/ 19879 w 75538"/>
                          <a:gd name="connsiteY0" fmla="*/ 3975 h 1717481"/>
                          <a:gd name="connsiteX1" fmla="*/ 0 w 75538"/>
                          <a:gd name="connsiteY1" fmla="*/ 1717481 h 1717481"/>
                          <a:gd name="connsiteX2" fmla="*/ 51684 w 75538"/>
                          <a:gd name="connsiteY2" fmla="*/ 1717481 h 1717481"/>
                          <a:gd name="connsiteX3" fmla="*/ 75538 w 75538"/>
                          <a:gd name="connsiteY3" fmla="*/ 0 h 1717481"/>
                          <a:gd name="connsiteX4" fmla="*/ 19879 w 75538"/>
                          <a:gd name="connsiteY4" fmla="*/ 3975 h 17174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538" h="1717481">
                            <a:moveTo>
                              <a:pt x="19879" y="3975"/>
                            </a:moveTo>
                            <a:lnTo>
                              <a:pt x="0" y="1717481"/>
                            </a:lnTo>
                            <a:lnTo>
                              <a:pt x="51684" y="1717481"/>
                            </a:lnTo>
                            <a:lnTo>
                              <a:pt x="75538" y="0"/>
                            </a:lnTo>
                            <a:lnTo>
                              <a:pt x="19879" y="3975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6" name="Freeform 287">
                        <a:extLst>
                          <a:ext uri="{FF2B5EF4-FFF2-40B4-BE49-F238E27FC236}">
                            <a16:creationId xmlns="" xmlns:a16="http://schemas.microsoft.com/office/drawing/2014/main" id="{E7CBB7F3-22B5-4511-BD3D-DC4570734B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03805" y="1618090"/>
                        <a:ext cx="51684" cy="1733385"/>
                      </a:xfrm>
                      <a:custGeom>
                        <a:avLst/>
                        <a:gdLst>
                          <a:gd name="connsiteX0" fmla="*/ 0 w 51684"/>
                          <a:gd name="connsiteY0" fmla="*/ 3976 h 1733385"/>
                          <a:gd name="connsiteX1" fmla="*/ 3976 w 51684"/>
                          <a:gd name="connsiteY1" fmla="*/ 1725433 h 1733385"/>
                          <a:gd name="connsiteX2" fmla="*/ 47708 w 51684"/>
                          <a:gd name="connsiteY2" fmla="*/ 1733385 h 1733385"/>
                          <a:gd name="connsiteX3" fmla="*/ 51684 w 51684"/>
                          <a:gd name="connsiteY3" fmla="*/ 0 h 1733385"/>
                          <a:gd name="connsiteX4" fmla="*/ 0 w 51684"/>
                          <a:gd name="connsiteY4" fmla="*/ 3976 h 17333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684" h="1733385">
                            <a:moveTo>
                              <a:pt x="0" y="3976"/>
                            </a:moveTo>
                            <a:cubicBezTo>
                              <a:pt x="1325" y="577795"/>
                              <a:pt x="2651" y="1151614"/>
                              <a:pt x="3976" y="1725433"/>
                            </a:cubicBezTo>
                            <a:lnTo>
                              <a:pt x="47708" y="1733385"/>
                            </a:lnTo>
                            <a:cubicBezTo>
                              <a:pt x="49033" y="1155590"/>
                              <a:pt x="50359" y="577795"/>
                              <a:pt x="51684" y="0"/>
                            </a:cubicBezTo>
                            <a:lnTo>
                              <a:pt x="0" y="3976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7" name="Freeform 288">
                        <a:extLst>
                          <a:ext uri="{FF2B5EF4-FFF2-40B4-BE49-F238E27FC236}">
                            <a16:creationId xmlns="" xmlns:a16="http://schemas.microsoft.com/office/drawing/2014/main" id="{1F2DCFB2-2A11-4667-B3EF-BECBB28717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08066" y="1717482"/>
                        <a:ext cx="504908" cy="1451113"/>
                      </a:xfrm>
                      <a:custGeom>
                        <a:avLst/>
                        <a:gdLst>
                          <a:gd name="connsiteX0" fmla="*/ 500932 w 504908"/>
                          <a:gd name="connsiteY0" fmla="*/ 0 h 1451113"/>
                          <a:gd name="connsiteX1" fmla="*/ 0 w 504908"/>
                          <a:gd name="connsiteY1" fmla="*/ 1451113 h 1451113"/>
                          <a:gd name="connsiteX2" fmla="*/ 51684 w 504908"/>
                          <a:gd name="connsiteY2" fmla="*/ 1439186 h 1451113"/>
                          <a:gd name="connsiteX3" fmla="*/ 504908 w 504908"/>
                          <a:gd name="connsiteY3" fmla="*/ 111318 h 1451113"/>
                          <a:gd name="connsiteX4" fmla="*/ 500932 w 504908"/>
                          <a:gd name="connsiteY4" fmla="*/ 0 h 14511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4908" h="1451113">
                            <a:moveTo>
                              <a:pt x="500932" y="0"/>
                            </a:moveTo>
                            <a:lnTo>
                              <a:pt x="0" y="1451113"/>
                            </a:lnTo>
                            <a:lnTo>
                              <a:pt x="51684" y="1439186"/>
                            </a:lnTo>
                            <a:lnTo>
                              <a:pt x="504908" y="111318"/>
                            </a:lnTo>
                            <a:lnTo>
                              <a:pt x="500932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8" name="Freeform 289">
                        <a:extLst>
                          <a:ext uri="{FF2B5EF4-FFF2-40B4-BE49-F238E27FC236}">
                            <a16:creationId xmlns="" xmlns:a16="http://schemas.microsoft.com/office/drawing/2014/main" id="{C26B754D-9E50-4C81-A8F9-0BE5BB70E3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37113" y="3152692"/>
                        <a:ext cx="234564" cy="170953"/>
                      </a:xfrm>
                      <a:custGeom>
                        <a:avLst/>
                        <a:gdLst>
                          <a:gd name="connsiteX0" fmla="*/ 51684 w 234564"/>
                          <a:gd name="connsiteY0" fmla="*/ 0 h 170953"/>
                          <a:gd name="connsiteX1" fmla="*/ 103367 w 234564"/>
                          <a:gd name="connsiteY1" fmla="*/ 31805 h 170953"/>
                          <a:gd name="connsiteX2" fmla="*/ 234564 w 234564"/>
                          <a:gd name="connsiteY2" fmla="*/ 3976 h 170953"/>
                          <a:gd name="connsiteX3" fmla="*/ 166977 w 234564"/>
                          <a:gd name="connsiteY3" fmla="*/ 170953 h 170953"/>
                          <a:gd name="connsiteX4" fmla="*/ 35781 w 234564"/>
                          <a:gd name="connsiteY4" fmla="*/ 170953 h 170953"/>
                          <a:gd name="connsiteX5" fmla="*/ 0 w 234564"/>
                          <a:gd name="connsiteY5" fmla="*/ 155051 h 170953"/>
                          <a:gd name="connsiteX6" fmla="*/ 51684 w 234564"/>
                          <a:gd name="connsiteY6" fmla="*/ 0 h 1709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4564" h="170953">
                            <a:moveTo>
                              <a:pt x="51684" y="0"/>
                            </a:moveTo>
                            <a:lnTo>
                              <a:pt x="103367" y="31805"/>
                            </a:lnTo>
                            <a:lnTo>
                              <a:pt x="234564" y="3976"/>
                            </a:lnTo>
                            <a:lnTo>
                              <a:pt x="166977" y="170953"/>
                            </a:lnTo>
                            <a:lnTo>
                              <a:pt x="35781" y="170953"/>
                            </a:lnTo>
                            <a:lnTo>
                              <a:pt x="0" y="155051"/>
                            </a:lnTo>
                            <a:lnTo>
                              <a:pt x="51684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9" name="Freeform 290">
                        <a:extLst>
                          <a:ext uri="{FF2B5EF4-FFF2-40B4-BE49-F238E27FC236}">
                            <a16:creationId xmlns="" xmlns:a16="http://schemas.microsoft.com/office/drawing/2014/main" id="{7A6C7114-706F-4A2E-A87F-6A816C491F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85144" y="3339548"/>
                        <a:ext cx="282272" cy="143123"/>
                      </a:xfrm>
                      <a:custGeom>
                        <a:avLst/>
                        <a:gdLst>
                          <a:gd name="connsiteX0" fmla="*/ 0 w 282272"/>
                          <a:gd name="connsiteY0" fmla="*/ 0 h 143123"/>
                          <a:gd name="connsiteX1" fmla="*/ 282272 w 282272"/>
                          <a:gd name="connsiteY1" fmla="*/ 11927 h 143123"/>
                          <a:gd name="connsiteX2" fmla="*/ 278296 w 282272"/>
                          <a:gd name="connsiteY2" fmla="*/ 143123 h 143123"/>
                          <a:gd name="connsiteX3" fmla="*/ 15903 w 282272"/>
                          <a:gd name="connsiteY3" fmla="*/ 135172 h 143123"/>
                          <a:gd name="connsiteX4" fmla="*/ 0 w 282272"/>
                          <a:gd name="connsiteY4" fmla="*/ 0 h 1431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2272" h="143123">
                            <a:moveTo>
                              <a:pt x="0" y="0"/>
                            </a:moveTo>
                            <a:lnTo>
                              <a:pt x="282272" y="11927"/>
                            </a:lnTo>
                            <a:lnTo>
                              <a:pt x="278296" y="143123"/>
                            </a:lnTo>
                            <a:lnTo>
                              <a:pt x="15903" y="13517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0" name="Freeform 291">
                        <a:extLst>
                          <a:ext uri="{FF2B5EF4-FFF2-40B4-BE49-F238E27FC236}">
                            <a16:creationId xmlns="" xmlns:a16="http://schemas.microsoft.com/office/drawing/2014/main" id="{FF1BA290-4282-4923-BBDE-B70A7BD5F4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67416" y="1689652"/>
                        <a:ext cx="500932" cy="1542553"/>
                      </a:xfrm>
                      <a:custGeom>
                        <a:avLst/>
                        <a:gdLst>
                          <a:gd name="connsiteX0" fmla="*/ 7951 w 500932"/>
                          <a:gd name="connsiteY0" fmla="*/ 0 h 1542553"/>
                          <a:gd name="connsiteX1" fmla="*/ 500932 w 500932"/>
                          <a:gd name="connsiteY1" fmla="*/ 1542553 h 1542553"/>
                          <a:gd name="connsiteX2" fmla="*/ 465151 w 500932"/>
                          <a:gd name="connsiteY2" fmla="*/ 1530626 h 1542553"/>
                          <a:gd name="connsiteX3" fmla="*/ 0 w 500932"/>
                          <a:gd name="connsiteY3" fmla="*/ 135172 h 1542553"/>
                          <a:gd name="connsiteX4" fmla="*/ 7951 w 500932"/>
                          <a:gd name="connsiteY4" fmla="*/ 0 h 1542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932" h="1542553">
                            <a:moveTo>
                              <a:pt x="7951" y="0"/>
                            </a:moveTo>
                            <a:lnTo>
                              <a:pt x="500932" y="1542553"/>
                            </a:lnTo>
                            <a:lnTo>
                              <a:pt x="465151" y="1530626"/>
                            </a:lnTo>
                            <a:lnTo>
                              <a:pt x="0" y="135172"/>
                            </a:lnTo>
                            <a:lnTo>
                              <a:pt x="7951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1" name="Freeform 292">
                        <a:extLst>
                          <a:ext uri="{FF2B5EF4-FFF2-40B4-BE49-F238E27FC236}">
                            <a16:creationId xmlns="" xmlns:a16="http://schemas.microsoft.com/office/drawing/2014/main" id="{1666E87C-BD8C-4DC1-BC3B-A8938ECC7C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11148" y="1665798"/>
                        <a:ext cx="568518" cy="1582310"/>
                      </a:xfrm>
                      <a:custGeom>
                        <a:avLst/>
                        <a:gdLst>
                          <a:gd name="connsiteX0" fmla="*/ 55659 w 568518"/>
                          <a:gd name="connsiteY0" fmla="*/ 0 h 1582310"/>
                          <a:gd name="connsiteX1" fmla="*/ 568518 w 568518"/>
                          <a:gd name="connsiteY1" fmla="*/ 1570383 h 1582310"/>
                          <a:gd name="connsiteX2" fmla="*/ 540689 w 568518"/>
                          <a:gd name="connsiteY2" fmla="*/ 1582310 h 1582310"/>
                          <a:gd name="connsiteX3" fmla="*/ 0 w 568518"/>
                          <a:gd name="connsiteY3" fmla="*/ 11927 h 1582310"/>
                          <a:gd name="connsiteX4" fmla="*/ 55659 w 568518"/>
                          <a:gd name="connsiteY4" fmla="*/ 0 h 15823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68518" h="1582310">
                            <a:moveTo>
                              <a:pt x="55659" y="0"/>
                            </a:moveTo>
                            <a:lnTo>
                              <a:pt x="568518" y="1570383"/>
                            </a:lnTo>
                            <a:lnTo>
                              <a:pt x="540689" y="1582310"/>
                            </a:lnTo>
                            <a:lnTo>
                              <a:pt x="0" y="11927"/>
                            </a:lnTo>
                            <a:lnTo>
                              <a:pt x="55659" y="0"/>
                            </a:lnTo>
                            <a:close/>
                          </a:path>
                        </a:pathLst>
                      </a:custGeom>
                      <a:blipFill>
                        <a:blip r:embed="rId2" cstate="print"/>
                        <a:tile tx="0" ty="0" sx="100000" sy="100000" flip="none" algn="tl"/>
                      </a:blip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2" name="Freeform 293">
                        <a:extLst>
                          <a:ext uri="{FF2B5EF4-FFF2-40B4-BE49-F238E27FC236}">
                            <a16:creationId xmlns="" xmlns:a16="http://schemas.microsoft.com/office/drawing/2014/main" id="{8DDC3A0F-B3A3-4BA6-9CC7-513542DF29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24616" y="3216303"/>
                        <a:ext cx="206734" cy="143123"/>
                      </a:xfrm>
                      <a:custGeom>
                        <a:avLst/>
                        <a:gdLst>
                          <a:gd name="connsiteX0" fmla="*/ 0 w 206734"/>
                          <a:gd name="connsiteY0" fmla="*/ 0 h 143123"/>
                          <a:gd name="connsiteX1" fmla="*/ 127221 w 206734"/>
                          <a:gd name="connsiteY1" fmla="*/ 27829 h 143123"/>
                          <a:gd name="connsiteX2" fmla="*/ 170953 w 206734"/>
                          <a:gd name="connsiteY2" fmla="*/ 19878 h 143123"/>
                          <a:gd name="connsiteX3" fmla="*/ 206734 w 206734"/>
                          <a:gd name="connsiteY3" fmla="*/ 115294 h 143123"/>
                          <a:gd name="connsiteX4" fmla="*/ 143123 w 206734"/>
                          <a:gd name="connsiteY4" fmla="*/ 143123 h 143123"/>
                          <a:gd name="connsiteX5" fmla="*/ 23854 w 206734"/>
                          <a:gd name="connsiteY5" fmla="*/ 107342 h 143123"/>
                          <a:gd name="connsiteX6" fmla="*/ 0 w 206734"/>
                          <a:gd name="connsiteY6" fmla="*/ 0 h 14312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06734" h="143123">
                            <a:moveTo>
                              <a:pt x="0" y="0"/>
                            </a:moveTo>
                            <a:lnTo>
                              <a:pt x="127221" y="27829"/>
                            </a:lnTo>
                            <a:lnTo>
                              <a:pt x="170953" y="19878"/>
                            </a:lnTo>
                            <a:lnTo>
                              <a:pt x="206734" y="115294"/>
                            </a:lnTo>
                            <a:lnTo>
                              <a:pt x="143123" y="143123"/>
                            </a:lnTo>
                            <a:lnTo>
                              <a:pt x="23854" y="1073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cxnSp>
                    <p:nvCxnSpPr>
                      <p:cNvPr id="413" name="Straight Connector 412">
                        <a:extLst>
                          <a:ext uri="{FF2B5EF4-FFF2-40B4-BE49-F238E27FC236}">
                            <a16:creationId xmlns="" xmlns:a16="http://schemas.microsoft.com/office/drawing/2014/main" id="{26F8631B-A821-4100-A2EC-99676EDD2614}"/>
                          </a:ext>
                        </a:extLst>
                      </p:cNvPr>
                      <p:cNvCxnSpPr>
                        <a:stCxn id="412" idx="1"/>
                        <a:endCxn id="412" idx="4"/>
                      </p:cNvCxnSpPr>
                      <p:nvPr/>
                    </p:nvCxnSpPr>
                    <p:spPr>
                      <a:xfrm>
                        <a:off x="5251837" y="3244132"/>
                        <a:ext cx="15902" cy="115294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4" name="Straight Connector 413">
                        <a:extLst>
                          <a:ext uri="{FF2B5EF4-FFF2-40B4-BE49-F238E27FC236}">
                            <a16:creationId xmlns="" xmlns:a16="http://schemas.microsoft.com/office/drawing/2014/main" id="{A59A8A08-8EC0-4757-B3BD-06D1033B030F}"/>
                          </a:ext>
                        </a:extLst>
                      </p:cNvPr>
                      <p:cNvCxnSpPr>
                        <a:stCxn id="408" idx="1"/>
                        <a:endCxn id="408" idx="4"/>
                      </p:cNvCxnSpPr>
                      <p:nvPr/>
                    </p:nvCxnSpPr>
                    <p:spPr>
                      <a:xfrm flipH="1">
                        <a:off x="3772894" y="3184497"/>
                        <a:ext cx="67586" cy="139148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5" name="Freeform 296">
                        <a:extLst>
                          <a:ext uri="{FF2B5EF4-FFF2-40B4-BE49-F238E27FC236}">
                            <a16:creationId xmlns="" xmlns:a16="http://schemas.microsoft.com/office/drawing/2014/main" id="{6A0B2138-A7CE-41A0-B553-BE58BDB4CB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82063" y="3677478"/>
                        <a:ext cx="155050" cy="326004"/>
                      </a:xfrm>
                      <a:custGeom>
                        <a:avLst/>
                        <a:gdLst>
                          <a:gd name="connsiteX0" fmla="*/ 155050 w 155050"/>
                          <a:gd name="connsiteY0" fmla="*/ 0 h 326004"/>
                          <a:gd name="connsiteX1" fmla="*/ 39756 w 155050"/>
                          <a:gd name="connsiteY1" fmla="*/ 326004 h 326004"/>
                          <a:gd name="connsiteX2" fmla="*/ 55659 w 155050"/>
                          <a:gd name="connsiteY2" fmla="*/ 135172 h 326004"/>
                          <a:gd name="connsiteX3" fmla="*/ 0 w 155050"/>
                          <a:gd name="connsiteY3" fmla="*/ 39757 h 326004"/>
                          <a:gd name="connsiteX4" fmla="*/ 67586 w 155050"/>
                          <a:gd name="connsiteY4" fmla="*/ 59635 h 326004"/>
                          <a:gd name="connsiteX5" fmla="*/ 99391 w 155050"/>
                          <a:gd name="connsiteY5" fmla="*/ 7952 h 326004"/>
                          <a:gd name="connsiteX6" fmla="*/ 155050 w 155050"/>
                          <a:gd name="connsiteY6" fmla="*/ 0 h 32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55050" h="326004">
                            <a:moveTo>
                              <a:pt x="155050" y="0"/>
                            </a:moveTo>
                            <a:lnTo>
                              <a:pt x="39756" y="326004"/>
                            </a:lnTo>
                            <a:lnTo>
                              <a:pt x="55659" y="135172"/>
                            </a:lnTo>
                            <a:lnTo>
                              <a:pt x="0" y="39757"/>
                            </a:lnTo>
                            <a:lnTo>
                              <a:pt x="67586" y="59635"/>
                            </a:lnTo>
                            <a:lnTo>
                              <a:pt x="99391" y="7952"/>
                            </a:lnTo>
                            <a:lnTo>
                              <a:pt x="155050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6" name="Freeform 297">
                        <a:extLst>
                          <a:ext uri="{FF2B5EF4-FFF2-40B4-BE49-F238E27FC236}">
                            <a16:creationId xmlns="" xmlns:a16="http://schemas.microsoft.com/office/drawing/2014/main" id="{84698B0E-864F-450D-8850-D8767CF750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48755" y="3987579"/>
                        <a:ext cx="123245" cy="500932"/>
                      </a:xfrm>
                      <a:custGeom>
                        <a:avLst/>
                        <a:gdLst>
                          <a:gd name="connsiteX0" fmla="*/ 7951 w 123245"/>
                          <a:gd name="connsiteY0" fmla="*/ 0 h 500932"/>
                          <a:gd name="connsiteX1" fmla="*/ 123245 w 123245"/>
                          <a:gd name="connsiteY1" fmla="*/ 7951 h 500932"/>
                          <a:gd name="connsiteX2" fmla="*/ 115294 w 123245"/>
                          <a:gd name="connsiteY2" fmla="*/ 294198 h 500932"/>
                          <a:gd name="connsiteX3" fmla="*/ 59635 w 123245"/>
                          <a:gd name="connsiteY3" fmla="*/ 500932 h 500932"/>
                          <a:gd name="connsiteX4" fmla="*/ 0 w 123245"/>
                          <a:gd name="connsiteY4" fmla="*/ 238539 h 500932"/>
                          <a:gd name="connsiteX5" fmla="*/ 7951 w 123245"/>
                          <a:gd name="connsiteY5" fmla="*/ 0 h 5009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23245" h="500932">
                            <a:moveTo>
                              <a:pt x="7951" y="0"/>
                            </a:moveTo>
                            <a:lnTo>
                              <a:pt x="123245" y="7951"/>
                            </a:lnTo>
                            <a:lnTo>
                              <a:pt x="115294" y="294198"/>
                            </a:lnTo>
                            <a:lnTo>
                              <a:pt x="59635" y="500932"/>
                            </a:lnTo>
                            <a:lnTo>
                              <a:pt x="0" y="238539"/>
                            </a:lnTo>
                            <a:lnTo>
                              <a:pt x="7951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cxnSp>
                    <p:nvCxnSpPr>
                      <p:cNvPr id="417" name="Straight Connector 416">
                        <a:extLst>
                          <a:ext uri="{FF2B5EF4-FFF2-40B4-BE49-F238E27FC236}">
                            <a16:creationId xmlns="" xmlns:a16="http://schemas.microsoft.com/office/drawing/2014/main" id="{0C892A61-66E8-443B-8FB4-FB398B2338F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452730" y="4114800"/>
                        <a:ext cx="119270" cy="7951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8" name="Freeform 299">
                        <a:extLst>
                          <a:ext uri="{FF2B5EF4-FFF2-40B4-BE49-F238E27FC236}">
                            <a16:creationId xmlns="" xmlns:a16="http://schemas.microsoft.com/office/drawing/2014/main" id="{464E17DF-1AE3-48FB-BE5C-477CE4435F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19423" y="3693381"/>
                        <a:ext cx="174928" cy="337930"/>
                      </a:xfrm>
                      <a:custGeom>
                        <a:avLst/>
                        <a:gdLst>
                          <a:gd name="connsiteX0" fmla="*/ 0 w 174928"/>
                          <a:gd name="connsiteY0" fmla="*/ 0 h 337930"/>
                          <a:gd name="connsiteX1" fmla="*/ 59634 w 174928"/>
                          <a:gd name="connsiteY1" fmla="*/ 178904 h 337930"/>
                          <a:gd name="connsiteX2" fmla="*/ 131196 w 174928"/>
                          <a:gd name="connsiteY2" fmla="*/ 337930 h 337930"/>
                          <a:gd name="connsiteX3" fmla="*/ 123245 w 174928"/>
                          <a:gd name="connsiteY3" fmla="*/ 139148 h 337930"/>
                          <a:gd name="connsiteX4" fmla="*/ 174928 w 174928"/>
                          <a:gd name="connsiteY4" fmla="*/ 55659 h 337930"/>
                          <a:gd name="connsiteX5" fmla="*/ 147099 w 174928"/>
                          <a:gd name="connsiteY5" fmla="*/ 55659 h 337930"/>
                          <a:gd name="connsiteX6" fmla="*/ 91440 w 174928"/>
                          <a:gd name="connsiteY6" fmla="*/ 71562 h 337930"/>
                          <a:gd name="connsiteX7" fmla="*/ 79513 w 174928"/>
                          <a:gd name="connsiteY7" fmla="*/ 35781 h 337930"/>
                          <a:gd name="connsiteX8" fmla="*/ 0 w 174928"/>
                          <a:gd name="connsiteY8" fmla="*/ 0 h 3379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74928" h="337930">
                            <a:moveTo>
                              <a:pt x="0" y="0"/>
                            </a:moveTo>
                            <a:lnTo>
                              <a:pt x="59634" y="178904"/>
                            </a:lnTo>
                            <a:lnTo>
                              <a:pt x="131196" y="337930"/>
                            </a:lnTo>
                            <a:lnTo>
                              <a:pt x="123245" y="139148"/>
                            </a:lnTo>
                            <a:lnTo>
                              <a:pt x="174928" y="55659"/>
                            </a:lnTo>
                            <a:lnTo>
                              <a:pt x="147099" y="55659"/>
                            </a:lnTo>
                            <a:lnTo>
                              <a:pt x="91440" y="71562"/>
                            </a:lnTo>
                            <a:lnTo>
                              <a:pt x="79513" y="3578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9" name="Freeform 300">
                        <a:extLst>
                          <a:ext uri="{FF2B5EF4-FFF2-40B4-BE49-F238E27FC236}">
                            <a16:creationId xmlns="" xmlns:a16="http://schemas.microsoft.com/office/drawing/2014/main" id="{A56BFB73-F29E-45B8-993B-D2F0CBA0E5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12974" y="1470991"/>
                        <a:ext cx="254442" cy="147099"/>
                      </a:xfrm>
                      <a:custGeom>
                        <a:avLst/>
                        <a:gdLst>
                          <a:gd name="connsiteX0" fmla="*/ 254442 w 254442"/>
                          <a:gd name="connsiteY0" fmla="*/ 147099 h 147099"/>
                          <a:gd name="connsiteX1" fmla="*/ 0 w 254442"/>
                          <a:gd name="connsiteY1" fmla="*/ 147099 h 147099"/>
                          <a:gd name="connsiteX2" fmla="*/ 0 w 254442"/>
                          <a:gd name="connsiteY2" fmla="*/ 51684 h 147099"/>
                          <a:gd name="connsiteX3" fmla="*/ 35781 w 254442"/>
                          <a:gd name="connsiteY3" fmla="*/ 47708 h 147099"/>
                          <a:gd name="connsiteX4" fmla="*/ 51683 w 254442"/>
                          <a:gd name="connsiteY4" fmla="*/ 3976 h 147099"/>
                          <a:gd name="connsiteX5" fmla="*/ 234563 w 254442"/>
                          <a:gd name="connsiteY5" fmla="*/ 0 h 147099"/>
                          <a:gd name="connsiteX6" fmla="*/ 218661 w 254442"/>
                          <a:gd name="connsiteY6" fmla="*/ 47708 h 147099"/>
                          <a:gd name="connsiteX7" fmla="*/ 238539 w 254442"/>
                          <a:gd name="connsiteY7" fmla="*/ 67586 h 147099"/>
                          <a:gd name="connsiteX8" fmla="*/ 254442 w 254442"/>
                          <a:gd name="connsiteY8" fmla="*/ 147099 h 1470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54442" h="147099">
                            <a:moveTo>
                              <a:pt x="254442" y="147099"/>
                            </a:moveTo>
                            <a:lnTo>
                              <a:pt x="0" y="147099"/>
                            </a:lnTo>
                            <a:lnTo>
                              <a:pt x="0" y="51684"/>
                            </a:lnTo>
                            <a:lnTo>
                              <a:pt x="35781" y="47708"/>
                            </a:lnTo>
                            <a:lnTo>
                              <a:pt x="51683" y="3976"/>
                            </a:lnTo>
                            <a:lnTo>
                              <a:pt x="234563" y="0"/>
                            </a:lnTo>
                            <a:lnTo>
                              <a:pt x="218661" y="47708"/>
                            </a:lnTo>
                            <a:lnTo>
                              <a:pt x="238539" y="67586"/>
                            </a:lnTo>
                            <a:lnTo>
                              <a:pt x="254442" y="147099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0" name="Freeform 301">
                        <a:extLst>
                          <a:ext uri="{FF2B5EF4-FFF2-40B4-BE49-F238E27FC236}">
                            <a16:creationId xmlns="" xmlns:a16="http://schemas.microsoft.com/office/drawing/2014/main" id="{9E64FE28-E83B-4709-9A45-A6D87DA84E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13583" y="1534602"/>
                        <a:ext cx="107342" cy="159026"/>
                      </a:xfrm>
                      <a:custGeom>
                        <a:avLst/>
                        <a:gdLst>
                          <a:gd name="connsiteX0" fmla="*/ 0 w 107342"/>
                          <a:gd name="connsiteY0" fmla="*/ 119269 h 159026"/>
                          <a:gd name="connsiteX1" fmla="*/ 47707 w 107342"/>
                          <a:gd name="connsiteY1" fmla="*/ 19878 h 159026"/>
                          <a:gd name="connsiteX2" fmla="*/ 71561 w 107342"/>
                          <a:gd name="connsiteY2" fmla="*/ 0 h 159026"/>
                          <a:gd name="connsiteX3" fmla="*/ 103367 w 107342"/>
                          <a:gd name="connsiteY3" fmla="*/ 0 h 159026"/>
                          <a:gd name="connsiteX4" fmla="*/ 107342 w 107342"/>
                          <a:gd name="connsiteY4" fmla="*/ 159026 h 159026"/>
                          <a:gd name="connsiteX5" fmla="*/ 67586 w 107342"/>
                          <a:gd name="connsiteY5" fmla="*/ 147099 h 159026"/>
                          <a:gd name="connsiteX6" fmla="*/ 0 w 107342"/>
                          <a:gd name="connsiteY6" fmla="*/ 119269 h 159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7342" h="159026">
                            <a:moveTo>
                              <a:pt x="0" y="119269"/>
                            </a:moveTo>
                            <a:lnTo>
                              <a:pt x="47707" y="19878"/>
                            </a:lnTo>
                            <a:lnTo>
                              <a:pt x="71561" y="0"/>
                            </a:lnTo>
                            <a:lnTo>
                              <a:pt x="103367" y="0"/>
                            </a:lnTo>
                            <a:lnTo>
                              <a:pt x="107342" y="159026"/>
                            </a:lnTo>
                            <a:lnTo>
                              <a:pt x="67586" y="147099"/>
                            </a:lnTo>
                            <a:lnTo>
                              <a:pt x="0" y="119269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1" name="Freeform 302">
                        <a:extLst>
                          <a:ext uri="{FF2B5EF4-FFF2-40B4-BE49-F238E27FC236}">
                            <a16:creationId xmlns="" xmlns:a16="http://schemas.microsoft.com/office/drawing/2014/main" id="{E38B1C69-7FF6-4B1F-B97F-B0CC259A74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43562" y="1522675"/>
                        <a:ext cx="119269" cy="159026"/>
                      </a:xfrm>
                      <a:custGeom>
                        <a:avLst/>
                        <a:gdLst>
                          <a:gd name="connsiteX0" fmla="*/ 119269 w 119269"/>
                          <a:gd name="connsiteY0" fmla="*/ 135172 h 159026"/>
                          <a:gd name="connsiteX1" fmla="*/ 27829 w 119269"/>
                          <a:gd name="connsiteY1" fmla="*/ 159026 h 159026"/>
                          <a:gd name="connsiteX2" fmla="*/ 19878 w 119269"/>
                          <a:gd name="connsiteY2" fmla="*/ 35781 h 159026"/>
                          <a:gd name="connsiteX3" fmla="*/ 0 w 119269"/>
                          <a:gd name="connsiteY3" fmla="*/ 0 h 159026"/>
                          <a:gd name="connsiteX4" fmla="*/ 51683 w 119269"/>
                          <a:gd name="connsiteY4" fmla="*/ 7951 h 159026"/>
                          <a:gd name="connsiteX5" fmla="*/ 67586 w 119269"/>
                          <a:gd name="connsiteY5" fmla="*/ 31805 h 159026"/>
                          <a:gd name="connsiteX6" fmla="*/ 91440 w 119269"/>
                          <a:gd name="connsiteY6" fmla="*/ 47708 h 159026"/>
                          <a:gd name="connsiteX7" fmla="*/ 119269 w 119269"/>
                          <a:gd name="connsiteY7" fmla="*/ 135172 h 159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19269" h="159026">
                            <a:moveTo>
                              <a:pt x="119269" y="135172"/>
                            </a:moveTo>
                            <a:lnTo>
                              <a:pt x="27829" y="159026"/>
                            </a:lnTo>
                            <a:lnTo>
                              <a:pt x="19878" y="35781"/>
                            </a:lnTo>
                            <a:lnTo>
                              <a:pt x="0" y="0"/>
                            </a:lnTo>
                            <a:lnTo>
                              <a:pt x="51683" y="7951"/>
                            </a:lnTo>
                            <a:lnTo>
                              <a:pt x="67586" y="31805"/>
                            </a:lnTo>
                            <a:lnTo>
                              <a:pt x="91440" y="47708"/>
                            </a:lnTo>
                            <a:lnTo>
                              <a:pt x="119269" y="135172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2" name="Freeform 303">
                        <a:extLst>
                          <a:ext uri="{FF2B5EF4-FFF2-40B4-BE49-F238E27FC236}">
                            <a16:creationId xmlns="" xmlns:a16="http://schemas.microsoft.com/office/drawing/2014/main" id="{E008BDCF-FA47-4698-B54A-86264506D2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76738" y="1443038"/>
                        <a:ext cx="328612" cy="83343"/>
                      </a:xfrm>
                      <a:custGeom>
                        <a:avLst/>
                        <a:gdLst>
                          <a:gd name="connsiteX0" fmla="*/ 0 w 328612"/>
                          <a:gd name="connsiteY0" fmla="*/ 83343 h 83343"/>
                          <a:gd name="connsiteX1" fmla="*/ 4762 w 328612"/>
                          <a:gd name="connsiteY1" fmla="*/ 11906 h 83343"/>
                          <a:gd name="connsiteX2" fmla="*/ 35718 w 328612"/>
                          <a:gd name="connsiteY2" fmla="*/ 0 h 83343"/>
                          <a:gd name="connsiteX3" fmla="*/ 311943 w 328612"/>
                          <a:gd name="connsiteY3" fmla="*/ 4762 h 83343"/>
                          <a:gd name="connsiteX4" fmla="*/ 328612 w 328612"/>
                          <a:gd name="connsiteY4" fmla="*/ 14287 h 83343"/>
                          <a:gd name="connsiteX5" fmla="*/ 326231 w 328612"/>
                          <a:gd name="connsiteY5" fmla="*/ 83343 h 83343"/>
                          <a:gd name="connsiteX6" fmla="*/ 264318 w 328612"/>
                          <a:gd name="connsiteY6" fmla="*/ 76200 h 83343"/>
                          <a:gd name="connsiteX7" fmla="*/ 69056 w 328612"/>
                          <a:gd name="connsiteY7" fmla="*/ 73818 h 83343"/>
                          <a:gd name="connsiteX8" fmla="*/ 0 w 328612"/>
                          <a:gd name="connsiteY8" fmla="*/ 83343 h 833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28612" h="83343">
                            <a:moveTo>
                              <a:pt x="0" y="83343"/>
                            </a:moveTo>
                            <a:lnTo>
                              <a:pt x="4762" y="11906"/>
                            </a:lnTo>
                            <a:lnTo>
                              <a:pt x="35718" y="0"/>
                            </a:lnTo>
                            <a:lnTo>
                              <a:pt x="311943" y="4762"/>
                            </a:lnTo>
                            <a:lnTo>
                              <a:pt x="328612" y="14287"/>
                            </a:lnTo>
                            <a:cubicBezTo>
                              <a:pt x="327818" y="37306"/>
                              <a:pt x="327025" y="60324"/>
                              <a:pt x="326231" y="83343"/>
                            </a:cubicBezTo>
                            <a:lnTo>
                              <a:pt x="264318" y="76200"/>
                            </a:lnTo>
                            <a:lnTo>
                              <a:pt x="69056" y="73818"/>
                            </a:lnTo>
                            <a:lnTo>
                              <a:pt x="0" y="83343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0">
                            <a:schemeClr val="accent2">
                              <a:lumMod val="75000"/>
                              <a:shade val="30000"/>
                              <a:satMod val="115000"/>
                            </a:schemeClr>
                          </a:gs>
                          <a:gs pos="50000">
                            <a:schemeClr val="accent2">
                              <a:lumMod val="75000"/>
                              <a:shade val="67500"/>
                              <a:satMod val="115000"/>
                            </a:schemeClr>
                          </a:gs>
                          <a:gs pos="100000">
                            <a:schemeClr val="accent2">
                              <a:lumMod val="75000"/>
                              <a:shade val="100000"/>
                              <a:satMod val="115000"/>
                            </a:schemeClr>
                          </a:gs>
                        </a:gsLst>
                        <a:lin ang="10800000" scaled="1"/>
                        <a:tileRect/>
                      </a:gradFill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cxnSp>
                  <p:nvCxnSpPr>
                    <p:cNvPr id="399" name="Straight Connector 398">
                      <a:extLst>
                        <a:ext uri="{FF2B5EF4-FFF2-40B4-BE49-F238E27FC236}">
                          <a16:creationId xmlns="" xmlns:a16="http://schemas.microsoft.com/office/drawing/2014/main" id="{36EF02E4-C984-48FC-AB5A-F6FF16DCBF2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691897" y="5869663"/>
                      <a:ext cx="54321" cy="144856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="" xmlns:a16="http://schemas.microsoft.com/office/drawing/2014/main" id="{3EF85EF6-F348-4694-A854-565B219D111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746217" y="5869666"/>
                      <a:ext cx="42250" cy="144854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384" name="Line 86">
                <a:extLst>
                  <a:ext uri="{FF2B5EF4-FFF2-40B4-BE49-F238E27FC236}">
                    <a16:creationId xmlns="" xmlns:a16="http://schemas.microsoft.com/office/drawing/2014/main" id="{BABCD4BD-73EA-4709-8BB0-A4C0399124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5064" y="2652464"/>
                <a:ext cx="12455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7" name="Rectangle 67">
                <a:extLst>
                  <a:ext uri="{FF2B5EF4-FFF2-40B4-BE49-F238E27FC236}">
                    <a16:creationId xmlns="" xmlns:a16="http://schemas.microsoft.com/office/drawing/2014/main" id="{C85A9EE6-08B8-4BD5-A4DF-DF6DEF0BE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314" y="2309885"/>
                <a:ext cx="286938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endParaRPr lang="en-US" sz="16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8" name="Rectangle 67">
                <a:extLst>
                  <a:ext uri="{FF2B5EF4-FFF2-40B4-BE49-F238E27FC236}">
                    <a16:creationId xmlns="" xmlns:a16="http://schemas.microsoft.com/office/drawing/2014/main" id="{9F1493DA-1896-4499-91FD-DD891CB68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511" y="2341855"/>
                <a:ext cx="286938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endParaRPr lang="en-US" sz="16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89" name="Line 85">
                <a:extLst>
                  <a:ext uri="{FF2B5EF4-FFF2-40B4-BE49-F238E27FC236}">
                    <a16:creationId xmlns="" xmlns:a16="http://schemas.microsoft.com/office/drawing/2014/main" id="{9F799B8E-2205-46D9-8D8B-1DFD762C6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030363" y="2422373"/>
                <a:ext cx="0" cy="1358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90" name="Line 85">
                <a:extLst>
                  <a:ext uri="{FF2B5EF4-FFF2-40B4-BE49-F238E27FC236}">
                    <a16:creationId xmlns="" xmlns:a16="http://schemas.microsoft.com/office/drawing/2014/main" id="{F2D32EF7-34E7-4C10-8DAD-044361785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9390" y="2662191"/>
                <a:ext cx="0" cy="1358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91" name="Line 86">
                <a:extLst>
                  <a:ext uri="{FF2B5EF4-FFF2-40B4-BE49-F238E27FC236}">
                    <a16:creationId xmlns="" xmlns:a16="http://schemas.microsoft.com/office/drawing/2014/main" id="{255511C1-13D8-4A2A-8001-B97BC5A21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9055" y="2548660"/>
                <a:ext cx="12894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92" name="Line 86">
                <a:extLst>
                  <a:ext uri="{FF2B5EF4-FFF2-40B4-BE49-F238E27FC236}">
                    <a16:creationId xmlns="" xmlns:a16="http://schemas.microsoft.com/office/drawing/2014/main" id="{03E89412-B269-41F0-96F2-15C500BD28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8462" y="2658112"/>
                <a:ext cx="12455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93" name="Line 85">
                <a:extLst>
                  <a:ext uri="{FF2B5EF4-FFF2-40B4-BE49-F238E27FC236}">
                    <a16:creationId xmlns="" xmlns:a16="http://schemas.microsoft.com/office/drawing/2014/main" id="{4E361FBA-79A8-4829-B5EC-CD030CE7C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874375" y="2405969"/>
                <a:ext cx="0" cy="1358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394" name="Straight Connector 393">
              <a:extLst>
                <a:ext uri="{FF2B5EF4-FFF2-40B4-BE49-F238E27FC236}">
                  <a16:creationId xmlns="" xmlns:a16="http://schemas.microsoft.com/office/drawing/2014/main" id="{6ABEB47B-FD0C-4C92-B39E-730F11FFF86B}"/>
                </a:ext>
              </a:extLst>
            </p:cNvPr>
            <p:cNvCxnSpPr/>
            <p:nvPr/>
          </p:nvCxnSpPr>
          <p:spPr>
            <a:xfrm flipH="1">
              <a:off x="2141424" y="3459912"/>
              <a:ext cx="1748235" cy="0"/>
            </a:xfrm>
            <a:prstGeom prst="line">
              <a:avLst/>
            </a:prstGeom>
            <a:ln>
              <a:solidFill>
                <a:schemeClr val="tx1"/>
              </a:solidFill>
              <a:headEnd type="none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TextBox 394">
              <a:extLst>
                <a:ext uri="{FF2B5EF4-FFF2-40B4-BE49-F238E27FC236}">
                  <a16:creationId xmlns="" xmlns:a16="http://schemas.microsoft.com/office/drawing/2014/main" id="{3DDCC99A-F2D7-4A69-96D4-F32423DC299D}"/>
                </a:ext>
              </a:extLst>
            </p:cNvPr>
            <p:cNvSpPr txBox="1"/>
            <p:nvPr/>
          </p:nvSpPr>
          <p:spPr>
            <a:xfrm>
              <a:off x="2281723" y="3534568"/>
              <a:ext cx="14131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(a</a:t>
              </a:r>
              <a:r>
                <a:rPr lang="en-US" sz="1600" dirty="0" smtClean="0">
                  <a:latin typeface="+mj-lt"/>
                </a:rPr>
                <a:t>) Initial setup</a:t>
              </a:r>
              <a:endParaRPr lang="en-US" sz="1600" dirty="0">
                <a:latin typeface="+mj-lt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6C4B78-3360-4C84-BBBD-2CDD8BF4BED6}"/>
              </a:ext>
            </a:extLst>
          </p:cNvPr>
          <p:cNvSpPr txBox="1"/>
          <p:nvPr/>
        </p:nvSpPr>
        <p:spPr>
          <a:xfrm>
            <a:off x="5715000" y="2743200"/>
            <a:ext cx="3090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+mj-lt"/>
              </a:rPr>
              <a:t>Leveling</a:t>
            </a:r>
          </a:p>
          <a:p>
            <a:r>
              <a:rPr lang="en-US">
                <a:latin typeface="+mj-lt"/>
              </a:rPr>
              <a:t>As a minimum, inst should be taken down and reset:</a:t>
            </a:r>
          </a:p>
          <a:p>
            <a:r>
              <a:rPr lang="en-US">
                <a:latin typeface="+mj-lt"/>
              </a:rPr>
              <a:t>(a) Balance BS &amp; FS dists;</a:t>
            </a:r>
          </a:p>
          <a:p>
            <a:r>
              <a:rPr lang="en-US">
                <a:latin typeface="+mj-lt"/>
              </a:rPr>
              <a:t>      BS A then FS B</a:t>
            </a:r>
          </a:p>
          <a:p>
            <a:r>
              <a:rPr lang="en-US">
                <a:latin typeface="+mj-lt"/>
              </a:rPr>
              <a:t>(b) Reset inst with BS/FS dists balanced;</a:t>
            </a:r>
          </a:p>
          <a:p>
            <a:r>
              <a:rPr lang="en-US">
                <a:latin typeface="+mj-lt"/>
              </a:rPr>
              <a:t>     BS B then FS A</a:t>
            </a:r>
          </a:p>
        </p:txBody>
      </p:sp>
      <p:grpSp>
        <p:nvGrpSpPr>
          <p:cNvPr id="25" name="Group 17">
            <a:extLst>
              <a:ext uri="{FF2B5EF4-FFF2-40B4-BE49-F238E27FC236}">
                <a16:creationId xmlns="" xmlns:a16="http://schemas.microsoft.com/office/drawing/2014/main" id="{A1F33E2A-C40B-436D-833E-5D63410425FB}"/>
              </a:ext>
            </a:extLst>
          </p:cNvPr>
          <p:cNvGrpSpPr/>
          <p:nvPr/>
        </p:nvGrpSpPr>
        <p:grpSpPr>
          <a:xfrm>
            <a:off x="704922" y="4114800"/>
            <a:ext cx="4572000" cy="1845011"/>
            <a:chOff x="704922" y="4281685"/>
            <a:chExt cx="4572000" cy="1845011"/>
          </a:xfrm>
        </p:grpSpPr>
        <p:sp>
          <p:nvSpPr>
            <p:cNvPr id="614" name="Rectangle 71">
              <a:extLst>
                <a:ext uri="{FF2B5EF4-FFF2-40B4-BE49-F238E27FC236}">
                  <a16:creationId xmlns="" xmlns:a16="http://schemas.microsoft.com/office/drawing/2014/main" id="{798D2111-1080-41F3-BC95-04B0AF5FD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163" y="5726653"/>
              <a:ext cx="115415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A</a:t>
              </a:r>
            </a:p>
          </p:txBody>
        </p:sp>
        <p:grpSp>
          <p:nvGrpSpPr>
            <p:cNvPr id="26" name="Group 614">
              <a:extLst>
                <a:ext uri="{FF2B5EF4-FFF2-40B4-BE49-F238E27FC236}">
                  <a16:creationId xmlns="" xmlns:a16="http://schemas.microsoft.com/office/drawing/2014/main" id="{E75218E0-D2A9-4BAB-A22C-EE3CCC86ED40}"/>
                </a:ext>
              </a:extLst>
            </p:cNvPr>
            <p:cNvGrpSpPr/>
            <p:nvPr/>
          </p:nvGrpSpPr>
          <p:grpSpPr>
            <a:xfrm>
              <a:off x="1116939" y="5271011"/>
              <a:ext cx="48586" cy="42756"/>
              <a:chOff x="1690605" y="2129646"/>
              <a:chExt cx="39236" cy="34528"/>
            </a:xfrm>
          </p:grpSpPr>
          <p:sp>
            <p:nvSpPr>
              <p:cNvPr id="732" name="Line 15">
                <a:extLst>
                  <a:ext uri="{FF2B5EF4-FFF2-40B4-BE49-F238E27FC236}">
                    <a16:creationId xmlns="" xmlns:a16="http://schemas.microsoft.com/office/drawing/2014/main" id="{86B53F3E-25C6-48D7-AF87-F160548983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0022" y="2129646"/>
                <a:ext cx="20403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3" name="Line 22">
                <a:extLst>
                  <a:ext uri="{FF2B5EF4-FFF2-40B4-BE49-F238E27FC236}">
                    <a16:creationId xmlns="" xmlns:a16="http://schemas.microsoft.com/office/drawing/2014/main" id="{D9182E6F-D110-4C70-B846-95D27B455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05" y="2129646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4" name="Line 23">
                <a:extLst>
                  <a:ext uri="{FF2B5EF4-FFF2-40B4-BE49-F238E27FC236}">
                    <a16:creationId xmlns="" xmlns:a16="http://schemas.microsoft.com/office/drawing/2014/main" id="{1E5B81AE-9AD0-467D-B8FF-9310AFA3D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0605" y="2164174"/>
                <a:ext cx="3923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5" name="Line 24">
                <a:extLst>
                  <a:ext uri="{FF2B5EF4-FFF2-40B4-BE49-F238E27FC236}">
                    <a16:creationId xmlns="" xmlns:a16="http://schemas.microsoft.com/office/drawing/2014/main" id="{77D03767-CD24-40B4-B7C4-788F2005D7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9841" y="2129646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6" name="Line 25">
                <a:extLst>
                  <a:ext uri="{FF2B5EF4-FFF2-40B4-BE49-F238E27FC236}">
                    <a16:creationId xmlns="" xmlns:a16="http://schemas.microsoft.com/office/drawing/2014/main" id="{DA47A801-CFE1-421E-8747-24946C6C63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05" y="2129646"/>
                <a:ext cx="3923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7" name="Group 615">
              <a:extLst>
                <a:ext uri="{FF2B5EF4-FFF2-40B4-BE49-F238E27FC236}">
                  <a16:creationId xmlns="" xmlns:a16="http://schemas.microsoft.com/office/drawing/2014/main" id="{FCCEF089-6AA6-4E20-9652-D12B9B2DB4F9}"/>
                </a:ext>
              </a:extLst>
            </p:cNvPr>
            <p:cNvGrpSpPr/>
            <p:nvPr/>
          </p:nvGrpSpPr>
          <p:grpSpPr>
            <a:xfrm>
              <a:off x="4725224" y="5640544"/>
              <a:ext cx="49559" cy="42756"/>
              <a:chOff x="4285074" y="2605630"/>
              <a:chExt cx="40021" cy="34528"/>
            </a:xfrm>
          </p:grpSpPr>
          <p:sp>
            <p:nvSpPr>
              <p:cNvPr id="727" name="Line 19">
                <a:extLst>
                  <a:ext uri="{FF2B5EF4-FFF2-40B4-BE49-F238E27FC236}">
                    <a16:creationId xmlns="" xmlns:a16="http://schemas.microsoft.com/office/drawing/2014/main" id="{4A227A87-5F38-46FF-AD40-730A957BC8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5275" y="2605630"/>
                <a:ext cx="19618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28" name="Line 26">
                <a:extLst>
                  <a:ext uri="{FF2B5EF4-FFF2-40B4-BE49-F238E27FC236}">
                    <a16:creationId xmlns="" xmlns:a16="http://schemas.microsoft.com/office/drawing/2014/main" id="{28F9A2CB-4878-4D54-8409-979D257F4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074" y="2605630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29" name="Line 27">
                <a:extLst>
                  <a:ext uri="{FF2B5EF4-FFF2-40B4-BE49-F238E27FC236}">
                    <a16:creationId xmlns="" xmlns:a16="http://schemas.microsoft.com/office/drawing/2014/main" id="{16A11CB1-9DE4-42F1-BA90-BF32741C5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074" y="2640158"/>
                <a:ext cx="4002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0" name="Line 28">
                <a:extLst>
                  <a:ext uri="{FF2B5EF4-FFF2-40B4-BE49-F238E27FC236}">
                    <a16:creationId xmlns="" xmlns:a16="http://schemas.microsoft.com/office/drawing/2014/main" id="{61AA70C8-9876-4FD9-B179-AC442351B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5095" y="2605630"/>
                <a:ext cx="0" cy="34528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731" name="Line 29">
                <a:extLst>
                  <a:ext uri="{FF2B5EF4-FFF2-40B4-BE49-F238E27FC236}">
                    <a16:creationId xmlns="" xmlns:a16="http://schemas.microsoft.com/office/drawing/2014/main" id="{D75F956D-2CFB-4CA0-83A3-6A63CA076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85074" y="2605630"/>
                <a:ext cx="40021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8" name="Group 616">
              <a:extLst>
                <a:ext uri="{FF2B5EF4-FFF2-40B4-BE49-F238E27FC236}">
                  <a16:creationId xmlns="" xmlns:a16="http://schemas.microsoft.com/office/drawing/2014/main" id="{9A66596C-241D-44D4-8464-5F41193CC8E9}"/>
                </a:ext>
              </a:extLst>
            </p:cNvPr>
            <p:cNvGrpSpPr/>
            <p:nvPr/>
          </p:nvGrpSpPr>
          <p:grpSpPr>
            <a:xfrm>
              <a:off x="747682" y="5262266"/>
              <a:ext cx="4529240" cy="450919"/>
              <a:chOff x="1392410" y="2122583"/>
              <a:chExt cx="3657602" cy="364141"/>
            </a:xfrm>
          </p:grpSpPr>
          <p:grpSp>
            <p:nvGrpSpPr>
              <p:cNvPr id="29" name="Group 688">
                <a:extLst>
                  <a:ext uri="{FF2B5EF4-FFF2-40B4-BE49-F238E27FC236}">
                    <a16:creationId xmlns="" xmlns:a16="http://schemas.microsoft.com/office/drawing/2014/main" id="{66CB9992-C4FB-402D-8A61-0A91CBE9C762}"/>
                  </a:ext>
                </a:extLst>
              </p:cNvPr>
              <p:cNvGrpSpPr/>
              <p:nvPr/>
            </p:nvGrpSpPr>
            <p:grpSpPr>
              <a:xfrm flipV="1">
                <a:off x="1392410" y="2147695"/>
                <a:ext cx="298195" cy="65526"/>
                <a:chOff x="1392410" y="2095118"/>
                <a:chExt cx="298195" cy="52577"/>
              </a:xfrm>
            </p:grpSpPr>
            <p:sp>
              <p:nvSpPr>
                <p:cNvPr id="723" name="Line 30">
                  <a:extLst>
                    <a:ext uri="{FF2B5EF4-FFF2-40B4-BE49-F238E27FC236}">
                      <a16:creationId xmlns="" xmlns:a16="http://schemas.microsoft.com/office/drawing/2014/main" id="{5FBEB0E1-A6AC-4710-B317-73D5EA4EA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2410" y="2095118"/>
                  <a:ext cx="165577" cy="27465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724" name="Line 31">
                  <a:extLst>
                    <a:ext uri="{FF2B5EF4-FFF2-40B4-BE49-F238E27FC236}">
                      <a16:creationId xmlns="" xmlns:a16="http://schemas.microsoft.com/office/drawing/2014/main" id="{6D865BF8-CA23-4B12-BE9B-817728F354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57987" y="2122583"/>
                  <a:ext cx="40806" cy="4708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725" name="Line 32">
                  <a:extLst>
                    <a:ext uri="{FF2B5EF4-FFF2-40B4-BE49-F238E27FC236}">
                      <a16:creationId xmlns="" xmlns:a16="http://schemas.microsoft.com/office/drawing/2014/main" id="{A676E6EA-67B7-4795-BC3A-9C3846081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98792" y="2127292"/>
                  <a:ext cx="66702" cy="18049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726" name="Line 60">
                  <a:extLst>
                    <a:ext uri="{FF2B5EF4-FFF2-40B4-BE49-F238E27FC236}">
                      <a16:creationId xmlns="" xmlns:a16="http://schemas.microsoft.com/office/drawing/2014/main" id="{FD4515B1-C8E3-453C-8E4E-B2D6B72C4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65494" y="2145341"/>
                  <a:ext cx="25111" cy="2354"/>
                </a:xfrm>
                <a:prstGeom prst="line">
                  <a:avLst/>
                </a:prstGeom>
                <a:noFill/>
                <a:ln w="635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30" name="Group 689">
                <a:extLst>
                  <a:ext uri="{FF2B5EF4-FFF2-40B4-BE49-F238E27FC236}">
                    <a16:creationId xmlns="" xmlns:a16="http://schemas.microsoft.com/office/drawing/2014/main" id="{FA3A5F9E-D42C-4370-A5AD-D6AFE2245E2D}"/>
                  </a:ext>
                </a:extLst>
              </p:cNvPr>
              <p:cNvGrpSpPr/>
              <p:nvPr/>
            </p:nvGrpSpPr>
            <p:grpSpPr>
              <a:xfrm>
                <a:off x="1729841" y="2122583"/>
                <a:ext cx="3320171" cy="364141"/>
                <a:chOff x="1729841" y="2122583"/>
                <a:chExt cx="3320171" cy="364141"/>
              </a:xfrm>
            </p:grpSpPr>
            <p:grpSp>
              <p:nvGrpSpPr>
                <p:cNvPr id="31" name="Group 690">
                  <a:extLst>
                    <a:ext uri="{FF2B5EF4-FFF2-40B4-BE49-F238E27FC236}">
                      <a16:creationId xmlns="" xmlns:a16="http://schemas.microsoft.com/office/drawing/2014/main" id="{A4892D27-33C1-4DFA-BDD8-B8367E00301C}"/>
                    </a:ext>
                  </a:extLst>
                </p:cNvPr>
                <p:cNvGrpSpPr/>
                <p:nvPr/>
              </p:nvGrpSpPr>
              <p:grpSpPr>
                <a:xfrm>
                  <a:off x="1729841" y="2122583"/>
                  <a:ext cx="2872091" cy="322523"/>
                  <a:chOff x="1729841" y="2122583"/>
                  <a:chExt cx="2872091" cy="322523"/>
                </a:xfrm>
              </p:grpSpPr>
              <p:grpSp>
                <p:nvGrpSpPr>
                  <p:cNvPr id="737" name="Group 696">
                    <a:extLst>
                      <a:ext uri="{FF2B5EF4-FFF2-40B4-BE49-F238E27FC236}">
                        <a16:creationId xmlns="" xmlns:a16="http://schemas.microsoft.com/office/drawing/2014/main" id="{0DD81860-19F1-4601-96F7-4CF63B759526}"/>
                      </a:ext>
                    </a:extLst>
                  </p:cNvPr>
                  <p:cNvGrpSpPr/>
                  <p:nvPr/>
                </p:nvGrpSpPr>
                <p:grpSpPr>
                  <a:xfrm>
                    <a:off x="1786342" y="2122583"/>
                    <a:ext cx="2815590" cy="322523"/>
                    <a:chOff x="1786342" y="2122583"/>
                    <a:chExt cx="2815590" cy="322523"/>
                  </a:xfrm>
                </p:grpSpPr>
                <p:sp>
                  <p:nvSpPr>
                    <p:cNvPr id="699" name="Line 33">
                      <a:extLst>
                        <a:ext uri="{FF2B5EF4-FFF2-40B4-BE49-F238E27FC236}">
                          <a16:creationId xmlns="" xmlns:a16="http://schemas.microsoft.com/office/drawing/2014/main" id="{BEBA2C6E-6D96-4B3B-BA9C-BD412BECF2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86342" y="2158681"/>
                      <a:ext cx="103584" cy="392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0" name="Line 34">
                      <a:extLst>
                        <a:ext uri="{FF2B5EF4-FFF2-40B4-BE49-F238E27FC236}">
                          <a16:creationId xmlns="" xmlns:a16="http://schemas.microsoft.com/office/drawing/2014/main" id="{61B20E20-9605-4B0D-A409-4DD45457FE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9925" y="2162605"/>
                      <a:ext cx="152237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1" name="Line 35">
                      <a:extLst>
                        <a:ext uri="{FF2B5EF4-FFF2-40B4-BE49-F238E27FC236}">
                          <a16:creationId xmlns="" xmlns:a16="http://schemas.microsoft.com/office/drawing/2014/main" id="{6F915571-FA64-4253-A4AB-DC5F36467E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42162" y="2167313"/>
                      <a:ext cx="165577" cy="47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2" name="Line 36">
                      <a:extLst>
                        <a:ext uri="{FF2B5EF4-FFF2-40B4-BE49-F238E27FC236}">
                          <a16:creationId xmlns="" xmlns:a16="http://schemas.microsoft.com/office/drawing/2014/main" id="{C8F5DA69-0D16-47B9-BCD7-8CC951C93B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7738" y="2153972"/>
                      <a:ext cx="183626" cy="133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3" name="Line 37">
                      <a:extLst>
                        <a:ext uri="{FF2B5EF4-FFF2-40B4-BE49-F238E27FC236}">
                          <a16:creationId xmlns="" xmlns:a16="http://schemas.microsoft.com/office/drawing/2014/main" id="{E2865368-69B7-46CA-939A-5FCC39DAC2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1364" y="2153972"/>
                      <a:ext cx="87889" cy="78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4" name="Line 38">
                      <a:extLst>
                        <a:ext uri="{FF2B5EF4-FFF2-40B4-BE49-F238E27FC236}">
                          <a16:creationId xmlns="" xmlns:a16="http://schemas.microsoft.com/office/drawing/2014/main" id="{B7584C6B-0EDA-4F4B-B40B-6758745258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9253" y="2153972"/>
                      <a:ext cx="87889" cy="78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5" name="Line 39">
                      <a:extLst>
                        <a:ext uri="{FF2B5EF4-FFF2-40B4-BE49-F238E27FC236}">
                          <a16:creationId xmlns="" xmlns:a16="http://schemas.microsoft.com/office/drawing/2014/main" id="{58E14C0E-3BDD-4BFD-B258-D2162401F3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67142" y="2135924"/>
                      <a:ext cx="147528" cy="1804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6" name="Line 40">
                      <a:extLst>
                        <a:ext uri="{FF2B5EF4-FFF2-40B4-BE49-F238E27FC236}">
                          <a16:creationId xmlns="" xmlns:a16="http://schemas.microsoft.com/office/drawing/2014/main" id="{B2FBFD2D-D84B-44CA-A43A-080D0CEAA4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14670" y="2127292"/>
                      <a:ext cx="147528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7" name="Line 41">
                      <a:extLst>
                        <a:ext uri="{FF2B5EF4-FFF2-40B4-BE49-F238E27FC236}">
                          <a16:creationId xmlns="" xmlns:a16="http://schemas.microsoft.com/office/drawing/2014/main" id="{1775577C-7FA6-4C0C-8D21-1CD06AB2B5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2198" y="2127292"/>
                      <a:ext cx="107507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8" name="Line 42">
                      <a:extLst>
                        <a:ext uri="{FF2B5EF4-FFF2-40B4-BE49-F238E27FC236}">
                          <a16:creationId xmlns="" xmlns:a16="http://schemas.microsoft.com/office/drawing/2014/main" id="{5E605AA3-2109-45BB-9678-A7FEF244E4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69706" y="2122583"/>
                      <a:ext cx="116924" cy="47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09" name="Line 43">
                      <a:extLst>
                        <a:ext uri="{FF2B5EF4-FFF2-40B4-BE49-F238E27FC236}">
                          <a16:creationId xmlns="" xmlns:a16="http://schemas.microsoft.com/office/drawing/2014/main" id="{A4C19F8D-6DC8-4ED9-8F6C-CD14637AF1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6630" y="2122583"/>
                      <a:ext cx="143605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0" name="Line 44">
                      <a:extLst>
                        <a:ext uri="{FF2B5EF4-FFF2-40B4-BE49-F238E27FC236}">
                          <a16:creationId xmlns="" xmlns:a16="http://schemas.microsoft.com/office/drawing/2014/main" id="{13C8DD68-9AA4-4B31-BE86-ED301BD9FE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30234" y="2131216"/>
                      <a:ext cx="102799" cy="1412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1" name="Line 45">
                      <a:extLst>
                        <a:ext uri="{FF2B5EF4-FFF2-40B4-BE49-F238E27FC236}">
                          <a16:creationId xmlns="" xmlns:a16="http://schemas.microsoft.com/office/drawing/2014/main" id="{F922122F-F06E-4DDC-978A-B984F5C63E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3033" y="2145341"/>
                      <a:ext cx="85535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2" name="Line 46">
                      <a:extLst>
                        <a:ext uri="{FF2B5EF4-FFF2-40B4-BE49-F238E27FC236}">
                          <a16:creationId xmlns="" xmlns:a16="http://schemas.microsoft.com/office/drawing/2014/main" id="{1F64BADD-2549-4627-91E8-D875D057F3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8568" y="2153972"/>
                      <a:ext cx="73764" cy="2040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3" name="Line 47">
                      <a:extLst>
                        <a:ext uri="{FF2B5EF4-FFF2-40B4-BE49-F238E27FC236}">
                          <a16:creationId xmlns="" xmlns:a16="http://schemas.microsoft.com/office/drawing/2014/main" id="{0F03985E-4BE4-40B5-B20C-74DED65E5F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2332" y="2174375"/>
                      <a:ext cx="73764" cy="2040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4" name="Line 48">
                      <a:extLst>
                        <a:ext uri="{FF2B5EF4-FFF2-40B4-BE49-F238E27FC236}">
                          <a16:creationId xmlns="" xmlns:a16="http://schemas.microsoft.com/office/drawing/2014/main" id="{F3F63BC4-5269-462F-ACFD-AD78ADE98E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6096" y="2194778"/>
                      <a:ext cx="170285" cy="2589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5" name="Line 49">
                      <a:extLst>
                        <a:ext uri="{FF2B5EF4-FFF2-40B4-BE49-F238E27FC236}">
                          <a16:creationId xmlns="" xmlns:a16="http://schemas.microsoft.com/office/drawing/2014/main" id="{EA779F23-774A-46A2-9AB2-06AD5657071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36381" y="2220674"/>
                      <a:ext cx="184410" cy="4472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6" name="Line 50">
                      <a:extLst>
                        <a:ext uri="{FF2B5EF4-FFF2-40B4-BE49-F238E27FC236}">
                          <a16:creationId xmlns="" xmlns:a16="http://schemas.microsoft.com/office/drawing/2014/main" id="{31D965E5-D26F-42AE-A63D-26139F55C8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0792" y="2265403"/>
                      <a:ext cx="210306" cy="7219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7" name="Line 51">
                      <a:extLst>
                        <a:ext uri="{FF2B5EF4-FFF2-40B4-BE49-F238E27FC236}">
                          <a16:creationId xmlns="" xmlns:a16="http://schemas.microsoft.com/office/drawing/2014/main" id="{A56A5D9B-3A42-4FB0-9FC0-F38DA787C4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31098" y="2337598"/>
                      <a:ext cx="98875" cy="4473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8" name="Line 52">
                      <a:extLst>
                        <a:ext uri="{FF2B5EF4-FFF2-40B4-BE49-F238E27FC236}">
                          <a16:creationId xmlns="" xmlns:a16="http://schemas.microsoft.com/office/drawing/2014/main" id="{4D3FCC71-053C-44C1-82D1-3CF7520991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9973" y="2382327"/>
                      <a:ext cx="76118" cy="3138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19" name="Line 53">
                      <a:extLst>
                        <a:ext uri="{FF2B5EF4-FFF2-40B4-BE49-F238E27FC236}">
                          <a16:creationId xmlns="" xmlns:a16="http://schemas.microsoft.com/office/drawing/2014/main" id="{9E57D6FD-DCDD-4031-BACB-DA5BBC06CC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06091" y="2413716"/>
                      <a:ext cx="67486" cy="863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20" name="Line 54">
                      <a:extLst>
                        <a:ext uri="{FF2B5EF4-FFF2-40B4-BE49-F238E27FC236}">
                          <a16:creationId xmlns="" xmlns:a16="http://schemas.microsoft.com/office/drawing/2014/main" id="{6DEB5175-4977-4F3C-8F06-83379F48CF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73578" y="2422348"/>
                      <a:ext cx="66702" cy="1334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21" name="Line 55">
                      <a:extLst>
                        <a:ext uri="{FF2B5EF4-FFF2-40B4-BE49-F238E27FC236}">
                          <a16:creationId xmlns="" xmlns:a16="http://schemas.microsoft.com/office/drawing/2014/main" id="{F73F27FE-EFE4-47D6-9970-4D2246DF59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40279" y="2435689"/>
                      <a:ext cx="62778" cy="94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722" name="Line 56">
                      <a:extLst>
                        <a:ext uri="{FF2B5EF4-FFF2-40B4-BE49-F238E27FC236}">
                          <a16:creationId xmlns="" xmlns:a16="http://schemas.microsoft.com/office/drawing/2014/main" id="{5981B946-8DEA-4A46-9EC0-446475DEAE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03057" y="2445105"/>
                      <a:ext cx="98875" cy="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698" name="Line 61">
                    <a:extLst>
                      <a:ext uri="{FF2B5EF4-FFF2-40B4-BE49-F238E27FC236}">
                        <a16:creationId xmlns="" xmlns:a16="http://schemas.microsoft.com/office/drawing/2014/main" id="{F1F7A0A9-19C5-43BD-9A0E-86B8DA6317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9841" y="2152403"/>
                    <a:ext cx="56500" cy="6278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738" name="Group 691">
                  <a:extLst>
                    <a:ext uri="{FF2B5EF4-FFF2-40B4-BE49-F238E27FC236}">
                      <a16:creationId xmlns="" xmlns:a16="http://schemas.microsoft.com/office/drawing/2014/main" id="{43DB571C-2929-41FC-BEF7-E2F1D3730AB2}"/>
                    </a:ext>
                  </a:extLst>
                </p:cNvPr>
                <p:cNvGrpSpPr/>
                <p:nvPr/>
              </p:nvGrpSpPr>
              <p:grpSpPr>
                <a:xfrm flipV="1">
                  <a:off x="4649803" y="2440897"/>
                  <a:ext cx="400209" cy="45827"/>
                  <a:chOff x="4649801" y="2405084"/>
                  <a:chExt cx="400209" cy="48653"/>
                </a:xfrm>
              </p:grpSpPr>
              <p:sp>
                <p:nvSpPr>
                  <p:cNvPr id="693" name="Line 57">
                    <a:extLst>
                      <a:ext uri="{FF2B5EF4-FFF2-40B4-BE49-F238E27FC236}">
                        <a16:creationId xmlns="" xmlns:a16="http://schemas.microsoft.com/office/drawing/2014/main" id="{4035D750-F47A-46CB-9DF7-F74FE7AB97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04731" y="2440397"/>
                    <a:ext cx="85535" cy="9417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94" name="Line 58">
                    <a:extLst>
                      <a:ext uri="{FF2B5EF4-FFF2-40B4-BE49-F238E27FC236}">
                        <a16:creationId xmlns="" xmlns:a16="http://schemas.microsoft.com/office/drawing/2014/main" id="{5941B135-306F-41D1-89B0-6609E0A900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790266" y="2449814"/>
                    <a:ext cx="26681" cy="3923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95" name="Line 59">
                    <a:extLst>
                      <a:ext uri="{FF2B5EF4-FFF2-40B4-BE49-F238E27FC236}">
                        <a16:creationId xmlns="" xmlns:a16="http://schemas.microsoft.com/office/drawing/2014/main" id="{AC1B3926-C47F-453E-840A-E7C7CAD2F5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6947" y="2405084"/>
                    <a:ext cx="233063" cy="48653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96" name="Line 63">
                    <a:extLst>
                      <a:ext uri="{FF2B5EF4-FFF2-40B4-BE49-F238E27FC236}">
                        <a16:creationId xmlns="" xmlns:a16="http://schemas.microsoft.com/office/drawing/2014/main" id="{C8B7E7CB-2CCF-4F1D-94AC-8C2A3CB122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9801" y="2440397"/>
                    <a:ext cx="54931" cy="2354"/>
                  </a:xfrm>
                  <a:prstGeom prst="line">
                    <a:avLst/>
                  </a:prstGeom>
                  <a:noFill/>
                  <a:ln w="6350">
                    <a:solidFill>
                      <a:srgbClr val="008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</p:grpSp>
        <p:sp>
          <p:nvSpPr>
            <p:cNvPr id="620" name="Rectangle 68">
              <a:extLst>
                <a:ext uri="{FF2B5EF4-FFF2-40B4-BE49-F238E27FC236}">
                  <a16:creationId xmlns="" xmlns:a16="http://schemas.microsoft.com/office/drawing/2014/main" id="{62F8292C-A698-400A-A006-EA49E94BB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864" y="5343074"/>
              <a:ext cx="110607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>
                  <a:solidFill>
                    <a:srgbClr val="0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</a:t>
              </a:r>
              <a:endParaRPr lang="en-US" sz="1600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="" xmlns:a16="http://schemas.microsoft.com/office/drawing/2014/main" id="{CCCD3E08-5B92-43C0-AFE6-7335FBE50DEA}"/>
                </a:ext>
              </a:extLst>
            </p:cNvPr>
            <p:cNvSpPr/>
            <p:nvPr/>
          </p:nvSpPr>
          <p:spPr>
            <a:xfrm>
              <a:off x="1125965" y="4281685"/>
              <a:ext cx="22646" cy="98624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="" xmlns:a16="http://schemas.microsoft.com/office/drawing/2014/main" id="{DB7763BC-51FA-4766-9F63-BA120882326C}"/>
                </a:ext>
              </a:extLst>
            </p:cNvPr>
            <p:cNvSpPr/>
            <p:nvPr/>
          </p:nvSpPr>
          <p:spPr>
            <a:xfrm>
              <a:off x="4736324" y="4647013"/>
              <a:ext cx="22646" cy="98624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grpSp>
          <p:nvGrpSpPr>
            <p:cNvPr id="739" name="Group 14">
              <a:extLst>
                <a:ext uri="{FF2B5EF4-FFF2-40B4-BE49-F238E27FC236}">
                  <a16:creationId xmlns="" xmlns:a16="http://schemas.microsoft.com/office/drawing/2014/main" id="{4178A389-2876-40E8-86C7-91DC4667BDC6}"/>
                </a:ext>
              </a:extLst>
            </p:cNvPr>
            <p:cNvGrpSpPr/>
            <p:nvPr/>
          </p:nvGrpSpPr>
          <p:grpSpPr>
            <a:xfrm>
              <a:off x="704922" y="4466183"/>
              <a:ext cx="4487616" cy="908143"/>
              <a:chOff x="704922" y="4514823"/>
              <a:chExt cx="4487616" cy="908143"/>
            </a:xfrm>
          </p:grpSpPr>
          <p:sp>
            <p:nvSpPr>
              <p:cNvPr id="621" name="Rectangle 69">
                <a:extLst>
                  <a:ext uri="{FF2B5EF4-FFF2-40B4-BE49-F238E27FC236}">
                    <a16:creationId xmlns="" xmlns:a16="http://schemas.microsoft.com/office/drawing/2014/main" id="{CD504A57-81AC-4319-B781-A772D8BD4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922" y="4708608"/>
                <a:ext cx="23724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600" baseline="-250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BS</a:t>
                </a:r>
                <a:endParaRPr lang="en-US" sz="1600" baseline="-25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22" name="Rectangle 70">
                <a:extLst>
                  <a:ext uri="{FF2B5EF4-FFF2-40B4-BE49-F238E27FC236}">
                    <a16:creationId xmlns="" xmlns:a16="http://schemas.microsoft.com/office/drawing/2014/main" id="{61503881-E5F0-4C67-AB96-B50EC175D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8502" y="4589042"/>
                <a:ext cx="2240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e</a:t>
                </a:r>
                <a:r>
                  <a:rPr lang="en-US" sz="1600" baseline="-250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FS</a:t>
                </a:r>
                <a:endParaRPr lang="en-US" sz="1600" baseline="-250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23" name="Line 85">
                <a:extLst>
                  <a:ext uri="{FF2B5EF4-FFF2-40B4-BE49-F238E27FC236}">
                    <a16:creationId xmlns="" xmlns:a16="http://schemas.microsoft.com/office/drawing/2014/main" id="{ADF63270-8F56-480D-BD2B-14C735BB3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7122" y="4861480"/>
                <a:ext cx="0" cy="1358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24" name="Line 86">
                <a:extLst>
                  <a:ext uri="{FF2B5EF4-FFF2-40B4-BE49-F238E27FC236}">
                    <a16:creationId xmlns="" xmlns:a16="http://schemas.microsoft.com/office/drawing/2014/main" id="{3DB2FF25-5242-4EC1-A176-A048B584F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7434" y="4770002"/>
                <a:ext cx="12894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26" name="Line 86">
                <a:extLst>
                  <a:ext uri="{FF2B5EF4-FFF2-40B4-BE49-F238E27FC236}">
                    <a16:creationId xmlns="" xmlns:a16="http://schemas.microsoft.com/office/drawing/2014/main" id="{9BCADE26-DC8C-4AA6-B442-23C0577EC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1824" y="4857402"/>
                <a:ext cx="12455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18" name="Rectangle 66">
                <a:extLst>
                  <a:ext uri="{FF2B5EF4-FFF2-40B4-BE49-F238E27FC236}">
                    <a16:creationId xmlns="" xmlns:a16="http://schemas.microsoft.com/office/drawing/2014/main" id="{7CCC04BE-A1C0-4539-AB12-E61DE7C50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640" y="4822755"/>
                <a:ext cx="429604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Horiz</a:t>
                </a:r>
                <a:endParaRPr lang="en-US" sz="16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19" name="Rectangle 67">
                <a:extLst>
                  <a:ext uri="{FF2B5EF4-FFF2-40B4-BE49-F238E27FC236}">
                    <a16:creationId xmlns="" xmlns:a16="http://schemas.microsoft.com/office/drawing/2014/main" id="{3C3A5EE2-244A-4C40-BA26-844156BF5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7004" y="4832228"/>
                <a:ext cx="429604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FF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Horiz</a:t>
                </a:r>
                <a:endParaRPr lang="en-US" sz="1600" dirty="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740" name="Group 637">
                <a:extLst>
                  <a:ext uri="{FF2B5EF4-FFF2-40B4-BE49-F238E27FC236}">
                    <a16:creationId xmlns="" xmlns:a16="http://schemas.microsoft.com/office/drawing/2014/main" id="{6E762DC5-46C6-4D8E-AA17-DAFD41CB7CA6}"/>
                  </a:ext>
                </a:extLst>
              </p:cNvPr>
              <p:cNvGrpSpPr/>
              <p:nvPr/>
            </p:nvGrpSpPr>
            <p:grpSpPr>
              <a:xfrm>
                <a:off x="1154886" y="4760221"/>
                <a:ext cx="3591588" cy="100824"/>
                <a:chOff x="1158126" y="2555283"/>
                <a:chExt cx="3591588" cy="100824"/>
              </a:xfrm>
            </p:grpSpPr>
            <p:grpSp>
              <p:nvGrpSpPr>
                <p:cNvPr id="741" name="Group 684">
                  <a:extLst>
                    <a:ext uri="{FF2B5EF4-FFF2-40B4-BE49-F238E27FC236}">
                      <a16:creationId xmlns="" xmlns:a16="http://schemas.microsoft.com/office/drawing/2014/main" id="{A73996AA-C805-46E1-9457-AD083B2C53E6}"/>
                    </a:ext>
                  </a:extLst>
                </p:cNvPr>
                <p:cNvGrpSpPr/>
                <p:nvPr/>
              </p:nvGrpSpPr>
              <p:grpSpPr>
                <a:xfrm>
                  <a:off x="1159238" y="2555283"/>
                  <a:ext cx="3575304" cy="97354"/>
                  <a:chOff x="1046305" y="2547997"/>
                  <a:chExt cx="3658578" cy="97354"/>
                </a:xfrm>
              </p:grpSpPr>
              <p:sp>
                <p:nvSpPr>
                  <p:cNvPr id="687" name="Line 65">
                    <a:extLst>
                      <a:ext uri="{FF2B5EF4-FFF2-40B4-BE49-F238E27FC236}">
                        <a16:creationId xmlns="" xmlns:a16="http://schemas.microsoft.com/office/drawing/2014/main" id="{76AE69A2-6E8E-4127-B63E-C2980D09BA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46305" y="2555927"/>
                    <a:ext cx="1828800" cy="89424"/>
                  </a:xfrm>
                  <a:prstGeom prst="line">
                    <a:avLst/>
                  </a:prstGeom>
                  <a:noFill/>
                  <a:ln w="0">
                    <a:solidFill>
                      <a:srgbClr val="FF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88" name="Line 64">
                    <a:extLst>
                      <a:ext uri="{FF2B5EF4-FFF2-40B4-BE49-F238E27FC236}">
                        <a16:creationId xmlns="" xmlns:a16="http://schemas.microsoft.com/office/drawing/2014/main" id="{5246295F-2467-464E-A3A3-4F6C31FCFC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76083" y="2547997"/>
                    <a:ext cx="1828800" cy="93601"/>
                  </a:xfrm>
                  <a:prstGeom prst="line">
                    <a:avLst/>
                  </a:prstGeom>
                  <a:noFill/>
                  <a:ln w="0">
                    <a:solidFill>
                      <a:srgbClr val="FF0000"/>
                    </a:solidFill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686" name="Line 64">
                  <a:extLst>
                    <a:ext uri="{FF2B5EF4-FFF2-40B4-BE49-F238E27FC236}">
                      <a16:creationId xmlns="" xmlns:a16="http://schemas.microsoft.com/office/drawing/2014/main" id="{D439F9A3-781C-432E-8AEC-1B7A00FD9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8126" y="2656107"/>
                  <a:ext cx="3591588" cy="0"/>
                </a:xfrm>
                <a:prstGeom prst="line">
                  <a:avLst/>
                </a:prstGeom>
                <a:noFill/>
                <a:ln w="0">
                  <a:solidFill>
                    <a:srgbClr val="0000FF"/>
                  </a:solidFill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742" name="Group 13">
                <a:extLst>
                  <a:ext uri="{FF2B5EF4-FFF2-40B4-BE49-F238E27FC236}">
                    <a16:creationId xmlns="" xmlns:a16="http://schemas.microsoft.com/office/drawing/2014/main" id="{A9A8E275-F35D-43CC-9067-40145E164C70}"/>
                  </a:ext>
                </a:extLst>
              </p:cNvPr>
              <p:cNvGrpSpPr/>
              <p:nvPr/>
            </p:nvGrpSpPr>
            <p:grpSpPr>
              <a:xfrm>
                <a:off x="2779742" y="4844487"/>
                <a:ext cx="326649" cy="578479"/>
                <a:chOff x="2779742" y="4844487"/>
                <a:chExt cx="326649" cy="578479"/>
              </a:xfrm>
            </p:grpSpPr>
            <p:grpSp>
              <p:nvGrpSpPr>
                <p:cNvPr id="743" name="Group 1905">
                  <a:extLst>
                    <a:ext uri="{FF2B5EF4-FFF2-40B4-BE49-F238E27FC236}">
                      <a16:creationId xmlns="" xmlns:a16="http://schemas.microsoft.com/office/drawing/2014/main" id="{E6CA0ACA-C7B2-4156-9CE2-E4747B764D53}"/>
                    </a:ext>
                  </a:extLst>
                </p:cNvPr>
                <p:cNvGrpSpPr/>
                <p:nvPr/>
              </p:nvGrpSpPr>
              <p:grpSpPr>
                <a:xfrm>
                  <a:off x="2903977" y="4844487"/>
                  <a:ext cx="85177" cy="49632"/>
                  <a:chOff x="6511020" y="2181474"/>
                  <a:chExt cx="579803" cy="337849"/>
                </a:xfrm>
              </p:grpSpPr>
              <p:grpSp>
                <p:nvGrpSpPr>
                  <p:cNvPr id="744" name="Group 1872">
                    <a:extLst>
                      <a:ext uri="{FF2B5EF4-FFF2-40B4-BE49-F238E27FC236}">
                        <a16:creationId xmlns="" xmlns:a16="http://schemas.microsoft.com/office/drawing/2014/main" id="{39BA67ED-9714-4EE0-A237-5AF7BD484FFA}"/>
                      </a:ext>
                    </a:extLst>
                  </p:cNvPr>
                  <p:cNvGrpSpPr/>
                  <p:nvPr/>
                </p:nvGrpSpPr>
                <p:grpSpPr>
                  <a:xfrm>
                    <a:off x="6511020" y="2181474"/>
                    <a:ext cx="579803" cy="189166"/>
                    <a:chOff x="6472550" y="2134126"/>
                    <a:chExt cx="644226" cy="236457"/>
                  </a:xfrm>
                </p:grpSpPr>
                <p:sp>
                  <p:nvSpPr>
                    <p:cNvPr id="679" name="Rectangle 678">
                      <a:extLst>
                        <a:ext uri="{FF2B5EF4-FFF2-40B4-BE49-F238E27FC236}">
                          <a16:creationId xmlns="" xmlns:a16="http://schemas.microsoft.com/office/drawing/2014/main" id="{0820ECCF-7AFD-4B22-954B-4F540A6740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5540" y="2164261"/>
                      <a:ext cx="101236" cy="190093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80" name="Rectangle 679">
                      <a:extLst>
                        <a:ext uri="{FF2B5EF4-FFF2-40B4-BE49-F238E27FC236}">
                          <a16:creationId xmlns="" xmlns:a16="http://schemas.microsoft.com/office/drawing/2014/main" id="{34748122-651F-4F7D-872B-3A7C97F78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8408" y="2166582"/>
                      <a:ext cx="45719" cy="197047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81" name="Rounded Rectangle 318">
                      <a:extLst>
                        <a:ext uri="{FF2B5EF4-FFF2-40B4-BE49-F238E27FC236}">
                          <a16:creationId xmlns="" xmlns:a16="http://schemas.microsoft.com/office/drawing/2014/main" id="{D885FB2F-03E1-4D7A-82BC-C6B1ED2CA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9621" y="2134126"/>
                      <a:ext cx="461064" cy="236456"/>
                    </a:xfrm>
                    <a:prstGeom prst="roundRect">
                      <a:avLst/>
                    </a:prstGeom>
                    <a:solidFill>
                      <a:srgbClr val="00800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82" name="Rectangle 681">
                      <a:extLst>
                        <a:ext uri="{FF2B5EF4-FFF2-40B4-BE49-F238E27FC236}">
                          <a16:creationId xmlns="" xmlns:a16="http://schemas.microsoft.com/office/drawing/2014/main" id="{0A722DE4-39FE-49F2-88E7-E4583E7087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550" y="2205991"/>
                      <a:ext cx="45719" cy="108956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83" name="Rounded Rectangle 320">
                      <a:extLst>
                        <a:ext uri="{FF2B5EF4-FFF2-40B4-BE49-F238E27FC236}">
                          <a16:creationId xmlns="" xmlns:a16="http://schemas.microsoft.com/office/drawing/2014/main" id="{C70C836B-B5A9-4B4F-B249-7C011094DE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2955" y="2194400"/>
                      <a:ext cx="337426" cy="176183"/>
                    </a:xfrm>
                    <a:prstGeom prst="roundRect">
                      <a:avLst/>
                    </a:prstGeom>
                    <a:solidFill>
                      <a:srgbClr val="92D050"/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84" name="Oval 683">
                      <a:extLst>
                        <a:ext uri="{FF2B5EF4-FFF2-40B4-BE49-F238E27FC236}">
                          <a16:creationId xmlns="" xmlns:a16="http://schemas.microsoft.com/office/drawing/2014/main" id="{E7F0D141-EC40-49B4-87F4-88C6275510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411" y="2247719"/>
                      <a:ext cx="121061" cy="104319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75000"/>
                            <a:lumOff val="2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75000"/>
                            <a:lumOff val="2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668" name="Rectangle 667">
                    <a:extLst>
                      <a:ext uri="{FF2B5EF4-FFF2-40B4-BE49-F238E27FC236}">
                        <a16:creationId xmlns="" xmlns:a16="http://schemas.microsoft.com/office/drawing/2014/main" id="{56A61E0D-262B-45AF-AAFE-F866628E75AE}"/>
                      </a:ext>
                    </a:extLst>
                  </p:cNvPr>
                  <p:cNvSpPr/>
                  <p:nvPr/>
                </p:nvSpPr>
                <p:spPr>
                  <a:xfrm>
                    <a:off x="6614969" y="2379856"/>
                    <a:ext cx="373229" cy="41728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745" name="Group 72">
                    <a:extLst>
                      <a:ext uri="{FF2B5EF4-FFF2-40B4-BE49-F238E27FC236}">
                        <a16:creationId xmlns="" xmlns:a16="http://schemas.microsoft.com/office/drawing/2014/main" id="{092B7F48-71A0-494F-887A-54EA26923EEB}"/>
                      </a:ext>
                    </a:extLst>
                  </p:cNvPr>
                  <p:cNvGrpSpPr/>
                  <p:nvPr/>
                </p:nvGrpSpPr>
                <p:grpSpPr>
                  <a:xfrm>
                    <a:off x="680811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677" name="Rectangle 676">
                      <a:extLst>
                        <a:ext uri="{FF2B5EF4-FFF2-40B4-BE49-F238E27FC236}">
                          <a16:creationId xmlns="" xmlns:a16="http://schemas.microsoft.com/office/drawing/2014/main" id="{A0EAD6AB-98D4-49E7-ACBE-77B26C39F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78" name="Rectangle 677">
                      <a:extLst>
                        <a:ext uri="{FF2B5EF4-FFF2-40B4-BE49-F238E27FC236}">
                          <a16:creationId xmlns="" xmlns:a16="http://schemas.microsoft.com/office/drawing/2014/main" id="{E8696796-BDF4-4DB7-912D-22850CC7C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670" name="Rectangle 669">
                    <a:extLst>
                      <a:ext uri="{FF2B5EF4-FFF2-40B4-BE49-F238E27FC236}">
                        <a16:creationId xmlns="" xmlns:a16="http://schemas.microsoft.com/office/drawing/2014/main" id="{92907D9B-DA65-4471-920D-115AABC40476}"/>
                      </a:ext>
                    </a:extLst>
                  </p:cNvPr>
                  <p:cNvSpPr/>
                  <p:nvPr/>
                </p:nvSpPr>
                <p:spPr>
                  <a:xfrm>
                    <a:off x="6660485" y="2478176"/>
                    <a:ext cx="293255" cy="41147"/>
                  </a:xfrm>
                  <a:prstGeom prst="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746" name="Group 71">
                    <a:extLst>
                      <a:ext uri="{FF2B5EF4-FFF2-40B4-BE49-F238E27FC236}">
                        <a16:creationId xmlns="" xmlns:a16="http://schemas.microsoft.com/office/drawing/2014/main" id="{176FDD5D-474F-4839-8C5A-80AE831F3040}"/>
                      </a:ext>
                    </a:extLst>
                  </p:cNvPr>
                  <p:cNvGrpSpPr/>
                  <p:nvPr/>
                </p:nvGrpSpPr>
                <p:grpSpPr>
                  <a:xfrm>
                    <a:off x="6656423" y="242091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675" name="Rectangle 674">
                      <a:extLst>
                        <a:ext uri="{FF2B5EF4-FFF2-40B4-BE49-F238E27FC236}">
                          <a16:creationId xmlns="" xmlns:a16="http://schemas.microsoft.com/office/drawing/2014/main" id="{2C933698-521F-4C64-82F7-1E4E2BBE78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76" name="Rectangle 675">
                      <a:extLst>
                        <a:ext uri="{FF2B5EF4-FFF2-40B4-BE49-F238E27FC236}">
                          <a16:creationId xmlns="" xmlns:a16="http://schemas.microsoft.com/office/drawing/2014/main" id="{ECA70470-3638-4F9D-AE88-55DC84DBBA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747" name="Group 72">
                    <a:extLst>
                      <a:ext uri="{FF2B5EF4-FFF2-40B4-BE49-F238E27FC236}">
                        <a16:creationId xmlns="" xmlns:a16="http://schemas.microsoft.com/office/drawing/2014/main" id="{7C29854D-F600-406D-B82D-01824E139CD1}"/>
                      </a:ext>
                    </a:extLst>
                  </p:cNvPr>
                  <p:cNvGrpSpPr/>
                  <p:nvPr/>
                </p:nvGrpSpPr>
                <p:grpSpPr>
                  <a:xfrm>
                    <a:off x="6867299" y="2422872"/>
                    <a:ext cx="73152" cy="57607"/>
                    <a:chOff x="5646283" y="853457"/>
                    <a:chExt cx="73152" cy="64008"/>
                  </a:xfrm>
                </p:grpSpPr>
                <p:sp>
                  <p:nvSpPr>
                    <p:cNvPr id="673" name="Rectangle 672">
                      <a:extLst>
                        <a:ext uri="{FF2B5EF4-FFF2-40B4-BE49-F238E27FC236}">
                          <a16:creationId xmlns="" xmlns:a16="http://schemas.microsoft.com/office/drawing/2014/main" id="{02B723FE-2C19-4EB7-8BFF-FDE6B11E7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74" name="Rectangle 673">
                      <a:extLst>
                        <a:ext uri="{FF2B5EF4-FFF2-40B4-BE49-F238E27FC236}">
                          <a16:creationId xmlns="" xmlns:a16="http://schemas.microsoft.com/office/drawing/2014/main" id="{22C4FDD0-DA37-47E9-8FE0-F18EBB0482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48" name="Group 12">
                  <a:extLst>
                    <a:ext uri="{FF2B5EF4-FFF2-40B4-BE49-F238E27FC236}">
                      <a16:creationId xmlns="" xmlns:a16="http://schemas.microsoft.com/office/drawing/2014/main" id="{1D6398CB-D075-45B3-AD3A-43B898681940}"/>
                    </a:ext>
                  </a:extLst>
                </p:cNvPr>
                <p:cNvGrpSpPr/>
                <p:nvPr/>
              </p:nvGrpSpPr>
              <p:grpSpPr>
                <a:xfrm>
                  <a:off x="2779742" y="4894284"/>
                  <a:ext cx="326649" cy="528682"/>
                  <a:chOff x="2779742" y="4894284"/>
                  <a:chExt cx="326649" cy="528682"/>
                </a:xfrm>
              </p:grpSpPr>
              <p:grpSp>
                <p:nvGrpSpPr>
                  <p:cNvPr id="749" name="Group 11">
                    <a:extLst>
                      <a:ext uri="{FF2B5EF4-FFF2-40B4-BE49-F238E27FC236}">
                        <a16:creationId xmlns="" xmlns:a16="http://schemas.microsoft.com/office/drawing/2014/main" id="{AA4CDDAE-985F-4411-AC9A-FF65A1056BFD}"/>
                      </a:ext>
                    </a:extLst>
                  </p:cNvPr>
                  <p:cNvGrpSpPr/>
                  <p:nvPr/>
                </p:nvGrpSpPr>
                <p:grpSpPr>
                  <a:xfrm>
                    <a:off x="3003598" y="5049879"/>
                    <a:ext cx="102793" cy="285601"/>
                    <a:chOff x="2983278" y="4988919"/>
                    <a:chExt cx="102793" cy="285601"/>
                  </a:xfrm>
                </p:grpSpPr>
                <p:sp>
                  <p:nvSpPr>
                    <p:cNvPr id="646" name="Freeform 283">
                      <a:extLst>
                        <a:ext uri="{FF2B5EF4-FFF2-40B4-BE49-F238E27FC236}">
                          <a16:creationId xmlns="" xmlns:a16="http://schemas.microsoft.com/office/drawing/2014/main" id="{8D4F18FA-BD02-4E9A-B4AA-0F491CB29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83278" y="4988919"/>
                      <a:ext cx="89360" cy="241214"/>
                    </a:xfrm>
                    <a:custGeom>
                      <a:avLst/>
                      <a:gdLst>
                        <a:gd name="connsiteX0" fmla="*/ 0 w 608274"/>
                        <a:gd name="connsiteY0" fmla="*/ 0 h 1641945"/>
                        <a:gd name="connsiteX1" fmla="*/ 51683 w 608274"/>
                        <a:gd name="connsiteY1" fmla="*/ 7952 h 1641945"/>
                        <a:gd name="connsiteX2" fmla="*/ 592372 w 608274"/>
                        <a:gd name="connsiteY2" fmla="*/ 1550505 h 1641945"/>
                        <a:gd name="connsiteX3" fmla="*/ 584420 w 608274"/>
                        <a:gd name="connsiteY3" fmla="*/ 1582310 h 1641945"/>
                        <a:gd name="connsiteX4" fmla="*/ 608274 w 608274"/>
                        <a:gd name="connsiteY4" fmla="*/ 1641945 h 1641945"/>
                        <a:gd name="connsiteX5" fmla="*/ 532737 w 608274"/>
                        <a:gd name="connsiteY5" fmla="*/ 1610140 h 1641945"/>
                        <a:gd name="connsiteX6" fmla="*/ 524786 w 608274"/>
                        <a:gd name="connsiteY6" fmla="*/ 1578334 h 1641945"/>
                        <a:gd name="connsiteX7" fmla="*/ 492980 w 608274"/>
                        <a:gd name="connsiteY7" fmla="*/ 1550505 h 1641945"/>
                        <a:gd name="connsiteX8" fmla="*/ 0 w 608274"/>
                        <a:gd name="connsiteY8" fmla="*/ 0 h 1641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08274" h="1641945">
                          <a:moveTo>
                            <a:pt x="0" y="0"/>
                          </a:moveTo>
                          <a:lnTo>
                            <a:pt x="51683" y="7952"/>
                          </a:lnTo>
                          <a:lnTo>
                            <a:pt x="592372" y="1550505"/>
                          </a:lnTo>
                          <a:lnTo>
                            <a:pt x="584420" y="1582310"/>
                          </a:lnTo>
                          <a:lnTo>
                            <a:pt x="608274" y="1641945"/>
                          </a:lnTo>
                          <a:lnTo>
                            <a:pt x="532737" y="1610140"/>
                          </a:lnTo>
                          <a:lnTo>
                            <a:pt x="524786" y="1578334"/>
                          </a:lnTo>
                          <a:lnTo>
                            <a:pt x="492980" y="155050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62" name="Freeform 299">
                      <a:extLst>
                        <a:ext uri="{FF2B5EF4-FFF2-40B4-BE49-F238E27FC236}">
                          <a16:creationId xmlns="" xmlns:a16="http://schemas.microsoft.com/office/drawing/2014/main" id="{1E5A0101-E5BB-4D0A-A445-F663E073C4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60373" y="5224876"/>
                      <a:ext cx="25698" cy="49644"/>
                    </a:xfrm>
                    <a:custGeom>
                      <a:avLst/>
                      <a:gdLst>
                        <a:gd name="connsiteX0" fmla="*/ 0 w 174928"/>
                        <a:gd name="connsiteY0" fmla="*/ 0 h 337930"/>
                        <a:gd name="connsiteX1" fmla="*/ 59634 w 174928"/>
                        <a:gd name="connsiteY1" fmla="*/ 178904 h 337930"/>
                        <a:gd name="connsiteX2" fmla="*/ 131196 w 174928"/>
                        <a:gd name="connsiteY2" fmla="*/ 337930 h 337930"/>
                        <a:gd name="connsiteX3" fmla="*/ 123245 w 174928"/>
                        <a:gd name="connsiteY3" fmla="*/ 139148 h 337930"/>
                        <a:gd name="connsiteX4" fmla="*/ 174928 w 174928"/>
                        <a:gd name="connsiteY4" fmla="*/ 55659 h 337930"/>
                        <a:gd name="connsiteX5" fmla="*/ 147099 w 174928"/>
                        <a:gd name="connsiteY5" fmla="*/ 55659 h 337930"/>
                        <a:gd name="connsiteX6" fmla="*/ 91440 w 174928"/>
                        <a:gd name="connsiteY6" fmla="*/ 71562 h 337930"/>
                        <a:gd name="connsiteX7" fmla="*/ 79513 w 174928"/>
                        <a:gd name="connsiteY7" fmla="*/ 35781 h 337930"/>
                        <a:gd name="connsiteX8" fmla="*/ 0 w 174928"/>
                        <a:gd name="connsiteY8" fmla="*/ 0 h 33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28" h="337930">
                          <a:moveTo>
                            <a:pt x="0" y="0"/>
                          </a:moveTo>
                          <a:lnTo>
                            <a:pt x="59634" y="178904"/>
                          </a:lnTo>
                          <a:lnTo>
                            <a:pt x="131196" y="337930"/>
                          </a:lnTo>
                          <a:lnTo>
                            <a:pt x="123245" y="139148"/>
                          </a:lnTo>
                          <a:lnTo>
                            <a:pt x="174928" y="55659"/>
                          </a:lnTo>
                          <a:lnTo>
                            <a:pt x="147099" y="55659"/>
                          </a:lnTo>
                          <a:lnTo>
                            <a:pt x="91440" y="71562"/>
                          </a:lnTo>
                          <a:lnTo>
                            <a:pt x="79513" y="3578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750" name="Group 10">
                    <a:extLst>
                      <a:ext uri="{FF2B5EF4-FFF2-40B4-BE49-F238E27FC236}">
                        <a16:creationId xmlns="" xmlns:a16="http://schemas.microsoft.com/office/drawing/2014/main" id="{8EEAB147-3CA2-42C6-BB9E-8BE623323134}"/>
                      </a:ext>
                    </a:extLst>
                  </p:cNvPr>
                  <p:cNvGrpSpPr/>
                  <p:nvPr/>
                </p:nvGrpSpPr>
                <p:grpSpPr>
                  <a:xfrm>
                    <a:off x="2930713" y="5061438"/>
                    <a:ext cx="25698" cy="361528"/>
                    <a:chOff x="2930713" y="4980158"/>
                    <a:chExt cx="25698" cy="361528"/>
                  </a:xfrm>
                </p:grpSpPr>
                <p:sp>
                  <p:nvSpPr>
                    <p:cNvPr id="645" name="Freeform 282">
                      <a:extLst>
                        <a:ext uri="{FF2B5EF4-FFF2-40B4-BE49-F238E27FC236}">
                          <a16:creationId xmlns="" xmlns:a16="http://schemas.microsoft.com/office/drawing/2014/main" id="{F74E760A-38AA-46B0-BADA-63D71D1370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0713" y="4980158"/>
                      <a:ext cx="25698" cy="288522"/>
                    </a:xfrm>
                    <a:custGeom>
                      <a:avLst/>
                      <a:gdLst>
                        <a:gd name="connsiteX0" fmla="*/ 23854 w 174929"/>
                        <a:gd name="connsiteY0" fmla="*/ 0 h 1963972"/>
                        <a:gd name="connsiteX1" fmla="*/ 174929 w 174929"/>
                        <a:gd name="connsiteY1" fmla="*/ 7951 h 1963972"/>
                        <a:gd name="connsiteX2" fmla="*/ 163002 w 174929"/>
                        <a:gd name="connsiteY2" fmla="*/ 1900361 h 1963972"/>
                        <a:gd name="connsiteX3" fmla="*/ 131196 w 174929"/>
                        <a:gd name="connsiteY3" fmla="*/ 1963972 h 1963972"/>
                        <a:gd name="connsiteX4" fmla="*/ 27829 w 174929"/>
                        <a:gd name="connsiteY4" fmla="*/ 1956020 h 1963972"/>
                        <a:gd name="connsiteX5" fmla="*/ 0 w 174929"/>
                        <a:gd name="connsiteY5" fmla="*/ 1892410 h 1963972"/>
                        <a:gd name="connsiteX6" fmla="*/ 23854 w 174929"/>
                        <a:gd name="connsiteY6" fmla="*/ 0 h 1963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4929" h="1963972">
                          <a:moveTo>
                            <a:pt x="23854" y="0"/>
                          </a:moveTo>
                          <a:lnTo>
                            <a:pt x="174929" y="7951"/>
                          </a:lnTo>
                          <a:cubicBezTo>
                            <a:pt x="170953" y="638754"/>
                            <a:pt x="166978" y="1269558"/>
                            <a:pt x="163002" y="1900361"/>
                          </a:cubicBezTo>
                          <a:lnTo>
                            <a:pt x="131196" y="1963972"/>
                          </a:lnTo>
                          <a:lnTo>
                            <a:pt x="27829" y="1956020"/>
                          </a:lnTo>
                          <a:lnTo>
                            <a:pt x="0" y="1892410"/>
                          </a:lnTo>
                          <a:lnTo>
                            <a:pt x="23854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60" name="Freeform 297">
                      <a:extLst>
                        <a:ext uri="{FF2B5EF4-FFF2-40B4-BE49-F238E27FC236}">
                          <a16:creationId xmlns="" xmlns:a16="http://schemas.microsoft.com/office/drawing/2014/main" id="{2938A52E-8960-42A5-8774-DA58AB308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32465" y="5268095"/>
                      <a:ext cx="18106" cy="73591"/>
                    </a:xfrm>
                    <a:custGeom>
                      <a:avLst/>
                      <a:gdLst>
                        <a:gd name="connsiteX0" fmla="*/ 7951 w 123245"/>
                        <a:gd name="connsiteY0" fmla="*/ 0 h 500932"/>
                        <a:gd name="connsiteX1" fmla="*/ 123245 w 123245"/>
                        <a:gd name="connsiteY1" fmla="*/ 7951 h 500932"/>
                        <a:gd name="connsiteX2" fmla="*/ 115294 w 123245"/>
                        <a:gd name="connsiteY2" fmla="*/ 294198 h 500932"/>
                        <a:gd name="connsiteX3" fmla="*/ 59635 w 123245"/>
                        <a:gd name="connsiteY3" fmla="*/ 500932 h 500932"/>
                        <a:gd name="connsiteX4" fmla="*/ 0 w 123245"/>
                        <a:gd name="connsiteY4" fmla="*/ 238539 h 500932"/>
                        <a:gd name="connsiteX5" fmla="*/ 7951 w 123245"/>
                        <a:gd name="connsiteY5" fmla="*/ 0 h 5009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3245" h="500932">
                          <a:moveTo>
                            <a:pt x="7951" y="0"/>
                          </a:moveTo>
                          <a:lnTo>
                            <a:pt x="123245" y="7951"/>
                          </a:lnTo>
                          <a:lnTo>
                            <a:pt x="115294" y="294198"/>
                          </a:lnTo>
                          <a:lnTo>
                            <a:pt x="59635" y="500932"/>
                          </a:lnTo>
                          <a:lnTo>
                            <a:pt x="0" y="238539"/>
                          </a:lnTo>
                          <a:lnTo>
                            <a:pt x="7951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cxnSp>
                  <p:nvCxnSpPr>
                    <p:cNvPr id="661" name="Straight Connector 660">
                      <a:extLst>
                        <a:ext uri="{FF2B5EF4-FFF2-40B4-BE49-F238E27FC236}">
                          <a16:creationId xmlns="" xmlns:a16="http://schemas.microsoft.com/office/drawing/2014/main" id="{35534CFD-A344-4D1F-AADC-31D1FA7C54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33049" y="5286785"/>
                      <a:ext cx="17522" cy="1168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3" name="Straight Connector 642">
                      <a:extLst>
                        <a:ext uri="{FF2B5EF4-FFF2-40B4-BE49-F238E27FC236}">
                          <a16:creationId xmlns="" xmlns:a16="http://schemas.microsoft.com/office/drawing/2014/main" id="{153FFCA5-DE57-4E15-9455-C6781EC8F43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34273" y="5287020"/>
                      <a:ext cx="7980" cy="2128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4" name="Straight Connector 643">
                      <a:extLst>
                        <a:ext uri="{FF2B5EF4-FFF2-40B4-BE49-F238E27FC236}">
                          <a16:creationId xmlns="" xmlns:a16="http://schemas.microsoft.com/office/drawing/2014/main" id="{AD66BF06-7378-4812-BC07-246209488C0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2942253" y="5287021"/>
                      <a:ext cx="6207" cy="21280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751" name="Group 9">
                    <a:extLst>
                      <a:ext uri="{FF2B5EF4-FFF2-40B4-BE49-F238E27FC236}">
                        <a16:creationId xmlns="" xmlns:a16="http://schemas.microsoft.com/office/drawing/2014/main" id="{92DCF65F-C3E4-4758-B410-89096CD62728}"/>
                      </a:ext>
                    </a:extLst>
                  </p:cNvPr>
                  <p:cNvGrpSpPr/>
                  <p:nvPr/>
                </p:nvGrpSpPr>
                <p:grpSpPr>
                  <a:xfrm>
                    <a:off x="2779742" y="5065906"/>
                    <a:ext cx="106297" cy="283265"/>
                    <a:chOff x="2805142" y="4987166"/>
                    <a:chExt cx="106297" cy="283265"/>
                  </a:xfrm>
                </p:grpSpPr>
                <p:sp>
                  <p:nvSpPr>
                    <p:cNvPr id="647" name="Freeform 284">
                      <a:extLst>
                        <a:ext uri="{FF2B5EF4-FFF2-40B4-BE49-F238E27FC236}">
                          <a16:creationId xmlns="" xmlns:a16="http://schemas.microsoft.com/office/drawing/2014/main" id="{AF55DFFD-F05F-4DD9-AF64-BB3FCB2C31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19159" y="4987166"/>
                      <a:ext cx="92280" cy="237125"/>
                    </a:xfrm>
                    <a:custGeom>
                      <a:avLst/>
                      <a:gdLst>
                        <a:gd name="connsiteX0" fmla="*/ 560567 w 628153"/>
                        <a:gd name="connsiteY0" fmla="*/ 0 h 1614115"/>
                        <a:gd name="connsiteX1" fmla="*/ 107343 w 628153"/>
                        <a:gd name="connsiteY1" fmla="*/ 1248355 h 1614115"/>
                        <a:gd name="connsiteX2" fmla="*/ 0 w 628153"/>
                        <a:gd name="connsiteY2" fmla="*/ 1550505 h 1614115"/>
                        <a:gd name="connsiteX3" fmla="*/ 3976 w 628153"/>
                        <a:gd name="connsiteY3" fmla="*/ 1578334 h 1614115"/>
                        <a:gd name="connsiteX4" fmla="*/ 3976 w 628153"/>
                        <a:gd name="connsiteY4" fmla="*/ 1614115 h 1614115"/>
                        <a:gd name="connsiteX5" fmla="*/ 63611 w 628153"/>
                        <a:gd name="connsiteY5" fmla="*/ 1598213 h 1614115"/>
                        <a:gd name="connsiteX6" fmla="*/ 83489 w 628153"/>
                        <a:gd name="connsiteY6" fmla="*/ 1550505 h 1614115"/>
                        <a:gd name="connsiteX7" fmla="*/ 115294 w 628153"/>
                        <a:gd name="connsiteY7" fmla="*/ 1542553 h 1614115"/>
                        <a:gd name="connsiteX8" fmla="*/ 210710 w 628153"/>
                        <a:gd name="connsiteY8" fmla="*/ 1236428 h 1614115"/>
                        <a:gd name="connsiteX9" fmla="*/ 628153 w 628153"/>
                        <a:gd name="connsiteY9" fmla="*/ 11927 h 1614115"/>
                        <a:gd name="connsiteX10" fmla="*/ 560567 w 628153"/>
                        <a:gd name="connsiteY10" fmla="*/ 0 h 16141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28153" h="1614115">
                          <a:moveTo>
                            <a:pt x="560567" y="0"/>
                          </a:moveTo>
                          <a:lnTo>
                            <a:pt x="107343" y="1248355"/>
                          </a:lnTo>
                          <a:lnTo>
                            <a:pt x="0" y="1550505"/>
                          </a:lnTo>
                          <a:lnTo>
                            <a:pt x="3976" y="1578334"/>
                          </a:lnTo>
                          <a:lnTo>
                            <a:pt x="3976" y="1614115"/>
                          </a:lnTo>
                          <a:lnTo>
                            <a:pt x="63611" y="1598213"/>
                          </a:lnTo>
                          <a:lnTo>
                            <a:pt x="83489" y="1550505"/>
                          </a:lnTo>
                          <a:lnTo>
                            <a:pt x="115294" y="1542553"/>
                          </a:lnTo>
                          <a:lnTo>
                            <a:pt x="210710" y="1236428"/>
                          </a:lnTo>
                          <a:lnTo>
                            <a:pt x="628153" y="11927"/>
                          </a:lnTo>
                          <a:lnTo>
                            <a:pt x="560567" y="0"/>
                          </a:lnTo>
                          <a:close/>
                        </a:path>
                      </a:pathLst>
                    </a:custGeom>
                    <a:blipFill>
                      <a:blip r:embed="rId2" cstate="print"/>
                      <a:tile tx="0" ty="0" sx="100000" sy="100000" flip="none" algn="tl"/>
                    </a:blip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659" name="Freeform 296">
                      <a:extLst>
                        <a:ext uri="{FF2B5EF4-FFF2-40B4-BE49-F238E27FC236}">
                          <a16:creationId xmlns="" xmlns:a16="http://schemas.microsoft.com/office/drawing/2014/main" id="{D211C5E2-C234-4CC9-AEC2-D2E7564E58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05142" y="5222539"/>
                      <a:ext cx="22778" cy="47892"/>
                    </a:xfrm>
                    <a:custGeom>
                      <a:avLst/>
                      <a:gdLst>
                        <a:gd name="connsiteX0" fmla="*/ 155050 w 155050"/>
                        <a:gd name="connsiteY0" fmla="*/ 0 h 326004"/>
                        <a:gd name="connsiteX1" fmla="*/ 39756 w 155050"/>
                        <a:gd name="connsiteY1" fmla="*/ 326004 h 326004"/>
                        <a:gd name="connsiteX2" fmla="*/ 55659 w 155050"/>
                        <a:gd name="connsiteY2" fmla="*/ 135172 h 326004"/>
                        <a:gd name="connsiteX3" fmla="*/ 0 w 155050"/>
                        <a:gd name="connsiteY3" fmla="*/ 39757 h 326004"/>
                        <a:gd name="connsiteX4" fmla="*/ 67586 w 155050"/>
                        <a:gd name="connsiteY4" fmla="*/ 59635 h 326004"/>
                        <a:gd name="connsiteX5" fmla="*/ 99391 w 155050"/>
                        <a:gd name="connsiteY5" fmla="*/ 7952 h 326004"/>
                        <a:gd name="connsiteX6" fmla="*/ 155050 w 155050"/>
                        <a:gd name="connsiteY6" fmla="*/ 0 h 326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5050" h="326004">
                          <a:moveTo>
                            <a:pt x="155050" y="0"/>
                          </a:moveTo>
                          <a:lnTo>
                            <a:pt x="39756" y="326004"/>
                          </a:lnTo>
                          <a:lnTo>
                            <a:pt x="55659" y="135172"/>
                          </a:lnTo>
                          <a:lnTo>
                            <a:pt x="0" y="39757"/>
                          </a:lnTo>
                          <a:lnTo>
                            <a:pt x="67586" y="59635"/>
                          </a:lnTo>
                          <a:lnTo>
                            <a:pt x="99391" y="7952"/>
                          </a:lnTo>
                          <a:lnTo>
                            <a:pt x="155050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sp>
                <p:nvSpPr>
                  <p:cNvPr id="648" name="Freeform 285">
                    <a:extLst>
                      <a:ext uri="{FF2B5EF4-FFF2-40B4-BE49-F238E27FC236}">
                        <a16:creationId xmlns="" xmlns:a16="http://schemas.microsoft.com/office/drawing/2014/main" id="{C1B75217-0B5B-47A4-BE4B-1683F9DD6FBD}"/>
                      </a:ext>
                    </a:extLst>
                  </p:cNvPr>
                  <p:cNvSpPr/>
                  <p:nvPr/>
                </p:nvSpPr>
                <p:spPr>
                  <a:xfrm>
                    <a:off x="2837849" y="4927009"/>
                    <a:ext cx="83519" cy="221940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49" name="Freeform 286">
                    <a:extLst>
                      <a:ext uri="{FF2B5EF4-FFF2-40B4-BE49-F238E27FC236}">
                        <a16:creationId xmlns="" xmlns:a16="http://schemas.microsoft.com/office/drawing/2014/main" id="{091576C7-B4F9-4391-BAEE-BA655A5501ED}"/>
                      </a:ext>
                    </a:extLst>
                  </p:cNvPr>
                  <p:cNvSpPr/>
                  <p:nvPr/>
                </p:nvSpPr>
                <p:spPr>
                  <a:xfrm>
                    <a:off x="2924873" y="4921169"/>
                    <a:ext cx="11097" cy="252310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0" name="Freeform 287">
                    <a:extLst>
                      <a:ext uri="{FF2B5EF4-FFF2-40B4-BE49-F238E27FC236}">
                        <a16:creationId xmlns="" xmlns:a16="http://schemas.microsoft.com/office/drawing/2014/main" id="{DDC881F1-3328-4C5F-893B-255DE00C1196}"/>
                      </a:ext>
                    </a:extLst>
                  </p:cNvPr>
                  <p:cNvSpPr/>
                  <p:nvPr/>
                </p:nvSpPr>
                <p:spPr>
                  <a:xfrm>
                    <a:off x="2955243" y="4920000"/>
                    <a:ext cx="7593" cy="254647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1" name="Freeform 288">
                    <a:extLst>
                      <a:ext uri="{FF2B5EF4-FFF2-40B4-BE49-F238E27FC236}">
                        <a16:creationId xmlns="" xmlns:a16="http://schemas.microsoft.com/office/drawing/2014/main" id="{FDB82AAB-9F33-4505-B363-F4B3139EEBCE}"/>
                      </a:ext>
                    </a:extLst>
                  </p:cNvPr>
                  <p:cNvSpPr/>
                  <p:nvPr/>
                </p:nvSpPr>
                <p:spPr>
                  <a:xfrm>
                    <a:off x="2853034" y="4934602"/>
                    <a:ext cx="74175" cy="213179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2" name="Freeform 289">
                    <a:extLst>
                      <a:ext uri="{FF2B5EF4-FFF2-40B4-BE49-F238E27FC236}">
                        <a16:creationId xmlns="" xmlns:a16="http://schemas.microsoft.com/office/drawing/2014/main" id="{C207E93B-12C3-4588-964B-E915DD9D8EC8}"/>
                      </a:ext>
                    </a:extLst>
                  </p:cNvPr>
                  <p:cNvSpPr/>
                  <p:nvPr/>
                </p:nvSpPr>
                <p:spPr>
                  <a:xfrm>
                    <a:off x="2827920" y="5145445"/>
                    <a:ext cx="34459" cy="25114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3" name="Freeform 290">
                    <a:extLst>
                      <a:ext uri="{FF2B5EF4-FFF2-40B4-BE49-F238E27FC236}">
                        <a16:creationId xmlns="" xmlns:a16="http://schemas.microsoft.com/office/drawing/2014/main" id="{0D7808B1-D026-4B95-B662-57FDD355BDD4}"/>
                      </a:ext>
                    </a:extLst>
                  </p:cNvPr>
                  <p:cNvSpPr/>
                  <p:nvPr/>
                </p:nvSpPr>
                <p:spPr>
                  <a:xfrm>
                    <a:off x="2923120" y="5172895"/>
                    <a:ext cx="41468" cy="21026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4" name="Freeform 291">
                    <a:extLst>
                      <a:ext uri="{FF2B5EF4-FFF2-40B4-BE49-F238E27FC236}">
                        <a16:creationId xmlns="" xmlns:a16="http://schemas.microsoft.com/office/drawing/2014/main" id="{99A1AD8D-7CF7-41A1-B635-32139DAEC659}"/>
                      </a:ext>
                    </a:extLst>
                  </p:cNvPr>
                  <p:cNvSpPr/>
                  <p:nvPr/>
                </p:nvSpPr>
                <p:spPr>
                  <a:xfrm>
                    <a:off x="2964588" y="4930513"/>
                    <a:ext cx="73591" cy="226612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5" name="Freeform 292">
                    <a:extLst>
                      <a:ext uri="{FF2B5EF4-FFF2-40B4-BE49-F238E27FC236}">
                        <a16:creationId xmlns="" xmlns:a16="http://schemas.microsoft.com/office/drawing/2014/main" id="{04B57E8C-EEA4-4916-8D9D-F45136580DE4}"/>
                      </a:ext>
                    </a:extLst>
                  </p:cNvPr>
                  <p:cNvSpPr/>
                  <p:nvPr/>
                </p:nvSpPr>
                <p:spPr>
                  <a:xfrm>
                    <a:off x="2971013" y="4927009"/>
                    <a:ext cx="83519" cy="232453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2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6" name="Freeform 293">
                    <a:extLst>
                      <a:ext uri="{FF2B5EF4-FFF2-40B4-BE49-F238E27FC236}">
                        <a16:creationId xmlns="" xmlns:a16="http://schemas.microsoft.com/office/drawing/2014/main" id="{74A98A32-25E4-492C-8F1F-2391296A630F}"/>
                      </a:ext>
                    </a:extLst>
                  </p:cNvPr>
                  <p:cNvSpPr/>
                  <p:nvPr/>
                </p:nvSpPr>
                <p:spPr>
                  <a:xfrm>
                    <a:off x="3031754" y="5154789"/>
                    <a:ext cx="30371" cy="21026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657" name="Straight Connector 656">
                    <a:extLst>
                      <a:ext uri="{FF2B5EF4-FFF2-40B4-BE49-F238E27FC236}">
                        <a16:creationId xmlns="" xmlns:a16="http://schemas.microsoft.com/office/drawing/2014/main" id="{167E0B86-D1F1-476E-AF5F-8A2A2792B0AC}"/>
                      </a:ext>
                    </a:extLst>
                  </p:cNvPr>
                  <p:cNvCxnSpPr>
                    <a:stCxn id="656" idx="1"/>
                    <a:endCxn id="656" idx="4"/>
                  </p:cNvCxnSpPr>
                  <p:nvPr/>
                </p:nvCxnSpPr>
                <p:spPr>
                  <a:xfrm>
                    <a:off x="3050444" y="5158878"/>
                    <a:ext cx="2336" cy="1693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8" name="Straight Connector 657">
                    <a:extLst>
                      <a:ext uri="{FF2B5EF4-FFF2-40B4-BE49-F238E27FC236}">
                        <a16:creationId xmlns="" xmlns:a16="http://schemas.microsoft.com/office/drawing/2014/main" id="{803560D4-079D-4EFF-B3E4-605B0D2668F7}"/>
                      </a:ext>
                    </a:extLst>
                  </p:cNvPr>
                  <p:cNvCxnSpPr>
                    <a:stCxn id="652" idx="1"/>
                    <a:endCxn id="652" idx="4"/>
                  </p:cNvCxnSpPr>
                  <p:nvPr/>
                </p:nvCxnSpPr>
                <p:spPr>
                  <a:xfrm flipH="1">
                    <a:off x="2833176" y="5150117"/>
                    <a:ext cx="9929" cy="20442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Freeform 300">
                    <a:extLst>
                      <a:ext uri="{FF2B5EF4-FFF2-40B4-BE49-F238E27FC236}">
                        <a16:creationId xmlns="" xmlns:a16="http://schemas.microsoft.com/office/drawing/2014/main" id="{85C2CE34-CB37-4D7A-BA05-B09F775EB564}"/>
                      </a:ext>
                    </a:extLst>
                  </p:cNvPr>
                  <p:cNvSpPr/>
                  <p:nvPr/>
                </p:nvSpPr>
                <p:spPr>
                  <a:xfrm>
                    <a:off x="2927209" y="4898390"/>
                    <a:ext cx="37379" cy="21610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64" name="Freeform 301">
                    <a:extLst>
                      <a:ext uri="{FF2B5EF4-FFF2-40B4-BE49-F238E27FC236}">
                        <a16:creationId xmlns="" xmlns:a16="http://schemas.microsoft.com/office/drawing/2014/main" id="{F5BCB7AC-CA3E-4CF6-890B-747471638800}"/>
                      </a:ext>
                    </a:extLst>
                  </p:cNvPr>
                  <p:cNvSpPr/>
                  <p:nvPr/>
                </p:nvSpPr>
                <p:spPr>
                  <a:xfrm>
                    <a:off x="2912608" y="4907735"/>
                    <a:ext cx="15769" cy="23362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65" name="Freeform 302">
                    <a:extLst>
                      <a:ext uri="{FF2B5EF4-FFF2-40B4-BE49-F238E27FC236}">
                        <a16:creationId xmlns="" xmlns:a16="http://schemas.microsoft.com/office/drawing/2014/main" id="{842CCEDA-AAE1-4752-9129-F9248480CC4C}"/>
                      </a:ext>
                    </a:extLst>
                  </p:cNvPr>
                  <p:cNvSpPr/>
                  <p:nvPr/>
                </p:nvSpPr>
                <p:spPr>
                  <a:xfrm>
                    <a:off x="2961084" y="4905983"/>
                    <a:ext cx="17521" cy="23362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66" name="Freeform 303">
                    <a:extLst>
                      <a:ext uri="{FF2B5EF4-FFF2-40B4-BE49-F238E27FC236}">
                        <a16:creationId xmlns="" xmlns:a16="http://schemas.microsoft.com/office/drawing/2014/main" id="{C97013E2-A249-4244-BA1F-82104ED94024}"/>
                      </a:ext>
                    </a:extLst>
                  </p:cNvPr>
                  <p:cNvSpPr/>
                  <p:nvPr/>
                </p:nvSpPr>
                <p:spPr>
                  <a:xfrm>
                    <a:off x="2921886" y="4894284"/>
                    <a:ext cx="48275" cy="12244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sp>
            <p:nvSpPr>
              <p:cNvPr id="629" name="Rectangle 67">
                <a:extLst>
                  <a:ext uri="{FF2B5EF4-FFF2-40B4-BE49-F238E27FC236}">
                    <a16:creationId xmlns="" xmlns:a16="http://schemas.microsoft.com/office/drawing/2014/main" id="{841D2B72-D238-4667-9603-2341FEB1E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5074" y="4514823"/>
                <a:ext cx="286938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endParaRPr lang="en-US" sz="16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0" name="Rectangle 67">
                <a:extLst>
                  <a:ext uri="{FF2B5EF4-FFF2-40B4-BE49-F238E27FC236}">
                    <a16:creationId xmlns="" xmlns:a16="http://schemas.microsoft.com/office/drawing/2014/main" id="{EEDC4161-9174-49B8-8AFC-648988BDC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271" y="4546793"/>
                <a:ext cx="286938" cy="246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FF0000"/>
                    </a:solidFill>
                    <a:latin typeface="+mj-lt"/>
                    <a:ea typeface="Verdana" pitchFamily="34" charset="0"/>
                    <a:cs typeface="Verdana" pitchFamily="34" charset="0"/>
                  </a:rPr>
                  <a:t>LoS</a:t>
                </a:r>
                <a:endParaRPr lang="en-US" sz="1600" dirty="0">
                  <a:solidFill>
                    <a:srgbClr val="FF0000"/>
                  </a:solidFill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1" name="Line 85">
                <a:extLst>
                  <a:ext uri="{FF2B5EF4-FFF2-40B4-BE49-F238E27FC236}">
                    <a16:creationId xmlns="" xmlns:a16="http://schemas.microsoft.com/office/drawing/2014/main" id="{D3C4EEC9-9802-450C-AF25-F1860F5D8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1027123" y="4627311"/>
                <a:ext cx="0" cy="1358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2" name="Line 85">
                <a:extLst>
                  <a:ext uri="{FF2B5EF4-FFF2-40B4-BE49-F238E27FC236}">
                    <a16:creationId xmlns="" xmlns:a16="http://schemas.microsoft.com/office/drawing/2014/main" id="{1FA2F9F9-CACA-4E31-AEF3-9F05721927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6150" y="4867129"/>
                <a:ext cx="0" cy="1358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3" name="Line 86">
                <a:extLst>
                  <a:ext uri="{FF2B5EF4-FFF2-40B4-BE49-F238E27FC236}">
                    <a16:creationId xmlns="" xmlns:a16="http://schemas.microsoft.com/office/drawing/2014/main" id="{8F2DCE7D-E34F-46AA-B60F-CC23E9B4B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5815" y="4753598"/>
                <a:ext cx="12894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4" name="Line 86">
                <a:extLst>
                  <a:ext uri="{FF2B5EF4-FFF2-40B4-BE49-F238E27FC236}">
                    <a16:creationId xmlns="" xmlns:a16="http://schemas.microsoft.com/office/drawing/2014/main" id="{ED65D9F7-0571-4EDF-B2E1-4A03B4446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85222" y="4863050"/>
                <a:ext cx="12455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35" name="Line 85">
                <a:extLst>
                  <a:ext uri="{FF2B5EF4-FFF2-40B4-BE49-F238E27FC236}">
                    <a16:creationId xmlns="" xmlns:a16="http://schemas.microsoft.com/office/drawing/2014/main" id="{894F0347-D6C9-427E-8C6C-2244FAC29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4871135" y="4610907"/>
                <a:ext cx="0" cy="13587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 type="stealth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6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636" name="Straight Connector 635">
              <a:extLst>
                <a:ext uri="{FF2B5EF4-FFF2-40B4-BE49-F238E27FC236}">
                  <a16:creationId xmlns="" xmlns:a16="http://schemas.microsoft.com/office/drawing/2014/main" id="{5B56C364-9690-46CC-9534-2C575F7A4C1D}"/>
                </a:ext>
              </a:extLst>
            </p:cNvPr>
            <p:cNvCxnSpPr/>
            <p:nvPr/>
          </p:nvCxnSpPr>
          <p:spPr>
            <a:xfrm flipH="1">
              <a:off x="2138184" y="5713486"/>
              <a:ext cx="1748235" cy="0"/>
            </a:xfrm>
            <a:prstGeom prst="line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7" name="TextBox 636">
              <a:extLst>
                <a:ext uri="{FF2B5EF4-FFF2-40B4-BE49-F238E27FC236}">
                  <a16:creationId xmlns="" xmlns:a16="http://schemas.microsoft.com/office/drawing/2014/main" id="{B0AA1A2E-84E0-4DB0-8CE2-C31988951313}"/>
                </a:ext>
              </a:extLst>
            </p:cNvPr>
            <p:cNvSpPr txBox="1"/>
            <p:nvPr/>
          </p:nvSpPr>
          <p:spPr>
            <a:xfrm>
              <a:off x="2486702" y="5788142"/>
              <a:ext cx="9137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(b</a:t>
              </a:r>
              <a:r>
                <a:rPr lang="en-US" sz="1600" dirty="0" smtClean="0">
                  <a:latin typeface="+mj-lt"/>
                </a:rPr>
                <a:t>) Reset</a:t>
              </a:r>
              <a:endParaRPr 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52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9F1FECC-1E34-42F6-93E9-C972804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dirty="0"/>
              <a:t>Minimizing; </a:t>
            </a:r>
            <a:r>
              <a:rPr lang="en-US" dirty="0" smtClean="0"/>
              <a:t>3. Random</a:t>
            </a:r>
            <a:endParaRPr lang="en-US" dirty="0"/>
          </a:p>
          <a:p>
            <a:pPr lvl="1"/>
            <a:r>
              <a:rPr lang="en-US" dirty="0"/>
              <a:t>A measurement must be independent, otherwise it is not redundant.</a:t>
            </a:r>
          </a:p>
          <a:p>
            <a:pPr lvl="2"/>
            <a:r>
              <a:rPr lang="en-US" dirty="0">
                <a:latin typeface="+mj-lt"/>
              </a:rPr>
              <a:t>Change conditions (reset inst, </a:t>
            </a:r>
            <a:r>
              <a:rPr lang="en-US" dirty="0" err="1">
                <a:latin typeface="+mj-lt"/>
              </a:rPr>
              <a:t>resight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targets</a:t>
            </a:r>
            <a:r>
              <a:rPr lang="en-US" dirty="0">
                <a:latin typeface="+mj-lt"/>
              </a:rPr>
              <a:t>, diff day, combo, etc).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="" xmlns:a16="http://schemas.microsoft.com/office/drawing/2014/main" id="{7CC71BB3-726D-4009-B2F6-54A4D2034C51}"/>
              </a:ext>
            </a:extLst>
          </p:cNvPr>
          <p:cNvGrpSpPr/>
          <p:nvPr/>
        </p:nvGrpSpPr>
        <p:grpSpPr>
          <a:xfrm>
            <a:off x="894942" y="2412459"/>
            <a:ext cx="4035502" cy="4148447"/>
            <a:chOff x="1935804" y="2538920"/>
            <a:chExt cx="4035502" cy="4148447"/>
          </a:xfrm>
        </p:grpSpPr>
        <p:grpSp>
          <p:nvGrpSpPr>
            <p:cNvPr id="5" name="Group 15">
              <a:extLst>
                <a:ext uri="{FF2B5EF4-FFF2-40B4-BE49-F238E27FC236}">
                  <a16:creationId xmlns="" xmlns:a16="http://schemas.microsoft.com/office/drawing/2014/main" id="{B88CB1B0-A28F-486C-BD8A-2BC9215716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35804" y="2538920"/>
              <a:ext cx="3986488" cy="4114800"/>
              <a:chOff x="1828800" y="2607013"/>
              <a:chExt cx="3349557" cy="3457368"/>
            </a:xfrm>
          </p:grpSpPr>
          <p:grpSp>
            <p:nvGrpSpPr>
              <p:cNvPr id="6" name="Group 14">
                <a:extLst>
                  <a:ext uri="{FF2B5EF4-FFF2-40B4-BE49-F238E27FC236}">
                    <a16:creationId xmlns="" xmlns:a16="http://schemas.microsoft.com/office/drawing/2014/main" id="{D9064AE1-329C-4567-A82E-E8AEAD0DE10D}"/>
                  </a:ext>
                </a:extLst>
              </p:cNvPr>
              <p:cNvGrpSpPr/>
              <p:nvPr/>
            </p:nvGrpSpPr>
            <p:grpSpPr>
              <a:xfrm>
                <a:off x="1828800" y="2607013"/>
                <a:ext cx="3349557" cy="1583175"/>
                <a:chOff x="1828800" y="2607013"/>
                <a:chExt cx="3349557" cy="1583175"/>
              </a:xfrm>
            </p:grpSpPr>
            <p:grpSp>
              <p:nvGrpSpPr>
                <p:cNvPr id="7" name="Group 12">
                  <a:extLst>
                    <a:ext uri="{FF2B5EF4-FFF2-40B4-BE49-F238E27FC236}">
                      <a16:creationId xmlns="" xmlns:a16="http://schemas.microsoft.com/office/drawing/2014/main" id="{B1869D69-3B4A-4FBA-A9DE-0A921660FE0D}"/>
                    </a:ext>
                  </a:extLst>
                </p:cNvPr>
                <p:cNvGrpSpPr/>
                <p:nvPr/>
              </p:nvGrpSpPr>
              <p:grpSpPr>
                <a:xfrm>
                  <a:off x="1828800" y="2607013"/>
                  <a:ext cx="3349557" cy="1583175"/>
                  <a:chOff x="1828800" y="2714016"/>
                  <a:chExt cx="3349557" cy="1583175"/>
                </a:xfrm>
              </p:grpSpPr>
              <p:grpSp>
                <p:nvGrpSpPr>
                  <p:cNvPr id="8" name="Group 6">
                    <a:extLst>
                      <a:ext uri="{FF2B5EF4-FFF2-40B4-BE49-F238E27FC236}">
                        <a16:creationId xmlns="" xmlns:a16="http://schemas.microsoft.com/office/drawing/2014/main" id="{ECFB9A76-ACC6-44E0-B7BC-C8C5CC224AA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28800" y="2743200"/>
                    <a:ext cx="1439773" cy="1519848"/>
                    <a:chOff x="496111" y="2341125"/>
                    <a:chExt cx="2915057" cy="3077180"/>
                  </a:xfrm>
                </p:grpSpPr>
                <p:grpSp>
                  <p:nvGrpSpPr>
                    <p:cNvPr id="9" name="Group 4">
                      <a:extLst>
                        <a:ext uri="{FF2B5EF4-FFF2-40B4-BE49-F238E27FC236}">
                          <a16:creationId xmlns="" xmlns:a16="http://schemas.microsoft.com/office/drawing/2014/main" id="{7F50D908-E21D-40F8-885C-E0E01111C2F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7693" y="2341125"/>
                      <a:ext cx="2413475" cy="2476382"/>
                      <a:chOff x="997693" y="2341125"/>
                      <a:chExt cx="2413475" cy="2476382"/>
                    </a:xfrm>
                  </p:grpSpPr>
                  <p:grpSp>
                    <p:nvGrpSpPr>
                      <p:cNvPr id="10" name="Group 27">
                        <a:extLst>
                          <a:ext uri="{FF2B5EF4-FFF2-40B4-BE49-F238E27FC236}">
                            <a16:creationId xmlns="" xmlns:a16="http://schemas.microsoft.com/office/drawing/2014/main" id="{79A8F32C-C019-4265-93CD-EE220055C37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15957" y="2341125"/>
                        <a:ext cx="2195211" cy="2159540"/>
                        <a:chOff x="1215957" y="2616741"/>
                        <a:chExt cx="2195211" cy="2159540"/>
                      </a:xfrm>
                    </p:grpSpPr>
                    <p:cxnSp>
                      <p:nvCxnSpPr>
                        <p:cNvPr id="19" name="Straight Connector 18">
                          <a:extLst>
                            <a:ext uri="{FF2B5EF4-FFF2-40B4-BE49-F238E27FC236}">
                              <a16:creationId xmlns="" xmlns:a16="http://schemas.microsoft.com/office/drawing/2014/main" id="{97E26BA7-0ABE-4C41-B560-BFB4B72B3E5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-600000" flipV="1">
                          <a:off x="1215957" y="2616741"/>
                          <a:ext cx="0" cy="215954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53" name="Straight Connector 352">
                          <a:extLst>
                            <a:ext uri="{FF2B5EF4-FFF2-40B4-BE49-F238E27FC236}">
                              <a16:creationId xmlns="" xmlns:a16="http://schemas.microsoft.com/office/drawing/2014/main" id="{50268E70-6BD1-4D89-A362-E2B20B12A1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rot="3600000" flipV="1">
                          <a:off x="2331398" y="3148517"/>
                          <a:ext cx="0" cy="215954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" name="Group 353">
                        <a:extLst>
                          <a:ext uri="{FF2B5EF4-FFF2-40B4-BE49-F238E27FC236}">
                            <a16:creationId xmlns="" xmlns:a16="http://schemas.microsoft.com/office/drawing/2014/main" id="{66438786-1599-4217-8599-BFFC13835C2C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-1800000">
                        <a:off x="997693" y="4131707"/>
                        <a:ext cx="859059" cy="685800"/>
                        <a:chOff x="962023" y="924822"/>
                        <a:chExt cx="1352550" cy="1079762"/>
                      </a:xfrm>
                    </p:grpSpPr>
                    <p:sp>
                      <p:nvSpPr>
                        <p:cNvPr id="355" name="Rectangle 354">
                          <a:extLst>
                            <a:ext uri="{FF2B5EF4-FFF2-40B4-BE49-F238E27FC236}">
                              <a16:creationId xmlns="" xmlns:a16="http://schemas.microsoft.com/office/drawing/2014/main" id="{B9D83EA3-EBB0-49AB-9E38-C05863693C9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260473" y="1699783"/>
                          <a:ext cx="82550" cy="19367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56" name="Chord 236">
                          <a:extLst>
                            <a:ext uri="{FF2B5EF4-FFF2-40B4-BE49-F238E27FC236}">
                              <a16:creationId xmlns="" xmlns:a16="http://schemas.microsoft.com/office/drawing/2014/main" id="{06DC9C96-8F02-42E1-B2D7-551B647BD7C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 rot="10800000">
                          <a:off x="1219198" y="1098121"/>
                          <a:ext cx="855663" cy="823912"/>
                        </a:xfrm>
                        <a:prstGeom prst="chord">
                          <a:avLst>
                            <a:gd name="adj1" fmla="val 17908302"/>
                            <a:gd name="adj2" fmla="val 14545423"/>
                          </a:avLst>
                        </a:prstGeom>
                        <a:solidFill>
                          <a:srgbClr val="008000"/>
                        </a:solidFill>
                        <a:ln w="63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57" name="Chord 235">
                          <a:extLst>
                            <a:ext uri="{FF2B5EF4-FFF2-40B4-BE49-F238E27FC236}">
                              <a16:creationId xmlns="" xmlns:a16="http://schemas.microsoft.com/office/drawing/2014/main" id="{51743746-1816-4B15-9192-EBCB4939EC3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49361" y="1033033"/>
                          <a:ext cx="765175" cy="714375"/>
                        </a:xfrm>
                        <a:prstGeom prst="chord">
                          <a:avLst>
                            <a:gd name="adj1" fmla="val 17908302"/>
                            <a:gd name="adj2" fmla="val 14545423"/>
                          </a:avLst>
                        </a:prstGeom>
                        <a:solidFill>
                          <a:srgbClr val="008000"/>
                        </a:solidFill>
                        <a:ln w="63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58" name="Rounded Rectangle 225">
                          <a:extLst>
                            <a:ext uri="{FF2B5EF4-FFF2-40B4-BE49-F238E27FC236}">
                              <a16:creationId xmlns="" xmlns:a16="http://schemas.microsoft.com/office/drawing/2014/main" id="{0B4DDEB5-DF6C-4E28-B4BC-B9A061287E3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422398" y="1052083"/>
                          <a:ext cx="471488" cy="220662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13" name="Group 265">
                          <a:extLst>
                            <a:ext uri="{FF2B5EF4-FFF2-40B4-BE49-F238E27FC236}">
                              <a16:creationId xmlns="" xmlns:a16="http://schemas.microsoft.com/office/drawing/2014/main" id="{F6907ECD-700B-4BAB-93F7-6EA454E58AC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 rot="16200000">
                          <a:off x="1222373" y="1831546"/>
                          <a:ext cx="157162" cy="188913"/>
                          <a:chOff x="779" y="2650"/>
                          <a:chExt cx="99" cy="119"/>
                        </a:xfrm>
                      </p:grpSpPr>
                      <p:sp>
                        <p:nvSpPr>
                          <p:cNvPr id="518" name="Rectangle 173">
                            <a:extLst>
                              <a:ext uri="{FF2B5EF4-FFF2-40B4-BE49-F238E27FC236}">
                                <a16:creationId xmlns="" xmlns:a16="http://schemas.microsoft.com/office/drawing/2014/main" id="{CFAACB54-C523-4898-AF8D-E375F5DC5B1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810" y="2664"/>
                            <a:ext cx="44" cy="93"/>
                          </a:xfrm>
                          <a:prstGeom prst="rect">
                            <a:avLst/>
                          </a:prstGeom>
                          <a:solidFill>
                            <a:srgbClr val="D9D9D9"/>
                          </a:solidFill>
                          <a:ln w="63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vert="eaVert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9" name="Rectangle 174">
                            <a:extLst>
                              <a:ext uri="{FF2B5EF4-FFF2-40B4-BE49-F238E27FC236}">
                                <a16:creationId xmlns="" xmlns:a16="http://schemas.microsoft.com/office/drawing/2014/main" id="{D8245948-256B-407E-B248-8C0EC9BB2BA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770" y="2688"/>
                            <a:ext cx="58" cy="40"/>
                          </a:xfrm>
                          <a:prstGeom prst="rect">
                            <a:avLst/>
                          </a:prstGeom>
                          <a:solidFill>
                            <a:srgbClr val="7F7F7F"/>
                          </a:solidFill>
                          <a:ln w="63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vert="eaVert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20" name="Rectangle 174">
                            <a:extLst>
                              <a:ext uri="{FF2B5EF4-FFF2-40B4-BE49-F238E27FC236}">
                                <a16:creationId xmlns="" xmlns:a16="http://schemas.microsoft.com/office/drawing/2014/main" id="{E949F8D7-9050-4D20-8ACC-C09340769C1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769" y="2690"/>
                            <a:ext cx="119" cy="40"/>
                          </a:xfrm>
                          <a:prstGeom prst="rect">
                            <a:avLst/>
                          </a:prstGeom>
                          <a:solidFill>
                            <a:srgbClr val="7F7F7F"/>
                          </a:solidFill>
                          <a:ln w="63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vert="eaVert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60" name="Rounded Rectangle 544">
                          <a:extLst>
                            <a:ext uri="{FF2B5EF4-FFF2-40B4-BE49-F238E27FC236}">
                              <a16:creationId xmlns="" xmlns:a16="http://schemas.microsoft.com/office/drawing/2014/main" id="{8BB8E299-8C45-40B2-A6CF-95856BBCADE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412873" y="1652158"/>
                          <a:ext cx="471488" cy="220662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61" name="Trapezoid 360">
                          <a:extLst>
                            <a:ext uri="{FF2B5EF4-FFF2-40B4-BE49-F238E27FC236}">
                              <a16:creationId xmlns="" xmlns:a16="http://schemas.microsoft.com/office/drawing/2014/main" id="{C88E3B28-CD9B-41F1-A3CD-D5882BCC2CF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6200000">
                          <a:off x="895348" y="1429908"/>
                          <a:ext cx="284162" cy="58738"/>
                        </a:xfrm>
                        <a:prstGeom prst="trapezoid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62" name="Rectangle 361">
                          <a:extLst>
                            <a:ext uri="{FF2B5EF4-FFF2-40B4-BE49-F238E27FC236}">
                              <a16:creationId xmlns="" xmlns:a16="http://schemas.microsoft.com/office/drawing/2014/main" id="{14CF09C7-A63A-44EF-9428-77B120EB577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962023" y="1404508"/>
                          <a:ext cx="52388" cy="1143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63" name="Rounded Rectangle 547">
                          <a:extLst>
                            <a:ext uri="{FF2B5EF4-FFF2-40B4-BE49-F238E27FC236}">
                              <a16:creationId xmlns="" xmlns:a16="http://schemas.microsoft.com/office/drawing/2014/main" id="{C264ACEF-6575-4A3C-AE9B-385204000F3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250948" y="1121956"/>
                          <a:ext cx="803275" cy="139700"/>
                        </a:xfrm>
                        <a:prstGeom prst="roundRect">
                          <a:avLst/>
                        </a:prstGeom>
                        <a:solidFill>
                          <a:srgbClr val="92D05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grpSp>
                      <p:nvGrpSpPr>
                        <p:cNvPr id="14" name="Group 269">
                          <a:extLst>
                            <a:ext uri="{FF2B5EF4-FFF2-40B4-BE49-F238E27FC236}">
                              <a16:creationId xmlns="" xmlns:a16="http://schemas.microsoft.com/office/drawing/2014/main" id="{7A3346DD-5411-436E-8977-F75E292468B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92198" y="1621996"/>
                          <a:ext cx="157163" cy="188912"/>
                          <a:chOff x="779" y="2650"/>
                          <a:chExt cx="99" cy="119"/>
                        </a:xfrm>
                      </p:grpSpPr>
                      <p:sp>
                        <p:nvSpPr>
                          <p:cNvPr id="515" name="Rectangle 514">
                            <a:extLst>
                              <a:ext uri="{FF2B5EF4-FFF2-40B4-BE49-F238E27FC236}">
                                <a16:creationId xmlns="" xmlns:a16="http://schemas.microsoft.com/office/drawing/2014/main" id="{5B77F564-BE44-42FD-B707-A4ABDEAEB78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810" y="2664"/>
                            <a:ext cx="44" cy="93"/>
                          </a:xfrm>
                          <a:prstGeom prst="rect">
                            <a:avLst/>
                          </a:prstGeom>
                          <a:solidFill>
                            <a:srgbClr val="D9D9D9"/>
                          </a:solidFill>
                          <a:ln w="63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6" name="Rectangle 515">
                            <a:extLst>
                              <a:ext uri="{FF2B5EF4-FFF2-40B4-BE49-F238E27FC236}">
                                <a16:creationId xmlns="" xmlns:a16="http://schemas.microsoft.com/office/drawing/2014/main" id="{122F0649-73A2-47B9-81DB-12FCAA16FB1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770" y="2688"/>
                            <a:ext cx="58" cy="40"/>
                          </a:xfrm>
                          <a:prstGeom prst="rect">
                            <a:avLst/>
                          </a:prstGeom>
                          <a:solidFill>
                            <a:srgbClr val="7F7F7F"/>
                          </a:solidFill>
                          <a:ln w="63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17" name="Rectangle 174">
                            <a:extLst>
                              <a:ext uri="{FF2B5EF4-FFF2-40B4-BE49-F238E27FC236}">
                                <a16:creationId xmlns="" xmlns:a16="http://schemas.microsoft.com/office/drawing/2014/main" id="{A2487F8B-2643-47DA-A5DB-55B80952E9B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-5400000">
                            <a:off x="769" y="2690"/>
                            <a:ext cx="119" cy="40"/>
                          </a:xfrm>
                          <a:prstGeom prst="rect">
                            <a:avLst/>
                          </a:prstGeom>
                          <a:solidFill>
                            <a:srgbClr val="7F7F7F"/>
                          </a:solidFill>
                          <a:ln w="635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rot="10800000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solidFill>
                                <a:schemeClr val="lt1"/>
                              </a:solidFill>
                              <a:latin typeface="+mn-lt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65" name="Rectangle 364">
                          <a:extLst>
                            <a:ext uri="{FF2B5EF4-FFF2-40B4-BE49-F238E27FC236}">
                              <a16:creationId xmlns="" xmlns:a16="http://schemas.microsoft.com/office/drawing/2014/main" id="{CE757274-E5B0-40CC-9A50-F22432BF4F5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069973" y="1272746"/>
                          <a:ext cx="1244600" cy="368300"/>
                        </a:xfrm>
                        <a:prstGeom prst="rect">
                          <a:avLst/>
                        </a:prstGeom>
                        <a:solidFill>
                          <a:srgbClr val="00990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66" name="AutoShape 274">
                          <a:extLst>
                            <a:ext uri="{FF2B5EF4-FFF2-40B4-BE49-F238E27FC236}">
                              <a16:creationId xmlns="" xmlns:a16="http://schemas.microsoft.com/office/drawing/2014/main" id="{BE515921-1C99-46B7-87D3-D0F94C8F73AE}"/>
                            </a:ext>
                          </a:extLst>
                        </p:cNvPr>
                        <p:cNvSpPr>
                          <a:spLocks noChangeAspect="1" noChangeArrowheads="1" noTextEdit="1"/>
                        </p:cNvSpPr>
                        <p:nvPr/>
                      </p:nvSpPr>
                      <p:spPr bwMode="auto">
                        <a:xfrm>
                          <a:off x="1539873" y="1040971"/>
                          <a:ext cx="230188" cy="763587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7" name="Freeform 280">
                          <a:extLst>
                            <a:ext uri="{FF2B5EF4-FFF2-40B4-BE49-F238E27FC236}">
                              <a16:creationId xmlns="" xmlns:a16="http://schemas.microsoft.com/office/drawing/2014/main" id="{1BC3EE2B-5250-4B1E-A81B-A1375126153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546223" y="1056846"/>
                          <a:ext cx="228600" cy="7286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47" y="0"/>
                            </a:cxn>
                            <a:cxn ang="0">
                              <a:pos x="3" y="0"/>
                            </a:cxn>
                            <a:cxn ang="0">
                              <a:pos x="185" y="352"/>
                            </a:cxn>
                            <a:cxn ang="0">
                              <a:pos x="347" y="715"/>
                            </a:cxn>
                            <a:cxn ang="0">
                              <a:pos x="489" y="1086"/>
                            </a:cxn>
                            <a:cxn ang="0">
                              <a:pos x="609" y="1465"/>
                            </a:cxn>
                            <a:cxn ang="0">
                              <a:pos x="709" y="1851"/>
                            </a:cxn>
                            <a:cxn ang="0">
                              <a:pos x="785" y="2244"/>
                            </a:cxn>
                            <a:cxn ang="0">
                              <a:pos x="841" y="2639"/>
                            </a:cxn>
                            <a:cxn ang="0">
                              <a:pos x="874" y="3039"/>
                            </a:cxn>
                            <a:cxn ang="0">
                              <a:pos x="885" y="3439"/>
                            </a:cxn>
                            <a:cxn ang="0">
                              <a:pos x="874" y="3839"/>
                            </a:cxn>
                            <a:cxn ang="0">
                              <a:pos x="841" y="4238"/>
                            </a:cxn>
                            <a:cxn ang="0">
                              <a:pos x="784" y="4634"/>
                            </a:cxn>
                            <a:cxn ang="0">
                              <a:pos x="707" y="5025"/>
                            </a:cxn>
                            <a:cxn ang="0">
                              <a:pos x="608" y="5413"/>
                            </a:cxn>
                            <a:cxn ang="0">
                              <a:pos x="487" y="5792"/>
                            </a:cxn>
                            <a:cxn ang="0">
                              <a:pos x="345" y="6163"/>
                            </a:cxn>
                            <a:cxn ang="0">
                              <a:pos x="182" y="6525"/>
                            </a:cxn>
                            <a:cxn ang="0">
                              <a:pos x="0" y="6877"/>
                            </a:cxn>
                            <a:cxn ang="0">
                              <a:pos x="2444" y="6843"/>
                            </a:cxn>
                            <a:cxn ang="0">
                              <a:pos x="2263" y="6494"/>
                            </a:cxn>
                            <a:cxn ang="0">
                              <a:pos x="2101" y="6133"/>
                            </a:cxn>
                            <a:cxn ang="0">
                              <a:pos x="1960" y="5763"/>
                            </a:cxn>
                            <a:cxn ang="0">
                              <a:pos x="1840" y="5386"/>
                            </a:cxn>
                            <a:cxn ang="0">
                              <a:pos x="1741" y="5001"/>
                            </a:cxn>
                            <a:cxn ang="0">
                              <a:pos x="1664" y="4611"/>
                            </a:cxn>
                            <a:cxn ang="0">
                              <a:pos x="1608" y="4216"/>
                            </a:cxn>
                            <a:cxn ang="0">
                              <a:pos x="1575" y="3820"/>
                            </a:cxn>
                            <a:cxn ang="0">
                              <a:pos x="1565" y="3422"/>
                            </a:cxn>
                            <a:cxn ang="0">
                              <a:pos x="1576" y="3023"/>
                            </a:cxn>
                            <a:cxn ang="0">
                              <a:pos x="1609" y="2627"/>
                            </a:cxn>
                            <a:cxn ang="0">
                              <a:pos x="1665" y="2232"/>
                            </a:cxn>
                            <a:cxn ang="0">
                              <a:pos x="1742" y="1842"/>
                            </a:cxn>
                            <a:cxn ang="0">
                              <a:pos x="1841" y="1458"/>
                            </a:cxn>
                            <a:cxn ang="0">
                              <a:pos x="1962" y="1079"/>
                            </a:cxn>
                            <a:cxn ang="0">
                              <a:pos x="2103" y="711"/>
                            </a:cxn>
                            <a:cxn ang="0">
                              <a:pos x="2266" y="350"/>
                            </a:cxn>
                            <a:cxn ang="0">
                              <a:pos x="2447" y="0"/>
                            </a:cxn>
                          </a:cxnLst>
                          <a:rect l="0" t="0" r="r" b="b"/>
                          <a:pathLst>
                            <a:path w="2447" h="6877">
                              <a:moveTo>
                                <a:pt x="2447" y="0"/>
                              </a:moveTo>
                              <a:lnTo>
                                <a:pt x="3" y="0"/>
                              </a:lnTo>
                              <a:lnTo>
                                <a:pt x="185" y="352"/>
                              </a:lnTo>
                              <a:lnTo>
                                <a:pt x="347" y="715"/>
                              </a:lnTo>
                              <a:lnTo>
                                <a:pt x="489" y="1086"/>
                              </a:lnTo>
                              <a:lnTo>
                                <a:pt x="609" y="1465"/>
                              </a:lnTo>
                              <a:lnTo>
                                <a:pt x="709" y="1851"/>
                              </a:lnTo>
                              <a:lnTo>
                                <a:pt x="785" y="2244"/>
                              </a:lnTo>
                              <a:lnTo>
                                <a:pt x="841" y="2639"/>
                              </a:lnTo>
                              <a:lnTo>
                                <a:pt x="874" y="3039"/>
                              </a:lnTo>
                              <a:lnTo>
                                <a:pt x="885" y="3439"/>
                              </a:lnTo>
                              <a:lnTo>
                                <a:pt x="874" y="3839"/>
                              </a:lnTo>
                              <a:lnTo>
                                <a:pt x="841" y="4238"/>
                              </a:lnTo>
                              <a:lnTo>
                                <a:pt x="784" y="4634"/>
                              </a:lnTo>
                              <a:lnTo>
                                <a:pt x="707" y="5025"/>
                              </a:lnTo>
                              <a:lnTo>
                                <a:pt x="608" y="5413"/>
                              </a:lnTo>
                              <a:lnTo>
                                <a:pt x="487" y="5792"/>
                              </a:lnTo>
                              <a:lnTo>
                                <a:pt x="345" y="6163"/>
                              </a:lnTo>
                              <a:lnTo>
                                <a:pt x="182" y="6525"/>
                              </a:lnTo>
                              <a:lnTo>
                                <a:pt x="0" y="6877"/>
                              </a:lnTo>
                              <a:lnTo>
                                <a:pt x="2444" y="6843"/>
                              </a:lnTo>
                              <a:lnTo>
                                <a:pt x="2263" y="6494"/>
                              </a:lnTo>
                              <a:lnTo>
                                <a:pt x="2101" y="6133"/>
                              </a:lnTo>
                              <a:lnTo>
                                <a:pt x="1960" y="5763"/>
                              </a:lnTo>
                              <a:lnTo>
                                <a:pt x="1840" y="5386"/>
                              </a:lnTo>
                              <a:lnTo>
                                <a:pt x="1741" y="5001"/>
                              </a:lnTo>
                              <a:lnTo>
                                <a:pt x="1664" y="4611"/>
                              </a:lnTo>
                              <a:lnTo>
                                <a:pt x="1608" y="4216"/>
                              </a:lnTo>
                              <a:lnTo>
                                <a:pt x="1575" y="3820"/>
                              </a:lnTo>
                              <a:lnTo>
                                <a:pt x="1565" y="3422"/>
                              </a:lnTo>
                              <a:lnTo>
                                <a:pt x="1576" y="3023"/>
                              </a:lnTo>
                              <a:lnTo>
                                <a:pt x="1609" y="2627"/>
                              </a:lnTo>
                              <a:lnTo>
                                <a:pt x="1665" y="2232"/>
                              </a:lnTo>
                              <a:lnTo>
                                <a:pt x="1742" y="1842"/>
                              </a:lnTo>
                              <a:lnTo>
                                <a:pt x="1841" y="1458"/>
                              </a:lnTo>
                              <a:lnTo>
                                <a:pt x="1962" y="1079"/>
                              </a:lnTo>
                              <a:lnTo>
                                <a:pt x="2103" y="711"/>
                              </a:lnTo>
                              <a:lnTo>
                                <a:pt x="2266" y="350"/>
                              </a:lnTo>
                              <a:lnTo>
                                <a:pt x="244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9933"/>
                        </a:solidFill>
                        <a:ln w="6350" cmpd="sng">
                          <a:solidFill>
                            <a:srgbClr val="0033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5" name="Group 794">
                          <a:extLst>
                            <a:ext uri="{FF2B5EF4-FFF2-40B4-BE49-F238E27FC236}">
                              <a16:creationId xmlns="" xmlns:a16="http://schemas.microsoft.com/office/drawing/2014/main" id="{27D60A6C-0857-45E6-AFC3-8C19CC829178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>
                        <a:xfrm rot="5400000">
                          <a:off x="1475941" y="901320"/>
                          <a:ext cx="121126" cy="168130"/>
                          <a:chOff x="6078538" y="4157663"/>
                          <a:chExt cx="346075" cy="480370"/>
                        </a:xfrm>
                      </p:grpSpPr>
                      <p:sp>
                        <p:nvSpPr>
                          <p:cNvPr id="489" name="Rectangle 105">
                            <a:extLst>
                              <a:ext uri="{FF2B5EF4-FFF2-40B4-BE49-F238E27FC236}">
                                <a16:creationId xmlns="" xmlns:a16="http://schemas.microsoft.com/office/drawing/2014/main" id="{4F8BE5C6-FE8B-4B88-AB09-D3CA867C8A1B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79483" y="4157663"/>
                            <a:ext cx="171450" cy="479425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65000"/>
                            </a:schemeClr>
                          </a:solidFill>
                          <a:ln w="0">
                            <a:noFill/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0" name="Line 92">
                            <a:extLst>
                              <a:ext uri="{FF2B5EF4-FFF2-40B4-BE49-F238E27FC236}">
                                <a16:creationId xmlns="" xmlns:a16="http://schemas.microsoft.com/office/drawing/2014/main" id="{A51C8FA4-D91A-4FDB-9AF5-FCBD032AC21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215063" y="4598988"/>
                            <a:ext cx="36512" cy="36512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1" name="Line 93">
                            <a:extLst>
                              <a:ext uri="{FF2B5EF4-FFF2-40B4-BE49-F238E27FC236}">
                                <a16:creationId xmlns="" xmlns:a16="http://schemas.microsoft.com/office/drawing/2014/main" id="{2BA8EB19-61CE-4E28-99B6-7D5AA05B639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159500" y="4543425"/>
                            <a:ext cx="92075" cy="92075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2" name="Line 94">
                            <a:extLst>
                              <a:ext uri="{FF2B5EF4-FFF2-40B4-BE49-F238E27FC236}">
                                <a16:creationId xmlns="" xmlns:a16="http://schemas.microsoft.com/office/drawing/2014/main" id="{870E2A5E-9B8B-4968-8F32-DB6939E86DD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103938" y="4487863"/>
                            <a:ext cx="147637" cy="1476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3" name="Line 95">
                            <a:extLst>
                              <a:ext uri="{FF2B5EF4-FFF2-40B4-BE49-F238E27FC236}">
                                <a16:creationId xmlns="" xmlns:a16="http://schemas.microsoft.com/office/drawing/2014/main" id="{746484FC-32B9-44F1-A21E-9C310D4BECC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432300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4" name="Line 96">
                            <a:extLst>
                              <a:ext uri="{FF2B5EF4-FFF2-40B4-BE49-F238E27FC236}">
                                <a16:creationId xmlns="" xmlns:a16="http://schemas.microsoft.com/office/drawing/2014/main" id="{757FCE29-1C23-4079-B6A0-11EBBCBE5D4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376738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5" name="Line 97">
                            <a:extLst>
                              <a:ext uri="{FF2B5EF4-FFF2-40B4-BE49-F238E27FC236}">
                                <a16:creationId xmlns="" xmlns:a16="http://schemas.microsoft.com/office/drawing/2014/main" id="{30BC71CC-0A7A-4712-B261-C4DCC3635B5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321175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6" name="Line 98">
                            <a:extLst>
                              <a:ext uri="{FF2B5EF4-FFF2-40B4-BE49-F238E27FC236}">
                                <a16:creationId xmlns="" xmlns:a16="http://schemas.microsoft.com/office/drawing/2014/main" id="{7A780AFF-5FDE-4CF3-84C6-88547A1573C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264025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7" name="Line 99">
                            <a:extLst>
                              <a:ext uri="{FF2B5EF4-FFF2-40B4-BE49-F238E27FC236}">
                                <a16:creationId xmlns="" xmlns:a16="http://schemas.microsoft.com/office/drawing/2014/main" id="{1A6F269D-6332-4698-A33B-6038A747851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208463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8" name="Line 100">
                            <a:extLst>
                              <a:ext uri="{FF2B5EF4-FFF2-40B4-BE49-F238E27FC236}">
                                <a16:creationId xmlns="" xmlns:a16="http://schemas.microsoft.com/office/drawing/2014/main" id="{11C3ED45-2289-45EC-8B43-0A92A24B028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157663"/>
                            <a:ext cx="168275" cy="168275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99" name="Line 101">
                            <a:extLst>
                              <a:ext uri="{FF2B5EF4-FFF2-40B4-BE49-F238E27FC236}">
                                <a16:creationId xmlns="" xmlns:a16="http://schemas.microsoft.com/office/drawing/2014/main" id="{6E3D4A25-FDC0-4E98-8D55-761B0558A81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157663"/>
                            <a:ext cx="112712" cy="112712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0" name="Line 102">
                            <a:extLst>
                              <a:ext uri="{FF2B5EF4-FFF2-40B4-BE49-F238E27FC236}">
                                <a16:creationId xmlns="" xmlns:a16="http://schemas.microsoft.com/office/drawing/2014/main" id="{16A9AC94-C21C-4FE9-9C83-F4C234DA2BC4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157663"/>
                            <a:ext cx="57150" cy="5715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1" name="Line 103">
                            <a:extLst>
                              <a:ext uri="{FF2B5EF4-FFF2-40B4-BE49-F238E27FC236}">
                                <a16:creationId xmlns="" xmlns:a16="http://schemas.microsoft.com/office/drawing/2014/main" id="{90C5D6D0-7862-4DEE-BAED-8A40F314AB00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078538" y="4157663"/>
                            <a:ext cx="1587" cy="158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2" name="Rectangle 104">
                            <a:extLst>
                              <a:ext uri="{FF2B5EF4-FFF2-40B4-BE49-F238E27FC236}">
                                <a16:creationId xmlns="" xmlns:a16="http://schemas.microsoft.com/office/drawing/2014/main" id="{C3DF5692-D630-40D6-83D3-9154A8F1049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78538" y="4160196"/>
                            <a:ext cx="173037" cy="477837"/>
                          </a:xfrm>
                          <a:prstGeom prst="rect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3" name="Rectangle 106">
                            <a:extLst>
                              <a:ext uri="{FF2B5EF4-FFF2-40B4-BE49-F238E27FC236}">
                                <a16:creationId xmlns="" xmlns:a16="http://schemas.microsoft.com/office/drawing/2014/main" id="{7467B0F2-00E2-4DD2-8D3C-FE5C994C01B2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249988" y="4158608"/>
                            <a:ext cx="173037" cy="477837"/>
                          </a:xfrm>
                          <a:prstGeom prst="rect">
                            <a:avLst/>
                          </a:prstGeom>
                          <a:solidFill>
                            <a:schemeClr val="bg1">
                              <a:lumMod val="85000"/>
                            </a:schemeClr>
                          </a:solidFill>
                          <a:ln w="0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4" name="Line 107">
                            <a:extLst>
                              <a:ext uri="{FF2B5EF4-FFF2-40B4-BE49-F238E27FC236}">
                                <a16:creationId xmlns="" xmlns:a16="http://schemas.microsoft.com/office/drawing/2014/main" id="{FF680E35-0888-4A14-BB58-0FDF2EFBD05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373813" y="4157663"/>
                            <a:ext cx="50800" cy="50800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5" name="Line 108">
                            <a:extLst>
                              <a:ext uri="{FF2B5EF4-FFF2-40B4-BE49-F238E27FC236}">
                                <a16:creationId xmlns="" xmlns:a16="http://schemas.microsoft.com/office/drawing/2014/main" id="{6C8CFD77-78A5-420E-9DB6-254E55828373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318250" y="4157663"/>
                            <a:ext cx="106362" cy="106362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6" name="Line 109">
                            <a:extLst>
                              <a:ext uri="{FF2B5EF4-FFF2-40B4-BE49-F238E27FC236}">
                                <a16:creationId xmlns="" xmlns:a16="http://schemas.microsoft.com/office/drawing/2014/main" id="{4CB67B30-C340-42F6-89E8-BA056987434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62688" y="4157663"/>
                            <a:ext cx="161925" cy="161925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7" name="Line 110">
                            <a:extLst>
                              <a:ext uri="{FF2B5EF4-FFF2-40B4-BE49-F238E27FC236}">
                                <a16:creationId xmlns="" xmlns:a16="http://schemas.microsoft.com/office/drawing/2014/main" id="{53E58041-5AC2-4D21-97E7-D998D92B119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51575" y="4202113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8" name="Line 111">
                            <a:extLst>
                              <a:ext uri="{FF2B5EF4-FFF2-40B4-BE49-F238E27FC236}">
                                <a16:creationId xmlns="" xmlns:a16="http://schemas.microsoft.com/office/drawing/2014/main" id="{081C395E-A91B-4B53-919F-CEC6A6EBEC57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51575" y="4257675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09" name="Line 112">
                            <a:extLst>
                              <a:ext uri="{FF2B5EF4-FFF2-40B4-BE49-F238E27FC236}">
                                <a16:creationId xmlns="" xmlns:a16="http://schemas.microsoft.com/office/drawing/2014/main" id="{400749C2-F15F-4F8E-B5DC-E4F4488A83E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51575" y="4313238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10" name="Line 113">
                            <a:extLst>
                              <a:ext uri="{FF2B5EF4-FFF2-40B4-BE49-F238E27FC236}">
                                <a16:creationId xmlns="" xmlns:a16="http://schemas.microsoft.com/office/drawing/2014/main" id="{4F933360-5CF8-4146-89F0-9D40B684AF8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51575" y="4368800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11" name="Line 114">
                            <a:extLst>
                              <a:ext uri="{FF2B5EF4-FFF2-40B4-BE49-F238E27FC236}">
                                <a16:creationId xmlns="" xmlns:a16="http://schemas.microsoft.com/office/drawing/2014/main" id="{21043CE9-4563-4DFA-B900-35145AEC238B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51575" y="4425950"/>
                            <a:ext cx="173037" cy="17303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12" name="Line 115">
                            <a:extLst>
                              <a:ext uri="{FF2B5EF4-FFF2-40B4-BE49-F238E27FC236}">
                                <a16:creationId xmlns="" xmlns:a16="http://schemas.microsoft.com/office/drawing/2014/main" id="{C2281B35-A500-4A0F-9BD2-1E1F8FE13056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51575" y="4481513"/>
                            <a:ext cx="153987" cy="153987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13" name="Line 116">
                            <a:extLst>
                              <a:ext uri="{FF2B5EF4-FFF2-40B4-BE49-F238E27FC236}">
                                <a16:creationId xmlns="" xmlns:a16="http://schemas.microsoft.com/office/drawing/2014/main" id="{35AF4A61-06E1-4FB3-A0D4-7B1EB05376D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51575" y="4537075"/>
                            <a:ext cx="98425" cy="98425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514" name="Line 117">
                            <a:extLst>
                              <a:ext uri="{FF2B5EF4-FFF2-40B4-BE49-F238E27FC236}">
                                <a16:creationId xmlns="" xmlns:a16="http://schemas.microsoft.com/office/drawing/2014/main" id="{71718CC4-0DDA-43C2-A078-AAB759999B7E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6251575" y="4592638"/>
                            <a:ext cx="42862" cy="42862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chemeClr val="tx1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  <p:sp>
                  <p:nvSpPr>
                    <p:cNvPr id="4" name="Arc 3">
                      <a:extLst>
                        <a:ext uri="{FF2B5EF4-FFF2-40B4-BE49-F238E27FC236}">
                          <a16:creationId xmlns="" xmlns:a16="http://schemas.microsoft.com/office/drawing/2014/main" id="{2748D13F-423D-4B11-A8D1-B22A3FBCBF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111" y="3589505"/>
                      <a:ext cx="1828800" cy="1828800"/>
                    </a:xfrm>
                    <a:prstGeom prst="arc">
                      <a:avLst>
                        <a:gd name="adj1" fmla="val 15578457"/>
                        <a:gd name="adj2" fmla="val 19588532"/>
                      </a:avLst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5">
                    <a:extLst>
                      <a:ext uri="{FF2B5EF4-FFF2-40B4-BE49-F238E27FC236}">
                        <a16:creationId xmlns="" xmlns:a16="http://schemas.microsoft.com/office/drawing/2014/main" id="{89428BB2-D457-4686-9B07-81C4B831F7A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657600" y="2714016"/>
                    <a:ext cx="1520757" cy="1583175"/>
                    <a:chOff x="4802224" y="2341125"/>
                    <a:chExt cx="3041514" cy="3166349"/>
                  </a:xfrm>
                </p:grpSpPr>
                <p:grpSp>
                  <p:nvGrpSpPr>
                    <p:cNvPr id="18" name="Group 781">
                      <a:extLst>
                        <a:ext uri="{FF2B5EF4-FFF2-40B4-BE49-F238E27FC236}">
                          <a16:creationId xmlns="" xmlns:a16="http://schemas.microsoft.com/office/drawing/2014/main" id="{D84B2384-CD81-4A36-808A-A5F42A11D6D2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21000000">
                      <a:off x="4929121" y="3565673"/>
                      <a:ext cx="1822457" cy="1828800"/>
                      <a:chOff x="832104" y="894525"/>
                      <a:chExt cx="2736851" cy="2746376"/>
                    </a:xfrm>
                  </p:grpSpPr>
                  <p:sp>
                    <p:nvSpPr>
                      <p:cNvPr id="783" name="Freeform 240">
                        <a:extLst>
                          <a:ext uri="{FF2B5EF4-FFF2-40B4-BE49-F238E27FC236}">
                            <a16:creationId xmlns="" xmlns:a16="http://schemas.microsoft.com/office/drawing/2014/main" id="{0E4AC66D-C116-48C3-87DC-0C64B3A008F6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32104" y="894525"/>
                        <a:ext cx="2736850" cy="2744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975"/>
                          </a:cxn>
                          <a:cxn ang="0">
                            <a:pos x="63" y="1189"/>
                          </a:cxn>
                          <a:cxn ang="0">
                            <a:pos x="171" y="1382"/>
                          </a:cxn>
                          <a:cxn ang="0">
                            <a:pos x="324" y="1541"/>
                          </a:cxn>
                          <a:cxn ang="0">
                            <a:pos x="513" y="1656"/>
                          </a:cxn>
                          <a:cxn ang="0">
                            <a:pos x="724" y="1719"/>
                          </a:cxn>
                          <a:cxn ang="0">
                            <a:pos x="945" y="1726"/>
                          </a:cxn>
                          <a:cxn ang="0">
                            <a:pos x="1159" y="1676"/>
                          </a:cxn>
                          <a:cxn ang="0">
                            <a:pos x="1355" y="1574"/>
                          </a:cxn>
                          <a:cxn ang="0">
                            <a:pos x="1518" y="1425"/>
                          </a:cxn>
                          <a:cxn ang="0">
                            <a:pos x="1639" y="1240"/>
                          </a:cxn>
                          <a:cxn ang="0">
                            <a:pos x="1708" y="1030"/>
                          </a:cxn>
                          <a:cxn ang="0">
                            <a:pos x="1722" y="809"/>
                          </a:cxn>
                          <a:cxn ang="0">
                            <a:pos x="1680" y="592"/>
                          </a:cxn>
                          <a:cxn ang="0">
                            <a:pos x="1584" y="393"/>
                          </a:cxn>
                          <a:cxn ang="0">
                            <a:pos x="1441" y="225"/>
                          </a:cxn>
                          <a:cxn ang="0">
                            <a:pos x="1261" y="98"/>
                          </a:cxn>
                          <a:cxn ang="0">
                            <a:pos x="1054" y="22"/>
                          </a:cxn>
                          <a:cxn ang="0">
                            <a:pos x="834" y="0"/>
                          </a:cxn>
                          <a:cxn ang="0">
                            <a:pos x="617" y="36"/>
                          </a:cxn>
                          <a:cxn ang="0">
                            <a:pos x="415" y="125"/>
                          </a:cxn>
                          <a:cxn ang="0">
                            <a:pos x="242" y="263"/>
                          </a:cxn>
                          <a:cxn ang="0">
                            <a:pos x="111" y="440"/>
                          </a:cxn>
                          <a:cxn ang="0">
                            <a:pos x="28" y="645"/>
                          </a:cxn>
                          <a:cxn ang="0">
                            <a:pos x="883" y="863"/>
                          </a:cxn>
                          <a:cxn ang="0">
                            <a:pos x="883" y="869"/>
                          </a:cxn>
                          <a:cxn ang="0">
                            <a:pos x="881" y="874"/>
                          </a:cxn>
                          <a:cxn ang="0">
                            <a:pos x="878" y="879"/>
                          </a:cxn>
                          <a:cxn ang="0">
                            <a:pos x="874" y="882"/>
                          </a:cxn>
                          <a:cxn ang="0">
                            <a:pos x="869" y="885"/>
                          </a:cxn>
                          <a:cxn ang="0">
                            <a:pos x="864" y="886"/>
                          </a:cxn>
                          <a:cxn ang="0">
                            <a:pos x="858" y="886"/>
                          </a:cxn>
                          <a:cxn ang="0">
                            <a:pos x="853" y="884"/>
                          </a:cxn>
                          <a:cxn ang="0">
                            <a:pos x="848" y="882"/>
                          </a:cxn>
                          <a:cxn ang="0">
                            <a:pos x="844" y="878"/>
                          </a:cxn>
                          <a:cxn ang="0">
                            <a:pos x="842" y="873"/>
                          </a:cxn>
                          <a:cxn ang="0">
                            <a:pos x="840" y="867"/>
                          </a:cxn>
                          <a:cxn ang="0">
                            <a:pos x="840" y="862"/>
                          </a:cxn>
                          <a:cxn ang="0">
                            <a:pos x="842" y="857"/>
                          </a:cxn>
                          <a:cxn ang="0">
                            <a:pos x="844" y="852"/>
                          </a:cxn>
                          <a:cxn ang="0">
                            <a:pos x="848" y="848"/>
                          </a:cxn>
                          <a:cxn ang="0">
                            <a:pos x="853" y="845"/>
                          </a:cxn>
                          <a:cxn ang="0">
                            <a:pos x="858" y="843"/>
                          </a:cxn>
                          <a:cxn ang="0">
                            <a:pos x="864" y="843"/>
                          </a:cxn>
                          <a:cxn ang="0">
                            <a:pos x="869" y="844"/>
                          </a:cxn>
                          <a:cxn ang="0">
                            <a:pos x="874" y="847"/>
                          </a:cxn>
                          <a:cxn ang="0">
                            <a:pos x="878" y="851"/>
                          </a:cxn>
                          <a:cxn ang="0">
                            <a:pos x="881" y="855"/>
                          </a:cxn>
                          <a:cxn ang="0">
                            <a:pos x="883" y="861"/>
                          </a:cxn>
                        </a:cxnLst>
                        <a:rect l="0" t="0" r="r" b="b"/>
                        <a:pathLst>
                          <a:path w="1724" h="1729">
                            <a:moveTo>
                              <a:pt x="1" y="809"/>
                            </a:moveTo>
                            <a:lnTo>
                              <a:pt x="0" y="865"/>
                            </a:lnTo>
                            <a:lnTo>
                              <a:pt x="1" y="920"/>
                            </a:lnTo>
                            <a:lnTo>
                              <a:pt x="7" y="975"/>
                            </a:lnTo>
                            <a:lnTo>
                              <a:pt x="16" y="1030"/>
                            </a:lnTo>
                            <a:lnTo>
                              <a:pt x="28" y="1084"/>
                            </a:lnTo>
                            <a:lnTo>
                              <a:pt x="44" y="1137"/>
                            </a:lnTo>
                            <a:lnTo>
                              <a:pt x="63" y="1189"/>
                            </a:lnTo>
                            <a:lnTo>
                              <a:pt x="85" y="1240"/>
                            </a:lnTo>
                            <a:lnTo>
                              <a:pt x="111" y="1289"/>
                            </a:lnTo>
                            <a:lnTo>
                              <a:pt x="139" y="1337"/>
                            </a:lnTo>
                            <a:lnTo>
                              <a:pt x="171" y="1382"/>
                            </a:lnTo>
                            <a:lnTo>
                              <a:pt x="205" y="1425"/>
                            </a:lnTo>
                            <a:lnTo>
                              <a:pt x="242" y="1466"/>
                            </a:lnTo>
                            <a:lnTo>
                              <a:pt x="282" y="1505"/>
                            </a:lnTo>
                            <a:lnTo>
                              <a:pt x="324" y="1541"/>
                            </a:lnTo>
                            <a:lnTo>
                              <a:pt x="369" y="1574"/>
                            </a:lnTo>
                            <a:lnTo>
                              <a:pt x="415" y="1604"/>
                            </a:lnTo>
                            <a:lnTo>
                              <a:pt x="463" y="1632"/>
                            </a:lnTo>
                            <a:lnTo>
                              <a:pt x="513" y="1656"/>
                            </a:lnTo>
                            <a:lnTo>
                              <a:pt x="564" y="1676"/>
                            </a:lnTo>
                            <a:lnTo>
                              <a:pt x="617" y="1694"/>
                            </a:lnTo>
                            <a:lnTo>
                              <a:pt x="670" y="1708"/>
                            </a:lnTo>
                            <a:lnTo>
                              <a:pt x="724" y="1719"/>
                            </a:lnTo>
                            <a:lnTo>
                              <a:pt x="779" y="1726"/>
                            </a:lnTo>
                            <a:lnTo>
                              <a:pt x="834" y="1729"/>
                            </a:lnTo>
                            <a:lnTo>
                              <a:pt x="889" y="1729"/>
                            </a:lnTo>
                            <a:lnTo>
                              <a:pt x="945" y="1726"/>
                            </a:lnTo>
                            <a:lnTo>
                              <a:pt x="999" y="1719"/>
                            </a:lnTo>
                            <a:lnTo>
                              <a:pt x="1054" y="1708"/>
                            </a:lnTo>
                            <a:lnTo>
                              <a:pt x="1107" y="1694"/>
                            </a:lnTo>
                            <a:lnTo>
                              <a:pt x="1159" y="1676"/>
                            </a:lnTo>
                            <a:lnTo>
                              <a:pt x="1211" y="1656"/>
                            </a:lnTo>
                            <a:lnTo>
                              <a:pt x="1261" y="1632"/>
                            </a:lnTo>
                            <a:lnTo>
                              <a:pt x="1309" y="1604"/>
                            </a:lnTo>
                            <a:lnTo>
                              <a:pt x="1355" y="1574"/>
                            </a:lnTo>
                            <a:lnTo>
                              <a:pt x="1399" y="1541"/>
                            </a:lnTo>
                            <a:lnTo>
                              <a:pt x="1441" y="1505"/>
                            </a:lnTo>
                            <a:lnTo>
                              <a:pt x="1481" y="1466"/>
                            </a:lnTo>
                            <a:lnTo>
                              <a:pt x="1518" y="1425"/>
                            </a:lnTo>
                            <a:lnTo>
                              <a:pt x="1553" y="1382"/>
                            </a:lnTo>
                            <a:lnTo>
                              <a:pt x="1584" y="1337"/>
                            </a:lnTo>
                            <a:lnTo>
                              <a:pt x="1613" y="1289"/>
                            </a:lnTo>
                            <a:lnTo>
                              <a:pt x="1639" y="1240"/>
                            </a:lnTo>
                            <a:lnTo>
                              <a:pt x="1661" y="1189"/>
                            </a:lnTo>
                            <a:lnTo>
                              <a:pt x="1680" y="1137"/>
                            </a:lnTo>
                            <a:lnTo>
                              <a:pt x="1696" y="1084"/>
                            </a:lnTo>
                            <a:lnTo>
                              <a:pt x="1708" y="1030"/>
                            </a:lnTo>
                            <a:lnTo>
                              <a:pt x="1717" y="975"/>
                            </a:lnTo>
                            <a:lnTo>
                              <a:pt x="1722" y="920"/>
                            </a:lnTo>
                            <a:lnTo>
                              <a:pt x="1724" y="865"/>
                            </a:lnTo>
                            <a:lnTo>
                              <a:pt x="1722" y="809"/>
                            </a:lnTo>
                            <a:lnTo>
                              <a:pt x="1717" y="754"/>
                            </a:lnTo>
                            <a:lnTo>
                              <a:pt x="1708" y="699"/>
                            </a:lnTo>
                            <a:lnTo>
                              <a:pt x="1696" y="645"/>
                            </a:lnTo>
                            <a:lnTo>
                              <a:pt x="1680" y="592"/>
                            </a:lnTo>
                            <a:lnTo>
                              <a:pt x="1661" y="540"/>
                            </a:lnTo>
                            <a:lnTo>
                              <a:pt x="1639" y="489"/>
                            </a:lnTo>
                            <a:lnTo>
                              <a:pt x="1613" y="440"/>
                            </a:lnTo>
                            <a:lnTo>
                              <a:pt x="1584" y="393"/>
                            </a:lnTo>
                            <a:lnTo>
                              <a:pt x="1553" y="347"/>
                            </a:lnTo>
                            <a:lnTo>
                              <a:pt x="1518" y="304"/>
                            </a:lnTo>
                            <a:lnTo>
                              <a:pt x="1481" y="263"/>
                            </a:lnTo>
                            <a:lnTo>
                              <a:pt x="1441" y="225"/>
                            </a:lnTo>
                            <a:lnTo>
                              <a:pt x="1399" y="189"/>
                            </a:lnTo>
                            <a:lnTo>
                              <a:pt x="1355" y="155"/>
                            </a:lnTo>
                            <a:lnTo>
                              <a:pt x="1309" y="125"/>
                            </a:lnTo>
                            <a:lnTo>
                              <a:pt x="1261" y="98"/>
                            </a:lnTo>
                            <a:lnTo>
                              <a:pt x="1211" y="74"/>
                            </a:lnTo>
                            <a:lnTo>
                              <a:pt x="1159" y="53"/>
                            </a:lnTo>
                            <a:lnTo>
                              <a:pt x="1107" y="36"/>
                            </a:lnTo>
                            <a:lnTo>
                              <a:pt x="1054" y="22"/>
                            </a:lnTo>
                            <a:lnTo>
                              <a:pt x="999" y="11"/>
                            </a:lnTo>
                            <a:lnTo>
                              <a:pt x="945" y="4"/>
                            </a:lnTo>
                            <a:lnTo>
                              <a:pt x="889" y="0"/>
                            </a:lnTo>
                            <a:lnTo>
                              <a:pt x="834" y="0"/>
                            </a:lnTo>
                            <a:lnTo>
                              <a:pt x="779" y="4"/>
                            </a:lnTo>
                            <a:lnTo>
                              <a:pt x="724" y="11"/>
                            </a:lnTo>
                            <a:lnTo>
                              <a:pt x="670" y="22"/>
                            </a:lnTo>
                            <a:lnTo>
                              <a:pt x="617" y="36"/>
                            </a:lnTo>
                            <a:lnTo>
                              <a:pt x="564" y="53"/>
                            </a:lnTo>
                            <a:lnTo>
                              <a:pt x="513" y="74"/>
                            </a:lnTo>
                            <a:lnTo>
                              <a:pt x="463" y="98"/>
                            </a:lnTo>
                            <a:lnTo>
                              <a:pt x="415" y="125"/>
                            </a:lnTo>
                            <a:lnTo>
                              <a:pt x="369" y="155"/>
                            </a:lnTo>
                            <a:lnTo>
                              <a:pt x="324" y="189"/>
                            </a:lnTo>
                            <a:lnTo>
                              <a:pt x="282" y="225"/>
                            </a:lnTo>
                            <a:lnTo>
                              <a:pt x="242" y="263"/>
                            </a:lnTo>
                            <a:lnTo>
                              <a:pt x="205" y="304"/>
                            </a:lnTo>
                            <a:lnTo>
                              <a:pt x="171" y="347"/>
                            </a:lnTo>
                            <a:lnTo>
                              <a:pt x="139" y="393"/>
                            </a:lnTo>
                            <a:lnTo>
                              <a:pt x="111" y="440"/>
                            </a:lnTo>
                            <a:lnTo>
                              <a:pt x="85" y="489"/>
                            </a:lnTo>
                            <a:lnTo>
                              <a:pt x="63" y="540"/>
                            </a:lnTo>
                            <a:lnTo>
                              <a:pt x="44" y="592"/>
                            </a:lnTo>
                            <a:lnTo>
                              <a:pt x="28" y="645"/>
                            </a:lnTo>
                            <a:lnTo>
                              <a:pt x="16" y="699"/>
                            </a:lnTo>
                            <a:lnTo>
                              <a:pt x="7" y="754"/>
                            </a:lnTo>
                            <a:lnTo>
                              <a:pt x="1" y="809"/>
                            </a:lnTo>
                            <a:close/>
                            <a:moveTo>
                              <a:pt x="883" y="863"/>
                            </a:moveTo>
                            <a:lnTo>
                              <a:pt x="883" y="865"/>
                            </a:lnTo>
                            <a:lnTo>
                              <a:pt x="883" y="866"/>
                            </a:lnTo>
                            <a:lnTo>
                              <a:pt x="883" y="867"/>
                            </a:lnTo>
                            <a:lnTo>
                              <a:pt x="883" y="869"/>
                            </a:lnTo>
                            <a:lnTo>
                              <a:pt x="883" y="870"/>
                            </a:lnTo>
                            <a:lnTo>
                              <a:pt x="882" y="872"/>
                            </a:lnTo>
                            <a:lnTo>
                              <a:pt x="882" y="873"/>
                            </a:lnTo>
                            <a:lnTo>
                              <a:pt x="881" y="874"/>
                            </a:lnTo>
                            <a:lnTo>
                              <a:pt x="881" y="875"/>
                            </a:lnTo>
                            <a:lnTo>
                              <a:pt x="880" y="876"/>
                            </a:lnTo>
                            <a:lnTo>
                              <a:pt x="879" y="878"/>
                            </a:lnTo>
                            <a:lnTo>
                              <a:pt x="878" y="879"/>
                            </a:lnTo>
                            <a:lnTo>
                              <a:pt x="877" y="880"/>
                            </a:lnTo>
                            <a:lnTo>
                              <a:pt x="876" y="881"/>
                            </a:lnTo>
                            <a:lnTo>
                              <a:pt x="875" y="882"/>
                            </a:lnTo>
                            <a:lnTo>
                              <a:pt x="874" y="882"/>
                            </a:lnTo>
                            <a:lnTo>
                              <a:pt x="873" y="883"/>
                            </a:lnTo>
                            <a:lnTo>
                              <a:pt x="872" y="884"/>
                            </a:lnTo>
                            <a:lnTo>
                              <a:pt x="870" y="884"/>
                            </a:lnTo>
                            <a:lnTo>
                              <a:pt x="869" y="885"/>
                            </a:lnTo>
                            <a:lnTo>
                              <a:pt x="868" y="886"/>
                            </a:lnTo>
                            <a:lnTo>
                              <a:pt x="867" y="886"/>
                            </a:lnTo>
                            <a:lnTo>
                              <a:pt x="865" y="886"/>
                            </a:lnTo>
                            <a:lnTo>
                              <a:pt x="864" y="886"/>
                            </a:lnTo>
                            <a:lnTo>
                              <a:pt x="862" y="886"/>
                            </a:lnTo>
                            <a:lnTo>
                              <a:pt x="861" y="886"/>
                            </a:lnTo>
                            <a:lnTo>
                              <a:pt x="860" y="886"/>
                            </a:lnTo>
                            <a:lnTo>
                              <a:pt x="858" y="886"/>
                            </a:lnTo>
                            <a:lnTo>
                              <a:pt x="857" y="886"/>
                            </a:lnTo>
                            <a:lnTo>
                              <a:pt x="856" y="886"/>
                            </a:lnTo>
                            <a:lnTo>
                              <a:pt x="854" y="885"/>
                            </a:lnTo>
                            <a:lnTo>
                              <a:pt x="853" y="884"/>
                            </a:lnTo>
                            <a:lnTo>
                              <a:pt x="852" y="884"/>
                            </a:lnTo>
                            <a:lnTo>
                              <a:pt x="851" y="883"/>
                            </a:lnTo>
                            <a:lnTo>
                              <a:pt x="849" y="882"/>
                            </a:lnTo>
                            <a:lnTo>
                              <a:pt x="848" y="882"/>
                            </a:lnTo>
                            <a:lnTo>
                              <a:pt x="847" y="881"/>
                            </a:lnTo>
                            <a:lnTo>
                              <a:pt x="846" y="880"/>
                            </a:lnTo>
                            <a:lnTo>
                              <a:pt x="845" y="879"/>
                            </a:lnTo>
                            <a:lnTo>
                              <a:pt x="844" y="878"/>
                            </a:lnTo>
                            <a:lnTo>
                              <a:pt x="844" y="876"/>
                            </a:lnTo>
                            <a:lnTo>
                              <a:pt x="843" y="875"/>
                            </a:lnTo>
                            <a:lnTo>
                              <a:pt x="842" y="874"/>
                            </a:lnTo>
                            <a:lnTo>
                              <a:pt x="842" y="873"/>
                            </a:lnTo>
                            <a:lnTo>
                              <a:pt x="841" y="872"/>
                            </a:lnTo>
                            <a:lnTo>
                              <a:pt x="841" y="870"/>
                            </a:lnTo>
                            <a:lnTo>
                              <a:pt x="841" y="869"/>
                            </a:lnTo>
                            <a:lnTo>
                              <a:pt x="840" y="867"/>
                            </a:lnTo>
                            <a:lnTo>
                              <a:pt x="840" y="866"/>
                            </a:lnTo>
                            <a:lnTo>
                              <a:pt x="840" y="865"/>
                            </a:lnTo>
                            <a:lnTo>
                              <a:pt x="840" y="863"/>
                            </a:lnTo>
                            <a:lnTo>
                              <a:pt x="840" y="862"/>
                            </a:lnTo>
                            <a:lnTo>
                              <a:pt x="841" y="861"/>
                            </a:lnTo>
                            <a:lnTo>
                              <a:pt x="841" y="859"/>
                            </a:lnTo>
                            <a:lnTo>
                              <a:pt x="841" y="858"/>
                            </a:lnTo>
                            <a:lnTo>
                              <a:pt x="842" y="857"/>
                            </a:lnTo>
                            <a:lnTo>
                              <a:pt x="842" y="855"/>
                            </a:lnTo>
                            <a:lnTo>
                              <a:pt x="843" y="854"/>
                            </a:lnTo>
                            <a:lnTo>
                              <a:pt x="844" y="853"/>
                            </a:lnTo>
                            <a:lnTo>
                              <a:pt x="844" y="852"/>
                            </a:lnTo>
                            <a:lnTo>
                              <a:pt x="845" y="851"/>
                            </a:lnTo>
                            <a:lnTo>
                              <a:pt x="846" y="850"/>
                            </a:lnTo>
                            <a:lnTo>
                              <a:pt x="847" y="849"/>
                            </a:lnTo>
                            <a:lnTo>
                              <a:pt x="848" y="848"/>
                            </a:lnTo>
                            <a:lnTo>
                              <a:pt x="849" y="847"/>
                            </a:lnTo>
                            <a:lnTo>
                              <a:pt x="851" y="846"/>
                            </a:lnTo>
                            <a:lnTo>
                              <a:pt x="852" y="845"/>
                            </a:lnTo>
                            <a:lnTo>
                              <a:pt x="853" y="845"/>
                            </a:lnTo>
                            <a:lnTo>
                              <a:pt x="854" y="844"/>
                            </a:lnTo>
                            <a:lnTo>
                              <a:pt x="856" y="844"/>
                            </a:lnTo>
                            <a:lnTo>
                              <a:pt x="857" y="844"/>
                            </a:lnTo>
                            <a:lnTo>
                              <a:pt x="858" y="843"/>
                            </a:lnTo>
                            <a:lnTo>
                              <a:pt x="860" y="843"/>
                            </a:lnTo>
                            <a:lnTo>
                              <a:pt x="861" y="843"/>
                            </a:lnTo>
                            <a:lnTo>
                              <a:pt x="862" y="843"/>
                            </a:lnTo>
                            <a:lnTo>
                              <a:pt x="864" y="843"/>
                            </a:lnTo>
                            <a:lnTo>
                              <a:pt x="865" y="843"/>
                            </a:lnTo>
                            <a:lnTo>
                              <a:pt x="867" y="844"/>
                            </a:lnTo>
                            <a:lnTo>
                              <a:pt x="868" y="844"/>
                            </a:lnTo>
                            <a:lnTo>
                              <a:pt x="869" y="844"/>
                            </a:lnTo>
                            <a:lnTo>
                              <a:pt x="870" y="845"/>
                            </a:lnTo>
                            <a:lnTo>
                              <a:pt x="872" y="845"/>
                            </a:lnTo>
                            <a:lnTo>
                              <a:pt x="873" y="846"/>
                            </a:lnTo>
                            <a:lnTo>
                              <a:pt x="874" y="847"/>
                            </a:lnTo>
                            <a:lnTo>
                              <a:pt x="875" y="848"/>
                            </a:lnTo>
                            <a:lnTo>
                              <a:pt x="876" y="849"/>
                            </a:lnTo>
                            <a:lnTo>
                              <a:pt x="877" y="850"/>
                            </a:lnTo>
                            <a:lnTo>
                              <a:pt x="878" y="851"/>
                            </a:lnTo>
                            <a:lnTo>
                              <a:pt x="879" y="852"/>
                            </a:lnTo>
                            <a:lnTo>
                              <a:pt x="880" y="853"/>
                            </a:lnTo>
                            <a:lnTo>
                              <a:pt x="881" y="854"/>
                            </a:lnTo>
                            <a:lnTo>
                              <a:pt x="881" y="855"/>
                            </a:lnTo>
                            <a:lnTo>
                              <a:pt x="882" y="857"/>
                            </a:lnTo>
                            <a:lnTo>
                              <a:pt x="882" y="858"/>
                            </a:lnTo>
                            <a:lnTo>
                              <a:pt x="883" y="859"/>
                            </a:lnTo>
                            <a:lnTo>
                              <a:pt x="883" y="861"/>
                            </a:lnTo>
                            <a:lnTo>
                              <a:pt x="883" y="862"/>
                            </a:lnTo>
                            <a:lnTo>
                              <a:pt x="883" y="863"/>
                            </a:lnTo>
                            <a:close/>
                          </a:path>
                        </a:pathLst>
                      </a:custGeom>
                      <a:solidFill>
                        <a:srgbClr val="F6F5F0"/>
                      </a:solidFill>
                      <a:ln w="0">
                        <a:solidFill>
                          <a:srgbClr val="D6D6D6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84" name="Freeform 7">
                        <a:extLst>
                          <a:ext uri="{FF2B5EF4-FFF2-40B4-BE49-F238E27FC236}">
                            <a16:creationId xmlns="" xmlns:a16="http://schemas.microsoft.com/office/drawing/2014/main" id="{3E77D149-0BFC-431E-87F0-F4F8768AD6B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2104" y="896113"/>
                        <a:ext cx="2736850" cy="27432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160" y="5073"/>
                          </a:cxn>
                          <a:cxn ang="0">
                            <a:pos x="10134" y="4559"/>
                          </a:cxn>
                          <a:cxn ang="0">
                            <a:pos x="10056" y="4050"/>
                          </a:cxn>
                          <a:cxn ang="0">
                            <a:pos x="9927" y="3552"/>
                          </a:cxn>
                          <a:cxn ang="0">
                            <a:pos x="9748" y="3070"/>
                          </a:cxn>
                          <a:cxn ang="0">
                            <a:pos x="9521" y="2608"/>
                          </a:cxn>
                          <a:cxn ang="0">
                            <a:pos x="9249" y="2171"/>
                          </a:cxn>
                          <a:cxn ang="0">
                            <a:pos x="8934" y="1764"/>
                          </a:cxn>
                          <a:cxn ang="0">
                            <a:pos x="8580" y="1391"/>
                          </a:cxn>
                          <a:cxn ang="0">
                            <a:pos x="8189" y="1056"/>
                          </a:cxn>
                          <a:cxn ang="0">
                            <a:pos x="7767" y="762"/>
                          </a:cxn>
                          <a:cxn ang="0">
                            <a:pos x="7317" y="512"/>
                          </a:cxn>
                          <a:cxn ang="0">
                            <a:pos x="6844" y="309"/>
                          </a:cxn>
                          <a:cxn ang="0">
                            <a:pos x="6353" y="155"/>
                          </a:cxn>
                          <a:cxn ang="0">
                            <a:pos x="5849" y="52"/>
                          </a:cxn>
                          <a:cxn ang="0">
                            <a:pos x="5337" y="0"/>
                          </a:cxn>
                          <a:cxn ang="0">
                            <a:pos x="4823" y="0"/>
                          </a:cxn>
                          <a:cxn ang="0">
                            <a:pos x="4311" y="52"/>
                          </a:cxn>
                          <a:cxn ang="0">
                            <a:pos x="3807" y="155"/>
                          </a:cxn>
                          <a:cxn ang="0">
                            <a:pos x="3316" y="309"/>
                          </a:cxn>
                          <a:cxn ang="0">
                            <a:pos x="2843" y="512"/>
                          </a:cxn>
                          <a:cxn ang="0">
                            <a:pos x="2393" y="762"/>
                          </a:cxn>
                          <a:cxn ang="0">
                            <a:pos x="1971" y="1056"/>
                          </a:cxn>
                          <a:cxn ang="0">
                            <a:pos x="1580" y="1391"/>
                          </a:cxn>
                          <a:cxn ang="0">
                            <a:pos x="1226" y="1764"/>
                          </a:cxn>
                          <a:cxn ang="0">
                            <a:pos x="911" y="2171"/>
                          </a:cxn>
                          <a:cxn ang="0">
                            <a:pos x="639" y="2608"/>
                          </a:cxn>
                          <a:cxn ang="0">
                            <a:pos x="412" y="3070"/>
                          </a:cxn>
                          <a:cxn ang="0">
                            <a:pos x="233" y="3552"/>
                          </a:cxn>
                          <a:cxn ang="0">
                            <a:pos x="104" y="4050"/>
                          </a:cxn>
                          <a:cxn ang="0">
                            <a:pos x="26" y="4559"/>
                          </a:cxn>
                          <a:cxn ang="0">
                            <a:pos x="0" y="5073"/>
                          </a:cxn>
                          <a:cxn ang="0">
                            <a:pos x="26" y="5587"/>
                          </a:cxn>
                          <a:cxn ang="0">
                            <a:pos x="104" y="6096"/>
                          </a:cxn>
                          <a:cxn ang="0">
                            <a:pos x="233" y="6594"/>
                          </a:cxn>
                          <a:cxn ang="0">
                            <a:pos x="412" y="7076"/>
                          </a:cxn>
                          <a:cxn ang="0">
                            <a:pos x="639" y="7538"/>
                          </a:cxn>
                          <a:cxn ang="0">
                            <a:pos x="911" y="7975"/>
                          </a:cxn>
                          <a:cxn ang="0">
                            <a:pos x="1226" y="8382"/>
                          </a:cxn>
                          <a:cxn ang="0">
                            <a:pos x="1580" y="8755"/>
                          </a:cxn>
                          <a:cxn ang="0">
                            <a:pos x="1971" y="9090"/>
                          </a:cxn>
                          <a:cxn ang="0">
                            <a:pos x="2393" y="9384"/>
                          </a:cxn>
                          <a:cxn ang="0">
                            <a:pos x="2843" y="9634"/>
                          </a:cxn>
                          <a:cxn ang="0">
                            <a:pos x="3316" y="9837"/>
                          </a:cxn>
                          <a:cxn ang="0">
                            <a:pos x="3807" y="9991"/>
                          </a:cxn>
                          <a:cxn ang="0">
                            <a:pos x="4311" y="10094"/>
                          </a:cxn>
                          <a:cxn ang="0">
                            <a:pos x="4823" y="10146"/>
                          </a:cxn>
                          <a:cxn ang="0">
                            <a:pos x="5337" y="10146"/>
                          </a:cxn>
                          <a:cxn ang="0">
                            <a:pos x="5849" y="10094"/>
                          </a:cxn>
                          <a:cxn ang="0">
                            <a:pos x="6353" y="9991"/>
                          </a:cxn>
                          <a:cxn ang="0">
                            <a:pos x="6844" y="9837"/>
                          </a:cxn>
                          <a:cxn ang="0">
                            <a:pos x="7317" y="9634"/>
                          </a:cxn>
                          <a:cxn ang="0">
                            <a:pos x="7767" y="9384"/>
                          </a:cxn>
                          <a:cxn ang="0">
                            <a:pos x="8189" y="9090"/>
                          </a:cxn>
                          <a:cxn ang="0">
                            <a:pos x="8580" y="8755"/>
                          </a:cxn>
                          <a:cxn ang="0">
                            <a:pos x="8934" y="8382"/>
                          </a:cxn>
                          <a:cxn ang="0">
                            <a:pos x="9249" y="7975"/>
                          </a:cxn>
                          <a:cxn ang="0">
                            <a:pos x="9521" y="7538"/>
                          </a:cxn>
                          <a:cxn ang="0">
                            <a:pos x="9748" y="7076"/>
                          </a:cxn>
                          <a:cxn ang="0">
                            <a:pos x="9927" y="6594"/>
                          </a:cxn>
                          <a:cxn ang="0">
                            <a:pos x="10056" y="6096"/>
                          </a:cxn>
                          <a:cxn ang="0">
                            <a:pos x="10134" y="5587"/>
                          </a:cxn>
                          <a:cxn ang="0">
                            <a:pos x="10160" y="5073"/>
                          </a:cxn>
                        </a:cxnLst>
                        <a:rect l="0" t="0" r="r" b="b"/>
                        <a:pathLst>
                          <a:path w="10160" h="10146">
                            <a:moveTo>
                              <a:pt x="10160" y="5073"/>
                            </a:moveTo>
                            <a:lnTo>
                              <a:pt x="10134" y="4559"/>
                            </a:lnTo>
                            <a:lnTo>
                              <a:pt x="10056" y="4050"/>
                            </a:lnTo>
                            <a:lnTo>
                              <a:pt x="9927" y="3552"/>
                            </a:lnTo>
                            <a:lnTo>
                              <a:pt x="9748" y="3070"/>
                            </a:lnTo>
                            <a:lnTo>
                              <a:pt x="9521" y="2608"/>
                            </a:lnTo>
                            <a:lnTo>
                              <a:pt x="9249" y="2171"/>
                            </a:lnTo>
                            <a:lnTo>
                              <a:pt x="8934" y="1764"/>
                            </a:lnTo>
                            <a:lnTo>
                              <a:pt x="8580" y="1391"/>
                            </a:lnTo>
                            <a:lnTo>
                              <a:pt x="8189" y="1056"/>
                            </a:lnTo>
                            <a:lnTo>
                              <a:pt x="7767" y="762"/>
                            </a:lnTo>
                            <a:lnTo>
                              <a:pt x="7317" y="512"/>
                            </a:lnTo>
                            <a:lnTo>
                              <a:pt x="6844" y="309"/>
                            </a:lnTo>
                            <a:lnTo>
                              <a:pt x="6353" y="155"/>
                            </a:lnTo>
                            <a:lnTo>
                              <a:pt x="5849" y="52"/>
                            </a:lnTo>
                            <a:lnTo>
                              <a:pt x="5337" y="0"/>
                            </a:lnTo>
                            <a:lnTo>
                              <a:pt x="4823" y="0"/>
                            </a:lnTo>
                            <a:lnTo>
                              <a:pt x="4311" y="52"/>
                            </a:lnTo>
                            <a:lnTo>
                              <a:pt x="3807" y="155"/>
                            </a:lnTo>
                            <a:lnTo>
                              <a:pt x="3316" y="309"/>
                            </a:lnTo>
                            <a:lnTo>
                              <a:pt x="2843" y="512"/>
                            </a:lnTo>
                            <a:lnTo>
                              <a:pt x="2393" y="762"/>
                            </a:lnTo>
                            <a:lnTo>
                              <a:pt x="1971" y="1056"/>
                            </a:lnTo>
                            <a:lnTo>
                              <a:pt x="1580" y="1391"/>
                            </a:lnTo>
                            <a:lnTo>
                              <a:pt x="1226" y="1764"/>
                            </a:lnTo>
                            <a:lnTo>
                              <a:pt x="911" y="2171"/>
                            </a:lnTo>
                            <a:lnTo>
                              <a:pt x="639" y="2608"/>
                            </a:lnTo>
                            <a:lnTo>
                              <a:pt x="412" y="3070"/>
                            </a:lnTo>
                            <a:lnTo>
                              <a:pt x="233" y="3552"/>
                            </a:lnTo>
                            <a:lnTo>
                              <a:pt x="104" y="4050"/>
                            </a:lnTo>
                            <a:lnTo>
                              <a:pt x="26" y="4559"/>
                            </a:lnTo>
                            <a:lnTo>
                              <a:pt x="0" y="5073"/>
                            </a:lnTo>
                            <a:lnTo>
                              <a:pt x="26" y="5587"/>
                            </a:lnTo>
                            <a:lnTo>
                              <a:pt x="104" y="6096"/>
                            </a:lnTo>
                            <a:lnTo>
                              <a:pt x="233" y="6594"/>
                            </a:lnTo>
                            <a:lnTo>
                              <a:pt x="412" y="7076"/>
                            </a:lnTo>
                            <a:lnTo>
                              <a:pt x="639" y="7538"/>
                            </a:lnTo>
                            <a:lnTo>
                              <a:pt x="911" y="7975"/>
                            </a:lnTo>
                            <a:lnTo>
                              <a:pt x="1226" y="8382"/>
                            </a:lnTo>
                            <a:lnTo>
                              <a:pt x="1580" y="8755"/>
                            </a:lnTo>
                            <a:lnTo>
                              <a:pt x="1971" y="9090"/>
                            </a:lnTo>
                            <a:lnTo>
                              <a:pt x="2393" y="9384"/>
                            </a:lnTo>
                            <a:lnTo>
                              <a:pt x="2843" y="9634"/>
                            </a:lnTo>
                            <a:lnTo>
                              <a:pt x="3316" y="9837"/>
                            </a:lnTo>
                            <a:lnTo>
                              <a:pt x="3807" y="9991"/>
                            </a:lnTo>
                            <a:lnTo>
                              <a:pt x="4311" y="10094"/>
                            </a:lnTo>
                            <a:lnTo>
                              <a:pt x="4823" y="10146"/>
                            </a:lnTo>
                            <a:lnTo>
                              <a:pt x="5337" y="10146"/>
                            </a:lnTo>
                            <a:lnTo>
                              <a:pt x="5849" y="10094"/>
                            </a:lnTo>
                            <a:lnTo>
                              <a:pt x="6353" y="9991"/>
                            </a:lnTo>
                            <a:lnTo>
                              <a:pt x="6844" y="9837"/>
                            </a:lnTo>
                            <a:lnTo>
                              <a:pt x="7317" y="9634"/>
                            </a:lnTo>
                            <a:lnTo>
                              <a:pt x="7767" y="9384"/>
                            </a:lnTo>
                            <a:lnTo>
                              <a:pt x="8189" y="9090"/>
                            </a:lnTo>
                            <a:lnTo>
                              <a:pt x="8580" y="8755"/>
                            </a:lnTo>
                            <a:lnTo>
                              <a:pt x="8934" y="8382"/>
                            </a:lnTo>
                            <a:lnTo>
                              <a:pt x="9249" y="7975"/>
                            </a:lnTo>
                            <a:lnTo>
                              <a:pt x="9521" y="7538"/>
                            </a:lnTo>
                            <a:lnTo>
                              <a:pt x="9748" y="7076"/>
                            </a:lnTo>
                            <a:lnTo>
                              <a:pt x="9927" y="6594"/>
                            </a:lnTo>
                            <a:lnTo>
                              <a:pt x="10056" y="6096"/>
                            </a:lnTo>
                            <a:lnTo>
                              <a:pt x="10134" y="5587"/>
                            </a:lnTo>
                            <a:lnTo>
                              <a:pt x="10160" y="507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85" name="Line 8">
                        <a:extLst>
                          <a:ext uri="{FF2B5EF4-FFF2-40B4-BE49-F238E27FC236}">
                            <a16:creationId xmlns="" xmlns:a16="http://schemas.microsoft.com/office/drawing/2014/main" id="{EC20F812-06C6-4565-8BA2-DF59D45999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0529" y="894525"/>
                        <a:ext cx="1588" cy="136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86" name="Line 9">
                        <a:extLst>
                          <a:ext uri="{FF2B5EF4-FFF2-40B4-BE49-F238E27FC236}">
                            <a16:creationId xmlns="" xmlns:a16="http://schemas.microsoft.com/office/drawing/2014/main" id="{00E3FF70-D95F-4588-A677-095E26D20A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2404" y="915163"/>
                        <a:ext cx="23813" cy="1349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87" name="Line 10">
                        <a:extLst>
                          <a:ext uri="{FF2B5EF4-FFF2-40B4-BE49-F238E27FC236}">
                            <a16:creationId xmlns="" xmlns:a16="http://schemas.microsoft.com/office/drawing/2014/main" id="{691B1FFA-A02F-4774-B4EB-A025AB0933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2217" y="977075"/>
                        <a:ext cx="46038" cy="128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88" name="Line 11">
                        <a:extLst>
                          <a:ext uri="{FF2B5EF4-FFF2-40B4-BE49-F238E27FC236}">
                            <a16:creationId xmlns="" xmlns:a16="http://schemas.microsoft.com/office/drawing/2014/main" id="{DB53F382-07CC-4DD2-8ED3-816E6FE0C9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6317" y="1078675"/>
                        <a:ext cx="68263" cy="1190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89" name="Line 12">
                        <a:extLst>
                          <a:ext uri="{FF2B5EF4-FFF2-40B4-BE49-F238E27FC236}">
                            <a16:creationId xmlns="" xmlns:a16="http://schemas.microsoft.com/office/drawing/2014/main" id="{6F5FE954-10EC-43B6-85B9-3EB8515396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1054" y="1215200"/>
                        <a:ext cx="87313" cy="1047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0" name="Line 13">
                        <a:extLst>
                          <a:ext uri="{FF2B5EF4-FFF2-40B4-BE49-F238E27FC236}">
                            <a16:creationId xmlns="" xmlns:a16="http://schemas.microsoft.com/office/drawing/2014/main" id="{7098657D-A879-444A-88B4-9EC93A2041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1192" y="1385063"/>
                        <a:ext cx="104775" cy="873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1" name="Line 14">
                        <a:extLst>
                          <a:ext uri="{FF2B5EF4-FFF2-40B4-BE49-F238E27FC236}">
                            <a16:creationId xmlns="" xmlns:a16="http://schemas.microsoft.com/office/drawing/2014/main" id="{BA72DAA8-E2CA-47CB-9CDD-3FE1599D42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4667" y="1580325"/>
                        <a:ext cx="1190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2" name="Line 15">
                        <a:extLst>
                          <a:ext uri="{FF2B5EF4-FFF2-40B4-BE49-F238E27FC236}">
                            <a16:creationId xmlns="" xmlns:a16="http://schemas.microsoft.com/office/drawing/2014/main" id="{BE95D6CB-6DDE-446B-9BB0-0DBF73E36F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4654" y="1797813"/>
                        <a:ext cx="128588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3" name="Line 16">
                        <a:extLst>
                          <a:ext uri="{FF2B5EF4-FFF2-40B4-BE49-F238E27FC236}">
                            <a16:creationId xmlns="" xmlns:a16="http://schemas.microsoft.com/office/drawing/2014/main" id="{F79AAF23-0A1E-46BE-BA53-2044B4F3C6D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2742" y="2029588"/>
                        <a:ext cx="13493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4" name="Line 17">
                        <a:extLst>
                          <a:ext uri="{FF2B5EF4-FFF2-40B4-BE49-F238E27FC236}">
                            <a16:creationId xmlns="" xmlns:a16="http://schemas.microsoft.com/office/drawing/2014/main" id="{B6DB1F99-6CAB-477A-961F-7B78082AA2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2104" y="2267713"/>
                        <a:ext cx="136525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5" name="Line 18">
                        <a:extLst>
                          <a:ext uri="{FF2B5EF4-FFF2-40B4-BE49-F238E27FC236}">
                            <a16:creationId xmlns="" xmlns:a16="http://schemas.microsoft.com/office/drawing/2014/main" id="{72050C48-AED8-4471-8C8D-768D96E8C1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2742" y="2482025"/>
                        <a:ext cx="13493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6" name="Line 19">
                        <a:extLst>
                          <a:ext uri="{FF2B5EF4-FFF2-40B4-BE49-F238E27FC236}">
                            <a16:creationId xmlns="" xmlns:a16="http://schemas.microsoft.com/office/drawing/2014/main" id="{AD6007C4-D88A-4E42-A368-1611804E9C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14654" y="2689988"/>
                        <a:ext cx="128588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7" name="Line 20">
                        <a:extLst>
                          <a:ext uri="{FF2B5EF4-FFF2-40B4-BE49-F238E27FC236}">
                            <a16:creationId xmlns="" xmlns:a16="http://schemas.microsoft.com/office/drawing/2014/main" id="{8E0FD4ED-5864-496D-80A0-146ECD94B8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14667" y="2885250"/>
                        <a:ext cx="1190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8" name="Line 21">
                        <a:extLst>
                          <a:ext uri="{FF2B5EF4-FFF2-40B4-BE49-F238E27FC236}">
                            <a16:creationId xmlns="" xmlns:a16="http://schemas.microsoft.com/office/drawing/2014/main" id="{6FA8847E-53B7-4E16-931E-6B3AE58B2F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51192" y="3061463"/>
                        <a:ext cx="104775" cy="889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799" name="Line 22">
                        <a:extLst>
                          <a:ext uri="{FF2B5EF4-FFF2-40B4-BE49-F238E27FC236}">
                            <a16:creationId xmlns="" xmlns:a16="http://schemas.microsoft.com/office/drawing/2014/main" id="{60093227-D7DE-46C8-B2EE-3768030573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21054" y="3213863"/>
                        <a:ext cx="87313" cy="1047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0" name="Line 23">
                        <a:extLst>
                          <a:ext uri="{FF2B5EF4-FFF2-40B4-BE49-F238E27FC236}">
                            <a16:creationId xmlns="" xmlns:a16="http://schemas.microsoft.com/office/drawing/2014/main" id="{94D6D55D-6422-475A-A240-2A2928C87E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6317" y="3337688"/>
                        <a:ext cx="68263" cy="1190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1" name="Line 24">
                        <a:extLst>
                          <a:ext uri="{FF2B5EF4-FFF2-40B4-BE49-F238E27FC236}">
                            <a16:creationId xmlns="" xmlns:a16="http://schemas.microsoft.com/office/drawing/2014/main" id="{1E44D45E-1C2E-4806-AE4F-399716EB5D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32217" y="3428175"/>
                        <a:ext cx="46038" cy="128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2" name="Line 25">
                        <a:extLst>
                          <a:ext uri="{FF2B5EF4-FFF2-40B4-BE49-F238E27FC236}">
                            <a16:creationId xmlns="" xmlns:a16="http://schemas.microsoft.com/office/drawing/2014/main" id="{DA624366-EE8A-4DD0-9C20-E4B2A87B33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62404" y="3483738"/>
                        <a:ext cx="23813" cy="136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3" name="Line 26">
                        <a:extLst>
                          <a:ext uri="{FF2B5EF4-FFF2-40B4-BE49-F238E27FC236}">
                            <a16:creationId xmlns="" xmlns:a16="http://schemas.microsoft.com/office/drawing/2014/main" id="{2C183F99-E476-46FA-B8E6-BED403F0A3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0529" y="3502788"/>
                        <a:ext cx="1588" cy="1381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4" name="Line 27">
                        <a:extLst>
                          <a:ext uri="{FF2B5EF4-FFF2-40B4-BE49-F238E27FC236}">
                            <a16:creationId xmlns="" xmlns:a16="http://schemas.microsoft.com/office/drawing/2014/main" id="{A2C95C9F-6250-4E1D-831F-07A59B9413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14842" y="3483738"/>
                        <a:ext cx="22225" cy="136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5" name="Line 28">
                        <a:extLst>
                          <a:ext uri="{FF2B5EF4-FFF2-40B4-BE49-F238E27FC236}">
                            <a16:creationId xmlns="" xmlns:a16="http://schemas.microsoft.com/office/drawing/2014/main" id="{E2E243C7-1579-4FA3-8E2C-7B30BA74FF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21217" y="3428175"/>
                        <a:ext cx="47625" cy="128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6" name="Line 29">
                        <a:extLst>
                          <a:ext uri="{FF2B5EF4-FFF2-40B4-BE49-F238E27FC236}">
                            <a16:creationId xmlns="" xmlns:a16="http://schemas.microsoft.com/office/drawing/2014/main" id="{83CBDE77-2CFD-4D5F-A9D4-6378D8FB35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16479" y="3337688"/>
                        <a:ext cx="68263" cy="1190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7" name="Line 30">
                        <a:extLst>
                          <a:ext uri="{FF2B5EF4-FFF2-40B4-BE49-F238E27FC236}">
                            <a16:creationId xmlns="" xmlns:a16="http://schemas.microsoft.com/office/drawing/2014/main" id="{4C38DDBF-778C-4E9E-9CB2-6C49D91D0B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992692" y="3213863"/>
                        <a:ext cx="87313" cy="1047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8" name="Line 31">
                        <a:extLst>
                          <a:ext uri="{FF2B5EF4-FFF2-40B4-BE49-F238E27FC236}">
                            <a16:creationId xmlns="" xmlns:a16="http://schemas.microsoft.com/office/drawing/2014/main" id="{72EE6117-E762-47DB-9C7B-FAB4846BB1B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43504" y="3061463"/>
                        <a:ext cx="104775" cy="889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09" name="Line 32">
                        <a:extLst>
                          <a:ext uri="{FF2B5EF4-FFF2-40B4-BE49-F238E27FC236}">
                            <a16:creationId xmlns="" xmlns:a16="http://schemas.microsoft.com/office/drawing/2014/main" id="{549C9E48-E1AD-4711-AABD-349CC1CC2C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67329" y="2885250"/>
                        <a:ext cx="11747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0" name="Line 33">
                        <a:extLst>
                          <a:ext uri="{FF2B5EF4-FFF2-40B4-BE49-F238E27FC236}">
                            <a16:creationId xmlns="" xmlns:a16="http://schemas.microsoft.com/office/drawing/2014/main" id="{183C2DCF-B2A1-44FB-B8CA-D9000F05A74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57817" y="2689988"/>
                        <a:ext cx="128588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1" name="Line 34">
                        <a:extLst>
                          <a:ext uri="{FF2B5EF4-FFF2-40B4-BE49-F238E27FC236}">
                            <a16:creationId xmlns="" xmlns:a16="http://schemas.microsoft.com/office/drawing/2014/main" id="{1EEF23D6-B68A-4814-8D5C-C858F84121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13379" y="2482025"/>
                        <a:ext cx="13493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2" name="Line 35">
                        <a:extLst>
                          <a:ext uri="{FF2B5EF4-FFF2-40B4-BE49-F238E27FC236}">
                            <a16:creationId xmlns="" xmlns:a16="http://schemas.microsoft.com/office/drawing/2014/main" id="{C791A16F-93C8-4179-9007-8C1F0A899F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32429" y="2267713"/>
                        <a:ext cx="136525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3" name="Line 36">
                        <a:extLst>
                          <a:ext uri="{FF2B5EF4-FFF2-40B4-BE49-F238E27FC236}">
                            <a16:creationId xmlns="" xmlns:a16="http://schemas.microsoft.com/office/drawing/2014/main" id="{404C27C1-346E-4FAA-AC70-6511E49ECB6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13379" y="2029588"/>
                        <a:ext cx="13493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4" name="Line 37">
                        <a:extLst>
                          <a:ext uri="{FF2B5EF4-FFF2-40B4-BE49-F238E27FC236}">
                            <a16:creationId xmlns="" xmlns:a16="http://schemas.microsoft.com/office/drawing/2014/main" id="{6B94EA78-3DC2-4A25-943D-136569A969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57817" y="1797813"/>
                        <a:ext cx="128588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5" name="Line 38">
                        <a:extLst>
                          <a:ext uri="{FF2B5EF4-FFF2-40B4-BE49-F238E27FC236}">
                            <a16:creationId xmlns="" xmlns:a16="http://schemas.microsoft.com/office/drawing/2014/main" id="{F4572F75-5EEC-4673-852B-CD4761B4EF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67329" y="1580325"/>
                        <a:ext cx="11747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6" name="Line 39">
                        <a:extLst>
                          <a:ext uri="{FF2B5EF4-FFF2-40B4-BE49-F238E27FC236}">
                            <a16:creationId xmlns="" xmlns:a16="http://schemas.microsoft.com/office/drawing/2014/main" id="{153B03FA-3633-459D-B737-FB2CD5D76B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43504" y="1385063"/>
                        <a:ext cx="104775" cy="873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7" name="Line 40">
                        <a:extLst>
                          <a:ext uri="{FF2B5EF4-FFF2-40B4-BE49-F238E27FC236}">
                            <a16:creationId xmlns="" xmlns:a16="http://schemas.microsoft.com/office/drawing/2014/main" id="{EA559FEB-D7BA-4F85-9A0B-D330B2D8C0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92692" y="1215200"/>
                        <a:ext cx="87313" cy="1047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8" name="Line 41">
                        <a:extLst>
                          <a:ext uri="{FF2B5EF4-FFF2-40B4-BE49-F238E27FC236}">
                            <a16:creationId xmlns="" xmlns:a16="http://schemas.microsoft.com/office/drawing/2014/main" id="{DA2986E6-EE49-4979-AE04-13275049E8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6479" y="1078675"/>
                        <a:ext cx="68263" cy="1190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19" name="Line 42">
                        <a:extLst>
                          <a:ext uri="{FF2B5EF4-FFF2-40B4-BE49-F238E27FC236}">
                            <a16:creationId xmlns="" xmlns:a16="http://schemas.microsoft.com/office/drawing/2014/main" id="{53ED4834-DF43-481A-83B4-6C2CD2BE17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21217" y="977075"/>
                        <a:ext cx="47625" cy="128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20" name="Line 43">
                        <a:extLst>
                          <a:ext uri="{FF2B5EF4-FFF2-40B4-BE49-F238E27FC236}">
                            <a16:creationId xmlns="" xmlns:a16="http://schemas.microsoft.com/office/drawing/2014/main" id="{4C0BA04D-59E7-439F-91DF-739E0ECA56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14842" y="915163"/>
                        <a:ext cx="22225" cy="1349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21" name="Line 44">
                        <a:extLst>
                          <a:ext uri="{FF2B5EF4-FFF2-40B4-BE49-F238E27FC236}">
                            <a16:creationId xmlns="" xmlns:a16="http://schemas.microsoft.com/office/drawing/2014/main" id="{3C39C8C5-4984-469E-8C0C-101E526659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0529" y="894525"/>
                        <a:ext cx="15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22" name="Rectangle 45">
                        <a:extLst>
                          <a:ext uri="{FF2B5EF4-FFF2-40B4-BE49-F238E27FC236}">
                            <a16:creationId xmlns="" xmlns:a16="http://schemas.microsoft.com/office/drawing/2014/main" id="{ED6AF5A7-E6E3-439B-BA1A-28D03C35016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21225" y="1015594"/>
                        <a:ext cx="2407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0°</a:t>
                        </a:r>
                      </a:p>
                    </p:txBody>
                  </p:sp>
                  <p:sp>
                    <p:nvSpPr>
                      <p:cNvPr id="823" name="Rectangle 46">
                        <a:extLst>
                          <a:ext uri="{FF2B5EF4-FFF2-40B4-BE49-F238E27FC236}">
                            <a16:creationId xmlns="" xmlns:a16="http://schemas.microsoft.com/office/drawing/2014/main" id="{4EDA1C34-9630-4910-AE75-24D43B5DED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9800000">
                        <a:off x="1450266" y="1168614"/>
                        <a:ext cx="471827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330°</a:t>
                        </a:r>
                      </a:p>
                    </p:txBody>
                  </p:sp>
                  <p:sp>
                    <p:nvSpPr>
                      <p:cNvPr id="824" name="Rectangle 47">
                        <a:extLst>
                          <a:ext uri="{FF2B5EF4-FFF2-40B4-BE49-F238E27FC236}">
                            <a16:creationId xmlns="" xmlns:a16="http://schemas.microsoft.com/office/drawing/2014/main" id="{1394F7C5-6FD7-4ED9-8AAF-D855636BCD3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000000">
                        <a:off x="1039103" y="1554376"/>
                        <a:ext cx="4718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300°</a:t>
                        </a:r>
                      </a:p>
                    </p:txBody>
                  </p:sp>
                  <p:sp>
                    <p:nvSpPr>
                      <p:cNvPr id="825" name="Rectangle 48">
                        <a:extLst>
                          <a:ext uri="{FF2B5EF4-FFF2-40B4-BE49-F238E27FC236}">
                            <a16:creationId xmlns="" xmlns:a16="http://schemas.microsoft.com/office/drawing/2014/main" id="{297DD553-F4B2-402C-BCB3-7902ADEBC8D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889879" y="2094126"/>
                        <a:ext cx="4718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270°</a:t>
                        </a:r>
                      </a:p>
                    </p:txBody>
                  </p:sp>
                  <p:sp>
                    <p:nvSpPr>
                      <p:cNvPr id="826" name="Rectangle 49">
                        <a:extLst>
                          <a:ext uri="{FF2B5EF4-FFF2-40B4-BE49-F238E27FC236}">
                            <a16:creationId xmlns="" xmlns:a16="http://schemas.microsoft.com/office/drawing/2014/main" id="{2AB7532A-BF48-43C5-82FB-E5F9FA75A37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4400000">
                        <a:off x="1005766" y="2643400"/>
                        <a:ext cx="4718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240°</a:t>
                        </a:r>
                      </a:p>
                    </p:txBody>
                  </p:sp>
                  <p:sp>
                    <p:nvSpPr>
                      <p:cNvPr id="827" name="Rectangle 50">
                        <a:extLst>
                          <a:ext uri="{FF2B5EF4-FFF2-40B4-BE49-F238E27FC236}">
                            <a16:creationId xmlns="" xmlns:a16="http://schemas.microsoft.com/office/drawing/2014/main" id="{4A2831C8-DB68-4091-A473-B24CB318798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2600000">
                        <a:off x="1391528" y="3054566"/>
                        <a:ext cx="471827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210°</a:t>
                        </a:r>
                      </a:p>
                    </p:txBody>
                  </p:sp>
                  <p:sp>
                    <p:nvSpPr>
                      <p:cNvPr id="828" name="Rectangle 51">
                        <a:extLst>
                          <a:ext uri="{FF2B5EF4-FFF2-40B4-BE49-F238E27FC236}">
                            <a16:creationId xmlns="" xmlns:a16="http://schemas.microsoft.com/office/drawing/2014/main" id="{2BABB5FB-29ED-4A55-9C75-63AF79070E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1929692" y="3203788"/>
                        <a:ext cx="471827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180°</a:t>
                        </a:r>
                      </a:p>
                    </p:txBody>
                  </p:sp>
                  <p:sp>
                    <p:nvSpPr>
                      <p:cNvPr id="829" name="Rectangle 52">
                        <a:extLst>
                          <a:ext uri="{FF2B5EF4-FFF2-40B4-BE49-F238E27FC236}">
                            <a16:creationId xmlns="" xmlns:a16="http://schemas.microsoft.com/office/drawing/2014/main" id="{B4828D75-D2EB-4C32-9290-03501904B9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9000000">
                        <a:off x="2477379" y="3087901"/>
                        <a:ext cx="471827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150°</a:t>
                        </a:r>
                      </a:p>
                    </p:txBody>
                  </p:sp>
                  <p:sp>
                    <p:nvSpPr>
                      <p:cNvPr id="830" name="Rectangle 53">
                        <a:extLst>
                          <a:ext uri="{FF2B5EF4-FFF2-40B4-BE49-F238E27FC236}">
                            <a16:creationId xmlns="" xmlns:a16="http://schemas.microsoft.com/office/drawing/2014/main" id="{E8A4DC5E-C6EE-4949-944A-EB049695B41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7200000">
                        <a:off x="2886953" y="2700551"/>
                        <a:ext cx="4718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120°</a:t>
                        </a:r>
                      </a:p>
                    </p:txBody>
                  </p:sp>
                  <p:sp>
                    <p:nvSpPr>
                      <p:cNvPr id="831" name="Rectangle 54">
                        <a:extLst>
                          <a:ext uri="{FF2B5EF4-FFF2-40B4-BE49-F238E27FC236}">
                            <a16:creationId xmlns="" xmlns:a16="http://schemas.microsoft.com/office/drawing/2014/main" id="{62BB8ED1-7D5F-4FC8-86E6-AF0342B6A8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096334" y="2160800"/>
                        <a:ext cx="35627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90°</a:t>
                        </a:r>
                      </a:p>
                    </p:txBody>
                  </p:sp>
                  <p:sp>
                    <p:nvSpPr>
                      <p:cNvPr id="832" name="Rectangle 55">
                        <a:extLst>
                          <a:ext uri="{FF2B5EF4-FFF2-40B4-BE49-F238E27FC236}">
                            <a16:creationId xmlns="" xmlns:a16="http://schemas.microsoft.com/office/drawing/2014/main" id="{3BE66AA6-8D39-4CD2-9AEB-2E06EE73526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3600000">
                        <a:off x="2975682" y="1609939"/>
                        <a:ext cx="35627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60°</a:t>
                        </a:r>
                      </a:p>
                    </p:txBody>
                  </p:sp>
                  <p:sp>
                    <p:nvSpPr>
                      <p:cNvPr id="833" name="Rectangle 56">
                        <a:extLst>
                          <a:ext uri="{FF2B5EF4-FFF2-40B4-BE49-F238E27FC236}">
                            <a16:creationId xmlns="" xmlns:a16="http://schemas.microsoft.com/office/drawing/2014/main" id="{C657328B-5FA8-4F13-80A9-DC7B07EF8D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00000">
                        <a:off x="2589921" y="1200365"/>
                        <a:ext cx="35627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30°</a:t>
                        </a:r>
                      </a:p>
                    </p:txBody>
                  </p:sp>
                  <p:sp>
                    <p:nvSpPr>
                      <p:cNvPr id="834" name="Freeform 58">
                        <a:extLst>
                          <a:ext uri="{FF2B5EF4-FFF2-40B4-BE49-F238E27FC236}">
                            <a16:creationId xmlns="" xmlns:a16="http://schemas.microsoft.com/office/drawing/2014/main" id="{077E1694-346E-40EC-B125-E423B1F2532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8779" y="2232788"/>
                        <a:ext cx="65088" cy="682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6" y="125"/>
                          </a:cxn>
                          <a:cxn ang="0">
                            <a:pos x="216" y="43"/>
                          </a:cxn>
                          <a:cxn ang="0">
                            <a:pos x="141" y="0"/>
                          </a:cxn>
                          <a:cxn ang="0">
                            <a:pos x="56" y="15"/>
                          </a:cxn>
                          <a:cxn ang="0">
                            <a:pos x="0" y="82"/>
                          </a:cxn>
                          <a:cxn ang="0">
                            <a:pos x="0" y="168"/>
                          </a:cxn>
                          <a:cxn ang="0">
                            <a:pos x="56" y="235"/>
                          </a:cxn>
                          <a:cxn ang="0">
                            <a:pos x="141" y="250"/>
                          </a:cxn>
                          <a:cxn ang="0">
                            <a:pos x="216" y="207"/>
                          </a:cxn>
                          <a:cxn ang="0">
                            <a:pos x="246" y="125"/>
                          </a:cxn>
                        </a:cxnLst>
                        <a:rect l="0" t="0" r="r" b="b"/>
                        <a:pathLst>
                          <a:path w="246" h="250">
                            <a:moveTo>
                              <a:pt x="246" y="125"/>
                            </a:moveTo>
                            <a:lnTo>
                              <a:pt x="216" y="43"/>
                            </a:lnTo>
                            <a:lnTo>
                              <a:pt x="141" y="0"/>
                            </a:lnTo>
                            <a:lnTo>
                              <a:pt x="56" y="15"/>
                            </a:lnTo>
                            <a:lnTo>
                              <a:pt x="0" y="82"/>
                            </a:lnTo>
                            <a:lnTo>
                              <a:pt x="0" y="168"/>
                            </a:lnTo>
                            <a:lnTo>
                              <a:pt x="56" y="235"/>
                            </a:lnTo>
                            <a:lnTo>
                              <a:pt x="141" y="250"/>
                            </a:lnTo>
                            <a:lnTo>
                              <a:pt x="216" y="207"/>
                            </a:lnTo>
                            <a:lnTo>
                              <a:pt x="246" y="125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35" name="Line 59">
                        <a:extLst>
                          <a:ext uri="{FF2B5EF4-FFF2-40B4-BE49-F238E27FC236}">
                            <a16:creationId xmlns="" xmlns:a16="http://schemas.microsoft.com/office/drawing/2014/main" id="{76C6D42B-0597-4AC4-9840-4ADDB9C2CD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52904" y="894525"/>
                        <a:ext cx="1588" cy="698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36" name="Line 60">
                        <a:extLst>
                          <a:ext uri="{FF2B5EF4-FFF2-40B4-BE49-F238E27FC236}">
                            <a16:creationId xmlns="" xmlns:a16="http://schemas.microsoft.com/office/drawing/2014/main" id="{A4D17C43-EA1F-4093-99B7-B0918DD7FE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5279" y="897700"/>
                        <a:ext cx="47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37" name="Line 61">
                        <a:extLst>
                          <a:ext uri="{FF2B5EF4-FFF2-40B4-BE49-F238E27FC236}">
                            <a16:creationId xmlns="" xmlns:a16="http://schemas.microsoft.com/office/drawing/2014/main" id="{C204184A-97F7-4565-AAAE-79684ECDD0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654" y="902463"/>
                        <a:ext cx="6350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38" name="Line 62">
                        <a:extLst>
                          <a:ext uri="{FF2B5EF4-FFF2-40B4-BE49-F238E27FC236}">
                            <a16:creationId xmlns="" xmlns:a16="http://schemas.microsoft.com/office/drawing/2014/main" id="{2BBE455A-D69E-4159-BD79-BC1C6D96ED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0029" y="907225"/>
                        <a:ext cx="952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39" name="Line 63">
                        <a:extLst>
                          <a:ext uri="{FF2B5EF4-FFF2-40B4-BE49-F238E27FC236}">
                            <a16:creationId xmlns="" xmlns:a16="http://schemas.microsoft.com/office/drawing/2014/main" id="{B668A23B-F579-46E3-B81D-BD06941766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2404" y="915163"/>
                        <a:ext cx="12700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0" name="Line 64">
                        <a:extLst>
                          <a:ext uri="{FF2B5EF4-FFF2-40B4-BE49-F238E27FC236}">
                            <a16:creationId xmlns="" xmlns:a16="http://schemas.microsoft.com/office/drawing/2014/main" id="{A6A4D34B-AD19-4D6D-88B5-E57F530B07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6367" y="924688"/>
                        <a:ext cx="14288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1" name="Line 65">
                        <a:extLst>
                          <a:ext uri="{FF2B5EF4-FFF2-40B4-BE49-F238E27FC236}">
                            <a16:creationId xmlns="" xmlns:a16="http://schemas.microsoft.com/office/drawing/2014/main" id="{54B52E0D-C70F-4D8C-B818-22C6D8F08E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68742" y="934213"/>
                        <a:ext cx="174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2" name="Line 66">
                        <a:extLst>
                          <a:ext uri="{FF2B5EF4-FFF2-40B4-BE49-F238E27FC236}">
                            <a16:creationId xmlns="" xmlns:a16="http://schemas.microsoft.com/office/drawing/2014/main" id="{1AF12A16-1131-46BB-9A64-7A3A7C82381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2704" y="946913"/>
                        <a:ext cx="19050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3" name="Line 67">
                        <a:extLst>
                          <a:ext uri="{FF2B5EF4-FFF2-40B4-BE49-F238E27FC236}">
                            <a16:creationId xmlns="" xmlns:a16="http://schemas.microsoft.com/office/drawing/2014/main" id="{649C84BB-A9B5-4AAC-855F-3C20D1EA14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6667" y="961200"/>
                        <a:ext cx="22225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4" name="Line 68">
                        <a:extLst>
                          <a:ext uri="{FF2B5EF4-FFF2-40B4-BE49-F238E27FC236}">
                            <a16:creationId xmlns="" xmlns:a16="http://schemas.microsoft.com/office/drawing/2014/main" id="{E88DEDC3-0867-4762-BBFA-C6D145EFE0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2217" y="977075"/>
                        <a:ext cx="23813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5" name="Line 69">
                        <a:extLst>
                          <a:ext uri="{FF2B5EF4-FFF2-40B4-BE49-F238E27FC236}">
                            <a16:creationId xmlns="" xmlns:a16="http://schemas.microsoft.com/office/drawing/2014/main" id="{FD7B6D3C-14B0-48A6-BC4C-A60EA9890B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87767" y="994538"/>
                        <a:ext cx="25400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6" name="Line 70">
                        <a:extLst>
                          <a:ext uri="{FF2B5EF4-FFF2-40B4-BE49-F238E27FC236}">
                            <a16:creationId xmlns="" xmlns:a16="http://schemas.microsoft.com/office/drawing/2014/main" id="{A17B6AB9-67B2-45BF-9D27-AA6E9FC7F5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43317" y="1013588"/>
                        <a:ext cx="28575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7" name="Line 71">
                        <a:extLst>
                          <a:ext uri="{FF2B5EF4-FFF2-40B4-BE49-F238E27FC236}">
                            <a16:creationId xmlns="" xmlns:a16="http://schemas.microsoft.com/office/drawing/2014/main" id="{3F5A3F54-AE4D-497F-8C6D-52E4F2E20F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00454" y="1032638"/>
                        <a:ext cx="30163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8" name="Line 72">
                        <a:extLst>
                          <a:ext uri="{FF2B5EF4-FFF2-40B4-BE49-F238E27FC236}">
                            <a16:creationId xmlns="" xmlns:a16="http://schemas.microsoft.com/office/drawing/2014/main" id="{92CD89C8-0FD8-4115-92B6-C7C34D35FD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57592" y="1054863"/>
                        <a:ext cx="31750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49" name="Line 73">
                        <a:extLst>
                          <a:ext uri="{FF2B5EF4-FFF2-40B4-BE49-F238E27FC236}">
                            <a16:creationId xmlns="" xmlns:a16="http://schemas.microsoft.com/office/drawing/2014/main" id="{4DDCEB83-C9AB-4939-BEED-73364F6425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6317" y="1078675"/>
                        <a:ext cx="33338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0" name="Line 74">
                        <a:extLst>
                          <a:ext uri="{FF2B5EF4-FFF2-40B4-BE49-F238E27FC236}">
                            <a16:creationId xmlns="" xmlns:a16="http://schemas.microsoft.com/office/drawing/2014/main" id="{EC84C024-61A8-4EB2-82C2-9281C2DEBA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042" y="1102488"/>
                        <a:ext cx="36513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1" name="Line 75">
                        <a:extLst>
                          <a:ext uri="{FF2B5EF4-FFF2-40B4-BE49-F238E27FC236}">
                            <a16:creationId xmlns="" xmlns:a16="http://schemas.microsoft.com/office/drawing/2014/main" id="{27EE3589-2A4D-4FC9-85C2-8B4D9366BC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35354" y="1129475"/>
                        <a:ext cx="38100" cy="555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2" name="Line 76">
                        <a:extLst>
                          <a:ext uri="{FF2B5EF4-FFF2-40B4-BE49-F238E27FC236}">
                            <a16:creationId xmlns="" xmlns:a16="http://schemas.microsoft.com/office/drawing/2014/main" id="{CC0E24F8-2918-4F6E-B7C9-344DF4F0C0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95667" y="1156463"/>
                        <a:ext cx="39688" cy="555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3" name="Line 77">
                        <a:extLst>
                          <a:ext uri="{FF2B5EF4-FFF2-40B4-BE49-F238E27FC236}">
                            <a16:creationId xmlns="" xmlns:a16="http://schemas.microsoft.com/office/drawing/2014/main" id="{077A6956-FDDC-4FD9-B18B-5995870886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7567" y="1185038"/>
                        <a:ext cx="42863" cy="539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4" name="Line 78">
                        <a:extLst>
                          <a:ext uri="{FF2B5EF4-FFF2-40B4-BE49-F238E27FC236}">
                            <a16:creationId xmlns="" xmlns:a16="http://schemas.microsoft.com/office/drawing/2014/main" id="{AF8A86E6-2BDC-4C06-9DA2-ECDF822664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1054" y="1215200"/>
                        <a:ext cx="42863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5" name="Line 79">
                        <a:extLst>
                          <a:ext uri="{FF2B5EF4-FFF2-40B4-BE49-F238E27FC236}">
                            <a16:creationId xmlns="" xmlns:a16="http://schemas.microsoft.com/office/drawing/2014/main" id="{259628A1-E0C0-46DD-8054-D55FFD5610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4542" y="1246950"/>
                        <a:ext cx="46038" cy="508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6" name="Line 80">
                        <a:extLst>
                          <a:ext uri="{FF2B5EF4-FFF2-40B4-BE49-F238E27FC236}">
                            <a16:creationId xmlns="" xmlns:a16="http://schemas.microsoft.com/office/drawing/2014/main" id="{C55D9C66-037C-4930-98DE-D7B3CD6C17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9617" y="1280288"/>
                        <a:ext cx="47625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7" name="Line 81">
                        <a:extLst>
                          <a:ext uri="{FF2B5EF4-FFF2-40B4-BE49-F238E27FC236}">
                            <a16:creationId xmlns="" xmlns:a16="http://schemas.microsoft.com/office/drawing/2014/main" id="{78262A9B-0E41-458D-B30E-954009B877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16279" y="1313625"/>
                        <a:ext cx="49213" cy="476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8" name="Line 82">
                        <a:extLst>
                          <a:ext uri="{FF2B5EF4-FFF2-40B4-BE49-F238E27FC236}">
                            <a16:creationId xmlns="" xmlns:a16="http://schemas.microsoft.com/office/drawing/2014/main" id="{B75BD441-3984-4D9B-BF05-AD3F19C713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82942" y="1348550"/>
                        <a:ext cx="50800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59" name="Line 83">
                        <a:extLst>
                          <a:ext uri="{FF2B5EF4-FFF2-40B4-BE49-F238E27FC236}">
                            <a16:creationId xmlns="" xmlns:a16="http://schemas.microsoft.com/office/drawing/2014/main" id="{E5961A0F-051D-45F6-889D-EF990AAF50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1192" y="1385063"/>
                        <a:ext cx="52388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0" name="Line 84">
                        <a:extLst>
                          <a:ext uri="{FF2B5EF4-FFF2-40B4-BE49-F238E27FC236}">
                            <a16:creationId xmlns="" xmlns:a16="http://schemas.microsoft.com/office/drawing/2014/main" id="{902D5195-F9F8-4339-BA5C-3AA34AB600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21029" y="1421575"/>
                        <a:ext cx="53975" cy="428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1" name="Line 85">
                        <a:extLst>
                          <a:ext uri="{FF2B5EF4-FFF2-40B4-BE49-F238E27FC236}">
                            <a16:creationId xmlns="" xmlns:a16="http://schemas.microsoft.com/office/drawing/2014/main" id="{835E050D-AAB4-4FD4-B357-50C10D2E43F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92454" y="1459675"/>
                        <a:ext cx="55563" cy="412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2" name="Line 86">
                        <a:extLst>
                          <a:ext uri="{FF2B5EF4-FFF2-40B4-BE49-F238E27FC236}">
                            <a16:creationId xmlns="" xmlns:a16="http://schemas.microsoft.com/office/drawing/2014/main" id="{24FB3E00-744A-42B3-AFF8-215CEE4A8C1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65467" y="1499363"/>
                        <a:ext cx="57150" cy="381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3" name="Line 87">
                        <a:extLst>
                          <a:ext uri="{FF2B5EF4-FFF2-40B4-BE49-F238E27FC236}">
                            <a16:creationId xmlns="" xmlns:a16="http://schemas.microsoft.com/office/drawing/2014/main" id="{641ACAFC-9F90-4DE2-8EE7-FFFF2B56FB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0067" y="1539050"/>
                        <a:ext cx="57150" cy="365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4" name="Line 88">
                        <a:extLst>
                          <a:ext uri="{FF2B5EF4-FFF2-40B4-BE49-F238E27FC236}">
                            <a16:creationId xmlns="" xmlns:a16="http://schemas.microsoft.com/office/drawing/2014/main" id="{492DAAE6-708E-4231-8ADB-73EF958B04B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4667" y="1580325"/>
                        <a:ext cx="60325" cy="349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5" name="Line 89">
                        <a:extLst>
                          <a:ext uri="{FF2B5EF4-FFF2-40B4-BE49-F238E27FC236}">
                            <a16:creationId xmlns="" xmlns:a16="http://schemas.microsoft.com/office/drawing/2014/main" id="{4FB118B7-56EC-4568-968F-95BFA8EAA4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2442" y="1623188"/>
                        <a:ext cx="60325" cy="317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6" name="Line 90">
                        <a:extLst>
                          <a:ext uri="{FF2B5EF4-FFF2-40B4-BE49-F238E27FC236}">
                            <a16:creationId xmlns="" xmlns:a16="http://schemas.microsoft.com/office/drawing/2014/main" id="{992A9F1E-6F68-4291-9E7D-0E1A595B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0217" y="1666050"/>
                        <a:ext cx="61913" cy="301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7" name="Line 91">
                        <a:extLst>
                          <a:ext uri="{FF2B5EF4-FFF2-40B4-BE49-F238E27FC236}">
                            <a16:creationId xmlns="" xmlns:a16="http://schemas.microsoft.com/office/drawing/2014/main" id="{32961877-76DB-49BF-8C26-91D7882E869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9579" y="1708913"/>
                        <a:ext cx="61913" cy="269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8" name="Line 92">
                        <a:extLst>
                          <a:ext uri="{FF2B5EF4-FFF2-40B4-BE49-F238E27FC236}">
                            <a16:creationId xmlns="" xmlns:a16="http://schemas.microsoft.com/office/drawing/2014/main" id="{60EBF3A3-62B0-4BED-AE6D-C4FA7490A5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0529" y="1753363"/>
                        <a:ext cx="63500" cy="254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69" name="Line 93">
                        <a:extLst>
                          <a:ext uri="{FF2B5EF4-FFF2-40B4-BE49-F238E27FC236}">
                            <a16:creationId xmlns="" xmlns:a16="http://schemas.microsoft.com/office/drawing/2014/main" id="{41D76DDE-6AE3-4E9B-9426-865FAC879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4654" y="1797813"/>
                        <a:ext cx="63500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0" name="Line 94">
                        <a:extLst>
                          <a:ext uri="{FF2B5EF4-FFF2-40B4-BE49-F238E27FC236}">
                            <a16:creationId xmlns="" xmlns:a16="http://schemas.microsoft.com/office/drawing/2014/main" id="{E4A750FF-9D16-48B7-82B6-DB1D602B90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98779" y="1842263"/>
                        <a:ext cx="65088" cy="222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1" name="Line 95">
                        <a:extLst>
                          <a:ext uri="{FF2B5EF4-FFF2-40B4-BE49-F238E27FC236}">
                            <a16:creationId xmlns="" xmlns:a16="http://schemas.microsoft.com/office/drawing/2014/main" id="{CF64BC6A-19D5-4137-9535-A4DA9E0CA5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4492" y="1888300"/>
                        <a:ext cx="65088" cy="190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2" name="Line 96">
                        <a:extLst>
                          <a:ext uri="{FF2B5EF4-FFF2-40B4-BE49-F238E27FC236}">
                            <a16:creationId xmlns="" xmlns:a16="http://schemas.microsoft.com/office/drawing/2014/main" id="{89B84F55-FB0E-438F-8854-F9CC2A0A76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1792" y="1934338"/>
                        <a:ext cx="66675" cy="174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3" name="Line 97">
                        <a:extLst>
                          <a:ext uri="{FF2B5EF4-FFF2-40B4-BE49-F238E27FC236}">
                            <a16:creationId xmlns="" xmlns:a16="http://schemas.microsoft.com/office/drawing/2014/main" id="{362211E4-1AC9-4EBE-8592-AC0F5F106F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0679" y="1981963"/>
                        <a:ext cx="68263" cy="142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4" name="Line 98">
                        <a:extLst>
                          <a:ext uri="{FF2B5EF4-FFF2-40B4-BE49-F238E27FC236}">
                            <a16:creationId xmlns="" xmlns:a16="http://schemas.microsoft.com/office/drawing/2014/main" id="{BC2D164C-4755-4B4E-B26A-FAB494BA7B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2742" y="2029588"/>
                        <a:ext cx="66675" cy="111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5" name="Line 99">
                        <a:extLst>
                          <a:ext uri="{FF2B5EF4-FFF2-40B4-BE49-F238E27FC236}">
                            <a16:creationId xmlns="" xmlns:a16="http://schemas.microsoft.com/office/drawing/2014/main" id="{544205F0-9DCC-43B5-BC19-40D9E62C9E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4804" y="2075625"/>
                        <a:ext cx="68263" cy="9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6" name="Line 100">
                        <a:extLst>
                          <a:ext uri="{FF2B5EF4-FFF2-40B4-BE49-F238E27FC236}">
                            <a16:creationId xmlns="" xmlns:a16="http://schemas.microsoft.com/office/drawing/2014/main" id="{AFEEEDC6-A809-43C0-9D54-AB65A58B90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8454" y="2123250"/>
                        <a:ext cx="68263" cy="79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7" name="Line 101">
                        <a:extLst>
                          <a:ext uri="{FF2B5EF4-FFF2-40B4-BE49-F238E27FC236}">
                            <a16:creationId xmlns="" xmlns:a16="http://schemas.microsoft.com/office/drawing/2014/main" id="{4F8EDA8B-2C7F-4583-AE64-31A4F570F6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5279" y="2170875"/>
                        <a:ext cx="68263" cy="47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8" name="Line 102">
                        <a:extLst>
                          <a:ext uri="{FF2B5EF4-FFF2-40B4-BE49-F238E27FC236}">
                            <a16:creationId xmlns="" xmlns:a16="http://schemas.microsoft.com/office/drawing/2014/main" id="{EA679618-DF85-496E-8261-43153E6B05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2104" y="2220088"/>
                        <a:ext cx="68263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79" name="Line 103">
                        <a:extLst>
                          <a:ext uri="{FF2B5EF4-FFF2-40B4-BE49-F238E27FC236}">
                            <a16:creationId xmlns="" xmlns:a16="http://schemas.microsoft.com/office/drawing/2014/main" id="{B560936A-BC31-4B5F-A0A9-144B2B9F525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2104" y="2267713"/>
                        <a:ext cx="68263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0" name="Line 104">
                        <a:extLst>
                          <a:ext uri="{FF2B5EF4-FFF2-40B4-BE49-F238E27FC236}">
                            <a16:creationId xmlns="" xmlns:a16="http://schemas.microsoft.com/office/drawing/2014/main" id="{AE02614A-5337-49CB-9A74-D66C7FAD4A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2104" y="2312163"/>
                        <a:ext cx="68263" cy="31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1" name="Line 105">
                        <a:extLst>
                          <a:ext uri="{FF2B5EF4-FFF2-40B4-BE49-F238E27FC236}">
                            <a16:creationId xmlns="" xmlns:a16="http://schemas.microsoft.com/office/drawing/2014/main" id="{43A0A108-E570-4AD3-8E04-EE5FC88325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5279" y="2358200"/>
                        <a:ext cx="68263" cy="47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2" name="Line 106">
                        <a:extLst>
                          <a:ext uri="{FF2B5EF4-FFF2-40B4-BE49-F238E27FC236}">
                            <a16:creationId xmlns="" xmlns:a16="http://schemas.microsoft.com/office/drawing/2014/main" id="{AB35A689-F486-4BBC-9261-04FB434342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8454" y="2404238"/>
                        <a:ext cx="68263" cy="63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3" name="Line 107">
                        <a:extLst>
                          <a:ext uri="{FF2B5EF4-FFF2-40B4-BE49-F238E27FC236}">
                            <a16:creationId xmlns="" xmlns:a16="http://schemas.microsoft.com/office/drawing/2014/main" id="{74EFABD2-8065-4D9F-82BF-F46C49FE76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44804" y="2448688"/>
                        <a:ext cx="68263" cy="9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4" name="Line 108">
                        <a:extLst>
                          <a:ext uri="{FF2B5EF4-FFF2-40B4-BE49-F238E27FC236}">
                            <a16:creationId xmlns="" xmlns:a16="http://schemas.microsoft.com/office/drawing/2014/main" id="{F12300F5-6BD0-4E45-98A1-6BEA3FA05D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2742" y="2493138"/>
                        <a:ext cx="66675" cy="127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5" name="Line 109">
                        <a:extLst>
                          <a:ext uri="{FF2B5EF4-FFF2-40B4-BE49-F238E27FC236}">
                            <a16:creationId xmlns="" xmlns:a16="http://schemas.microsoft.com/office/drawing/2014/main" id="{5900C0B9-E43F-4687-A6C9-470FB0C987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60679" y="2539175"/>
                        <a:ext cx="68263" cy="142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6" name="Line 110">
                        <a:extLst>
                          <a:ext uri="{FF2B5EF4-FFF2-40B4-BE49-F238E27FC236}">
                            <a16:creationId xmlns="" xmlns:a16="http://schemas.microsoft.com/office/drawing/2014/main" id="{1B2AE43D-962C-4932-B3F9-76714938135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71792" y="2582038"/>
                        <a:ext cx="66675" cy="174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7" name="Line 111">
                        <a:extLst>
                          <a:ext uri="{FF2B5EF4-FFF2-40B4-BE49-F238E27FC236}">
                            <a16:creationId xmlns="" xmlns:a16="http://schemas.microsoft.com/office/drawing/2014/main" id="{F763AC0B-F4C0-4FF0-8AB2-FEEAE024E6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84492" y="2626488"/>
                        <a:ext cx="65088" cy="190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8" name="Line 112">
                        <a:extLst>
                          <a:ext uri="{FF2B5EF4-FFF2-40B4-BE49-F238E27FC236}">
                            <a16:creationId xmlns="" xmlns:a16="http://schemas.microsoft.com/office/drawing/2014/main" id="{5B2F884C-35CF-4782-BD3D-BE24CAFB495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98779" y="2670938"/>
                        <a:ext cx="65088" cy="206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89" name="Line 113">
                        <a:extLst>
                          <a:ext uri="{FF2B5EF4-FFF2-40B4-BE49-F238E27FC236}">
                            <a16:creationId xmlns="" xmlns:a16="http://schemas.microsoft.com/office/drawing/2014/main" id="{CDBDAB17-671F-4D71-9BB6-2C1F7C78D5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14654" y="2713800"/>
                        <a:ext cx="63500" cy="222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0" name="Line 114">
                        <a:extLst>
                          <a:ext uri="{FF2B5EF4-FFF2-40B4-BE49-F238E27FC236}">
                            <a16:creationId xmlns="" xmlns:a16="http://schemas.microsoft.com/office/drawing/2014/main" id="{127861E2-462F-4E8E-82DB-F0C5A5DA8D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30529" y="2756663"/>
                        <a:ext cx="63500" cy="254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1" name="Line 115">
                        <a:extLst>
                          <a:ext uri="{FF2B5EF4-FFF2-40B4-BE49-F238E27FC236}">
                            <a16:creationId xmlns="" xmlns:a16="http://schemas.microsoft.com/office/drawing/2014/main" id="{B7C60090-D291-4F79-8009-81FB3B2AB2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9579" y="2797938"/>
                        <a:ext cx="61913" cy="285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2" name="Line 116">
                        <a:extLst>
                          <a:ext uri="{FF2B5EF4-FFF2-40B4-BE49-F238E27FC236}">
                            <a16:creationId xmlns="" xmlns:a16="http://schemas.microsoft.com/office/drawing/2014/main" id="{53BFD9F9-61BF-4B65-95F4-1CE3EA1B03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70217" y="2839213"/>
                        <a:ext cx="61913" cy="301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3" name="Line 117">
                        <a:extLst>
                          <a:ext uri="{FF2B5EF4-FFF2-40B4-BE49-F238E27FC236}">
                            <a16:creationId xmlns="" xmlns:a16="http://schemas.microsoft.com/office/drawing/2014/main" id="{34224ACA-07F2-4D49-A2D0-A43BC6B87E0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92442" y="2880488"/>
                        <a:ext cx="60325" cy="317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4" name="Line 118">
                        <a:extLst>
                          <a:ext uri="{FF2B5EF4-FFF2-40B4-BE49-F238E27FC236}">
                            <a16:creationId xmlns="" xmlns:a16="http://schemas.microsoft.com/office/drawing/2014/main" id="{FA1B771D-0D61-4492-BDE0-12099AB7CD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14667" y="2920175"/>
                        <a:ext cx="60325" cy="333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5" name="Line 119">
                        <a:extLst>
                          <a:ext uri="{FF2B5EF4-FFF2-40B4-BE49-F238E27FC236}">
                            <a16:creationId xmlns="" xmlns:a16="http://schemas.microsoft.com/office/drawing/2014/main" id="{F4022949-BF48-4301-841D-A9EE20EB351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40067" y="2958275"/>
                        <a:ext cx="57150" cy="365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6" name="Line 120">
                        <a:extLst>
                          <a:ext uri="{FF2B5EF4-FFF2-40B4-BE49-F238E27FC236}">
                            <a16:creationId xmlns="" xmlns:a16="http://schemas.microsoft.com/office/drawing/2014/main" id="{5E39E090-6171-4B8E-ACAB-3E90CCC46B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65467" y="2996375"/>
                        <a:ext cx="57150" cy="381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7" name="Line 121">
                        <a:extLst>
                          <a:ext uri="{FF2B5EF4-FFF2-40B4-BE49-F238E27FC236}">
                            <a16:creationId xmlns="" xmlns:a16="http://schemas.microsoft.com/office/drawing/2014/main" id="{A19D106D-5B92-4831-9628-6B01ACB4F3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92454" y="3034475"/>
                        <a:ext cx="55563" cy="396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8" name="Line 122">
                        <a:extLst>
                          <a:ext uri="{FF2B5EF4-FFF2-40B4-BE49-F238E27FC236}">
                            <a16:creationId xmlns="" xmlns:a16="http://schemas.microsoft.com/office/drawing/2014/main" id="{60CA2743-47C1-4757-85D6-FB2D1632DC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21029" y="3070988"/>
                        <a:ext cx="53975" cy="412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899" name="Line 123">
                        <a:extLst>
                          <a:ext uri="{FF2B5EF4-FFF2-40B4-BE49-F238E27FC236}">
                            <a16:creationId xmlns="" xmlns:a16="http://schemas.microsoft.com/office/drawing/2014/main" id="{FA7C5D6C-CF50-4B2D-B1DF-7D8A6E9EF0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51192" y="3105913"/>
                        <a:ext cx="52388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0" name="Line 124">
                        <a:extLst>
                          <a:ext uri="{FF2B5EF4-FFF2-40B4-BE49-F238E27FC236}">
                            <a16:creationId xmlns="" xmlns:a16="http://schemas.microsoft.com/office/drawing/2014/main" id="{DA3C6000-A9BE-4802-B6FF-1177AB8E35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82942" y="3140838"/>
                        <a:ext cx="50800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1" name="Line 125">
                        <a:extLst>
                          <a:ext uri="{FF2B5EF4-FFF2-40B4-BE49-F238E27FC236}">
                            <a16:creationId xmlns="" xmlns:a16="http://schemas.microsoft.com/office/drawing/2014/main" id="{0F6CD8D9-DF23-44A9-A1F2-18471021A5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16279" y="3172588"/>
                        <a:ext cx="49213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2" name="Line 126">
                        <a:extLst>
                          <a:ext uri="{FF2B5EF4-FFF2-40B4-BE49-F238E27FC236}">
                            <a16:creationId xmlns="" xmlns:a16="http://schemas.microsoft.com/office/drawing/2014/main" id="{EA001A79-7602-4266-8AE0-ECD9A92604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49617" y="3205925"/>
                        <a:ext cx="47625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3" name="Line 127">
                        <a:extLst>
                          <a:ext uri="{FF2B5EF4-FFF2-40B4-BE49-F238E27FC236}">
                            <a16:creationId xmlns="" xmlns:a16="http://schemas.microsoft.com/office/drawing/2014/main" id="{219652EE-5626-4F03-9192-961B545DE9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84542" y="3236088"/>
                        <a:ext cx="46038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4" name="Line 128">
                        <a:extLst>
                          <a:ext uri="{FF2B5EF4-FFF2-40B4-BE49-F238E27FC236}">
                            <a16:creationId xmlns="" xmlns:a16="http://schemas.microsoft.com/office/drawing/2014/main" id="{D706CCB0-4C97-49AC-BD35-91AF0CDA03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21054" y="3266250"/>
                        <a:ext cx="42863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5" name="Line 129">
                        <a:extLst>
                          <a:ext uri="{FF2B5EF4-FFF2-40B4-BE49-F238E27FC236}">
                            <a16:creationId xmlns="" xmlns:a16="http://schemas.microsoft.com/office/drawing/2014/main" id="{C8035231-A24A-4E6E-8591-AEE4D405E1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57567" y="3294825"/>
                        <a:ext cx="42863" cy="539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6" name="Line 130">
                        <a:extLst>
                          <a:ext uri="{FF2B5EF4-FFF2-40B4-BE49-F238E27FC236}">
                            <a16:creationId xmlns="" xmlns:a16="http://schemas.microsoft.com/office/drawing/2014/main" id="{EC6685ED-C22B-4D17-8AA5-77D4546440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95667" y="3321813"/>
                        <a:ext cx="39688" cy="571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7" name="Line 131">
                        <a:extLst>
                          <a:ext uri="{FF2B5EF4-FFF2-40B4-BE49-F238E27FC236}">
                            <a16:creationId xmlns="" xmlns:a16="http://schemas.microsoft.com/office/drawing/2014/main" id="{5D4EDAA0-A0DE-4A10-9F69-A0D7964B60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35354" y="3348800"/>
                        <a:ext cx="38100" cy="571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8" name="Line 132">
                        <a:extLst>
                          <a:ext uri="{FF2B5EF4-FFF2-40B4-BE49-F238E27FC236}">
                            <a16:creationId xmlns="" xmlns:a16="http://schemas.microsoft.com/office/drawing/2014/main" id="{9F8C60FB-2E6F-4EF6-B447-97A4405A1D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75042" y="3372613"/>
                        <a:ext cx="36513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09" name="Line 133">
                        <a:extLst>
                          <a:ext uri="{FF2B5EF4-FFF2-40B4-BE49-F238E27FC236}">
                            <a16:creationId xmlns="" xmlns:a16="http://schemas.microsoft.com/office/drawing/2014/main" id="{10BEAC81-6856-44A7-8B52-57A8C4953D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6317" y="3396425"/>
                        <a:ext cx="33338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0" name="Line 134">
                        <a:extLst>
                          <a:ext uri="{FF2B5EF4-FFF2-40B4-BE49-F238E27FC236}">
                            <a16:creationId xmlns="" xmlns:a16="http://schemas.microsoft.com/office/drawing/2014/main" id="{53FA7F49-0D63-4042-B172-E0D788583B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57592" y="3418650"/>
                        <a:ext cx="31750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1" name="Line 135">
                        <a:extLst>
                          <a:ext uri="{FF2B5EF4-FFF2-40B4-BE49-F238E27FC236}">
                            <a16:creationId xmlns="" xmlns:a16="http://schemas.microsoft.com/office/drawing/2014/main" id="{37871763-5CDF-4E05-BB03-D3B805A38C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00454" y="3439288"/>
                        <a:ext cx="30163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2" name="Line 136">
                        <a:extLst>
                          <a:ext uri="{FF2B5EF4-FFF2-40B4-BE49-F238E27FC236}">
                            <a16:creationId xmlns="" xmlns:a16="http://schemas.microsoft.com/office/drawing/2014/main" id="{B2437CF0-D88D-4715-BB92-B122FB2BAD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43317" y="3458338"/>
                        <a:ext cx="28575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3" name="Line 137">
                        <a:extLst>
                          <a:ext uri="{FF2B5EF4-FFF2-40B4-BE49-F238E27FC236}">
                            <a16:creationId xmlns="" xmlns:a16="http://schemas.microsoft.com/office/drawing/2014/main" id="{91CE1F85-665C-442B-9095-DC617232E4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87767" y="3477388"/>
                        <a:ext cx="25400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4" name="Line 138">
                        <a:extLst>
                          <a:ext uri="{FF2B5EF4-FFF2-40B4-BE49-F238E27FC236}">
                            <a16:creationId xmlns="" xmlns:a16="http://schemas.microsoft.com/office/drawing/2014/main" id="{7138297C-75B3-47E9-8D73-9926BB4151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32217" y="3493263"/>
                        <a:ext cx="23813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5" name="Line 139">
                        <a:extLst>
                          <a:ext uri="{FF2B5EF4-FFF2-40B4-BE49-F238E27FC236}">
                            <a16:creationId xmlns="" xmlns:a16="http://schemas.microsoft.com/office/drawing/2014/main" id="{76E2F071-CA51-46E8-9DB6-4FD787F3CA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76667" y="3507550"/>
                        <a:ext cx="22225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6" name="Line 140">
                        <a:extLst>
                          <a:ext uri="{FF2B5EF4-FFF2-40B4-BE49-F238E27FC236}">
                            <a16:creationId xmlns="" xmlns:a16="http://schemas.microsoft.com/office/drawing/2014/main" id="{A522740D-1978-41D3-97DB-1F67F7D2EA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22704" y="3521838"/>
                        <a:ext cx="19050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7" name="Line 141">
                        <a:extLst>
                          <a:ext uri="{FF2B5EF4-FFF2-40B4-BE49-F238E27FC236}">
                            <a16:creationId xmlns="" xmlns:a16="http://schemas.microsoft.com/office/drawing/2014/main" id="{03182251-846E-4C04-B275-9771413D68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68742" y="3532950"/>
                        <a:ext cx="17463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8" name="Line 142">
                        <a:extLst>
                          <a:ext uri="{FF2B5EF4-FFF2-40B4-BE49-F238E27FC236}">
                            <a16:creationId xmlns="" xmlns:a16="http://schemas.microsoft.com/office/drawing/2014/main" id="{B6FF53BF-D5A6-43E1-8B5B-80F0D9FA37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16367" y="3542475"/>
                        <a:ext cx="142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19" name="Line 143">
                        <a:extLst>
                          <a:ext uri="{FF2B5EF4-FFF2-40B4-BE49-F238E27FC236}">
                            <a16:creationId xmlns="" xmlns:a16="http://schemas.microsoft.com/office/drawing/2014/main" id="{F87CB14E-64B3-49F7-B795-2185E109D2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62404" y="3552000"/>
                        <a:ext cx="12700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0" name="Line 144">
                        <a:extLst>
                          <a:ext uri="{FF2B5EF4-FFF2-40B4-BE49-F238E27FC236}">
                            <a16:creationId xmlns="" xmlns:a16="http://schemas.microsoft.com/office/drawing/2014/main" id="{EAF6EF19-5BCA-4961-8183-63B3AB5544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10029" y="3558350"/>
                        <a:ext cx="952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1" name="Line 145">
                        <a:extLst>
                          <a:ext uri="{FF2B5EF4-FFF2-40B4-BE49-F238E27FC236}">
                            <a16:creationId xmlns="" xmlns:a16="http://schemas.microsoft.com/office/drawing/2014/main" id="{30032AEA-6B07-4FE6-8FE1-4591010C70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654" y="3564700"/>
                        <a:ext cx="6350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2" name="Line 146">
                        <a:extLst>
                          <a:ext uri="{FF2B5EF4-FFF2-40B4-BE49-F238E27FC236}">
                            <a16:creationId xmlns="" xmlns:a16="http://schemas.microsoft.com/office/drawing/2014/main" id="{1788C6C1-FB71-40C2-99F7-2E22EA33F8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05279" y="3567875"/>
                        <a:ext cx="47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3" name="Line 147">
                        <a:extLst>
                          <a:ext uri="{FF2B5EF4-FFF2-40B4-BE49-F238E27FC236}">
                            <a16:creationId xmlns="" xmlns:a16="http://schemas.microsoft.com/office/drawing/2014/main" id="{BD5C29FC-091B-4B71-9576-5D21F3E973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52904" y="3571050"/>
                        <a:ext cx="15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4" name="Line 148">
                        <a:extLst>
                          <a:ext uri="{FF2B5EF4-FFF2-40B4-BE49-F238E27FC236}">
                            <a16:creationId xmlns="" xmlns:a16="http://schemas.microsoft.com/office/drawing/2014/main" id="{8ECE1145-AF11-4C19-81C1-B84EF38862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0529" y="3571050"/>
                        <a:ext cx="1588" cy="698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5" name="Line 149">
                        <a:extLst>
                          <a:ext uri="{FF2B5EF4-FFF2-40B4-BE49-F238E27FC236}">
                            <a16:creationId xmlns="" xmlns:a16="http://schemas.microsoft.com/office/drawing/2014/main" id="{7B296A6D-3B44-4F8B-B8A0-EF4C49BD83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244979" y="3571050"/>
                        <a:ext cx="317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6" name="Line 150">
                        <a:extLst>
                          <a:ext uri="{FF2B5EF4-FFF2-40B4-BE49-F238E27FC236}">
                            <a16:creationId xmlns="" xmlns:a16="http://schemas.microsoft.com/office/drawing/2014/main" id="{4E7E88DA-37EB-4755-9A1C-86163BB0E4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291017" y="3567875"/>
                        <a:ext cx="47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7" name="Line 151">
                        <a:extLst>
                          <a:ext uri="{FF2B5EF4-FFF2-40B4-BE49-F238E27FC236}">
                            <a16:creationId xmlns="" xmlns:a16="http://schemas.microsoft.com/office/drawing/2014/main" id="{88C9871E-CC48-4440-863A-514CC6E1941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35467" y="3564700"/>
                        <a:ext cx="793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8" name="Line 152">
                        <a:extLst>
                          <a:ext uri="{FF2B5EF4-FFF2-40B4-BE49-F238E27FC236}">
                            <a16:creationId xmlns="" xmlns:a16="http://schemas.microsoft.com/office/drawing/2014/main" id="{A3FBC282-21CC-4E0E-ACCD-61B4242139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81504" y="3558350"/>
                        <a:ext cx="952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29" name="Line 153">
                        <a:extLst>
                          <a:ext uri="{FF2B5EF4-FFF2-40B4-BE49-F238E27FC236}">
                            <a16:creationId xmlns="" xmlns:a16="http://schemas.microsoft.com/office/drawing/2014/main" id="{369065DD-1B03-4DED-8921-4CE607C19F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25954" y="3552000"/>
                        <a:ext cx="1111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0" name="Line 154">
                        <a:extLst>
                          <a:ext uri="{FF2B5EF4-FFF2-40B4-BE49-F238E27FC236}">
                            <a16:creationId xmlns="" xmlns:a16="http://schemas.microsoft.com/office/drawing/2014/main" id="{017E9BC9-9FA1-4D5E-8544-087AAEC6B0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70404" y="3542475"/>
                        <a:ext cx="142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1" name="Line 155">
                        <a:extLst>
                          <a:ext uri="{FF2B5EF4-FFF2-40B4-BE49-F238E27FC236}">
                            <a16:creationId xmlns="" xmlns:a16="http://schemas.microsoft.com/office/drawing/2014/main" id="{E4509975-5942-40BB-BC54-FE0A840AB6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514854" y="3532950"/>
                        <a:ext cx="15875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2" name="Line 156">
                        <a:extLst>
                          <a:ext uri="{FF2B5EF4-FFF2-40B4-BE49-F238E27FC236}">
                            <a16:creationId xmlns="" xmlns:a16="http://schemas.microsoft.com/office/drawing/2014/main" id="{1FC39F06-F1F9-429D-875E-91D1EB88657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559304" y="3521838"/>
                        <a:ext cx="17463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3" name="Line 157">
                        <a:extLst>
                          <a:ext uri="{FF2B5EF4-FFF2-40B4-BE49-F238E27FC236}">
                            <a16:creationId xmlns="" xmlns:a16="http://schemas.microsoft.com/office/drawing/2014/main" id="{97EB48DA-D3BC-4A53-9541-182450195D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2167" y="3507550"/>
                        <a:ext cx="20638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4" name="Line 158">
                        <a:extLst>
                          <a:ext uri="{FF2B5EF4-FFF2-40B4-BE49-F238E27FC236}">
                            <a16:creationId xmlns="" xmlns:a16="http://schemas.microsoft.com/office/drawing/2014/main" id="{99D4D4B8-2AB3-4D3F-88F5-7156EB54465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45029" y="3493263"/>
                        <a:ext cx="23813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5" name="Line 159">
                        <a:extLst>
                          <a:ext uri="{FF2B5EF4-FFF2-40B4-BE49-F238E27FC236}">
                            <a16:creationId xmlns="" xmlns:a16="http://schemas.microsoft.com/office/drawing/2014/main" id="{37FCCE59-C6B3-4AEC-8E5E-960CE99F1E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87892" y="3477388"/>
                        <a:ext cx="25400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6" name="Line 160">
                        <a:extLst>
                          <a:ext uri="{FF2B5EF4-FFF2-40B4-BE49-F238E27FC236}">
                            <a16:creationId xmlns="" xmlns:a16="http://schemas.microsoft.com/office/drawing/2014/main" id="{A0053FC3-FB40-4A63-9977-3D5849EC89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729167" y="3458338"/>
                        <a:ext cx="26988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7" name="Line 161">
                        <a:extLst>
                          <a:ext uri="{FF2B5EF4-FFF2-40B4-BE49-F238E27FC236}">
                            <a16:creationId xmlns="" xmlns:a16="http://schemas.microsoft.com/office/drawing/2014/main" id="{83F0CEF5-C2B7-42F8-89FA-8D7A03C8D6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770442" y="3439288"/>
                        <a:ext cx="30163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8" name="Line 162">
                        <a:extLst>
                          <a:ext uri="{FF2B5EF4-FFF2-40B4-BE49-F238E27FC236}">
                            <a16:creationId xmlns="" xmlns:a16="http://schemas.microsoft.com/office/drawing/2014/main" id="{DD0FA53B-10C6-4CB4-B1DD-A617A0DA13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10129" y="3418650"/>
                        <a:ext cx="33338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39" name="Line 163">
                        <a:extLst>
                          <a:ext uri="{FF2B5EF4-FFF2-40B4-BE49-F238E27FC236}">
                            <a16:creationId xmlns="" xmlns:a16="http://schemas.microsoft.com/office/drawing/2014/main" id="{AC432A44-7D1E-4439-A9DF-C6CED563D1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49817" y="3396425"/>
                        <a:ext cx="34925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0" name="Line 164">
                        <a:extLst>
                          <a:ext uri="{FF2B5EF4-FFF2-40B4-BE49-F238E27FC236}">
                            <a16:creationId xmlns="" xmlns:a16="http://schemas.microsoft.com/office/drawing/2014/main" id="{02F3F5F8-7B48-46EA-B216-FD40044E13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89504" y="3372613"/>
                        <a:ext cx="36513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1" name="Line 165">
                        <a:extLst>
                          <a:ext uri="{FF2B5EF4-FFF2-40B4-BE49-F238E27FC236}">
                            <a16:creationId xmlns="" xmlns:a16="http://schemas.microsoft.com/office/drawing/2014/main" id="{63B5CE64-4F2C-4AFB-909C-11DE6435A3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927604" y="3348800"/>
                        <a:ext cx="38100" cy="571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2" name="Line 166">
                        <a:extLst>
                          <a:ext uri="{FF2B5EF4-FFF2-40B4-BE49-F238E27FC236}">
                            <a16:creationId xmlns="" xmlns:a16="http://schemas.microsoft.com/office/drawing/2014/main" id="{49533415-AFCE-4922-8F54-7D172741A5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964117" y="3321813"/>
                        <a:ext cx="41275" cy="571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3" name="Line 167">
                        <a:extLst>
                          <a:ext uri="{FF2B5EF4-FFF2-40B4-BE49-F238E27FC236}">
                            <a16:creationId xmlns="" xmlns:a16="http://schemas.microsoft.com/office/drawing/2014/main" id="{84AEDFBF-5E86-4D3B-9C35-F85248DB95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000629" y="3294825"/>
                        <a:ext cx="42863" cy="539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4" name="Line 168">
                        <a:extLst>
                          <a:ext uri="{FF2B5EF4-FFF2-40B4-BE49-F238E27FC236}">
                            <a16:creationId xmlns="" xmlns:a16="http://schemas.microsoft.com/office/drawing/2014/main" id="{1180BF13-4DB8-4197-A870-46A93200845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035554" y="3266250"/>
                        <a:ext cx="44450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5" name="Line 169">
                        <a:extLst>
                          <a:ext uri="{FF2B5EF4-FFF2-40B4-BE49-F238E27FC236}">
                            <a16:creationId xmlns="" xmlns:a16="http://schemas.microsoft.com/office/drawing/2014/main" id="{4D1EFC05-49AE-4982-8926-000A3E5E57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070479" y="3236088"/>
                        <a:ext cx="46038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6" name="Line 170">
                        <a:extLst>
                          <a:ext uri="{FF2B5EF4-FFF2-40B4-BE49-F238E27FC236}">
                            <a16:creationId xmlns="" xmlns:a16="http://schemas.microsoft.com/office/drawing/2014/main" id="{195D2D44-9DBB-4113-8230-EBA4F43751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03817" y="3205925"/>
                        <a:ext cx="47625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7" name="Line 171">
                        <a:extLst>
                          <a:ext uri="{FF2B5EF4-FFF2-40B4-BE49-F238E27FC236}">
                            <a16:creationId xmlns="" xmlns:a16="http://schemas.microsoft.com/office/drawing/2014/main" id="{1D622F13-BA16-4DDE-8875-133566A50C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35567" y="3172588"/>
                        <a:ext cx="49213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8" name="Line 172">
                        <a:extLst>
                          <a:ext uri="{FF2B5EF4-FFF2-40B4-BE49-F238E27FC236}">
                            <a16:creationId xmlns="" xmlns:a16="http://schemas.microsoft.com/office/drawing/2014/main" id="{5A45A58C-AE68-497E-B6CD-49556E9DB6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65729" y="3140838"/>
                        <a:ext cx="50800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49" name="Line 173">
                        <a:extLst>
                          <a:ext uri="{FF2B5EF4-FFF2-40B4-BE49-F238E27FC236}">
                            <a16:creationId xmlns="" xmlns:a16="http://schemas.microsoft.com/office/drawing/2014/main" id="{709AA748-ECF0-46FF-B982-8CF93E6A61F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95892" y="3105913"/>
                        <a:ext cx="52388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0" name="Line 174">
                        <a:extLst>
                          <a:ext uri="{FF2B5EF4-FFF2-40B4-BE49-F238E27FC236}">
                            <a16:creationId xmlns="" xmlns:a16="http://schemas.microsoft.com/office/drawing/2014/main" id="{30E836A0-5FB3-4091-948E-BEE1F23866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24467" y="3070988"/>
                        <a:ext cx="53975" cy="412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1" name="Line 175">
                        <a:extLst>
                          <a:ext uri="{FF2B5EF4-FFF2-40B4-BE49-F238E27FC236}">
                            <a16:creationId xmlns="" xmlns:a16="http://schemas.microsoft.com/office/drawing/2014/main" id="{3DFC3C6C-5D5B-4D4A-867E-499193506F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51454" y="3034475"/>
                        <a:ext cx="55563" cy="396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2" name="Line 176">
                        <a:extLst>
                          <a:ext uri="{FF2B5EF4-FFF2-40B4-BE49-F238E27FC236}">
                            <a16:creationId xmlns="" xmlns:a16="http://schemas.microsoft.com/office/drawing/2014/main" id="{7FF18EC6-FD13-4D2F-838E-C8B008223E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78442" y="2996375"/>
                        <a:ext cx="55563" cy="381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3" name="Line 177">
                        <a:extLst>
                          <a:ext uri="{FF2B5EF4-FFF2-40B4-BE49-F238E27FC236}">
                            <a16:creationId xmlns="" xmlns:a16="http://schemas.microsoft.com/office/drawing/2014/main" id="{89A5A7BF-61BB-484B-BF19-203926FA4A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02254" y="2958275"/>
                        <a:ext cx="58738" cy="365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4" name="Line 178">
                        <a:extLst>
                          <a:ext uri="{FF2B5EF4-FFF2-40B4-BE49-F238E27FC236}">
                            <a16:creationId xmlns="" xmlns:a16="http://schemas.microsoft.com/office/drawing/2014/main" id="{B175D08B-173B-4E3C-99B9-8233AAAB3B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26067" y="2920175"/>
                        <a:ext cx="58738" cy="333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5" name="Line 179">
                        <a:extLst>
                          <a:ext uri="{FF2B5EF4-FFF2-40B4-BE49-F238E27FC236}">
                            <a16:creationId xmlns="" xmlns:a16="http://schemas.microsoft.com/office/drawing/2014/main" id="{E55C6FC7-EB89-478B-BEE4-78263189A6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48292" y="2880488"/>
                        <a:ext cx="60325" cy="317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6" name="Line 180">
                        <a:extLst>
                          <a:ext uri="{FF2B5EF4-FFF2-40B4-BE49-F238E27FC236}">
                            <a16:creationId xmlns="" xmlns:a16="http://schemas.microsoft.com/office/drawing/2014/main" id="{6702F2A7-421D-410E-9A9F-36F69C3D61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8929" y="2839213"/>
                        <a:ext cx="61913" cy="301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7" name="Line 181">
                        <a:extLst>
                          <a:ext uri="{FF2B5EF4-FFF2-40B4-BE49-F238E27FC236}">
                            <a16:creationId xmlns="" xmlns:a16="http://schemas.microsoft.com/office/drawing/2014/main" id="{40480613-9E8C-4C8A-AC4C-D0BBA10799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87979" y="2797938"/>
                        <a:ext cx="61913" cy="285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8" name="Line 182">
                        <a:extLst>
                          <a:ext uri="{FF2B5EF4-FFF2-40B4-BE49-F238E27FC236}">
                            <a16:creationId xmlns="" xmlns:a16="http://schemas.microsoft.com/office/drawing/2014/main" id="{CF8B4EB4-02D0-4CF7-8C0C-BC1480DA62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05442" y="2756663"/>
                        <a:ext cx="63500" cy="254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59" name="Line 183">
                        <a:extLst>
                          <a:ext uri="{FF2B5EF4-FFF2-40B4-BE49-F238E27FC236}">
                            <a16:creationId xmlns="" xmlns:a16="http://schemas.microsoft.com/office/drawing/2014/main" id="{48BF4A5F-D473-4E7B-A412-3B8F752F2D3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21317" y="2713800"/>
                        <a:ext cx="65088" cy="222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0" name="Line 184">
                        <a:extLst>
                          <a:ext uri="{FF2B5EF4-FFF2-40B4-BE49-F238E27FC236}">
                            <a16:creationId xmlns="" xmlns:a16="http://schemas.microsoft.com/office/drawing/2014/main" id="{F7B01F78-2C4C-46C5-9DC5-E1A4A10FD7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37192" y="2670938"/>
                        <a:ext cx="65088" cy="206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1" name="Line 185">
                        <a:extLst>
                          <a:ext uri="{FF2B5EF4-FFF2-40B4-BE49-F238E27FC236}">
                            <a16:creationId xmlns="" xmlns:a16="http://schemas.microsoft.com/office/drawing/2014/main" id="{090E3F72-5C24-4405-A554-8C73C57A6D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49892" y="2626488"/>
                        <a:ext cx="66675" cy="190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2" name="Line 186">
                        <a:extLst>
                          <a:ext uri="{FF2B5EF4-FFF2-40B4-BE49-F238E27FC236}">
                            <a16:creationId xmlns="" xmlns:a16="http://schemas.microsoft.com/office/drawing/2014/main" id="{CD13AD71-3A18-4BBB-A9DD-51255B5D27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61004" y="2582038"/>
                        <a:ext cx="66675" cy="174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3" name="Line 187">
                        <a:extLst>
                          <a:ext uri="{FF2B5EF4-FFF2-40B4-BE49-F238E27FC236}">
                            <a16:creationId xmlns="" xmlns:a16="http://schemas.microsoft.com/office/drawing/2014/main" id="{D14BCF1D-5289-46AA-8573-66BD2476C7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72117" y="2539175"/>
                        <a:ext cx="66675" cy="142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4" name="Line 188">
                        <a:extLst>
                          <a:ext uri="{FF2B5EF4-FFF2-40B4-BE49-F238E27FC236}">
                            <a16:creationId xmlns="" xmlns:a16="http://schemas.microsoft.com/office/drawing/2014/main" id="{BF4FF3EA-1DD1-40F4-AE5F-0EA77B5C0B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80054" y="2493138"/>
                        <a:ext cx="68263" cy="127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5" name="Line 189">
                        <a:extLst>
                          <a:ext uri="{FF2B5EF4-FFF2-40B4-BE49-F238E27FC236}">
                            <a16:creationId xmlns="" xmlns:a16="http://schemas.microsoft.com/office/drawing/2014/main" id="{0CFBC0E3-2F52-49ED-B0BE-DFCB2022ED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87992" y="2448688"/>
                        <a:ext cx="66675" cy="9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6" name="Line 190">
                        <a:extLst>
                          <a:ext uri="{FF2B5EF4-FFF2-40B4-BE49-F238E27FC236}">
                            <a16:creationId xmlns="" xmlns:a16="http://schemas.microsoft.com/office/drawing/2014/main" id="{7C11DF3D-F3E2-4C0A-813C-E7DE30B87A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92754" y="2404238"/>
                        <a:ext cx="68263" cy="63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7" name="Line 191">
                        <a:extLst>
                          <a:ext uri="{FF2B5EF4-FFF2-40B4-BE49-F238E27FC236}">
                            <a16:creationId xmlns="" xmlns:a16="http://schemas.microsoft.com/office/drawing/2014/main" id="{6605674B-BC7C-49CB-88C7-CAA6B51C4C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97517" y="2358200"/>
                        <a:ext cx="68263" cy="47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8" name="Line 192">
                        <a:extLst>
                          <a:ext uri="{FF2B5EF4-FFF2-40B4-BE49-F238E27FC236}">
                            <a16:creationId xmlns="" xmlns:a16="http://schemas.microsoft.com/office/drawing/2014/main" id="{516D6F31-485A-4CFC-8460-C623C2604F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99104" y="2312163"/>
                        <a:ext cx="68263" cy="31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69" name="Line 193">
                        <a:extLst>
                          <a:ext uri="{FF2B5EF4-FFF2-40B4-BE49-F238E27FC236}">
                            <a16:creationId xmlns="" xmlns:a16="http://schemas.microsoft.com/office/drawing/2014/main" id="{38D5597E-8F5E-4A72-93FD-DB9B10B5DD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00692" y="2267713"/>
                        <a:ext cx="68263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0" name="Line 194">
                        <a:extLst>
                          <a:ext uri="{FF2B5EF4-FFF2-40B4-BE49-F238E27FC236}">
                            <a16:creationId xmlns="" xmlns:a16="http://schemas.microsoft.com/office/drawing/2014/main" id="{A297D11A-6911-40AA-A2BE-6AB29637BC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9104" y="2220088"/>
                        <a:ext cx="68263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1" name="Line 195">
                        <a:extLst>
                          <a:ext uri="{FF2B5EF4-FFF2-40B4-BE49-F238E27FC236}">
                            <a16:creationId xmlns="" xmlns:a16="http://schemas.microsoft.com/office/drawing/2014/main" id="{1F6C0557-D5E1-4AEE-98A6-06B92D39C5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7517" y="2170875"/>
                        <a:ext cx="68263" cy="47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2" name="Line 196">
                        <a:extLst>
                          <a:ext uri="{FF2B5EF4-FFF2-40B4-BE49-F238E27FC236}">
                            <a16:creationId xmlns="" xmlns:a16="http://schemas.microsoft.com/office/drawing/2014/main" id="{51CFB5A1-7BE8-4626-BE0E-F9E91FBAC2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2754" y="2123250"/>
                        <a:ext cx="68263" cy="79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3" name="Line 197">
                        <a:extLst>
                          <a:ext uri="{FF2B5EF4-FFF2-40B4-BE49-F238E27FC236}">
                            <a16:creationId xmlns="" xmlns:a16="http://schemas.microsoft.com/office/drawing/2014/main" id="{6E46CA47-B521-40CC-9028-C45038F789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87992" y="2075625"/>
                        <a:ext cx="66675" cy="9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4" name="Line 198">
                        <a:extLst>
                          <a:ext uri="{FF2B5EF4-FFF2-40B4-BE49-F238E27FC236}">
                            <a16:creationId xmlns="" xmlns:a16="http://schemas.microsoft.com/office/drawing/2014/main" id="{2FFDA07A-13B7-4E0F-BB1B-0A01C2B26F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80054" y="2029588"/>
                        <a:ext cx="68263" cy="111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5" name="Line 199">
                        <a:extLst>
                          <a:ext uri="{FF2B5EF4-FFF2-40B4-BE49-F238E27FC236}">
                            <a16:creationId xmlns="" xmlns:a16="http://schemas.microsoft.com/office/drawing/2014/main" id="{12B1E7FC-6184-407A-8082-270CB0CF57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72117" y="1981963"/>
                        <a:ext cx="66675" cy="142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6" name="Line 200">
                        <a:extLst>
                          <a:ext uri="{FF2B5EF4-FFF2-40B4-BE49-F238E27FC236}">
                            <a16:creationId xmlns="" xmlns:a16="http://schemas.microsoft.com/office/drawing/2014/main" id="{171FC274-1AF0-476B-8C8A-8918E52AB4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61004" y="1934338"/>
                        <a:ext cx="66675" cy="174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7" name="Line 201">
                        <a:extLst>
                          <a:ext uri="{FF2B5EF4-FFF2-40B4-BE49-F238E27FC236}">
                            <a16:creationId xmlns="" xmlns:a16="http://schemas.microsoft.com/office/drawing/2014/main" id="{E6A262E8-02B4-4408-81FC-8668BA3BF3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49892" y="1888300"/>
                        <a:ext cx="66675" cy="190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8" name="Line 202">
                        <a:extLst>
                          <a:ext uri="{FF2B5EF4-FFF2-40B4-BE49-F238E27FC236}">
                            <a16:creationId xmlns="" xmlns:a16="http://schemas.microsoft.com/office/drawing/2014/main" id="{153FA02E-787D-4AE7-9F95-B886A81216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37192" y="1842263"/>
                        <a:ext cx="65088" cy="222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79" name="Line 203">
                        <a:extLst>
                          <a:ext uri="{FF2B5EF4-FFF2-40B4-BE49-F238E27FC236}">
                            <a16:creationId xmlns="" xmlns:a16="http://schemas.microsoft.com/office/drawing/2014/main" id="{0C4B1100-73B8-458A-B6C8-8C66E2291D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21317" y="1797813"/>
                        <a:ext cx="6508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0" name="Line 204">
                        <a:extLst>
                          <a:ext uri="{FF2B5EF4-FFF2-40B4-BE49-F238E27FC236}">
                            <a16:creationId xmlns="" xmlns:a16="http://schemas.microsoft.com/office/drawing/2014/main" id="{CC8BD11C-2BA4-48A4-ABF3-28A5C4CC3F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05442" y="1753363"/>
                        <a:ext cx="63500" cy="254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1" name="Line 205">
                        <a:extLst>
                          <a:ext uri="{FF2B5EF4-FFF2-40B4-BE49-F238E27FC236}">
                            <a16:creationId xmlns="" xmlns:a16="http://schemas.microsoft.com/office/drawing/2014/main" id="{85286030-49CD-4461-BBD2-397F237C7B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87979" y="1708913"/>
                        <a:ext cx="61913" cy="269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2" name="Line 206">
                        <a:extLst>
                          <a:ext uri="{FF2B5EF4-FFF2-40B4-BE49-F238E27FC236}">
                            <a16:creationId xmlns="" xmlns:a16="http://schemas.microsoft.com/office/drawing/2014/main" id="{DA962A6B-5A32-41AF-968A-90A60EA657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68929" y="1666050"/>
                        <a:ext cx="61913" cy="301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3" name="Line 208">
                        <a:extLst>
                          <a:ext uri="{FF2B5EF4-FFF2-40B4-BE49-F238E27FC236}">
                            <a16:creationId xmlns="" xmlns:a16="http://schemas.microsoft.com/office/drawing/2014/main" id="{01ADC462-1F6D-4C3D-9ABA-58748EAFC8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48292" y="1623188"/>
                        <a:ext cx="60325" cy="317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4" name="Line 209">
                        <a:extLst>
                          <a:ext uri="{FF2B5EF4-FFF2-40B4-BE49-F238E27FC236}">
                            <a16:creationId xmlns="" xmlns:a16="http://schemas.microsoft.com/office/drawing/2014/main" id="{F8F7EFF2-3B28-4690-AD9D-ADF601AFD5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26067" y="1580325"/>
                        <a:ext cx="58738" cy="349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5" name="Line 210">
                        <a:extLst>
                          <a:ext uri="{FF2B5EF4-FFF2-40B4-BE49-F238E27FC236}">
                            <a16:creationId xmlns="" xmlns:a16="http://schemas.microsoft.com/office/drawing/2014/main" id="{406FC684-DF22-4FA6-B4B7-879D1BA8DE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02254" y="1539050"/>
                        <a:ext cx="58738" cy="365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6" name="Line 211">
                        <a:extLst>
                          <a:ext uri="{FF2B5EF4-FFF2-40B4-BE49-F238E27FC236}">
                            <a16:creationId xmlns="" xmlns:a16="http://schemas.microsoft.com/office/drawing/2014/main" id="{D8F25A0A-91D0-4CD8-B371-7245A803B5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78442" y="1499363"/>
                        <a:ext cx="55563" cy="381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7" name="Line 212">
                        <a:extLst>
                          <a:ext uri="{FF2B5EF4-FFF2-40B4-BE49-F238E27FC236}">
                            <a16:creationId xmlns="" xmlns:a16="http://schemas.microsoft.com/office/drawing/2014/main" id="{3C4C6962-498E-4DCE-90A3-13DEB95018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51454" y="1459675"/>
                        <a:ext cx="55563" cy="412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8" name="Line 213">
                        <a:extLst>
                          <a:ext uri="{FF2B5EF4-FFF2-40B4-BE49-F238E27FC236}">
                            <a16:creationId xmlns="" xmlns:a16="http://schemas.microsoft.com/office/drawing/2014/main" id="{FEB69B16-64DE-4101-BCA2-E5F10E28F8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24467" y="1421575"/>
                        <a:ext cx="53975" cy="428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89" name="Line 214">
                        <a:extLst>
                          <a:ext uri="{FF2B5EF4-FFF2-40B4-BE49-F238E27FC236}">
                            <a16:creationId xmlns="" xmlns:a16="http://schemas.microsoft.com/office/drawing/2014/main" id="{0837E8B9-4339-450E-90CA-21B73277754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95892" y="1385063"/>
                        <a:ext cx="52388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0" name="Line 215">
                        <a:extLst>
                          <a:ext uri="{FF2B5EF4-FFF2-40B4-BE49-F238E27FC236}">
                            <a16:creationId xmlns="" xmlns:a16="http://schemas.microsoft.com/office/drawing/2014/main" id="{4F15E301-07D7-4453-8FA9-3FCF63CB467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5729" y="1348550"/>
                        <a:ext cx="50800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1" name="Line 216">
                        <a:extLst>
                          <a:ext uri="{FF2B5EF4-FFF2-40B4-BE49-F238E27FC236}">
                            <a16:creationId xmlns="" xmlns:a16="http://schemas.microsoft.com/office/drawing/2014/main" id="{848AAE76-CC1E-4DFC-8F22-84A39BD36C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35567" y="1313625"/>
                        <a:ext cx="49213" cy="476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2" name="Line 217">
                        <a:extLst>
                          <a:ext uri="{FF2B5EF4-FFF2-40B4-BE49-F238E27FC236}">
                            <a16:creationId xmlns="" xmlns:a16="http://schemas.microsoft.com/office/drawing/2014/main" id="{C68619E6-D3B6-4A2E-A79C-5DFDF2EBAA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3817" y="1280288"/>
                        <a:ext cx="47625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3" name="Line 218">
                        <a:extLst>
                          <a:ext uri="{FF2B5EF4-FFF2-40B4-BE49-F238E27FC236}">
                            <a16:creationId xmlns="" xmlns:a16="http://schemas.microsoft.com/office/drawing/2014/main" id="{E57B51A9-361E-4737-B959-C3E712350A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0479" y="1246950"/>
                        <a:ext cx="46038" cy="508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4" name="Line 219">
                        <a:extLst>
                          <a:ext uri="{FF2B5EF4-FFF2-40B4-BE49-F238E27FC236}">
                            <a16:creationId xmlns="" xmlns:a16="http://schemas.microsoft.com/office/drawing/2014/main" id="{0E28B354-7917-462F-840F-C9A4BF20C2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5554" y="1215200"/>
                        <a:ext cx="44450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5" name="Line 220">
                        <a:extLst>
                          <a:ext uri="{FF2B5EF4-FFF2-40B4-BE49-F238E27FC236}">
                            <a16:creationId xmlns="" xmlns:a16="http://schemas.microsoft.com/office/drawing/2014/main" id="{62C7DF75-798B-4898-8B7C-4BE1F19E8EF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0629" y="1185038"/>
                        <a:ext cx="42863" cy="539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6" name="Line 221">
                        <a:extLst>
                          <a:ext uri="{FF2B5EF4-FFF2-40B4-BE49-F238E27FC236}">
                            <a16:creationId xmlns="" xmlns:a16="http://schemas.microsoft.com/office/drawing/2014/main" id="{927419E3-E374-45C4-B219-7CD8F0DBFF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64117" y="1156463"/>
                        <a:ext cx="41275" cy="555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7" name="Line 222">
                        <a:extLst>
                          <a:ext uri="{FF2B5EF4-FFF2-40B4-BE49-F238E27FC236}">
                            <a16:creationId xmlns="" xmlns:a16="http://schemas.microsoft.com/office/drawing/2014/main" id="{BACAE209-39DA-4311-9373-AF3C06951D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7604" y="1129475"/>
                        <a:ext cx="38100" cy="555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8" name="Line 223">
                        <a:extLst>
                          <a:ext uri="{FF2B5EF4-FFF2-40B4-BE49-F238E27FC236}">
                            <a16:creationId xmlns="" xmlns:a16="http://schemas.microsoft.com/office/drawing/2014/main" id="{34DFD542-BF6A-4E73-9966-EC53362DCF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9504" y="1102488"/>
                        <a:ext cx="36513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999" name="Line 224">
                        <a:extLst>
                          <a:ext uri="{FF2B5EF4-FFF2-40B4-BE49-F238E27FC236}">
                            <a16:creationId xmlns="" xmlns:a16="http://schemas.microsoft.com/office/drawing/2014/main" id="{7218BCE1-1603-4C35-8991-B0EC9C5595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49817" y="1078675"/>
                        <a:ext cx="34925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0" name="Line 225">
                        <a:extLst>
                          <a:ext uri="{FF2B5EF4-FFF2-40B4-BE49-F238E27FC236}">
                            <a16:creationId xmlns="" xmlns:a16="http://schemas.microsoft.com/office/drawing/2014/main" id="{40E1F1F8-434E-4E39-A9C1-CAB7AB4F0F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129" y="1054863"/>
                        <a:ext cx="33338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1" name="Line 226">
                        <a:extLst>
                          <a:ext uri="{FF2B5EF4-FFF2-40B4-BE49-F238E27FC236}">
                            <a16:creationId xmlns="" xmlns:a16="http://schemas.microsoft.com/office/drawing/2014/main" id="{EBC526C7-1170-4E50-B510-01CE23DFC6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70442" y="1032638"/>
                        <a:ext cx="30163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2" name="Line 227">
                        <a:extLst>
                          <a:ext uri="{FF2B5EF4-FFF2-40B4-BE49-F238E27FC236}">
                            <a16:creationId xmlns="" xmlns:a16="http://schemas.microsoft.com/office/drawing/2014/main" id="{42D9830C-025E-4624-BEDA-18A6200C04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29167" y="1013588"/>
                        <a:ext cx="26988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3" name="Line 228">
                        <a:extLst>
                          <a:ext uri="{FF2B5EF4-FFF2-40B4-BE49-F238E27FC236}">
                            <a16:creationId xmlns="" xmlns:a16="http://schemas.microsoft.com/office/drawing/2014/main" id="{9228BE63-F4B4-4568-A85E-8D1E8E2B7D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7892" y="994538"/>
                        <a:ext cx="25400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4" name="Line 229">
                        <a:extLst>
                          <a:ext uri="{FF2B5EF4-FFF2-40B4-BE49-F238E27FC236}">
                            <a16:creationId xmlns="" xmlns:a16="http://schemas.microsoft.com/office/drawing/2014/main" id="{A3A62E7A-4EBF-4FAB-AFEE-AC23A10B6F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45029" y="977075"/>
                        <a:ext cx="23813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5" name="Line 230">
                        <a:extLst>
                          <a:ext uri="{FF2B5EF4-FFF2-40B4-BE49-F238E27FC236}">
                            <a16:creationId xmlns="" xmlns:a16="http://schemas.microsoft.com/office/drawing/2014/main" id="{0D245C43-4CB2-4158-8A4F-5EE5ABAC6C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2167" y="961200"/>
                        <a:ext cx="20638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6" name="Line 231">
                        <a:extLst>
                          <a:ext uri="{FF2B5EF4-FFF2-40B4-BE49-F238E27FC236}">
                            <a16:creationId xmlns="" xmlns:a16="http://schemas.microsoft.com/office/drawing/2014/main" id="{6D533969-B661-40F4-A9AA-C4FA13DA76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59304" y="946913"/>
                        <a:ext cx="17463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7" name="Line 232">
                        <a:extLst>
                          <a:ext uri="{FF2B5EF4-FFF2-40B4-BE49-F238E27FC236}">
                            <a16:creationId xmlns="" xmlns:a16="http://schemas.microsoft.com/office/drawing/2014/main" id="{C872CE88-7016-4C18-9DB1-0852375146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14854" y="934213"/>
                        <a:ext cx="1587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8" name="Line 233">
                        <a:extLst>
                          <a:ext uri="{FF2B5EF4-FFF2-40B4-BE49-F238E27FC236}">
                            <a16:creationId xmlns="" xmlns:a16="http://schemas.microsoft.com/office/drawing/2014/main" id="{F643FD1F-9AFA-47A0-8270-323C76685E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70404" y="924688"/>
                        <a:ext cx="14288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09" name="Line 234">
                        <a:extLst>
                          <a:ext uri="{FF2B5EF4-FFF2-40B4-BE49-F238E27FC236}">
                            <a16:creationId xmlns="" xmlns:a16="http://schemas.microsoft.com/office/drawing/2014/main" id="{74147193-965C-40D8-9543-48C61921FB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25954" y="915163"/>
                        <a:ext cx="1111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10" name="Line 235">
                        <a:extLst>
                          <a:ext uri="{FF2B5EF4-FFF2-40B4-BE49-F238E27FC236}">
                            <a16:creationId xmlns="" xmlns:a16="http://schemas.microsoft.com/office/drawing/2014/main" id="{F41A26DF-9D58-436D-96FF-B388C2786C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81504" y="907225"/>
                        <a:ext cx="952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11" name="Line 236">
                        <a:extLst>
                          <a:ext uri="{FF2B5EF4-FFF2-40B4-BE49-F238E27FC236}">
                            <a16:creationId xmlns="" xmlns:a16="http://schemas.microsoft.com/office/drawing/2014/main" id="{9210966F-7A4C-47FE-9EF2-B35B59D2D4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35467" y="902463"/>
                        <a:ext cx="793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12" name="Line 237">
                        <a:extLst>
                          <a:ext uri="{FF2B5EF4-FFF2-40B4-BE49-F238E27FC236}">
                            <a16:creationId xmlns="" xmlns:a16="http://schemas.microsoft.com/office/drawing/2014/main" id="{25E751F6-5800-4C95-B14A-E8A9D0A04A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291017" y="897700"/>
                        <a:ext cx="47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13" name="Line 238">
                        <a:extLst>
                          <a:ext uri="{FF2B5EF4-FFF2-40B4-BE49-F238E27FC236}">
                            <a16:creationId xmlns="" xmlns:a16="http://schemas.microsoft.com/office/drawing/2014/main" id="{D7ABEB6D-C9D4-4F54-9636-F6F1980A91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244979" y="894525"/>
                        <a:ext cx="3175" cy="698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14" name="Line 239">
                        <a:extLst>
                          <a:ext uri="{FF2B5EF4-FFF2-40B4-BE49-F238E27FC236}">
                            <a16:creationId xmlns="" xmlns:a16="http://schemas.microsoft.com/office/drawing/2014/main" id="{5EF10B43-B781-406A-B657-E55EE459F8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0529" y="894525"/>
                        <a:ext cx="15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1015" name="Freeform 241">
                        <a:extLst>
                          <a:ext uri="{FF2B5EF4-FFF2-40B4-BE49-F238E27FC236}">
                            <a16:creationId xmlns="" xmlns:a16="http://schemas.microsoft.com/office/drawing/2014/main" id="{D7A6632E-793E-4C6B-B327-AC4734153D46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0367" y="964375"/>
                        <a:ext cx="2600325" cy="260667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21"/>
                          </a:cxn>
                          <a:cxn ang="0">
                            <a:pos x="6" y="926"/>
                          </a:cxn>
                          <a:cxn ang="0">
                            <a:pos x="27" y="1029"/>
                          </a:cxn>
                          <a:cxn ang="0">
                            <a:pos x="60" y="1129"/>
                          </a:cxn>
                          <a:cxn ang="0">
                            <a:pos x="105" y="1224"/>
                          </a:cxn>
                          <a:cxn ang="0">
                            <a:pos x="162" y="1312"/>
                          </a:cxn>
                          <a:cxn ang="0">
                            <a:pos x="230" y="1392"/>
                          </a:cxn>
                          <a:cxn ang="0">
                            <a:pos x="308" y="1463"/>
                          </a:cxn>
                          <a:cxn ang="0">
                            <a:pos x="394" y="1523"/>
                          </a:cxn>
                          <a:cxn ang="0">
                            <a:pos x="487" y="1572"/>
                          </a:cxn>
                          <a:cxn ang="0">
                            <a:pos x="586" y="1608"/>
                          </a:cxn>
                          <a:cxn ang="0">
                            <a:pos x="688" y="1632"/>
                          </a:cxn>
                          <a:cxn ang="0">
                            <a:pos x="792" y="1642"/>
                          </a:cxn>
                          <a:cxn ang="0">
                            <a:pos x="897" y="1639"/>
                          </a:cxn>
                          <a:cxn ang="0">
                            <a:pos x="1001" y="1622"/>
                          </a:cxn>
                          <a:cxn ang="0">
                            <a:pos x="1102" y="1592"/>
                          </a:cxn>
                          <a:cxn ang="0">
                            <a:pos x="1198" y="1549"/>
                          </a:cxn>
                          <a:cxn ang="0">
                            <a:pos x="1287" y="1495"/>
                          </a:cxn>
                          <a:cxn ang="0">
                            <a:pos x="1369" y="1429"/>
                          </a:cxn>
                          <a:cxn ang="0">
                            <a:pos x="1443" y="1353"/>
                          </a:cxn>
                          <a:cxn ang="0">
                            <a:pos x="1505" y="1269"/>
                          </a:cxn>
                          <a:cxn ang="0">
                            <a:pos x="1557" y="1177"/>
                          </a:cxn>
                          <a:cxn ang="0">
                            <a:pos x="1596" y="1080"/>
                          </a:cxn>
                          <a:cxn ang="0">
                            <a:pos x="1623" y="978"/>
                          </a:cxn>
                          <a:cxn ang="0">
                            <a:pos x="1636" y="873"/>
                          </a:cxn>
                          <a:cxn ang="0">
                            <a:pos x="1636" y="768"/>
                          </a:cxn>
                          <a:cxn ang="0">
                            <a:pos x="1623" y="664"/>
                          </a:cxn>
                          <a:cxn ang="0">
                            <a:pos x="1596" y="562"/>
                          </a:cxn>
                          <a:cxn ang="0">
                            <a:pos x="1557" y="464"/>
                          </a:cxn>
                          <a:cxn ang="0">
                            <a:pos x="1505" y="372"/>
                          </a:cxn>
                          <a:cxn ang="0">
                            <a:pos x="1443" y="288"/>
                          </a:cxn>
                          <a:cxn ang="0">
                            <a:pos x="1369" y="213"/>
                          </a:cxn>
                          <a:cxn ang="0">
                            <a:pos x="1287" y="147"/>
                          </a:cxn>
                          <a:cxn ang="0">
                            <a:pos x="1198" y="92"/>
                          </a:cxn>
                          <a:cxn ang="0">
                            <a:pos x="1102" y="50"/>
                          </a:cxn>
                          <a:cxn ang="0">
                            <a:pos x="1001" y="20"/>
                          </a:cxn>
                          <a:cxn ang="0">
                            <a:pos x="897" y="3"/>
                          </a:cxn>
                          <a:cxn ang="0">
                            <a:pos x="792" y="0"/>
                          </a:cxn>
                          <a:cxn ang="0">
                            <a:pos x="688" y="10"/>
                          </a:cxn>
                          <a:cxn ang="0">
                            <a:pos x="586" y="33"/>
                          </a:cxn>
                          <a:cxn ang="0">
                            <a:pos x="487" y="69"/>
                          </a:cxn>
                          <a:cxn ang="0">
                            <a:pos x="394" y="118"/>
                          </a:cxn>
                          <a:cxn ang="0">
                            <a:pos x="308" y="178"/>
                          </a:cxn>
                          <a:cxn ang="0">
                            <a:pos x="230" y="249"/>
                          </a:cxn>
                          <a:cxn ang="0">
                            <a:pos x="162" y="329"/>
                          </a:cxn>
                          <a:cxn ang="0">
                            <a:pos x="105" y="418"/>
                          </a:cxn>
                          <a:cxn ang="0">
                            <a:pos x="60" y="512"/>
                          </a:cxn>
                          <a:cxn ang="0">
                            <a:pos x="27" y="612"/>
                          </a:cxn>
                          <a:cxn ang="0">
                            <a:pos x="6" y="716"/>
                          </a:cxn>
                        </a:cxnLst>
                        <a:rect l="0" t="0" r="r" b="b"/>
                        <a:pathLst>
                          <a:path w="1638" h="1642">
                            <a:moveTo>
                              <a:pt x="1" y="768"/>
                            </a:moveTo>
                            <a:lnTo>
                              <a:pt x="0" y="821"/>
                            </a:lnTo>
                            <a:lnTo>
                              <a:pt x="1" y="873"/>
                            </a:lnTo>
                            <a:lnTo>
                              <a:pt x="6" y="926"/>
                            </a:lnTo>
                            <a:lnTo>
                              <a:pt x="15" y="978"/>
                            </a:lnTo>
                            <a:lnTo>
                              <a:pt x="27" y="1029"/>
                            </a:lnTo>
                            <a:lnTo>
                              <a:pt x="41" y="1080"/>
                            </a:lnTo>
                            <a:lnTo>
                              <a:pt x="60" y="1129"/>
                            </a:lnTo>
                            <a:lnTo>
                              <a:pt x="81" y="1177"/>
                            </a:lnTo>
                            <a:lnTo>
                              <a:pt x="105" y="1224"/>
                            </a:lnTo>
                            <a:lnTo>
                              <a:pt x="132" y="1269"/>
                            </a:lnTo>
                            <a:lnTo>
                              <a:pt x="162" y="1312"/>
                            </a:lnTo>
                            <a:lnTo>
                              <a:pt x="195" y="1353"/>
                            </a:lnTo>
                            <a:lnTo>
                              <a:pt x="230" y="1392"/>
                            </a:lnTo>
                            <a:lnTo>
                              <a:pt x="268" y="1429"/>
                            </a:lnTo>
                            <a:lnTo>
                              <a:pt x="308" y="1463"/>
                            </a:lnTo>
                            <a:lnTo>
                              <a:pt x="350" y="1495"/>
                            </a:lnTo>
                            <a:lnTo>
                              <a:pt x="394" y="1523"/>
                            </a:lnTo>
                            <a:lnTo>
                              <a:pt x="440" y="1549"/>
                            </a:lnTo>
                            <a:lnTo>
                              <a:pt x="487" y="1572"/>
                            </a:lnTo>
                            <a:lnTo>
                              <a:pt x="536" y="1592"/>
                            </a:lnTo>
                            <a:lnTo>
                              <a:pt x="586" y="1608"/>
                            </a:lnTo>
                            <a:lnTo>
                              <a:pt x="637" y="1622"/>
                            </a:lnTo>
                            <a:lnTo>
                              <a:pt x="688" y="1632"/>
                            </a:lnTo>
                            <a:lnTo>
                              <a:pt x="740" y="1639"/>
                            </a:lnTo>
                            <a:lnTo>
                              <a:pt x="792" y="1642"/>
                            </a:lnTo>
                            <a:lnTo>
                              <a:pt x="845" y="1642"/>
                            </a:lnTo>
                            <a:lnTo>
                              <a:pt x="897" y="1639"/>
                            </a:lnTo>
                            <a:lnTo>
                              <a:pt x="949" y="1632"/>
                            </a:lnTo>
                            <a:lnTo>
                              <a:pt x="1001" y="1622"/>
                            </a:lnTo>
                            <a:lnTo>
                              <a:pt x="1052" y="1608"/>
                            </a:lnTo>
                            <a:lnTo>
                              <a:pt x="1102" y="1592"/>
                            </a:lnTo>
                            <a:lnTo>
                              <a:pt x="1150" y="1572"/>
                            </a:lnTo>
                            <a:lnTo>
                              <a:pt x="1198" y="1549"/>
                            </a:lnTo>
                            <a:lnTo>
                              <a:pt x="1243" y="1523"/>
                            </a:lnTo>
                            <a:lnTo>
                              <a:pt x="1287" y="1495"/>
                            </a:lnTo>
                            <a:lnTo>
                              <a:pt x="1329" y="1463"/>
                            </a:lnTo>
                            <a:lnTo>
                              <a:pt x="1369" y="1429"/>
                            </a:lnTo>
                            <a:lnTo>
                              <a:pt x="1407" y="1392"/>
                            </a:lnTo>
                            <a:lnTo>
                              <a:pt x="1443" y="1353"/>
                            </a:lnTo>
                            <a:lnTo>
                              <a:pt x="1475" y="1312"/>
                            </a:lnTo>
                            <a:lnTo>
                              <a:pt x="1505" y="1269"/>
                            </a:lnTo>
                            <a:lnTo>
                              <a:pt x="1532" y="1224"/>
                            </a:lnTo>
                            <a:lnTo>
                              <a:pt x="1557" y="1177"/>
                            </a:lnTo>
                            <a:lnTo>
                              <a:pt x="1578" y="1129"/>
                            </a:lnTo>
                            <a:lnTo>
                              <a:pt x="1596" y="1080"/>
                            </a:lnTo>
                            <a:lnTo>
                              <a:pt x="1611" y="1029"/>
                            </a:lnTo>
                            <a:lnTo>
                              <a:pt x="1623" y="978"/>
                            </a:lnTo>
                            <a:lnTo>
                              <a:pt x="1631" y="926"/>
                            </a:lnTo>
                            <a:lnTo>
                              <a:pt x="1636" y="873"/>
                            </a:lnTo>
                            <a:lnTo>
                              <a:pt x="1638" y="821"/>
                            </a:lnTo>
                            <a:lnTo>
                              <a:pt x="1636" y="768"/>
                            </a:lnTo>
                            <a:lnTo>
                              <a:pt x="1631" y="716"/>
                            </a:lnTo>
                            <a:lnTo>
                              <a:pt x="1623" y="664"/>
                            </a:lnTo>
                            <a:lnTo>
                              <a:pt x="1611" y="612"/>
                            </a:lnTo>
                            <a:lnTo>
                              <a:pt x="1596" y="562"/>
                            </a:lnTo>
                            <a:lnTo>
                              <a:pt x="1578" y="512"/>
                            </a:lnTo>
                            <a:lnTo>
                              <a:pt x="1557" y="464"/>
                            </a:lnTo>
                            <a:lnTo>
                              <a:pt x="1532" y="418"/>
                            </a:lnTo>
                            <a:lnTo>
                              <a:pt x="1505" y="372"/>
                            </a:lnTo>
                            <a:lnTo>
                              <a:pt x="1475" y="329"/>
                            </a:lnTo>
                            <a:lnTo>
                              <a:pt x="1443" y="288"/>
                            </a:lnTo>
                            <a:lnTo>
                              <a:pt x="1407" y="249"/>
                            </a:lnTo>
                            <a:lnTo>
                              <a:pt x="1369" y="213"/>
                            </a:lnTo>
                            <a:lnTo>
                              <a:pt x="1329" y="178"/>
                            </a:lnTo>
                            <a:lnTo>
                              <a:pt x="1287" y="147"/>
                            </a:lnTo>
                            <a:lnTo>
                              <a:pt x="1243" y="118"/>
                            </a:lnTo>
                            <a:lnTo>
                              <a:pt x="1198" y="92"/>
                            </a:lnTo>
                            <a:lnTo>
                              <a:pt x="1150" y="69"/>
                            </a:lnTo>
                            <a:lnTo>
                              <a:pt x="1102" y="50"/>
                            </a:lnTo>
                            <a:lnTo>
                              <a:pt x="1052" y="33"/>
                            </a:lnTo>
                            <a:lnTo>
                              <a:pt x="1001" y="20"/>
                            </a:lnTo>
                            <a:lnTo>
                              <a:pt x="949" y="10"/>
                            </a:lnTo>
                            <a:lnTo>
                              <a:pt x="897" y="3"/>
                            </a:lnTo>
                            <a:lnTo>
                              <a:pt x="845" y="0"/>
                            </a:lnTo>
                            <a:lnTo>
                              <a:pt x="792" y="0"/>
                            </a:lnTo>
                            <a:lnTo>
                              <a:pt x="740" y="3"/>
                            </a:lnTo>
                            <a:lnTo>
                              <a:pt x="688" y="10"/>
                            </a:lnTo>
                            <a:lnTo>
                              <a:pt x="637" y="20"/>
                            </a:lnTo>
                            <a:lnTo>
                              <a:pt x="586" y="33"/>
                            </a:lnTo>
                            <a:lnTo>
                              <a:pt x="536" y="50"/>
                            </a:lnTo>
                            <a:lnTo>
                              <a:pt x="487" y="69"/>
                            </a:lnTo>
                            <a:lnTo>
                              <a:pt x="440" y="92"/>
                            </a:lnTo>
                            <a:lnTo>
                              <a:pt x="394" y="118"/>
                            </a:lnTo>
                            <a:lnTo>
                              <a:pt x="350" y="147"/>
                            </a:lnTo>
                            <a:lnTo>
                              <a:pt x="308" y="178"/>
                            </a:lnTo>
                            <a:lnTo>
                              <a:pt x="268" y="213"/>
                            </a:lnTo>
                            <a:lnTo>
                              <a:pt x="230" y="249"/>
                            </a:lnTo>
                            <a:lnTo>
                              <a:pt x="195" y="288"/>
                            </a:lnTo>
                            <a:lnTo>
                              <a:pt x="162" y="329"/>
                            </a:lnTo>
                            <a:lnTo>
                              <a:pt x="132" y="372"/>
                            </a:lnTo>
                            <a:lnTo>
                              <a:pt x="105" y="418"/>
                            </a:lnTo>
                            <a:lnTo>
                              <a:pt x="81" y="464"/>
                            </a:lnTo>
                            <a:lnTo>
                              <a:pt x="60" y="512"/>
                            </a:lnTo>
                            <a:lnTo>
                              <a:pt x="41" y="562"/>
                            </a:lnTo>
                            <a:lnTo>
                              <a:pt x="27" y="612"/>
                            </a:lnTo>
                            <a:lnTo>
                              <a:pt x="15" y="664"/>
                            </a:lnTo>
                            <a:lnTo>
                              <a:pt x="6" y="716"/>
                            </a:lnTo>
                            <a:lnTo>
                              <a:pt x="1" y="768"/>
                            </a:lnTo>
                            <a:close/>
                          </a:path>
                        </a:pathLst>
                      </a:custGeom>
                      <a:noFill/>
                      <a:ln w="0">
                        <a:solidFill>
                          <a:srgbClr val="333333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grpSp>
                  <p:nvGrpSpPr>
                    <p:cNvPr id="20" name="Group 2">
                      <a:extLst>
                        <a:ext uri="{FF2B5EF4-FFF2-40B4-BE49-F238E27FC236}">
                          <a16:creationId xmlns="" xmlns:a16="http://schemas.microsoft.com/office/drawing/2014/main" id="{A698A844-E7D0-4C82-8ACC-5373C2A561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48527" y="2341125"/>
                      <a:ext cx="2195211" cy="2159540"/>
                      <a:chOff x="5648527" y="2341125"/>
                      <a:chExt cx="2195211" cy="2159540"/>
                    </a:xfrm>
                  </p:grpSpPr>
                  <p:cxnSp>
                    <p:nvCxnSpPr>
                      <p:cNvPr id="1018" name="Straight Connector 1017">
                        <a:extLst>
                          <a:ext uri="{FF2B5EF4-FFF2-40B4-BE49-F238E27FC236}">
                            <a16:creationId xmlns="" xmlns:a16="http://schemas.microsoft.com/office/drawing/2014/main" id="{EB50C2A0-B85F-4749-8D9F-12686773E83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21000000" flipV="1">
                        <a:off x="5648527" y="2341125"/>
                        <a:ext cx="0" cy="215954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19" name="Straight Connector 1018">
                        <a:extLst>
                          <a:ext uri="{FF2B5EF4-FFF2-40B4-BE49-F238E27FC236}">
                            <a16:creationId xmlns="" xmlns:a16="http://schemas.microsoft.com/office/drawing/2014/main" id="{0952A881-477E-4206-B751-B0061B75808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3600000" flipV="1">
                        <a:off x="6763968" y="2872901"/>
                        <a:ext cx="0" cy="215954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44" name="Arc 443">
                      <a:extLst>
                        <a:ext uri="{FF2B5EF4-FFF2-40B4-BE49-F238E27FC236}">
                          <a16:creationId xmlns="" xmlns:a16="http://schemas.microsoft.com/office/drawing/2014/main" id="{17AA0E51-0BA6-4A73-9CAB-B2C7346D1CD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802224" y="3450074"/>
                      <a:ext cx="2057400" cy="2057400"/>
                    </a:xfrm>
                    <a:prstGeom prst="arc">
                      <a:avLst>
                        <a:gd name="adj1" fmla="val 15578457"/>
                        <a:gd name="adj2" fmla="val 19814527"/>
                      </a:avLst>
                    </a:prstGeom>
                    <a:ln>
                      <a:solidFill>
                        <a:srgbClr val="0000FF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/>
                    </a:p>
                  </p:txBody>
                </p:sp>
              </p:grpSp>
            </p:grpSp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E6ED6D32-3F1D-46C6-81F0-F1B597EF2BD6}"/>
                    </a:ext>
                  </a:extLst>
                </p:cNvPr>
                <p:cNvSpPr txBox="1"/>
                <p:nvPr/>
              </p:nvSpPr>
              <p:spPr>
                <a:xfrm>
                  <a:off x="3223918" y="2607013"/>
                  <a:ext cx="55932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>
                      <a:solidFill>
                        <a:srgbClr val="0000FF"/>
                      </a:solidFill>
                    </a:rPr>
                    <a:t>Direct</a:t>
                  </a:r>
                </a:p>
                <a:p>
                  <a:pPr algn="ctr"/>
                  <a:r>
                    <a:rPr lang="en-US" sz="1200">
                      <a:solidFill>
                        <a:srgbClr val="0000FF"/>
                      </a:solidFill>
                    </a:rPr>
                    <a:t>Angle</a:t>
                  </a:r>
                </a:p>
              </p:txBody>
            </p:sp>
          </p:grpSp>
          <p:grpSp>
            <p:nvGrpSpPr>
              <p:cNvPr id="21" name="Group 13">
                <a:extLst>
                  <a:ext uri="{FF2B5EF4-FFF2-40B4-BE49-F238E27FC236}">
                    <a16:creationId xmlns="" xmlns:a16="http://schemas.microsoft.com/office/drawing/2014/main" id="{37770B0D-4DFF-41A1-8874-1AFDA2AB2334}"/>
                  </a:ext>
                </a:extLst>
              </p:cNvPr>
              <p:cNvGrpSpPr/>
              <p:nvPr/>
            </p:nvGrpSpPr>
            <p:grpSpPr>
              <a:xfrm>
                <a:off x="1828800" y="4481206"/>
                <a:ext cx="3349557" cy="1583175"/>
                <a:chOff x="1828800" y="4481206"/>
                <a:chExt cx="3349557" cy="1583175"/>
              </a:xfrm>
            </p:grpSpPr>
            <p:grpSp>
              <p:nvGrpSpPr>
                <p:cNvPr id="22" name="Group 9">
                  <a:extLst>
                    <a:ext uri="{FF2B5EF4-FFF2-40B4-BE49-F238E27FC236}">
                      <a16:creationId xmlns="" xmlns:a16="http://schemas.microsoft.com/office/drawing/2014/main" id="{A6122755-4D5C-4735-9820-1072BD8C481A}"/>
                    </a:ext>
                  </a:extLst>
                </p:cNvPr>
                <p:cNvGrpSpPr/>
                <p:nvPr/>
              </p:nvGrpSpPr>
              <p:grpSpPr>
                <a:xfrm>
                  <a:off x="1828800" y="4481206"/>
                  <a:ext cx="3349557" cy="1583175"/>
                  <a:chOff x="1828800" y="4572000"/>
                  <a:chExt cx="3349557" cy="1583175"/>
                </a:xfrm>
              </p:grpSpPr>
              <p:grpSp>
                <p:nvGrpSpPr>
                  <p:cNvPr id="23" name="Group 300">
                    <a:extLst>
                      <a:ext uri="{FF2B5EF4-FFF2-40B4-BE49-F238E27FC236}">
                        <a16:creationId xmlns="" xmlns:a16="http://schemas.microsoft.com/office/drawing/2014/main" id="{CF4EC0B8-47AF-4625-B4EF-55ACA6CA2F9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828800" y="4572000"/>
                    <a:ext cx="1439773" cy="1519848"/>
                    <a:chOff x="496111" y="2341125"/>
                    <a:chExt cx="2915057" cy="3077180"/>
                  </a:xfrm>
                </p:grpSpPr>
                <p:grpSp>
                  <p:nvGrpSpPr>
                    <p:cNvPr id="24" name="Group 301">
                      <a:extLst>
                        <a:ext uri="{FF2B5EF4-FFF2-40B4-BE49-F238E27FC236}">
                          <a16:creationId xmlns="" xmlns:a16="http://schemas.microsoft.com/office/drawing/2014/main" id="{5A2CC717-62D7-4713-9191-F2624EBB26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15957" y="2341125"/>
                      <a:ext cx="2195211" cy="2159540"/>
                      <a:chOff x="1215957" y="2616741"/>
                      <a:chExt cx="2195211" cy="2159540"/>
                    </a:xfrm>
                  </p:grpSpPr>
                  <p:cxnSp>
                    <p:nvCxnSpPr>
                      <p:cNvPr id="352" name="Straight Connector 351">
                        <a:extLst>
                          <a:ext uri="{FF2B5EF4-FFF2-40B4-BE49-F238E27FC236}">
                            <a16:creationId xmlns="" xmlns:a16="http://schemas.microsoft.com/office/drawing/2014/main" id="{B67F8811-7C99-4E7F-A629-B22CEE67731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-600000" flipV="1">
                        <a:off x="1215957" y="2616741"/>
                        <a:ext cx="0" cy="215954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8" name="Straight Connector 367">
                        <a:extLst>
                          <a:ext uri="{FF2B5EF4-FFF2-40B4-BE49-F238E27FC236}">
                            <a16:creationId xmlns="" xmlns:a16="http://schemas.microsoft.com/office/drawing/2014/main" id="{28C8C6FC-97CB-45BB-830E-05082D6F91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3600000" flipV="1">
                        <a:off x="2331398" y="3148517"/>
                        <a:ext cx="0" cy="215954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5" name="Group 302">
                      <a:extLst>
                        <a:ext uri="{FF2B5EF4-FFF2-40B4-BE49-F238E27FC236}">
                          <a16:creationId xmlns="" xmlns:a16="http://schemas.microsoft.com/office/drawing/2014/main" id="{1C216CF7-9098-4C6F-89EA-21508692E8DA}"/>
                        </a:ext>
                      </a:extLst>
                    </p:cNvPr>
                    <p:cNvGrpSpPr/>
                    <p:nvPr/>
                  </p:nvGrpSpPr>
                  <p:grpSpPr>
                    <a:xfrm rot="3600000">
                      <a:off x="1078016" y="4035068"/>
                      <a:ext cx="685800" cy="851740"/>
                      <a:chOff x="3788106" y="4788190"/>
                      <a:chExt cx="685800" cy="851740"/>
                    </a:xfrm>
                  </p:grpSpPr>
                  <p:sp>
                    <p:nvSpPr>
                      <p:cNvPr id="305" name="Rectangle 304">
                        <a:extLst>
                          <a:ext uri="{FF2B5EF4-FFF2-40B4-BE49-F238E27FC236}">
                            <a16:creationId xmlns="" xmlns:a16="http://schemas.microsoft.com/office/drawing/2014/main" id="{28728113-C1C2-43B1-B27F-353E0C583541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5400000">
                        <a:off x="3893976" y="4923683"/>
                        <a:ext cx="52431" cy="12301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6" name="Chord 236">
                        <a:extLst>
                          <a:ext uri="{FF2B5EF4-FFF2-40B4-BE49-F238E27FC236}">
                            <a16:creationId xmlns="" xmlns:a16="http://schemas.microsoft.com/office/drawing/2014/main" id="{E15B3254-FE5B-472E-BE11-1E55D1D2963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16200000">
                        <a:off x="3830454" y="4942842"/>
                        <a:ext cx="543466" cy="523299"/>
                      </a:xfrm>
                      <a:prstGeom prst="chord">
                        <a:avLst>
                          <a:gd name="adj1" fmla="val 17908302"/>
                          <a:gd name="adj2" fmla="val 14545423"/>
                        </a:avLst>
                      </a:prstGeom>
                      <a:solidFill>
                        <a:srgbClr val="008000"/>
                      </a:solidFill>
                      <a:ln w="63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7" name="Chord 235">
                        <a:extLst>
                          <a:ext uri="{FF2B5EF4-FFF2-40B4-BE49-F238E27FC236}">
                            <a16:creationId xmlns="" xmlns:a16="http://schemas.microsoft.com/office/drawing/2014/main" id="{EAB1BD86-3B65-4DEA-BD95-A6E3BB6767F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3935316" y="4968049"/>
                        <a:ext cx="485993" cy="453728"/>
                      </a:xfrm>
                      <a:prstGeom prst="chord">
                        <a:avLst>
                          <a:gd name="adj1" fmla="val 17908302"/>
                          <a:gd name="adj2" fmla="val 14545423"/>
                        </a:avLst>
                      </a:prstGeom>
                      <a:solidFill>
                        <a:srgbClr val="008000"/>
                      </a:solidFill>
                      <a:ln w="63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08" name="Rounded Rectangle 225">
                        <a:extLst>
                          <a:ext uri="{FF2B5EF4-FFF2-40B4-BE49-F238E27FC236}">
                            <a16:creationId xmlns="" xmlns:a16="http://schemas.microsoft.com/office/drawing/2014/main" id="{AA1F2510-750D-46DB-8A3A-0EF42B312163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5400000">
                        <a:off x="4173271" y="5141473"/>
                        <a:ext cx="299461" cy="140151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26" name="Group 265">
                        <a:extLst>
                          <a:ext uri="{FF2B5EF4-FFF2-40B4-BE49-F238E27FC236}">
                            <a16:creationId xmlns="" xmlns:a16="http://schemas.microsoft.com/office/drawing/2014/main" id="{3E1459A7-3F28-47C6-8F52-93C2ECB7CF6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88106" y="4924692"/>
                        <a:ext cx="99820" cy="119986"/>
                        <a:chOff x="779" y="2650"/>
                        <a:chExt cx="99" cy="119"/>
                      </a:xfrm>
                    </p:grpSpPr>
                    <p:sp>
                      <p:nvSpPr>
                        <p:cNvPr id="349" name="Rectangle 173">
                          <a:extLst>
                            <a:ext uri="{FF2B5EF4-FFF2-40B4-BE49-F238E27FC236}">
                              <a16:creationId xmlns="" xmlns:a16="http://schemas.microsoft.com/office/drawing/2014/main" id="{0B0A35AF-2226-4279-B8CE-9F8EB0DBA8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810" y="2664"/>
                          <a:ext cx="44" cy="93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vert="eaVert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0" name="Rectangle 174">
                          <a:extLst>
                            <a:ext uri="{FF2B5EF4-FFF2-40B4-BE49-F238E27FC236}">
                              <a16:creationId xmlns="" xmlns:a16="http://schemas.microsoft.com/office/drawing/2014/main" id="{FFEEF4A9-24AF-4F95-B0EB-C885C123878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770" y="2688"/>
                          <a:ext cx="58" cy="40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vert="eaVert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51" name="Rectangle 174">
                          <a:extLst>
                            <a:ext uri="{FF2B5EF4-FFF2-40B4-BE49-F238E27FC236}">
                              <a16:creationId xmlns="" xmlns:a16="http://schemas.microsoft.com/office/drawing/2014/main" id="{817970D5-EC0B-4DD9-A3CE-D37AF7463AF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769" y="2690"/>
                          <a:ext cx="119" cy="40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vert="eaVert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310" name="Rounded Rectangle 544">
                        <a:extLst>
                          <a:ext uri="{FF2B5EF4-FFF2-40B4-BE49-F238E27FC236}">
                            <a16:creationId xmlns="" xmlns:a16="http://schemas.microsoft.com/office/drawing/2014/main" id="{1822687B-E19B-4DB5-A76A-6617C3CF9D04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5400000">
                        <a:off x="3792139" y="5135424"/>
                        <a:ext cx="299461" cy="140151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311" name="Rounded Rectangle 547">
                        <a:extLst>
                          <a:ext uri="{FF2B5EF4-FFF2-40B4-BE49-F238E27FC236}">
                            <a16:creationId xmlns="" xmlns:a16="http://schemas.microsoft.com/office/drawing/2014/main" id="{7F2DD73B-DB0E-4E26-BBB6-1B5CF3D7A0E6}"/>
                          </a:ext>
                        </a:extLst>
                      </p:cNvPr>
                      <p:cNvSpPr/>
                      <p:nvPr/>
                    </p:nvSpPr>
                    <p:spPr bwMode="auto">
                      <a:xfrm rot="5400000">
                        <a:off x="4049237" y="5163655"/>
                        <a:ext cx="510192" cy="88729"/>
                      </a:xfrm>
                      <a:prstGeom prst="roundRect">
                        <a:avLst/>
                      </a:prstGeom>
                      <a:solidFill>
                        <a:srgbClr val="92D050"/>
                      </a:solidFill>
                      <a:ln w="63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>
                          <a:defRPr/>
                        </a:pPr>
                        <a:endParaRPr lang="en-US"/>
                      </a:p>
                    </p:txBody>
                  </p:sp>
                  <p:grpSp>
                    <p:nvGrpSpPr>
                      <p:cNvPr id="27" name="Group 269">
                        <a:extLst>
                          <a:ext uri="{FF2B5EF4-FFF2-40B4-BE49-F238E27FC236}">
                            <a16:creationId xmlns="" xmlns:a16="http://schemas.microsoft.com/office/drawing/2014/main" id="{4A3785D0-C89E-48D5-92E1-79A10F1E716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 rot="5400000">
                        <a:off x="3921199" y="4842012"/>
                        <a:ext cx="99821" cy="119986"/>
                        <a:chOff x="779" y="2650"/>
                        <a:chExt cx="99" cy="119"/>
                      </a:xfrm>
                    </p:grpSpPr>
                    <p:sp>
                      <p:nvSpPr>
                        <p:cNvPr id="346" name="Rectangle 345">
                          <a:extLst>
                            <a:ext uri="{FF2B5EF4-FFF2-40B4-BE49-F238E27FC236}">
                              <a16:creationId xmlns="" xmlns:a16="http://schemas.microsoft.com/office/drawing/2014/main" id="{87CA37E5-51A9-4C86-8796-C2AD3097BB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810" y="2664"/>
                          <a:ext cx="44" cy="93"/>
                        </a:xfrm>
                        <a:prstGeom prst="rect">
                          <a:avLst/>
                        </a:prstGeom>
                        <a:solidFill>
                          <a:srgbClr val="D9D9D9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7" name="Rectangle 346">
                          <a:extLst>
                            <a:ext uri="{FF2B5EF4-FFF2-40B4-BE49-F238E27FC236}">
                              <a16:creationId xmlns="" xmlns:a16="http://schemas.microsoft.com/office/drawing/2014/main" id="{4A510CAD-B7FC-4ACC-8761-841AFCE844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770" y="2688"/>
                          <a:ext cx="58" cy="40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48" name="Rectangle 174">
                          <a:extLst>
                            <a:ext uri="{FF2B5EF4-FFF2-40B4-BE49-F238E27FC236}">
                              <a16:creationId xmlns="" xmlns:a16="http://schemas.microsoft.com/office/drawing/2014/main" id="{B17FBA04-2A1A-4A4A-AA5E-485C79285FB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-5400000">
                          <a:off x="769" y="2690"/>
                          <a:ext cx="119" cy="40"/>
                        </a:xfrm>
                        <a:prstGeom prst="rect">
                          <a:avLst/>
                        </a:prstGeom>
                        <a:solidFill>
                          <a:srgbClr val="7F7F7F"/>
                        </a:solidFill>
                        <a:ln w="6350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10800000" anchor="ctr"/>
                        <a:lstStyle/>
                        <a:p>
                          <a:pPr>
                            <a:defRPr/>
                          </a:pPr>
                          <a:endParaRPr lang="en-US">
                            <a:solidFill>
                              <a:schemeClr val="lt1"/>
                            </a:solidFill>
                            <a:latin typeface="+mn-lt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28" name="Group 312">
                        <a:extLst>
                          <a:ext uri="{FF2B5EF4-FFF2-40B4-BE49-F238E27FC236}">
                            <a16:creationId xmlns="" xmlns:a16="http://schemas.microsoft.com/office/drawing/2014/main" id="{0A09FBA9-4026-45CE-A451-632A7C9B4701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600000">
                        <a:off x="4014164" y="4788190"/>
                        <a:ext cx="280915" cy="851740"/>
                        <a:chOff x="4010201" y="4870067"/>
                        <a:chExt cx="280915" cy="851740"/>
                      </a:xfrm>
                    </p:grpSpPr>
                    <p:sp>
                      <p:nvSpPr>
                        <p:cNvPr id="343" name="Trapezoid 342">
                          <a:extLst>
                            <a:ext uri="{FF2B5EF4-FFF2-40B4-BE49-F238E27FC236}">
                              <a16:creationId xmlns="" xmlns:a16="http://schemas.microsoft.com/office/drawing/2014/main" id="{E3B3620F-3A80-4035-BA69-3AC74D71726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0200000">
                          <a:off x="4110633" y="5655998"/>
                          <a:ext cx="180483" cy="37307"/>
                        </a:xfrm>
                        <a:prstGeom prst="trapezoid">
                          <a:avLst/>
                        </a:prstGeo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44" name="Rectangle 343">
                          <a:extLst>
                            <a:ext uri="{FF2B5EF4-FFF2-40B4-BE49-F238E27FC236}">
                              <a16:creationId xmlns="" xmlns:a16="http://schemas.microsoft.com/office/drawing/2014/main" id="{13F867DD-BAA6-40FC-B551-F573C9DEEFD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15600000">
                          <a:off x="4191154" y="5668872"/>
                          <a:ext cx="33274" cy="72596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  <p:sp>
                      <p:nvSpPr>
                        <p:cNvPr id="345" name="Rectangle 344">
                          <a:extLst>
                            <a:ext uri="{FF2B5EF4-FFF2-40B4-BE49-F238E27FC236}">
                              <a16:creationId xmlns="" xmlns:a16="http://schemas.microsoft.com/office/drawing/2014/main" id="{4EC13AAD-E8C2-4F8E-BEA3-F42C8E5AA54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rot="4800000">
                          <a:off x="3731914" y="5148354"/>
                          <a:ext cx="790496" cy="233922"/>
                        </a:xfrm>
                        <a:prstGeom prst="rect">
                          <a:avLst/>
                        </a:prstGeom>
                        <a:solidFill>
                          <a:srgbClr val="009900"/>
                        </a:solidFill>
                        <a:ln w="63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anchor="ctr"/>
                        <a:lstStyle/>
                        <a:p>
                          <a:pPr>
                            <a:defRPr/>
                          </a:pPr>
                          <a:endParaRPr lang="en-US"/>
                        </a:p>
                      </p:txBody>
                    </p:sp>
                  </p:grpSp>
                  <p:sp>
                    <p:nvSpPr>
                      <p:cNvPr id="314" name="AutoShape 274">
                        <a:extLst>
                          <a:ext uri="{FF2B5EF4-FFF2-40B4-BE49-F238E27FC236}">
                            <a16:creationId xmlns="" xmlns:a16="http://schemas.microsoft.com/office/drawing/2014/main" id="{4D38E254-F3A9-4B66-AF4A-6C1B5EFD76F0}"/>
                          </a:ext>
                        </a:extLst>
                      </p:cNvPr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 rot="5400000">
                        <a:off x="4084541" y="4967039"/>
                        <a:ext cx="146202" cy="4849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5" name="Freeform 280">
                        <a:extLst>
                          <a:ext uri="{FF2B5EF4-FFF2-40B4-BE49-F238E27FC236}">
                            <a16:creationId xmlns="" xmlns:a16="http://schemas.microsoft.com/office/drawing/2014/main" id="{13E7C66F-01F4-41E6-AA4B-F560D2F86DED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5400000">
                        <a:off x="4086054" y="4981660"/>
                        <a:ext cx="145193" cy="46280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47" y="0"/>
                          </a:cxn>
                          <a:cxn ang="0">
                            <a:pos x="3" y="0"/>
                          </a:cxn>
                          <a:cxn ang="0">
                            <a:pos x="185" y="352"/>
                          </a:cxn>
                          <a:cxn ang="0">
                            <a:pos x="347" y="715"/>
                          </a:cxn>
                          <a:cxn ang="0">
                            <a:pos x="489" y="1086"/>
                          </a:cxn>
                          <a:cxn ang="0">
                            <a:pos x="609" y="1465"/>
                          </a:cxn>
                          <a:cxn ang="0">
                            <a:pos x="709" y="1851"/>
                          </a:cxn>
                          <a:cxn ang="0">
                            <a:pos x="785" y="2244"/>
                          </a:cxn>
                          <a:cxn ang="0">
                            <a:pos x="841" y="2639"/>
                          </a:cxn>
                          <a:cxn ang="0">
                            <a:pos x="874" y="3039"/>
                          </a:cxn>
                          <a:cxn ang="0">
                            <a:pos x="885" y="3439"/>
                          </a:cxn>
                          <a:cxn ang="0">
                            <a:pos x="874" y="3839"/>
                          </a:cxn>
                          <a:cxn ang="0">
                            <a:pos x="841" y="4238"/>
                          </a:cxn>
                          <a:cxn ang="0">
                            <a:pos x="784" y="4634"/>
                          </a:cxn>
                          <a:cxn ang="0">
                            <a:pos x="707" y="5025"/>
                          </a:cxn>
                          <a:cxn ang="0">
                            <a:pos x="608" y="5413"/>
                          </a:cxn>
                          <a:cxn ang="0">
                            <a:pos x="487" y="5792"/>
                          </a:cxn>
                          <a:cxn ang="0">
                            <a:pos x="345" y="6163"/>
                          </a:cxn>
                          <a:cxn ang="0">
                            <a:pos x="182" y="6525"/>
                          </a:cxn>
                          <a:cxn ang="0">
                            <a:pos x="0" y="6877"/>
                          </a:cxn>
                          <a:cxn ang="0">
                            <a:pos x="2444" y="6843"/>
                          </a:cxn>
                          <a:cxn ang="0">
                            <a:pos x="2263" y="6494"/>
                          </a:cxn>
                          <a:cxn ang="0">
                            <a:pos x="2101" y="6133"/>
                          </a:cxn>
                          <a:cxn ang="0">
                            <a:pos x="1960" y="5763"/>
                          </a:cxn>
                          <a:cxn ang="0">
                            <a:pos x="1840" y="5386"/>
                          </a:cxn>
                          <a:cxn ang="0">
                            <a:pos x="1741" y="5001"/>
                          </a:cxn>
                          <a:cxn ang="0">
                            <a:pos x="1664" y="4611"/>
                          </a:cxn>
                          <a:cxn ang="0">
                            <a:pos x="1608" y="4216"/>
                          </a:cxn>
                          <a:cxn ang="0">
                            <a:pos x="1575" y="3820"/>
                          </a:cxn>
                          <a:cxn ang="0">
                            <a:pos x="1565" y="3422"/>
                          </a:cxn>
                          <a:cxn ang="0">
                            <a:pos x="1576" y="3023"/>
                          </a:cxn>
                          <a:cxn ang="0">
                            <a:pos x="1609" y="2627"/>
                          </a:cxn>
                          <a:cxn ang="0">
                            <a:pos x="1665" y="2232"/>
                          </a:cxn>
                          <a:cxn ang="0">
                            <a:pos x="1742" y="1842"/>
                          </a:cxn>
                          <a:cxn ang="0">
                            <a:pos x="1841" y="1458"/>
                          </a:cxn>
                          <a:cxn ang="0">
                            <a:pos x="1962" y="1079"/>
                          </a:cxn>
                          <a:cxn ang="0">
                            <a:pos x="2103" y="711"/>
                          </a:cxn>
                          <a:cxn ang="0">
                            <a:pos x="2266" y="350"/>
                          </a:cxn>
                          <a:cxn ang="0">
                            <a:pos x="2447" y="0"/>
                          </a:cxn>
                        </a:cxnLst>
                        <a:rect l="0" t="0" r="r" b="b"/>
                        <a:pathLst>
                          <a:path w="2447" h="6877">
                            <a:moveTo>
                              <a:pt x="2447" y="0"/>
                            </a:moveTo>
                            <a:lnTo>
                              <a:pt x="3" y="0"/>
                            </a:lnTo>
                            <a:lnTo>
                              <a:pt x="185" y="352"/>
                            </a:lnTo>
                            <a:lnTo>
                              <a:pt x="347" y="715"/>
                            </a:lnTo>
                            <a:lnTo>
                              <a:pt x="489" y="1086"/>
                            </a:lnTo>
                            <a:lnTo>
                              <a:pt x="609" y="1465"/>
                            </a:lnTo>
                            <a:lnTo>
                              <a:pt x="709" y="1851"/>
                            </a:lnTo>
                            <a:lnTo>
                              <a:pt x="785" y="2244"/>
                            </a:lnTo>
                            <a:lnTo>
                              <a:pt x="841" y="2639"/>
                            </a:lnTo>
                            <a:lnTo>
                              <a:pt x="874" y="3039"/>
                            </a:lnTo>
                            <a:lnTo>
                              <a:pt x="885" y="3439"/>
                            </a:lnTo>
                            <a:lnTo>
                              <a:pt x="874" y="3839"/>
                            </a:lnTo>
                            <a:lnTo>
                              <a:pt x="841" y="4238"/>
                            </a:lnTo>
                            <a:lnTo>
                              <a:pt x="784" y="4634"/>
                            </a:lnTo>
                            <a:lnTo>
                              <a:pt x="707" y="5025"/>
                            </a:lnTo>
                            <a:lnTo>
                              <a:pt x="608" y="5413"/>
                            </a:lnTo>
                            <a:lnTo>
                              <a:pt x="487" y="5792"/>
                            </a:lnTo>
                            <a:lnTo>
                              <a:pt x="345" y="6163"/>
                            </a:lnTo>
                            <a:lnTo>
                              <a:pt x="182" y="6525"/>
                            </a:lnTo>
                            <a:lnTo>
                              <a:pt x="0" y="6877"/>
                            </a:lnTo>
                            <a:lnTo>
                              <a:pt x="2444" y="6843"/>
                            </a:lnTo>
                            <a:lnTo>
                              <a:pt x="2263" y="6494"/>
                            </a:lnTo>
                            <a:lnTo>
                              <a:pt x="2101" y="6133"/>
                            </a:lnTo>
                            <a:lnTo>
                              <a:pt x="1960" y="5763"/>
                            </a:lnTo>
                            <a:lnTo>
                              <a:pt x="1840" y="5386"/>
                            </a:lnTo>
                            <a:lnTo>
                              <a:pt x="1741" y="5001"/>
                            </a:lnTo>
                            <a:lnTo>
                              <a:pt x="1664" y="4611"/>
                            </a:lnTo>
                            <a:lnTo>
                              <a:pt x="1608" y="4216"/>
                            </a:lnTo>
                            <a:lnTo>
                              <a:pt x="1575" y="3820"/>
                            </a:lnTo>
                            <a:lnTo>
                              <a:pt x="1565" y="3422"/>
                            </a:lnTo>
                            <a:lnTo>
                              <a:pt x="1576" y="3023"/>
                            </a:lnTo>
                            <a:lnTo>
                              <a:pt x="1609" y="2627"/>
                            </a:lnTo>
                            <a:lnTo>
                              <a:pt x="1665" y="2232"/>
                            </a:lnTo>
                            <a:lnTo>
                              <a:pt x="1742" y="1842"/>
                            </a:lnTo>
                            <a:lnTo>
                              <a:pt x="1841" y="1458"/>
                            </a:lnTo>
                            <a:lnTo>
                              <a:pt x="1962" y="1079"/>
                            </a:lnTo>
                            <a:lnTo>
                              <a:pt x="2103" y="711"/>
                            </a:lnTo>
                            <a:lnTo>
                              <a:pt x="2266" y="350"/>
                            </a:lnTo>
                            <a:lnTo>
                              <a:pt x="2447" y="0"/>
                            </a:lnTo>
                            <a:close/>
                          </a:path>
                        </a:pathLst>
                      </a:custGeom>
                      <a:solidFill>
                        <a:srgbClr val="339933"/>
                      </a:solidFill>
                      <a:ln w="6350" cmpd="sng">
                        <a:solidFill>
                          <a:srgbClr val="0033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9" name="Group 794">
                        <a:extLst>
                          <a:ext uri="{FF2B5EF4-FFF2-40B4-BE49-F238E27FC236}">
                            <a16:creationId xmlns="" xmlns:a16="http://schemas.microsoft.com/office/drawing/2014/main" id="{A791BD25-AF3B-4DD8-8595-B2993D468177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 rot="10800000">
                        <a:off x="4396974" y="5080898"/>
                        <a:ext cx="76932" cy="106786"/>
                        <a:chOff x="6078538" y="4157663"/>
                        <a:chExt cx="346075" cy="480370"/>
                      </a:xfrm>
                    </p:grpSpPr>
                    <p:sp>
                      <p:nvSpPr>
                        <p:cNvPr id="317" name="Rectangle 105">
                          <a:extLst>
                            <a:ext uri="{FF2B5EF4-FFF2-40B4-BE49-F238E27FC236}">
                              <a16:creationId xmlns="" xmlns:a16="http://schemas.microsoft.com/office/drawing/2014/main" id="{67A1E8E2-265D-40D7-98DF-B9FFD9927E4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79483" y="4157663"/>
                          <a:ext cx="171450" cy="479425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65000"/>
                          </a:schemeClr>
                        </a:solidFill>
                        <a:ln w="0">
                          <a:noFill/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8" name="Line 92">
                          <a:extLst>
                            <a:ext uri="{FF2B5EF4-FFF2-40B4-BE49-F238E27FC236}">
                              <a16:creationId xmlns="" xmlns:a16="http://schemas.microsoft.com/office/drawing/2014/main" id="{388A9778-141F-470C-8C3D-7EA7DF6424A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15063" y="4598988"/>
                          <a:ext cx="36512" cy="36512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9" name="Line 93">
                          <a:extLst>
                            <a:ext uri="{FF2B5EF4-FFF2-40B4-BE49-F238E27FC236}">
                              <a16:creationId xmlns="" xmlns:a16="http://schemas.microsoft.com/office/drawing/2014/main" id="{98377807-A95E-4D93-816E-1D4080599A81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59500" y="4543425"/>
                          <a:ext cx="92075" cy="92075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0" name="Line 94">
                          <a:extLst>
                            <a:ext uri="{FF2B5EF4-FFF2-40B4-BE49-F238E27FC236}">
                              <a16:creationId xmlns="" xmlns:a16="http://schemas.microsoft.com/office/drawing/2014/main" id="{BD0B9058-9733-4336-83C5-47FCB7D667B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03938" y="4487863"/>
                          <a:ext cx="147637" cy="1476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1" name="Line 95">
                          <a:extLst>
                            <a:ext uri="{FF2B5EF4-FFF2-40B4-BE49-F238E27FC236}">
                              <a16:creationId xmlns="" xmlns:a16="http://schemas.microsoft.com/office/drawing/2014/main" id="{A3B369F0-0670-4426-BF4C-98AACF64D32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432300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2" name="Line 96">
                          <a:extLst>
                            <a:ext uri="{FF2B5EF4-FFF2-40B4-BE49-F238E27FC236}">
                              <a16:creationId xmlns="" xmlns:a16="http://schemas.microsoft.com/office/drawing/2014/main" id="{72958081-5FD0-4FD3-A524-BD4F63824BA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376738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3" name="Line 97">
                          <a:extLst>
                            <a:ext uri="{FF2B5EF4-FFF2-40B4-BE49-F238E27FC236}">
                              <a16:creationId xmlns="" xmlns:a16="http://schemas.microsoft.com/office/drawing/2014/main" id="{97F8652F-844F-4F42-A16D-4C64BA11D2E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321175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4" name="Line 98">
                          <a:extLst>
                            <a:ext uri="{FF2B5EF4-FFF2-40B4-BE49-F238E27FC236}">
                              <a16:creationId xmlns="" xmlns:a16="http://schemas.microsoft.com/office/drawing/2014/main" id="{CDF3AA77-2FDD-47C3-AA47-B01C3DA2498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264025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5" name="Line 99">
                          <a:extLst>
                            <a:ext uri="{FF2B5EF4-FFF2-40B4-BE49-F238E27FC236}">
                              <a16:creationId xmlns="" xmlns:a16="http://schemas.microsoft.com/office/drawing/2014/main" id="{0D4F1A96-1E20-4DFC-BAB8-ACCF327B69B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208463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6" name="Line 100">
                          <a:extLst>
                            <a:ext uri="{FF2B5EF4-FFF2-40B4-BE49-F238E27FC236}">
                              <a16:creationId xmlns="" xmlns:a16="http://schemas.microsoft.com/office/drawing/2014/main" id="{9B0E73E8-8B0E-4077-96D8-5FB633EE19C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157663"/>
                          <a:ext cx="168275" cy="168275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7" name="Line 101">
                          <a:extLst>
                            <a:ext uri="{FF2B5EF4-FFF2-40B4-BE49-F238E27FC236}">
                              <a16:creationId xmlns="" xmlns:a16="http://schemas.microsoft.com/office/drawing/2014/main" id="{97505387-6334-4E51-A99A-E5C506D8C46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157663"/>
                          <a:ext cx="112712" cy="112712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8" name="Line 102">
                          <a:extLst>
                            <a:ext uri="{FF2B5EF4-FFF2-40B4-BE49-F238E27FC236}">
                              <a16:creationId xmlns="" xmlns:a16="http://schemas.microsoft.com/office/drawing/2014/main" id="{20881D3E-2C30-470D-B307-4E8CAF50C1E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157663"/>
                          <a:ext cx="57150" cy="57150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9" name="Line 103">
                          <a:extLst>
                            <a:ext uri="{FF2B5EF4-FFF2-40B4-BE49-F238E27FC236}">
                              <a16:creationId xmlns="" xmlns:a16="http://schemas.microsoft.com/office/drawing/2014/main" id="{91BCBE29-4FBC-4F12-99B5-4AC9015E4135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078538" y="4157663"/>
                          <a:ext cx="1587" cy="158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0" name="Rectangle 104">
                          <a:extLst>
                            <a:ext uri="{FF2B5EF4-FFF2-40B4-BE49-F238E27FC236}">
                              <a16:creationId xmlns="" xmlns:a16="http://schemas.microsoft.com/office/drawing/2014/main" id="{D3BB6F83-7732-41CC-834E-DA5920DC792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78538" y="4160196"/>
                          <a:ext cx="173037" cy="477837"/>
                        </a:xfrm>
                        <a:prstGeom prst="rect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1" name="Rectangle 106">
                          <a:extLst>
                            <a:ext uri="{FF2B5EF4-FFF2-40B4-BE49-F238E27FC236}">
                              <a16:creationId xmlns="" xmlns:a16="http://schemas.microsoft.com/office/drawing/2014/main" id="{DD50F43A-E775-4715-8ADB-BFCEB99D39A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49988" y="4158608"/>
                          <a:ext cx="173037" cy="477837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lumMod val="85000"/>
                          </a:schemeClr>
                        </a:solidFill>
                        <a:ln w="0">
                          <a:solidFill>
                            <a:schemeClr val="tx1"/>
                          </a:solidFill>
                          <a:prstDash val="solid"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2" name="Line 107">
                          <a:extLst>
                            <a:ext uri="{FF2B5EF4-FFF2-40B4-BE49-F238E27FC236}">
                              <a16:creationId xmlns="" xmlns:a16="http://schemas.microsoft.com/office/drawing/2014/main" id="{1EC2F4DA-711F-4BEB-B6DC-0B25D8308CA2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373813" y="4157663"/>
                          <a:ext cx="50800" cy="50800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3" name="Line 108">
                          <a:extLst>
                            <a:ext uri="{FF2B5EF4-FFF2-40B4-BE49-F238E27FC236}">
                              <a16:creationId xmlns="" xmlns:a16="http://schemas.microsoft.com/office/drawing/2014/main" id="{C70FCF4C-2C44-4181-AA1D-9E3BA031C21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318250" y="4157663"/>
                          <a:ext cx="106362" cy="106362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4" name="Line 109">
                          <a:extLst>
                            <a:ext uri="{FF2B5EF4-FFF2-40B4-BE49-F238E27FC236}">
                              <a16:creationId xmlns="" xmlns:a16="http://schemas.microsoft.com/office/drawing/2014/main" id="{17607A19-5773-452B-8C20-1CF61934367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62688" y="4157663"/>
                          <a:ext cx="161925" cy="161925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5" name="Line 110">
                          <a:extLst>
                            <a:ext uri="{FF2B5EF4-FFF2-40B4-BE49-F238E27FC236}">
                              <a16:creationId xmlns="" xmlns:a16="http://schemas.microsoft.com/office/drawing/2014/main" id="{C1F839E9-3C35-46FF-A773-EA0C4BBCB0CF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51575" y="4202113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6" name="Line 111">
                          <a:extLst>
                            <a:ext uri="{FF2B5EF4-FFF2-40B4-BE49-F238E27FC236}">
                              <a16:creationId xmlns="" xmlns:a16="http://schemas.microsoft.com/office/drawing/2014/main" id="{6AC6F4EC-073A-4737-B118-6BD937BB6CF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51575" y="4257675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7" name="Line 112">
                          <a:extLst>
                            <a:ext uri="{FF2B5EF4-FFF2-40B4-BE49-F238E27FC236}">
                              <a16:creationId xmlns="" xmlns:a16="http://schemas.microsoft.com/office/drawing/2014/main" id="{9FAAB134-D7FF-41A6-813E-1C1BB583C657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51575" y="4313238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" name="Line 113">
                          <a:extLst>
                            <a:ext uri="{FF2B5EF4-FFF2-40B4-BE49-F238E27FC236}">
                              <a16:creationId xmlns="" xmlns:a16="http://schemas.microsoft.com/office/drawing/2014/main" id="{750E0A0E-959B-4465-A60E-6AF551BD2D1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51575" y="4368800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9" name="Line 114">
                          <a:extLst>
                            <a:ext uri="{FF2B5EF4-FFF2-40B4-BE49-F238E27FC236}">
                              <a16:creationId xmlns="" xmlns:a16="http://schemas.microsoft.com/office/drawing/2014/main" id="{C013EE24-87F2-445C-B7E5-1051BBA2100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51575" y="4425950"/>
                          <a:ext cx="173037" cy="17303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0" name="Line 115">
                          <a:extLst>
                            <a:ext uri="{FF2B5EF4-FFF2-40B4-BE49-F238E27FC236}">
                              <a16:creationId xmlns="" xmlns:a16="http://schemas.microsoft.com/office/drawing/2014/main" id="{B9B4E5CE-ECC2-4674-B1F5-42154340F07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51575" y="4481513"/>
                          <a:ext cx="153987" cy="15398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1" name="Line 116">
                          <a:extLst>
                            <a:ext uri="{FF2B5EF4-FFF2-40B4-BE49-F238E27FC236}">
                              <a16:creationId xmlns="" xmlns:a16="http://schemas.microsoft.com/office/drawing/2014/main" id="{B616DEA1-1489-42C1-931C-D72F497FF1B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51575" y="4537075"/>
                          <a:ext cx="98425" cy="98425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2" name="Line 117">
                          <a:extLst>
                            <a:ext uri="{FF2B5EF4-FFF2-40B4-BE49-F238E27FC236}">
                              <a16:creationId xmlns="" xmlns:a16="http://schemas.microsoft.com/office/drawing/2014/main" id="{2343A4DE-AE02-4ADD-A1F5-C340A4FD098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51575" y="4592638"/>
                          <a:ext cx="42862" cy="42862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304" name="Arc 303">
                      <a:extLst>
                        <a:ext uri="{FF2B5EF4-FFF2-40B4-BE49-F238E27FC236}">
                          <a16:creationId xmlns="" xmlns:a16="http://schemas.microsoft.com/office/drawing/2014/main" id="{25D9A3A7-7BBB-43FA-BF99-BC3BC1346E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111" y="3589505"/>
                      <a:ext cx="1828800" cy="1828800"/>
                    </a:xfrm>
                    <a:prstGeom prst="arc">
                      <a:avLst>
                        <a:gd name="adj1" fmla="val 15578457"/>
                        <a:gd name="adj2" fmla="val 19588532"/>
                      </a:avLst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" name="Group 368">
                    <a:extLst>
                      <a:ext uri="{FF2B5EF4-FFF2-40B4-BE49-F238E27FC236}">
                        <a16:creationId xmlns="" xmlns:a16="http://schemas.microsoft.com/office/drawing/2014/main" id="{2F77255D-503F-487C-9707-52A334B5869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3657600" y="4572000"/>
                    <a:ext cx="1520757" cy="1583175"/>
                    <a:chOff x="4802224" y="2341125"/>
                    <a:chExt cx="3041514" cy="3166349"/>
                  </a:xfrm>
                </p:grpSpPr>
                <p:grpSp>
                  <p:nvGrpSpPr>
                    <p:cNvPr id="31" name="Group 369">
                      <a:extLst>
                        <a:ext uri="{FF2B5EF4-FFF2-40B4-BE49-F238E27FC236}">
                          <a16:creationId xmlns="" xmlns:a16="http://schemas.microsoft.com/office/drawing/2014/main" id="{D15E50B2-77D3-4754-A6C7-A14DA4429AEF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 rot="-4800000">
                      <a:off x="4929121" y="3565673"/>
                      <a:ext cx="1822457" cy="1828800"/>
                      <a:chOff x="832104" y="894525"/>
                      <a:chExt cx="2736851" cy="2746376"/>
                    </a:xfrm>
                  </p:grpSpPr>
                  <p:sp>
                    <p:nvSpPr>
                      <p:cNvPr id="377" name="Freeform 240">
                        <a:extLst>
                          <a:ext uri="{FF2B5EF4-FFF2-40B4-BE49-F238E27FC236}">
                            <a16:creationId xmlns="" xmlns:a16="http://schemas.microsoft.com/office/drawing/2014/main" id="{FD41C674-4DBF-4696-BEDF-B2C528B4BF6D}"/>
                          </a:ext>
                        </a:extLst>
                      </p:cNvPr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832104" y="894525"/>
                        <a:ext cx="2736850" cy="2744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" y="975"/>
                          </a:cxn>
                          <a:cxn ang="0">
                            <a:pos x="63" y="1189"/>
                          </a:cxn>
                          <a:cxn ang="0">
                            <a:pos x="171" y="1382"/>
                          </a:cxn>
                          <a:cxn ang="0">
                            <a:pos x="324" y="1541"/>
                          </a:cxn>
                          <a:cxn ang="0">
                            <a:pos x="513" y="1656"/>
                          </a:cxn>
                          <a:cxn ang="0">
                            <a:pos x="724" y="1719"/>
                          </a:cxn>
                          <a:cxn ang="0">
                            <a:pos x="945" y="1726"/>
                          </a:cxn>
                          <a:cxn ang="0">
                            <a:pos x="1159" y="1676"/>
                          </a:cxn>
                          <a:cxn ang="0">
                            <a:pos x="1355" y="1574"/>
                          </a:cxn>
                          <a:cxn ang="0">
                            <a:pos x="1518" y="1425"/>
                          </a:cxn>
                          <a:cxn ang="0">
                            <a:pos x="1639" y="1240"/>
                          </a:cxn>
                          <a:cxn ang="0">
                            <a:pos x="1708" y="1030"/>
                          </a:cxn>
                          <a:cxn ang="0">
                            <a:pos x="1722" y="809"/>
                          </a:cxn>
                          <a:cxn ang="0">
                            <a:pos x="1680" y="592"/>
                          </a:cxn>
                          <a:cxn ang="0">
                            <a:pos x="1584" y="393"/>
                          </a:cxn>
                          <a:cxn ang="0">
                            <a:pos x="1441" y="225"/>
                          </a:cxn>
                          <a:cxn ang="0">
                            <a:pos x="1261" y="98"/>
                          </a:cxn>
                          <a:cxn ang="0">
                            <a:pos x="1054" y="22"/>
                          </a:cxn>
                          <a:cxn ang="0">
                            <a:pos x="834" y="0"/>
                          </a:cxn>
                          <a:cxn ang="0">
                            <a:pos x="617" y="36"/>
                          </a:cxn>
                          <a:cxn ang="0">
                            <a:pos x="415" y="125"/>
                          </a:cxn>
                          <a:cxn ang="0">
                            <a:pos x="242" y="263"/>
                          </a:cxn>
                          <a:cxn ang="0">
                            <a:pos x="111" y="440"/>
                          </a:cxn>
                          <a:cxn ang="0">
                            <a:pos x="28" y="645"/>
                          </a:cxn>
                          <a:cxn ang="0">
                            <a:pos x="883" y="863"/>
                          </a:cxn>
                          <a:cxn ang="0">
                            <a:pos x="883" y="869"/>
                          </a:cxn>
                          <a:cxn ang="0">
                            <a:pos x="881" y="874"/>
                          </a:cxn>
                          <a:cxn ang="0">
                            <a:pos x="878" y="879"/>
                          </a:cxn>
                          <a:cxn ang="0">
                            <a:pos x="874" y="882"/>
                          </a:cxn>
                          <a:cxn ang="0">
                            <a:pos x="869" y="885"/>
                          </a:cxn>
                          <a:cxn ang="0">
                            <a:pos x="864" y="886"/>
                          </a:cxn>
                          <a:cxn ang="0">
                            <a:pos x="858" y="886"/>
                          </a:cxn>
                          <a:cxn ang="0">
                            <a:pos x="853" y="884"/>
                          </a:cxn>
                          <a:cxn ang="0">
                            <a:pos x="848" y="882"/>
                          </a:cxn>
                          <a:cxn ang="0">
                            <a:pos x="844" y="878"/>
                          </a:cxn>
                          <a:cxn ang="0">
                            <a:pos x="842" y="873"/>
                          </a:cxn>
                          <a:cxn ang="0">
                            <a:pos x="840" y="867"/>
                          </a:cxn>
                          <a:cxn ang="0">
                            <a:pos x="840" y="862"/>
                          </a:cxn>
                          <a:cxn ang="0">
                            <a:pos x="842" y="857"/>
                          </a:cxn>
                          <a:cxn ang="0">
                            <a:pos x="844" y="852"/>
                          </a:cxn>
                          <a:cxn ang="0">
                            <a:pos x="848" y="848"/>
                          </a:cxn>
                          <a:cxn ang="0">
                            <a:pos x="853" y="845"/>
                          </a:cxn>
                          <a:cxn ang="0">
                            <a:pos x="858" y="843"/>
                          </a:cxn>
                          <a:cxn ang="0">
                            <a:pos x="864" y="843"/>
                          </a:cxn>
                          <a:cxn ang="0">
                            <a:pos x="869" y="844"/>
                          </a:cxn>
                          <a:cxn ang="0">
                            <a:pos x="874" y="847"/>
                          </a:cxn>
                          <a:cxn ang="0">
                            <a:pos x="878" y="851"/>
                          </a:cxn>
                          <a:cxn ang="0">
                            <a:pos x="881" y="855"/>
                          </a:cxn>
                          <a:cxn ang="0">
                            <a:pos x="883" y="861"/>
                          </a:cxn>
                        </a:cxnLst>
                        <a:rect l="0" t="0" r="r" b="b"/>
                        <a:pathLst>
                          <a:path w="1724" h="1729">
                            <a:moveTo>
                              <a:pt x="1" y="809"/>
                            </a:moveTo>
                            <a:lnTo>
                              <a:pt x="0" y="865"/>
                            </a:lnTo>
                            <a:lnTo>
                              <a:pt x="1" y="920"/>
                            </a:lnTo>
                            <a:lnTo>
                              <a:pt x="7" y="975"/>
                            </a:lnTo>
                            <a:lnTo>
                              <a:pt x="16" y="1030"/>
                            </a:lnTo>
                            <a:lnTo>
                              <a:pt x="28" y="1084"/>
                            </a:lnTo>
                            <a:lnTo>
                              <a:pt x="44" y="1137"/>
                            </a:lnTo>
                            <a:lnTo>
                              <a:pt x="63" y="1189"/>
                            </a:lnTo>
                            <a:lnTo>
                              <a:pt x="85" y="1240"/>
                            </a:lnTo>
                            <a:lnTo>
                              <a:pt x="111" y="1289"/>
                            </a:lnTo>
                            <a:lnTo>
                              <a:pt x="139" y="1337"/>
                            </a:lnTo>
                            <a:lnTo>
                              <a:pt x="171" y="1382"/>
                            </a:lnTo>
                            <a:lnTo>
                              <a:pt x="205" y="1425"/>
                            </a:lnTo>
                            <a:lnTo>
                              <a:pt x="242" y="1466"/>
                            </a:lnTo>
                            <a:lnTo>
                              <a:pt x="282" y="1505"/>
                            </a:lnTo>
                            <a:lnTo>
                              <a:pt x="324" y="1541"/>
                            </a:lnTo>
                            <a:lnTo>
                              <a:pt x="369" y="1574"/>
                            </a:lnTo>
                            <a:lnTo>
                              <a:pt x="415" y="1604"/>
                            </a:lnTo>
                            <a:lnTo>
                              <a:pt x="463" y="1632"/>
                            </a:lnTo>
                            <a:lnTo>
                              <a:pt x="513" y="1656"/>
                            </a:lnTo>
                            <a:lnTo>
                              <a:pt x="564" y="1676"/>
                            </a:lnTo>
                            <a:lnTo>
                              <a:pt x="617" y="1694"/>
                            </a:lnTo>
                            <a:lnTo>
                              <a:pt x="670" y="1708"/>
                            </a:lnTo>
                            <a:lnTo>
                              <a:pt x="724" y="1719"/>
                            </a:lnTo>
                            <a:lnTo>
                              <a:pt x="779" y="1726"/>
                            </a:lnTo>
                            <a:lnTo>
                              <a:pt x="834" y="1729"/>
                            </a:lnTo>
                            <a:lnTo>
                              <a:pt x="889" y="1729"/>
                            </a:lnTo>
                            <a:lnTo>
                              <a:pt x="945" y="1726"/>
                            </a:lnTo>
                            <a:lnTo>
                              <a:pt x="999" y="1719"/>
                            </a:lnTo>
                            <a:lnTo>
                              <a:pt x="1054" y="1708"/>
                            </a:lnTo>
                            <a:lnTo>
                              <a:pt x="1107" y="1694"/>
                            </a:lnTo>
                            <a:lnTo>
                              <a:pt x="1159" y="1676"/>
                            </a:lnTo>
                            <a:lnTo>
                              <a:pt x="1211" y="1656"/>
                            </a:lnTo>
                            <a:lnTo>
                              <a:pt x="1261" y="1632"/>
                            </a:lnTo>
                            <a:lnTo>
                              <a:pt x="1309" y="1604"/>
                            </a:lnTo>
                            <a:lnTo>
                              <a:pt x="1355" y="1574"/>
                            </a:lnTo>
                            <a:lnTo>
                              <a:pt x="1399" y="1541"/>
                            </a:lnTo>
                            <a:lnTo>
                              <a:pt x="1441" y="1505"/>
                            </a:lnTo>
                            <a:lnTo>
                              <a:pt x="1481" y="1466"/>
                            </a:lnTo>
                            <a:lnTo>
                              <a:pt x="1518" y="1425"/>
                            </a:lnTo>
                            <a:lnTo>
                              <a:pt x="1553" y="1382"/>
                            </a:lnTo>
                            <a:lnTo>
                              <a:pt x="1584" y="1337"/>
                            </a:lnTo>
                            <a:lnTo>
                              <a:pt x="1613" y="1289"/>
                            </a:lnTo>
                            <a:lnTo>
                              <a:pt x="1639" y="1240"/>
                            </a:lnTo>
                            <a:lnTo>
                              <a:pt x="1661" y="1189"/>
                            </a:lnTo>
                            <a:lnTo>
                              <a:pt x="1680" y="1137"/>
                            </a:lnTo>
                            <a:lnTo>
                              <a:pt x="1696" y="1084"/>
                            </a:lnTo>
                            <a:lnTo>
                              <a:pt x="1708" y="1030"/>
                            </a:lnTo>
                            <a:lnTo>
                              <a:pt x="1717" y="975"/>
                            </a:lnTo>
                            <a:lnTo>
                              <a:pt x="1722" y="920"/>
                            </a:lnTo>
                            <a:lnTo>
                              <a:pt x="1724" y="865"/>
                            </a:lnTo>
                            <a:lnTo>
                              <a:pt x="1722" y="809"/>
                            </a:lnTo>
                            <a:lnTo>
                              <a:pt x="1717" y="754"/>
                            </a:lnTo>
                            <a:lnTo>
                              <a:pt x="1708" y="699"/>
                            </a:lnTo>
                            <a:lnTo>
                              <a:pt x="1696" y="645"/>
                            </a:lnTo>
                            <a:lnTo>
                              <a:pt x="1680" y="592"/>
                            </a:lnTo>
                            <a:lnTo>
                              <a:pt x="1661" y="540"/>
                            </a:lnTo>
                            <a:lnTo>
                              <a:pt x="1639" y="489"/>
                            </a:lnTo>
                            <a:lnTo>
                              <a:pt x="1613" y="440"/>
                            </a:lnTo>
                            <a:lnTo>
                              <a:pt x="1584" y="393"/>
                            </a:lnTo>
                            <a:lnTo>
                              <a:pt x="1553" y="347"/>
                            </a:lnTo>
                            <a:lnTo>
                              <a:pt x="1518" y="304"/>
                            </a:lnTo>
                            <a:lnTo>
                              <a:pt x="1481" y="263"/>
                            </a:lnTo>
                            <a:lnTo>
                              <a:pt x="1441" y="225"/>
                            </a:lnTo>
                            <a:lnTo>
                              <a:pt x="1399" y="189"/>
                            </a:lnTo>
                            <a:lnTo>
                              <a:pt x="1355" y="155"/>
                            </a:lnTo>
                            <a:lnTo>
                              <a:pt x="1309" y="125"/>
                            </a:lnTo>
                            <a:lnTo>
                              <a:pt x="1261" y="98"/>
                            </a:lnTo>
                            <a:lnTo>
                              <a:pt x="1211" y="74"/>
                            </a:lnTo>
                            <a:lnTo>
                              <a:pt x="1159" y="53"/>
                            </a:lnTo>
                            <a:lnTo>
                              <a:pt x="1107" y="36"/>
                            </a:lnTo>
                            <a:lnTo>
                              <a:pt x="1054" y="22"/>
                            </a:lnTo>
                            <a:lnTo>
                              <a:pt x="999" y="11"/>
                            </a:lnTo>
                            <a:lnTo>
                              <a:pt x="945" y="4"/>
                            </a:lnTo>
                            <a:lnTo>
                              <a:pt x="889" y="0"/>
                            </a:lnTo>
                            <a:lnTo>
                              <a:pt x="834" y="0"/>
                            </a:lnTo>
                            <a:lnTo>
                              <a:pt x="779" y="4"/>
                            </a:lnTo>
                            <a:lnTo>
                              <a:pt x="724" y="11"/>
                            </a:lnTo>
                            <a:lnTo>
                              <a:pt x="670" y="22"/>
                            </a:lnTo>
                            <a:lnTo>
                              <a:pt x="617" y="36"/>
                            </a:lnTo>
                            <a:lnTo>
                              <a:pt x="564" y="53"/>
                            </a:lnTo>
                            <a:lnTo>
                              <a:pt x="513" y="74"/>
                            </a:lnTo>
                            <a:lnTo>
                              <a:pt x="463" y="98"/>
                            </a:lnTo>
                            <a:lnTo>
                              <a:pt x="415" y="125"/>
                            </a:lnTo>
                            <a:lnTo>
                              <a:pt x="369" y="155"/>
                            </a:lnTo>
                            <a:lnTo>
                              <a:pt x="324" y="189"/>
                            </a:lnTo>
                            <a:lnTo>
                              <a:pt x="282" y="225"/>
                            </a:lnTo>
                            <a:lnTo>
                              <a:pt x="242" y="263"/>
                            </a:lnTo>
                            <a:lnTo>
                              <a:pt x="205" y="304"/>
                            </a:lnTo>
                            <a:lnTo>
                              <a:pt x="171" y="347"/>
                            </a:lnTo>
                            <a:lnTo>
                              <a:pt x="139" y="393"/>
                            </a:lnTo>
                            <a:lnTo>
                              <a:pt x="111" y="440"/>
                            </a:lnTo>
                            <a:lnTo>
                              <a:pt x="85" y="489"/>
                            </a:lnTo>
                            <a:lnTo>
                              <a:pt x="63" y="540"/>
                            </a:lnTo>
                            <a:lnTo>
                              <a:pt x="44" y="592"/>
                            </a:lnTo>
                            <a:lnTo>
                              <a:pt x="28" y="645"/>
                            </a:lnTo>
                            <a:lnTo>
                              <a:pt x="16" y="699"/>
                            </a:lnTo>
                            <a:lnTo>
                              <a:pt x="7" y="754"/>
                            </a:lnTo>
                            <a:lnTo>
                              <a:pt x="1" y="809"/>
                            </a:lnTo>
                            <a:close/>
                            <a:moveTo>
                              <a:pt x="883" y="863"/>
                            </a:moveTo>
                            <a:lnTo>
                              <a:pt x="883" y="865"/>
                            </a:lnTo>
                            <a:lnTo>
                              <a:pt x="883" y="866"/>
                            </a:lnTo>
                            <a:lnTo>
                              <a:pt x="883" y="867"/>
                            </a:lnTo>
                            <a:lnTo>
                              <a:pt x="883" y="869"/>
                            </a:lnTo>
                            <a:lnTo>
                              <a:pt x="883" y="870"/>
                            </a:lnTo>
                            <a:lnTo>
                              <a:pt x="882" y="872"/>
                            </a:lnTo>
                            <a:lnTo>
                              <a:pt x="882" y="873"/>
                            </a:lnTo>
                            <a:lnTo>
                              <a:pt x="881" y="874"/>
                            </a:lnTo>
                            <a:lnTo>
                              <a:pt x="881" y="875"/>
                            </a:lnTo>
                            <a:lnTo>
                              <a:pt x="880" y="876"/>
                            </a:lnTo>
                            <a:lnTo>
                              <a:pt x="879" y="878"/>
                            </a:lnTo>
                            <a:lnTo>
                              <a:pt x="878" y="879"/>
                            </a:lnTo>
                            <a:lnTo>
                              <a:pt x="877" y="880"/>
                            </a:lnTo>
                            <a:lnTo>
                              <a:pt x="876" y="881"/>
                            </a:lnTo>
                            <a:lnTo>
                              <a:pt x="875" y="882"/>
                            </a:lnTo>
                            <a:lnTo>
                              <a:pt x="874" y="882"/>
                            </a:lnTo>
                            <a:lnTo>
                              <a:pt x="873" y="883"/>
                            </a:lnTo>
                            <a:lnTo>
                              <a:pt x="872" y="884"/>
                            </a:lnTo>
                            <a:lnTo>
                              <a:pt x="870" y="884"/>
                            </a:lnTo>
                            <a:lnTo>
                              <a:pt x="869" y="885"/>
                            </a:lnTo>
                            <a:lnTo>
                              <a:pt x="868" y="886"/>
                            </a:lnTo>
                            <a:lnTo>
                              <a:pt x="867" y="886"/>
                            </a:lnTo>
                            <a:lnTo>
                              <a:pt x="865" y="886"/>
                            </a:lnTo>
                            <a:lnTo>
                              <a:pt x="864" y="886"/>
                            </a:lnTo>
                            <a:lnTo>
                              <a:pt x="862" y="886"/>
                            </a:lnTo>
                            <a:lnTo>
                              <a:pt x="861" y="886"/>
                            </a:lnTo>
                            <a:lnTo>
                              <a:pt x="860" y="886"/>
                            </a:lnTo>
                            <a:lnTo>
                              <a:pt x="858" y="886"/>
                            </a:lnTo>
                            <a:lnTo>
                              <a:pt x="857" y="886"/>
                            </a:lnTo>
                            <a:lnTo>
                              <a:pt x="856" y="886"/>
                            </a:lnTo>
                            <a:lnTo>
                              <a:pt x="854" y="885"/>
                            </a:lnTo>
                            <a:lnTo>
                              <a:pt x="853" y="884"/>
                            </a:lnTo>
                            <a:lnTo>
                              <a:pt x="852" y="884"/>
                            </a:lnTo>
                            <a:lnTo>
                              <a:pt x="851" y="883"/>
                            </a:lnTo>
                            <a:lnTo>
                              <a:pt x="849" y="882"/>
                            </a:lnTo>
                            <a:lnTo>
                              <a:pt x="848" y="882"/>
                            </a:lnTo>
                            <a:lnTo>
                              <a:pt x="847" y="881"/>
                            </a:lnTo>
                            <a:lnTo>
                              <a:pt x="846" y="880"/>
                            </a:lnTo>
                            <a:lnTo>
                              <a:pt x="845" y="879"/>
                            </a:lnTo>
                            <a:lnTo>
                              <a:pt x="844" y="878"/>
                            </a:lnTo>
                            <a:lnTo>
                              <a:pt x="844" y="876"/>
                            </a:lnTo>
                            <a:lnTo>
                              <a:pt x="843" y="875"/>
                            </a:lnTo>
                            <a:lnTo>
                              <a:pt x="842" y="874"/>
                            </a:lnTo>
                            <a:lnTo>
                              <a:pt x="842" y="873"/>
                            </a:lnTo>
                            <a:lnTo>
                              <a:pt x="841" y="872"/>
                            </a:lnTo>
                            <a:lnTo>
                              <a:pt x="841" y="870"/>
                            </a:lnTo>
                            <a:lnTo>
                              <a:pt x="841" y="869"/>
                            </a:lnTo>
                            <a:lnTo>
                              <a:pt x="840" y="867"/>
                            </a:lnTo>
                            <a:lnTo>
                              <a:pt x="840" y="866"/>
                            </a:lnTo>
                            <a:lnTo>
                              <a:pt x="840" y="865"/>
                            </a:lnTo>
                            <a:lnTo>
                              <a:pt x="840" y="863"/>
                            </a:lnTo>
                            <a:lnTo>
                              <a:pt x="840" y="862"/>
                            </a:lnTo>
                            <a:lnTo>
                              <a:pt x="841" y="861"/>
                            </a:lnTo>
                            <a:lnTo>
                              <a:pt x="841" y="859"/>
                            </a:lnTo>
                            <a:lnTo>
                              <a:pt x="841" y="858"/>
                            </a:lnTo>
                            <a:lnTo>
                              <a:pt x="842" y="857"/>
                            </a:lnTo>
                            <a:lnTo>
                              <a:pt x="842" y="855"/>
                            </a:lnTo>
                            <a:lnTo>
                              <a:pt x="843" y="854"/>
                            </a:lnTo>
                            <a:lnTo>
                              <a:pt x="844" y="853"/>
                            </a:lnTo>
                            <a:lnTo>
                              <a:pt x="844" y="852"/>
                            </a:lnTo>
                            <a:lnTo>
                              <a:pt x="845" y="851"/>
                            </a:lnTo>
                            <a:lnTo>
                              <a:pt x="846" y="850"/>
                            </a:lnTo>
                            <a:lnTo>
                              <a:pt x="847" y="849"/>
                            </a:lnTo>
                            <a:lnTo>
                              <a:pt x="848" y="848"/>
                            </a:lnTo>
                            <a:lnTo>
                              <a:pt x="849" y="847"/>
                            </a:lnTo>
                            <a:lnTo>
                              <a:pt x="851" y="846"/>
                            </a:lnTo>
                            <a:lnTo>
                              <a:pt x="852" y="845"/>
                            </a:lnTo>
                            <a:lnTo>
                              <a:pt x="853" y="845"/>
                            </a:lnTo>
                            <a:lnTo>
                              <a:pt x="854" y="844"/>
                            </a:lnTo>
                            <a:lnTo>
                              <a:pt x="856" y="844"/>
                            </a:lnTo>
                            <a:lnTo>
                              <a:pt x="857" y="844"/>
                            </a:lnTo>
                            <a:lnTo>
                              <a:pt x="858" y="843"/>
                            </a:lnTo>
                            <a:lnTo>
                              <a:pt x="860" y="843"/>
                            </a:lnTo>
                            <a:lnTo>
                              <a:pt x="861" y="843"/>
                            </a:lnTo>
                            <a:lnTo>
                              <a:pt x="862" y="843"/>
                            </a:lnTo>
                            <a:lnTo>
                              <a:pt x="864" y="843"/>
                            </a:lnTo>
                            <a:lnTo>
                              <a:pt x="865" y="843"/>
                            </a:lnTo>
                            <a:lnTo>
                              <a:pt x="867" y="844"/>
                            </a:lnTo>
                            <a:lnTo>
                              <a:pt x="868" y="844"/>
                            </a:lnTo>
                            <a:lnTo>
                              <a:pt x="869" y="844"/>
                            </a:lnTo>
                            <a:lnTo>
                              <a:pt x="870" y="845"/>
                            </a:lnTo>
                            <a:lnTo>
                              <a:pt x="872" y="845"/>
                            </a:lnTo>
                            <a:lnTo>
                              <a:pt x="873" y="846"/>
                            </a:lnTo>
                            <a:lnTo>
                              <a:pt x="874" y="847"/>
                            </a:lnTo>
                            <a:lnTo>
                              <a:pt x="875" y="848"/>
                            </a:lnTo>
                            <a:lnTo>
                              <a:pt x="876" y="849"/>
                            </a:lnTo>
                            <a:lnTo>
                              <a:pt x="877" y="850"/>
                            </a:lnTo>
                            <a:lnTo>
                              <a:pt x="878" y="851"/>
                            </a:lnTo>
                            <a:lnTo>
                              <a:pt x="879" y="852"/>
                            </a:lnTo>
                            <a:lnTo>
                              <a:pt x="880" y="853"/>
                            </a:lnTo>
                            <a:lnTo>
                              <a:pt x="881" y="854"/>
                            </a:lnTo>
                            <a:lnTo>
                              <a:pt x="881" y="855"/>
                            </a:lnTo>
                            <a:lnTo>
                              <a:pt x="882" y="857"/>
                            </a:lnTo>
                            <a:lnTo>
                              <a:pt x="882" y="858"/>
                            </a:lnTo>
                            <a:lnTo>
                              <a:pt x="883" y="859"/>
                            </a:lnTo>
                            <a:lnTo>
                              <a:pt x="883" y="861"/>
                            </a:lnTo>
                            <a:lnTo>
                              <a:pt x="883" y="862"/>
                            </a:lnTo>
                            <a:lnTo>
                              <a:pt x="883" y="863"/>
                            </a:lnTo>
                            <a:close/>
                          </a:path>
                        </a:pathLst>
                      </a:custGeom>
                      <a:solidFill>
                        <a:srgbClr val="F6F5F0"/>
                      </a:solidFill>
                      <a:ln w="0">
                        <a:solidFill>
                          <a:srgbClr val="D6D6D6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78" name="Freeform 7">
                        <a:extLst>
                          <a:ext uri="{FF2B5EF4-FFF2-40B4-BE49-F238E27FC236}">
                            <a16:creationId xmlns="" xmlns:a16="http://schemas.microsoft.com/office/drawing/2014/main" id="{72D613E1-4DC3-46E1-87E2-AB1C5458783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32104" y="896113"/>
                        <a:ext cx="2736850" cy="27432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160" y="5073"/>
                          </a:cxn>
                          <a:cxn ang="0">
                            <a:pos x="10134" y="4559"/>
                          </a:cxn>
                          <a:cxn ang="0">
                            <a:pos x="10056" y="4050"/>
                          </a:cxn>
                          <a:cxn ang="0">
                            <a:pos x="9927" y="3552"/>
                          </a:cxn>
                          <a:cxn ang="0">
                            <a:pos x="9748" y="3070"/>
                          </a:cxn>
                          <a:cxn ang="0">
                            <a:pos x="9521" y="2608"/>
                          </a:cxn>
                          <a:cxn ang="0">
                            <a:pos x="9249" y="2171"/>
                          </a:cxn>
                          <a:cxn ang="0">
                            <a:pos x="8934" y="1764"/>
                          </a:cxn>
                          <a:cxn ang="0">
                            <a:pos x="8580" y="1391"/>
                          </a:cxn>
                          <a:cxn ang="0">
                            <a:pos x="8189" y="1056"/>
                          </a:cxn>
                          <a:cxn ang="0">
                            <a:pos x="7767" y="762"/>
                          </a:cxn>
                          <a:cxn ang="0">
                            <a:pos x="7317" y="512"/>
                          </a:cxn>
                          <a:cxn ang="0">
                            <a:pos x="6844" y="309"/>
                          </a:cxn>
                          <a:cxn ang="0">
                            <a:pos x="6353" y="155"/>
                          </a:cxn>
                          <a:cxn ang="0">
                            <a:pos x="5849" y="52"/>
                          </a:cxn>
                          <a:cxn ang="0">
                            <a:pos x="5337" y="0"/>
                          </a:cxn>
                          <a:cxn ang="0">
                            <a:pos x="4823" y="0"/>
                          </a:cxn>
                          <a:cxn ang="0">
                            <a:pos x="4311" y="52"/>
                          </a:cxn>
                          <a:cxn ang="0">
                            <a:pos x="3807" y="155"/>
                          </a:cxn>
                          <a:cxn ang="0">
                            <a:pos x="3316" y="309"/>
                          </a:cxn>
                          <a:cxn ang="0">
                            <a:pos x="2843" y="512"/>
                          </a:cxn>
                          <a:cxn ang="0">
                            <a:pos x="2393" y="762"/>
                          </a:cxn>
                          <a:cxn ang="0">
                            <a:pos x="1971" y="1056"/>
                          </a:cxn>
                          <a:cxn ang="0">
                            <a:pos x="1580" y="1391"/>
                          </a:cxn>
                          <a:cxn ang="0">
                            <a:pos x="1226" y="1764"/>
                          </a:cxn>
                          <a:cxn ang="0">
                            <a:pos x="911" y="2171"/>
                          </a:cxn>
                          <a:cxn ang="0">
                            <a:pos x="639" y="2608"/>
                          </a:cxn>
                          <a:cxn ang="0">
                            <a:pos x="412" y="3070"/>
                          </a:cxn>
                          <a:cxn ang="0">
                            <a:pos x="233" y="3552"/>
                          </a:cxn>
                          <a:cxn ang="0">
                            <a:pos x="104" y="4050"/>
                          </a:cxn>
                          <a:cxn ang="0">
                            <a:pos x="26" y="4559"/>
                          </a:cxn>
                          <a:cxn ang="0">
                            <a:pos x="0" y="5073"/>
                          </a:cxn>
                          <a:cxn ang="0">
                            <a:pos x="26" y="5587"/>
                          </a:cxn>
                          <a:cxn ang="0">
                            <a:pos x="104" y="6096"/>
                          </a:cxn>
                          <a:cxn ang="0">
                            <a:pos x="233" y="6594"/>
                          </a:cxn>
                          <a:cxn ang="0">
                            <a:pos x="412" y="7076"/>
                          </a:cxn>
                          <a:cxn ang="0">
                            <a:pos x="639" y="7538"/>
                          </a:cxn>
                          <a:cxn ang="0">
                            <a:pos x="911" y="7975"/>
                          </a:cxn>
                          <a:cxn ang="0">
                            <a:pos x="1226" y="8382"/>
                          </a:cxn>
                          <a:cxn ang="0">
                            <a:pos x="1580" y="8755"/>
                          </a:cxn>
                          <a:cxn ang="0">
                            <a:pos x="1971" y="9090"/>
                          </a:cxn>
                          <a:cxn ang="0">
                            <a:pos x="2393" y="9384"/>
                          </a:cxn>
                          <a:cxn ang="0">
                            <a:pos x="2843" y="9634"/>
                          </a:cxn>
                          <a:cxn ang="0">
                            <a:pos x="3316" y="9837"/>
                          </a:cxn>
                          <a:cxn ang="0">
                            <a:pos x="3807" y="9991"/>
                          </a:cxn>
                          <a:cxn ang="0">
                            <a:pos x="4311" y="10094"/>
                          </a:cxn>
                          <a:cxn ang="0">
                            <a:pos x="4823" y="10146"/>
                          </a:cxn>
                          <a:cxn ang="0">
                            <a:pos x="5337" y="10146"/>
                          </a:cxn>
                          <a:cxn ang="0">
                            <a:pos x="5849" y="10094"/>
                          </a:cxn>
                          <a:cxn ang="0">
                            <a:pos x="6353" y="9991"/>
                          </a:cxn>
                          <a:cxn ang="0">
                            <a:pos x="6844" y="9837"/>
                          </a:cxn>
                          <a:cxn ang="0">
                            <a:pos x="7317" y="9634"/>
                          </a:cxn>
                          <a:cxn ang="0">
                            <a:pos x="7767" y="9384"/>
                          </a:cxn>
                          <a:cxn ang="0">
                            <a:pos x="8189" y="9090"/>
                          </a:cxn>
                          <a:cxn ang="0">
                            <a:pos x="8580" y="8755"/>
                          </a:cxn>
                          <a:cxn ang="0">
                            <a:pos x="8934" y="8382"/>
                          </a:cxn>
                          <a:cxn ang="0">
                            <a:pos x="9249" y="7975"/>
                          </a:cxn>
                          <a:cxn ang="0">
                            <a:pos x="9521" y="7538"/>
                          </a:cxn>
                          <a:cxn ang="0">
                            <a:pos x="9748" y="7076"/>
                          </a:cxn>
                          <a:cxn ang="0">
                            <a:pos x="9927" y="6594"/>
                          </a:cxn>
                          <a:cxn ang="0">
                            <a:pos x="10056" y="6096"/>
                          </a:cxn>
                          <a:cxn ang="0">
                            <a:pos x="10134" y="5587"/>
                          </a:cxn>
                          <a:cxn ang="0">
                            <a:pos x="10160" y="5073"/>
                          </a:cxn>
                        </a:cxnLst>
                        <a:rect l="0" t="0" r="r" b="b"/>
                        <a:pathLst>
                          <a:path w="10160" h="10146">
                            <a:moveTo>
                              <a:pt x="10160" y="5073"/>
                            </a:moveTo>
                            <a:lnTo>
                              <a:pt x="10134" y="4559"/>
                            </a:lnTo>
                            <a:lnTo>
                              <a:pt x="10056" y="4050"/>
                            </a:lnTo>
                            <a:lnTo>
                              <a:pt x="9927" y="3552"/>
                            </a:lnTo>
                            <a:lnTo>
                              <a:pt x="9748" y="3070"/>
                            </a:lnTo>
                            <a:lnTo>
                              <a:pt x="9521" y="2608"/>
                            </a:lnTo>
                            <a:lnTo>
                              <a:pt x="9249" y="2171"/>
                            </a:lnTo>
                            <a:lnTo>
                              <a:pt x="8934" y="1764"/>
                            </a:lnTo>
                            <a:lnTo>
                              <a:pt x="8580" y="1391"/>
                            </a:lnTo>
                            <a:lnTo>
                              <a:pt x="8189" y="1056"/>
                            </a:lnTo>
                            <a:lnTo>
                              <a:pt x="7767" y="762"/>
                            </a:lnTo>
                            <a:lnTo>
                              <a:pt x="7317" y="512"/>
                            </a:lnTo>
                            <a:lnTo>
                              <a:pt x="6844" y="309"/>
                            </a:lnTo>
                            <a:lnTo>
                              <a:pt x="6353" y="155"/>
                            </a:lnTo>
                            <a:lnTo>
                              <a:pt x="5849" y="52"/>
                            </a:lnTo>
                            <a:lnTo>
                              <a:pt x="5337" y="0"/>
                            </a:lnTo>
                            <a:lnTo>
                              <a:pt x="4823" y="0"/>
                            </a:lnTo>
                            <a:lnTo>
                              <a:pt x="4311" y="52"/>
                            </a:lnTo>
                            <a:lnTo>
                              <a:pt x="3807" y="155"/>
                            </a:lnTo>
                            <a:lnTo>
                              <a:pt x="3316" y="309"/>
                            </a:lnTo>
                            <a:lnTo>
                              <a:pt x="2843" y="512"/>
                            </a:lnTo>
                            <a:lnTo>
                              <a:pt x="2393" y="762"/>
                            </a:lnTo>
                            <a:lnTo>
                              <a:pt x="1971" y="1056"/>
                            </a:lnTo>
                            <a:lnTo>
                              <a:pt x="1580" y="1391"/>
                            </a:lnTo>
                            <a:lnTo>
                              <a:pt x="1226" y="1764"/>
                            </a:lnTo>
                            <a:lnTo>
                              <a:pt x="911" y="2171"/>
                            </a:lnTo>
                            <a:lnTo>
                              <a:pt x="639" y="2608"/>
                            </a:lnTo>
                            <a:lnTo>
                              <a:pt x="412" y="3070"/>
                            </a:lnTo>
                            <a:lnTo>
                              <a:pt x="233" y="3552"/>
                            </a:lnTo>
                            <a:lnTo>
                              <a:pt x="104" y="4050"/>
                            </a:lnTo>
                            <a:lnTo>
                              <a:pt x="26" y="4559"/>
                            </a:lnTo>
                            <a:lnTo>
                              <a:pt x="0" y="5073"/>
                            </a:lnTo>
                            <a:lnTo>
                              <a:pt x="26" y="5587"/>
                            </a:lnTo>
                            <a:lnTo>
                              <a:pt x="104" y="6096"/>
                            </a:lnTo>
                            <a:lnTo>
                              <a:pt x="233" y="6594"/>
                            </a:lnTo>
                            <a:lnTo>
                              <a:pt x="412" y="7076"/>
                            </a:lnTo>
                            <a:lnTo>
                              <a:pt x="639" y="7538"/>
                            </a:lnTo>
                            <a:lnTo>
                              <a:pt x="911" y="7975"/>
                            </a:lnTo>
                            <a:lnTo>
                              <a:pt x="1226" y="8382"/>
                            </a:lnTo>
                            <a:lnTo>
                              <a:pt x="1580" y="8755"/>
                            </a:lnTo>
                            <a:lnTo>
                              <a:pt x="1971" y="9090"/>
                            </a:lnTo>
                            <a:lnTo>
                              <a:pt x="2393" y="9384"/>
                            </a:lnTo>
                            <a:lnTo>
                              <a:pt x="2843" y="9634"/>
                            </a:lnTo>
                            <a:lnTo>
                              <a:pt x="3316" y="9837"/>
                            </a:lnTo>
                            <a:lnTo>
                              <a:pt x="3807" y="9991"/>
                            </a:lnTo>
                            <a:lnTo>
                              <a:pt x="4311" y="10094"/>
                            </a:lnTo>
                            <a:lnTo>
                              <a:pt x="4823" y="10146"/>
                            </a:lnTo>
                            <a:lnTo>
                              <a:pt x="5337" y="10146"/>
                            </a:lnTo>
                            <a:lnTo>
                              <a:pt x="5849" y="10094"/>
                            </a:lnTo>
                            <a:lnTo>
                              <a:pt x="6353" y="9991"/>
                            </a:lnTo>
                            <a:lnTo>
                              <a:pt x="6844" y="9837"/>
                            </a:lnTo>
                            <a:lnTo>
                              <a:pt x="7317" y="9634"/>
                            </a:lnTo>
                            <a:lnTo>
                              <a:pt x="7767" y="9384"/>
                            </a:lnTo>
                            <a:lnTo>
                              <a:pt x="8189" y="9090"/>
                            </a:lnTo>
                            <a:lnTo>
                              <a:pt x="8580" y="8755"/>
                            </a:lnTo>
                            <a:lnTo>
                              <a:pt x="8934" y="8382"/>
                            </a:lnTo>
                            <a:lnTo>
                              <a:pt x="9249" y="7975"/>
                            </a:lnTo>
                            <a:lnTo>
                              <a:pt x="9521" y="7538"/>
                            </a:lnTo>
                            <a:lnTo>
                              <a:pt x="9748" y="7076"/>
                            </a:lnTo>
                            <a:lnTo>
                              <a:pt x="9927" y="6594"/>
                            </a:lnTo>
                            <a:lnTo>
                              <a:pt x="10056" y="6096"/>
                            </a:lnTo>
                            <a:lnTo>
                              <a:pt x="10134" y="5587"/>
                            </a:lnTo>
                            <a:lnTo>
                              <a:pt x="10160" y="5073"/>
                            </a:ln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79" name="Line 8">
                        <a:extLst>
                          <a:ext uri="{FF2B5EF4-FFF2-40B4-BE49-F238E27FC236}">
                            <a16:creationId xmlns="" xmlns:a16="http://schemas.microsoft.com/office/drawing/2014/main" id="{4C2A5B23-EA69-45A7-89D1-AAC93664BC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0529" y="894525"/>
                        <a:ext cx="1588" cy="136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0" name="Line 9">
                        <a:extLst>
                          <a:ext uri="{FF2B5EF4-FFF2-40B4-BE49-F238E27FC236}">
                            <a16:creationId xmlns="" xmlns:a16="http://schemas.microsoft.com/office/drawing/2014/main" id="{BED0BF91-7F40-473B-8839-690E73722A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2404" y="915163"/>
                        <a:ext cx="23813" cy="1349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1" name="Line 10">
                        <a:extLst>
                          <a:ext uri="{FF2B5EF4-FFF2-40B4-BE49-F238E27FC236}">
                            <a16:creationId xmlns="" xmlns:a16="http://schemas.microsoft.com/office/drawing/2014/main" id="{E70CFEA4-CCD7-4652-BDEC-E39592E58D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2217" y="977075"/>
                        <a:ext cx="46038" cy="128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2" name="Line 11">
                        <a:extLst>
                          <a:ext uri="{FF2B5EF4-FFF2-40B4-BE49-F238E27FC236}">
                            <a16:creationId xmlns="" xmlns:a16="http://schemas.microsoft.com/office/drawing/2014/main" id="{EB1A27FE-D246-491F-BFE6-C032516266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6317" y="1078675"/>
                        <a:ext cx="68263" cy="1190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3" name="Line 12">
                        <a:extLst>
                          <a:ext uri="{FF2B5EF4-FFF2-40B4-BE49-F238E27FC236}">
                            <a16:creationId xmlns="" xmlns:a16="http://schemas.microsoft.com/office/drawing/2014/main" id="{3FB7F4C6-7E02-4E93-8811-22901AB13D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1054" y="1215200"/>
                        <a:ext cx="87313" cy="1047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4" name="Line 13">
                        <a:extLst>
                          <a:ext uri="{FF2B5EF4-FFF2-40B4-BE49-F238E27FC236}">
                            <a16:creationId xmlns="" xmlns:a16="http://schemas.microsoft.com/office/drawing/2014/main" id="{E5C9ECD4-D0E1-41FE-8C34-CDF6BA22F9D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1192" y="1385063"/>
                        <a:ext cx="104775" cy="873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5" name="Line 14">
                        <a:extLst>
                          <a:ext uri="{FF2B5EF4-FFF2-40B4-BE49-F238E27FC236}">
                            <a16:creationId xmlns="" xmlns:a16="http://schemas.microsoft.com/office/drawing/2014/main" id="{D73F77D4-ED96-4F9E-BCCE-13FDE9FE5E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4667" y="1580325"/>
                        <a:ext cx="1190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6" name="Line 15">
                        <a:extLst>
                          <a:ext uri="{FF2B5EF4-FFF2-40B4-BE49-F238E27FC236}">
                            <a16:creationId xmlns="" xmlns:a16="http://schemas.microsoft.com/office/drawing/2014/main" id="{47EEC6B9-B411-46CE-99D7-4A96B4461B6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4654" y="1797813"/>
                        <a:ext cx="128588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7" name="Line 16">
                        <a:extLst>
                          <a:ext uri="{FF2B5EF4-FFF2-40B4-BE49-F238E27FC236}">
                            <a16:creationId xmlns="" xmlns:a16="http://schemas.microsoft.com/office/drawing/2014/main" id="{4DC7C8F5-F496-4357-A69E-53A22D72A3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2742" y="2029588"/>
                        <a:ext cx="13493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8" name="Line 17">
                        <a:extLst>
                          <a:ext uri="{FF2B5EF4-FFF2-40B4-BE49-F238E27FC236}">
                            <a16:creationId xmlns="" xmlns:a16="http://schemas.microsoft.com/office/drawing/2014/main" id="{1F4B356C-563D-453D-A6DB-3A617A1626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2104" y="2267713"/>
                        <a:ext cx="136525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89" name="Line 18">
                        <a:extLst>
                          <a:ext uri="{FF2B5EF4-FFF2-40B4-BE49-F238E27FC236}">
                            <a16:creationId xmlns="" xmlns:a16="http://schemas.microsoft.com/office/drawing/2014/main" id="{9736FBBD-448C-4776-AF00-128F1AA634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2742" y="2482025"/>
                        <a:ext cx="13493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0" name="Line 19">
                        <a:extLst>
                          <a:ext uri="{FF2B5EF4-FFF2-40B4-BE49-F238E27FC236}">
                            <a16:creationId xmlns="" xmlns:a16="http://schemas.microsoft.com/office/drawing/2014/main" id="{5ABA3FBE-FEC6-4A54-8E6B-4E9CFAADFC0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14654" y="2689988"/>
                        <a:ext cx="128588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1" name="Line 20">
                        <a:extLst>
                          <a:ext uri="{FF2B5EF4-FFF2-40B4-BE49-F238E27FC236}">
                            <a16:creationId xmlns="" xmlns:a16="http://schemas.microsoft.com/office/drawing/2014/main" id="{F262F020-6A26-42AA-A7B2-7D485E8677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14667" y="2885250"/>
                        <a:ext cx="1190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2" name="Line 21">
                        <a:extLst>
                          <a:ext uri="{FF2B5EF4-FFF2-40B4-BE49-F238E27FC236}">
                            <a16:creationId xmlns="" xmlns:a16="http://schemas.microsoft.com/office/drawing/2014/main" id="{E48CCB71-414D-4F27-AB56-BF0838E860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51192" y="3061463"/>
                        <a:ext cx="104775" cy="889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3" name="Line 22">
                        <a:extLst>
                          <a:ext uri="{FF2B5EF4-FFF2-40B4-BE49-F238E27FC236}">
                            <a16:creationId xmlns="" xmlns:a16="http://schemas.microsoft.com/office/drawing/2014/main" id="{1FF4E142-EB07-4CDD-AC43-598920BC84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21054" y="3213863"/>
                        <a:ext cx="87313" cy="1047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4" name="Line 23">
                        <a:extLst>
                          <a:ext uri="{FF2B5EF4-FFF2-40B4-BE49-F238E27FC236}">
                            <a16:creationId xmlns="" xmlns:a16="http://schemas.microsoft.com/office/drawing/2014/main" id="{D5BDF8A9-4319-4582-B820-48ACE24B69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6317" y="3337688"/>
                        <a:ext cx="68263" cy="1190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5" name="Line 24">
                        <a:extLst>
                          <a:ext uri="{FF2B5EF4-FFF2-40B4-BE49-F238E27FC236}">
                            <a16:creationId xmlns="" xmlns:a16="http://schemas.microsoft.com/office/drawing/2014/main" id="{FC520DB9-9981-40F0-B809-029252E4E0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32217" y="3428175"/>
                        <a:ext cx="46038" cy="128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6" name="Line 25">
                        <a:extLst>
                          <a:ext uri="{FF2B5EF4-FFF2-40B4-BE49-F238E27FC236}">
                            <a16:creationId xmlns="" xmlns:a16="http://schemas.microsoft.com/office/drawing/2014/main" id="{8A92180E-7473-4D5D-AE39-AF6C13F7AEE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62404" y="3483738"/>
                        <a:ext cx="23813" cy="136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7" name="Line 26">
                        <a:extLst>
                          <a:ext uri="{FF2B5EF4-FFF2-40B4-BE49-F238E27FC236}">
                            <a16:creationId xmlns="" xmlns:a16="http://schemas.microsoft.com/office/drawing/2014/main" id="{C4CB96FE-4973-49B2-841B-E47034AC81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0529" y="3502788"/>
                        <a:ext cx="1588" cy="1381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8" name="Line 27">
                        <a:extLst>
                          <a:ext uri="{FF2B5EF4-FFF2-40B4-BE49-F238E27FC236}">
                            <a16:creationId xmlns="" xmlns:a16="http://schemas.microsoft.com/office/drawing/2014/main" id="{5030C892-AC27-4A0B-8D81-70FDDD0213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14842" y="3483738"/>
                        <a:ext cx="22225" cy="136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399" name="Line 28">
                        <a:extLst>
                          <a:ext uri="{FF2B5EF4-FFF2-40B4-BE49-F238E27FC236}">
                            <a16:creationId xmlns="" xmlns:a16="http://schemas.microsoft.com/office/drawing/2014/main" id="{D9F227A6-827A-4C45-AA80-EB8C277A81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21217" y="3428175"/>
                        <a:ext cx="47625" cy="128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0" name="Line 29">
                        <a:extLst>
                          <a:ext uri="{FF2B5EF4-FFF2-40B4-BE49-F238E27FC236}">
                            <a16:creationId xmlns="" xmlns:a16="http://schemas.microsoft.com/office/drawing/2014/main" id="{6F333F5F-4681-446A-BCE7-EE4941DCD3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16479" y="3337688"/>
                        <a:ext cx="68263" cy="1190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1" name="Line 30">
                        <a:extLst>
                          <a:ext uri="{FF2B5EF4-FFF2-40B4-BE49-F238E27FC236}">
                            <a16:creationId xmlns="" xmlns:a16="http://schemas.microsoft.com/office/drawing/2014/main" id="{B6B0B025-0211-415E-9E2A-72D1D7F54F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992692" y="3213863"/>
                        <a:ext cx="87313" cy="1047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2" name="Line 31">
                        <a:extLst>
                          <a:ext uri="{FF2B5EF4-FFF2-40B4-BE49-F238E27FC236}">
                            <a16:creationId xmlns="" xmlns:a16="http://schemas.microsoft.com/office/drawing/2014/main" id="{72F84911-7B94-41BE-A8FE-B959EAAE3C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43504" y="3061463"/>
                        <a:ext cx="104775" cy="889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3" name="Line 32">
                        <a:extLst>
                          <a:ext uri="{FF2B5EF4-FFF2-40B4-BE49-F238E27FC236}">
                            <a16:creationId xmlns="" xmlns:a16="http://schemas.microsoft.com/office/drawing/2014/main" id="{F08E8AA7-2D1A-4965-8217-46ADECEB15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67329" y="2885250"/>
                        <a:ext cx="11747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4" name="Line 33">
                        <a:extLst>
                          <a:ext uri="{FF2B5EF4-FFF2-40B4-BE49-F238E27FC236}">
                            <a16:creationId xmlns="" xmlns:a16="http://schemas.microsoft.com/office/drawing/2014/main" id="{83289C41-C60A-4AAF-9A53-F1CE501F7B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57817" y="2689988"/>
                        <a:ext cx="128588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5" name="Line 34">
                        <a:extLst>
                          <a:ext uri="{FF2B5EF4-FFF2-40B4-BE49-F238E27FC236}">
                            <a16:creationId xmlns="" xmlns:a16="http://schemas.microsoft.com/office/drawing/2014/main" id="{86A3A702-F28E-4471-9416-9EB5F621E21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13379" y="2482025"/>
                        <a:ext cx="13493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6" name="Line 35">
                        <a:extLst>
                          <a:ext uri="{FF2B5EF4-FFF2-40B4-BE49-F238E27FC236}">
                            <a16:creationId xmlns="" xmlns:a16="http://schemas.microsoft.com/office/drawing/2014/main" id="{CFFC49D3-FC77-4F53-99A1-58807CC4C6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32429" y="2267713"/>
                        <a:ext cx="136525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7" name="Line 36">
                        <a:extLst>
                          <a:ext uri="{FF2B5EF4-FFF2-40B4-BE49-F238E27FC236}">
                            <a16:creationId xmlns="" xmlns:a16="http://schemas.microsoft.com/office/drawing/2014/main" id="{08FDE2B0-1645-4BD4-BFED-28BFAC678AE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13379" y="2029588"/>
                        <a:ext cx="13493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8" name="Line 37">
                        <a:extLst>
                          <a:ext uri="{FF2B5EF4-FFF2-40B4-BE49-F238E27FC236}">
                            <a16:creationId xmlns="" xmlns:a16="http://schemas.microsoft.com/office/drawing/2014/main" id="{E0831C75-FCF6-4EF7-8D98-36B4100058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57817" y="1797813"/>
                        <a:ext cx="128588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09" name="Line 38">
                        <a:extLst>
                          <a:ext uri="{FF2B5EF4-FFF2-40B4-BE49-F238E27FC236}">
                            <a16:creationId xmlns="" xmlns:a16="http://schemas.microsoft.com/office/drawing/2014/main" id="{D8FF0C9D-7594-44FB-A9DC-188986461F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67329" y="1580325"/>
                        <a:ext cx="11747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0" name="Line 39">
                        <a:extLst>
                          <a:ext uri="{FF2B5EF4-FFF2-40B4-BE49-F238E27FC236}">
                            <a16:creationId xmlns="" xmlns:a16="http://schemas.microsoft.com/office/drawing/2014/main" id="{CFA05389-DACD-4895-9709-66ECBA0428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43504" y="1385063"/>
                        <a:ext cx="104775" cy="873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1" name="Line 40">
                        <a:extLst>
                          <a:ext uri="{FF2B5EF4-FFF2-40B4-BE49-F238E27FC236}">
                            <a16:creationId xmlns="" xmlns:a16="http://schemas.microsoft.com/office/drawing/2014/main" id="{774C105B-B094-4A86-AFCB-CAE0B122CB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92692" y="1215200"/>
                        <a:ext cx="87313" cy="1047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2" name="Line 41">
                        <a:extLst>
                          <a:ext uri="{FF2B5EF4-FFF2-40B4-BE49-F238E27FC236}">
                            <a16:creationId xmlns="" xmlns:a16="http://schemas.microsoft.com/office/drawing/2014/main" id="{74254E86-8900-426C-9CDF-6701DBFA96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6479" y="1078675"/>
                        <a:ext cx="68263" cy="1190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3" name="Line 42">
                        <a:extLst>
                          <a:ext uri="{FF2B5EF4-FFF2-40B4-BE49-F238E27FC236}">
                            <a16:creationId xmlns="" xmlns:a16="http://schemas.microsoft.com/office/drawing/2014/main" id="{C85044A2-2B55-4A81-A358-058CE85DA8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21217" y="977075"/>
                        <a:ext cx="47625" cy="128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4" name="Line 43">
                        <a:extLst>
                          <a:ext uri="{FF2B5EF4-FFF2-40B4-BE49-F238E27FC236}">
                            <a16:creationId xmlns="" xmlns:a16="http://schemas.microsoft.com/office/drawing/2014/main" id="{D25FF90D-3397-4A4F-871F-B49E7D52DB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14842" y="915163"/>
                        <a:ext cx="22225" cy="1349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5" name="Line 44">
                        <a:extLst>
                          <a:ext uri="{FF2B5EF4-FFF2-40B4-BE49-F238E27FC236}">
                            <a16:creationId xmlns="" xmlns:a16="http://schemas.microsoft.com/office/drawing/2014/main" id="{109A7CF9-9354-4AAC-B857-5B24A08285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0529" y="894525"/>
                        <a:ext cx="15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6" name="Rectangle 45">
                        <a:extLst>
                          <a:ext uri="{FF2B5EF4-FFF2-40B4-BE49-F238E27FC236}">
                            <a16:creationId xmlns="" xmlns:a16="http://schemas.microsoft.com/office/drawing/2014/main" id="{80591541-52EA-47E5-BBD5-7F71C11A898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21226" y="1015598"/>
                        <a:ext cx="2407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7" name="Rectangle 46">
                        <a:extLst>
                          <a:ext uri="{FF2B5EF4-FFF2-40B4-BE49-F238E27FC236}">
                            <a16:creationId xmlns="" xmlns:a16="http://schemas.microsoft.com/office/drawing/2014/main" id="{99888F0F-C28F-4131-91F1-413C5C1636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9800000">
                        <a:off x="1450266" y="1168617"/>
                        <a:ext cx="471827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330°</a:t>
                        </a:r>
                        <a:endPara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8" name="Rectangle 47">
                        <a:extLst>
                          <a:ext uri="{FF2B5EF4-FFF2-40B4-BE49-F238E27FC236}">
                            <a16:creationId xmlns="" xmlns:a16="http://schemas.microsoft.com/office/drawing/2014/main" id="{B229129E-C043-4A37-A808-BFB5FB4F8A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000000">
                        <a:off x="1039104" y="1554377"/>
                        <a:ext cx="4718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300°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19" name="Rectangle 48">
                        <a:extLst>
                          <a:ext uri="{FF2B5EF4-FFF2-40B4-BE49-F238E27FC236}">
                            <a16:creationId xmlns="" xmlns:a16="http://schemas.microsoft.com/office/drawing/2014/main" id="{047528BC-26C6-4B97-8799-35DAE56E27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6200000">
                        <a:off x="889877" y="2094128"/>
                        <a:ext cx="4718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270°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0" name="Rectangle 49">
                        <a:extLst>
                          <a:ext uri="{FF2B5EF4-FFF2-40B4-BE49-F238E27FC236}">
                            <a16:creationId xmlns="" xmlns:a16="http://schemas.microsoft.com/office/drawing/2014/main" id="{EB2EFDC2-B178-412F-A78F-F088A6AEC3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4400000">
                        <a:off x="1005763" y="2643404"/>
                        <a:ext cx="4718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240°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1" name="Rectangle 50">
                        <a:extLst>
                          <a:ext uri="{FF2B5EF4-FFF2-40B4-BE49-F238E27FC236}">
                            <a16:creationId xmlns="" xmlns:a16="http://schemas.microsoft.com/office/drawing/2014/main" id="{B3A38C68-6927-46DF-BB8D-CFD84D1296A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2600000">
                        <a:off x="1391527" y="3054569"/>
                        <a:ext cx="471827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210°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2" name="Rectangle 51">
                        <a:extLst>
                          <a:ext uri="{FF2B5EF4-FFF2-40B4-BE49-F238E27FC236}">
                            <a16:creationId xmlns="" xmlns:a16="http://schemas.microsoft.com/office/drawing/2014/main" id="{7E55905D-21AC-40ED-9536-A59053EECF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0800000">
                        <a:off x="1929691" y="3203792"/>
                        <a:ext cx="471827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180°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3" name="Rectangle 52">
                        <a:extLst>
                          <a:ext uri="{FF2B5EF4-FFF2-40B4-BE49-F238E27FC236}">
                            <a16:creationId xmlns="" xmlns:a16="http://schemas.microsoft.com/office/drawing/2014/main" id="{0D89108B-2221-4132-9300-25D06C6ED0A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9000000">
                        <a:off x="2477377" y="3087906"/>
                        <a:ext cx="471827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150°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4" name="Rectangle 53">
                        <a:extLst>
                          <a:ext uri="{FF2B5EF4-FFF2-40B4-BE49-F238E27FC236}">
                            <a16:creationId xmlns="" xmlns:a16="http://schemas.microsoft.com/office/drawing/2014/main" id="{DDED96D6-E9FB-44D2-9245-712C4B0087B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7200000">
                        <a:off x="2886951" y="2700553"/>
                        <a:ext cx="47182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120°</a:t>
                        </a:r>
                        <a:endParaRPr kumimoji="0" lang="en-US" sz="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5" name="Rectangle 54">
                        <a:extLst>
                          <a:ext uri="{FF2B5EF4-FFF2-40B4-BE49-F238E27FC236}">
                            <a16:creationId xmlns="" xmlns:a16="http://schemas.microsoft.com/office/drawing/2014/main" id="{BC7050F0-8DFF-4744-B042-9BFD8A03722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3096331" y="2160804"/>
                        <a:ext cx="35627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90°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6" name="Rectangle 55">
                        <a:extLst>
                          <a:ext uri="{FF2B5EF4-FFF2-40B4-BE49-F238E27FC236}">
                            <a16:creationId xmlns="" xmlns:a16="http://schemas.microsoft.com/office/drawing/2014/main" id="{5720E7F0-6935-43CE-8969-B88E4EEA7D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3600000">
                        <a:off x="2975682" y="1609940"/>
                        <a:ext cx="35627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60°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7" name="Rectangle 56">
                        <a:extLst>
                          <a:ext uri="{FF2B5EF4-FFF2-40B4-BE49-F238E27FC236}">
                            <a16:creationId xmlns="" xmlns:a16="http://schemas.microsoft.com/office/drawing/2014/main" id="{F4B80BF1-28DB-49A4-B243-575085DA48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1800000">
                        <a:off x="2589919" y="1200367"/>
                        <a:ext cx="356278" cy="2773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6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Verdana" pitchFamily="34" charset="0"/>
                            <a:cs typeface="Verdana" pitchFamily="34" charset="0"/>
                          </a:rPr>
                          <a:t>30°</a:t>
                        </a:r>
                        <a:endParaRPr kumimoji="0" lang="en-US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8" name="Freeform 58">
                        <a:extLst>
                          <a:ext uri="{FF2B5EF4-FFF2-40B4-BE49-F238E27FC236}">
                            <a16:creationId xmlns="" xmlns:a16="http://schemas.microsoft.com/office/drawing/2014/main" id="{05FAFC66-3DC4-4288-8662-74AAD595599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68779" y="2232788"/>
                        <a:ext cx="65088" cy="682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6" y="125"/>
                          </a:cxn>
                          <a:cxn ang="0">
                            <a:pos x="216" y="43"/>
                          </a:cxn>
                          <a:cxn ang="0">
                            <a:pos x="141" y="0"/>
                          </a:cxn>
                          <a:cxn ang="0">
                            <a:pos x="56" y="15"/>
                          </a:cxn>
                          <a:cxn ang="0">
                            <a:pos x="0" y="82"/>
                          </a:cxn>
                          <a:cxn ang="0">
                            <a:pos x="0" y="168"/>
                          </a:cxn>
                          <a:cxn ang="0">
                            <a:pos x="56" y="235"/>
                          </a:cxn>
                          <a:cxn ang="0">
                            <a:pos x="141" y="250"/>
                          </a:cxn>
                          <a:cxn ang="0">
                            <a:pos x="216" y="207"/>
                          </a:cxn>
                          <a:cxn ang="0">
                            <a:pos x="246" y="125"/>
                          </a:cxn>
                        </a:cxnLst>
                        <a:rect l="0" t="0" r="r" b="b"/>
                        <a:pathLst>
                          <a:path w="246" h="250">
                            <a:moveTo>
                              <a:pt x="246" y="125"/>
                            </a:moveTo>
                            <a:lnTo>
                              <a:pt x="216" y="43"/>
                            </a:lnTo>
                            <a:lnTo>
                              <a:pt x="141" y="0"/>
                            </a:lnTo>
                            <a:lnTo>
                              <a:pt x="56" y="15"/>
                            </a:lnTo>
                            <a:lnTo>
                              <a:pt x="0" y="82"/>
                            </a:lnTo>
                            <a:lnTo>
                              <a:pt x="0" y="168"/>
                            </a:lnTo>
                            <a:lnTo>
                              <a:pt x="56" y="235"/>
                            </a:lnTo>
                            <a:lnTo>
                              <a:pt x="141" y="250"/>
                            </a:lnTo>
                            <a:lnTo>
                              <a:pt x="216" y="207"/>
                            </a:lnTo>
                            <a:lnTo>
                              <a:pt x="246" y="125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29" name="Line 59">
                        <a:extLst>
                          <a:ext uri="{FF2B5EF4-FFF2-40B4-BE49-F238E27FC236}">
                            <a16:creationId xmlns="" xmlns:a16="http://schemas.microsoft.com/office/drawing/2014/main" id="{03C77C3E-4C40-4459-8802-A3763D7B33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52904" y="894525"/>
                        <a:ext cx="1588" cy="698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0" name="Line 60">
                        <a:extLst>
                          <a:ext uri="{FF2B5EF4-FFF2-40B4-BE49-F238E27FC236}">
                            <a16:creationId xmlns="" xmlns:a16="http://schemas.microsoft.com/office/drawing/2014/main" id="{7801B738-0E6B-4416-8C10-2DDEBC74771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05279" y="897700"/>
                        <a:ext cx="47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1" name="Line 61">
                        <a:extLst>
                          <a:ext uri="{FF2B5EF4-FFF2-40B4-BE49-F238E27FC236}">
                            <a16:creationId xmlns="" xmlns:a16="http://schemas.microsoft.com/office/drawing/2014/main" id="{EE9B6774-17ED-4197-9A8C-C1CAA1D7EB9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57654" y="902463"/>
                        <a:ext cx="6350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2" name="Line 62">
                        <a:extLst>
                          <a:ext uri="{FF2B5EF4-FFF2-40B4-BE49-F238E27FC236}">
                            <a16:creationId xmlns="" xmlns:a16="http://schemas.microsoft.com/office/drawing/2014/main" id="{A4EA17AF-4615-4268-B306-DD8AE7105B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0029" y="907225"/>
                        <a:ext cx="952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7" name="Line 63">
                        <a:extLst>
                          <a:ext uri="{FF2B5EF4-FFF2-40B4-BE49-F238E27FC236}">
                            <a16:creationId xmlns="" xmlns:a16="http://schemas.microsoft.com/office/drawing/2014/main" id="{C7D7688A-CD0C-477F-B16A-6DB79F39B7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62404" y="915163"/>
                        <a:ext cx="12700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39" name="Line 64">
                        <a:extLst>
                          <a:ext uri="{FF2B5EF4-FFF2-40B4-BE49-F238E27FC236}">
                            <a16:creationId xmlns="" xmlns:a16="http://schemas.microsoft.com/office/drawing/2014/main" id="{50823429-7972-4171-BFAF-7BED1B6B6D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6367" y="924688"/>
                        <a:ext cx="14288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0" name="Line 65">
                        <a:extLst>
                          <a:ext uri="{FF2B5EF4-FFF2-40B4-BE49-F238E27FC236}">
                            <a16:creationId xmlns="" xmlns:a16="http://schemas.microsoft.com/office/drawing/2014/main" id="{2EDA9AE5-592D-459C-BFED-928C9E0AB7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68742" y="934213"/>
                        <a:ext cx="174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1" name="Line 66">
                        <a:extLst>
                          <a:ext uri="{FF2B5EF4-FFF2-40B4-BE49-F238E27FC236}">
                            <a16:creationId xmlns="" xmlns:a16="http://schemas.microsoft.com/office/drawing/2014/main" id="{510E1BCB-54F9-4BD1-88EF-26842F9943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22704" y="946913"/>
                        <a:ext cx="19050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2" name="Line 67">
                        <a:extLst>
                          <a:ext uri="{FF2B5EF4-FFF2-40B4-BE49-F238E27FC236}">
                            <a16:creationId xmlns="" xmlns:a16="http://schemas.microsoft.com/office/drawing/2014/main" id="{B216CBE3-6ECC-4E99-AE09-A91EB15F50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76667" y="961200"/>
                        <a:ext cx="22225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3" name="Line 68">
                        <a:extLst>
                          <a:ext uri="{FF2B5EF4-FFF2-40B4-BE49-F238E27FC236}">
                            <a16:creationId xmlns="" xmlns:a16="http://schemas.microsoft.com/office/drawing/2014/main" id="{94CCCB8E-AC48-4622-93DD-F59AA99887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32217" y="977075"/>
                        <a:ext cx="23813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5" name="Line 69">
                        <a:extLst>
                          <a:ext uri="{FF2B5EF4-FFF2-40B4-BE49-F238E27FC236}">
                            <a16:creationId xmlns="" xmlns:a16="http://schemas.microsoft.com/office/drawing/2014/main" id="{E561C627-1816-4BE1-B484-B765CBDC9C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87767" y="994538"/>
                        <a:ext cx="25400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6" name="Line 70">
                        <a:extLst>
                          <a:ext uri="{FF2B5EF4-FFF2-40B4-BE49-F238E27FC236}">
                            <a16:creationId xmlns="" xmlns:a16="http://schemas.microsoft.com/office/drawing/2014/main" id="{9E669EDA-38F6-4F18-A902-09195AC7F46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43317" y="1013588"/>
                        <a:ext cx="28575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7" name="Line 71">
                        <a:extLst>
                          <a:ext uri="{FF2B5EF4-FFF2-40B4-BE49-F238E27FC236}">
                            <a16:creationId xmlns="" xmlns:a16="http://schemas.microsoft.com/office/drawing/2014/main" id="{3A87777C-0873-4852-8A7E-36D9994838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00454" y="1032638"/>
                        <a:ext cx="30163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8" name="Line 72">
                        <a:extLst>
                          <a:ext uri="{FF2B5EF4-FFF2-40B4-BE49-F238E27FC236}">
                            <a16:creationId xmlns="" xmlns:a16="http://schemas.microsoft.com/office/drawing/2014/main" id="{33FA8281-B439-4189-B04C-F55D97D35FD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57592" y="1054863"/>
                        <a:ext cx="31750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49" name="Line 73">
                        <a:extLst>
                          <a:ext uri="{FF2B5EF4-FFF2-40B4-BE49-F238E27FC236}">
                            <a16:creationId xmlns="" xmlns:a16="http://schemas.microsoft.com/office/drawing/2014/main" id="{EE2C910A-80F0-470E-B560-F8AEAE7F20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6317" y="1078675"/>
                        <a:ext cx="33338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1" name="Line 74">
                        <a:extLst>
                          <a:ext uri="{FF2B5EF4-FFF2-40B4-BE49-F238E27FC236}">
                            <a16:creationId xmlns="" xmlns:a16="http://schemas.microsoft.com/office/drawing/2014/main" id="{DDC48B4C-FC68-4548-94C8-3F8A9D3897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042" y="1102488"/>
                        <a:ext cx="36513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2" name="Line 75">
                        <a:extLst>
                          <a:ext uri="{FF2B5EF4-FFF2-40B4-BE49-F238E27FC236}">
                            <a16:creationId xmlns="" xmlns:a16="http://schemas.microsoft.com/office/drawing/2014/main" id="{3760BAA5-DF5E-4BFA-A975-D08310BB569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35354" y="1129475"/>
                        <a:ext cx="38100" cy="555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3" name="Line 76">
                        <a:extLst>
                          <a:ext uri="{FF2B5EF4-FFF2-40B4-BE49-F238E27FC236}">
                            <a16:creationId xmlns="" xmlns:a16="http://schemas.microsoft.com/office/drawing/2014/main" id="{0AB0518B-DA27-428D-84B1-9D790E312F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95667" y="1156463"/>
                        <a:ext cx="39688" cy="555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4" name="Line 77">
                        <a:extLst>
                          <a:ext uri="{FF2B5EF4-FFF2-40B4-BE49-F238E27FC236}">
                            <a16:creationId xmlns="" xmlns:a16="http://schemas.microsoft.com/office/drawing/2014/main" id="{A5370283-0B68-46BE-A8A4-3890FDDCAA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7567" y="1185038"/>
                        <a:ext cx="42863" cy="539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5" name="Line 78">
                        <a:extLst>
                          <a:ext uri="{FF2B5EF4-FFF2-40B4-BE49-F238E27FC236}">
                            <a16:creationId xmlns="" xmlns:a16="http://schemas.microsoft.com/office/drawing/2014/main" id="{F590322C-40CE-4C68-AF7F-AEB7779000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21054" y="1215200"/>
                        <a:ext cx="42863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6" name="Line 79">
                        <a:extLst>
                          <a:ext uri="{FF2B5EF4-FFF2-40B4-BE49-F238E27FC236}">
                            <a16:creationId xmlns="" xmlns:a16="http://schemas.microsoft.com/office/drawing/2014/main" id="{0FABA8C7-3379-4F66-A160-9BF6B9C481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84542" y="1246950"/>
                        <a:ext cx="46038" cy="508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7" name="Line 80">
                        <a:extLst>
                          <a:ext uri="{FF2B5EF4-FFF2-40B4-BE49-F238E27FC236}">
                            <a16:creationId xmlns="" xmlns:a16="http://schemas.microsoft.com/office/drawing/2014/main" id="{C9FBFE79-9DF1-43A4-84E7-FBE41C12C1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9617" y="1280288"/>
                        <a:ext cx="47625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8" name="Line 81">
                        <a:extLst>
                          <a:ext uri="{FF2B5EF4-FFF2-40B4-BE49-F238E27FC236}">
                            <a16:creationId xmlns="" xmlns:a16="http://schemas.microsoft.com/office/drawing/2014/main" id="{8E41794E-9BD2-47F5-B784-926DD42EF8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16279" y="1313625"/>
                        <a:ext cx="49213" cy="476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59" name="Line 82">
                        <a:extLst>
                          <a:ext uri="{FF2B5EF4-FFF2-40B4-BE49-F238E27FC236}">
                            <a16:creationId xmlns="" xmlns:a16="http://schemas.microsoft.com/office/drawing/2014/main" id="{F15E583B-55A9-4949-92D4-DC83FD1BA9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82942" y="1348550"/>
                        <a:ext cx="50800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0" name="Line 83">
                        <a:extLst>
                          <a:ext uri="{FF2B5EF4-FFF2-40B4-BE49-F238E27FC236}">
                            <a16:creationId xmlns="" xmlns:a16="http://schemas.microsoft.com/office/drawing/2014/main" id="{55147AFC-4B03-4908-B489-87F4CE0258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1192" y="1385063"/>
                        <a:ext cx="52388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1" name="Line 84">
                        <a:extLst>
                          <a:ext uri="{FF2B5EF4-FFF2-40B4-BE49-F238E27FC236}">
                            <a16:creationId xmlns="" xmlns:a16="http://schemas.microsoft.com/office/drawing/2014/main" id="{414C722D-D996-4E17-ADE2-D2AD1292C05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21029" y="1421575"/>
                        <a:ext cx="53975" cy="428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2" name="Line 85">
                        <a:extLst>
                          <a:ext uri="{FF2B5EF4-FFF2-40B4-BE49-F238E27FC236}">
                            <a16:creationId xmlns="" xmlns:a16="http://schemas.microsoft.com/office/drawing/2014/main" id="{F84E424B-C92F-4E7D-BEEB-9EC3B5B149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92454" y="1459675"/>
                        <a:ext cx="55563" cy="412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3" name="Line 86">
                        <a:extLst>
                          <a:ext uri="{FF2B5EF4-FFF2-40B4-BE49-F238E27FC236}">
                            <a16:creationId xmlns="" xmlns:a16="http://schemas.microsoft.com/office/drawing/2014/main" id="{5B9552DE-ACF7-43D4-8D8E-3D6F9C68144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65467" y="1499363"/>
                        <a:ext cx="57150" cy="381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4" name="Line 87">
                        <a:extLst>
                          <a:ext uri="{FF2B5EF4-FFF2-40B4-BE49-F238E27FC236}">
                            <a16:creationId xmlns="" xmlns:a16="http://schemas.microsoft.com/office/drawing/2014/main" id="{7907464E-7072-4638-ACFB-4B4A914724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0067" y="1539050"/>
                        <a:ext cx="57150" cy="365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5" name="Line 88">
                        <a:extLst>
                          <a:ext uri="{FF2B5EF4-FFF2-40B4-BE49-F238E27FC236}">
                            <a16:creationId xmlns="" xmlns:a16="http://schemas.microsoft.com/office/drawing/2014/main" id="{0563C5A9-19B1-4964-8BE9-C197621CC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4667" y="1580325"/>
                        <a:ext cx="60325" cy="349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6" name="Line 89">
                        <a:extLst>
                          <a:ext uri="{FF2B5EF4-FFF2-40B4-BE49-F238E27FC236}">
                            <a16:creationId xmlns="" xmlns:a16="http://schemas.microsoft.com/office/drawing/2014/main" id="{BDE96974-05B5-41B2-82B0-6B5F06ABD2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2442" y="1623188"/>
                        <a:ext cx="60325" cy="317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7" name="Line 90">
                        <a:extLst>
                          <a:ext uri="{FF2B5EF4-FFF2-40B4-BE49-F238E27FC236}">
                            <a16:creationId xmlns="" xmlns:a16="http://schemas.microsoft.com/office/drawing/2014/main" id="{6302C624-7900-481E-B17F-79F9A0715F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0217" y="1666050"/>
                        <a:ext cx="61913" cy="301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8" name="Line 91">
                        <a:extLst>
                          <a:ext uri="{FF2B5EF4-FFF2-40B4-BE49-F238E27FC236}">
                            <a16:creationId xmlns="" xmlns:a16="http://schemas.microsoft.com/office/drawing/2014/main" id="{1CE64E06-82F9-4866-A703-01AA623795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9579" y="1708913"/>
                        <a:ext cx="61913" cy="269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69" name="Line 92">
                        <a:extLst>
                          <a:ext uri="{FF2B5EF4-FFF2-40B4-BE49-F238E27FC236}">
                            <a16:creationId xmlns="" xmlns:a16="http://schemas.microsoft.com/office/drawing/2014/main" id="{3933E70E-4FDF-4FB8-A248-A51288927B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0529" y="1753363"/>
                        <a:ext cx="63500" cy="254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0" name="Line 93">
                        <a:extLst>
                          <a:ext uri="{FF2B5EF4-FFF2-40B4-BE49-F238E27FC236}">
                            <a16:creationId xmlns="" xmlns:a16="http://schemas.microsoft.com/office/drawing/2014/main" id="{4D1DDA4F-8123-46B8-B35D-FFDE9606AE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4654" y="1797813"/>
                        <a:ext cx="63500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1" name="Line 94">
                        <a:extLst>
                          <a:ext uri="{FF2B5EF4-FFF2-40B4-BE49-F238E27FC236}">
                            <a16:creationId xmlns="" xmlns:a16="http://schemas.microsoft.com/office/drawing/2014/main" id="{FFAB2355-0DA5-4972-8114-9B852460D55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98779" y="1842263"/>
                        <a:ext cx="65088" cy="222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2" name="Line 95">
                        <a:extLst>
                          <a:ext uri="{FF2B5EF4-FFF2-40B4-BE49-F238E27FC236}">
                            <a16:creationId xmlns="" xmlns:a16="http://schemas.microsoft.com/office/drawing/2014/main" id="{5236E7C9-F9CB-4B30-B134-9C92F4BA44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4492" y="1888300"/>
                        <a:ext cx="65088" cy="190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3" name="Line 96">
                        <a:extLst>
                          <a:ext uri="{FF2B5EF4-FFF2-40B4-BE49-F238E27FC236}">
                            <a16:creationId xmlns="" xmlns:a16="http://schemas.microsoft.com/office/drawing/2014/main" id="{2E0D4A22-D217-454B-9373-59C9EB95CD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1792" y="1934338"/>
                        <a:ext cx="66675" cy="174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4" name="Line 97">
                        <a:extLst>
                          <a:ext uri="{FF2B5EF4-FFF2-40B4-BE49-F238E27FC236}">
                            <a16:creationId xmlns="" xmlns:a16="http://schemas.microsoft.com/office/drawing/2014/main" id="{79560FED-898C-438B-AFA6-92260F5CF8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0679" y="1981963"/>
                        <a:ext cx="68263" cy="142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5" name="Line 98">
                        <a:extLst>
                          <a:ext uri="{FF2B5EF4-FFF2-40B4-BE49-F238E27FC236}">
                            <a16:creationId xmlns="" xmlns:a16="http://schemas.microsoft.com/office/drawing/2014/main" id="{757D6BCD-40E3-4DEA-B74E-960ACFD1C0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2742" y="2029588"/>
                        <a:ext cx="66675" cy="111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6" name="Line 99">
                        <a:extLst>
                          <a:ext uri="{FF2B5EF4-FFF2-40B4-BE49-F238E27FC236}">
                            <a16:creationId xmlns="" xmlns:a16="http://schemas.microsoft.com/office/drawing/2014/main" id="{1E22BBC3-D973-4F56-A2A3-5D5BF1D46E4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4804" y="2075625"/>
                        <a:ext cx="68263" cy="9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7" name="Line 100">
                        <a:extLst>
                          <a:ext uri="{FF2B5EF4-FFF2-40B4-BE49-F238E27FC236}">
                            <a16:creationId xmlns="" xmlns:a16="http://schemas.microsoft.com/office/drawing/2014/main" id="{46954282-521C-47A0-A301-157E63786D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8454" y="2123250"/>
                        <a:ext cx="68263" cy="79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8" name="Line 101">
                        <a:extLst>
                          <a:ext uri="{FF2B5EF4-FFF2-40B4-BE49-F238E27FC236}">
                            <a16:creationId xmlns="" xmlns:a16="http://schemas.microsoft.com/office/drawing/2014/main" id="{B3F812B4-99BF-4C49-9E18-7978FCAECD1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5279" y="2170875"/>
                        <a:ext cx="68263" cy="47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79" name="Line 102">
                        <a:extLst>
                          <a:ext uri="{FF2B5EF4-FFF2-40B4-BE49-F238E27FC236}">
                            <a16:creationId xmlns="" xmlns:a16="http://schemas.microsoft.com/office/drawing/2014/main" id="{C4204AE2-99AD-4588-A45E-A43483E49DD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2104" y="2220088"/>
                        <a:ext cx="68263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0" name="Line 103">
                        <a:extLst>
                          <a:ext uri="{FF2B5EF4-FFF2-40B4-BE49-F238E27FC236}">
                            <a16:creationId xmlns="" xmlns:a16="http://schemas.microsoft.com/office/drawing/2014/main" id="{3F9003AC-B7DE-481C-BFA4-31DCF720C1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2104" y="2267713"/>
                        <a:ext cx="68263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1" name="Line 104">
                        <a:extLst>
                          <a:ext uri="{FF2B5EF4-FFF2-40B4-BE49-F238E27FC236}">
                            <a16:creationId xmlns="" xmlns:a16="http://schemas.microsoft.com/office/drawing/2014/main" id="{7FC4027B-FCA6-42A7-95E3-46D39165E5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2104" y="2312163"/>
                        <a:ext cx="68263" cy="31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2" name="Line 105">
                        <a:extLst>
                          <a:ext uri="{FF2B5EF4-FFF2-40B4-BE49-F238E27FC236}">
                            <a16:creationId xmlns="" xmlns:a16="http://schemas.microsoft.com/office/drawing/2014/main" id="{C7A70E5D-F5A9-41E4-A019-FC198674EE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5279" y="2358200"/>
                        <a:ext cx="68263" cy="47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3" name="Line 106">
                        <a:extLst>
                          <a:ext uri="{FF2B5EF4-FFF2-40B4-BE49-F238E27FC236}">
                            <a16:creationId xmlns="" xmlns:a16="http://schemas.microsoft.com/office/drawing/2014/main" id="{626F0DB9-916E-4C00-BFFE-9EE0A49044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8454" y="2404238"/>
                        <a:ext cx="68263" cy="63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4" name="Line 107">
                        <a:extLst>
                          <a:ext uri="{FF2B5EF4-FFF2-40B4-BE49-F238E27FC236}">
                            <a16:creationId xmlns="" xmlns:a16="http://schemas.microsoft.com/office/drawing/2014/main" id="{2570A47B-FF15-42B2-A529-020CF93D5D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44804" y="2448688"/>
                        <a:ext cx="68263" cy="9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5" name="Line 108">
                        <a:extLst>
                          <a:ext uri="{FF2B5EF4-FFF2-40B4-BE49-F238E27FC236}">
                            <a16:creationId xmlns="" xmlns:a16="http://schemas.microsoft.com/office/drawing/2014/main" id="{10AC1B10-4A93-489B-A1DB-4CFA7488F6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2742" y="2493138"/>
                        <a:ext cx="66675" cy="127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6" name="Line 109">
                        <a:extLst>
                          <a:ext uri="{FF2B5EF4-FFF2-40B4-BE49-F238E27FC236}">
                            <a16:creationId xmlns="" xmlns:a16="http://schemas.microsoft.com/office/drawing/2014/main" id="{BBF337F9-7E44-46F0-BCD2-E308D462C2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60679" y="2539175"/>
                        <a:ext cx="68263" cy="142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7" name="Line 110">
                        <a:extLst>
                          <a:ext uri="{FF2B5EF4-FFF2-40B4-BE49-F238E27FC236}">
                            <a16:creationId xmlns="" xmlns:a16="http://schemas.microsoft.com/office/drawing/2014/main" id="{BF714C2A-30A0-424C-876B-78306FD453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71792" y="2582038"/>
                        <a:ext cx="66675" cy="174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488" name="Line 111">
                        <a:extLst>
                          <a:ext uri="{FF2B5EF4-FFF2-40B4-BE49-F238E27FC236}">
                            <a16:creationId xmlns="" xmlns:a16="http://schemas.microsoft.com/office/drawing/2014/main" id="{D30A60C4-670D-4D09-97E3-9F1229CDBA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84492" y="2626488"/>
                        <a:ext cx="65088" cy="190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1" name="Line 112">
                        <a:extLst>
                          <a:ext uri="{FF2B5EF4-FFF2-40B4-BE49-F238E27FC236}">
                            <a16:creationId xmlns="" xmlns:a16="http://schemas.microsoft.com/office/drawing/2014/main" id="{5E82C2AF-6C91-4EB9-BDEF-C15275C51B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98779" y="2670938"/>
                        <a:ext cx="65088" cy="206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2" name="Line 113">
                        <a:extLst>
                          <a:ext uri="{FF2B5EF4-FFF2-40B4-BE49-F238E27FC236}">
                            <a16:creationId xmlns="" xmlns:a16="http://schemas.microsoft.com/office/drawing/2014/main" id="{DE24345F-3D2D-453B-B529-9208C0A88B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14654" y="2713800"/>
                        <a:ext cx="63500" cy="222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3" name="Line 114">
                        <a:extLst>
                          <a:ext uri="{FF2B5EF4-FFF2-40B4-BE49-F238E27FC236}">
                            <a16:creationId xmlns="" xmlns:a16="http://schemas.microsoft.com/office/drawing/2014/main" id="{44805FEA-08D4-40ED-A748-80B4FAF217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30529" y="2756663"/>
                        <a:ext cx="63500" cy="254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4" name="Line 115">
                        <a:extLst>
                          <a:ext uri="{FF2B5EF4-FFF2-40B4-BE49-F238E27FC236}">
                            <a16:creationId xmlns="" xmlns:a16="http://schemas.microsoft.com/office/drawing/2014/main" id="{B7984DCE-7120-49B8-96E8-E5CA05CB38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9579" y="2797938"/>
                        <a:ext cx="61913" cy="285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5" name="Line 116">
                        <a:extLst>
                          <a:ext uri="{FF2B5EF4-FFF2-40B4-BE49-F238E27FC236}">
                            <a16:creationId xmlns="" xmlns:a16="http://schemas.microsoft.com/office/drawing/2014/main" id="{5E84BBE9-F09E-47B2-9DC8-98681EEE04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70217" y="2839213"/>
                        <a:ext cx="61913" cy="301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6" name="Line 117">
                        <a:extLst>
                          <a:ext uri="{FF2B5EF4-FFF2-40B4-BE49-F238E27FC236}">
                            <a16:creationId xmlns="" xmlns:a16="http://schemas.microsoft.com/office/drawing/2014/main" id="{97DCE024-E349-4D86-A9F3-AB64382125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92442" y="2880488"/>
                        <a:ext cx="60325" cy="317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7" name="Line 118">
                        <a:extLst>
                          <a:ext uri="{FF2B5EF4-FFF2-40B4-BE49-F238E27FC236}">
                            <a16:creationId xmlns="" xmlns:a16="http://schemas.microsoft.com/office/drawing/2014/main" id="{79D7E7FF-AED9-4454-B395-0C4BD89A6B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14667" y="2920175"/>
                        <a:ext cx="60325" cy="333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8" name="Line 119">
                        <a:extLst>
                          <a:ext uri="{FF2B5EF4-FFF2-40B4-BE49-F238E27FC236}">
                            <a16:creationId xmlns="" xmlns:a16="http://schemas.microsoft.com/office/drawing/2014/main" id="{CFAA8EEF-13B9-460E-BC02-F33B00EC38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40067" y="2958275"/>
                        <a:ext cx="57150" cy="365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29" name="Line 120">
                        <a:extLst>
                          <a:ext uri="{FF2B5EF4-FFF2-40B4-BE49-F238E27FC236}">
                            <a16:creationId xmlns="" xmlns:a16="http://schemas.microsoft.com/office/drawing/2014/main" id="{434DFE6D-76B6-49EA-87E3-5C62A2E4A2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65467" y="2996375"/>
                        <a:ext cx="57150" cy="381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0" name="Line 121">
                        <a:extLst>
                          <a:ext uri="{FF2B5EF4-FFF2-40B4-BE49-F238E27FC236}">
                            <a16:creationId xmlns="" xmlns:a16="http://schemas.microsoft.com/office/drawing/2014/main" id="{85B8B252-E25C-4B86-B2BC-98B8643580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092454" y="3034475"/>
                        <a:ext cx="55563" cy="396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1" name="Line 122">
                        <a:extLst>
                          <a:ext uri="{FF2B5EF4-FFF2-40B4-BE49-F238E27FC236}">
                            <a16:creationId xmlns="" xmlns:a16="http://schemas.microsoft.com/office/drawing/2014/main" id="{6485266B-A2D7-4740-90CA-250287BD2E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21029" y="3070988"/>
                        <a:ext cx="53975" cy="412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2" name="Line 123">
                        <a:extLst>
                          <a:ext uri="{FF2B5EF4-FFF2-40B4-BE49-F238E27FC236}">
                            <a16:creationId xmlns="" xmlns:a16="http://schemas.microsoft.com/office/drawing/2014/main" id="{2153C703-E61B-4CAD-8795-E89FE0BF302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51192" y="3105913"/>
                        <a:ext cx="52388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3" name="Line 124">
                        <a:extLst>
                          <a:ext uri="{FF2B5EF4-FFF2-40B4-BE49-F238E27FC236}">
                            <a16:creationId xmlns="" xmlns:a16="http://schemas.microsoft.com/office/drawing/2014/main" id="{595DADA8-EFC5-4C1D-82CA-CEEF92350D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82942" y="3140838"/>
                        <a:ext cx="50800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4" name="Line 125">
                        <a:extLst>
                          <a:ext uri="{FF2B5EF4-FFF2-40B4-BE49-F238E27FC236}">
                            <a16:creationId xmlns="" xmlns:a16="http://schemas.microsoft.com/office/drawing/2014/main" id="{89E12224-6F22-4605-A482-5AC27974D1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16279" y="3172588"/>
                        <a:ext cx="49213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5" name="Line 126">
                        <a:extLst>
                          <a:ext uri="{FF2B5EF4-FFF2-40B4-BE49-F238E27FC236}">
                            <a16:creationId xmlns="" xmlns:a16="http://schemas.microsoft.com/office/drawing/2014/main" id="{19314BBE-75C8-4AA5-8D61-34EA4F52B3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49617" y="3205925"/>
                        <a:ext cx="47625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6" name="Line 127">
                        <a:extLst>
                          <a:ext uri="{FF2B5EF4-FFF2-40B4-BE49-F238E27FC236}">
                            <a16:creationId xmlns="" xmlns:a16="http://schemas.microsoft.com/office/drawing/2014/main" id="{9A5E8BE6-CB9F-490D-95A7-B323563292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84542" y="3236088"/>
                        <a:ext cx="46038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7" name="Line 128">
                        <a:extLst>
                          <a:ext uri="{FF2B5EF4-FFF2-40B4-BE49-F238E27FC236}">
                            <a16:creationId xmlns="" xmlns:a16="http://schemas.microsoft.com/office/drawing/2014/main" id="{A024F189-FD4A-408C-A395-99C74355BE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21054" y="3266250"/>
                        <a:ext cx="42863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8" name="Line 129">
                        <a:extLst>
                          <a:ext uri="{FF2B5EF4-FFF2-40B4-BE49-F238E27FC236}">
                            <a16:creationId xmlns="" xmlns:a16="http://schemas.microsoft.com/office/drawing/2014/main" id="{5F71D5E5-EE0D-406B-9DDC-05C914091E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57567" y="3294825"/>
                        <a:ext cx="42863" cy="539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39" name="Line 130">
                        <a:extLst>
                          <a:ext uri="{FF2B5EF4-FFF2-40B4-BE49-F238E27FC236}">
                            <a16:creationId xmlns="" xmlns:a16="http://schemas.microsoft.com/office/drawing/2014/main" id="{60452069-ECE9-4626-A78E-2838C71B83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95667" y="3321813"/>
                        <a:ext cx="39688" cy="571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0" name="Line 131">
                        <a:extLst>
                          <a:ext uri="{FF2B5EF4-FFF2-40B4-BE49-F238E27FC236}">
                            <a16:creationId xmlns="" xmlns:a16="http://schemas.microsoft.com/office/drawing/2014/main" id="{B05547EF-CF62-4AD4-AC49-E7F4F57D59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35354" y="3348800"/>
                        <a:ext cx="38100" cy="571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1" name="Line 132">
                        <a:extLst>
                          <a:ext uri="{FF2B5EF4-FFF2-40B4-BE49-F238E27FC236}">
                            <a16:creationId xmlns="" xmlns:a16="http://schemas.microsoft.com/office/drawing/2014/main" id="{F804C478-4A45-440F-BD75-B407C57AA5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75042" y="3372613"/>
                        <a:ext cx="36513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2" name="Line 133">
                        <a:extLst>
                          <a:ext uri="{FF2B5EF4-FFF2-40B4-BE49-F238E27FC236}">
                            <a16:creationId xmlns="" xmlns:a16="http://schemas.microsoft.com/office/drawing/2014/main" id="{4B72846F-91E0-45D5-AA96-BA60225A2D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16317" y="3396425"/>
                        <a:ext cx="33338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3" name="Line 134">
                        <a:extLst>
                          <a:ext uri="{FF2B5EF4-FFF2-40B4-BE49-F238E27FC236}">
                            <a16:creationId xmlns="" xmlns:a16="http://schemas.microsoft.com/office/drawing/2014/main" id="{FCFA7A97-075E-4A79-B8F2-992471C03C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57592" y="3418650"/>
                        <a:ext cx="31750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4" name="Line 135">
                        <a:extLst>
                          <a:ext uri="{FF2B5EF4-FFF2-40B4-BE49-F238E27FC236}">
                            <a16:creationId xmlns="" xmlns:a16="http://schemas.microsoft.com/office/drawing/2014/main" id="{D8FA5B8F-54CB-49C7-A3C0-7A904472CC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00454" y="3439288"/>
                        <a:ext cx="30163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5" name="Line 136">
                        <a:extLst>
                          <a:ext uri="{FF2B5EF4-FFF2-40B4-BE49-F238E27FC236}">
                            <a16:creationId xmlns="" xmlns:a16="http://schemas.microsoft.com/office/drawing/2014/main" id="{85D42875-6E05-4494-945C-88774F5EB3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43317" y="3458338"/>
                        <a:ext cx="28575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6" name="Line 137">
                        <a:extLst>
                          <a:ext uri="{FF2B5EF4-FFF2-40B4-BE49-F238E27FC236}">
                            <a16:creationId xmlns="" xmlns:a16="http://schemas.microsoft.com/office/drawing/2014/main" id="{E3BBED22-E027-47A3-AC41-124ABD404B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87767" y="3477388"/>
                        <a:ext cx="25400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7" name="Line 138">
                        <a:extLst>
                          <a:ext uri="{FF2B5EF4-FFF2-40B4-BE49-F238E27FC236}">
                            <a16:creationId xmlns="" xmlns:a16="http://schemas.microsoft.com/office/drawing/2014/main" id="{1662EF1A-686C-4090-A662-8AABDDB762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32217" y="3493263"/>
                        <a:ext cx="23813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8" name="Line 139">
                        <a:extLst>
                          <a:ext uri="{FF2B5EF4-FFF2-40B4-BE49-F238E27FC236}">
                            <a16:creationId xmlns="" xmlns:a16="http://schemas.microsoft.com/office/drawing/2014/main" id="{DE62DB75-0EF3-449B-BAA1-C9492F2F87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76667" y="3507550"/>
                        <a:ext cx="22225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49" name="Line 140">
                        <a:extLst>
                          <a:ext uri="{FF2B5EF4-FFF2-40B4-BE49-F238E27FC236}">
                            <a16:creationId xmlns="" xmlns:a16="http://schemas.microsoft.com/office/drawing/2014/main" id="{94F3A91B-EA27-46EA-9D3E-F5ABDACDBB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22704" y="3521838"/>
                        <a:ext cx="19050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0" name="Line 141">
                        <a:extLst>
                          <a:ext uri="{FF2B5EF4-FFF2-40B4-BE49-F238E27FC236}">
                            <a16:creationId xmlns="" xmlns:a16="http://schemas.microsoft.com/office/drawing/2014/main" id="{B08DE54E-C4A1-4DFE-85E3-2DFB5FC922B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68742" y="3532950"/>
                        <a:ext cx="17463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1" name="Line 142">
                        <a:extLst>
                          <a:ext uri="{FF2B5EF4-FFF2-40B4-BE49-F238E27FC236}">
                            <a16:creationId xmlns="" xmlns:a16="http://schemas.microsoft.com/office/drawing/2014/main" id="{502E8028-81CB-4B7C-B7F8-01D676A7E7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16367" y="3542475"/>
                        <a:ext cx="142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2" name="Line 143">
                        <a:extLst>
                          <a:ext uri="{FF2B5EF4-FFF2-40B4-BE49-F238E27FC236}">
                            <a16:creationId xmlns="" xmlns:a16="http://schemas.microsoft.com/office/drawing/2014/main" id="{24944ADE-BF3F-479F-97FF-964ED245A0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62404" y="3552000"/>
                        <a:ext cx="12700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3" name="Line 144">
                        <a:extLst>
                          <a:ext uri="{FF2B5EF4-FFF2-40B4-BE49-F238E27FC236}">
                            <a16:creationId xmlns="" xmlns:a16="http://schemas.microsoft.com/office/drawing/2014/main" id="{1940BB98-9179-4385-8608-7DE7797973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10029" y="3558350"/>
                        <a:ext cx="952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4" name="Line 145">
                        <a:extLst>
                          <a:ext uri="{FF2B5EF4-FFF2-40B4-BE49-F238E27FC236}">
                            <a16:creationId xmlns="" xmlns:a16="http://schemas.microsoft.com/office/drawing/2014/main" id="{0701201A-A98D-4040-8E52-07C6EED2C80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57654" y="3564700"/>
                        <a:ext cx="6350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5" name="Line 146">
                        <a:extLst>
                          <a:ext uri="{FF2B5EF4-FFF2-40B4-BE49-F238E27FC236}">
                            <a16:creationId xmlns="" xmlns:a16="http://schemas.microsoft.com/office/drawing/2014/main" id="{875F3AAA-D04D-427F-9769-C3C0A5E7CF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05279" y="3567875"/>
                        <a:ext cx="47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6" name="Line 147">
                        <a:extLst>
                          <a:ext uri="{FF2B5EF4-FFF2-40B4-BE49-F238E27FC236}">
                            <a16:creationId xmlns="" xmlns:a16="http://schemas.microsoft.com/office/drawing/2014/main" id="{947FD592-66A9-46D9-BD8B-1C47E01212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52904" y="3571050"/>
                        <a:ext cx="15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7" name="Line 148">
                        <a:extLst>
                          <a:ext uri="{FF2B5EF4-FFF2-40B4-BE49-F238E27FC236}">
                            <a16:creationId xmlns="" xmlns:a16="http://schemas.microsoft.com/office/drawing/2014/main" id="{13E4B57E-35A5-4299-83A5-21A5CA8C89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00529" y="3571050"/>
                        <a:ext cx="1588" cy="698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8" name="Line 149">
                        <a:extLst>
                          <a:ext uri="{FF2B5EF4-FFF2-40B4-BE49-F238E27FC236}">
                            <a16:creationId xmlns="" xmlns:a16="http://schemas.microsoft.com/office/drawing/2014/main" id="{A919CE33-8201-443F-B3A6-BFDDAE3F53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244979" y="3571050"/>
                        <a:ext cx="317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59" name="Line 150">
                        <a:extLst>
                          <a:ext uri="{FF2B5EF4-FFF2-40B4-BE49-F238E27FC236}">
                            <a16:creationId xmlns="" xmlns:a16="http://schemas.microsoft.com/office/drawing/2014/main" id="{2FB0F804-95B1-423D-86E9-9B0AE79C82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291017" y="3567875"/>
                        <a:ext cx="47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0" name="Line 151">
                        <a:extLst>
                          <a:ext uri="{FF2B5EF4-FFF2-40B4-BE49-F238E27FC236}">
                            <a16:creationId xmlns="" xmlns:a16="http://schemas.microsoft.com/office/drawing/2014/main" id="{FAEA3A01-282E-49C8-8015-C832E087DB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35467" y="3564700"/>
                        <a:ext cx="793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1" name="Line 152">
                        <a:extLst>
                          <a:ext uri="{FF2B5EF4-FFF2-40B4-BE49-F238E27FC236}">
                            <a16:creationId xmlns="" xmlns:a16="http://schemas.microsoft.com/office/drawing/2014/main" id="{EF452A68-5542-4B94-856D-7B63CC2A5B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381504" y="3558350"/>
                        <a:ext cx="952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2" name="Line 153">
                        <a:extLst>
                          <a:ext uri="{FF2B5EF4-FFF2-40B4-BE49-F238E27FC236}">
                            <a16:creationId xmlns="" xmlns:a16="http://schemas.microsoft.com/office/drawing/2014/main" id="{985A0C30-3362-4B31-B915-7178D76D65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25954" y="3552000"/>
                        <a:ext cx="1111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3" name="Line 154">
                        <a:extLst>
                          <a:ext uri="{FF2B5EF4-FFF2-40B4-BE49-F238E27FC236}">
                            <a16:creationId xmlns="" xmlns:a16="http://schemas.microsoft.com/office/drawing/2014/main" id="{AD6D01CA-728F-4CDB-9773-4AEB8326F3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470404" y="3542475"/>
                        <a:ext cx="142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4" name="Line 155">
                        <a:extLst>
                          <a:ext uri="{FF2B5EF4-FFF2-40B4-BE49-F238E27FC236}">
                            <a16:creationId xmlns="" xmlns:a16="http://schemas.microsoft.com/office/drawing/2014/main" id="{35F8F34D-E707-49F5-A673-C10DAA457E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514854" y="3532950"/>
                        <a:ext cx="15875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5" name="Line 156">
                        <a:extLst>
                          <a:ext uri="{FF2B5EF4-FFF2-40B4-BE49-F238E27FC236}">
                            <a16:creationId xmlns="" xmlns:a16="http://schemas.microsoft.com/office/drawing/2014/main" id="{5B0129AB-7D2B-4372-987C-5B08831CE2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559304" y="3521838"/>
                        <a:ext cx="17463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6" name="Line 157">
                        <a:extLst>
                          <a:ext uri="{FF2B5EF4-FFF2-40B4-BE49-F238E27FC236}">
                            <a16:creationId xmlns="" xmlns:a16="http://schemas.microsoft.com/office/drawing/2014/main" id="{0FD961CD-F94D-42DC-9AA5-11ABC41755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2167" y="3507550"/>
                        <a:ext cx="20638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7" name="Line 158">
                        <a:extLst>
                          <a:ext uri="{FF2B5EF4-FFF2-40B4-BE49-F238E27FC236}">
                            <a16:creationId xmlns="" xmlns:a16="http://schemas.microsoft.com/office/drawing/2014/main" id="{7A942D17-7C36-4B2E-B142-B71FA1C261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45029" y="3493263"/>
                        <a:ext cx="23813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8" name="Line 159">
                        <a:extLst>
                          <a:ext uri="{FF2B5EF4-FFF2-40B4-BE49-F238E27FC236}">
                            <a16:creationId xmlns="" xmlns:a16="http://schemas.microsoft.com/office/drawing/2014/main" id="{11EC51A8-BD52-408B-B599-36EB5B5699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87892" y="3477388"/>
                        <a:ext cx="25400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69" name="Line 160">
                        <a:extLst>
                          <a:ext uri="{FF2B5EF4-FFF2-40B4-BE49-F238E27FC236}">
                            <a16:creationId xmlns="" xmlns:a16="http://schemas.microsoft.com/office/drawing/2014/main" id="{4BA8F9B5-F606-474A-AA7E-8E62AC0C65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729167" y="3458338"/>
                        <a:ext cx="26988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0" name="Line 161">
                        <a:extLst>
                          <a:ext uri="{FF2B5EF4-FFF2-40B4-BE49-F238E27FC236}">
                            <a16:creationId xmlns="" xmlns:a16="http://schemas.microsoft.com/office/drawing/2014/main" id="{27B4BDE2-791D-498B-8466-54B401FA50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770442" y="3439288"/>
                        <a:ext cx="30163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1" name="Line 162">
                        <a:extLst>
                          <a:ext uri="{FF2B5EF4-FFF2-40B4-BE49-F238E27FC236}">
                            <a16:creationId xmlns="" xmlns:a16="http://schemas.microsoft.com/office/drawing/2014/main" id="{49D58DA5-2985-4D7B-B155-442D38AC9E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10129" y="3418650"/>
                        <a:ext cx="33338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2" name="Line 163">
                        <a:extLst>
                          <a:ext uri="{FF2B5EF4-FFF2-40B4-BE49-F238E27FC236}">
                            <a16:creationId xmlns="" xmlns:a16="http://schemas.microsoft.com/office/drawing/2014/main" id="{FE0A7605-982C-44B5-B250-F6ACF7A441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49817" y="3396425"/>
                        <a:ext cx="34925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3" name="Line 164">
                        <a:extLst>
                          <a:ext uri="{FF2B5EF4-FFF2-40B4-BE49-F238E27FC236}">
                            <a16:creationId xmlns="" xmlns:a16="http://schemas.microsoft.com/office/drawing/2014/main" id="{5496D86E-2E22-4F91-9DFE-A61059EEFED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889504" y="3372613"/>
                        <a:ext cx="36513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4" name="Line 165">
                        <a:extLst>
                          <a:ext uri="{FF2B5EF4-FFF2-40B4-BE49-F238E27FC236}">
                            <a16:creationId xmlns="" xmlns:a16="http://schemas.microsoft.com/office/drawing/2014/main" id="{50A7B4E6-7554-4BF7-AA9B-BA23826A6A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927604" y="3348800"/>
                        <a:ext cx="38100" cy="571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5" name="Line 166">
                        <a:extLst>
                          <a:ext uri="{FF2B5EF4-FFF2-40B4-BE49-F238E27FC236}">
                            <a16:creationId xmlns="" xmlns:a16="http://schemas.microsoft.com/office/drawing/2014/main" id="{DCB5E903-9A03-441F-9ED2-157C7F2ED2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964117" y="3321813"/>
                        <a:ext cx="41275" cy="571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6" name="Line 167">
                        <a:extLst>
                          <a:ext uri="{FF2B5EF4-FFF2-40B4-BE49-F238E27FC236}">
                            <a16:creationId xmlns="" xmlns:a16="http://schemas.microsoft.com/office/drawing/2014/main" id="{4FBAFAFA-A36C-43F7-9B96-7057387379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000629" y="3294825"/>
                        <a:ext cx="42863" cy="539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7" name="Line 168">
                        <a:extLst>
                          <a:ext uri="{FF2B5EF4-FFF2-40B4-BE49-F238E27FC236}">
                            <a16:creationId xmlns="" xmlns:a16="http://schemas.microsoft.com/office/drawing/2014/main" id="{0EAD3554-81A7-4633-BE83-2053909F4D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035554" y="3266250"/>
                        <a:ext cx="44450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8" name="Line 169">
                        <a:extLst>
                          <a:ext uri="{FF2B5EF4-FFF2-40B4-BE49-F238E27FC236}">
                            <a16:creationId xmlns="" xmlns:a16="http://schemas.microsoft.com/office/drawing/2014/main" id="{451F401D-E45B-4ACC-AE79-8D923B4538A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070479" y="3236088"/>
                        <a:ext cx="46038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79" name="Line 170">
                        <a:extLst>
                          <a:ext uri="{FF2B5EF4-FFF2-40B4-BE49-F238E27FC236}">
                            <a16:creationId xmlns="" xmlns:a16="http://schemas.microsoft.com/office/drawing/2014/main" id="{7212C7DE-C1C3-4C7F-B22E-BB3A28CD60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03817" y="3205925"/>
                        <a:ext cx="47625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0" name="Line 171">
                        <a:extLst>
                          <a:ext uri="{FF2B5EF4-FFF2-40B4-BE49-F238E27FC236}">
                            <a16:creationId xmlns="" xmlns:a16="http://schemas.microsoft.com/office/drawing/2014/main" id="{0D090031-DF68-4A01-A3F0-AD784BD4CB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35567" y="3172588"/>
                        <a:ext cx="49213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1" name="Line 172">
                        <a:extLst>
                          <a:ext uri="{FF2B5EF4-FFF2-40B4-BE49-F238E27FC236}">
                            <a16:creationId xmlns="" xmlns:a16="http://schemas.microsoft.com/office/drawing/2014/main" id="{CE5437E6-A84F-40CA-9E68-11E0A9DA2A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65729" y="3140838"/>
                        <a:ext cx="50800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2" name="Line 173">
                        <a:extLst>
                          <a:ext uri="{FF2B5EF4-FFF2-40B4-BE49-F238E27FC236}">
                            <a16:creationId xmlns="" xmlns:a16="http://schemas.microsoft.com/office/drawing/2014/main" id="{2AB20151-D5FC-4BB4-B020-B02015FD14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95892" y="3105913"/>
                        <a:ext cx="52388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3" name="Line 174">
                        <a:extLst>
                          <a:ext uri="{FF2B5EF4-FFF2-40B4-BE49-F238E27FC236}">
                            <a16:creationId xmlns="" xmlns:a16="http://schemas.microsoft.com/office/drawing/2014/main" id="{3A9BF775-8013-4477-9BAB-9687B4F3CE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24467" y="3070988"/>
                        <a:ext cx="53975" cy="412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4" name="Line 175">
                        <a:extLst>
                          <a:ext uri="{FF2B5EF4-FFF2-40B4-BE49-F238E27FC236}">
                            <a16:creationId xmlns="" xmlns:a16="http://schemas.microsoft.com/office/drawing/2014/main" id="{DF056827-8A38-4BB1-AB32-61D397364C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51454" y="3034475"/>
                        <a:ext cx="55563" cy="396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5" name="Line 176">
                        <a:extLst>
                          <a:ext uri="{FF2B5EF4-FFF2-40B4-BE49-F238E27FC236}">
                            <a16:creationId xmlns="" xmlns:a16="http://schemas.microsoft.com/office/drawing/2014/main" id="{1279CE63-D7F3-4972-A3CC-4D7B37D7A09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278442" y="2996375"/>
                        <a:ext cx="55563" cy="381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6" name="Line 177">
                        <a:extLst>
                          <a:ext uri="{FF2B5EF4-FFF2-40B4-BE49-F238E27FC236}">
                            <a16:creationId xmlns="" xmlns:a16="http://schemas.microsoft.com/office/drawing/2014/main" id="{833846ED-5991-406B-AF9A-12A5D53568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02254" y="2958275"/>
                        <a:ext cx="58738" cy="365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7" name="Line 178">
                        <a:extLst>
                          <a:ext uri="{FF2B5EF4-FFF2-40B4-BE49-F238E27FC236}">
                            <a16:creationId xmlns="" xmlns:a16="http://schemas.microsoft.com/office/drawing/2014/main" id="{1B39E94E-8606-4B46-8B07-E1AD21F5E45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26067" y="2920175"/>
                        <a:ext cx="58738" cy="333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8" name="Line 179">
                        <a:extLst>
                          <a:ext uri="{FF2B5EF4-FFF2-40B4-BE49-F238E27FC236}">
                            <a16:creationId xmlns="" xmlns:a16="http://schemas.microsoft.com/office/drawing/2014/main" id="{A2CD3DA6-1C61-4CB1-9B83-172EE265D6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48292" y="2880488"/>
                        <a:ext cx="60325" cy="317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89" name="Line 180">
                        <a:extLst>
                          <a:ext uri="{FF2B5EF4-FFF2-40B4-BE49-F238E27FC236}">
                            <a16:creationId xmlns="" xmlns:a16="http://schemas.microsoft.com/office/drawing/2014/main" id="{4E231160-9763-4586-852E-0F2918FD41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68929" y="2839213"/>
                        <a:ext cx="61913" cy="301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0" name="Line 181">
                        <a:extLst>
                          <a:ext uri="{FF2B5EF4-FFF2-40B4-BE49-F238E27FC236}">
                            <a16:creationId xmlns="" xmlns:a16="http://schemas.microsoft.com/office/drawing/2014/main" id="{15921116-7A85-4676-ACCF-F55B94CF3B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387979" y="2797938"/>
                        <a:ext cx="61913" cy="285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1" name="Line 182">
                        <a:extLst>
                          <a:ext uri="{FF2B5EF4-FFF2-40B4-BE49-F238E27FC236}">
                            <a16:creationId xmlns="" xmlns:a16="http://schemas.microsoft.com/office/drawing/2014/main" id="{1BEDB2F4-15EB-48F4-98C0-0AECD5B79C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05442" y="2756663"/>
                        <a:ext cx="63500" cy="254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2" name="Line 183">
                        <a:extLst>
                          <a:ext uri="{FF2B5EF4-FFF2-40B4-BE49-F238E27FC236}">
                            <a16:creationId xmlns="" xmlns:a16="http://schemas.microsoft.com/office/drawing/2014/main" id="{877D3820-9871-4B65-B971-1C3612BF9C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21317" y="2713800"/>
                        <a:ext cx="65088" cy="222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3" name="Line 184">
                        <a:extLst>
                          <a:ext uri="{FF2B5EF4-FFF2-40B4-BE49-F238E27FC236}">
                            <a16:creationId xmlns="" xmlns:a16="http://schemas.microsoft.com/office/drawing/2014/main" id="{C13B3246-CF43-4A4E-8040-30FBD6F0439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37192" y="2670938"/>
                        <a:ext cx="65088" cy="206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4" name="Line 185">
                        <a:extLst>
                          <a:ext uri="{FF2B5EF4-FFF2-40B4-BE49-F238E27FC236}">
                            <a16:creationId xmlns="" xmlns:a16="http://schemas.microsoft.com/office/drawing/2014/main" id="{83571FF0-6AFE-456B-9497-A1F8DDC472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49892" y="2626488"/>
                        <a:ext cx="66675" cy="190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5" name="Line 186">
                        <a:extLst>
                          <a:ext uri="{FF2B5EF4-FFF2-40B4-BE49-F238E27FC236}">
                            <a16:creationId xmlns="" xmlns:a16="http://schemas.microsoft.com/office/drawing/2014/main" id="{F61FDBD0-171E-4B0F-AE76-16F6509C09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61004" y="2582038"/>
                        <a:ext cx="66675" cy="174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6" name="Line 187">
                        <a:extLst>
                          <a:ext uri="{FF2B5EF4-FFF2-40B4-BE49-F238E27FC236}">
                            <a16:creationId xmlns="" xmlns:a16="http://schemas.microsoft.com/office/drawing/2014/main" id="{AD357AB2-5DA5-4F25-B241-15D99323976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72117" y="2539175"/>
                        <a:ext cx="66675" cy="142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7" name="Line 188">
                        <a:extLst>
                          <a:ext uri="{FF2B5EF4-FFF2-40B4-BE49-F238E27FC236}">
                            <a16:creationId xmlns="" xmlns:a16="http://schemas.microsoft.com/office/drawing/2014/main" id="{DF89C7D5-E47E-4AD5-B7A8-DFB2C10BA2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80054" y="2493138"/>
                        <a:ext cx="68263" cy="127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8" name="Line 189">
                        <a:extLst>
                          <a:ext uri="{FF2B5EF4-FFF2-40B4-BE49-F238E27FC236}">
                            <a16:creationId xmlns="" xmlns:a16="http://schemas.microsoft.com/office/drawing/2014/main" id="{513E7D2C-9665-4349-8240-EC54C5DBFB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87992" y="2448688"/>
                        <a:ext cx="66675" cy="9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599" name="Line 190">
                        <a:extLst>
                          <a:ext uri="{FF2B5EF4-FFF2-40B4-BE49-F238E27FC236}">
                            <a16:creationId xmlns="" xmlns:a16="http://schemas.microsoft.com/office/drawing/2014/main" id="{95E758E9-2D13-491D-9320-CEC3114D68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92754" y="2404238"/>
                        <a:ext cx="68263" cy="63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0" name="Line 191">
                        <a:extLst>
                          <a:ext uri="{FF2B5EF4-FFF2-40B4-BE49-F238E27FC236}">
                            <a16:creationId xmlns="" xmlns:a16="http://schemas.microsoft.com/office/drawing/2014/main" id="{5A3F76C6-2311-4A1F-B56B-E219437419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97517" y="2358200"/>
                        <a:ext cx="68263" cy="47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1" name="Line 192">
                        <a:extLst>
                          <a:ext uri="{FF2B5EF4-FFF2-40B4-BE49-F238E27FC236}">
                            <a16:creationId xmlns="" xmlns:a16="http://schemas.microsoft.com/office/drawing/2014/main" id="{563FD71E-5DAF-42F0-A353-E26CDBA04F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499104" y="2312163"/>
                        <a:ext cx="68263" cy="31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2" name="Line 193">
                        <a:extLst>
                          <a:ext uri="{FF2B5EF4-FFF2-40B4-BE49-F238E27FC236}">
                            <a16:creationId xmlns="" xmlns:a16="http://schemas.microsoft.com/office/drawing/2014/main" id="{BCFC8409-96EC-4063-8E6A-D3624CCC50E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500692" y="2267713"/>
                        <a:ext cx="68263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3" name="Line 194">
                        <a:extLst>
                          <a:ext uri="{FF2B5EF4-FFF2-40B4-BE49-F238E27FC236}">
                            <a16:creationId xmlns="" xmlns:a16="http://schemas.microsoft.com/office/drawing/2014/main" id="{3E6405A6-2440-46ED-B82E-D23D9A31E5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9104" y="2220088"/>
                        <a:ext cx="68263" cy="15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4" name="Line 195">
                        <a:extLst>
                          <a:ext uri="{FF2B5EF4-FFF2-40B4-BE49-F238E27FC236}">
                            <a16:creationId xmlns="" xmlns:a16="http://schemas.microsoft.com/office/drawing/2014/main" id="{AA35D054-2DC8-419B-88BB-A9AD17717D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7517" y="2170875"/>
                        <a:ext cx="68263" cy="47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5" name="Line 196">
                        <a:extLst>
                          <a:ext uri="{FF2B5EF4-FFF2-40B4-BE49-F238E27FC236}">
                            <a16:creationId xmlns="" xmlns:a16="http://schemas.microsoft.com/office/drawing/2014/main" id="{76F44C05-DBC9-45ED-A249-911C15EE32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92754" y="2123250"/>
                        <a:ext cx="68263" cy="79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6" name="Line 197">
                        <a:extLst>
                          <a:ext uri="{FF2B5EF4-FFF2-40B4-BE49-F238E27FC236}">
                            <a16:creationId xmlns="" xmlns:a16="http://schemas.microsoft.com/office/drawing/2014/main" id="{5A6198F5-366B-426C-96AB-70F4D7D642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87992" y="2075625"/>
                        <a:ext cx="66675" cy="95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7" name="Line 198">
                        <a:extLst>
                          <a:ext uri="{FF2B5EF4-FFF2-40B4-BE49-F238E27FC236}">
                            <a16:creationId xmlns="" xmlns:a16="http://schemas.microsoft.com/office/drawing/2014/main" id="{D584E2C7-9094-4A19-9AC1-A5C62D11C2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80054" y="2029588"/>
                        <a:ext cx="68263" cy="111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8" name="Line 199">
                        <a:extLst>
                          <a:ext uri="{FF2B5EF4-FFF2-40B4-BE49-F238E27FC236}">
                            <a16:creationId xmlns="" xmlns:a16="http://schemas.microsoft.com/office/drawing/2014/main" id="{ED9D9DC6-D8EE-4E94-A10C-FFA5C6B58F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72117" y="1981963"/>
                        <a:ext cx="66675" cy="142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09" name="Line 200">
                        <a:extLst>
                          <a:ext uri="{FF2B5EF4-FFF2-40B4-BE49-F238E27FC236}">
                            <a16:creationId xmlns="" xmlns:a16="http://schemas.microsoft.com/office/drawing/2014/main" id="{000916C6-D4CB-49A1-8CD7-5AE48E8929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61004" y="1934338"/>
                        <a:ext cx="66675" cy="174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0" name="Line 201">
                        <a:extLst>
                          <a:ext uri="{FF2B5EF4-FFF2-40B4-BE49-F238E27FC236}">
                            <a16:creationId xmlns="" xmlns:a16="http://schemas.microsoft.com/office/drawing/2014/main" id="{991B327F-27EB-452D-B7FB-65289CB30A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49892" y="1888300"/>
                        <a:ext cx="66675" cy="190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1" name="Line 202">
                        <a:extLst>
                          <a:ext uri="{FF2B5EF4-FFF2-40B4-BE49-F238E27FC236}">
                            <a16:creationId xmlns="" xmlns:a16="http://schemas.microsoft.com/office/drawing/2014/main" id="{25BB0B67-8EDD-4C6A-8F27-2AD1D3D9BA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37192" y="1842263"/>
                        <a:ext cx="65088" cy="222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2" name="Line 203">
                        <a:extLst>
                          <a:ext uri="{FF2B5EF4-FFF2-40B4-BE49-F238E27FC236}">
                            <a16:creationId xmlns="" xmlns:a16="http://schemas.microsoft.com/office/drawing/2014/main" id="{F549A1FE-D3E0-42EC-97A3-5D3345DB1C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21317" y="1797813"/>
                        <a:ext cx="65088" cy="238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3" name="Line 204">
                        <a:extLst>
                          <a:ext uri="{FF2B5EF4-FFF2-40B4-BE49-F238E27FC236}">
                            <a16:creationId xmlns="" xmlns:a16="http://schemas.microsoft.com/office/drawing/2014/main" id="{B5C99D4F-5A08-42FF-B23F-040A117541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05442" y="1753363"/>
                        <a:ext cx="63500" cy="254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4" name="Line 205">
                        <a:extLst>
                          <a:ext uri="{FF2B5EF4-FFF2-40B4-BE49-F238E27FC236}">
                            <a16:creationId xmlns="" xmlns:a16="http://schemas.microsoft.com/office/drawing/2014/main" id="{1B5A9F03-8BFC-46E3-A2A3-99BB6161FA7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87979" y="1708913"/>
                        <a:ext cx="61913" cy="269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5" name="Line 206">
                        <a:extLst>
                          <a:ext uri="{FF2B5EF4-FFF2-40B4-BE49-F238E27FC236}">
                            <a16:creationId xmlns="" xmlns:a16="http://schemas.microsoft.com/office/drawing/2014/main" id="{3DC3370E-AC07-4E48-88F2-648D306A0A5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68929" y="1666050"/>
                        <a:ext cx="61913" cy="301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6" name="Line 208">
                        <a:extLst>
                          <a:ext uri="{FF2B5EF4-FFF2-40B4-BE49-F238E27FC236}">
                            <a16:creationId xmlns="" xmlns:a16="http://schemas.microsoft.com/office/drawing/2014/main" id="{2E72A1C1-C9F5-42AE-A99E-34DB6FD558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48292" y="1623188"/>
                        <a:ext cx="60325" cy="317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7" name="Line 209">
                        <a:extLst>
                          <a:ext uri="{FF2B5EF4-FFF2-40B4-BE49-F238E27FC236}">
                            <a16:creationId xmlns="" xmlns:a16="http://schemas.microsoft.com/office/drawing/2014/main" id="{943A7411-D76B-4872-9E8B-05A9A31492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26067" y="1580325"/>
                        <a:ext cx="58738" cy="349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8" name="Line 210">
                        <a:extLst>
                          <a:ext uri="{FF2B5EF4-FFF2-40B4-BE49-F238E27FC236}">
                            <a16:creationId xmlns="" xmlns:a16="http://schemas.microsoft.com/office/drawing/2014/main" id="{8428328A-128C-4F51-BA7F-787BA6E2A2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02254" y="1539050"/>
                        <a:ext cx="58738" cy="365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19" name="Line 211">
                        <a:extLst>
                          <a:ext uri="{FF2B5EF4-FFF2-40B4-BE49-F238E27FC236}">
                            <a16:creationId xmlns="" xmlns:a16="http://schemas.microsoft.com/office/drawing/2014/main" id="{8298F7D4-9B78-4DE9-944D-7F22F5A237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78442" y="1499363"/>
                        <a:ext cx="55563" cy="381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0" name="Line 212">
                        <a:extLst>
                          <a:ext uri="{FF2B5EF4-FFF2-40B4-BE49-F238E27FC236}">
                            <a16:creationId xmlns="" xmlns:a16="http://schemas.microsoft.com/office/drawing/2014/main" id="{419B6583-A95A-488F-B6DC-681ED1FD10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51454" y="1459675"/>
                        <a:ext cx="55563" cy="412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1" name="Line 213">
                        <a:extLst>
                          <a:ext uri="{FF2B5EF4-FFF2-40B4-BE49-F238E27FC236}">
                            <a16:creationId xmlns="" xmlns:a16="http://schemas.microsoft.com/office/drawing/2014/main" id="{710E8CFE-5489-485A-A580-33A836ACE2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224467" y="1421575"/>
                        <a:ext cx="53975" cy="428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2" name="Line 214">
                        <a:extLst>
                          <a:ext uri="{FF2B5EF4-FFF2-40B4-BE49-F238E27FC236}">
                            <a16:creationId xmlns="" xmlns:a16="http://schemas.microsoft.com/office/drawing/2014/main" id="{3CD8F40B-FD27-4410-A70D-E066933327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95892" y="1385063"/>
                        <a:ext cx="52388" cy="444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3" name="Line 215">
                        <a:extLst>
                          <a:ext uri="{FF2B5EF4-FFF2-40B4-BE49-F238E27FC236}">
                            <a16:creationId xmlns="" xmlns:a16="http://schemas.microsoft.com/office/drawing/2014/main" id="{E13EC97C-4DF5-48B6-B3BD-08881E7053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65729" y="1348550"/>
                        <a:ext cx="50800" cy="460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4" name="Line 216">
                        <a:extLst>
                          <a:ext uri="{FF2B5EF4-FFF2-40B4-BE49-F238E27FC236}">
                            <a16:creationId xmlns="" xmlns:a16="http://schemas.microsoft.com/office/drawing/2014/main" id="{64EEBA51-6231-4B76-893E-B8083E54DC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35567" y="1313625"/>
                        <a:ext cx="49213" cy="476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5" name="Line 217">
                        <a:extLst>
                          <a:ext uri="{FF2B5EF4-FFF2-40B4-BE49-F238E27FC236}">
                            <a16:creationId xmlns="" xmlns:a16="http://schemas.microsoft.com/office/drawing/2014/main" id="{20B110FC-A8DB-4FFB-BEC8-F4A4777C24D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3817" y="1280288"/>
                        <a:ext cx="47625" cy="492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6" name="Line 218">
                        <a:extLst>
                          <a:ext uri="{FF2B5EF4-FFF2-40B4-BE49-F238E27FC236}">
                            <a16:creationId xmlns="" xmlns:a16="http://schemas.microsoft.com/office/drawing/2014/main" id="{7066B50C-FD3E-4BDD-B27B-B0FD664E00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70479" y="1246950"/>
                        <a:ext cx="46038" cy="508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7" name="Line 219">
                        <a:extLst>
                          <a:ext uri="{FF2B5EF4-FFF2-40B4-BE49-F238E27FC236}">
                            <a16:creationId xmlns="" xmlns:a16="http://schemas.microsoft.com/office/drawing/2014/main" id="{85442BCF-7418-498D-89FF-3010009A9F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5554" y="1215200"/>
                        <a:ext cx="44450" cy="523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8" name="Line 220">
                        <a:extLst>
                          <a:ext uri="{FF2B5EF4-FFF2-40B4-BE49-F238E27FC236}">
                            <a16:creationId xmlns="" xmlns:a16="http://schemas.microsoft.com/office/drawing/2014/main" id="{55CB231C-CC30-4C98-80DC-1E7175E7AE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0629" y="1185038"/>
                        <a:ext cx="42863" cy="539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29" name="Line 221">
                        <a:extLst>
                          <a:ext uri="{FF2B5EF4-FFF2-40B4-BE49-F238E27FC236}">
                            <a16:creationId xmlns="" xmlns:a16="http://schemas.microsoft.com/office/drawing/2014/main" id="{C14AC1D4-42C1-481A-B946-2B780D46EB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64117" y="1156463"/>
                        <a:ext cx="41275" cy="555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0" name="Line 222">
                        <a:extLst>
                          <a:ext uri="{FF2B5EF4-FFF2-40B4-BE49-F238E27FC236}">
                            <a16:creationId xmlns="" xmlns:a16="http://schemas.microsoft.com/office/drawing/2014/main" id="{61CBE80B-2F2C-44AF-83B6-9390E12118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27604" y="1129475"/>
                        <a:ext cx="38100" cy="555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1" name="Line 223">
                        <a:extLst>
                          <a:ext uri="{FF2B5EF4-FFF2-40B4-BE49-F238E27FC236}">
                            <a16:creationId xmlns="" xmlns:a16="http://schemas.microsoft.com/office/drawing/2014/main" id="{D51E82AE-2211-454E-81B7-770ED1710B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9504" y="1102488"/>
                        <a:ext cx="36513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2" name="Line 224">
                        <a:extLst>
                          <a:ext uri="{FF2B5EF4-FFF2-40B4-BE49-F238E27FC236}">
                            <a16:creationId xmlns="" xmlns:a16="http://schemas.microsoft.com/office/drawing/2014/main" id="{DCEF3FD1-FE57-44A0-BAD5-706DD1A054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49817" y="1078675"/>
                        <a:ext cx="34925" cy="5873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3" name="Line 225">
                        <a:extLst>
                          <a:ext uri="{FF2B5EF4-FFF2-40B4-BE49-F238E27FC236}">
                            <a16:creationId xmlns="" xmlns:a16="http://schemas.microsoft.com/office/drawing/2014/main" id="{EC4DD668-8C60-4EBA-AF56-FA11BCF72A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129" y="1054863"/>
                        <a:ext cx="33338" cy="6032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4" name="Line 226">
                        <a:extLst>
                          <a:ext uri="{FF2B5EF4-FFF2-40B4-BE49-F238E27FC236}">
                            <a16:creationId xmlns="" xmlns:a16="http://schemas.microsoft.com/office/drawing/2014/main" id="{4E125EED-DEC2-43F8-BCA7-B3C1B0CD9D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70442" y="1032638"/>
                        <a:ext cx="30163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5" name="Line 227">
                        <a:extLst>
                          <a:ext uri="{FF2B5EF4-FFF2-40B4-BE49-F238E27FC236}">
                            <a16:creationId xmlns="" xmlns:a16="http://schemas.microsoft.com/office/drawing/2014/main" id="{9DB04A10-A157-414F-BF5A-DB892089378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29167" y="1013588"/>
                        <a:ext cx="26988" cy="6191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6" name="Line 228">
                        <a:extLst>
                          <a:ext uri="{FF2B5EF4-FFF2-40B4-BE49-F238E27FC236}">
                            <a16:creationId xmlns="" xmlns:a16="http://schemas.microsoft.com/office/drawing/2014/main" id="{10BD8565-90EF-4ED6-9395-EE596CF318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7892" y="994538"/>
                        <a:ext cx="25400" cy="6350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7" name="Line 229">
                        <a:extLst>
                          <a:ext uri="{FF2B5EF4-FFF2-40B4-BE49-F238E27FC236}">
                            <a16:creationId xmlns="" xmlns:a16="http://schemas.microsoft.com/office/drawing/2014/main" id="{10918E9F-10D4-4C2C-B22C-FA2F8F132A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45029" y="977075"/>
                        <a:ext cx="23813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8" name="Line 230">
                        <a:extLst>
                          <a:ext uri="{FF2B5EF4-FFF2-40B4-BE49-F238E27FC236}">
                            <a16:creationId xmlns="" xmlns:a16="http://schemas.microsoft.com/office/drawing/2014/main" id="{317BE1C1-5DC9-4A0E-97F5-DB932E2217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2167" y="961200"/>
                        <a:ext cx="20638" cy="65088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39" name="Line 231">
                        <a:extLst>
                          <a:ext uri="{FF2B5EF4-FFF2-40B4-BE49-F238E27FC236}">
                            <a16:creationId xmlns="" xmlns:a16="http://schemas.microsoft.com/office/drawing/2014/main" id="{BD2426AE-715F-463E-8D2A-0B6FA88667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59304" y="946913"/>
                        <a:ext cx="17463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0" name="Line 232">
                        <a:extLst>
                          <a:ext uri="{FF2B5EF4-FFF2-40B4-BE49-F238E27FC236}">
                            <a16:creationId xmlns="" xmlns:a16="http://schemas.microsoft.com/office/drawing/2014/main" id="{9E9C8212-A348-4550-9F84-C865AAD843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14854" y="934213"/>
                        <a:ext cx="1587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1" name="Line 233">
                        <a:extLst>
                          <a:ext uri="{FF2B5EF4-FFF2-40B4-BE49-F238E27FC236}">
                            <a16:creationId xmlns="" xmlns:a16="http://schemas.microsoft.com/office/drawing/2014/main" id="{D3C04F73-866A-4DF2-BD15-CC651F042E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70404" y="924688"/>
                        <a:ext cx="14288" cy="66675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2" name="Line 234">
                        <a:extLst>
                          <a:ext uri="{FF2B5EF4-FFF2-40B4-BE49-F238E27FC236}">
                            <a16:creationId xmlns="" xmlns:a16="http://schemas.microsoft.com/office/drawing/2014/main" id="{9048319E-FA3A-46C8-985B-735DEA15B8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425954" y="915163"/>
                        <a:ext cx="1111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3" name="Line 235">
                        <a:extLst>
                          <a:ext uri="{FF2B5EF4-FFF2-40B4-BE49-F238E27FC236}">
                            <a16:creationId xmlns="" xmlns:a16="http://schemas.microsoft.com/office/drawing/2014/main" id="{93A5ACEF-4249-4415-8F3C-0F6BEF097B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81504" y="907225"/>
                        <a:ext cx="9525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4" name="Line 236">
                        <a:extLst>
                          <a:ext uri="{FF2B5EF4-FFF2-40B4-BE49-F238E27FC236}">
                            <a16:creationId xmlns="" xmlns:a16="http://schemas.microsoft.com/office/drawing/2014/main" id="{E6CE4702-13D6-4444-A256-C92AA2D56E3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35467" y="902463"/>
                        <a:ext cx="793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5" name="Line 237">
                        <a:extLst>
                          <a:ext uri="{FF2B5EF4-FFF2-40B4-BE49-F238E27FC236}">
                            <a16:creationId xmlns="" xmlns:a16="http://schemas.microsoft.com/office/drawing/2014/main" id="{EA72ECDB-6A73-4905-8A6D-253C21175CE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291017" y="897700"/>
                        <a:ext cx="4763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6" name="Line 238">
                        <a:extLst>
                          <a:ext uri="{FF2B5EF4-FFF2-40B4-BE49-F238E27FC236}">
                            <a16:creationId xmlns="" xmlns:a16="http://schemas.microsoft.com/office/drawing/2014/main" id="{23D09D9E-D10D-48BB-853E-3385BFC952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244979" y="894525"/>
                        <a:ext cx="3175" cy="69850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7" name="Line 239">
                        <a:extLst>
                          <a:ext uri="{FF2B5EF4-FFF2-40B4-BE49-F238E27FC236}">
                            <a16:creationId xmlns="" xmlns:a16="http://schemas.microsoft.com/office/drawing/2014/main" id="{D14D6F94-3E49-426B-8184-DC38743CB1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0529" y="894525"/>
                        <a:ext cx="1588" cy="68263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  <p:sp>
                    <p:nvSpPr>
                      <p:cNvPr id="648" name="Freeform 241">
                        <a:extLst>
                          <a:ext uri="{FF2B5EF4-FFF2-40B4-BE49-F238E27FC236}">
                            <a16:creationId xmlns="" xmlns:a16="http://schemas.microsoft.com/office/drawing/2014/main" id="{B4A44D28-6E8A-4C22-A2C4-9D443420EE2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900367" y="964375"/>
                        <a:ext cx="2600325" cy="260667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821"/>
                          </a:cxn>
                          <a:cxn ang="0">
                            <a:pos x="6" y="926"/>
                          </a:cxn>
                          <a:cxn ang="0">
                            <a:pos x="27" y="1029"/>
                          </a:cxn>
                          <a:cxn ang="0">
                            <a:pos x="60" y="1129"/>
                          </a:cxn>
                          <a:cxn ang="0">
                            <a:pos x="105" y="1224"/>
                          </a:cxn>
                          <a:cxn ang="0">
                            <a:pos x="162" y="1312"/>
                          </a:cxn>
                          <a:cxn ang="0">
                            <a:pos x="230" y="1392"/>
                          </a:cxn>
                          <a:cxn ang="0">
                            <a:pos x="308" y="1463"/>
                          </a:cxn>
                          <a:cxn ang="0">
                            <a:pos x="394" y="1523"/>
                          </a:cxn>
                          <a:cxn ang="0">
                            <a:pos x="487" y="1572"/>
                          </a:cxn>
                          <a:cxn ang="0">
                            <a:pos x="586" y="1608"/>
                          </a:cxn>
                          <a:cxn ang="0">
                            <a:pos x="688" y="1632"/>
                          </a:cxn>
                          <a:cxn ang="0">
                            <a:pos x="792" y="1642"/>
                          </a:cxn>
                          <a:cxn ang="0">
                            <a:pos x="897" y="1639"/>
                          </a:cxn>
                          <a:cxn ang="0">
                            <a:pos x="1001" y="1622"/>
                          </a:cxn>
                          <a:cxn ang="0">
                            <a:pos x="1102" y="1592"/>
                          </a:cxn>
                          <a:cxn ang="0">
                            <a:pos x="1198" y="1549"/>
                          </a:cxn>
                          <a:cxn ang="0">
                            <a:pos x="1287" y="1495"/>
                          </a:cxn>
                          <a:cxn ang="0">
                            <a:pos x="1369" y="1429"/>
                          </a:cxn>
                          <a:cxn ang="0">
                            <a:pos x="1443" y="1353"/>
                          </a:cxn>
                          <a:cxn ang="0">
                            <a:pos x="1505" y="1269"/>
                          </a:cxn>
                          <a:cxn ang="0">
                            <a:pos x="1557" y="1177"/>
                          </a:cxn>
                          <a:cxn ang="0">
                            <a:pos x="1596" y="1080"/>
                          </a:cxn>
                          <a:cxn ang="0">
                            <a:pos x="1623" y="978"/>
                          </a:cxn>
                          <a:cxn ang="0">
                            <a:pos x="1636" y="873"/>
                          </a:cxn>
                          <a:cxn ang="0">
                            <a:pos x="1636" y="768"/>
                          </a:cxn>
                          <a:cxn ang="0">
                            <a:pos x="1623" y="664"/>
                          </a:cxn>
                          <a:cxn ang="0">
                            <a:pos x="1596" y="562"/>
                          </a:cxn>
                          <a:cxn ang="0">
                            <a:pos x="1557" y="464"/>
                          </a:cxn>
                          <a:cxn ang="0">
                            <a:pos x="1505" y="372"/>
                          </a:cxn>
                          <a:cxn ang="0">
                            <a:pos x="1443" y="288"/>
                          </a:cxn>
                          <a:cxn ang="0">
                            <a:pos x="1369" y="213"/>
                          </a:cxn>
                          <a:cxn ang="0">
                            <a:pos x="1287" y="147"/>
                          </a:cxn>
                          <a:cxn ang="0">
                            <a:pos x="1198" y="92"/>
                          </a:cxn>
                          <a:cxn ang="0">
                            <a:pos x="1102" y="50"/>
                          </a:cxn>
                          <a:cxn ang="0">
                            <a:pos x="1001" y="20"/>
                          </a:cxn>
                          <a:cxn ang="0">
                            <a:pos x="897" y="3"/>
                          </a:cxn>
                          <a:cxn ang="0">
                            <a:pos x="792" y="0"/>
                          </a:cxn>
                          <a:cxn ang="0">
                            <a:pos x="688" y="10"/>
                          </a:cxn>
                          <a:cxn ang="0">
                            <a:pos x="586" y="33"/>
                          </a:cxn>
                          <a:cxn ang="0">
                            <a:pos x="487" y="69"/>
                          </a:cxn>
                          <a:cxn ang="0">
                            <a:pos x="394" y="118"/>
                          </a:cxn>
                          <a:cxn ang="0">
                            <a:pos x="308" y="178"/>
                          </a:cxn>
                          <a:cxn ang="0">
                            <a:pos x="230" y="249"/>
                          </a:cxn>
                          <a:cxn ang="0">
                            <a:pos x="162" y="329"/>
                          </a:cxn>
                          <a:cxn ang="0">
                            <a:pos x="105" y="418"/>
                          </a:cxn>
                          <a:cxn ang="0">
                            <a:pos x="60" y="512"/>
                          </a:cxn>
                          <a:cxn ang="0">
                            <a:pos x="27" y="612"/>
                          </a:cxn>
                          <a:cxn ang="0">
                            <a:pos x="6" y="716"/>
                          </a:cxn>
                        </a:cxnLst>
                        <a:rect l="0" t="0" r="r" b="b"/>
                        <a:pathLst>
                          <a:path w="1638" h="1642">
                            <a:moveTo>
                              <a:pt x="1" y="768"/>
                            </a:moveTo>
                            <a:lnTo>
                              <a:pt x="0" y="821"/>
                            </a:lnTo>
                            <a:lnTo>
                              <a:pt x="1" y="873"/>
                            </a:lnTo>
                            <a:lnTo>
                              <a:pt x="6" y="926"/>
                            </a:lnTo>
                            <a:lnTo>
                              <a:pt x="15" y="978"/>
                            </a:lnTo>
                            <a:lnTo>
                              <a:pt x="27" y="1029"/>
                            </a:lnTo>
                            <a:lnTo>
                              <a:pt x="41" y="1080"/>
                            </a:lnTo>
                            <a:lnTo>
                              <a:pt x="60" y="1129"/>
                            </a:lnTo>
                            <a:lnTo>
                              <a:pt x="81" y="1177"/>
                            </a:lnTo>
                            <a:lnTo>
                              <a:pt x="105" y="1224"/>
                            </a:lnTo>
                            <a:lnTo>
                              <a:pt x="132" y="1269"/>
                            </a:lnTo>
                            <a:lnTo>
                              <a:pt x="162" y="1312"/>
                            </a:lnTo>
                            <a:lnTo>
                              <a:pt x="195" y="1353"/>
                            </a:lnTo>
                            <a:lnTo>
                              <a:pt x="230" y="1392"/>
                            </a:lnTo>
                            <a:lnTo>
                              <a:pt x="268" y="1429"/>
                            </a:lnTo>
                            <a:lnTo>
                              <a:pt x="308" y="1463"/>
                            </a:lnTo>
                            <a:lnTo>
                              <a:pt x="350" y="1495"/>
                            </a:lnTo>
                            <a:lnTo>
                              <a:pt x="394" y="1523"/>
                            </a:lnTo>
                            <a:lnTo>
                              <a:pt x="440" y="1549"/>
                            </a:lnTo>
                            <a:lnTo>
                              <a:pt x="487" y="1572"/>
                            </a:lnTo>
                            <a:lnTo>
                              <a:pt x="536" y="1592"/>
                            </a:lnTo>
                            <a:lnTo>
                              <a:pt x="586" y="1608"/>
                            </a:lnTo>
                            <a:lnTo>
                              <a:pt x="637" y="1622"/>
                            </a:lnTo>
                            <a:lnTo>
                              <a:pt x="688" y="1632"/>
                            </a:lnTo>
                            <a:lnTo>
                              <a:pt x="740" y="1639"/>
                            </a:lnTo>
                            <a:lnTo>
                              <a:pt x="792" y="1642"/>
                            </a:lnTo>
                            <a:lnTo>
                              <a:pt x="845" y="1642"/>
                            </a:lnTo>
                            <a:lnTo>
                              <a:pt x="897" y="1639"/>
                            </a:lnTo>
                            <a:lnTo>
                              <a:pt x="949" y="1632"/>
                            </a:lnTo>
                            <a:lnTo>
                              <a:pt x="1001" y="1622"/>
                            </a:lnTo>
                            <a:lnTo>
                              <a:pt x="1052" y="1608"/>
                            </a:lnTo>
                            <a:lnTo>
                              <a:pt x="1102" y="1592"/>
                            </a:lnTo>
                            <a:lnTo>
                              <a:pt x="1150" y="1572"/>
                            </a:lnTo>
                            <a:lnTo>
                              <a:pt x="1198" y="1549"/>
                            </a:lnTo>
                            <a:lnTo>
                              <a:pt x="1243" y="1523"/>
                            </a:lnTo>
                            <a:lnTo>
                              <a:pt x="1287" y="1495"/>
                            </a:lnTo>
                            <a:lnTo>
                              <a:pt x="1329" y="1463"/>
                            </a:lnTo>
                            <a:lnTo>
                              <a:pt x="1369" y="1429"/>
                            </a:lnTo>
                            <a:lnTo>
                              <a:pt x="1407" y="1392"/>
                            </a:lnTo>
                            <a:lnTo>
                              <a:pt x="1443" y="1353"/>
                            </a:lnTo>
                            <a:lnTo>
                              <a:pt x="1475" y="1312"/>
                            </a:lnTo>
                            <a:lnTo>
                              <a:pt x="1505" y="1269"/>
                            </a:lnTo>
                            <a:lnTo>
                              <a:pt x="1532" y="1224"/>
                            </a:lnTo>
                            <a:lnTo>
                              <a:pt x="1557" y="1177"/>
                            </a:lnTo>
                            <a:lnTo>
                              <a:pt x="1578" y="1129"/>
                            </a:lnTo>
                            <a:lnTo>
                              <a:pt x="1596" y="1080"/>
                            </a:lnTo>
                            <a:lnTo>
                              <a:pt x="1611" y="1029"/>
                            </a:lnTo>
                            <a:lnTo>
                              <a:pt x="1623" y="978"/>
                            </a:lnTo>
                            <a:lnTo>
                              <a:pt x="1631" y="926"/>
                            </a:lnTo>
                            <a:lnTo>
                              <a:pt x="1636" y="873"/>
                            </a:lnTo>
                            <a:lnTo>
                              <a:pt x="1638" y="821"/>
                            </a:lnTo>
                            <a:lnTo>
                              <a:pt x="1636" y="768"/>
                            </a:lnTo>
                            <a:lnTo>
                              <a:pt x="1631" y="716"/>
                            </a:lnTo>
                            <a:lnTo>
                              <a:pt x="1623" y="664"/>
                            </a:lnTo>
                            <a:lnTo>
                              <a:pt x="1611" y="612"/>
                            </a:lnTo>
                            <a:lnTo>
                              <a:pt x="1596" y="562"/>
                            </a:lnTo>
                            <a:lnTo>
                              <a:pt x="1578" y="512"/>
                            </a:lnTo>
                            <a:lnTo>
                              <a:pt x="1557" y="464"/>
                            </a:lnTo>
                            <a:lnTo>
                              <a:pt x="1532" y="418"/>
                            </a:lnTo>
                            <a:lnTo>
                              <a:pt x="1505" y="372"/>
                            </a:lnTo>
                            <a:lnTo>
                              <a:pt x="1475" y="329"/>
                            </a:lnTo>
                            <a:lnTo>
                              <a:pt x="1443" y="288"/>
                            </a:lnTo>
                            <a:lnTo>
                              <a:pt x="1407" y="249"/>
                            </a:lnTo>
                            <a:lnTo>
                              <a:pt x="1369" y="213"/>
                            </a:lnTo>
                            <a:lnTo>
                              <a:pt x="1329" y="178"/>
                            </a:lnTo>
                            <a:lnTo>
                              <a:pt x="1287" y="147"/>
                            </a:lnTo>
                            <a:lnTo>
                              <a:pt x="1243" y="118"/>
                            </a:lnTo>
                            <a:lnTo>
                              <a:pt x="1198" y="92"/>
                            </a:lnTo>
                            <a:lnTo>
                              <a:pt x="1150" y="69"/>
                            </a:lnTo>
                            <a:lnTo>
                              <a:pt x="1102" y="50"/>
                            </a:lnTo>
                            <a:lnTo>
                              <a:pt x="1052" y="33"/>
                            </a:lnTo>
                            <a:lnTo>
                              <a:pt x="1001" y="20"/>
                            </a:lnTo>
                            <a:lnTo>
                              <a:pt x="949" y="10"/>
                            </a:lnTo>
                            <a:lnTo>
                              <a:pt x="897" y="3"/>
                            </a:lnTo>
                            <a:lnTo>
                              <a:pt x="845" y="0"/>
                            </a:lnTo>
                            <a:lnTo>
                              <a:pt x="792" y="0"/>
                            </a:lnTo>
                            <a:lnTo>
                              <a:pt x="740" y="3"/>
                            </a:lnTo>
                            <a:lnTo>
                              <a:pt x="688" y="10"/>
                            </a:lnTo>
                            <a:lnTo>
                              <a:pt x="637" y="20"/>
                            </a:lnTo>
                            <a:lnTo>
                              <a:pt x="586" y="33"/>
                            </a:lnTo>
                            <a:lnTo>
                              <a:pt x="536" y="50"/>
                            </a:lnTo>
                            <a:lnTo>
                              <a:pt x="487" y="69"/>
                            </a:lnTo>
                            <a:lnTo>
                              <a:pt x="440" y="92"/>
                            </a:lnTo>
                            <a:lnTo>
                              <a:pt x="394" y="118"/>
                            </a:lnTo>
                            <a:lnTo>
                              <a:pt x="350" y="147"/>
                            </a:lnTo>
                            <a:lnTo>
                              <a:pt x="308" y="178"/>
                            </a:lnTo>
                            <a:lnTo>
                              <a:pt x="268" y="213"/>
                            </a:lnTo>
                            <a:lnTo>
                              <a:pt x="230" y="249"/>
                            </a:lnTo>
                            <a:lnTo>
                              <a:pt x="195" y="288"/>
                            </a:lnTo>
                            <a:lnTo>
                              <a:pt x="162" y="329"/>
                            </a:lnTo>
                            <a:lnTo>
                              <a:pt x="132" y="372"/>
                            </a:lnTo>
                            <a:lnTo>
                              <a:pt x="105" y="418"/>
                            </a:lnTo>
                            <a:lnTo>
                              <a:pt x="81" y="464"/>
                            </a:lnTo>
                            <a:lnTo>
                              <a:pt x="60" y="512"/>
                            </a:lnTo>
                            <a:lnTo>
                              <a:pt x="41" y="562"/>
                            </a:lnTo>
                            <a:lnTo>
                              <a:pt x="27" y="612"/>
                            </a:lnTo>
                            <a:lnTo>
                              <a:pt x="15" y="664"/>
                            </a:lnTo>
                            <a:lnTo>
                              <a:pt x="6" y="716"/>
                            </a:lnTo>
                            <a:lnTo>
                              <a:pt x="1" y="768"/>
                            </a:lnTo>
                            <a:close/>
                          </a:path>
                        </a:pathLst>
                      </a:custGeom>
                      <a:noFill/>
                      <a:ln w="0">
                        <a:solidFill>
                          <a:srgbClr val="333333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 sz="600">
                          <a:latin typeface="+mj-lt"/>
                          <a:ea typeface="Verdana" pitchFamily="34" charset="0"/>
                          <a:cs typeface="Verdana" pitchFamily="34" charset="0"/>
                        </a:endParaRPr>
                      </a:p>
                    </p:txBody>
                  </p:sp>
                </p:grpSp>
                <p:grpSp>
                  <p:nvGrpSpPr>
                    <p:cNvPr id="768" name="Group 370">
                      <a:extLst>
                        <a:ext uri="{FF2B5EF4-FFF2-40B4-BE49-F238E27FC236}">
                          <a16:creationId xmlns="" xmlns:a16="http://schemas.microsoft.com/office/drawing/2014/main" id="{3A27D40C-9222-4260-97D2-702F2A83D6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48527" y="2341125"/>
                      <a:ext cx="2195211" cy="2159540"/>
                      <a:chOff x="5648527" y="2341125"/>
                      <a:chExt cx="2195211" cy="2159540"/>
                    </a:xfrm>
                  </p:grpSpPr>
                  <p:cxnSp>
                    <p:nvCxnSpPr>
                      <p:cNvPr id="374" name="Straight Connector 373">
                        <a:extLst>
                          <a:ext uri="{FF2B5EF4-FFF2-40B4-BE49-F238E27FC236}">
                            <a16:creationId xmlns="" xmlns:a16="http://schemas.microsoft.com/office/drawing/2014/main" id="{B738680F-0B6D-4520-8982-8D56B48C261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21000000" flipV="1">
                        <a:off x="5648527" y="2341125"/>
                        <a:ext cx="0" cy="215954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6" name="Straight Connector 375">
                        <a:extLst>
                          <a:ext uri="{FF2B5EF4-FFF2-40B4-BE49-F238E27FC236}">
                            <a16:creationId xmlns="" xmlns:a16="http://schemas.microsoft.com/office/drawing/2014/main" id="{D858EB5A-4857-4453-A41A-9590D4DCBE2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3600000" flipV="1">
                        <a:off x="6763968" y="2872901"/>
                        <a:ext cx="0" cy="215954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72" name="Arc 371">
                      <a:extLst>
                        <a:ext uri="{FF2B5EF4-FFF2-40B4-BE49-F238E27FC236}">
                          <a16:creationId xmlns="" xmlns:a16="http://schemas.microsoft.com/office/drawing/2014/main" id="{B9B277A3-C099-454B-8E03-4C5CD7B1018C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802224" y="3450074"/>
                      <a:ext cx="2057400" cy="2057400"/>
                    </a:xfrm>
                    <a:prstGeom prst="arc">
                      <a:avLst>
                        <a:gd name="adj1" fmla="val 15578457"/>
                        <a:gd name="adj2" fmla="val 19814527"/>
                      </a:avLst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600"/>
                    </a:p>
                  </p:txBody>
                </p:sp>
                <p:cxnSp>
                  <p:nvCxnSpPr>
                    <p:cNvPr id="373" name="Straight Connector 372">
                      <a:extLst>
                        <a:ext uri="{FF2B5EF4-FFF2-40B4-BE49-F238E27FC236}">
                          <a16:creationId xmlns="" xmlns:a16="http://schemas.microsoft.com/office/drawing/2014/main" id="{9E2DCBC3-765C-41B2-871E-65AAE5426D3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4961754" y="4324662"/>
                      <a:ext cx="871937" cy="153746"/>
                    </a:xfrm>
                    <a:prstGeom prst="line">
                      <a:avLst/>
                    </a:prstGeom>
                    <a:ln>
                      <a:solidFill>
                        <a:srgbClr val="0000FF"/>
                      </a:solidFill>
                      <a:prstDash val="lgDash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49" name="TextBox 648">
                  <a:extLst>
                    <a:ext uri="{FF2B5EF4-FFF2-40B4-BE49-F238E27FC236}">
                      <a16:creationId xmlns="" xmlns:a16="http://schemas.microsoft.com/office/drawing/2014/main" id="{2A7CEEE2-F8AA-4258-BB26-075A584B76CE}"/>
                    </a:ext>
                  </a:extLst>
                </p:cNvPr>
                <p:cNvSpPr txBox="1"/>
                <p:nvPr/>
              </p:nvSpPr>
              <p:spPr>
                <a:xfrm>
                  <a:off x="3166563" y="4481206"/>
                  <a:ext cx="6740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>
                      <a:solidFill>
                        <a:srgbClr val="FF0000"/>
                      </a:solidFill>
                    </a:rPr>
                    <a:t>Reverse</a:t>
                  </a:r>
                </a:p>
                <a:p>
                  <a:pPr algn="ctr"/>
                  <a:r>
                    <a:rPr lang="en-US" sz="1200">
                      <a:solidFill>
                        <a:srgbClr val="FF0000"/>
                      </a:solidFill>
                    </a:rPr>
                    <a:t>Angle</a:t>
                  </a: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3036659-EDA9-44BF-A854-8609EDCAECD3}"/>
                </a:ext>
              </a:extLst>
            </p:cNvPr>
            <p:cNvSpPr txBox="1"/>
            <p:nvPr/>
          </p:nvSpPr>
          <p:spPr>
            <a:xfrm>
              <a:off x="2012024" y="6225702"/>
              <a:ext cx="6740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Reverse</a:t>
              </a:r>
            </a:p>
            <a:p>
              <a:pPr algn="ctr"/>
              <a:r>
                <a:rPr lang="en-US" sz="1200"/>
                <a:t>scope</a:t>
              </a:r>
            </a:p>
          </p:txBody>
        </p:sp>
        <p:sp>
          <p:nvSpPr>
            <p:cNvPr id="650" name="TextBox 649">
              <a:extLst>
                <a:ext uri="{FF2B5EF4-FFF2-40B4-BE49-F238E27FC236}">
                  <a16:creationId xmlns="" xmlns:a16="http://schemas.microsoft.com/office/drawing/2014/main" id="{534CC918-2919-4290-A3B9-3FFE35F3E5AD}"/>
                </a:ext>
              </a:extLst>
            </p:cNvPr>
            <p:cNvSpPr txBox="1"/>
            <p:nvPr/>
          </p:nvSpPr>
          <p:spPr>
            <a:xfrm>
              <a:off x="5296185" y="5823626"/>
              <a:ext cx="6751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Rotated</a:t>
              </a:r>
            </a:p>
            <a:p>
              <a:pPr algn="ctr"/>
              <a:r>
                <a:rPr lang="en-US" sz="1200"/>
                <a:t>circle</a:t>
              </a:r>
            </a:p>
          </p:txBody>
        </p:sp>
        <p:sp>
          <p:nvSpPr>
            <p:cNvPr id="651" name="TextBox 650">
              <a:extLst>
                <a:ext uri="{FF2B5EF4-FFF2-40B4-BE49-F238E27FC236}">
                  <a16:creationId xmlns="" xmlns:a16="http://schemas.microsoft.com/office/drawing/2014/main" id="{8D3F670A-DAC9-44AA-8BF5-AF504EF9FAE7}"/>
                </a:ext>
              </a:extLst>
            </p:cNvPr>
            <p:cNvSpPr txBox="1"/>
            <p:nvPr/>
          </p:nvSpPr>
          <p:spPr>
            <a:xfrm rot="-6000000">
              <a:off x="1847143" y="4983804"/>
              <a:ext cx="640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Resight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="" xmlns:a16="http://schemas.microsoft.com/office/drawing/2014/main" id="{C0BF9119-18ED-4E5E-9347-1811CCB6F49D}"/>
                </a:ext>
              </a:extLst>
            </p:cNvPr>
            <p:cNvSpPr txBox="1"/>
            <p:nvPr/>
          </p:nvSpPr>
          <p:spPr>
            <a:xfrm rot="-1800000">
              <a:off x="2943126" y="5282119"/>
              <a:ext cx="6406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Resight</a:t>
              </a:r>
            </a:p>
          </p:txBody>
        </p:sp>
      </p:grpSp>
      <p:sp>
        <p:nvSpPr>
          <p:cNvPr id="654" name="TextBox 653">
            <a:extLst>
              <a:ext uri="{FF2B5EF4-FFF2-40B4-BE49-F238E27FC236}">
                <a16:creationId xmlns="" xmlns:a16="http://schemas.microsoft.com/office/drawing/2014/main" id="{75F9D974-1C2C-49E4-964D-8557D0C80DE8}"/>
              </a:ext>
            </a:extLst>
          </p:cNvPr>
          <p:cNvSpPr txBox="1"/>
          <p:nvPr/>
        </p:nvSpPr>
        <p:spPr>
          <a:xfrm>
            <a:off x="5715000" y="2743200"/>
            <a:ext cx="30900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latin typeface="+mj-lt"/>
              </a:rPr>
              <a:t>Horizontal angle meas</a:t>
            </a:r>
          </a:p>
          <a:p>
            <a:r>
              <a:rPr lang="en-US">
                <a:latin typeface="+mj-lt"/>
              </a:rPr>
              <a:t>Do not need to reset inst between angle meas, but:</a:t>
            </a:r>
          </a:p>
          <a:p>
            <a:pPr lvl="1"/>
            <a:r>
              <a:rPr lang="en-US">
                <a:latin typeface="+mj-lt"/>
              </a:rPr>
              <a:t>Resight BS and FS targets </a:t>
            </a:r>
          </a:p>
          <a:p>
            <a:pPr lvl="1"/>
            <a:r>
              <a:rPr lang="en-US">
                <a:latin typeface="+mj-lt"/>
              </a:rPr>
              <a:t>Reverse telescope</a:t>
            </a:r>
          </a:p>
          <a:p>
            <a:pPr lvl="1"/>
            <a:r>
              <a:rPr lang="en-US">
                <a:latin typeface="+mj-lt"/>
              </a:rPr>
              <a:t>Rotate horiz cicle</a:t>
            </a:r>
          </a:p>
        </p:txBody>
      </p:sp>
    </p:spTree>
    <p:extLst>
      <p:ext uri="{BB962C8B-B14F-4D97-AF65-F5344CB8AC3E}">
        <p14:creationId xmlns="" xmlns:p14="http://schemas.microsoft.com/office/powerpoint/2010/main" val="651677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dirty="0"/>
              <a:t>Minimizing Errors</a:t>
            </a:r>
          </a:p>
          <a:p>
            <a:endParaRPr lang="en-US" dirty="0"/>
          </a:p>
          <a:p>
            <a:pPr lvl="1"/>
            <a:r>
              <a:rPr lang="en-US" dirty="0"/>
              <a:t>To minimize errors:</a:t>
            </a:r>
          </a:p>
          <a:p>
            <a:pPr lvl="2"/>
            <a:r>
              <a:rPr lang="en-US" dirty="0"/>
              <a:t>Favorable conditions</a:t>
            </a:r>
          </a:p>
          <a:p>
            <a:pPr lvl="2"/>
            <a:r>
              <a:rPr lang="en-US" dirty="0"/>
              <a:t>Use proper equipment</a:t>
            </a:r>
          </a:p>
          <a:p>
            <a:pPr lvl="2"/>
            <a:r>
              <a:rPr lang="en-US" dirty="0"/>
              <a:t>Trained personnel </a:t>
            </a:r>
          </a:p>
          <a:p>
            <a:pPr lvl="2"/>
            <a:r>
              <a:rPr lang="en-US" dirty="0"/>
              <a:t>Correct procedures</a:t>
            </a:r>
          </a:p>
          <a:p>
            <a:pPr lvl="2"/>
            <a:r>
              <a:rPr lang="en-US" dirty="0" err="1"/>
              <a:t>Reapeat</a:t>
            </a:r>
            <a:r>
              <a:rPr lang="en-US" dirty="0"/>
              <a:t> measurements</a:t>
            </a:r>
          </a:p>
          <a:p>
            <a:endParaRPr lang="en-US" dirty="0"/>
          </a:p>
          <a:p>
            <a:pPr lvl="1"/>
            <a:r>
              <a:rPr lang="en-US" dirty="0"/>
              <a:t>This will minimize but not eliminate errors.</a:t>
            </a:r>
          </a:p>
          <a:p>
            <a:pPr lvl="1"/>
            <a:r>
              <a:rPr lang="en-US" dirty="0"/>
              <a:t>Only random errors will be left and they should be small.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328202-22F9-4C1E-B7D0-28D1264B5F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94" y="4929352"/>
            <a:ext cx="2609938" cy="17260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7752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75D4E9-B4D9-4990-B571-BBD767CE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1. Terms</a:t>
            </a:r>
          </a:p>
          <a:p>
            <a:pPr lvl="1"/>
            <a:r>
              <a:rPr lang="en-US"/>
              <a:t>Direct measurement</a:t>
            </a:r>
          </a:p>
          <a:p>
            <a:pPr lvl="2"/>
            <a:r>
              <a:rPr lang="en-US" sz="1800"/>
              <a:t> Measure the unknown with instrumentation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Indirect measurement</a:t>
            </a:r>
          </a:p>
          <a:p>
            <a:pPr lvl="2"/>
            <a:r>
              <a:rPr lang="en-US" sz="1800"/>
              <a:t>Determine the unknown from measurements and computations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39EA59B-E929-4D80-9B54-B14AD552377A}"/>
              </a:ext>
            </a:extLst>
          </p:cNvPr>
          <p:cNvGrpSpPr/>
          <p:nvPr/>
        </p:nvGrpSpPr>
        <p:grpSpPr>
          <a:xfrm>
            <a:off x="1334814" y="3473212"/>
            <a:ext cx="5496910" cy="1932627"/>
            <a:chOff x="1618593" y="2695446"/>
            <a:chExt cx="5496910" cy="1932627"/>
          </a:xfrm>
        </p:grpSpPr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42DE636D-A826-4B57-BB04-C4E7B4776E00}"/>
                </a:ext>
              </a:extLst>
            </p:cNvPr>
            <p:cNvGrpSpPr/>
            <p:nvPr/>
          </p:nvGrpSpPr>
          <p:grpSpPr>
            <a:xfrm>
              <a:off x="2426335" y="3986718"/>
              <a:ext cx="77477" cy="68179"/>
              <a:chOff x="1420126" y="2636152"/>
              <a:chExt cx="79375" cy="69850"/>
            </a:xfrm>
          </p:grpSpPr>
          <p:sp>
            <p:nvSpPr>
              <p:cNvPr id="104" name="Line 15">
                <a:extLst>
                  <a:ext uri="{FF2B5EF4-FFF2-40B4-BE49-F238E27FC236}">
                    <a16:creationId xmlns="" xmlns:a16="http://schemas.microsoft.com/office/drawing/2014/main" id="{4B444BB0-10F5-4301-81F3-7A91EC23C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9176" y="2636152"/>
                <a:ext cx="412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5" name="Line 22">
                <a:extLst>
                  <a:ext uri="{FF2B5EF4-FFF2-40B4-BE49-F238E27FC236}">
                    <a16:creationId xmlns="" xmlns:a16="http://schemas.microsoft.com/office/drawing/2014/main" id="{5F0F6B68-D0EE-4042-A02B-DA7CD37D4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126" y="263615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6" name="Line 23">
                <a:extLst>
                  <a:ext uri="{FF2B5EF4-FFF2-40B4-BE49-F238E27FC236}">
                    <a16:creationId xmlns="" xmlns:a16="http://schemas.microsoft.com/office/drawing/2014/main" id="{7B4A0D37-AB27-4D33-BC6E-12A502B33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126" y="2706002"/>
                <a:ext cx="793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7" name="Line 24">
                <a:extLst>
                  <a:ext uri="{FF2B5EF4-FFF2-40B4-BE49-F238E27FC236}">
                    <a16:creationId xmlns="" xmlns:a16="http://schemas.microsoft.com/office/drawing/2014/main" id="{1227C35C-E3BB-4DCA-A4C6-45D376350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9501" y="263615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8" name="Line 25">
                <a:extLst>
                  <a:ext uri="{FF2B5EF4-FFF2-40B4-BE49-F238E27FC236}">
                    <a16:creationId xmlns="" xmlns:a16="http://schemas.microsoft.com/office/drawing/2014/main" id="{4281BCED-120B-45BB-BAF6-31E09B331B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20126" y="2636152"/>
                <a:ext cx="793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="" xmlns:a16="http://schemas.microsoft.com/office/drawing/2014/main" id="{7CEBC20E-F830-4106-A4B4-6DE7E26A895D}"/>
                </a:ext>
              </a:extLst>
            </p:cNvPr>
            <p:cNvGrpSpPr/>
            <p:nvPr/>
          </p:nvGrpSpPr>
          <p:grpSpPr>
            <a:xfrm>
              <a:off x="6199187" y="4550751"/>
              <a:ext cx="94522" cy="68179"/>
              <a:chOff x="7309751" y="3214002"/>
              <a:chExt cx="96837" cy="69850"/>
            </a:xfrm>
          </p:grpSpPr>
          <p:sp>
            <p:nvSpPr>
              <p:cNvPr id="98" name="Line 19">
                <a:extLst>
                  <a:ext uri="{FF2B5EF4-FFF2-40B4-BE49-F238E27FC236}">
                    <a16:creationId xmlns="" xmlns:a16="http://schemas.microsoft.com/office/drawing/2014/main" id="{84132D66-5E6B-49DA-9673-9F6172AFE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46263" y="3214002"/>
                <a:ext cx="39688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99" name="Line 26">
                <a:extLst>
                  <a:ext uri="{FF2B5EF4-FFF2-40B4-BE49-F238E27FC236}">
                    <a16:creationId xmlns="" xmlns:a16="http://schemas.microsoft.com/office/drawing/2014/main" id="{B82ED996-D4E7-4D33-B06C-86BD6654E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5626" y="321400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0" name="Line 27">
                <a:extLst>
                  <a:ext uri="{FF2B5EF4-FFF2-40B4-BE49-F238E27FC236}">
                    <a16:creationId xmlns="" xmlns:a16="http://schemas.microsoft.com/office/drawing/2014/main" id="{0786053D-E9BB-43E2-94C5-A47A6B00AD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5626" y="3283852"/>
                <a:ext cx="80962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1" name="Line 28">
                <a:extLst>
                  <a:ext uri="{FF2B5EF4-FFF2-40B4-BE49-F238E27FC236}">
                    <a16:creationId xmlns="" xmlns:a16="http://schemas.microsoft.com/office/drawing/2014/main" id="{42108EBD-04B9-470A-A14B-F18E63A27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06588" y="3214002"/>
                <a:ext cx="0" cy="6985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2" name="Line 29">
                <a:extLst>
                  <a:ext uri="{FF2B5EF4-FFF2-40B4-BE49-F238E27FC236}">
                    <a16:creationId xmlns="" xmlns:a16="http://schemas.microsoft.com/office/drawing/2014/main" id="{17B76BD7-DF11-4677-95DE-8A7E1D029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25626" y="3214002"/>
                <a:ext cx="80962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03" name="Line 62">
                <a:extLst>
                  <a:ext uri="{FF2B5EF4-FFF2-40B4-BE49-F238E27FC236}">
                    <a16:creationId xmlns="" xmlns:a16="http://schemas.microsoft.com/office/drawing/2014/main" id="{1B0AD4A1-3B60-4D8C-A277-2722376BC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09751" y="3274327"/>
                <a:ext cx="15875" cy="0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2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7" name="Line 64">
              <a:extLst>
                <a:ext uri="{FF2B5EF4-FFF2-40B4-BE49-F238E27FC236}">
                  <a16:creationId xmlns="" xmlns:a16="http://schemas.microsoft.com/office/drawing/2014/main" id="{55AF8AE2-4FA1-422E-AEFF-A086253BC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0034" y="3396342"/>
              <a:ext cx="18288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Line 65">
              <a:extLst>
                <a:ext uri="{FF2B5EF4-FFF2-40B4-BE49-F238E27FC236}">
                  <a16:creationId xmlns="" xmlns:a16="http://schemas.microsoft.com/office/drawing/2014/main" id="{B27A4620-584C-43C6-961B-DB315AC77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5219" y="3396342"/>
              <a:ext cx="18288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9" name="Rectangle 67">
              <a:extLst>
                <a:ext uri="{FF2B5EF4-FFF2-40B4-BE49-F238E27FC236}">
                  <a16:creationId xmlns="" xmlns:a16="http://schemas.microsoft.com/office/drawing/2014/main" id="{DB375CE2-DC41-4788-81B1-63A4F5FE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1256" y="4410408"/>
              <a:ext cx="817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B</a:t>
              </a:r>
              <a:endParaRPr lang="en-US" sz="1200" dirty="0">
                <a:solidFill>
                  <a:srgbClr val="0000FF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0" name="Rectangle 69">
              <a:extLst>
                <a:ext uri="{FF2B5EF4-FFF2-40B4-BE49-F238E27FC236}">
                  <a16:creationId xmlns="" xmlns:a16="http://schemas.microsoft.com/office/drawing/2014/main" id="{C10BEFF2-B442-4EB0-84C1-B282B1ACA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718" y="3548773"/>
              <a:ext cx="15068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  <a:endParaRPr lang="en-US" sz="1200" baseline="-25000" dirty="0">
                <a:solidFill>
                  <a:srgbClr val="0000FF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1" name="Rectangle 70">
              <a:extLst>
                <a:ext uri="{FF2B5EF4-FFF2-40B4-BE49-F238E27FC236}">
                  <a16:creationId xmlns="" xmlns:a16="http://schemas.microsoft.com/office/drawing/2014/main" id="{4BB89F1C-8294-4AB1-A3C7-809D1063F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2" y="3864746"/>
              <a:ext cx="13721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  <a:endParaRPr lang="en-US" sz="1200" baseline="-25000" dirty="0">
                <a:solidFill>
                  <a:srgbClr val="0000FF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2" name="Line 85">
              <a:extLst>
                <a:ext uri="{FF2B5EF4-FFF2-40B4-BE49-F238E27FC236}">
                  <a16:creationId xmlns="" xmlns:a16="http://schemas.microsoft.com/office/drawing/2014/main" id="{11CA9BD9-085F-42DF-9FF2-765CA67D1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8987" y="3403793"/>
              <a:ext cx="0" cy="572891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stealth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3" name="Line 86">
              <a:extLst>
                <a:ext uri="{FF2B5EF4-FFF2-40B4-BE49-F238E27FC236}">
                  <a16:creationId xmlns="" xmlns:a16="http://schemas.microsoft.com/office/drawing/2014/main" id="{AFD5BC4E-4BAB-4C05-A4C1-529329EF8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5012" y="3985438"/>
              <a:ext cx="205618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4" name="Line 94">
              <a:extLst>
                <a:ext uri="{FF2B5EF4-FFF2-40B4-BE49-F238E27FC236}">
                  <a16:creationId xmlns="" xmlns:a16="http://schemas.microsoft.com/office/drawing/2014/main" id="{30958186-CF8F-429C-99FD-2E2F17713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0267" y="3403793"/>
              <a:ext cx="0" cy="114194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 type="stealth" w="sm" len="sm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45" name="Group 113">
              <a:extLst>
                <a:ext uri="{FF2B5EF4-FFF2-40B4-BE49-F238E27FC236}">
                  <a16:creationId xmlns="" xmlns:a16="http://schemas.microsoft.com/office/drawing/2014/main" id="{A831AA28-AFC2-4AF6-9030-9A321AE783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01032" y="3379473"/>
              <a:ext cx="447974" cy="792843"/>
              <a:chOff x="5473812" y="3258212"/>
              <a:chExt cx="1912288" cy="3384440"/>
            </a:xfrm>
          </p:grpSpPr>
          <p:grpSp>
            <p:nvGrpSpPr>
              <p:cNvPr id="53" name="Group 1905">
                <a:extLst>
                  <a:ext uri="{FF2B5EF4-FFF2-40B4-BE49-F238E27FC236}">
                    <a16:creationId xmlns="" xmlns:a16="http://schemas.microsoft.com/office/drawing/2014/main" id="{C0E67BA4-DEEB-4058-8458-AF53BC6E9BE1}"/>
                  </a:ext>
                </a:extLst>
              </p:cNvPr>
              <p:cNvGrpSpPr/>
              <p:nvPr/>
            </p:nvGrpSpPr>
            <p:grpSpPr>
              <a:xfrm>
                <a:off x="6146584" y="3258212"/>
                <a:ext cx="579803" cy="337849"/>
                <a:chOff x="6511020" y="2181474"/>
                <a:chExt cx="579803" cy="337849"/>
              </a:xfrm>
            </p:grpSpPr>
            <p:grpSp>
              <p:nvGrpSpPr>
                <p:cNvPr id="80" name="Group 1872">
                  <a:extLst>
                    <a:ext uri="{FF2B5EF4-FFF2-40B4-BE49-F238E27FC236}">
                      <a16:creationId xmlns="" xmlns:a16="http://schemas.microsoft.com/office/drawing/2014/main" id="{77F693C7-FBBD-4983-B04B-BD0B7BD3EE95}"/>
                    </a:ext>
                  </a:extLst>
                </p:cNvPr>
                <p:cNvGrpSpPr/>
                <p:nvPr/>
              </p:nvGrpSpPr>
              <p:grpSpPr>
                <a:xfrm>
                  <a:off x="6511020" y="2181474"/>
                  <a:ext cx="579803" cy="189166"/>
                  <a:chOff x="6472550" y="2134126"/>
                  <a:chExt cx="644226" cy="236457"/>
                </a:xfrm>
              </p:grpSpPr>
              <p:sp>
                <p:nvSpPr>
                  <p:cNvPr id="92" name="Rectangle 91">
                    <a:extLst>
                      <a:ext uri="{FF2B5EF4-FFF2-40B4-BE49-F238E27FC236}">
                        <a16:creationId xmlns="" xmlns:a16="http://schemas.microsoft.com/office/drawing/2014/main" id="{817FDBAE-E8F6-49C0-97EE-C49BC632F9A2}"/>
                      </a:ext>
                    </a:extLst>
                  </p:cNvPr>
                  <p:cNvSpPr/>
                  <p:nvPr/>
                </p:nvSpPr>
                <p:spPr>
                  <a:xfrm>
                    <a:off x="7015540" y="2164261"/>
                    <a:ext cx="101236" cy="190093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="" xmlns:a16="http://schemas.microsoft.com/office/drawing/2014/main" id="{F9543817-3559-43D8-9574-BF8251C520C9}"/>
                      </a:ext>
                    </a:extLst>
                  </p:cNvPr>
                  <p:cNvSpPr/>
                  <p:nvPr/>
                </p:nvSpPr>
                <p:spPr>
                  <a:xfrm>
                    <a:off x="6518408" y="2166582"/>
                    <a:ext cx="45719" cy="197047"/>
                  </a:xfrm>
                  <a:prstGeom prst="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4" name="Rounded Rectangle 155">
                    <a:extLst>
                      <a:ext uri="{FF2B5EF4-FFF2-40B4-BE49-F238E27FC236}">
                        <a16:creationId xmlns="" xmlns:a16="http://schemas.microsoft.com/office/drawing/2014/main" id="{6B67357E-AC37-4532-8388-5F64035702E1}"/>
                      </a:ext>
                    </a:extLst>
                  </p:cNvPr>
                  <p:cNvSpPr/>
                  <p:nvPr/>
                </p:nvSpPr>
                <p:spPr>
                  <a:xfrm>
                    <a:off x="6559621" y="2134126"/>
                    <a:ext cx="461064" cy="236456"/>
                  </a:xfrm>
                  <a:prstGeom prst="roundRect">
                    <a:avLst/>
                  </a:prstGeom>
                  <a:solidFill>
                    <a:srgbClr val="008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="" xmlns:a16="http://schemas.microsoft.com/office/drawing/2014/main" id="{ED0F85C9-23D0-4CDB-83A3-244D48843224}"/>
                      </a:ext>
                    </a:extLst>
                  </p:cNvPr>
                  <p:cNvSpPr/>
                  <p:nvPr/>
                </p:nvSpPr>
                <p:spPr>
                  <a:xfrm>
                    <a:off x="6472550" y="2205991"/>
                    <a:ext cx="45719" cy="108956"/>
                  </a:xfrm>
                  <a:prstGeom prst="rect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6" name="Rounded Rectangle 157">
                    <a:extLst>
                      <a:ext uri="{FF2B5EF4-FFF2-40B4-BE49-F238E27FC236}">
                        <a16:creationId xmlns="" xmlns:a16="http://schemas.microsoft.com/office/drawing/2014/main" id="{0E17FFB8-95F5-42E6-9B09-B6673E46EE34}"/>
                      </a:ext>
                    </a:extLst>
                  </p:cNvPr>
                  <p:cNvSpPr/>
                  <p:nvPr/>
                </p:nvSpPr>
                <p:spPr>
                  <a:xfrm>
                    <a:off x="6672955" y="2194400"/>
                    <a:ext cx="337426" cy="176183"/>
                  </a:xfrm>
                  <a:prstGeom prst="roundRect">
                    <a:avLst/>
                  </a:prstGeom>
                  <a:solidFill>
                    <a:srgbClr val="92D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="" xmlns:a16="http://schemas.microsoft.com/office/drawing/2014/main" id="{6B8A4ADD-D7D4-435B-9009-8AEFD22EBF09}"/>
                      </a:ext>
                    </a:extLst>
                  </p:cNvPr>
                  <p:cNvSpPr/>
                  <p:nvPr/>
                </p:nvSpPr>
                <p:spPr>
                  <a:xfrm>
                    <a:off x="6858411" y="2247719"/>
                    <a:ext cx="121061" cy="104319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75000"/>
                          <a:lumOff val="25000"/>
                          <a:shade val="30000"/>
                          <a:satMod val="115000"/>
                        </a:schemeClr>
                      </a:gs>
                      <a:gs pos="50000">
                        <a:schemeClr val="tx1">
                          <a:lumMod val="75000"/>
                          <a:lumOff val="25000"/>
                          <a:shade val="67500"/>
                          <a:satMod val="11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81" name="Rectangle 80">
                  <a:extLst>
                    <a:ext uri="{FF2B5EF4-FFF2-40B4-BE49-F238E27FC236}">
                      <a16:creationId xmlns="" xmlns:a16="http://schemas.microsoft.com/office/drawing/2014/main" id="{5D60E9D3-DD38-4908-B01D-93B8580DBE26}"/>
                    </a:ext>
                  </a:extLst>
                </p:cNvPr>
                <p:cNvSpPr/>
                <p:nvPr/>
              </p:nvSpPr>
              <p:spPr>
                <a:xfrm>
                  <a:off x="6614969" y="2379856"/>
                  <a:ext cx="373229" cy="41728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82" name="Group 72">
                  <a:extLst>
                    <a:ext uri="{FF2B5EF4-FFF2-40B4-BE49-F238E27FC236}">
                      <a16:creationId xmlns="" xmlns:a16="http://schemas.microsoft.com/office/drawing/2014/main" id="{6E6EF837-D61C-4D87-8686-5496F9FAA937}"/>
                    </a:ext>
                  </a:extLst>
                </p:cNvPr>
                <p:cNvGrpSpPr/>
                <p:nvPr/>
              </p:nvGrpSpPr>
              <p:grpSpPr>
                <a:xfrm>
                  <a:off x="680811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90" name="Rectangle 89">
                    <a:extLst>
                      <a:ext uri="{FF2B5EF4-FFF2-40B4-BE49-F238E27FC236}">
                        <a16:creationId xmlns="" xmlns:a16="http://schemas.microsoft.com/office/drawing/2014/main" id="{714058DB-985A-4E42-B9D5-46A5C4F7983A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="" xmlns:a16="http://schemas.microsoft.com/office/drawing/2014/main" id="{13416574-C3F5-47E4-AC9B-9D3228BFA9E8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83" name="Rectangle 82">
                  <a:extLst>
                    <a:ext uri="{FF2B5EF4-FFF2-40B4-BE49-F238E27FC236}">
                      <a16:creationId xmlns="" xmlns:a16="http://schemas.microsoft.com/office/drawing/2014/main" id="{5407EE84-221A-4EF5-BD06-27D5FC8A1B3B}"/>
                    </a:ext>
                  </a:extLst>
                </p:cNvPr>
                <p:cNvSpPr/>
                <p:nvPr/>
              </p:nvSpPr>
              <p:spPr>
                <a:xfrm>
                  <a:off x="6660485" y="2478176"/>
                  <a:ext cx="293255" cy="41147"/>
                </a:xfrm>
                <a:prstGeom prst="rect">
                  <a:avLst/>
                </a:prstGeom>
                <a:solidFill>
                  <a:srgbClr val="008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84" name="Group 71">
                  <a:extLst>
                    <a:ext uri="{FF2B5EF4-FFF2-40B4-BE49-F238E27FC236}">
                      <a16:creationId xmlns="" xmlns:a16="http://schemas.microsoft.com/office/drawing/2014/main" id="{1A67F3A4-CB7C-461B-A21C-917D68FF6EB6}"/>
                    </a:ext>
                  </a:extLst>
                </p:cNvPr>
                <p:cNvGrpSpPr/>
                <p:nvPr/>
              </p:nvGrpSpPr>
              <p:grpSpPr>
                <a:xfrm>
                  <a:off x="6656423" y="242091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88" name="Rectangle 87">
                    <a:extLst>
                      <a:ext uri="{FF2B5EF4-FFF2-40B4-BE49-F238E27FC236}">
                        <a16:creationId xmlns="" xmlns:a16="http://schemas.microsoft.com/office/drawing/2014/main" id="{5FF99D5E-F4BD-4089-85CA-C4D8C45E25E8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="" xmlns:a16="http://schemas.microsoft.com/office/drawing/2014/main" id="{8D141B32-D6A6-4B57-B1F6-D3F3593F2CDB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85" name="Group 72">
                  <a:extLst>
                    <a:ext uri="{FF2B5EF4-FFF2-40B4-BE49-F238E27FC236}">
                      <a16:creationId xmlns="" xmlns:a16="http://schemas.microsoft.com/office/drawing/2014/main" id="{0BFD86A7-FD29-4804-8645-E203F2B41F0E}"/>
                    </a:ext>
                  </a:extLst>
                </p:cNvPr>
                <p:cNvGrpSpPr/>
                <p:nvPr/>
              </p:nvGrpSpPr>
              <p:grpSpPr>
                <a:xfrm>
                  <a:off x="6867299" y="2422872"/>
                  <a:ext cx="73152" cy="57607"/>
                  <a:chOff x="5646283" y="853457"/>
                  <a:chExt cx="73152" cy="64008"/>
                </a:xfrm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="" xmlns:a16="http://schemas.microsoft.com/office/drawing/2014/main" id="{6455E43F-6F1B-4502-AE3E-648B151DF5FA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="" xmlns:a16="http://schemas.microsoft.com/office/drawing/2014/main" id="{64582D12-1FBA-4898-81A5-4EF04EEF1A92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54" name="Group 1924">
                <a:extLst>
                  <a:ext uri="{FF2B5EF4-FFF2-40B4-BE49-F238E27FC236}">
                    <a16:creationId xmlns="" xmlns:a16="http://schemas.microsoft.com/office/drawing/2014/main" id="{2846244F-0F06-4A58-9834-6E12F0DC7593}"/>
                  </a:ext>
                </a:extLst>
              </p:cNvPr>
              <p:cNvGrpSpPr/>
              <p:nvPr/>
            </p:nvGrpSpPr>
            <p:grpSpPr>
              <a:xfrm>
                <a:off x="5473812" y="3597179"/>
                <a:ext cx="1912288" cy="3045473"/>
                <a:chOff x="1812899" y="3196301"/>
                <a:chExt cx="1912288" cy="3045473"/>
              </a:xfrm>
            </p:grpSpPr>
            <p:grpSp>
              <p:nvGrpSpPr>
                <p:cNvPr id="55" name="Group 53">
                  <a:extLst>
                    <a:ext uri="{FF2B5EF4-FFF2-40B4-BE49-F238E27FC236}">
                      <a16:creationId xmlns="" xmlns:a16="http://schemas.microsoft.com/office/drawing/2014/main" id="{73C71274-70F5-4646-A426-EB066DECEB94}"/>
                    </a:ext>
                  </a:extLst>
                </p:cNvPr>
                <p:cNvGrpSpPr/>
                <p:nvPr/>
              </p:nvGrpSpPr>
              <p:grpSpPr>
                <a:xfrm>
                  <a:off x="1812899" y="3196301"/>
                  <a:ext cx="1912288" cy="3045473"/>
                  <a:chOff x="3582063" y="1443038"/>
                  <a:chExt cx="1912288" cy="3045473"/>
                </a:xfrm>
              </p:grpSpPr>
              <p:sp>
                <p:nvSpPr>
                  <p:cNvPr id="58" name="Freeform 119">
                    <a:extLst>
                      <a:ext uri="{FF2B5EF4-FFF2-40B4-BE49-F238E27FC236}">
                        <a16:creationId xmlns="" xmlns:a16="http://schemas.microsoft.com/office/drawing/2014/main" id="{A8F499B0-F432-480F-BD6F-989E254A8F89}"/>
                      </a:ext>
                    </a:extLst>
                  </p:cNvPr>
                  <p:cNvSpPr/>
                  <p:nvPr/>
                </p:nvSpPr>
                <p:spPr>
                  <a:xfrm>
                    <a:off x="4436828" y="2027583"/>
                    <a:ext cx="174929" cy="1963972"/>
                  </a:xfrm>
                  <a:custGeom>
                    <a:avLst/>
                    <a:gdLst>
                      <a:gd name="connsiteX0" fmla="*/ 23854 w 174929"/>
                      <a:gd name="connsiteY0" fmla="*/ 0 h 1963972"/>
                      <a:gd name="connsiteX1" fmla="*/ 174929 w 174929"/>
                      <a:gd name="connsiteY1" fmla="*/ 7951 h 1963972"/>
                      <a:gd name="connsiteX2" fmla="*/ 163002 w 174929"/>
                      <a:gd name="connsiteY2" fmla="*/ 1900361 h 1963972"/>
                      <a:gd name="connsiteX3" fmla="*/ 131196 w 174929"/>
                      <a:gd name="connsiteY3" fmla="*/ 1963972 h 1963972"/>
                      <a:gd name="connsiteX4" fmla="*/ 27829 w 174929"/>
                      <a:gd name="connsiteY4" fmla="*/ 1956020 h 1963972"/>
                      <a:gd name="connsiteX5" fmla="*/ 0 w 174929"/>
                      <a:gd name="connsiteY5" fmla="*/ 1892410 h 1963972"/>
                      <a:gd name="connsiteX6" fmla="*/ 23854 w 174929"/>
                      <a:gd name="connsiteY6" fmla="*/ 0 h 1963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929" h="1963972">
                        <a:moveTo>
                          <a:pt x="23854" y="0"/>
                        </a:moveTo>
                        <a:lnTo>
                          <a:pt x="174929" y="7951"/>
                        </a:lnTo>
                        <a:cubicBezTo>
                          <a:pt x="170953" y="638754"/>
                          <a:pt x="166978" y="1269558"/>
                          <a:pt x="163002" y="1900361"/>
                        </a:cubicBezTo>
                        <a:lnTo>
                          <a:pt x="131196" y="1963972"/>
                        </a:lnTo>
                        <a:lnTo>
                          <a:pt x="27829" y="1956020"/>
                        </a:lnTo>
                        <a:lnTo>
                          <a:pt x="0" y="1892410"/>
                        </a:lnTo>
                        <a:lnTo>
                          <a:pt x="23854" y="0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59" name="Freeform 120">
                    <a:extLst>
                      <a:ext uri="{FF2B5EF4-FFF2-40B4-BE49-F238E27FC236}">
                        <a16:creationId xmlns="" xmlns:a16="http://schemas.microsoft.com/office/drawing/2014/main" id="{CF279F19-19A4-45EF-818B-93A2282E4674}"/>
                      </a:ext>
                    </a:extLst>
                  </p:cNvPr>
                  <p:cNvSpPr/>
                  <p:nvPr/>
                </p:nvSpPr>
                <p:spPr>
                  <a:xfrm>
                    <a:off x="4794637" y="2087217"/>
                    <a:ext cx="608274" cy="1641945"/>
                  </a:xfrm>
                  <a:custGeom>
                    <a:avLst/>
                    <a:gdLst>
                      <a:gd name="connsiteX0" fmla="*/ 0 w 608274"/>
                      <a:gd name="connsiteY0" fmla="*/ 0 h 1641945"/>
                      <a:gd name="connsiteX1" fmla="*/ 51683 w 608274"/>
                      <a:gd name="connsiteY1" fmla="*/ 7952 h 1641945"/>
                      <a:gd name="connsiteX2" fmla="*/ 592372 w 608274"/>
                      <a:gd name="connsiteY2" fmla="*/ 1550505 h 1641945"/>
                      <a:gd name="connsiteX3" fmla="*/ 584420 w 608274"/>
                      <a:gd name="connsiteY3" fmla="*/ 1582310 h 1641945"/>
                      <a:gd name="connsiteX4" fmla="*/ 608274 w 608274"/>
                      <a:gd name="connsiteY4" fmla="*/ 1641945 h 1641945"/>
                      <a:gd name="connsiteX5" fmla="*/ 532737 w 608274"/>
                      <a:gd name="connsiteY5" fmla="*/ 1610140 h 1641945"/>
                      <a:gd name="connsiteX6" fmla="*/ 524786 w 608274"/>
                      <a:gd name="connsiteY6" fmla="*/ 1578334 h 1641945"/>
                      <a:gd name="connsiteX7" fmla="*/ 492980 w 608274"/>
                      <a:gd name="connsiteY7" fmla="*/ 1550505 h 1641945"/>
                      <a:gd name="connsiteX8" fmla="*/ 0 w 608274"/>
                      <a:gd name="connsiteY8" fmla="*/ 0 h 1641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08274" h="1641945">
                        <a:moveTo>
                          <a:pt x="0" y="0"/>
                        </a:moveTo>
                        <a:lnTo>
                          <a:pt x="51683" y="7952"/>
                        </a:lnTo>
                        <a:lnTo>
                          <a:pt x="592372" y="1550505"/>
                        </a:lnTo>
                        <a:lnTo>
                          <a:pt x="584420" y="1582310"/>
                        </a:lnTo>
                        <a:lnTo>
                          <a:pt x="608274" y="1641945"/>
                        </a:lnTo>
                        <a:lnTo>
                          <a:pt x="532737" y="1610140"/>
                        </a:lnTo>
                        <a:lnTo>
                          <a:pt x="524786" y="1578334"/>
                        </a:lnTo>
                        <a:lnTo>
                          <a:pt x="492980" y="15505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0" name="Freeform 121">
                    <a:extLst>
                      <a:ext uri="{FF2B5EF4-FFF2-40B4-BE49-F238E27FC236}">
                        <a16:creationId xmlns="" xmlns:a16="http://schemas.microsoft.com/office/drawing/2014/main" id="{6A4C5272-3230-47C1-B885-C214B271155C}"/>
                      </a:ext>
                    </a:extLst>
                  </p:cNvPr>
                  <p:cNvSpPr/>
                  <p:nvPr/>
                </p:nvSpPr>
                <p:spPr>
                  <a:xfrm>
                    <a:off x="3677478" y="2075290"/>
                    <a:ext cx="628153" cy="1614115"/>
                  </a:xfrm>
                  <a:custGeom>
                    <a:avLst/>
                    <a:gdLst>
                      <a:gd name="connsiteX0" fmla="*/ 560567 w 628153"/>
                      <a:gd name="connsiteY0" fmla="*/ 0 h 1614115"/>
                      <a:gd name="connsiteX1" fmla="*/ 107343 w 628153"/>
                      <a:gd name="connsiteY1" fmla="*/ 1248355 h 1614115"/>
                      <a:gd name="connsiteX2" fmla="*/ 0 w 628153"/>
                      <a:gd name="connsiteY2" fmla="*/ 1550505 h 1614115"/>
                      <a:gd name="connsiteX3" fmla="*/ 3976 w 628153"/>
                      <a:gd name="connsiteY3" fmla="*/ 1578334 h 1614115"/>
                      <a:gd name="connsiteX4" fmla="*/ 3976 w 628153"/>
                      <a:gd name="connsiteY4" fmla="*/ 1614115 h 1614115"/>
                      <a:gd name="connsiteX5" fmla="*/ 63611 w 628153"/>
                      <a:gd name="connsiteY5" fmla="*/ 1598213 h 1614115"/>
                      <a:gd name="connsiteX6" fmla="*/ 83489 w 628153"/>
                      <a:gd name="connsiteY6" fmla="*/ 1550505 h 1614115"/>
                      <a:gd name="connsiteX7" fmla="*/ 115294 w 628153"/>
                      <a:gd name="connsiteY7" fmla="*/ 1542553 h 1614115"/>
                      <a:gd name="connsiteX8" fmla="*/ 210710 w 628153"/>
                      <a:gd name="connsiteY8" fmla="*/ 1236428 h 1614115"/>
                      <a:gd name="connsiteX9" fmla="*/ 628153 w 628153"/>
                      <a:gd name="connsiteY9" fmla="*/ 11927 h 1614115"/>
                      <a:gd name="connsiteX10" fmla="*/ 560567 w 628153"/>
                      <a:gd name="connsiteY10" fmla="*/ 0 h 1614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28153" h="1614115">
                        <a:moveTo>
                          <a:pt x="560567" y="0"/>
                        </a:moveTo>
                        <a:lnTo>
                          <a:pt x="107343" y="1248355"/>
                        </a:lnTo>
                        <a:lnTo>
                          <a:pt x="0" y="1550505"/>
                        </a:lnTo>
                        <a:lnTo>
                          <a:pt x="3976" y="1578334"/>
                        </a:lnTo>
                        <a:lnTo>
                          <a:pt x="3976" y="1614115"/>
                        </a:lnTo>
                        <a:lnTo>
                          <a:pt x="63611" y="1598213"/>
                        </a:lnTo>
                        <a:lnTo>
                          <a:pt x="83489" y="1550505"/>
                        </a:lnTo>
                        <a:lnTo>
                          <a:pt x="115294" y="1542553"/>
                        </a:lnTo>
                        <a:lnTo>
                          <a:pt x="210710" y="1236428"/>
                        </a:lnTo>
                        <a:lnTo>
                          <a:pt x="628153" y="11927"/>
                        </a:lnTo>
                        <a:lnTo>
                          <a:pt x="560567" y="0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1" name="Freeform 122">
                    <a:extLst>
                      <a:ext uri="{FF2B5EF4-FFF2-40B4-BE49-F238E27FC236}">
                        <a16:creationId xmlns="" xmlns:a16="http://schemas.microsoft.com/office/drawing/2014/main" id="{A671BBC4-196E-42F1-8E29-12A95DDE90F1}"/>
                      </a:ext>
                    </a:extLst>
                  </p:cNvPr>
                  <p:cNvSpPr/>
                  <p:nvPr/>
                </p:nvSpPr>
                <p:spPr>
                  <a:xfrm>
                    <a:off x="3804699" y="1665798"/>
                    <a:ext cx="568518" cy="1510748"/>
                  </a:xfrm>
                  <a:custGeom>
                    <a:avLst/>
                    <a:gdLst>
                      <a:gd name="connsiteX0" fmla="*/ 512859 w 568518"/>
                      <a:gd name="connsiteY0" fmla="*/ 0 h 1510748"/>
                      <a:gd name="connsiteX1" fmla="*/ 0 w 568518"/>
                      <a:gd name="connsiteY1" fmla="*/ 1490870 h 1510748"/>
                      <a:gd name="connsiteX2" fmla="*/ 31805 w 568518"/>
                      <a:gd name="connsiteY2" fmla="*/ 1510748 h 1510748"/>
                      <a:gd name="connsiteX3" fmla="*/ 568518 w 568518"/>
                      <a:gd name="connsiteY3" fmla="*/ 11927 h 1510748"/>
                      <a:gd name="connsiteX4" fmla="*/ 512859 w 568518"/>
                      <a:gd name="connsiteY4" fmla="*/ 0 h 1510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10748">
                        <a:moveTo>
                          <a:pt x="512859" y="0"/>
                        </a:moveTo>
                        <a:lnTo>
                          <a:pt x="0" y="1490870"/>
                        </a:lnTo>
                        <a:lnTo>
                          <a:pt x="31805" y="1510748"/>
                        </a:lnTo>
                        <a:lnTo>
                          <a:pt x="568518" y="11927"/>
                        </a:lnTo>
                        <a:lnTo>
                          <a:pt x="512859" y="0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2" name="Freeform 123">
                    <a:extLst>
                      <a:ext uri="{FF2B5EF4-FFF2-40B4-BE49-F238E27FC236}">
                        <a16:creationId xmlns="" xmlns:a16="http://schemas.microsoft.com/office/drawing/2014/main" id="{2A44A997-9030-46B3-ADA1-77531B745ECD}"/>
                      </a:ext>
                    </a:extLst>
                  </p:cNvPr>
                  <p:cNvSpPr/>
                  <p:nvPr/>
                </p:nvSpPr>
                <p:spPr>
                  <a:xfrm>
                    <a:off x="4397071" y="1626042"/>
                    <a:ext cx="75538" cy="1717481"/>
                  </a:xfrm>
                  <a:custGeom>
                    <a:avLst/>
                    <a:gdLst>
                      <a:gd name="connsiteX0" fmla="*/ 19879 w 75538"/>
                      <a:gd name="connsiteY0" fmla="*/ 3975 h 1717481"/>
                      <a:gd name="connsiteX1" fmla="*/ 0 w 75538"/>
                      <a:gd name="connsiteY1" fmla="*/ 1717481 h 1717481"/>
                      <a:gd name="connsiteX2" fmla="*/ 51684 w 75538"/>
                      <a:gd name="connsiteY2" fmla="*/ 1717481 h 1717481"/>
                      <a:gd name="connsiteX3" fmla="*/ 75538 w 75538"/>
                      <a:gd name="connsiteY3" fmla="*/ 0 h 1717481"/>
                      <a:gd name="connsiteX4" fmla="*/ 19879 w 75538"/>
                      <a:gd name="connsiteY4" fmla="*/ 3975 h 1717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538" h="1717481">
                        <a:moveTo>
                          <a:pt x="19879" y="3975"/>
                        </a:moveTo>
                        <a:lnTo>
                          <a:pt x="0" y="1717481"/>
                        </a:lnTo>
                        <a:lnTo>
                          <a:pt x="51684" y="1717481"/>
                        </a:lnTo>
                        <a:lnTo>
                          <a:pt x="75538" y="0"/>
                        </a:lnTo>
                        <a:lnTo>
                          <a:pt x="19879" y="3975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3" name="Freeform 124">
                    <a:extLst>
                      <a:ext uri="{FF2B5EF4-FFF2-40B4-BE49-F238E27FC236}">
                        <a16:creationId xmlns="" xmlns:a16="http://schemas.microsoft.com/office/drawing/2014/main" id="{3533E39F-4A91-4FA9-9D94-C2EB7CFFE1BC}"/>
                      </a:ext>
                    </a:extLst>
                  </p:cNvPr>
                  <p:cNvSpPr/>
                  <p:nvPr/>
                </p:nvSpPr>
                <p:spPr>
                  <a:xfrm>
                    <a:off x="4603805" y="1618090"/>
                    <a:ext cx="51684" cy="1733385"/>
                  </a:xfrm>
                  <a:custGeom>
                    <a:avLst/>
                    <a:gdLst>
                      <a:gd name="connsiteX0" fmla="*/ 0 w 51684"/>
                      <a:gd name="connsiteY0" fmla="*/ 3976 h 1733385"/>
                      <a:gd name="connsiteX1" fmla="*/ 3976 w 51684"/>
                      <a:gd name="connsiteY1" fmla="*/ 1725433 h 1733385"/>
                      <a:gd name="connsiteX2" fmla="*/ 47708 w 51684"/>
                      <a:gd name="connsiteY2" fmla="*/ 1733385 h 1733385"/>
                      <a:gd name="connsiteX3" fmla="*/ 51684 w 51684"/>
                      <a:gd name="connsiteY3" fmla="*/ 0 h 1733385"/>
                      <a:gd name="connsiteX4" fmla="*/ 0 w 51684"/>
                      <a:gd name="connsiteY4" fmla="*/ 3976 h 1733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684" h="1733385">
                        <a:moveTo>
                          <a:pt x="0" y="3976"/>
                        </a:moveTo>
                        <a:cubicBezTo>
                          <a:pt x="1325" y="577795"/>
                          <a:pt x="2651" y="1151614"/>
                          <a:pt x="3976" y="1725433"/>
                        </a:cubicBezTo>
                        <a:lnTo>
                          <a:pt x="47708" y="1733385"/>
                        </a:lnTo>
                        <a:cubicBezTo>
                          <a:pt x="49033" y="1155590"/>
                          <a:pt x="50359" y="577795"/>
                          <a:pt x="51684" y="0"/>
                        </a:cubicBezTo>
                        <a:lnTo>
                          <a:pt x="0" y="3976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4" name="Freeform 125">
                    <a:extLst>
                      <a:ext uri="{FF2B5EF4-FFF2-40B4-BE49-F238E27FC236}">
                        <a16:creationId xmlns="" xmlns:a16="http://schemas.microsoft.com/office/drawing/2014/main" id="{05EE3557-6830-46C3-8E4D-9A1C4403E1DC}"/>
                      </a:ext>
                    </a:extLst>
                  </p:cNvPr>
                  <p:cNvSpPr/>
                  <p:nvPr/>
                </p:nvSpPr>
                <p:spPr>
                  <a:xfrm>
                    <a:off x="3908066" y="1717482"/>
                    <a:ext cx="504908" cy="1451113"/>
                  </a:xfrm>
                  <a:custGeom>
                    <a:avLst/>
                    <a:gdLst>
                      <a:gd name="connsiteX0" fmla="*/ 500932 w 504908"/>
                      <a:gd name="connsiteY0" fmla="*/ 0 h 1451113"/>
                      <a:gd name="connsiteX1" fmla="*/ 0 w 504908"/>
                      <a:gd name="connsiteY1" fmla="*/ 1451113 h 1451113"/>
                      <a:gd name="connsiteX2" fmla="*/ 51684 w 504908"/>
                      <a:gd name="connsiteY2" fmla="*/ 1439186 h 1451113"/>
                      <a:gd name="connsiteX3" fmla="*/ 504908 w 504908"/>
                      <a:gd name="connsiteY3" fmla="*/ 111318 h 1451113"/>
                      <a:gd name="connsiteX4" fmla="*/ 500932 w 504908"/>
                      <a:gd name="connsiteY4" fmla="*/ 0 h 1451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4908" h="1451113">
                        <a:moveTo>
                          <a:pt x="500932" y="0"/>
                        </a:moveTo>
                        <a:lnTo>
                          <a:pt x="0" y="1451113"/>
                        </a:lnTo>
                        <a:lnTo>
                          <a:pt x="51684" y="1439186"/>
                        </a:lnTo>
                        <a:lnTo>
                          <a:pt x="504908" y="111318"/>
                        </a:lnTo>
                        <a:lnTo>
                          <a:pt x="500932" y="0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5" name="Freeform 126">
                    <a:extLst>
                      <a:ext uri="{FF2B5EF4-FFF2-40B4-BE49-F238E27FC236}">
                        <a16:creationId xmlns="" xmlns:a16="http://schemas.microsoft.com/office/drawing/2014/main" id="{E4B8126A-520D-4617-9950-76CB4D06D020}"/>
                      </a:ext>
                    </a:extLst>
                  </p:cNvPr>
                  <p:cNvSpPr/>
                  <p:nvPr/>
                </p:nvSpPr>
                <p:spPr>
                  <a:xfrm>
                    <a:off x="3737113" y="3152692"/>
                    <a:ext cx="234564" cy="170953"/>
                  </a:xfrm>
                  <a:custGeom>
                    <a:avLst/>
                    <a:gdLst>
                      <a:gd name="connsiteX0" fmla="*/ 51684 w 234564"/>
                      <a:gd name="connsiteY0" fmla="*/ 0 h 170953"/>
                      <a:gd name="connsiteX1" fmla="*/ 103367 w 234564"/>
                      <a:gd name="connsiteY1" fmla="*/ 31805 h 170953"/>
                      <a:gd name="connsiteX2" fmla="*/ 234564 w 234564"/>
                      <a:gd name="connsiteY2" fmla="*/ 3976 h 170953"/>
                      <a:gd name="connsiteX3" fmla="*/ 166977 w 234564"/>
                      <a:gd name="connsiteY3" fmla="*/ 170953 h 170953"/>
                      <a:gd name="connsiteX4" fmla="*/ 35781 w 234564"/>
                      <a:gd name="connsiteY4" fmla="*/ 170953 h 170953"/>
                      <a:gd name="connsiteX5" fmla="*/ 0 w 234564"/>
                      <a:gd name="connsiteY5" fmla="*/ 155051 h 170953"/>
                      <a:gd name="connsiteX6" fmla="*/ 51684 w 234564"/>
                      <a:gd name="connsiteY6" fmla="*/ 0 h 170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4564" h="170953">
                        <a:moveTo>
                          <a:pt x="51684" y="0"/>
                        </a:moveTo>
                        <a:lnTo>
                          <a:pt x="103367" y="31805"/>
                        </a:lnTo>
                        <a:lnTo>
                          <a:pt x="234564" y="3976"/>
                        </a:lnTo>
                        <a:lnTo>
                          <a:pt x="166977" y="170953"/>
                        </a:lnTo>
                        <a:lnTo>
                          <a:pt x="35781" y="170953"/>
                        </a:lnTo>
                        <a:lnTo>
                          <a:pt x="0" y="155051"/>
                        </a:lnTo>
                        <a:lnTo>
                          <a:pt x="5168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6" name="Freeform 127">
                    <a:extLst>
                      <a:ext uri="{FF2B5EF4-FFF2-40B4-BE49-F238E27FC236}">
                        <a16:creationId xmlns="" xmlns:a16="http://schemas.microsoft.com/office/drawing/2014/main" id="{44A39765-B0A5-469A-8CD0-5AB520322761}"/>
                      </a:ext>
                    </a:extLst>
                  </p:cNvPr>
                  <p:cNvSpPr/>
                  <p:nvPr/>
                </p:nvSpPr>
                <p:spPr>
                  <a:xfrm>
                    <a:off x="4385144" y="3339548"/>
                    <a:ext cx="282272" cy="143123"/>
                  </a:xfrm>
                  <a:custGeom>
                    <a:avLst/>
                    <a:gdLst>
                      <a:gd name="connsiteX0" fmla="*/ 0 w 282272"/>
                      <a:gd name="connsiteY0" fmla="*/ 0 h 143123"/>
                      <a:gd name="connsiteX1" fmla="*/ 282272 w 282272"/>
                      <a:gd name="connsiteY1" fmla="*/ 11927 h 143123"/>
                      <a:gd name="connsiteX2" fmla="*/ 278296 w 282272"/>
                      <a:gd name="connsiteY2" fmla="*/ 143123 h 143123"/>
                      <a:gd name="connsiteX3" fmla="*/ 15903 w 282272"/>
                      <a:gd name="connsiteY3" fmla="*/ 135172 h 143123"/>
                      <a:gd name="connsiteX4" fmla="*/ 0 w 282272"/>
                      <a:gd name="connsiteY4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2272" h="143123">
                        <a:moveTo>
                          <a:pt x="0" y="0"/>
                        </a:moveTo>
                        <a:lnTo>
                          <a:pt x="282272" y="11927"/>
                        </a:lnTo>
                        <a:lnTo>
                          <a:pt x="278296" y="143123"/>
                        </a:lnTo>
                        <a:lnTo>
                          <a:pt x="15903" y="13517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7" name="Freeform 128">
                    <a:extLst>
                      <a:ext uri="{FF2B5EF4-FFF2-40B4-BE49-F238E27FC236}">
                        <a16:creationId xmlns="" xmlns:a16="http://schemas.microsoft.com/office/drawing/2014/main" id="{135907D2-F640-45DD-969A-671FD40E0747}"/>
                      </a:ext>
                    </a:extLst>
                  </p:cNvPr>
                  <p:cNvSpPr/>
                  <p:nvPr/>
                </p:nvSpPr>
                <p:spPr>
                  <a:xfrm>
                    <a:off x="4667416" y="1689652"/>
                    <a:ext cx="500932" cy="1542553"/>
                  </a:xfrm>
                  <a:custGeom>
                    <a:avLst/>
                    <a:gdLst>
                      <a:gd name="connsiteX0" fmla="*/ 7951 w 500932"/>
                      <a:gd name="connsiteY0" fmla="*/ 0 h 1542553"/>
                      <a:gd name="connsiteX1" fmla="*/ 500932 w 500932"/>
                      <a:gd name="connsiteY1" fmla="*/ 1542553 h 1542553"/>
                      <a:gd name="connsiteX2" fmla="*/ 465151 w 500932"/>
                      <a:gd name="connsiteY2" fmla="*/ 1530626 h 1542553"/>
                      <a:gd name="connsiteX3" fmla="*/ 0 w 500932"/>
                      <a:gd name="connsiteY3" fmla="*/ 135172 h 1542553"/>
                      <a:gd name="connsiteX4" fmla="*/ 7951 w 500932"/>
                      <a:gd name="connsiteY4" fmla="*/ 0 h 154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0932" h="1542553">
                        <a:moveTo>
                          <a:pt x="7951" y="0"/>
                        </a:moveTo>
                        <a:lnTo>
                          <a:pt x="500932" y="1542553"/>
                        </a:lnTo>
                        <a:lnTo>
                          <a:pt x="465151" y="1530626"/>
                        </a:lnTo>
                        <a:lnTo>
                          <a:pt x="0" y="135172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8" name="Freeform 129">
                    <a:extLst>
                      <a:ext uri="{FF2B5EF4-FFF2-40B4-BE49-F238E27FC236}">
                        <a16:creationId xmlns="" xmlns:a16="http://schemas.microsoft.com/office/drawing/2014/main" id="{FB4312E3-AB14-4FA1-9C14-A877A730839F}"/>
                      </a:ext>
                    </a:extLst>
                  </p:cNvPr>
                  <p:cNvSpPr/>
                  <p:nvPr/>
                </p:nvSpPr>
                <p:spPr>
                  <a:xfrm>
                    <a:off x="4711148" y="1665798"/>
                    <a:ext cx="568518" cy="1582310"/>
                  </a:xfrm>
                  <a:custGeom>
                    <a:avLst/>
                    <a:gdLst>
                      <a:gd name="connsiteX0" fmla="*/ 55659 w 568518"/>
                      <a:gd name="connsiteY0" fmla="*/ 0 h 1582310"/>
                      <a:gd name="connsiteX1" fmla="*/ 568518 w 568518"/>
                      <a:gd name="connsiteY1" fmla="*/ 1570383 h 1582310"/>
                      <a:gd name="connsiteX2" fmla="*/ 540689 w 568518"/>
                      <a:gd name="connsiteY2" fmla="*/ 1582310 h 1582310"/>
                      <a:gd name="connsiteX3" fmla="*/ 0 w 568518"/>
                      <a:gd name="connsiteY3" fmla="*/ 11927 h 1582310"/>
                      <a:gd name="connsiteX4" fmla="*/ 55659 w 568518"/>
                      <a:gd name="connsiteY4" fmla="*/ 0 h 158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8518" h="1582310">
                        <a:moveTo>
                          <a:pt x="55659" y="0"/>
                        </a:moveTo>
                        <a:lnTo>
                          <a:pt x="568518" y="1570383"/>
                        </a:lnTo>
                        <a:lnTo>
                          <a:pt x="540689" y="1582310"/>
                        </a:lnTo>
                        <a:lnTo>
                          <a:pt x="0" y="11927"/>
                        </a:lnTo>
                        <a:lnTo>
                          <a:pt x="55659" y="0"/>
                        </a:lnTo>
                        <a:close/>
                      </a:path>
                    </a:pathLst>
                  </a:custGeom>
                  <a:blipFill>
                    <a:blip r:embed="rId13" cstate="print"/>
                    <a:tile tx="0" ty="0" sx="100000" sy="100000" flip="none" algn="tl"/>
                  </a:blip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69" name="Freeform 130">
                    <a:extLst>
                      <a:ext uri="{FF2B5EF4-FFF2-40B4-BE49-F238E27FC236}">
                        <a16:creationId xmlns="" xmlns:a16="http://schemas.microsoft.com/office/drawing/2014/main" id="{4C2AAA85-DD10-4B59-9060-604ACBBC9F99}"/>
                      </a:ext>
                    </a:extLst>
                  </p:cNvPr>
                  <p:cNvSpPr/>
                  <p:nvPr/>
                </p:nvSpPr>
                <p:spPr>
                  <a:xfrm>
                    <a:off x="5124616" y="3216303"/>
                    <a:ext cx="206734" cy="143123"/>
                  </a:xfrm>
                  <a:custGeom>
                    <a:avLst/>
                    <a:gdLst>
                      <a:gd name="connsiteX0" fmla="*/ 0 w 206734"/>
                      <a:gd name="connsiteY0" fmla="*/ 0 h 143123"/>
                      <a:gd name="connsiteX1" fmla="*/ 127221 w 206734"/>
                      <a:gd name="connsiteY1" fmla="*/ 27829 h 143123"/>
                      <a:gd name="connsiteX2" fmla="*/ 170953 w 206734"/>
                      <a:gd name="connsiteY2" fmla="*/ 19878 h 143123"/>
                      <a:gd name="connsiteX3" fmla="*/ 206734 w 206734"/>
                      <a:gd name="connsiteY3" fmla="*/ 115294 h 143123"/>
                      <a:gd name="connsiteX4" fmla="*/ 143123 w 206734"/>
                      <a:gd name="connsiteY4" fmla="*/ 143123 h 143123"/>
                      <a:gd name="connsiteX5" fmla="*/ 23854 w 206734"/>
                      <a:gd name="connsiteY5" fmla="*/ 107342 h 143123"/>
                      <a:gd name="connsiteX6" fmla="*/ 0 w 206734"/>
                      <a:gd name="connsiteY6" fmla="*/ 0 h 14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6734" h="143123">
                        <a:moveTo>
                          <a:pt x="0" y="0"/>
                        </a:moveTo>
                        <a:lnTo>
                          <a:pt x="127221" y="27829"/>
                        </a:lnTo>
                        <a:lnTo>
                          <a:pt x="170953" y="19878"/>
                        </a:lnTo>
                        <a:lnTo>
                          <a:pt x="206734" y="115294"/>
                        </a:lnTo>
                        <a:lnTo>
                          <a:pt x="143123" y="143123"/>
                        </a:lnTo>
                        <a:lnTo>
                          <a:pt x="23854" y="107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70" name="Straight Connector 69">
                    <a:extLst>
                      <a:ext uri="{FF2B5EF4-FFF2-40B4-BE49-F238E27FC236}">
                        <a16:creationId xmlns="" xmlns:a16="http://schemas.microsoft.com/office/drawing/2014/main" id="{80B52BB1-E68C-4462-8197-86FE23FC6072}"/>
                      </a:ext>
                    </a:extLst>
                  </p:cNvPr>
                  <p:cNvCxnSpPr>
                    <a:stCxn id="69" idx="1"/>
                    <a:endCxn id="69" idx="4"/>
                  </p:cNvCxnSpPr>
                  <p:nvPr/>
                </p:nvCxnSpPr>
                <p:spPr>
                  <a:xfrm>
                    <a:off x="5251837" y="3244132"/>
                    <a:ext cx="15902" cy="115294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="" xmlns:a16="http://schemas.microsoft.com/office/drawing/2014/main" id="{6915AD69-782F-4DBE-9115-85FF1E3D21D6}"/>
                      </a:ext>
                    </a:extLst>
                  </p:cNvPr>
                  <p:cNvCxnSpPr>
                    <a:stCxn id="65" idx="1"/>
                    <a:endCxn id="65" idx="4"/>
                  </p:cNvCxnSpPr>
                  <p:nvPr/>
                </p:nvCxnSpPr>
                <p:spPr>
                  <a:xfrm flipH="1">
                    <a:off x="3772894" y="3184497"/>
                    <a:ext cx="67586" cy="139148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Freeform 133">
                    <a:extLst>
                      <a:ext uri="{FF2B5EF4-FFF2-40B4-BE49-F238E27FC236}">
                        <a16:creationId xmlns="" xmlns:a16="http://schemas.microsoft.com/office/drawing/2014/main" id="{8BB0C7A4-64A4-406C-95C0-6D2EA8EC9421}"/>
                      </a:ext>
                    </a:extLst>
                  </p:cNvPr>
                  <p:cNvSpPr/>
                  <p:nvPr/>
                </p:nvSpPr>
                <p:spPr>
                  <a:xfrm>
                    <a:off x="3582063" y="3677478"/>
                    <a:ext cx="155050" cy="326004"/>
                  </a:xfrm>
                  <a:custGeom>
                    <a:avLst/>
                    <a:gdLst>
                      <a:gd name="connsiteX0" fmla="*/ 155050 w 155050"/>
                      <a:gd name="connsiteY0" fmla="*/ 0 h 326004"/>
                      <a:gd name="connsiteX1" fmla="*/ 39756 w 155050"/>
                      <a:gd name="connsiteY1" fmla="*/ 326004 h 326004"/>
                      <a:gd name="connsiteX2" fmla="*/ 55659 w 155050"/>
                      <a:gd name="connsiteY2" fmla="*/ 135172 h 326004"/>
                      <a:gd name="connsiteX3" fmla="*/ 0 w 155050"/>
                      <a:gd name="connsiteY3" fmla="*/ 39757 h 326004"/>
                      <a:gd name="connsiteX4" fmla="*/ 67586 w 155050"/>
                      <a:gd name="connsiteY4" fmla="*/ 59635 h 326004"/>
                      <a:gd name="connsiteX5" fmla="*/ 99391 w 155050"/>
                      <a:gd name="connsiteY5" fmla="*/ 7952 h 326004"/>
                      <a:gd name="connsiteX6" fmla="*/ 155050 w 155050"/>
                      <a:gd name="connsiteY6" fmla="*/ 0 h 326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5050" h="326004">
                        <a:moveTo>
                          <a:pt x="155050" y="0"/>
                        </a:moveTo>
                        <a:lnTo>
                          <a:pt x="39756" y="326004"/>
                        </a:lnTo>
                        <a:lnTo>
                          <a:pt x="55659" y="135172"/>
                        </a:lnTo>
                        <a:lnTo>
                          <a:pt x="0" y="39757"/>
                        </a:lnTo>
                        <a:lnTo>
                          <a:pt x="67586" y="59635"/>
                        </a:lnTo>
                        <a:lnTo>
                          <a:pt x="99391" y="7952"/>
                        </a:lnTo>
                        <a:lnTo>
                          <a:pt x="1550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3" name="Freeform 134">
                    <a:extLst>
                      <a:ext uri="{FF2B5EF4-FFF2-40B4-BE49-F238E27FC236}">
                        <a16:creationId xmlns="" xmlns:a16="http://schemas.microsoft.com/office/drawing/2014/main" id="{E5A83B58-92EE-4B77-85B4-1DDEDCDB1C75}"/>
                      </a:ext>
                    </a:extLst>
                  </p:cNvPr>
                  <p:cNvSpPr/>
                  <p:nvPr/>
                </p:nvSpPr>
                <p:spPr>
                  <a:xfrm>
                    <a:off x="4448755" y="3987579"/>
                    <a:ext cx="123245" cy="500932"/>
                  </a:xfrm>
                  <a:custGeom>
                    <a:avLst/>
                    <a:gdLst>
                      <a:gd name="connsiteX0" fmla="*/ 7951 w 123245"/>
                      <a:gd name="connsiteY0" fmla="*/ 0 h 500932"/>
                      <a:gd name="connsiteX1" fmla="*/ 123245 w 123245"/>
                      <a:gd name="connsiteY1" fmla="*/ 7951 h 500932"/>
                      <a:gd name="connsiteX2" fmla="*/ 115294 w 123245"/>
                      <a:gd name="connsiteY2" fmla="*/ 294198 h 500932"/>
                      <a:gd name="connsiteX3" fmla="*/ 59635 w 123245"/>
                      <a:gd name="connsiteY3" fmla="*/ 500932 h 500932"/>
                      <a:gd name="connsiteX4" fmla="*/ 0 w 123245"/>
                      <a:gd name="connsiteY4" fmla="*/ 238539 h 500932"/>
                      <a:gd name="connsiteX5" fmla="*/ 7951 w 123245"/>
                      <a:gd name="connsiteY5" fmla="*/ 0 h 500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245" h="500932">
                        <a:moveTo>
                          <a:pt x="7951" y="0"/>
                        </a:moveTo>
                        <a:lnTo>
                          <a:pt x="123245" y="7951"/>
                        </a:lnTo>
                        <a:lnTo>
                          <a:pt x="115294" y="294198"/>
                        </a:lnTo>
                        <a:lnTo>
                          <a:pt x="59635" y="500932"/>
                        </a:lnTo>
                        <a:lnTo>
                          <a:pt x="0" y="238539"/>
                        </a:lnTo>
                        <a:lnTo>
                          <a:pt x="795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74" name="Straight Connector 73">
                    <a:extLst>
                      <a:ext uri="{FF2B5EF4-FFF2-40B4-BE49-F238E27FC236}">
                        <a16:creationId xmlns="" xmlns:a16="http://schemas.microsoft.com/office/drawing/2014/main" id="{A8321AF0-F6A3-4DB8-87E4-B27EE7AF1146}"/>
                      </a:ext>
                    </a:extLst>
                  </p:cNvPr>
                  <p:cNvCxnSpPr/>
                  <p:nvPr/>
                </p:nvCxnSpPr>
                <p:spPr>
                  <a:xfrm>
                    <a:off x="4452730" y="4114800"/>
                    <a:ext cx="119270" cy="7951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Freeform 136">
                    <a:extLst>
                      <a:ext uri="{FF2B5EF4-FFF2-40B4-BE49-F238E27FC236}">
                        <a16:creationId xmlns="" xmlns:a16="http://schemas.microsoft.com/office/drawing/2014/main" id="{97815C3D-C57B-459E-83D9-FE9C9129BE61}"/>
                      </a:ext>
                    </a:extLst>
                  </p:cNvPr>
                  <p:cNvSpPr/>
                  <p:nvPr/>
                </p:nvSpPr>
                <p:spPr>
                  <a:xfrm>
                    <a:off x="5319423" y="3693381"/>
                    <a:ext cx="174928" cy="337930"/>
                  </a:xfrm>
                  <a:custGeom>
                    <a:avLst/>
                    <a:gdLst>
                      <a:gd name="connsiteX0" fmla="*/ 0 w 174928"/>
                      <a:gd name="connsiteY0" fmla="*/ 0 h 337930"/>
                      <a:gd name="connsiteX1" fmla="*/ 59634 w 174928"/>
                      <a:gd name="connsiteY1" fmla="*/ 178904 h 337930"/>
                      <a:gd name="connsiteX2" fmla="*/ 131196 w 174928"/>
                      <a:gd name="connsiteY2" fmla="*/ 337930 h 337930"/>
                      <a:gd name="connsiteX3" fmla="*/ 123245 w 174928"/>
                      <a:gd name="connsiteY3" fmla="*/ 139148 h 337930"/>
                      <a:gd name="connsiteX4" fmla="*/ 174928 w 174928"/>
                      <a:gd name="connsiteY4" fmla="*/ 55659 h 337930"/>
                      <a:gd name="connsiteX5" fmla="*/ 147099 w 174928"/>
                      <a:gd name="connsiteY5" fmla="*/ 55659 h 337930"/>
                      <a:gd name="connsiteX6" fmla="*/ 91440 w 174928"/>
                      <a:gd name="connsiteY6" fmla="*/ 71562 h 337930"/>
                      <a:gd name="connsiteX7" fmla="*/ 79513 w 174928"/>
                      <a:gd name="connsiteY7" fmla="*/ 35781 h 337930"/>
                      <a:gd name="connsiteX8" fmla="*/ 0 w 174928"/>
                      <a:gd name="connsiteY8" fmla="*/ 0 h 337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4928" h="337930">
                        <a:moveTo>
                          <a:pt x="0" y="0"/>
                        </a:moveTo>
                        <a:lnTo>
                          <a:pt x="59634" y="178904"/>
                        </a:lnTo>
                        <a:lnTo>
                          <a:pt x="131196" y="337930"/>
                        </a:lnTo>
                        <a:lnTo>
                          <a:pt x="123245" y="139148"/>
                        </a:lnTo>
                        <a:lnTo>
                          <a:pt x="174928" y="55659"/>
                        </a:lnTo>
                        <a:lnTo>
                          <a:pt x="147099" y="55659"/>
                        </a:lnTo>
                        <a:lnTo>
                          <a:pt x="91440" y="71562"/>
                        </a:lnTo>
                        <a:lnTo>
                          <a:pt x="79513" y="357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6" name="Freeform 137">
                    <a:extLst>
                      <a:ext uri="{FF2B5EF4-FFF2-40B4-BE49-F238E27FC236}">
                        <a16:creationId xmlns="" xmlns:a16="http://schemas.microsoft.com/office/drawing/2014/main" id="{454B0C2C-8972-4175-8220-3CCC6FC9397F}"/>
                      </a:ext>
                    </a:extLst>
                  </p:cNvPr>
                  <p:cNvSpPr/>
                  <p:nvPr/>
                </p:nvSpPr>
                <p:spPr>
                  <a:xfrm>
                    <a:off x="4412974" y="1470991"/>
                    <a:ext cx="254442" cy="147099"/>
                  </a:xfrm>
                  <a:custGeom>
                    <a:avLst/>
                    <a:gdLst>
                      <a:gd name="connsiteX0" fmla="*/ 254442 w 254442"/>
                      <a:gd name="connsiteY0" fmla="*/ 147099 h 147099"/>
                      <a:gd name="connsiteX1" fmla="*/ 0 w 254442"/>
                      <a:gd name="connsiteY1" fmla="*/ 147099 h 147099"/>
                      <a:gd name="connsiteX2" fmla="*/ 0 w 254442"/>
                      <a:gd name="connsiteY2" fmla="*/ 51684 h 147099"/>
                      <a:gd name="connsiteX3" fmla="*/ 35781 w 254442"/>
                      <a:gd name="connsiteY3" fmla="*/ 47708 h 147099"/>
                      <a:gd name="connsiteX4" fmla="*/ 51683 w 254442"/>
                      <a:gd name="connsiteY4" fmla="*/ 3976 h 147099"/>
                      <a:gd name="connsiteX5" fmla="*/ 234563 w 254442"/>
                      <a:gd name="connsiteY5" fmla="*/ 0 h 147099"/>
                      <a:gd name="connsiteX6" fmla="*/ 218661 w 254442"/>
                      <a:gd name="connsiteY6" fmla="*/ 47708 h 147099"/>
                      <a:gd name="connsiteX7" fmla="*/ 238539 w 254442"/>
                      <a:gd name="connsiteY7" fmla="*/ 67586 h 147099"/>
                      <a:gd name="connsiteX8" fmla="*/ 254442 w 254442"/>
                      <a:gd name="connsiteY8" fmla="*/ 147099 h 147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4442" h="147099">
                        <a:moveTo>
                          <a:pt x="254442" y="147099"/>
                        </a:moveTo>
                        <a:lnTo>
                          <a:pt x="0" y="147099"/>
                        </a:lnTo>
                        <a:lnTo>
                          <a:pt x="0" y="51684"/>
                        </a:lnTo>
                        <a:lnTo>
                          <a:pt x="35781" y="47708"/>
                        </a:lnTo>
                        <a:lnTo>
                          <a:pt x="51683" y="3976"/>
                        </a:lnTo>
                        <a:lnTo>
                          <a:pt x="234563" y="0"/>
                        </a:lnTo>
                        <a:lnTo>
                          <a:pt x="218661" y="47708"/>
                        </a:lnTo>
                        <a:lnTo>
                          <a:pt x="238539" y="67586"/>
                        </a:lnTo>
                        <a:lnTo>
                          <a:pt x="254442" y="14709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7" name="Freeform 138">
                    <a:extLst>
                      <a:ext uri="{FF2B5EF4-FFF2-40B4-BE49-F238E27FC236}">
                        <a16:creationId xmlns="" xmlns:a16="http://schemas.microsoft.com/office/drawing/2014/main" id="{95A904B7-C4D5-4731-A068-A78AD5C71675}"/>
                      </a:ext>
                    </a:extLst>
                  </p:cNvPr>
                  <p:cNvSpPr/>
                  <p:nvPr/>
                </p:nvSpPr>
                <p:spPr>
                  <a:xfrm>
                    <a:off x="4313583" y="1534602"/>
                    <a:ext cx="107342" cy="159026"/>
                  </a:xfrm>
                  <a:custGeom>
                    <a:avLst/>
                    <a:gdLst>
                      <a:gd name="connsiteX0" fmla="*/ 0 w 107342"/>
                      <a:gd name="connsiteY0" fmla="*/ 119269 h 159026"/>
                      <a:gd name="connsiteX1" fmla="*/ 47707 w 107342"/>
                      <a:gd name="connsiteY1" fmla="*/ 19878 h 159026"/>
                      <a:gd name="connsiteX2" fmla="*/ 71561 w 107342"/>
                      <a:gd name="connsiteY2" fmla="*/ 0 h 159026"/>
                      <a:gd name="connsiteX3" fmla="*/ 103367 w 107342"/>
                      <a:gd name="connsiteY3" fmla="*/ 0 h 159026"/>
                      <a:gd name="connsiteX4" fmla="*/ 107342 w 107342"/>
                      <a:gd name="connsiteY4" fmla="*/ 159026 h 159026"/>
                      <a:gd name="connsiteX5" fmla="*/ 67586 w 107342"/>
                      <a:gd name="connsiteY5" fmla="*/ 147099 h 159026"/>
                      <a:gd name="connsiteX6" fmla="*/ 0 w 107342"/>
                      <a:gd name="connsiteY6" fmla="*/ 119269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7342" h="159026">
                        <a:moveTo>
                          <a:pt x="0" y="119269"/>
                        </a:moveTo>
                        <a:lnTo>
                          <a:pt x="47707" y="19878"/>
                        </a:lnTo>
                        <a:lnTo>
                          <a:pt x="71561" y="0"/>
                        </a:lnTo>
                        <a:lnTo>
                          <a:pt x="103367" y="0"/>
                        </a:lnTo>
                        <a:lnTo>
                          <a:pt x="107342" y="159026"/>
                        </a:lnTo>
                        <a:lnTo>
                          <a:pt x="67586" y="147099"/>
                        </a:lnTo>
                        <a:lnTo>
                          <a:pt x="0" y="11926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8" name="Freeform 139">
                    <a:extLst>
                      <a:ext uri="{FF2B5EF4-FFF2-40B4-BE49-F238E27FC236}">
                        <a16:creationId xmlns="" xmlns:a16="http://schemas.microsoft.com/office/drawing/2014/main" id="{78AC580E-69D5-4BF3-8752-FFFDD3507B92}"/>
                      </a:ext>
                    </a:extLst>
                  </p:cNvPr>
                  <p:cNvSpPr/>
                  <p:nvPr/>
                </p:nvSpPr>
                <p:spPr>
                  <a:xfrm>
                    <a:off x="4643562" y="1522675"/>
                    <a:ext cx="119269" cy="159026"/>
                  </a:xfrm>
                  <a:custGeom>
                    <a:avLst/>
                    <a:gdLst>
                      <a:gd name="connsiteX0" fmla="*/ 119269 w 119269"/>
                      <a:gd name="connsiteY0" fmla="*/ 135172 h 159026"/>
                      <a:gd name="connsiteX1" fmla="*/ 27829 w 119269"/>
                      <a:gd name="connsiteY1" fmla="*/ 159026 h 159026"/>
                      <a:gd name="connsiteX2" fmla="*/ 19878 w 119269"/>
                      <a:gd name="connsiteY2" fmla="*/ 35781 h 159026"/>
                      <a:gd name="connsiteX3" fmla="*/ 0 w 119269"/>
                      <a:gd name="connsiteY3" fmla="*/ 0 h 159026"/>
                      <a:gd name="connsiteX4" fmla="*/ 51683 w 119269"/>
                      <a:gd name="connsiteY4" fmla="*/ 7951 h 159026"/>
                      <a:gd name="connsiteX5" fmla="*/ 67586 w 119269"/>
                      <a:gd name="connsiteY5" fmla="*/ 31805 h 159026"/>
                      <a:gd name="connsiteX6" fmla="*/ 91440 w 119269"/>
                      <a:gd name="connsiteY6" fmla="*/ 47708 h 159026"/>
                      <a:gd name="connsiteX7" fmla="*/ 119269 w 119269"/>
                      <a:gd name="connsiteY7" fmla="*/ 135172 h 159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269" h="159026">
                        <a:moveTo>
                          <a:pt x="119269" y="135172"/>
                        </a:moveTo>
                        <a:lnTo>
                          <a:pt x="27829" y="159026"/>
                        </a:lnTo>
                        <a:lnTo>
                          <a:pt x="19878" y="35781"/>
                        </a:lnTo>
                        <a:lnTo>
                          <a:pt x="0" y="0"/>
                        </a:lnTo>
                        <a:lnTo>
                          <a:pt x="51683" y="7951"/>
                        </a:lnTo>
                        <a:lnTo>
                          <a:pt x="67586" y="31805"/>
                        </a:lnTo>
                        <a:lnTo>
                          <a:pt x="91440" y="47708"/>
                        </a:lnTo>
                        <a:lnTo>
                          <a:pt x="119269" y="13517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79" name="Freeform 140">
                    <a:extLst>
                      <a:ext uri="{FF2B5EF4-FFF2-40B4-BE49-F238E27FC236}">
                        <a16:creationId xmlns="" xmlns:a16="http://schemas.microsoft.com/office/drawing/2014/main" id="{A1EDAFA9-DE39-4570-9424-84964AFAB051}"/>
                      </a:ext>
                    </a:extLst>
                  </p:cNvPr>
                  <p:cNvSpPr/>
                  <p:nvPr/>
                </p:nvSpPr>
                <p:spPr>
                  <a:xfrm>
                    <a:off x="4376738" y="1443038"/>
                    <a:ext cx="328612" cy="83343"/>
                  </a:xfrm>
                  <a:custGeom>
                    <a:avLst/>
                    <a:gdLst>
                      <a:gd name="connsiteX0" fmla="*/ 0 w 328612"/>
                      <a:gd name="connsiteY0" fmla="*/ 83343 h 83343"/>
                      <a:gd name="connsiteX1" fmla="*/ 4762 w 328612"/>
                      <a:gd name="connsiteY1" fmla="*/ 11906 h 83343"/>
                      <a:gd name="connsiteX2" fmla="*/ 35718 w 328612"/>
                      <a:gd name="connsiteY2" fmla="*/ 0 h 83343"/>
                      <a:gd name="connsiteX3" fmla="*/ 311943 w 328612"/>
                      <a:gd name="connsiteY3" fmla="*/ 4762 h 83343"/>
                      <a:gd name="connsiteX4" fmla="*/ 328612 w 328612"/>
                      <a:gd name="connsiteY4" fmla="*/ 14287 h 83343"/>
                      <a:gd name="connsiteX5" fmla="*/ 326231 w 328612"/>
                      <a:gd name="connsiteY5" fmla="*/ 83343 h 83343"/>
                      <a:gd name="connsiteX6" fmla="*/ 264318 w 328612"/>
                      <a:gd name="connsiteY6" fmla="*/ 76200 h 83343"/>
                      <a:gd name="connsiteX7" fmla="*/ 69056 w 328612"/>
                      <a:gd name="connsiteY7" fmla="*/ 73818 h 83343"/>
                      <a:gd name="connsiteX8" fmla="*/ 0 w 328612"/>
                      <a:gd name="connsiteY8" fmla="*/ 83343 h 833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8612" h="83343">
                        <a:moveTo>
                          <a:pt x="0" y="83343"/>
                        </a:moveTo>
                        <a:lnTo>
                          <a:pt x="4762" y="11906"/>
                        </a:lnTo>
                        <a:lnTo>
                          <a:pt x="35718" y="0"/>
                        </a:lnTo>
                        <a:lnTo>
                          <a:pt x="311943" y="4762"/>
                        </a:lnTo>
                        <a:lnTo>
                          <a:pt x="328612" y="14287"/>
                        </a:lnTo>
                        <a:cubicBezTo>
                          <a:pt x="327818" y="37306"/>
                          <a:pt x="327025" y="60324"/>
                          <a:pt x="326231" y="83343"/>
                        </a:cubicBezTo>
                        <a:lnTo>
                          <a:pt x="264318" y="76200"/>
                        </a:lnTo>
                        <a:lnTo>
                          <a:pt x="69056" y="73818"/>
                        </a:lnTo>
                        <a:lnTo>
                          <a:pt x="0" y="8334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cxnSp>
              <p:nvCxnSpPr>
                <p:cNvPr id="56" name="Straight Connector 55">
                  <a:extLst>
                    <a:ext uri="{FF2B5EF4-FFF2-40B4-BE49-F238E27FC236}">
                      <a16:creationId xmlns="" xmlns:a16="http://schemas.microsoft.com/office/drawing/2014/main" id="{EBA549D5-4690-462A-9945-546C05663AC3}"/>
                    </a:ext>
                  </a:extLst>
                </p:cNvPr>
                <p:cNvCxnSpPr/>
                <p:nvPr/>
              </p:nvCxnSpPr>
              <p:spPr>
                <a:xfrm>
                  <a:off x="2691897" y="5869663"/>
                  <a:ext cx="54321" cy="144856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="" xmlns:a16="http://schemas.microsoft.com/office/drawing/2014/main" id="{A3A1C110-D31A-41B9-8CB3-67827E4C05F8}"/>
                    </a:ext>
                  </a:extLst>
                </p:cNvPr>
                <p:cNvCxnSpPr/>
                <p:nvPr/>
              </p:nvCxnSpPr>
              <p:spPr>
                <a:xfrm flipV="1">
                  <a:off x="2746217" y="5869666"/>
                  <a:ext cx="42250" cy="144854"/>
                </a:xfrm>
                <a:prstGeom prst="line">
                  <a:avLst/>
                </a:prstGeom>
                <a:ln w="31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Line 86">
              <a:extLst>
                <a:ext uri="{FF2B5EF4-FFF2-40B4-BE49-F238E27FC236}">
                  <a16:creationId xmlns="" xmlns:a16="http://schemas.microsoft.com/office/drawing/2014/main" id="{91574495-7111-46AF-AEAE-0081DA248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945" y="3396095"/>
              <a:ext cx="235958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Line 86">
              <a:extLst>
                <a:ext uri="{FF2B5EF4-FFF2-40B4-BE49-F238E27FC236}">
                  <a16:creationId xmlns="" xmlns:a16="http://schemas.microsoft.com/office/drawing/2014/main" id="{3D984D62-AFD0-4038-925C-8480C9B9A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1708" y="3397080"/>
              <a:ext cx="257888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8" name="Line 86">
              <a:extLst>
                <a:ext uri="{FF2B5EF4-FFF2-40B4-BE49-F238E27FC236}">
                  <a16:creationId xmlns="" xmlns:a16="http://schemas.microsoft.com/office/drawing/2014/main" id="{0EF7B301-664C-409D-8B00-E1A415C00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34228" y="4548946"/>
              <a:ext cx="235958" cy="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9" name="Rectangle 39">
              <a:extLst>
                <a:ext uri="{FF2B5EF4-FFF2-40B4-BE49-F238E27FC236}">
                  <a16:creationId xmlns="" xmlns:a16="http://schemas.microsoft.com/office/drawing/2014/main" id="{CC696D17-E005-415A-B957-7900AD4C9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3995" y="2695446"/>
              <a:ext cx="27194" cy="1281522"/>
            </a:xfrm>
            <a:prstGeom prst="rect">
              <a:avLst/>
            </a:prstGeom>
            <a:blipFill>
              <a:blip r:embed="rId14" cstate="print"/>
              <a:tile tx="0" ty="0" sx="100000" sy="100000" flip="none" algn="tl"/>
            </a:blipFill>
            <a:ln w="3175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Rectangle 39">
              <a:extLst>
                <a:ext uri="{FF2B5EF4-FFF2-40B4-BE49-F238E27FC236}">
                  <a16:creationId xmlns="" xmlns:a16="http://schemas.microsoft.com/office/drawing/2014/main" id="{FCEB2D44-23F5-40ED-92C8-13CD00522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3363" y="2955673"/>
              <a:ext cx="27194" cy="1595575"/>
            </a:xfrm>
            <a:prstGeom prst="rect">
              <a:avLst/>
            </a:prstGeom>
            <a:blipFill>
              <a:blip r:embed="rId14" cstate="print"/>
              <a:tile tx="0" ty="0" sx="100000" sy="100000" flip="none" algn="tl"/>
            </a:blipFill>
            <a:ln w="3175">
              <a:solidFill>
                <a:srgbClr val="99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1" name="Rectangle 67">
              <a:extLst>
                <a:ext uri="{FF2B5EF4-FFF2-40B4-BE49-F238E27FC236}">
                  <a16:creationId xmlns="" xmlns:a16="http://schemas.microsoft.com/office/drawing/2014/main" id="{7F0D4780-50D9-460E-B130-03B393B7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4025" y="3858616"/>
              <a:ext cx="865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  <a:latin typeface="+mj-lt"/>
                  <a:ea typeface="Verdana" pitchFamily="34" charset="0"/>
                  <a:cs typeface="Verdana" pitchFamily="34" charset="0"/>
                </a:rPr>
                <a:t>A</a:t>
              </a:r>
              <a:endParaRPr lang="en-US" sz="1200" dirty="0">
                <a:solidFill>
                  <a:srgbClr val="0000FF"/>
                </a:solidFill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0B636E16-2F9D-47FA-AE57-5C65470C0796}"/>
                </a:ext>
              </a:extLst>
            </p:cNvPr>
            <p:cNvSpPr/>
            <p:nvPr/>
          </p:nvSpPr>
          <p:spPr>
            <a:xfrm>
              <a:off x="1618593" y="3962400"/>
              <a:ext cx="5496910" cy="665673"/>
            </a:xfrm>
            <a:custGeom>
              <a:avLst/>
              <a:gdLst>
                <a:gd name="connsiteX0" fmla="*/ 0 w 5496910"/>
                <a:gd name="connsiteY0" fmla="*/ 165063 h 662570"/>
                <a:gd name="connsiteX1" fmla="*/ 1418897 w 5496910"/>
                <a:gd name="connsiteY1" fmla="*/ 28428 h 662570"/>
                <a:gd name="connsiteX2" fmla="*/ 2217683 w 5496910"/>
                <a:gd name="connsiteY2" fmla="*/ 7407 h 662570"/>
                <a:gd name="connsiteX3" fmla="*/ 2848304 w 5496910"/>
                <a:gd name="connsiteY3" fmla="*/ 123021 h 662570"/>
                <a:gd name="connsiteX4" fmla="*/ 3289738 w 5496910"/>
                <a:gd name="connsiteY4" fmla="*/ 144042 h 662570"/>
                <a:gd name="connsiteX5" fmla="*/ 3647090 w 5496910"/>
                <a:gd name="connsiteY5" fmla="*/ 280676 h 662570"/>
                <a:gd name="connsiteX6" fmla="*/ 3930869 w 5496910"/>
                <a:gd name="connsiteY6" fmla="*/ 501394 h 662570"/>
                <a:gd name="connsiteX7" fmla="*/ 4393324 w 5496910"/>
                <a:gd name="connsiteY7" fmla="*/ 638028 h 662570"/>
                <a:gd name="connsiteX8" fmla="*/ 4719145 w 5496910"/>
                <a:gd name="connsiteY8" fmla="*/ 659049 h 662570"/>
                <a:gd name="connsiteX9" fmla="*/ 5055476 w 5496910"/>
                <a:gd name="connsiteY9" fmla="*/ 595987 h 662570"/>
                <a:gd name="connsiteX10" fmla="*/ 5496910 w 5496910"/>
                <a:gd name="connsiteY10" fmla="*/ 627518 h 66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6910" h="662570">
                  <a:moveTo>
                    <a:pt x="0" y="165063"/>
                  </a:moveTo>
                  <a:lnTo>
                    <a:pt x="1418897" y="28428"/>
                  </a:lnTo>
                  <a:cubicBezTo>
                    <a:pt x="1788511" y="2152"/>
                    <a:pt x="1979449" y="-8358"/>
                    <a:pt x="2217683" y="7407"/>
                  </a:cubicBezTo>
                  <a:cubicBezTo>
                    <a:pt x="2455917" y="23172"/>
                    <a:pt x="2669628" y="100249"/>
                    <a:pt x="2848304" y="123021"/>
                  </a:cubicBezTo>
                  <a:cubicBezTo>
                    <a:pt x="3026980" y="145793"/>
                    <a:pt x="3156607" y="117766"/>
                    <a:pt x="3289738" y="144042"/>
                  </a:cubicBezTo>
                  <a:cubicBezTo>
                    <a:pt x="3422869" y="170318"/>
                    <a:pt x="3540235" y="221117"/>
                    <a:pt x="3647090" y="280676"/>
                  </a:cubicBezTo>
                  <a:cubicBezTo>
                    <a:pt x="3753945" y="340235"/>
                    <a:pt x="3806497" y="441835"/>
                    <a:pt x="3930869" y="501394"/>
                  </a:cubicBezTo>
                  <a:cubicBezTo>
                    <a:pt x="4055241" y="560953"/>
                    <a:pt x="4261945" y="611752"/>
                    <a:pt x="4393324" y="638028"/>
                  </a:cubicBezTo>
                  <a:cubicBezTo>
                    <a:pt x="4524703" y="664304"/>
                    <a:pt x="4608786" y="666056"/>
                    <a:pt x="4719145" y="659049"/>
                  </a:cubicBezTo>
                  <a:cubicBezTo>
                    <a:pt x="4829504" y="652042"/>
                    <a:pt x="4925849" y="601242"/>
                    <a:pt x="5055476" y="595987"/>
                  </a:cubicBezTo>
                  <a:cubicBezTo>
                    <a:pt x="5185103" y="590732"/>
                    <a:pt x="5341006" y="609125"/>
                    <a:pt x="5496910" y="627518"/>
                  </a:cubicBezTo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="" xmlns:a16="http://schemas.microsoft.com/office/drawing/2014/main" id="{7A066AF9-E2EE-4A67-B5CB-E13F87262D9D}"/>
              </a:ext>
            </a:extLst>
          </p:cNvPr>
          <p:cNvGrpSpPr/>
          <p:nvPr/>
        </p:nvGrpSpPr>
        <p:grpSpPr>
          <a:xfrm>
            <a:off x="2244038" y="1888869"/>
            <a:ext cx="3657600" cy="646348"/>
            <a:chOff x="2244038" y="2256730"/>
            <a:chExt cx="3657600" cy="646348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F7C9D770-E403-45B7-8675-D7613147C7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44038" y="2256730"/>
              <a:ext cx="3657600" cy="322084"/>
              <a:chOff x="1802603" y="4663600"/>
              <a:chExt cx="4153582" cy="48868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="" xmlns:a16="http://schemas.microsoft.com/office/drawing/2014/main" id="{7D2086C1-A0D1-42DA-A649-391B257F4B32}"/>
                  </a:ext>
                </a:extLst>
              </p:cNvPr>
              <p:cNvGrpSpPr/>
              <p:nvPr/>
            </p:nvGrpSpPr>
            <p:grpSpPr>
              <a:xfrm>
                <a:off x="1802603" y="4663600"/>
                <a:ext cx="149694" cy="140946"/>
                <a:chOff x="1103938" y="3537418"/>
                <a:chExt cx="244475" cy="230188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31" name="Rectangle 3">
                  <a:extLst>
                    <a:ext uri="{FF2B5EF4-FFF2-40B4-BE49-F238E27FC236}">
                      <a16:creationId xmlns="" xmlns:a16="http://schemas.microsoft.com/office/drawing/2014/main" id="{88E02D16-5398-4622-9EC9-C4A554778A61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107113" y="3539006"/>
                  <a:ext cx="238125" cy="228600"/>
                </a:xfrm>
                <a:prstGeom prst="rect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32" name="Line 4">
                  <a:extLst>
                    <a:ext uri="{FF2B5EF4-FFF2-40B4-BE49-F238E27FC236}">
                      <a16:creationId xmlns="" xmlns:a16="http://schemas.microsoft.com/office/drawing/2014/main" id="{507F33D5-3A45-469D-AE30-767207D65217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105526" y="3537418"/>
                  <a:ext cx="234950" cy="22860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33" name="Line 5">
                  <a:extLst>
                    <a:ext uri="{FF2B5EF4-FFF2-40B4-BE49-F238E27FC236}">
                      <a16:creationId xmlns="" xmlns:a16="http://schemas.microsoft.com/office/drawing/2014/main" id="{0FC5CF32-3D37-48AB-BF2C-CCFE5C574386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 flipH="1">
                  <a:off x="1103938" y="3537418"/>
                  <a:ext cx="244475" cy="22860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="" xmlns:a16="http://schemas.microsoft.com/office/drawing/2014/main" id="{3C8D543F-172A-4D74-920F-FF59D6032C40}"/>
                  </a:ext>
                </a:extLst>
              </p:cNvPr>
              <p:cNvGrpSpPr/>
              <p:nvPr/>
            </p:nvGrpSpPr>
            <p:grpSpPr>
              <a:xfrm>
                <a:off x="5451683" y="4670871"/>
                <a:ext cx="149694" cy="140946"/>
                <a:chOff x="7087226" y="3537418"/>
                <a:chExt cx="244475" cy="230188"/>
              </a:xfrm>
              <a:solidFill>
                <a:schemeClr val="accent6">
                  <a:lumMod val="40000"/>
                  <a:lumOff val="60000"/>
                </a:schemeClr>
              </a:solidFill>
            </p:grpSpPr>
            <p:sp>
              <p:nvSpPr>
                <p:cNvPr id="28" name="Rectangle 7">
                  <a:extLst>
                    <a:ext uri="{FF2B5EF4-FFF2-40B4-BE49-F238E27FC236}">
                      <a16:creationId xmlns="" xmlns:a16="http://schemas.microsoft.com/office/drawing/2014/main" id="{E12BF8A9-47B1-4C63-BBA8-F141F9E8CEF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091989" y="3539006"/>
                  <a:ext cx="238125" cy="228600"/>
                </a:xfrm>
                <a:prstGeom prst="rect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400"/>
                </a:p>
              </p:txBody>
            </p:sp>
            <p:sp>
              <p:nvSpPr>
                <p:cNvPr id="29" name="Line 8">
                  <a:extLst>
                    <a:ext uri="{FF2B5EF4-FFF2-40B4-BE49-F238E27FC236}">
                      <a16:creationId xmlns="" xmlns:a16="http://schemas.microsoft.com/office/drawing/2014/main" id="{89159972-CC09-4C00-B45B-B187EEB0C4BE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7090401" y="3537418"/>
                  <a:ext cx="234950" cy="22860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30" name="Line 9">
                  <a:extLst>
                    <a:ext uri="{FF2B5EF4-FFF2-40B4-BE49-F238E27FC236}">
                      <a16:creationId xmlns="" xmlns:a16="http://schemas.microsoft.com/office/drawing/2014/main" id="{1A58F5DE-3FAD-4B22-9397-98607E4CED33}"/>
                    </a:ext>
                  </a:extLst>
                </p:cNvPr>
                <p:cNvSpPr>
                  <a:spLocks noChangeShapeType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 flipH="1">
                  <a:off x="7087226" y="3537418"/>
                  <a:ext cx="244475" cy="22860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091B9786-5ACB-4EAB-B224-30B0BF89A2F7}"/>
                  </a:ext>
                </a:extLst>
              </p:cNvPr>
              <p:cNvGrpSpPr/>
              <p:nvPr/>
            </p:nvGrpSpPr>
            <p:grpSpPr>
              <a:xfrm>
                <a:off x="1815983" y="4706575"/>
                <a:ext cx="4140202" cy="445705"/>
                <a:chOff x="1815983" y="4761991"/>
                <a:chExt cx="4140202" cy="445705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="" xmlns:a16="http://schemas.microsoft.com/office/drawing/2014/main" id="{8B1B1171-199F-4AA2-A433-15DC3DCCF273}"/>
                    </a:ext>
                  </a:extLst>
                </p:cNvPr>
                <p:cNvSpPr/>
                <p:nvPr/>
              </p:nvSpPr>
              <p:spPr>
                <a:xfrm rot="10800000">
                  <a:off x="3032053" y="4807171"/>
                  <a:ext cx="835844" cy="199962"/>
                </a:xfrm>
                <a:custGeom>
                  <a:avLst/>
                  <a:gdLst>
                    <a:gd name="connsiteX0" fmla="*/ 0 w 1877785"/>
                    <a:gd name="connsiteY0" fmla="*/ 316774 h 326571"/>
                    <a:gd name="connsiteX1" fmla="*/ 3265 w 1877785"/>
                    <a:gd name="connsiteY1" fmla="*/ 0 h 326571"/>
                    <a:gd name="connsiteX2" fmla="*/ 1819002 w 1877785"/>
                    <a:gd name="connsiteY2" fmla="*/ 3265 h 326571"/>
                    <a:gd name="connsiteX3" fmla="*/ 1783080 w 1877785"/>
                    <a:gd name="connsiteY3" fmla="*/ 65314 h 326571"/>
                    <a:gd name="connsiteX4" fmla="*/ 1783080 w 1877785"/>
                    <a:gd name="connsiteY4" fmla="*/ 97971 h 326571"/>
                    <a:gd name="connsiteX5" fmla="*/ 1783080 w 1877785"/>
                    <a:gd name="connsiteY5" fmla="*/ 133894 h 326571"/>
                    <a:gd name="connsiteX6" fmla="*/ 1799408 w 1877785"/>
                    <a:gd name="connsiteY6" fmla="*/ 160020 h 326571"/>
                    <a:gd name="connsiteX7" fmla="*/ 1835331 w 1877785"/>
                    <a:gd name="connsiteY7" fmla="*/ 186145 h 326571"/>
                    <a:gd name="connsiteX8" fmla="*/ 1871254 w 1877785"/>
                    <a:gd name="connsiteY8" fmla="*/ 209005 h 326571"/>
                    <a:gd name="connsiteX9" fmla="*/ 1877785 w 1877785"/>
                    <a:gd name="connsiteY9" fmla="*/ 257991 h 326571"/>
                    <a:gd name="connsiteX10" fmla="*/ 1864722 w 1877785"/>
                    <a:gd name="connsiteY10" fmla="*/ 326571 h 326571"/>
                    <a:gd name="connsiteX11" fmla="*/ 0 w 1877785"/>
                    <a:gd name="connsiteY11" fmla="*/ 316774 h 326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7785" h="326571">
                      <a:moveTo>
                        <a:pt x="0" y="316774"/>
                      </a:moveTo>
                      <a:cubicBezTo>
                        <a:pt x="1088" y="211183"/>
                        <a:pt x="2177" y="105591"/>
                        <a:pt x="3265" y="0"/>
                      </a:cubicBezTo>
                      <a:lnTo>
                        <a:pt x="1819002" y="3265"/>
                      </a:lnTo>
                      <a:lnTo>
                        <a:pt x="1783080" y="65314"/>
                      </a:lnTo>
                      <a:lnTo>
                        <a:pt x="1783080" y="97971"/>
                      </a:lnTo>
                      <a:lnTo>
                        <a:pt x="1783080" y="133894"/>
                      </a:lnTo>
                      <a:lnTo>
                        <a:pt x="1799408" y="160020"/>
                      </a:lnTo>
                      <a:lnTo>
                        <a:pt x="1835331" y="186145"/>
                      </a:lnTo>
                      <a:lnTo>
                        <a:pt x="1871254" y="209005"/>
                      </a:lnTo>
                      <a:lnTo>
                        <a:pt x="1877785" y="257991"/>
                      </a:lnTo>
                      <a:lnTo>
                        <a:pt x="1864722" y="326571"/>
                      </a:lnTo>
                      <a:lnTo>
                        <a:pt x="0" y="31677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="" xmlns:a16="http://schemas.microsoft.com/office/drawing/2014/main" id="{6AF6FE95-4C00-4FB3-A194-2B1BE5FA33EF}"/>
                    </a:ext>
                  </a:extLst>
                </p:cNvPr>
                <p:cNvSpPr/>
                <p:nvPr/>
              </p:nvSpPr>
              <p:spPr>
                <a:xfrm>
                  <a:off x="1880269" y="4809838"/>
                  <a:ext cx="1149785" cy="199962"/>
                </a:xfrm>
                <a:custGeom>
                  <a:avLst/>
                  <a:gdLst>
                    <a:gd name="connsiteX0" fmla="*/ 0 w 1877785"/>
                    <a:gd name="connsiteY0" fmla="*/ 316774 h 326571"/>
                    <a:gd name="connsiteX1" fmla="*/ 3265 w 1877785"/>
                    <a:gd name="connsiteY1" fmla="*/ 0 h 326571"/>
                    <a:gd name="connsiteX2" fmla="*/ 1819002 w 1877785"/>
                    <a:gd name="connsiteY2" fmla="*/ 3265 h 326571"/>
                    <a:gd name="connsiteX3" fmla="*/ 1783080 w 1877785"/>
                    <a:gd name="connsiteY3" fmla="*/ 65314 h 326571"/>
                    <a:gd name="connsiteX4" fmla="*/ 1783080 w 1877785"/>
                    <a:gd name="connsiteY4" fmla="*/ 97971 h 326571"/>
                    <a:gd name="connsiteX5" fmla="*/ 1783080 w 1877785"/>
                    <a:gd name="connsiteY5" fmla="*/ 133894 h 326571"/>
                    <a:gd name="connsiteX6" fmla="*/ 1799408 w 1877785"/>
                    <a:gd name="connsiteY6" fmla="*/ 160020 h 326571"/>
                    <a:gd name="connsiteX7" fmla="*/ 1835331 w 1877785"/>
                    <a:gd name="connsiteY7" fmla="*/ 186145 h 326571"/>
                    <a:gd name="connsiteX8" fmla="*/ 1871254 w 1877785"/>
                    <a:gd name="connsiteY8" fmla="*/ 209005 h 326571"/>
                    <a:gd name="connsiteX9" fmla="*/ 1877785 w 1877785"/>
                    <a:gd name="connsiteY9" fmla="*/ 257991 h 326571"/>
                    <a:gd name="connsiteX10" fmla="*/ 1864722 w 1877785"/>
                    <a:gd name="connsiteY10" fmla="*/ 326571 h 326571"/>
                    <a:gd name="connsiteX11" fmla="*/ 0 w 1877785"/>
                    <a:gd name="connsiteY11" fmla="*/ 316774 h 326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77785" h="326571">
                      <a:moveTo>
                        <a:pt x="0" y="316774"/>
                      </a:moveTo>
                      <a:cubicBezTo>
                        <a:pt x="1088" y="211183"/>
                        <a:pt x="2177" y="105591"/>
                        <a:pt x="3265" y="0"/>
                      </a:cubicBezTo>
                      <a:lnTo>
                        <a:pt x="1819002" y="3265"/>
                      </a:lnTo>
                      <a:lnTo>
                        <a:pt x="1783080" y="65314"/>
                      </a:lnTo>
                      <a:lnTo>
                        <a:pt x="1783080" y="97971"/>
                      </a:lnTo>
                      <a:lnTo>
                        <a:pt x="1783080" y="133894"/>
                      </a:lnTo>
                      <a:lnTo>
                        <a:pt x="1799408" y="160020"/>
                      </a:lnTo>
                      <a:lnTo>
                        <a:pt x="1835331" y="186145"/>
                      </a:lnTo>
                      <a:lnTo>
                        <a:pt x="1871254" y="209005"/>
                      </a:lnTo>
                      <a:lnTo>
                        <a:pt x="1877785" y="257991"/>
                      </a:lnTo>
                      <a:lnTo>
                        <a:pt x="1864722" y="326571"/>
                      </a:lnTo>
                      <a:lnTo>
                        <a:pt x="0" y="31677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="" xmlns:a16="http://schemas.microsoft.com/office/drawing/2014/main" id="{65CE93E8-DF3A-429D-8482-4162167CD56D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877250" y="4810332"/>
                  <a:ext cx="3973586" cy="195963"/>
                  <a:chOff x="1982041" y="5485129"/>
                  <a:chExt cx="5477570" cy="32004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="" xmlns:a16="http://schemas.microsoft.com/office/drawing/2014/main" id="{AC66AF38-5EF8-4A9D-AD56-E7E25ABE5C8B}"/>
                      </a:ext>
                    </a:extLst>
                  </p:cNvPr>
                  <p:cNvGrpSpPr/>
                  <p:nvPr/>
                </p:nvGrpSpPr>
                <p:grpSpPr>
                  <a:xfrm>
                    <a:off x="4726434" y="5485129"/>
                    <a:ext cx="2733177" cy="320040"/>
                    <a:chOff x="4542796" y="4959991"/>
                    <a:chExt cx="2726355" cy="320040"/>
                  </a:xfrm>
                </p:grpSpPr>
                <p:sp>
                  <p:nvSpPr>
                    <p:cNvPr id="18" name="Rectangle 17">
                      <a:extLst>
                        <a:ext uri="{FF2B5EF4-FFF2-40B4-BE49-F238E27FC236}">
                          <a16:creationId xmlns="" xmlns:a16="http://schemas.microsoft.com/office/drawing/2014/main" id="{631D4F57-2CE2-4E2E-8C9E-9478E772A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42796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 dirty="0"/>
                    </a:p>
                  </p:txBody>
                </p:sp>
                <p:sp>
                  <p:nvSpPr>
                    <p:cNvPr id="19" name="Rectangle 18">
                      <a:extLst>
                        <a:ext uri="{FF2B5EF4-FFF2-40B4-BE49-F238E27FC236}">
                          <a16:creationId xmlns="" xmlns:a16="http://schemas.microsoft.com/office/drawing/2014/main" id="{04F80784-4613-4D88-9B69-EA2FCCE0D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3090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0" name="Rectangle 19">
                      <a:extLst>
                        <a:ext uri="{FF2B5EF4-FFF2-40B4-BE49-F238E27FC236}">
                          <a16:creationId xmlns="" xmlns:a16="http://schemas.microsoft.com/office/drawing/2014/main" id="{B61960C8-2B1A-4F89-AFC9-4CF0CF78C8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79505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="" xmlns:a16="http://schemas.microsoft.com/office/drawing/2014/main" id="{BC0C9123-68BD-49AA-A6A7-73F367DDA3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3376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="" xmlns:a16="http://schemas.microsoft.com/office/drawing/2014/main" id="{E31ABD0B-D47A-40B7-A018-3955D12353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6961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="" xmlns:a16="http://schemas.microsoft.com/office/drawing/2014/main" id="{4603DA7A-55A8-4570-9700-037024F8BE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0407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="" xmlns:a16="http://schemas.microsoft.com/office/drawing/2014/main" id="{BE910F53-1311-455D-9632-961FAD0492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3993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="" xmlns:a16="http://schemas.microsoft.com/office/drawing/2014/main" id="{F925FD7B-0DBF-44AA-A08D-667CCBB86D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7799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="" xmlns:a16="http://schemas.microsoft.com/office/drawing/2014/main" id="{DBD59EE0-A1FF-4139-AA41-BBC5DCF49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245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="" xmlns:a16="http://schemas.microsoft.com/office/drawing/2014/main" id="{6F645107-E852-4F27-BF3C-7DAD944D6E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4831" y="4959991"/>
                      <a:ext cx="274320" cy="32004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00"/>
                    </a:p>
                  </p:txBody>
                </p:sp>
              </p:grpSp>
              <p:sp>
                <p:nvSpPr>
                  <p:cNvPr id="17" name="Rectangle 16">
                    <a:extLst>
                      <a:ext uri="{FF2B5EF4-FFF2-40B4-BE49-F238E27FC236}">
                        <a16:creationId xmlns="" xmlns:a16="http://schemas.microsoft.com/office/drawing/2014/main" id="{2FE5632C-F671-4F67-A357-650FF667161B}"/>
                      </a:ext>
                    </a:extLst>
                  </p:cNvPr>
                  <p:cNvSpPr/>
                  <p:nvPr/>
                </p:nvSpPr>
                <p:spPr>
                  <a:xfrm>
                    <a:off x="1982041" y="5485129"/>
                    <a:ext cx="2743200" cy="320040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sp>
              <p:nvSpPr>
                <p:cNvPr id="11" name="Freeform 59">
                  <a:extLst>
                    <a:ext uri="{FF2B5EF4-FFF2-40B4-BE49-F238E27FC236}">
                      <a16:creationId xmlns="" xmlns:a16="http://schemas.microsoft.com/office/drawing/2014/main" id="{FC2F6FCB-FFF9-490E-BE67-BE9DC3AF9934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 rot="153980">
                  <a:off x="3023493" y="4761991"/>
                  <a:ext cx="59295" cy="29258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11" y="31"/>
                    </a:cxn>
                    <a:cxn ang="0">
                      <a:pos x="3" y="49"/>
                    </a:cxn>
                    <a:cxn ang="0">
                      <a:pos x="0" y="68"/>
                    </a:cxn>
                    <a:cxn ang="0">
                      <a:pos x="2" y="76"/>
                    </a:cxn>
                    <a:cxn ang="0">
                      <a:pos x="6" y="83"/>
                    </a:cxn>
                    <a:cxn ang="0">
                      <a:pos x="19" y="96"/>
                    </a:cxn>
                    <a:cxn ang="0">
                      <a:pos x="32" y="108"/>
                    </a:cxn>
                    <a:cxn ang="0">
                      <a:pos x="38" y="123"/>
                    </a:cxn>
                    <a:cxn ang="0">
                      <a:pos x="36" y="144"/>
                    </a:cxn>
                    <a:cxn ang="0">
                      <a:pos x="29" y="163"/>
                    </a:cxn>
                    <a:cxn ang="0">
                      <a:pos x="18" y="182"/>
                    </a:cxn>
                    <a:cxn ang="0">
                      <a:pos x="5" y="199"/>
                    </a:cxn>
                  </a:cxnLst>
                  <a:rect l="0" t="0" r="r" b="b"/>
                  <a:pathLst>
                    <a:path w="38" h="199">
                      <a:moveTo>
                        <a:pt x="35" y="0"/>
                      </a:moveTo>
                      <a:lnTo>
                        <a:pt x="11" y="31"/>
                      </a:lnTo>
                      <a:lnTo>
                        <a:pt x="3" y="49"/>
                      </a:lnTo>
                      <a:lnTo>
                        <a:pt x="0" y="68"/>
                      </a:lnTo>
                      <a:lnTo>
                        <a:pt x="2" y="76"/>
                      </a:lnTo>
                      <a:lnTo>
                        <a:pt x="6" y="83"/>
                      </a:lnTo>
                      <a:lnTo>
                        <a:pt x="19" y="96"/>
                      </a:lnTo>
                      <a:lnTo>
                        <a:pt x="32" y="108"/>
                      </a:lnTo>
                      <a:lnTo>
                        <a:pt x="38" y="123"/>
                      </a:lnTo>
                      <a:lnTo>
                        <a:pt x="36" y="144"/>
                      </a:lnTo>
                      <a:lnTo>
                        <a:pt x="29" y="163"/>
                      </a:lnTo>
                      <a:lnTo>
                        <a:pt x="18" y="182"/>
                      </a:lnTo>
                      <a:lnTo>
                        <a:pt x="5" y="19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2" name="Freeform 59">
                  <a:extLst>
                    <a:ext uri="{FF2B5EF4-FFF2-40B4-BE49-F238E27FC236}">
                      <a16:creationId xmlns="" xmlns:a16="http://schemas.microsoft.com/office/drawing/2014/main" id="{16005696-38E7-425F-88C7-A563798E5AF1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2968594" y="4776534"/>
                  <a:ext cx="59295" cy="292585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11" y="31"/>
                    </a:cxn>
                    <a:cxn ang="0">
                      <a:pos x="3" y="49"/>
                    </a:cxn>
                    <a:cxn ang="0">
                      <a:pos x="0" y="68"/>
                    </a:cxn>
                    <a:cxn ang="0">
                      <a:pos x="2" y="76"/>
                    </a:cxn>
                    <a:cxn ang="0">
                      <a:pos x="6" y="83"/>
                    </a:cxn>
                    <a:cxn ang="0">
                      <a:pos x="19" y="96"/>
                    </a:cxn>
                    <a:cxn ang="0">
                      <a:pos x="32" y="108"/>
                    </a:cxn>
                    <a:cxn ang="0">
                      <a:pos x="38" y="123"/>
                    </a:cxn>
                    <a:cxn ang="0">
                      <a:pos x="36" y="144"/>
                    </a:cxn>
                    <a:cxn ang="0">
                      <a:pos x="29" y="163"/>
                    </a:cxn>
                    <a:cxn ang="0">
                      <a:pos x="18" y="182"/>
                    </a:cxn>
                    <a:cxn ang="0">
                      <a:pos x="5" y="199"/>
                    </a:cxn>
                  </a:cxnLst>
                  <a:rect l="0" t="0" r="r" b="b"/>
                  <a:pathLst>
                    <a:path w="38" h="199">
                      <a:moveTo>
                        <a:pt x="35" y="0"/>
                      </a:moveTo>
                      <a:lnTo>
                        <a:pt x="11" y="31"/>
                      </a:lnTo>
                      <a:lnTo>
                        <a:pt x="3" y="49"/>
                      </a:lnTo>
                      <a:lnTo>
                        <a:pt x="0" y="68"/>
                      </a:lnTo>
                      <a:lnTo>
                        <a:pt x="2" y="76"/>
                      </a:lnTo>
                      <a:lnTo>
                        <a:pt x="6" y="83"/>
                      </a:lnTo>
                      <a:lnTo>
                        <a:pt x="19" y="96"/>
                      </a:lnTo>
                      <a:lnTo>
                        <a:pt x="32" y="108"/>
                      </a:lnTo>
                      <a:lnTo>
                        <a:pt x="38" y="123"/>
                      </a:lnTo>
                      <a:lnTo>
                        <a:pt x="36" y="144"/>
                      </a:lnTo>
                      <a:lnTo>
                        <a:pt x="29" y="163"/>
                      </a:lnTo>
                      <a:lnTo>
                        <a:pt x="18" y="182"/>
                      </a:lnTo>
                      <a:lnTo>
                        <a:pt x="5" y="19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/>
                </a:p>
              </p:txBody>
            </p:sp>
            <p:sp>
              <p:nvSpPr>
                <p:cNvPr id="13" name="Rectangle 27">
                  <a:extLst>
                    <a:ext uri="{FF2B5EF4-FFF2-40B4-BE49-F238E27FC236}">
                      <a16:creationId xmlns="" xmlns:a16="http://schemas.microsoft.com/office/drawing/2014/main" id="{8FDE4775-4258-473F-841B-A5DE3F0EC607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815983" y="4992252"/>
                  <a:ext cx="99386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n-lt"/>
                      <a:cs typeface="Arial" pitchFamily="34" charset="0"/>
                    </a:rPr>
                    <a:t>0</a:t>
                  </a: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4" name="Rectangle 28">
                  <a:extLst>
                    <a:ext uri="{FF2B5EF4-FFF2-40B4-BE49-F238E27FC236}">
                      <a16:creationId xmlns="" xmlns:a16="http://schemas.microsoft.com/office/drawing/2014/main" id="{2B428407-D0A4-44C1-B4FB-D0D80CBE7D9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3812555" y="4992252"/>
                  <a:ext cx="99386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n-lt"/>
                      <a:cs typeface="Arial" pitchFamily="34" charset="0"/>
                    </a:rPr>
                    <a:t>9</a:t>
                  </a: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5" name="Rectangle 29">
                  <a:extLst>
                    <a:ext uri="{FF2B5EF4-FFF2-40B4-BE49-F238E27FC236}">
                      <a16:creationId xmlns="" xmlns:a16="http://schemas.microsoft.com/office/drawing/2014/main" id="{4D2D40EB-A1E9-4CA4-9CFD-2D241A11BC86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5757413" y="4992252"/>
                  <a:ext cx="198772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n-lt"/>
                      <a:cs typeface="Arial" pitchFamily="34" charset="0"/>
                    </a:rPr>
                    <a:t>10</a:t>
                  </a:r>
                  <a:endParaRPr kumimoji="0" 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09" name="TextBox 108">
              <a:extLst>
                <a:ext uri="{FF2B5EF4-FFF2-40B4-BE49-F238E27FC236}">
                  <a16:creationId xmlns="" xmlns:a16="http://schemas.microsoft.com/office/drawing/2014/main" id="{50A35439-0545-41AE-A7B7-81D48DD84AFD}"/>
                </a:ext>
              </a:extLst>
            </p:cNvPr>
            <p:cNvSpPr txBox="1"/>
            <p:nvPr/>
          </p:nvSpPr>
          <p:spPr>
            <a:xfrm>
              <a:off x="5171090" y="2564524"/>
              <a:ext cx="7264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0000FF"/>
                  </a:solidFill>
                </a:rPr>
                <a:t>9.86 ft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3B9BCFF3-C640-4D50-A8DD-A97E62B22CE3}"/>
              </a:ext>
            </a:extLst>
          </p:cNvPr>
          <p:cNvSpPr txBox="1"/>
          <p:nvPr/>
        </p:nvSpPr>
        <p:spPr>
          <a:xfrm>
            <a:off x="6584731" y="4924098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FF"/>
                </a:solidFill>
              </a:rPr>
              <a:t>Elev</a:t>
            </a:r>
            <a:r>
              <a:rPr lang="en-US" sz="1600" baseline="-25000">
                <a:solidFill>
                  <a:srgbClr val="0000FF"/>
                </a:solidFill>
              </a:rPr>
              <a:t>B</a:t>
            </a:r>
            <a:r>
              <a:rPr lang="en-US" sz="1600">
                <a:solidFill>
                  <a:srgbClr val="0000FF"/>
                </a:solidFill>
              </a:rPr>
              <a:t> = Elev</a:t>
            </a:r>
            <a:r>
              <a:rPr lang="en-US" sz="1600" baseline="-25000">
                <a:solidFill>
                  <a:srgbClr val="0000FF"/>
                </a:solidFill>
              </a:rPr>
              <a:t>A</a:t>
            </a:r>
            <a:r>
              <a:rPr lang="en-US" sz="1600">
                <a:solidFill>
                  <a:srgbClr val="0000FF"/>
                </a:solidFill>
              </a:rPr>
              <a:t>+BS</a:t>
            </a:r>
            <a:r>
              <a:rPr lang="en-US" sz="1600" baseline="-25000">
                <a:solidFill>
                  <a:srgbClr val="0000FF"/>
                </a:solidFill>
              </a:rPr>
              <a:t>A</a:t>
            </a:r>
            <a:r>
              <a:rPr lang="en-US" sz="1600">
                <a:solidFill>
                  <a:srgbClr val="0000FF"/>
                </a:solidFill>
              </a:rPr>
              <a:t>-FS</a:t>
            </a:r>
            <a:r>
              <a:rPr lang="en-US" sz="1600" baseline="-25000">
                <a:solidFill>
                  <a:srgbClr val="0000FF"/>
                </a:solidFill>
              </a:rPr>
              <a:t>B</a:t>
            </a:r>
          </a:p>
        </p:txBody>
      </p:sp>
    </p:spTree>
    <p:extLst>
      <p:ext uri="{BB962C8B-B14F-4D97-AF65-F5344CB8AC3E}">
        <p14:creationId xmlns="" xmlns:p14="http://schemas.microsoft.com/office/powerpoint/2010/main" val="3644020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75D4E9-B4D9-4990-B571-BBD767CE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1. Terms</a:t>
            </a:r>
          </a:p>
          <a:p>
            <a:pPr lvl="1"/>
            <a:r>
              <a:rPr lang="en-US"/>
              <a:t>Redundancy</a:t>
            </a:r>
          </a:p>
          <a:p>
            <a:pPr lvl="2"/>
            <a:r>
              <a:rPr lang="en-US"/>
              <a:t>Also known as a </a:t>
            </a:r>
            <a:r>
              <a:rPr lang="en-US" i="1"/>
              <a:t>degree of freedom</a:t>
            </a:r>
            <a:r>
              <a:rPr lang="en-US"/>
              <a:t> (df)</a:t>
            </a:r>
          </a:p>
          <a:p>
            <a:pPr lvl="2"/>
            <a:r>
              <a:rPr lang="en-US" sz="1800"/>
              <a:t>A measurement beyond what is needed to determine a quantity.</a:t>
            </a:r>
          </a:p>
          <a:p>
            <a:pPr lvl="1"/>
            <a:endParaRPr lang="en-US" sz="1800"/>
          </a:p>
          <a:p>
            <a:pPr lvl="2"/>
            <a:r>
              <a:rPr lang="en-US" sz="1800"/>
              <a:t>Example: a horizontal distance is measured once</a:t>
            </a:r>
          </a:p>
          <a:p>
            <a:pPr lvl="2"/>
            <a:r>
              <a:rPr lang="en-US" sz="1800"/>
              <a:t>1 measurement</a:t>
            </a:r>
          </a:p>
          <a:p>
            <a:pPr lvl="2"/>
            <a:r>
              <a:rPr lang="en-US" sz="1800"/>
              <a:t>1 unknown – the distance</a:t>
            </a:r>
          </a:p>
          <a:p>
            <a:pPr lvl="2"/>
            <a:r>
              <a:rPr lang="en-US" sz="1800"/>
              <a:t>0 redundancy</a:t>
            </a:r>
          </a:p>
          <a:p>
            <a:pPr lvl="2"/>
            <a:endParaRPr lang="en-US" sz="1800"/>
          </a:p>
          <a:p>
            <a:pPr lvl="2"/>
            <a:r>
              <a:rPr lang="en-US" sz="1800"/>
              <a:t>Measure again</a:t>
            </a:r>
          </a:p>
          <a:p>
            <a:pPr lvl="2"/>
            <a:r>
              <a:rPr lang="en-US" sz="1800"/>
              <a:t>2 measurements</a:t>
            </a:r>
          </a:p>
          <a:p>
            <a:pPr lvl="2"/>
            <a:r>
              <a:rPr lang="en-US" sz="1800"/>
              <a:t>1 unknown</a:t>
            </a:r>
          </a:p>
          <a:p>
            <a:pPr lvl="2"/>
            <a:r>
              <a:rPr lang="en-US" sz="1800"/>
              <a:t>1 redundancy</a:t>
            </a:r>
          </a:p>
          <a:p>
            <a:pPr lvl="2"/>
            <a:endParaRPr lang="en-US" sz="1800"/>
          </a:p>
          <a:p>
            <a:pPr lvl="2"/>
            <a:r>
              <a:rPr lang="en-US" sz="1800"/>
              <a:t>etc.</a:t>
            </a:r>
          </a:p>
        </p:txBody>
      </p:sp>
      <p:pic>
        <p:nvPicPr>
          <p:cNvPr id="111" name="Picture 110" descr="A tripod in a dark room&#10;&#10;Description automatically generated">
            <a:extLst>
              <a:ext uri="{FF2B5EF4-FFF2-40B4-BE49-F238E27FC236}">
                <a16:creationId xmlns="" xmlns:a16="http://schemas.microsoft.com/office/drawing/2014/main" id="{121CBCC5-9752-41DC-95E0-90771CD52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54" y="3624272"/>
            <a:ext cx="839440" cy="1295432"/>
          </a:xfrm>
          <a:prstGeom prst="rect">
            <a:avLst/>
          </a:prstGeom>
        </p:spPr>
      </p:pic>
      <p:pic>
        <p:nvPicPr>
          <p:cNvPr id="112" name="Picture 11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11ADE25-09CA-42ED-A776-FB22314D6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82" y="2759883"/>
            <a:ext cx="457240" cy="7803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9769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75D4E9-B4D9-4990-B571-BBD767CE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1. Terms</a:t>
            </a:r>
          </a:p>
          <a:p>
            <a:pPr lvl="1"/>
            <a:r>
              <a:rPr lang="en-US"/>
              <a:t>Discrepancy</a:t>
            </a:r>
          </a:p>
          <a:p>
            <a:pPr lvl="2"/>
            <a:r>
              <a:rPr lang="en-US" sz="1800"/>
              <a:t>Difference between any two measurements in a set</a:t>
            </a:r>
          </a:p>
          <a:p>
            <a:pPr lvl="2"/>
            <a:endParaRPr lang="en-US" sz="1800"/>
          </a:p>
          <a:p>
            <a:pPr lvl="1"/>
            <a:r>
              <a:rPr lang="en-US" sz="1800"/>
              <a:t>Most Probabble Value (MPV)</a:t>
            </a:r>
          </a:p>
          <a:p>
            <a:pPr lvl="2"/>
            <a:r>
              <a:rPr lang="en-US" sz="1800"/>
              <a:t>The most likely value of the unknown based on the measurement set.</a:t>
            </a:r>
          </a:p>
          <a:p>
            <a:pPr lvl="2"/>
            <a:r>
              <a:rPr lang="en-US" sz="1800"/>
              <a:t>If all measurements are equal qulity, then the MPV is the arithmetic average.</a:t>
            </a:r>
          </a:p>
          <a:p>
            <a:pPr lvl="2"/>
            <a:endParaRPr lang="en-US" sz="1800"/>
          </a:p>
          <a:p>
            <a:pPr lvl="2"/>
            <a:endParaRPr lang="en-US" sz="1800"/>
          </a:p>
          <a:p>
            <a:pPr lvl="2"/>
            <a:endParaRPr lang="en-US" sz="1800"/>
          </a:p>
          <a:p>
            <a:pPr lvl="3"/>
            <a:r>
              <a:rPr lang="en-US" sz="1600"/>
              <a:t>m: measurement</a:t>
            </a:r>
          </a:p>
          <a:p>
            <a:pPr lvl="3"/>
            <a:r>
              <a:rPr lang="en-US" sz="1600"/>
              <a:t>n: number of measurements</a:t>
            </a:r>
          </a:p>
          <a:p>
            <a:pPr lvl="2"/>
            <a:endParaRPr lang="en-US" sz="1800"/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6D987F3C-603F-43C6-94F9-A8B433A9D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2768474"/>
              </p:ext>
            </p:extLst>
          </p:nvPr>
        </p:nvGraphicFramePr>
        <p:xfrm>
          <a:off x="1204310" y="3349953"/>
          <a:ext cx="1089396" cy="607662"/>
        </p:xfrm>
        <a:graphic>
          <a:graphicData uri="http://schemas.openxmlformats.org/presentationml/2006/ole">
            <p:oleObj spid="_x0000_s437257" name="Equation" r:id="rId3" imgW="660240" imgH="3682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0716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0A87D82-1D42-4631-ACAA-E74080ABDB4B}"/>
              </a:ext>
            </a:extLst>
          </p:cNvPr>
          <p:cNvGrpSpPr/>
          <p:nvPr/>
        </p:nvGrpSpPr>
        <p:grpSpPr>
          <a:xfrm>
            <a:off x="2069705" y="2718459"/>
            <a:ext cx="4650903" cy="1587367"/>
            <a:chOff x="2069705" y="2718459"/>
            <a:chExt cx="4650903" cy="1587367"/>
          </a:xfrm>
        </p:grpSpPr>
        <p:sp>
          <p:nvSpPr>
            <p:cNvPr id="4" name="Can 3"/>
            <p:cNvSpPr/>
            <p:nvPr/>
          </p:nvSpPr>
          <p:spPr bwMode="auto">
            <a:xfrm>
              <a:off x="6477000" y="2754085"/>
              <a:ext cx="110993" cy="212446"/>
            </a:xfrm>
            <a:prstGeom prst="can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3" name="Freeform 2"/>
            <p:cNvSpPr/>
            <p:nvPr/>
          </p:nvSpPr>
          <p:spPr bwMode="auto">
            <a:xfrm rot="327578">
              <a:off x="6370551" y="2950337"/>
              <a:ext cx="350057" cy="27432"/>
            </a:xfrm>
            <a:custGeom>
              <a:avLst/>
              <a:gdLst>
                <a:gd name="connsiteX0" fmla="*/ 0 w 398297"/>
                <a:gd name="connsiteY0" fmla="*/ 8434 h 11239"/>
                <a:gd name="connsiteX1" fmla="*/ 143050 w 398297"/>
                <a:gd name="connsiteY1" fmla="*/ 8434 h 11239"/>
                <a:gd name="connsiteX2" fmla="*/ 305735 w 398297"/>
                <a:gd name="connsiteY2" fmla="*/ 20 h 11239"/>
                <a:gd name="connsiteX3" fmla="*/ 398297 w 398297"/>
                <a:gd name="connsiteY3" fmla="*/ 11239 h 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297" h="11239">
                  <a:moveTo>
                    <a:pt x="0" y="8434"/>
                  </a:moveTo>
                  <a:cubicBezTo>
                    <a:pt x="46047" y="9135"/>
                    <a:pt x="92094" y="9836"/>
                    <a:pt x="143050" y="8434"/>
                  </a:cubicBezTo>
                  <a:cubicBezTo>
                    <a:pt x="194006" y="7032"/>
                    <a:pt x="263194" y="-447"/>
                    <a:pt x="305735" y="20"/>
                  </a:cubicBezTo>
                  <a:cubicBezTo>
                    <a:pt x="348276" y="487"/>
                    <a:pt x="373286" y="5863"/>
                    <a:pt x="398297" y="11239"/>
                  </a:cubicBezTo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7" name="Can 6"/>
            <p:cNvSpPr/>
            <p:nvPr/>
          </p:nvSpPr>
          <p:spPr bwMode="auto">
            <a:xfrm>
              <a:off x="2176154" y="4082142"/>
              <a:ext cx="110993" cy="212446"/>
            </a:xfrm>
            <a:prstGeom prst="can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327578">
              <a:off x="2069705" y="4278394"/>
              <a:ext cx="350057" cy="27432"/>
            </a:xfrm>
            <a:custGeom>
              <a:avLst/>
              <a:gdLst>
                <a:gd name="connsiteX0" fmla="*/ 0 w 398297"/>
                <a:gd name="connsiteY0" fmla="*/ 8434 h 11239"/>
                <a:gd name="connsiteX1" fmla="*/ 143050 w 398297"/>
                <a:gd name="connsiteY1" fmla="*/ 8434 h 11239"/>
                <a:gd name="connsiteX2" fmla="*/ 305735 w 398297"/>
                <a:gd name="connsiteY2" fmla="*/ 20 h 11239"/>
                <a:gd name="connsiteX3" fmla="*/ 398297 w 398297"/>
                <a:gd name="connsiteY3" fmla="*/ 11239 h 1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8297" h="11239">
                  <a:moveTo>
                    <a:pt x="0" y="8434"/>
                  </a:moveTo>
                  <a:cubicBezTo>
                    <a:pt x="46047" y="9135"/>
                    <a:pt x="92094" y="9836"/>
                    <a:pt x="143050" y="8434"/>
                  </a:cubicBezTo>
                  <a:cubicBezTo>
                    <a:pt x="194006" y="7032"/>
                    <a:pt x="263194" y="-447"/>
                    <a:pt x="305735" y="20"/>
                  </a:cubicBezTo>
                  <a:cubicBezTo>
                    <a:pt x="348276" y="487"/>
                    <a:pt x="373286" y="5863"/>
                    <a:pt x="398297" y="11239"/>
                  </a:cubicBezTo>
                </a:path>
              </a:pathLst>
            </a:custGeom>
            <a:noFill/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Lucida Sans Unicode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V="1">
              <a:off x="2231651" y="2718459"/>
              <a:ext cx="4174097" cy="130430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 rot="20661107">
              <a:off x="3130955" y="3134065"/>
              <a:ext cx="2024913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description: 200 </a:t>
              </a:r>
              <a:r>
                <a:rPr lang="en-US" sz="1800" dirty="0" err="1">
                  <a:solidFill>
                    <a:srgbClr val="C00000"/>
                  </a:solidFill>
                </a:rPr>
                <a:t>ft</a:t>
              </a:r>
              <a:endParaRPr lang="en-US" sz="1800" dirty="0">
                <a:solidFill>
                  <a:srgbClr val="C00000"/>
                </a:solidFill>
              </a:endParaRPr>
            </a:p>
            <a:p>
              <a:r>
                <a:rPr lang="en-US" sz="1800" dirty="0">
                  <a:solidFill>
                    <a:srgbClr val="C00000"/>
                  </a:solidFill>
                </a:rPr>
                <a:t>measured: 175.24 </a:t>
              </a:r>
              <a:r>
                <a:rPr lang="en-US" sz="1800" dirty="0" err="1">
                  <a:solidFill>
                    <a:srgbClr val="C00000"/>
                  </a:solidFill>
                </a:rPr>
                <a:t>ft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D33504D8-0C10-441C-A106-8CA07007F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/>
              <a:t>The </a:t>
            </a:r>
            <a:r>
              <a:rPr lang="en-US" dirty="0"/>
              <a:t>description of a property line says to go</a:t>
            </a:r>
            <a:r>
              <a:rPr lang="en-US"/>
              <a:t>: </a:t>
            </a:r>
          </a:p>
          <a:p>
            <a:pPr lvl="2"/>
            <a:r>
              <a:rPr lang="en-US"/>
              <a:t>“200 ft </a:t>
            </a:r>
            <a:r>
              <a:rPr lang="en-US" dirty="0"/>
              <a:t>to a half-inch iron pin;”</a:t>
            </a:r>
          </a:p>
          <a:p>
            <a:pPr lvl="1"/>
            <a:endParaRPr lang="en-US"/>
          </a:p>
          <a:p>
            <a:pPr lvl="1"/>
            <a:r>
              <a:rPr lang="en-US"/>
              <a:t>A half-inch iron pin is found at 175.24 feet.</a:t>
            </a:r>
            <a:endParaRPr lang="en-US" dirty="0"/>
          </a:p>
          <a:p>
            <a:pPr lvl="2"/>
            <a:r>
              <a:rPr lang="en-US" dirty="0"/>
              <a:t>Does this pin fit the description?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A06E4EF-9AB1-4804-A1C8-2D543B8CEF69}"/>
              </a:ext>
            </a:extLst>
          </p:cNvPr>
          <p:cNvSpPr txBox="1"/>
          <p:nvPr/>
        </p:nvSpPr>
        <p:spPr>
          <a:xfrm>
            <a:off x="3515707" y="4734911"/>
            <a:ext cx="344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Are these two distances the same?</a:t>
            </a:r>
          </a:p>
          <a:p>
            <a:pPr lvl="1"/>
            <a:r>
              <a:rPr lang="en-US"/>
              <a:t>200 ft</a:t>
            </a:r>
          </a:p>
          <a:p>
            <a:pPr lvl="1"/>
            <a:r>
              <a:rPr lang="en-US"/>
              <a:t>200.00 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D8F52EC-5E8C-43DB-87CE-BC6C228B9B1B}"/>
              </a:ext>
            </a:extLst>
          </p:cNvPr>
          <p:cNvSpPr txBox="1"/>
          <p:nvPr/>
        </p:nvSpPr>
        <p:spPr>
          <a:xfrm>
            <a:off x="5055475" y="5034456"/>
            <a:ext cx="199696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Same </a:t>
            </a:r>
            <a:r>
              <a:rPr lang="en-US" b="1"/>
              <a:t>magnitude</a:t>
            </a:r>
          </a:p>
          <a:p>
            <a:pPr algn="ctr"/>
            <a:r>
              <a:rPr lang="en-US"/>
              <a:t>Different </a:t>
            </a:r>
            <a:r>
              <a:rPr lang="en-US" b="1"/>
              <a:t>accuracy</a:t>
            </a:r>
          </a:p>
        </p:txBody>
      </p:sp>
    </p:spTree>
    <p:extLst>
      <p:ext uri="{BB962C8B-B14F-4D97-AF65-F5344CB8AC3E}">
        <p14:creationId xmlns="" xmlns:p14="http://schemas.microsoft.com/office/powerpoint/2010/main" val="1458221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75D4E9-B4D9-4990-B571-BBD767CE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1. Terms</a:t>
            </a:r>
          </a:p>
          <a:p>
            <a:pPr lvl="1"/>
            <a:r>
              <a:rPr lang="en-US"/>
              <a:t>Residual</a:t>
            </a:r>
          </a:p>
          <a:p>
            <a:pPr lvl="2"/>
            <a:r>
              <a:rPr lang="en-US" sz="1800"/>
              <a:t>The difference between the MPV and a measurement.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Least Squares</a:t>
            </a:r>
          </a:p>
          <a:p>
            <a:pPr lvl="2"/>
            <a:r>
              <a:rPr lang="en-US"/>
              <a:t>The MPV is the value which minimizes the sum of the squared residuals.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 b="1" i="1"/>
              <a:t>Least</a:t>
            </a:r>
            <a:r>
              <a:rPr lang="en-US"/>
              <a:t> sum of the </a:t>
            </a:r>
            <a:r>
              <a:rPr lang="en-US" b="1" i="1"/>
              <a:t>Squares</a:t>
            </a:r>
            <a:r>
              <a:rPr lang="en-US"/>
              <a:t>. </a:t>
            </a:r>
          </a:p>
          <a:p>
            <a:pPr lvl="2"/>
            <a:r>
              <a:rPr lang="en-US" sz="1800"/>
              <a:t>Any other number will increase the sum.</a:t>
            </a:r>
          </a:p>
          <a:p>
            <a:pPr lvl="2"/>
            <a:endParaRPr lang="en-US" sz="1800"/>
          </a:p>
          <a:p>
            <a:pPr lvl="2"/>
            <a:r>
              <a:rPr lang="en-US" sz="1800"/>
              <a:t>This is based on statistical behavior of random errors.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="" xmlns:a16="http://schemas.microsoft.com/office/drawing/2014/main" id="{6D987F3C-603F-43C6-94F9-A8B433A9D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4259459"/>
              </p:ext>
            </p:extLst>
          </p:nvPr>
        </p:nvGraphicFramePr>
        <p:xfrm>
          <a:off x="1299232" y="3517237"/>
          <a:ext cx="1174750" cy="398463"/>
        </p:xfrm>
        <a:graphic>
          <a:graphicData uri="http://schemas.openxmlformats.org/presentationml/2006/ole">
            <p:oleObj spid="_x0000_s436244" name="Equation" r:id="rId3" imgW="711000" imgH="241200" progId="Equation.DSMT4">
              <p:embed/>
            </p:oleObj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D2C073F9-6058-4A48-AF6A-AA99473C9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67703848"/>
              </p:ext>
            </p:extLst>
          </p:nvPr>
        </p:nvGraphicFramePr>
        <p:xfrm>
          <a:off x="1082785" y="1830989"/>
          <a:ext cx="1090613" cy="230188"/>
        </p:xfrm>
        <a:graphic>
          <a:graphicData uri="http://schemas.openxmlformats.org/presentationml/2006/ole">
            <p:oleObj spid="_x0000_s436245" name="Equation" r:id="rId4" imgW="660240" imgH="1396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86030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75D4E9-B4D9-4990-B571-BBD767CE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1. Terms</a:t>
            </a:r>
          </a:p>
          <a:p>
            <a:pPr lvl="1"/>
            <a:r>
              <a:rPr lang="en-US"/>
              <a:t>Standard Deviation</a:t>
            </a:r>
          </a:p>
          <a:p>
            <a:pPr lvl="2"/>
            <a:r>
              <a:rPr lang="en-US"/>
              <a:t>Precision indicator of a measurement set.</a:t>
            </a:r>
          </a:p>
          <a:p>
            <a:pPr lvl="2"/>
            <a:r>
              <a:rPr lang="en-US"/>
              <a:t>Is approx. 68% of the area under the Normal Distribution curve</a:t>
            </a:r>
          </a:p>
          <a:p>
            <a:pPr lvl="2"/>
            <a:endParaRPr lang="en-US"/>
          </a:p>
          <a:p>
            <a:pPr lvl="2"/>
            <a:r>
              <a:rPr lang="en-US"/>
              <a:t>The Normal Distribution curve is a graph of residuals frequency.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38148A7-4DE2-4B88-A896-15D8D87FB3A0}"/>
              </a:ext>
            </a:extLst>
          </p:cNvPr>
          <p:cNvGrpSpPr>
            <a:grpSpLocks noChangeAspect="1"/>
          </p:cNvGrpSpPr>
          <p:nvPr/>
        </p:nvGrpSpPr>
        <p:grpSpPr>
          <a:xfrm>
            <a:off x="2673366" y="3179751"/>
            <a:ext cx="4597136" cy="2932228"/>
            <a:chOff x="2168869" y="2675260"/>
            <a:chExt cx="6421583" cy="4095926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CB417F98-69EA-45D1-9B77-7849FED05CB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558778" y="2924642"/>
              <a:ext cx="1911927" cy="3293918"/>
            </a:xfrm>
            <a:custGeom>
              <a:avLst/>
              <a:gdLst>
                <a:gd name="connsiteX0" fmla="*/ 0 w 1911927"/>
                <a:gd name="connsiteY0" fmla="*/ 3283527 h 3293918"/>
                <a:gd name="connsiteX1" fmla="*/ 10391 w 1911927"/>
                <a:gd name="connsiteY1" fmla="*/ 1298863 h 3293918"/>
                <a:gd name="connsiteX2" fmla="*/ 238991 w 1911927"/>
                <a:gd name="connsiteY2" fmla="*/ 852054 h 3293918"/>
                <a:gd name="connsiteX3" fmla="*/ 457200 w 1911927"/>
                <a:gd name="connsiteY3" fmla="*/ 426027 h 3293918"/>
                <a:gd name="connsiteX4" fmla="*/ 665018 w 1911927"/>
                <a:gd name="connsiteY4" fmla="*/ 155863 h 3293918"/>
                <a:gd name="connsiteX5" fmla="*/ 852055 w 1911927"/>
                <a:gd name="connsiteY5" fmla="*/ 31173 h 3293918"/>
                <a:gd name="connsiteX6" fmla="*/ 924791 w 1911927"/>
                <a:gd name="connsiteY6" fmla="*/ 0 h 3293918"/>
                <a:gd name="connsiteX7" fmla="*/ 1174173 w 1911927"/>
                <a:gd name="connsiteY7" fmla="*/ 72736 h 3293918"/>
                <a:gd name="connsiteX8" fmla="*/ 1309255 w 1911927"/>
                <a:gd name="connsiteY8" fmla="*/ 228600 h 3293918"/>
                <a:gd name="connsiteX9" fmla="*/ 1527464 w 1911927"/>
                <a:gd name="connsiteY9" fmla="*/ 529936 h 3293918"/>
                <a:gd name="connsiteX10" fmla="*/ 1704109 w 1911927"/>
                <a:gd name="connsiteY10" fmla="*/ 914400 h 3293918"/>
                <a:gd name="connsiteX11" fmla="*/ 1849582 w 1911927"/>
                <a:gd name="connsiteY11" fmla="*/ 1205345 h 3293918"/>
                <a:gd name="connsiteX12" fmla="*/ 1901536 w 1911927"/>
                <a:gd name="connsiteY12" fmla="*/ 1309254 h 3293918"/>
                <a:gd name="connsiteX13" fmla="*/ 1911927 w 1911927"/>
                <a:gd name="connsiteY13" fmla="*/ 3293918 h 3293918"/>
                <a:gd name="connsiteX14" fmla="*/ 0 w 1911927"/>
                <a:gd name="connsiteY14" fmla="*/ 3283527 h 3293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1927" h="3293918">
                  <a:moveTo>
                    <a:pt x="0" y="3283527"/>
                  </a:moveTo>
                  <a:cubicBezTo>
                    <a:pt x="3464" y="2621972"/>
                    <a:pt x="6927" y="1960418"/>
                    <a:pt x="10391" y="1298863"/>
                  </a:cubicBezTo>
                  <a:lnTo>
                    <a:pt x="238991" y="852054"/>
                  </a:lnTo>
                  <a:lnTo>
                    <a:pt x="457200" y="426027"/>
                  </a:lnTo>
                  <a:lnTo>
                    <a:pt x="665018" y="155863"/>
                  </a:lnTo>
                  <a:lnTo>
                    <a:pt x="852055" y="31173"/>
                  </a:lnTo>
                  <a:lnTo>
                    <a:pt x="924791" y="0"/>
                  </a:lnTo>
                  <a:lnTo>
                    <a:pt x="1174173" y="72736"/>
                  </a:lnTo>
                  <a:lnTo>
                    <a:pt x="1309255" y="228600"/>
                  </a:lnTo>
                  <a:lnTo>
                    <a:pt x="1527464" y="529936"/>
                  </a:lnTo>
                  <a:lnTo>
                    <a:pt x="1704109" y="914400"/>
                  </a:lnTo>
                  <a:lnTo>
                    <a:pt x="1849582" y="1205345"/>
                  </a:lnTo>
                  <a:lnTo>
                    <a:pt x="1901536" y="1309254"/>
                  </a:lnTo>
                  <a:cubicBezTo>
                    <a:pt x="1905000" y="1970809"/>
                    <a:pt x="1908463" y="2632363"/>
                    <a:pt x="1911927" y="3293918"/>
                  </a:cubicBezTo>
                  <a:lnTo>
                    <a:pt x="0" y="328352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D1FDCFBA-DEF6-4785-8227-FF24CFDC1520}"/>
                </a:ext>
              </a:extLst>
            </p:cNvPr>
            <p:cNvCxnSpPr/>
            <p:nvPr/>
          </p:nvCxnSpPr>
          <p:spPr>
            <a:xfrm>
              <a:off x="2434993" y="6218560"/>
              <a:ext cx="6155459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FDAC8EB-343B-4A99-9314-F56598CF16F2}"/>
                </a:ext>
              </a:extLst>
            </p:cNvPr>
            <p:cNvCxnSpPr/>
            <p:nvPr/>
          </p:nvCxnSpPr>
          <p:spPr>
            <a:xfrm>
              <a:off x="5525132" y="2675260"/>
              <a:ext cx="0" cy="354330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7FCEC87-DD02-44DB-B74B-A8E2F35E77C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 rot="16200000">
              <a:off x="4809868" y="4677479"/>
              <a:ext cx="1023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frequency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31524F2F-7261-4D68-9254-C0B5DF755D4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746719" y="2931641"/>
              <a:ext cx="2774373" cy="3210791"/>
            </a:xfrm>
            <a:custGeom>
              <a:avLst/>
              <a:gdLst>
                <a:gd name="connsiteX0" fmla="*/ 0 w 2774373"/>
                <a:gd name="connsiteY0" fmla="*/ 3210791 h 3210791"/>
                <a:gd name="connsiteX1" fmla="*/ 477982 w 2774373"/>
                <a:gd name="connsiteY1" fmla="*/ 3044537 h 3210791"/>
                <a:gd name="connsiteX2" fmla="*/ 966355 w 2774373"/>
                <a:gd name="connsiteY2" fmla="*/ 2660073 h 3210791"/>
                <a:gd name="connsiteX3" fmla="*/ 1381991 w 2774373"/>
                <a:gd name="connsiteY3" fmla="*/ 2171700 h 3210791"/>
                <a:gd name="connsiteX4" fmla="*/ 1818409 w 2774373"/>
                <a:gd name="connsiteY4" fmla="*/ 1298864 h 3210791"/>
                <a:gd name="connsiteX5" fmla="*/ 2161309 w 2774373"/>
                <a:gd name="connsiteY5" fmla="*/ 581891 h 3210791"/>
                <a:gd name="connsiteX6" fmla="*/ 2493819 w 2774373"/>
                <a:gd name="connsiteY6" fmla="*/ 124691 h 3210791"/>
                <a:gd name="connsiteX7" fmla="*/ 2774373 w 2774373"/>
                <a:gd name="connsiteY7" fmla="*/ 0 h 32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373" h="3210791">
                  <a:moveTo>
                    <a:pt x="0" y="3210791"/>
                  </a:moveTo>
                  <a:cubicBezTo>
                    <a:pt x="158461" y="3173557"/>
                    <a:pt x="316923" y="3136323"/>
                    <a:pt x="477982" y="3044537"/>
                  </a:cubicBezTo>
                  <a:cubicBezTo>
                    <a:pt x="639041" y="2952751"/>
                    <a:pt x="815687" y="2805546"/>
                    <a:pt x="966355" y="2660073"/>
                  </a:cubicBezTo>
                  <a:cubicBezTo>
                    <a:pt x="1117023" y="2514600"/>
                    <a:pt x="1239982" y="2398568"/>
                    <a:pt x="1381991" y="2171700"/>
                  </a:cubicBezTo>
                  <a:cubicBezTo>
                    <a:pt x="1524000" y="1944832"/>
                    <a:pt x="1688523" y="1563832"/>
                    <a:pt x="1818409" y="1298864"/>
                  </a:cubicBezTo>
                  <a:cubicBezTo>
                    <a:pt x="1948295" y="1033896"/>
                    <a:pt x="2048741" y="777586"/>
                    <a:pt x="2161309" y="581891"/>
                  </a:cubicBezTo>
                  <a:cubicBezTo>
                    <a:pt x="2273877" y="386195"/>
                    <a:pt x="2391642" y="221673"/>
                    <a:pt x="2493819" y="124691"/>
                  </a:cubicBezTo>
                  <a:cubicBezTo>
                    <a:pt x="2595996" y="27709"/>
                    <a:pt x="2685184" y="13854"/>
                    <a:pt x="2774373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257273D9-6B5C-494F-99FF-120B2337208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5517627" y="2938567"/>
              <a:ext cx="2770632" cy="3210791"/>
            </a:xfrm>
            <a:custGeom>
              <a:avLst/>
              <a:gdLst>
                <a:gd name="connsiteX0" fmla="*/ 0 w 2774373"/>
                <a:gd name="connsiteY0" fmla="*/ 3210791 h 3210791"/>
                <a:gd name="connsiteX1" fmla="*/ 477982 w 2774373"/>
                <a:gd name="connsiteY1" fmla="*/ 3044537 h 3210791"/>
                <a:gd name="connsiteX2" fmla="*/ 966355 w 2774373"/>
                <a:gd name="connsiteY2" fmla="*/ 2660073 h 3210791"/>
                <a:gd name="connsiteX3" fmla="*/ 1381991 w 2774373"/>
                <a:gd name="connsiteY3" fmla="*/ 2171700 h 3210791"/>
                <a:gd name="connsiteX4" fmla="*/ 1818409 w 2774373"/>
                <a:gd name="connsiteY4" fmla="*/ 1298864 h 3210791"/>
                <a:gd name="connsiteX5" fmla="*/ 2161309 w 2774373"/>
                <a:gd name="connsiteY5" fmla="*/ 581891 h 3210791"/>
                <a:gd name="connsiteX6" fmla="*/ 2493819 w 2774373"/>
                <a:gd name="connsiteY6" fmla="*/ 124691 h 3210791"/>
                <a:gd name="connsiteX7" fmla="*/ 2774373 w 2774373"/>
                <a:gd name="connsiteY7" fmla="*/ 0 h 32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373" h="3210791">
                  <a:moveTo>
                    <a:pt x="0" y="3210791"/>
                  </a:moveTo>
                  <a:cubicBezTo>
                    <a:pt x="158461" y="3173557"/>
                    <a:pt x="316923" y="3136323"/>
                    <a:pt x="477982" y="3044537"/>
                  </a:cubicBezTo>
                  <a:cubicBezTo>
                    <a:pt x="639041" y="2952751"/>
                    <a:pt x="815687" y="2805546"/>
                    <a:pt x="966355" y="2660073"/>
                  </a:cubicBezTo>
                  <a:cubicBezTo>
                    <a:pt x="1117023" y="2514600"/>
                    <a:pt x="1239982" y="2398568"/>
                    <a:pt x="1381991" y="2171700"/>
                  </a:cubicBezTo>
                  <a:cubicBezTo>
                    <a:pt x="1524000" y="1944832"/>
                    <a:pt x="1688523" y="1563832"/>
                    <a:pt x="1818409" y="1298864"/>
                  </a:cubicBezTo>
                  <a:cubicBezTo>
                    <a:pt x="1948295" y="1033896"/>
                    <a:pt x="2048741" y="777586"/>
                    <a:pt x="2161309" y="581891"/>
                  </a:cubicBezTo>
                  <a:cubicBezTo>
                    <a:pt x="2273877" y="386195"/>
                    <a:pt x="2391642" y="221673"/>
                    <a:pt x="2493819" y="124691"/>
                  </a:cubicBezTo>
                  <a:cubicBezTo>
                    <a:pt x="2595996" y="27709"/>
                    <a:pt x="2685184" y="13854"/>
                    <a:pt x="2774373" y="0"/>
                  </a:cubicBezTo>
                </a:path>
              </a:pathLst>
            </a:custGeom>
            <a:noFill/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53FFDB5-E7A3-4607-BD94-B9C13FCE4547}"/>
                </a:ext>
              </a:extLst>
            </p:cNvPr>
            <p:cNvCxnSpPr>
              <a:cxnSpLocks/>
              <a:stCxn id="11" idx="4"/>
              <a:endCxn id="7" idx="0"/>
            </p:cNvCxnSpPr>
            <p:nvPr/>
          </p:nvCxnSpPr>
          <p:spPr>
            <a:xfrm flipH="1">
              <a:off x="4558778" y="4230505"/>
              <a:ext cx="6350" cy="19776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E03339C7-24C3-4A90-9099-D0D3B45D5CBA}"/>
                </a:ext>
              </a:extLst>
            </p:cNvPr>
            <p:cNvCxnSpPr/>
            <p:nvPr/>
          </p:nvCxnSpPr>
          <p:spPr>
            <a:xfrm flipH="1">
              <a:off x="6464355" y="4225346"/>
              <a:ext cx="6350" cy="197766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DE5DD3FE-9C0B-4AEF-A4E0-D3AA83C14809}"/>
                </a:ext>
              </a:extLst>
            </p:cNvPr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4513951" y="419273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F590668B-1B32-43D5-83D0-01602FA96BD6}"/>
                </a:ext>
              </a:extLst>
            </p:cNvPr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6424985" y="4192736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F50A3EB-0F1E-456F-A551-C5CB147FC8F9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025745" y="6235656"/>
              <a:ext cx="1019831" cy="5355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residuals 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D32F0F29-5878-4731-A04B-AC84110147C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89519" y="6040352"/>
              <a:ext cx="824923" cy="26693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08498C8-F447-4A6B-988F-5E6D07C3CBC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168869" y="5747160"/>
              <a:ext cx="1040670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asymptotic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E186C8D-A2DD-460F-B594-040A58F9D7C2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021988" y="3694724"/>
              <a:ext cx="891591" cy="48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>
                  <a:solidFill>
                    <a:srgbClr val="FF0000"/>
                  </a:solidFill>
                </a:rPr>
                <a:t>inflection</a:t>
              </a:r>
            </a:p>
            <a:p>
              <a:r>
                <a:rPr lang="en-US" sz="1400" i="1" dirty="0">
                  <a:solidFill>
                    <a:srgbClr val="FF0000"/>
                  </a:solidFill>
                </a:rPr>
                <a:t>point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5210A36B-D854-4249-98DA-D4502F1F83B2}"/>
                </a:ext>
              </a:extLst>
            </p:cNvPr>
            <p:cNvCxnSpPr/>
            <p:nvPr/>
          </p:nvCxnSpPr>
          <p:spPr>
            <a:xfrm flipH="1">
              <a:off x="6516425" y="3943044"/>
              <a:ext cx="505563" cy="2496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F37296A-B047-4742-AA59-3234D326CB3C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4358639" y="6187440"/>
              <a:ext cx="2488177" cy="472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+mn-lt"/>
                  <a:cs typeface="GreekC"/>
                </a:rPr>
                <a:t>-</a:t>
              </a:r>
              <a:r>
                <a:rPr lang="el-GR" sz="1600" b="1">
                  <a:solidFill>
                    <a:schemeClr val="tx1"/>
                  </a:solidFill>
                  <a:latin typeface="GreekC"/>
                  <a:cs typeface="GreekC"/>
                </a:rPr>
                <a:t>σ</a:t>
              </a:r>
              <a:r>
                <a:rPr lang="en-US" sz="1600" b="1">
                  <a:solidFill>
                    <a:schemeClr val="tx1"/>
                  </a:solidFill>
                  <a:latin typeface="GreekC"/>
                  <a:cs typeface="GreekC"/>
                </a:rPr>
                <a:t>       </a:t>
              </a:r>
              <a:r>
                <a:rPr lang="el-GR" sz="1600" b="1">
                  <a:solidFill>
                    <a:schemeClr val="tx1"/>
                  </a:solidFill>
                  <a:latin typeface="+mn-lt"/>
                  <a:cs typeface="GreekC"/>
                </a:rPr>
                <a:t> </a:t>
              </a:r>
              <a:r>
                <a:rPr lang="en-US" sz="1600" b="1">
                  <a:solidFill>
                    <a:schemeClr val="tx1"/>
                  </a:solidFill>
                  <a:latin typeface="+mn-lt"/>
                  <a:cs typeface="GreekC"/>
                </a:rPr>
                <a:t>+</a:t>
              </a:r>
              <a:r>
                <a:rPr lang="el-GR" sz="1600" b="1">
                  <a:solidFill>
                    <a:schemeClr val="tx1"/>
                  </a:solidFill>
                  <a:latin typeface="GreekC"/>
                  <a:cs typeface="GreekC"/>
                </a:rPr>
                <a:t>σ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4" name="Object 23">
            <a:extLst>
              <a:ext uri="{FF2B5EF4-FFF2-40B4-BE49-F238E27FC236}">
                <a16:creationId xmlns="" xmlns:a16="http://schemas.microsoft.com/office/drawing/2014/main" id="{1A48B9A6-F4B0-4A0C-94D9-0354DAB24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1079829"/>
              </p:ext>
            </p:extLst>
          </p:nvPr>
        </p:nvGraphicFramePr>
        <p:xfrm>
          <a:off x="1548956" y="3149077"/>
          <a:ext cx="1238220" cy="799740"/>
        </p:xfrm>
        <a:graphic>
          <a:graphicData uri="http://schemas.openxmlformats.org/presentationml/2006/ole">
            <p:oleObj spid="_x0000_s441356" name="Equation" r:id="rId14" imgW="19812000" imgH="128016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96239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75D4E9-B4D9-4990-B571-BBD767CE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1. Terms</a:t>
            </a:r>
          </a:p>
          <a:p>
            <a:pPr lvl="1"/>
            <a:r>
              <a:rPr lang="en-US"/>
              <a:t>Confidence Interval</a:t>
            </a:r>
          </a:p>
          <a:p>
            <a:pPr lvl="1"/>
            <a:r>
              <a:rPr lang="en-US"/>
              <a:t>Certainty that a measurement will fall within a range.</a:t>
            </a:r>
          </a:p>
          <a:p>
            <a:pPr lvl="2"/>
            <a:r>
              <a:rPr lang="en-US"/>
              <a:t>±</a:t>
            </a:r>
            <a:r>
              <a:rPr lang="el-GR">
                <a:latin typeface="GreekC"/>
                <a:cs typeface="GreekC"/>
              </a:rPr>
              <a:t>σ</a:t>
            </a:r>
            <a:r>
              <a:rPr lang="en-US"/>
              <a:t> is a 68% CI</a:t>
            </a:r>
          </a:p>
          <a:p>
            <a:pPr lvl="2"/>
            <a:r>
              <a:rPr lang="en-US"/>
              <a:t>90% CI ≈ 1.65(</a:t>
            </a:r>
            <a:r>
              <a:rPr lang="el-GR">
                <a:latin typeface="GreekC"/>
                <a:cs typeface="GreekC"/>
              </a:rPr>
              <a:t>σ</a:t>
            </a:r>
            <a:r>
              <a:rPr lang="en-US"/>
              <a:t>)     </a:t>
            </a:r>
          </a:p>
          <a:p>
            <a:pPr lvl="2"/>
            <a:r>
              <a:rPr lang="en-US"/>
              <a:t>95% CI ≈ 1.96(</a:t>
            </a:r>
            <a:r>
              <a:rPr lang="el-GR">
                <a:latin typeface="GreekC"/>
                <a:cs typeface="GreekC"/>
              </a:rPr>
              <a:t>σ</a:t>
            </a:r>
            <a:r>
              <a:rPr lang="en-US"/>
              <a:t>)      aka 2</a:t>
            </a:r>
            <a:r>
              <a:rPr lang="en-US" i="1"/>
              <a:t> sigma</a:t>
            </a:r>
            <a:r>
              <a:rPr lang="en-US"/>
              <a:t>     95% area under curve</a:t>
            </a:r>
          </a:p>
          <a:p>
            <a:pPr lvl="2"/>
            <a:r>
              <a:rPr lang="en-US"/>
              <a:t>100% CI = ?                100% area under curve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33CAF2A-BF59-402C-88F1-B19B906D99F4}"/>
              </a:ext>
            </a:extLst>
          </p:cNvPr>
          <p:cNvGrpSpPr>
            <a:grpSpLocks noChangeAspect="1"/>
          </p:cNvGrpSpPr>
          <p:nvPr/>
        </p:nvGrpSpPr>
        <p:grpSpPr>
          <a:xfrm>
            <a:off x="2686007" y="3255433"/>
            <a:ext cx="4906673" cy="2818774"/>
            <a:chOff x="1866199" y="3549728"/>
            <a:chExt cx="4593979" cy="2639139"/>
          </a:xfrm>
        </p:grpSpPr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26EB0442-5030-4F2B-B39F-D250C90DB81B}"/>
                </a:ext>
              </a:extLst>
            </p:cNvPr>
            <p:cNvGrpSpPr/>
            <p:nvPr/>
          </p:nvGrpSpPr>
          <p:grpSpPr>
            <a:xfrm>
              <a:off x="1866199" y="3549728"/>
              <a:ext cx="4593979" cy="2307472"/>
              <a:chOff x="1866199" y="3549728"/>
              <a:chExt cx="4593979" cy="2307472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="" xmlns:a16="http://schemas.microsoft.com/office/drawing/2014/main" id="{1A10395F-B682-4E16-8BB9-9EF7D92007FF}"/>
                  </a:ext>
                </a:extLst>
              </p:cNvPr>
              <p:cNvCxnSpPr/>
              <p:nvPr/>
            </p:nvCxnSpPr>
            <p:spPr>
              <a:xfrm>
                <a:off x="1866199" y="5853759"/>
                <a:ext cx="4593979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="" xmlns:a16="http://schemas.microsoft.com/office/drawing/2014/main" id="{2B7E8BE5-42CB-412C-95BF-1A95B872F91E}"/>
                  </a:ext>
                </a:extLst>
              </p:cNvPr>
              <p:cNvCxnSpPr/>
              <p:nvPr/>
            </p:nvCxnSpPr>
            <p:spPr>
              <a:xfrm>
                <a:off x="4107009" y="3549728"/>
                <a:ext cx="0" cy="2304031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13">
                <a:extLst>
                  <a:ext uri="{FF2B5EF4-FFF2-40B4-BE49-F238E27FC236}">
                    <a16:creationId xmlns="" xmlns:a16="http://schemas.microsoft.com/office/drawing/2014/main" id="{E955258D-9175-4850-93B1-4CB408CBD825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2003052" y="3774385"/>
                <a:ext cx="2103230" cy="1981962"/>
              </a:xfrm>
              <a:custGeom>
                <a:avLst/>
                <a:gdLst>
                  <a:gd name="connsiteX0" fmla="*/ 0 w 2774373"/>
                  <a:gd name="connsiteY0" fmla="*/ 3210791 h 3210791"/>
                  <a:gd name="connsiteX1" fmla="*/ 477982 w 2774373"/>
                  <a:gd name="connsiteY1" fmla="*/ 3044537 h 3210791"/>
                  <a:gd name="connsiteX2" fmla="*/ 966355 w 2774373"/>
                  <a:gd name="connsiteY2" fmla="*/ 2660073 h 3210791"/>
                  <a:gd name="connsiteX3" fmla="*/ 1381991 w 2774373"/>
                  <a:gd name="connsiteY3" fmla="*/ 2171700 h 3210791"/>
                  <a:gd name="connsiteX4" fmla="*/ 1818409 w 2774373"/>
                  <a:gd name="connsiteY4" fmla="*/ 1298864 h 3210791"/>
                  <a:gd name="connsiteX5" fmla="*/ 2161309 w 2774373"/>
                  <a:gd name="connsiteY5" fmla="*/ 581891 h 3210791"/>
                  <a:gd name="connsiteX6" fmla="*/ 2493819 w 2774373"/>
                  <a:gd name="connsiteY6" fmla="*/ 124691 h 3210791"/>
                  <a:gd name="connsiteX7" fmla="*/ 2774373 w 2774373"/>
                  <a:gd name="connsiteY7" fmla="*/ 0 h 32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4373" h="3210791">
                    <a:moveTo>
                      <a:pt x="0" y="3210791"/>
                    </a:moveTo>
                    <a:cubicBezTo>
                      <a:pt x="158461" y="3173557"/>
                      <a:pt x="316923" y="3136323"/>
                      <a:pt x="477982" y="3044537"/>
                    </a:cubicBezTo>
                    <a:cubicBezTo>
                      <a:pt x="639041" y="2952751"/>
                      <a:pt x="815687" y="2805546"/>
                      <a:pt x="966355" y="2660073"/>
                    </a:cubicBezTo>
                    <a:cubicBezTo>
                      <a:pt x="1117023" y="2514600"/>
                      <a:pt x="1239982" y="2398568"/>
                      <a:pt x="1381991" y="2171700"/>
                    </a:cubicBezTo>
                    <a:cubicBezTo>
                      <a:pt x="1524000" y="1944832"/>
                      <a:pt x="1688523" y="1563832"/>
                      <a:pt x="1818409" y="1298864"/>
                    </a:cubicBezTo>
                    <a:cubicBezTo>
                      <a:pt x="1948295" y="1033896"/>
                      <a:pt x="2048741" y="777586"/>
                      <a:pt x="2161309" y="581891"/>
                    </a:cubicBezTo>
                    <a:cubicBezTo>
                      <a:pt x="2273877" y="386195"/>
                      <a:pt x="2391642" y="221673"/>
                      <a:pt x="2493819" y="124691"/>
                    </a:cubicBezTo>
                    <a:cubicBezTo>
                      <a:pt x="2595996" y="27709"/>
                      <a:pt x="2685184" y="13854"/>
                      <a:pt x="2774373" y="0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="" xmlns:a16="http://schemas.microsoft.com/office/drawing/2014/main" id="{25EFA7FF-31BD-4F4C-BF6C-244612427378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 flipH="1">
                <a:off x="4102128" y="3778889"/>
                <a:ext cx="2100394" cy="1981962"/>
              </a:xfrm>
              <a:custGeom>
                <a:avLst/>
                <a:gdLst>
                  <a:gd name="connsiteX0" fmla="*/ 0 w 2774373"/>
                  <a:gd name="connsiteY0" fmla="*/ 3210791 h 3210791"/>
                  <a:gd name="connsiteX1" fmla="*/ 477982 w 2774373"/>
                  <a:gd name="connsiteY1" fmla="*/ 3044537 h 3210791"/>
                  <a:gd name="connsiteX2" fmla="*/ 966355 w 2774373"/>
                  <a:gd name="connsiteY2" fmla="*/ 2660073 h 3210791"/>
                  <a:gd name="connsiteX3" fmla="*/ 1381991 w 2774373"/>
                  <a:gd name="connsiteY3" fmla="*/ 2171700 h 3210791"/>
                  <a:gd name="connsiteX4" fmla="*/ 1818409 w 2774373"/>
                  <a:gd name="connsiteY4" fmla="*/ 1298864 h 3210791"/>
                  <a:gd name="connsiteX5" fmla="*/ 2161309 w 2774373"/>
                  <a:gd name="connsiteY5" fmla="*/ 581891 h 3210791"/>
                  <a:gd name="connsiteX6" fmla="*/ 2493819 w 2774373"/>
                  <a:gd name="connsiteY6" fmla="*/ 124691 h 3210791"/>
                  <a:gd name="connsiteX7" fmla="*/ 2774373 w 2774373"/>
                  <a:gd name="connsiteY7" fmla="*/ 0 h 32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4373" h="3210791">
                    <a:moveTo>
                      <a:pt x="0" y="3210791"/>
                    </a:moveTo>
                    <a:cubicBezTo>
                      <a:pt x="158461" y="3173557"/>
                      <a:pt x="316923" y="3136323"/>
                      <a:pt x="477982" y="3044537"/>
                    </a:cubicBezTo>
                    <a:cubicBezTo>
                      <a:pt x="639041" y="2952751"/>
                      <a:pt x="815687" y="2805546"/>
                      <a:pt x="966355" y="2660073"/>
                    </a:cubicBezTo>
                    <a:cubicBezTo>
                      <a:pt x="1117023" y="2514600"/>
                      <a:pt x="1239982" y="2398568"/>
                      <a:pt x="1381991" y="2171700"/>
                    </a:cubicBezTo>
                    <a:cubicBezTo>
                      <a:pt x="1524000" y="1944832"/>
                      <a:pt x="1688523" y="1563832"/>
                      <a:pt x="1818409" y="1298864"/>
                    </a:cubicBezTo>
                    <a:cubicBezTo>
                      <a:pt x="1948295" y="1033896"/>
                      <a:pt x="2048741" y="777586"/>
                      <a:pt x="2161309" y="581891"/>
                    </a:cubicBezTo>
                    <a:cubicBezTo>
                      <a:pt x="2273877" y="386195"/>
                      <a:pt x="2391642" y="221673"/>
                      <a:pt x="2493819" y="124691"/>
                    </a:cubicBezTo>
                    <a:cubicBezTo>
                      <a:pt x="2595996" y="27709"/>
                      <a:pt x="2685184" y="13854"/>
                      <a:pt x="2774373" y="0"/>
                    </a:cubicBezTo>
                  </a:path>
                </a:pathLst>
              </a:custGeom>
              <a:noFill/>
              <a:ln w="952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="" xmlns:a16="http://schemas.microsoft.com/office/drawing/2014/main" id="{BA904BE9-5079-4285-987A-939D0D54F515}"/>
                  </a:ext>
                </a:extLst>
              </p:cNvPr>
              <p:cNvCxnSpPr/>
              <p:nvPr/>
            </p:nvCxnSpPr>
            <p:spPr>
              <a:xfrm flipH="1">
                <a:off x="3525526" y="4344573"/>
                <a:ext cx="1" cy="149729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="" xmlns:a16="http://schemas.microsoft.com/office/drawing/2014/main" id="{1D1CD6D3-0050-410D-96FA-AB901B8EE94A}"/>
                  </a:ext>
                </a:extLst>
              </p:cNvPr>
              <p:cNvCxnSpPr/>
              <p:nvPr/>
            </p:nvCxnSpPr>
            <p:spPr>
              <a:xfrm>
                <a:off x="4717739" y="4371044"/>
                <a:ext cx="0" cy="147260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66257631-EFC7-4F82-8DBD-3DA5F946FF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7872" y="5381625"/>
                <a:ext cx="0" cy="4572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5C1A9C50-34A9-4676-AA69-E2673F401D23}"/>
                  </a:ext>
                </a:extLst>
              </p:cNvPr>
              <p:cNvCxnSpPr/>
              <p:nvPr/>
            </p:nvCxnSpPr>
            <p:spPr>
              <a:xfrm>
                <a:off x="5410336" y="5392600"/>
                <a:ext cx="0" cy="4572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="" xmlns:a16="http://schemas.microsoft.com/office/drawing/2014/main" id="{265B29DB-049C-44AE-A7F3-ECC021B26F85}"/>
                  </a:ext>
                </a:extLst>
              </p:cNvPr>
              <p:cNvCxnSpPr/>
              <p:nvPr/>
            </p:nvCxnSpPr>
            <p:spPr>
              <a:xfrm>
                <a:off x="2309235" y="5689598"/>
                <a:ext cx="0" cy="16760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="" xmlns:a16="http://schemas.microsoft.com/office/drawing/2014/main" id="{562899A5-4439-4679-A0B3-F84604E9561E}"/>
                  </a:ext>
                </a:extLst>
              </p:cNvPr>
              <p:cNvCxnSpPr/>
              <p:nvPr/>
            </p:nvCxnSpPr>
            <p:spPr>
              <a:xfrm>
                <a:off x="5896715" y="5683597"/>
                <a:ext cx="0" cy="17360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210CD0F6-AC46-4C1A-AEDC-811865ACD3B8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2049302" y="5871888"/>
              <a:ext cx="429543" cy="31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cs typeface="GreekC"/>
                </a:rPr>
                <a:t>-2</a:t>
              </a:r>
              <a:r>
                <a:rPr lang="el-GR" sz="1600" dirty="0">
                  <a:solidFill>
                    <a:schemeClr val="tx1"/>
                  </a:solidFill>
                  <a:cs typeface="GreekC"/>
                </a:rPr>
                <a:t>σ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A549EA21-FA4E-4F82-985D-9FFC6B1F1C6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2495329" y="5871888"/>
              <a:ext cx="671179" cy="31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cs typeface="GreekC"/>
                </a:rPr>
                <a:t>-1.65</a:t>
              </a:r>
              <a:r>
                <a:rPr lang="el-GR" sz="1600">
                  <a:solidFill>
                    <a:schemeClr val="tx1"/>
                  </a:solidFill>
                  <a:cs typeface="GreekC"/>
                </a:rPr>
                <a:t>σ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C7FFD5DE-D256-49FA-B3FC-860572060A6F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015412" y="5871888"/>
              <a:ext cx="708700" cy="31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cs typeface="Times New Roman" pitchFamily="18" charset="0"/>
                </a:rPr>
                <a:t>+1.65</a:t>
              </a:r>
              <a:r>
                <a:rPr lang="el-GR" sz="1600" dirty="0">
                  <a:solidFill>
                    <a:schemeClr val="tx1"/>
                  </a:solidFill>
                  <a:cs typeface="GreekC"/>
                </a:rPr>
                <a:t>σ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B7C8943-55B4-4F68-92C9-98721C8481E6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709006" y="5871888"/>
              <a:ext cx="467064" cy="31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cs typeface="Times New Roman" pitchFamily="18" charset="0"/>
                </a:rPr>
                <a:t>+2</a:t>
              </a:r>
              <a:r>
                <a:rPr lang="el-GR" sz="1600">
                  <a:solidFill>
                    <a:schemeClr val="tx1"/>
                  </a:solidFill>
                  <a:cs typeface="GreekC"/>
                </a:rPr>
                <a:t>σ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39D366F8-6694-4F99-9647-D8F99080A16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4559623" y="5871888"/>
              <a:ext cx="369509" cy="31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  <a:cs typeface="Times New Roman" pitchFamily="18" charset="0"/>
                </a:rPr>
                <a:t>+</a:t>
              </a:r>
              <a:r>
                <a:rPr lang="el-GR" sz="1600">
                  <a:solidFill>
                    <a:schemeClr val="tx1"/>
                  </a:solidFill>
                  <a:cs typeface="GreekC"/>
                </a:rPr>
                <a:t>σ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FA364BD4-2A52-40F0-B433-FB7ACE287F9A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3359473" y="5871888"/>
              <a:ext cx="331987" cy="31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cs typeface="Times New Roman" pitchFamily="18" charset="0"/>
                </a:rPr>
                <a:t>-</a:t>
              </a:r>
              <a:r>
                <a:rPr lang="el-GR" sz="1600">
                  <a:solidFill>
                    <a:schemeClr val="tx1"/>
                  </a:solidFill>
                  <a:cs typeface="GreekC"/>
                </a:rPr>
                <a:t>σ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687C50B6-9050-42B4-8AB3-44A7CC9A54F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3983213" y="5871888"/>
              <a:ext cx="270453" cy="3169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cs typeface="Times New Roman" pitchFamily="18" charset="0"/>
                </a:rPr>
                <a:t>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491945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395D9A8E-3F70-44D7-A1F4-BC0905E8F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1. Terms</a:t>
            </a:r>
          </a:p>
          <a:p>
            <a:pPr lvl="1"/>
            <a:r>
              <a:rPr lang="en-US"/>
              <a:t>Standard Error of the Mean</a:t>
            </a:r>
          </a:p>
          <a:p>
            <a:pPr lvl="2"/>
            <a:r>
              <a:rPr lang="el-GR">
                <a:latin typeface="GreekC"/>
                <a:cs typeface="GreekC"/>
              </a:rPr>
              <a:t>σ</a:t>
            </a:r>
            <a:r>
              <a:rPr lang="en-US"/>
              <a:t> is for the measurement set; precirion indicator</a:t>
            </a:r>
          </a:p>
          <a:p>
            <a:pPr lvl="2"/>
            <a:r>
              <a:rPr lang="en-US"/>
              <a:t>E</a:t>
            </a:r>
            <a:r>
              <a:rPr lang="en-US" baseline="-25000"/>
              <a:t>MPV </a:t>
            </a:r>
            <a:r>
              <a:rPr lang="en-US"/>
              <a:t>is the expected error in the MPV; expected </a:t>
            </a:r>
            <a:r>
              <a:rPr lang="en-US" i="1"/>
              <a:t>accuracy</a:t>
            </a:r>
            <a:r>
              <a:rPr lang="en-US"/>
              <a:t> indicator.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4FC856C-D097-4C20-92F2-FAF1856938D3}"/>
              </a:ext>
            </a:extLst>
          </p:cNvPr>
          <p:cNvGrpSpPr>
            <a:grpSpLocks noChangeAspect="1"/>
          </p:cNvGrpSpPr>
          <p:nvPr/>
        </p:nvGrpSpPr>
        <p:grpSpPr>
          <a:xfrm>
            <a:off x="2464114" y="2858996"/>
            <a:ext cx="5267042" cy="3520440"/>
            <a:chOff x="5270374" y="3321448"/>
            <a:chExt cx="2867122" cy="1916357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135F2FF-6F80-430F-9E12-B26227EB8E0D}"/>
                </a:ext>
              </a:extLst>
            </p:cNvPr>
            <p:cNvSpPr/>
            <p:nvPr/>
          </p:nvSpPr>
          <p:spPr>
            <a:xfrm>
              <a:off x="6633172" y="3672689"/>
              <a:ext cx="129767" cy="12041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CC9A1154-E157-4312-B74A-8712D837A1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70374" y="3321448"/>
              <a:ext cx="2867122" cy="1916357"/>
              <a:chOff x="4136899" y="2892823"/>
              <a:chExt cx="4645151" cy="3104776"/>
            </a:xfrm>
          </p:grpSpPr>
          <p:sp>
            <p:nvSpPr>
              <p:cNvPr id="30" name="Text Box 8">
                <a:extLst>
                  <a:ext uri="{FF2B5EF4-FFF2-40B4-BE49-F238E27FC236}">
                    <a16:creationId xmlns="" xmlns:a16="http://schemas.microsoft.com/office/drawing/2014/main" id="{24B0F4D6-F2D2-4D02-A9B3-E1166779BB64}"/>
                  </a:ext>
                </a:extLst>
              </p:cNvPr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6042479" y="5607341"/>
                <a:ext cx="819550" cy="390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5pPr>
                <a:lvl6pPr defTabSz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6pPr>
                <a:lvl7pPr defTabSz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7pPr>
                <a:lvl8pPr defTabSz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8pPr>
                <a:lvl9pPr defTabSz="4572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Times New Roman" pitchFamily="18" charset="0"/>
                    <a:cs typeface="Lucida Sans Unicode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 typeface="Comic Sans MS" pitchFamily="66" charset="0"/>
                  <a:buNone/>
                </a:pPr>
                <a:r>
                  <a:rPr lang="en-GB" sz="1600" dirty="0">
                    <a:solidFill>
                      <a:schemeClr val="tx1"/>
                    </a:solidFill>
                    <a:latin typeface="+mj-lt"/>
                  </a:rPr>
                  <a:t>±</a:t>
                </a:r>
                <a:r>
                  <a:rPr lang="el-GR" sz="1600" dirty="0">
                    <a:solidFill>
                      <a:schemeClr val="tx1"/>
                    </a:solidFill>
                    <a:latin typeface="+mj-lt"/>
                    <a:cs typeface="GreekC"/>
                  </a:rPr>
                  <a:t>σ</a:t>
                </a:r>
                <a:endParaRPr lang="en-GB" sz="16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="" xmlns:a16="http://schemas.microsoft.com/office/drawing/2014/main" id="{9423DF3D-95CA-4C56-AB9B-CF9C0F6F4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6899" y="5414963"/>
                <a:ext cx="46451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grpSp>
            <p:nvGrpSpPr>
              <p:cNvPr id="32" name="Group 37">
                <a:extLst>
                  <a:ext uri="{FF2B5EF4-FFF2-40B4-BE49-F238E27FC236}">
                    <a16:creationId xmlns="" xmlns:a16="http://schemas.microsoft.com/office/drawing/2014/main" id="{99E49DE7-59C9-4730-BDAC-EC3CEB880CC7}"/>
                  </a:ext>
                </a:extLst>
              </p:cNvPr>
              <p:cNvGrpSpPr/>
              <p:nvPr/>
            </p:nvGrpSpPr>
            <p:grpSpPr>
              <a:xfrm>
                <a:off x="4410700" y="3433763"/>
                <a:ext cx="4092575" cy="1981201"/>
                <a:chOff x="277813" y="3109913"/>
                <a:chExt cx="4092575" cy="1981201"/>
              </a:xfrm>
            </p:grpSpPr>
            <p:sp>
              <p:nvSpPr>
                <p:cNvPr id="43" name="Freeform 11">
                  <a:extLst>
                    <a:ext uri="{FF2B5EF4-FFF2-40B4-BE49-F238E27FC236}">
                      <a16:creationId xmlns="" xmlns:a16="http://schemas.microsoft.com/office/drawing/2014/main" id="{D117E009-47E1-4F91-AE1A-C358915F2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813" y="3111501"/>
                  <a:ext cx="2041525" cy="1949450"/>
                </a:xfrm>
                <a:custGeom>
                  <a:avLst/>
                  <a:gdLst/>
                  <a:ahLst/>
                  <a:cxnLst>
                    <a:cxn ang="0">
                      <a:pos x="168" y="6752"/>
                    </a:cxn>
                    <a:cxn ang="0">
                      <a:pos x="395" y="6716"/>
                    </a:cxn>
                    <a:cxn ang="0">
                      <a:pos x="628" y="6655"/>
                    </a:cxn>
                    <a:cxn ang="0">
                      <a:pos x="868" y="6569"/>
                    </a:cxn>
                    <a:cxn ang="0">
                      <a:pos x="1111" y="6465"/>
                    </a:cxn>
                    <a:cxn ang="0">
                      <a:pos x="1359" y="6347"/>
                    </a:cxn>
                    <a:cxn ang="0">
                      <a:pos x="1608" y="6218"/>
                    </a:cxn>
                    <a:cxn ang="0">
                      <a:pos x="1833" y="6094"/>
                    </a:cxn>
                    <a:cxn ang="0">
                      <a:pos x="2004" y="5992"/>
                    </a:cxn>
                    <a:cxn ang="0">
                      <a:pos x="2137" y="5900"/>
                    </a:cxn>
                    <a:cxn ang="0">
                      <a:pos x="2272" y="5795"/>
                    </a:cxn>
                    <a:cxn ang="0">
                      <a:pos x="2423" y="5672"/>
                    </a:cxn>
                    <a:cxn ang="0">
                      <a:pos x="2587" y="5540"/>
                    </a:cxn>
                    <a:cxn ang="0">
                      <a:pos x="2751" y="5408"/>
                    </a:cxn>
                    <a:cxn ang="0">
                      <a:pos x="2895" y="5288"/>
                    </a:cxn>
                    <a:cxn ang="0">
                      <a:pos x="3025" y="5171"/>
                    </a:cxn>
                    <a:cxn ang="0">
                      <a:pos x="3153" y="5043"/>
                    </a:cxn>
                    <a:cxn ang="0">
                      <a:pos x="3285" y="4896"/>
                    </a:cxn>
                    <a:cxn ang="0">
                      <a:pos x="3421" y="4724"/>
                    </a:cxn>
                    <a:cxn ang="0">
                      <a:pos x="3562" y="4533"/>
                    </a:cxn>
                    <a:cxn ang="0">
                      <a:pos x="3710" y="4330"/>
                    </a:cxn>
                    <a:cxn ang="0">
                      <a:pos x="3856" y="4118"/>
                    </a:cxn>
                    <a:cxn ang="0">
                      <a:pos x="3991" y="3898"/>
                    </a:cxn>
                    <a:cxn ang="0">
                      <a:pos x="4109" y="3691"/>
                    </a:cxn>
                    <a:cxn ang="0">
                      <a:pos x="4209" y="3526"/>
                    </a:cxn>
                    <a:cxn ang="0">
                      <a:pos x="4290" y="3398"/>
                    </a:cxn>
                    <a:cxn ang="0">
                      <a:pos x="4357" y="3288"/>
                    </a:cxn>
                    <a:cxn ang="0">
                      <a:pos x="4418" y="3175"/>
                    </a:cxn>
                    <a:cxn ang="0">
                      <a:pos x="4485" y="3043"/>
                    </a:cxn>
                    <a:cxn ang="0">
                      <a:pos x="4554" y="2911"/>
                    </a:cxn>
                    <a:cxn ang="0">
                      <a:pos x="4614" y="2805"/>
                    </a:cxn>
                    <a:cxn ang="0">
                      <a:pos x="4684" y="2689"/>
                    </a:cxn>
                    <a:cxn ang="0">
                      <a:pos x="4790" y="2503"/>
                    </a:cxn>
                    <a:cxn ang="0">
                      <a:pos x="4922" y="2273"/>
                    </a:cxn>
                    <a:cxn ang="0">
                      <a:pos x="5050" y="2057"/>
                    </a:cxn>
                    <a:cxn ang="0">
                      <a:pos x="5172" y="1856"/>
                    </a:cxn>
                    <a:cxn ang="0">
                      <a:pos x="5297" y="1643"/>
                    </a:cxn>
                    <a:cxn ang="0">
                      <a:pos x="5428" y="1422"/>
                    </a:cxn>
                    <a:cxn ang="0">
                      <a:pos x="5563" y="1211"/>
                    </a:cxn>
                    <a:cxn ang="0">
                      <a:pos x="5692" y="1027"/>
                    </a:cxn>
                    <a:cxn ang="0">
                      <a:pos x="5803" y="882"/>
                    </a:cxn>
                    <a:cxn ang="0">
                      <a:pos x="5902" y="761"/>
                    </a:cxn>
                    <a:cxn ang="0">
                      <a:pos x="6005" y="635"/>
                    </a:cxn>
                    <a:cxn ang="0">
                      <a:pos x="6118" y="510"/>
                    </a:cxn>
                    <a:cxn ang="0">
                      <a:pos x="6244" y="404"/>
                    </a:cxn>
                    <a:cxn ang="0">
                      <a:pos x="6379" y="313"/>
                    </a:cxn>
                    <a:cxn ang="0">
                      <a:pos x="6513" y="224"/>
                    </a:cxn>
                    <a:cxn ang="0">
                      <a:pos x="6640" y="142"/>
                    </a:cxn>
                    <a:cxn ang="0">
                      <a:pos x="6756" y="78"/>
                    </a:cxn>
                    <a:cxn ang="0">
                      <a:pos x="6863" y="36"/>
                    </a:cxn>
                    <a:cxn ang="0">
                      <a:pos x="6962" y="13"/>
                    </a:cxn>
                    <a:cxn ang="0">
                      <a:pos x="7055" y="2"/>
                    </a:cxn>
                  </a:cxnLst>
                  <a:rect l="0" t="0" r="r" b="b"/>
                  <a:pathLst>
                    <a:path w="7079" h="6770">
                      <a:moveTo>
                        <a:pt x="0" y="6770"/>
                      </a:moveTo>
                      <a:lnTo>
                        <a:pt x="56" y="6764"/>
                      </a:lnTo>
                      <a:lnTo>
                        <a:pt x="112" y="6758"/>
                      </a:lnTo>
                      <a:lnTo>
                        <a:pt x="168" y="6752"/>
                      </a:lnTo>
                      <a:lnTo>
                        <a:pt x="225" y="6744"/>
                      </a:lnTo>
                      <a:lnTo>
                        <a:pt x="281" y="6736"/>
                      </a:lnTo>
                      <a:lnTo>
                        <a:pt x="338" y="6727"/>
                      </a:lnTo>
                      <a:lnTo>
                        <a:pt x="395" y="6716"/>
                      </a:lnTo>
                      <a:lnTo>
                        <a:pt x="453" y="6703"/>
                      </a:lnTo>
                      <a:lnTo>
                        <a:pt x="511" y="6689"/>
                      </a:lnTo>
                      <a:lnTo>
                        <a:pt x="569" y="6673"/>
                      </a:lnTo>
                      <a:lnTo>
                        <a:pt x="628" y="6655"/>
                      </a:lnTo>
                      <a:lnTo>
                        <a:pt x="688" y="6635"/>
                      </a:lnTo>
                      <a:lnTo>
                        <a:pt x="747" y="6614"/>
                      </a:lnTo>
                      <a:lnTo>
                        <a:pt x="807" y="6592"/>
                      </a:lnTo>
                      <a:lnTo>
                        <a:pt x="868" y="6569"/>
                      </a:lnTo>
                      <a:lnTo>
                        <a:pt x="928" y="6544"/>
                      </a:lnTo>
                      <a:lnTo>
                        <a:pt x="989" y="6518"/>
                      </a:lnTo>
                      <a:lnTo>
                        <a:pt x="1050" y="6492"/>
                      </a:lnTo>
                      <a:lnTo>
                        <a:pt x="1111" y="6465"/>
                      </a:lnTo>
                      <a:lnTo>
                        <a:pt x="1173" y="6436"/>
                      </a:lnTo>
                      <a:lnTo>
                        <a:pt x="1235" y="6407"/>
                      </a:lnTo>
                      <a:lnTo>
                        <a:pt x="1297" y="6377"/>
                      </a:lnTo>
                      <a:lnTo>
                        <a:pt x="1359" y="6347"/>
                      </a:lnTo>
                      <a:lnTo>
                        <a:pt x="1422" y="6315"/>
                      </a:lnTo>
                      <a:lnTo>
                        <a:pt x="1484" y="6283"/>
                      </a:lnTo>
                      <a:lnTo>
                        <a:pt x="1547" y="6251"/>
                      </a:lnTo>
                      <a:lnTo>
                        <a:pt x="1608" y="6218"/>
                      </a:lnTo>
                      <a:lnTo>
                        <a:pt x="1668" y="6186"/>
                      </a:lnTo>
                      <a:lnTo>
                        <a:pt x="1726" y="6154"/>
                      </a:lnTo>
                      <a:lnTo>
                        <a:pt x="1781" y="6123"/>
                      </a:lnTo>
                      <a:lnTo>
                        <a:pt x="1833" y="6094"/>
                      </a:lnTo>
                      <a:lnTo>
                        <a:pt x="1882" y="6066"/>
                      </a:lnTo>
                      <a:lnTo>
                        <a:pt x="1926" y="6040"/>
                      </a:lnTo>
                      <a:lnTo>
                        <a:pt x="1966" y="6015"/>
                      </a:lnTo>
                      <a:lnTo>
                        <a:pt x="2004" y="5992"/>
                      </a:lnTo>
                      <a:lnTo>
                        <a:pt x="2039" y="5969"/>
                      </a:lnTo>
                      <a:lnTo>
                        <a:pt x="2073" y="5946"/>
                      </a:lnTo>
                      <a:lnTo>
                        <a:pt x="2105" y="5924"/>
                      </a:lnTo>
                      <a:lnTo>
                        <a:pt x="2137" y="5900"/>
                      </a:lnTo>
                      <a:lnTo>
                        <a:pt x="2170" y="5876"/>
                      </a:lnTo>
                      <a:lnTo>
                        <a:pt x="2203" y="5850"/>
                      </a:lnTo>
                      <a:lnTo>
                        <a:pt x="2237" y="5823"/>
                      </a:lnTo>
                      <a:lnTo>
                        <a:pt x="2272" y="5795"/>
                      </a:lnTo>
                      <a:lnTo>
                        <a:pt x="2308" y="5765"/>
                      </a:lnTo>
                      <a:lnTo>
                        <a:pt x="2345" y="5735"/>
                      </a:lnTo>
                      <a:lnTo>
                        <a:pt x="2384" y="5704"/>
                      </a:lnTo>
                      <a:lnTo>
                        <a:pt x="2423" y="5672"/>
                      </a:lnTo>
                      <a:lnTo>
                        <a:pt x="2463" y="5639"/>
                      </a:lnTo>
                      <a:lnTo>
                        <a:pt x="2503" y="5606"/>
                      </a:lnTo>
                      <a:lnTo>
                        <a:pt x="2545" y="5573"/>
                      </a:lnTo>
                      <a:lnTo>
                        <a:pt x="2587" y="5540"/>
                      </a:lnTo>
                      <a:lnTo>
                        <a:pt x="2629" y="5506"/>
                      </a:lnTo>
                      <a:lnTo>
                        <a:pt x="2670" y="5473"/>
                      </a:lnTo>
                      <a:lnTo>
                        <a:pt x="2711" y="5441"/>
                      </a:lnTo>
                      <a:lnTo>
                        <a:pt x="2751" y="5408"/>
                      </a:lnTo>
                      <a:lnTo>
                        <a:pt x="2789" y="5377"/>
                      </a:lnTo>
                      <a:lnTo>
                        <a:pt x="2826" y="5347"/>
                      </a:lnTo>
                      <a:lnTo>
                        <a:pt x="2861" y="5317"/>
                      </a:lnTo>
                      <a:lnTo>
                        <a:pt x="2895" y="5288"/>
                      </a:lnTo>
                      <a:lnTo>
                        <a:pt x="2928" y="5259"/>
                      </a:lnTo>
                      <a:lnTo>
                        <a:pt x="2961" y="5230"/>
                      </a:lnTo>
                      <a:lnTo>
                        <a:pt x="2993" y="5201"/>
                      </a:lnTo>
                      <a:lnTo>
                        <a:pt x="3025" y="5171"/>
                      </a:lnTo>
                      <a:lnTo>
                        <a:pt x="3056" y="5141"/>
                      </a:lnTo>
                      <a:lnTo>
                        <a:pt x="3088" y="5109"/>
                      </a:lnTo>
                      <a:lnTo>
                        <a:pt x="3120" y="5077"/>
                      </a:lnTo>
                      <a:lnTo>
                        <a:pt x="3153" y="5043"/>
                      </a:lnTo>
                      <a:lnTo>
                        <a:pt x="3185" y="5009"/>
                      </a:lnTo>
                      <a:lnTo>
                        <a:pt x="3218" y="4973"/>
                      </a:lnTo>
                      <a:lnTo>
                        <a:pt x="3251" y="4935"/>
                      </a:lnTo>
                      <a:lnTo>
                        <a:pt x="3285" y="4896"/>
                      </a:lnTo>
                      <a:lnTo>
                        <a:pt x="3318" y="4855"/>
                      </a:lnTo>
                      <a:lnTo>
                        <a:pt x="3352" y="4813"/>
                      </a:lnTo>
                      <a:lnTo>
                        <a:pt x="3386" y="4769"/>
                      </a:lnTo>
                      <a:lnTo>
                        <a:pt x="3421" y="4724"/>
                      </a:lnTo>
                      <a:lnTo>
                        <a:pt x="3456" y="4678"/>
                      </a:lnTo>
                      <a:lnTo>
                        <a:pt x="3491" y="4630"/>
                      </a:lnTo>
                      <a:lnTo>
                        <a:pt x="3526" y="4582"/>
                      </a:lnTo>
                      <a:lnTo>
                        <a:pt x="3562" y="4533"/>
                      </a:lnTo>
                      <a:lnTo>
                        <a:pt x="3599" y="4483"/>
                      </a:lnTo>
                      <a:lnTo>
                        <a:pt x="3635" y="4432"/>
                      </a:lnTo>
                      <a:lnTo>
                        <a:pt x="3673" y="4381"/>
                      </a:lnTo>
                      <a:lnTo>
                        <a:pt x="3710" y="4330"/>
                      </a:lnTo>
                      <a:lnTo>
                        <a:pt x="3747" y="4278"/>
                      </a:lnTo>
                      <a:lnTo>
                        <a:pt x="3784" y="4225"/>
                      </a:lnTo>
                      <a:lnTo>
                        <a:pt x="3820" y="4172"/>
                      </a:lnTo>
                      <a:lnTo>
                        <a:pt x="3856" y="4118"/>
                      </a:lnTo>
                      <a:lnTo>
                        <a:pt x="3892" y="4064"/>
                      </a:lnTo>
                      <a:lnTo>
                        <a:pt x="3926" y="4009"/>
                      </a:lnTo>
                      <a:lnTo>
                        <a:pt x="3959" y="3953"/>
                      </a:lnTo>
                      <a:lnTo>
                        <a:pt x="3991" y="3898"/>
                      </a:lnTo>
                      <a:lnTo>
                        <a:pt x="4022" y="3844"/>
                      </a:lnTo>
                      <a:lnTo>
                        <a:pt x="4052" y="3791"/>
                      </a:lnTo>
                      <a:lnTo>
                        <a:pt x="4081" y="3740"/>
                      </a:lnTo>
                      <a:lnTo>
                        <a:pt x="4109" y="3691"/>
                      </a:lnTo>
                      <a:lnTo>
                        <a:pt x="4136" y="3645"/>
                      </a:lnTo>
                      <a:lnTo>
                        <a:pt x="4161" y="3602"/>
                      </a:lnTo>
                      <a:lnTo>
                        <a:pt x="4185" y="3562"/>
                      </a:lnTo>
                      <a:lnTo>
                        <a:pt x="4209" y="3526"/>
                      </a:lnTo>
                      <a:lnTo>
                        <a:pt x="4231" y="3491"/>
                      </a:lnTo>
                      <a:lnTo>
                        <a:pt x="4251" y="3458"/>
                      </a:lnTo>
                      <a:lnTo>
                        <a:pt x="4271" y="3428"/>
                      </a:lnTo>
                      <a:lnTo>
                        <a:pt x="4290" y="3398"/>
                      </a:lnTo>
                      <a:lnTo>
                        <a:pt x="4308" y="3370"/>
                      </a:lnTo>
                      <a:lnTo>
                        <a:pt x="4325" y="3342"/>
                      </a:lnTo>
                      <a:lnTo>
                        <a:pt x="4341" y="3315"/>
                      </a:lnTo>
                      <a:lnTo>
                        <a:pt x="4357" y="3288"/>
                      </a:lnTo>
                      <a:lnTo>
                        <a:pt x="4372" y="3261"/>
                      </a:lnTo>
                      <a:lnTo>
                        <a:pt x="4387" y="3233"/>
                      </a:lnTo>
                      <a:lnTo>
                        <a:pt x="4402" y="3204"/>
                      </a:lnTo>
                      <a:lnTo>
                        <a:pt x="4418" y="3175"/>
                      </a:lnTo>
                      <a:lnTo>
                        <a:pt x="4434" y="3144"/>
                      </a:lnTo>
                      <a:lnTo>
                        <a:pt x="4451" y="3111"/>
                      </a:lnTo>
                      <a:lnTo>
                        <a:pt x="4468" y="3077"/>
                      </a:lnTo>
                      <a:lnTo>
                        <a:pt x="4485" y="3043"/>
                      </a:lnTo>
                      <a:lnTo>
                        <a:pt x="4503" y="3009"/>
                      </a:lnTo>
                      <a:lnTo>
                        <a:pt x="4520" y="2975"/>
                      </a:lnTo>
                      <a:lnTo>
                        <a:pt x="4538" y="2942"/>
                      </a:lnTo>
                      <a:lnTo>
                        <a:pt x="4554" y="2911"/>
                      </a:lnTo>
                      <a:lnTo>
                        <a:pt x="4570" y="2882"/>
                      </a:lnTo>
                      <a:lnTo>
                        <a:pt x="4585" y="2855"/>
                      </a:lnTo>
                      <a:lnTo>
                        <a:pt x="4600" y="2829"/>
                      </a:lnTo>
                      <a:lnTo>
                        <a:pt x="4614" y="2805"/>
                      </a:lnTo>
                      <a:lnTo>
                        <a:pt x="4630" y="2779"/>
                      </a:lnTo>
                      <a:lnTo>
                        <a:pt x="4646" y="2752"/>
                      </a:lnTo>
                      <a:lnTo>
                        <a:pt x="4664" y="2722"/>
                      </a:lnTo>
                      <a:lnTo>
                        <a:pt x="4684" y="2689"/>
                      </a:lnTo>
                      <a:lnTo>
                        <a:pt x="4706" y="2650"/>
                      </a:lnTo>
                      <a:lnTo>
                        <a:pt x="4732" y="2606"/>
                      </a:lnTo>
                      <a:lnTo>
                        <a:pt x="4760" y="2557"/>
                      </a:lnTo>
                      <a:lnTo>
                        <a:pt x="4790" y="2503"/>
                      </a:lnTo>
                      <a:lnTo>
                        <a:pt x="4822" y="2447"/>
                      </a:lnTo>
                      <a:lnTo>
                        <a:pt x="4855" y="2390"/>
                      </a:lnTo>
                      <a:lnTo>
                        <a:pt x="4889" y="2331"/>
                      </a:lnTo>
                      <a:lnTo>
                        <a:pt x="4922" y="2273"/>
                      </a:lnTo>
                      <a:lnTo>
                        <a:pt x="4956" y="2216"/>
                      </a:lnTo>
                      <a:lnTo>
                        <a:pt x="4988" y="2161"/>
                      </a:lnTo>
                      <a:lnTo>
                        <a:pt x="5019" y="2108"/>
                      </a:lnTo>
                      <a:lnTo>
                        <a:pt x="5050" y="2057"/>
                      </a:lnTo>
                      <a:lnTo>
                        <a:pt x="5081" y="2006"/>
                      </a:lnTo>
                      <a:lnTo>
                        <a:pt x="5111" y="1956"/>
                      </a:lnTo>
                      <a:lnTo>
                        <a:pt x="5141" y="1906"/>
                      </a:lnTo>
                      <a:lnTo>
                        <a:pt x="5172" y="1856"/>
                      </a:lnTo>
                      <a:lnTo>
                        <a:pt x="5202" y="1805"/>
                      </a:lnTo>
                      <a:lnTo>
                        <a:pt x="5233" y="1752"/>
                      </a:lnTo>
                      <a:lnTo>
                        <a:pt x="5265" y="1698"/>
                      </a:lnTo>
                      <a:lnTo>
                        <a:pt x="5297" y="1643"/>
                      </a:lnTo>
                      <a:lnTo>
                        <a:pt x="5329" y="1588"/>
                      </a:lnTo>
                      <a:lnTo>
                        <a:pt x="5362" y="1533"/>
                      </a:lnTo>
                      <a:lnTo>
                        <a:pt x="5395" y="1477"/>
                      </a:lnTo>
                      <a:lnTo>
                        <a:pt x="5428" y="1422"/>
                      </a:lnTo>
                      <a:lnTo>
                        <a:pt x="5462" y="1368"/>
                      </a:lnTo>
                      <a:lnTo>
                        <a:pt x="5496" y="1314"/>
                      </a:lnTo>
                      <a:lnTo>
                        <a:pt x="5530" y="1262"/>
                      </a:lnTo>
                      <a:lnTo>
                        <a:pt x="5563" y="1211"/>
                      </a:lnTo>
                      <a:lnTo>
                        <a:pt x="5597" y="1162"/>
                      </a:lnTo>
                      <a:lnTo>
                        <a:pt x="5629" y="1115"/>
                      </a:lnTo>
                      <a:lnTo>
                        <a:pt x="5661" y="1070"/>
                      </a:lnTo>
                      <a:lnTo>
                        <a:pt x="5692" y="1027"/>
                      </a:lnTo>
                      <a:lnTo>
                        <a:pt x="5722" y="987"/>
                      </a:lnTo>
                      <a:lnTo>
                        <a:pt x="5750" y="950"/>
                      </a:lnTo>
                      <a:lnTo>
                        <a:pt x="5777" y="915"/>
                      </a:lnTo>
                      <a:lnTo>
                        <a:pt x="5803" y="882"/>
                      </a:lnTo>
                      <a:lnTo>
                        <a:pt x="5828" y="851"/>
                      </a:lnTo>
                      <a:lnTo>
                        <a:pt x="5853" y="821"/>
                      </a:lnTo>
                      <a:lnTo>
                        <a:pt x="5878" y="791"/>
                      </a:lnTo>
                      <a:lnTo>
                        <a:pt x="5902" y="761"/>
                      </a:lnTo>
                      <a:lnTo>
                        <a:pt x="5927" y="730"/>
                      </a:lnTo>
                      <a:lnTo>
                        <a:pt x="5952" y="699"/>
                      </a:lnTo>
                      <a:lnTo>
                        <a:pt x="5978" y="667"/>
                      </a:lnTo>
                      <a:lnTo>
                        <a:pt x="6005" y="635"/>
                      </a:lnTo>
                      <a:lnTo>
                        <a:pt x="6032" y="603"/>
                      </a:lnTo>
                      <a:lnTo>
                        <a:pt x="6060" y="571"/>
                      </a:lnTo>
                      <a:lnTo>
                        <a:pt x="6088" y="540"/>
                      </a:lnTo>
                      <a:lnTo>
                        <a:pt x="6118" y="510"/>
                      </a:lnTo>
                      <a:lnTo>
                        <a:pt x="6148" y="481"/>
                      </a:lnTo>
                      <a:lnTo>
                        <a:pt x="6179" y="454"/>
                      </a:lnTo>
                      <a:lnTo>
                        <a:pt x="6212" y="428"/>
                      </a:lnTo>
                      <a:lnTo>
                        <a:pt x="6244" y="404"/>
                      </a:lnTo>
                      <a:lnTo>
                        <a:pt x="6278" y="380"/>
                      </a:lnTo>
                      <a:lnTo>
                        <a:pt x="6311" y="357"/>
                      </a:lnTo>
                      <a:lnTo>
                        <a:pt x="6345" y="335"/>
                      </a:lnTo>
                      <a:lnTo>
                        <a:pt x="6379" y="313"/>
                      </a:lnTo>
                      <a:lnTo>
                        <a:pt x="6413" y="291"/>
                      </a:lnTo>
                      <a:lnTo>
                        <a:pt x="6447" y="269"/>
                      </a:lnTo>
                      <a:lnTo>
                        <a:pt x="6480" y="246"/>
                      </a:lnTo>
                      <a:lnTo>
                        <a:pt x="6513" y="224"/>
                      </a:lnTo>
                      <a:lnTo>
                        <a:pt x="6545" y="202"/>
                      </a:lnTo>
                      <a:lnTo>
                        <a:pt x="6577" y="181"/>
                      </a:lnTo>
                      <a:lnTo>
                        <a:pt x="6609" y="161"/>
                      </a:lnTo>
                      <a:lnTo>
                        <a:pt x="6640" y="142"/>
                      </a:lnTo>
                      <a:lnTo>
                        <a:pt x="6670" y="124"/>
                      </a:lnTo>
                      <a:lnTo>
                        <a:pt x="6699" y="107"/>
                      </a:lnTo>
                      <a:lnTo>
                        <a:pt x="6728" y="92"/>
                      </a:lnTo>
                      <a:lnTo>
                        <a:pt x="6756" y="78"/>
                      </a:lnTo>
                      <a:lnTo>
                        <a:pt x="6784" y="66"/>
                      </a:lnTo>
                      <a:lnTo>
                        <a:pt x="6811" y="54"/>
                      </a:lnTo>
                      <a:lnTo>
                        <a:pt x="6837" y="45"/>
                      </a:lnTo>
                      <a:lnTo>
                        <a:pt x="6863" y="36"/>
                      </a:lnTo>
                      <a:lnTo>
                        <a:pt x="6888" y="29"/>
                      </a:lnTo>
                      <a:lnTo>
                        <a:pt x="6913" y="22"/>
                      </a:lnTo>
                      <a:lnTo>
                        <a:pt x="6938" y="17"/>
                      </a:lnTo>
                      <a:lnTo>
                        <a:pt x="6962" y="13"/>
                      </a:lnTo>
                      <a:lnTo>
                        <a:pt x="6985" y="10"/>
                      </a:lnTo>
                      <a:lnTo>
                        <a:pt x="7009" y="7"/>
                      </a:lnTo>
                      <a:lnTo>
                        <a:pt x="7032" y="4"/>
                      </a:lnTo>
                      <a:lnTo>
                        <a:pt x="7055" y="2"/>
                      </a:lnTo>
                      <a:lnTo>
                        <a:pt x="7079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4" name="Line 12">
                  <a:extLst>
                    <a:ext uri="{FF2B5EF4-FFF2-40B4-BE49-F238E27FC236}">
                      <a16:creationId xmlns="" xmlns:a16="http://schemas.microsoft.com/office/drawing/2014/main" id="{23CA5DA5-2E6F-4BDC-B78F-D56BF33629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24100" y="3111501"/>
                  <a:ext cx="1588" cy="1979613"/>
                </a:xfrm>
                <a:prstGeom prst="line">
                  <a:avLst/>
                </a:prstGeom>
                <a:noFill/>
                <a:ln w="4763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5" name="Freeform 14">
                  <a:extLst>
                    <a:ext uri="{FF2B5EF4-FFF2-40B4-BE49-F238E27FC236}">
                      <a16:creationId xmlns="" xmlns:a16="http://schemas.microsoft.com/office/drawing/2014/main" id="{5802A9F0-581A-4CCA-AEDF-C926E90BA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8863" y="3111501"/>
                  <a:ext cx="2041525" cy="1949450"/>
                </a:xfrm>
                <a:custGeom>
                  <a:avLst/>
                  <a:gdLst/>
                  <a:ahLst/>
                  <a:cxnLst>
                    <a:cxn ang="0">
                      <a:pos x="6911" y="6752"/>
                    </a:cxn>
                    <a:cxn ang="0">
                      <a:pos x="6684" y="6716"/>
                    </a:cxn>
                    <a:cxn ang="0">
                      <a:pos x="6451" y="6655"/>
                    </a:cxn>
                    <a:cxn ang="0">
                      <a:pos x="6211" y="6569"/>
                    </a:cxn>
                    <a:cxn ang="0">
                      <a:pos x="5968" y="6465"/>
                    </a:cxn>
                    <a:cxn ang="0">
                      <a:pos x="5720" y="6347"/>
                    </a:cxn>
                    <a:cxn ang="0">
                      <a:pos x="5471" y="6218"/>
                    </a:cxn>
                    <a:cxn ang="0">
                      <a:pos x="5246" y="6094"/>
                    </a:cxn>
                    <a:cxn ang="0">
                      <a:pos x="5075" y="5992"/>
                    </a:cxn>
                    <a:cxn ang="0">
                      <a:pos x="4942" y="5900"/>
                    </a:cxn>
                    <a:cxn ang="0">
                      <a:pos x="4807" y="5795"/>
                    </a:cxn>
                    <a:cxn ang="0">
                      <a:pos x="4656" y="5672"/>
                    </a:cxn>
                    <a:cxn ang="0">
                      <a:pos x="4492" y="5540"/>
                    </a:cxn>
                    <a:cxn ang="0">
                      <a:pos x="4328" y="5408"/>
                    </a:cxn>
                    <a:cxn ang="0">
                      <a:pos x="4184" y="5288"/>
                    </a:cxn>
                    <a:cxn ang="0">
                      <a:pos x="4054" y="5171"/>
                    </a:cxn>
                    <a:cxn ang="0">
                      <a:pos x="3926" y="5043"/>
                    </a:cxn>
                    <a:cxn ang="0">
                      <a:pos x="3794" y="4896"/>
                    </a:cxn>
                    <a:cxn ang="0">
                      <a:pos x="3658" y="4724"/>
                    </a:cxn>
                    <a:cxn ang="0">
                      <a:pos x="3517" y="4533"/>
                    </a:cxn>
                    <a:cxn ang="0">
                      <a:pos x="3369" y="4330"/>
                    </a:cxn>
                    <a:cxn ang="0">
                      <a:pos x="3223" y="4118"/>
                    </a:cxn>
                    <a:cxn ang="0">
                      <a:pos x="3088" y="3898"/>
                    </a:cxn>
                    <a:cxn ang="0">
                      <a:pos x="2970" y="3691"/>
                    </a:cxn>
                    <a:cxn ang="0">
                      <a:pos x="2870" y="3526"/>
                    </a:cxn>
                    <a:cxn ang="0">
                      <a:pos x="2789" y="3398"/>
                    </a:cxn>
                    <a:cxn ang="0">
                      <a:pos x="2722" y="3288"/>
                    </a:cxn>
                    <a:cxn ang="0">
                      <a:pos x="2661" y="3175"/>
                    </a:cxn>
                    <a:cxn ang="0">
                      <a:pos x="2594" y="3043"/>
                    </a:cxn>
                    <a:cxn ang="0">
                      <a:pos x="2525" y="2911"/>
                    </a:cxn>
                    <a:cxn ang="0">
                      <a:pos x="2465" y="2805"/>
                    </a:cxn>
                    <a:cxn ang="0">
                      <a:pos x="2395" y="2689"/>
                    </a:cxn>
                    <a:cxn ang="0">
                      <a:pos x="2289" y="2503"/>
                    </a:cxn>
                    <a:cxn ang="0">
                      <a:pos x="2157" y="2273"/>
                    </a:cxn>
                    <a:cxn ang="0">
                      <a:pos x="2029" y="2057"/>
                    </a:cxn>
                    <a:cxn ang="0">
                      <a:pos x="1907" y="1856"/>
                    </a:cxn>
                    <a:cxn ang="0">
                      <a:pos x="1782" y="1643"/>
                    </a:cxn>
                    <a:cxn ang="0">
                      <a:pos x="1651" y="1422"/>
                    </a:cxn>
                    <a:cxn ang="0">
                      <a:pos x="1516" y="1211"/>
                    </a:cxn>
                    <a:cxn ang="0">
                      <a:pos x="1387" y="1027"/>
                    </a:cxn>
                    <a:cxn ang="0">
                      <a:pos x="1276" y="882"/>
                    </a:cxn>
                    <a:cxn ang="0">
                      <a:pos x="1177" y="761"/>
                    </a:cxn>
                    <a:cxn ang="0">
                      <a:pos x="1074" y="635"/>
                    </a:cxn>
                    <a:cxn ang="0">
                      <a:pos x="961" y="510"/>
                    </a:cxn>
                    <a:cxn ang="0">
                      <a:pos x="835" y="404"/>
                    </a:cxn>
                    <a:cxn ang="0">
                      <a:pos x="700" y="313"/>
                    </a:cxn>
                    <a:cxn ang="0">
                      <a:pos x="566" y="224"/>
                    </a:cxn>
                    <a:cxn ang="0">
                      <a:pos x="439" y="142"/>
                    </a:cxn>
                    <a:cxn ang="0">
                      <a:pos x="323" y="78"/>
                    </a:cxn>
                    <a:cxn ang="0">
                      <a:pos x="216" y="36"/>
                    </a:cxn>
                    <a:cxn ang="0">
                      <a:pos x="117" y="13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7079" h="6770">
                      <a:moveTo>
                        <a:pt x="7079" y="6770"/>
                      </a:moveTo>
                      <a:lnTo>
                        <a:pt x="7023" y="6764"/>
                      </a:lnTo>
                      <a:lnTo>
                        <a:pt x="6967" y="6758"/>
                      </a:lnTo>
                      <a:lnTo>
                        <a:pt x="6911" y="6752"/>
                      </a:lnTo>
                      <a:lnTo>
                        <a:pt x="6854" y="6744"/>
                      </a:lnTo>
                      <a:lnTo>
                        <a:pt x="6798" y="6736"/>
                      </a:lnTo>
                      <a:lnTo>
                        <a:pt x="6741" y="6727"/>
                      </a:lnTo>
                      <a:lnTo>
                        <a:pt x="6684" y="6716"/>
                      </a:lnTo>
                      <a:lnTo>
                        <a:pt x="6626" y="6703"/>
                      </a:lnTo>
                      <a:lnTo>
                        <a:pt x="6568" y="6689"/>
                      </a:lnTo>
                      <a:lnTo>
                        <a:pt x="6510" y="6673"/>
                      </a:lnTo>
                      <a:lnTo>
                        <a:pt x="6451" y="6655"/>
                      </a:lnTo>
                      <a:lnTo>
                        <a:pt x="6391" y="6635"/>
                      </a:lnTo>
                      <a:lnTo>
                        <a:pt x="6332" y="6614"/>
                      </a:lnTo>
                      <a:lnTo>
                        <a:pt x="6272" y="6592"/>
                      </a:lnTo>
                      <a:lnTo>
                        <a:pt x="6211" y="6569"/>
                      </a:lnTo>
                      <a:lnTo>
                        <a:pt x="6151" y="6544"/>
                      </a:lnTo>
                      <a:lnTo>
                        <a:pt x="6090" y="6518"/>
                      </a:lnTo>
                      <a:lnTo>
                        <a:pt x="6029" y="6492"/>
                      </a:lnTo>
                      <a:lnTo>
                        <a:pt x="5968" y="6465"/>
                      </a:lnTo>
                      <a:lnTo>
                        <a:pt x="5906" y="6436"/>
                      </a:lnTo>
                      <a:lnTo>
                        <a:pt x="5844" y="6407"/>
                      </a:lnTo>
                      <a:lnTo>
                        <a:pt x="5782" y="6377"/>
                      </a:lnTo>
                      <a:lnTo>
                        <a:pt x="5720" y="6347"/>
                      </a:lnTo>
                      <a:lnTo>
                        <a:pt x="5657" y="6315"/>
                      </a:lnTo>
                      <a:lnTo>
                        <a:pt x="5595" y="6283"/>
                      </a:lnTo>
                      <a:lnTo>
                        <a:pt x="5532" y="6251"/>
                      </a:lnTo>
                      <a:lnTo>
                        <a:pt x="5471" y="6218"/>
                      </a:lnTo>
                      <a:lnTo>
                        <a:pt x="5411" y="6186"/>
                      </a:lnTo>
                      <a:lnTo>
                        <a:pt x="5353" y="6154"/>
                      </a:lnTo>
                      <a:lnTo>
                        <a:pt x="5298" y="6123"/>
                      </a:lnTo>
                      <a:lnTo>
                        <a:pt x="5246" y="6094"/>
                      </a:lnTo>
                      <a:lnTo>
                        <a:pt x="5197" y="6066"/>
                      </a:lnTo>
                      <a:lnTo>
                        <a:pt x="5153" y="6040"/>
                      </a:lnTo>
                      <a:lnTo>
                        <a:pt x="5113" y="6015"/>
                      </a:lnTo>
                      <a:lnTo>
                        <a:pt x="5075" y="5992"/>
                      </a:lnTo>
                      <a:lnTo>
                        <a:pt x="5040" y="5969"/>
                      </a:lnTo>
                      <a:lnTo>
                        <a:pt x="5006" y="5946"/>
                      </a:lnTo>
                      <a:lnTo>
                        <a:pt x="4974" y="5924"/>
                      </a:lnTo>
                      <a:lnTo>
                        <a:pt x="4942" y="5900"/>
                      </a:lnTo>
                      <a:lnTo>
                        <a:pt x="4909" y="5876"/>
                      </a:lnTo>
                      <a:lnTo>
                        <a:pt x="4876" y="5850"/>
                      </a:lnTo>
                      <a:lnTo>
                        <a:pt x="4842" y="5823"/>
                      </a:lnTo>
                      <a:lnTo>
                        <a:pt x="4807" y="5795"/>
                      </a:lnTo>
                      <a:lnTo>
                        <a:pt x="4771" y="5765"/>
                      </a:lnTo>
                      <a:lnTo>
                        <a:pt x="4734" y="5735"/>
                      </a:lnTo>
                      <a:lnTo>
                        <a:pt x="4695" y="5704"/>
                      </a:lnTo>
                      <a:lnTo>
                        <a:pt x="4656" y="5672"/>
                      </a:lnTo>
                      <a:lnTo>
                        <a:pt x="4616" y="5639"/>
                      </a:lnTo>
                      <a:lnTo>
                        <a:pt x="4576" y="5606"/>
                      </a:lnTo>
                      <a:lnTo>
                        <a:pt x="4534" y="5573"/>
                      </a:lnTo>
                      <a:lnTo>
                        <a:pt x="4492" y="5540"/>
                      </a:lnTo>
                      <a:lnTo>
                        <a:pt x="4450" y="5506"/>
                      </a:lnTo>
                      <a:lnTo>
                        <a:pt x="4409" y="5473"/>
                      </a:lnTo>
                      <a:lnTo>
                        <a:pt x="4368" y="5441"/>
                      </a:lnTo>
                      <a:lnTo>
                        <a:pt x="4328" y="5408"/>
                      </a:lnTo>
                      <a:lnTo>
                        <a:pt x="4290" y="5377"/>
                      </a:lnTo>
                      <a:lnTo>
                        <a:pt x="4253" y="5347"/>
                      </a:lnTo>
                      <a:lnTo>
                        <a:pt x="4218" y="5317"/>
                      </a:lnTo>
                      <a:lnTo>
                        <a:pt x="4184" y="5288"/>
                      </a:lnTo>
                      <a:lnTo>
                        <a:pt x="4151" y="5259"/>
                      </a:lnTo>
                      <a:lnTo>
                        <a:pt x="4118" y="5230"/>
                      </a:lnTo>
                      <a:lnTo>
                        <a:pt x="4086" y="5201"/>
                      </a:lnTo>
                      <a:lnTo>
                        <a:pt x="4054" y="5171"/>
                      </a:lnTo>
                      <a:lnTo>
                        <a:pt x="4023" y="5141"/>
                      </a:lnTo>
                      <a:lnTo>
                        <a:pt x="3991" y="5109"/>
                      </a:lnTo>
                      <a:lnTo>
                        <a:pt x="3959" y="5077"/>
                      </a:lnTo>
                      <a:lnTo>
                        <a:pt x="3926" y="5043"/>
                      </a:lnTo>
                      <a:lnTo>
                        <a:pt x="3894" y="5009"/>
                      </a:lnTo>
                      <a:lnTo>
                        <a:pt x="3861" y="4973"/>
                      </a:lnTo>
                      <a:lnTo>
                        <a:pt x="3828" y="4935"/>
                      </a:lnTo>
                      <a:lnTo>
                        <a:pt x="3794" y="4896"/>
                      </a:lnTo>
                      <a:lnTo>
                        <a:pt x="3761" y="4855"/>
                      </a:lnTo>
                      <a:lnTo>
                        <a:pt x="3727" y="4813"/>
                      </a:lnTo>
                      <a:lnTo>
                        <a:pt x="3693" y="4769"/>
                      </a:lnTo>
                      <a:lnTo>
                        <a:pt x="3658" y="4724"/>
                      </a:lnTo>
                      <a:lnTo>
                        <a:pt x="3623" y="4678"/>
                      </a:lnTo>
                      <a:lnTo>
                        <a:pt x="3588" y="4630"/>
                      </a:lnTo>
                      <a:lnTo>
                        <a:pt x="3553" y="4582"/>
                      </a:lnTo>
                      <a:lnTo>
                        <a:pt x="3517" y="4533"/>
                      </a:lnTo>
                      <a:lnTo>
                        <a:pt x="3480" y="4483"/>
                      </a:lnTo>
                      <a:lnTo>
                        <a:pt x="3444" y="4432"/>
                      </a:lnTo>
                      <a:lnTo>
                        <a:pt x="3406" y="4381"/>
                      </a:lnTo>
                      <a:lnTo>
                        <a:pt x="3369" y="4330"/>
                      </a:lnTo>
                      <a:lnTo>
                        <a:pt x="3332" y="4278"/>
                      </a:lnTo>
                      <a:lnTo>
                        <a:pt x="3295" y="4225"/>
                      </a:lnTo>
                      <a:lnTo>
                        <a:pt x="3259" y="4172"/>
                      </a:lnTo>
                      <a:lnTo>
                        <a:pt x="3223" y="4118"/>
                      </a:lnTo>
                      <a:lnTo>
                        <a:pt x="3187" y="4064"/>
                      </a:lnTo>
                      <a:lnTo>
                        <a:pt x="3153" y="4009"/>
                      </a:lnTo>
                      <a:lnTo>
                        <a:pt x="3120" y="3953"/>
                      </a:lnTo>
                      <a:lnTo>
                        <a:pt x="3088" y="3898"/>
                      </a:lnTo>
                      <a:lnTo>
                        <a:pt x="3057" y="3844"/>
                      </a:lnTo>
                      <a:lnTo>
                        <a:pt x="3027" y="3791"/>
                      </a:lnTo>
                      <a:lnTo>
                        <a:pt x="2998" y="3740"/>
                      </a:lnTo>
                      <a:lnTo>
                        <a:pt x="2970" y="3691"/>
                      </a:lnTo>
                      <a:lnTo>
                        <a:pt x="2943" y="3645"/>
                      </a:lnTo>
                      <a:lnTo>
                        <a:pt x="2918" y="3602"/>
                      </a:lnTo>
                      <a:lnTo>
                        <a:pt x="2894" y="3562"/>
                      </a:lnTo>
                      <a:lnTo>
                        <a:pt x="2870" y="3526"/>
                      </a:lnTo>
                      <a:lnTo>
                        <a:pt x="2848" y="3491"/>
                      </a:lnTo>
                      <a:lnTo>
                        <a:pt x="2828" y="3458"/>
                      </a:lnTo>
                      <a:lnTo>
                        <a:pt x="2808" y="3428"/>
                      </a:lnTo>
                      <a:lnTo>
                        <a:pt x="2789" y="3398"/>
                      </a:lnTo>
                      <a:lnTo>
                        <a:pt x="2771" y="3370"/>
                      </a:lnTo>
                      <a:lnTo>
                        <a:pt x="2754" y="3342"/>
                      </a:lnTo>
                      <a:lnTo>
                        <a:pt x="2738" y="3315"/>
                      </a:lnTo>
                      <a:lnTo>
                        <a:pt x="2722" y="3288"/>
                      </a:lnTo>
                      <a:lnTo>
                        <a:pt x="2707" y="3261"/>
                      </a:lnTo>
                      <a:lnTo>
                        <a:pt x="2692" y="3233"/>
                      </a:lnTo>
                      <a:lnTo>
                        <a:pt x="2677" y="3204"/>
                      </a:lnTo>
                      <a:lnTo>
                        <a:pt x="2661" y="3175"/>
                      </a:lnTo>
                      <a:lnTo>
                        <a:pt x="2645" y="3144"/>
                      </a:lnTo>
                      <a:lnTo>
                        <a:pt x="2628" y="3111"/>
                      </a:lnTo>
                      <a:lnTo>
                        <a:pt x="2611" y="3077"/>
                      </a:lnTo>
                      <a:lnTo>
                        <a:pt x="2594" y="3043"/>
                      </a:lnTo>
                      <a:lnTo>
                        <a:pt x="2576" y="3009"/>
                      </a:lnTo>
                      <a:lnTo>
                        <a:pt x="2559" y="2975"/>
                      </a:lnTo>
                      <a:lnTo>
                        <a:pt x="2541" y="2942"/>
                      </a:lnTo>
                      <a:lnTo>
                        <a:pt x="2525" y="2911"/>
                      </a:lnTo>
                      <a:lnTo>
                        <a:pt x="2509" y="2882"/>
                      </a:lnTo>
                      <a:lnTo>
                        <a:pt x="2494" y="2855"/>
                      </a:lnTo>
                      <a:lnTo>
                        <a:pt x="2479" y="2829"/>
                      </a:lnTo>
                      <a:lnTo>
                        <a:pt x="2465" y="2805"/>
                      </a:lnTo>
                      <a:lnTo>
                        <a:pt x="2449" y="2779"/>
                      </a:lnTo>
                      <a:lnTo>
                        <a:pt x="2433" y="2752"/>
                      </a:lnTo>
                      <a:lnTo>
                        <a:pt x="2415" y="2722"/>
                      </a:lnTo>
                      <a:lnTo>
                        <a:pt x="2395" y="2689"/>
                      </a:lnTo>
                      <a:lnTo>
                        <a:pt x="2373" y="2650"/>
                      </a:lnTo>
                      <a:lnTo>
                        <a:pt x="2347" y="2606"/>
                      </a:lnTo>
                      <a:lnTo>
                        <a:pt x="2319" y="2557"/>
                      </a:lnTo>
                      <a:lnTo>
                        <a:pt x="2289" y="2503"/>
                      </a:lnTo>
                      <a:lnTo>
                        <a:pt x="2257" y="2447"/>
                      </a:lnTo>
                      <a:lnTo>
                        <a:pt x="2224" y="2390"/>
                      </a:lnTo>
                      <a:lnTo>
                        <a:pt x="2190" y="2331"/>
                      </a:lnTo>
                      <a:lnTo>
                        <a:pt x="2157" y="2273"/>
                      </a:lnTo>
                      <a:lnTo>
                        <a:pt x="2123" y="2216"/>
                      </a:lnTo>
                      <a:lnTo>
                        <a:pt x="2091" y="2161"/>
                      </a:lnTo>
                      <a:lnTo>
                        <a:pt x="2060" y="2108"/>
                      </a:lnTo>
                      <a:lnTo>
                        <a:pt x="2029" y="2057"/>
                      </a:lnTo>
                      <a:lnTo>
                        <a:pt x="1998" y="2006"/>
                      </a:lnTo>
                      <a:lnTo>
                        <a:pt x="1968" y="1956"/>
                      </a:lnTo>
                      <a:lnTo>
                        <a:pt x="1938" y="1906"/>
                      </a:lnTo>
                      <a:lnTo>
                        <a:pt x="1907" y="1856"/>
                      </a:lnTo>
                      <a:lnTo>
                        <a:pt x="1877" y="1805"/>
                      </a:lnTo>
                      <a:lnTo>
                        <a:pt x="1846" y="1752"/>
                      </a:lnTo>
                      <a:lnTo>
                        <a:pt x="1814" y="1698"/>
                      </a:lnTo>
                      <a:lnTo>
                        <a:pt x="1782" y="1643"/>
                      </a:lnTo>
                      <a:lnTo>
                        <a:pt x="1750" y="1588"/>
                      </a:lnTo>
                      <a:lnTo>
                        <a:pt x="1717" y="1533"/>
                      </a:lnTo>
                      <a:lnTo>
                        <a:pt x="1684" y="1477"/>
                      </a:lnTo>
                      <a:lnTo>
                        <a:pt x="1651" y="1422"/>
                      </a:lnTo>
                      <a:lnTo>
                        <a:pt x="1617" y="1368"/>
                      </a:lnTo>
                      <a:lnTo>
                        <a:pt x="1583" y="1314"/>
                      </a:lnTo>
                      <a:lnTo>
                        <a:pt x="1549" y="1262"/>
                      </a:lnTo>
                      <a:lnTo>
                        <a:pt x="1516" y="1211"/>
                      </a:lnTo>
                      <a:lnTo>
                        <a:pt x="1482" y="1162"/>
                      </a:lnTo>
                      <a:lnTo>
                        <a:pt x="1450" y="1115"/>
                      </a:lnTo>
                      <a:lnTo>
                        <a:pt x="1418" y="1070"/>
                      </a:lnTo>
                      <a:lnTo>
                        <a:pt x="1387" y="1027"/>
                      </a:lnTo>
                      <a:lnTo>
                        <a:pt x="1357" y="987"/>
                      </a:lnTo>
                      <a:lnTo>
                        <a:pt x="1329" y="950"/>
                      </a:lnTo>
                      <a:lnTo>
                        <a:pt x="1302" y="915"/>
                      </a:lnTo>
                      <a:lnTo>
                        <a:pt x="1276" y="882"/>
                      </a:lnTo>
                      <a:lnTo>
                        <a:pt x="1251" y="851"/>
                      </a:lnTo>
                      <a:lnTo>
                        <a:pt x="1226" y="821"/>
                      </a:lnTo>
                      <a:lnTo>
                        <a:pt x="1201" y="791"/>
                      </a:lnTo>
                      <a:lnTo>
                        <a:pt x="1177" y="761"/>
                      </a:lnTo>
                      <a:lnTo>
                        <a:pt x="1152" y="730"/>
                      </a:lnTo>
                      <a:lnTo>
                        <a:pt x="1127" y="699"/>
                      </a:lnTo>
                      <a:lnTo>
                        <a:pt x="1101" y="667"/>
                      </a:lnTo>
                      <a:lnTo>
                        <a:pt x="1074" y="635"/>
                      </a:lnTo>
                      <a:lnTo>
                        <a:pt x="1047" y="603"/>
                      </a:lnTo>
                      <a:lnTo>
                        <a:pt x="1019" y="571"/>
                      </a:lnTo>
                      <a:lnTo>
                        <a:pt x="991" y="540"/>
                      </a:lnTo>
                      <a:lnTo>
                        <a:pt x="961" y="510"/>
                      </a:lnTo>
                      <a:lnTo>
                        <a:pt x="931" y="481"/>
                      </a:lnTo>
                      <a:lnTo>
                        <a:pt x="900" y="454"/>
                      </a:lnTo>
                      <a:lnTo>
                        <a:pt x="867" y="428"/>
                      </a:lnTo>
                      <a:lnTo>
                        <a:pt x="835" y="404"/>
                      </a:lnTo>
                      <a:lnTo>
                        <a:pt x="801" y="380"/>
                      </a:lnTo>
                      <a:lnTo>
                        <a:pt x="768" y="357"/>
                      </a:lnTo>
                      <a:lnTo>
                        <a:pt x="734" y="335"/>
                      </a:lnTo>
                      <a:lnTo>
                        <a:pt x="700" y="313"/>
                      </a:lnTo>
                      <a:lnTo>
                        <a:pt x="666" y="291"/>
                      </a:lnTo>
                      <a:lnTo>
                        <a:pt x="632" y="269"/>
                      </a:lnTo>
                      <a:lnTo>
                        <a:pt x="599" y="246"/>
                      </a:lnTo>
                      <a:lnTo>
                        <a:pt x="566" y="224"/>
                      </a:lnTo>
                      <a:lnTo>
                        <a:pt x="534" y="202"/>
                      </a:lnTo>
                      <a:lnTo>
                        <a:pt x="502" y="181"/>
                      </a:lnTo>
                      <a:lnTo>
                        <a:pt x="470" y="161"/>
                      </a:lnTo>
                      <a:lnTo>
                        <a:pt x="439" y="142"/>
                      </a:lnTo>
                      <a:lnTo>
                        <a:pt x="409" y="124"/>
                      </a:lnTo>
                      <a:lnTo>
                        <a:pt x="380" y="107"/>
                      </a:lnTo>
                      <a:lnTo>
                        <a:pt x="351" y="92"/>
                      </a:lnTo>
                      <a:lnTo>
                        <a:pt x="323" y="78"/>
                      </a:lnTo>
                      <a:lnTo>
                        <a:pt x="295" y="66"/>
                      </a:lnTo>
                      <a:lnTo>
                        <a:pt x="268" y="54"/>
                      </a:lnTo>
                      <a:lnTo>
                        <a:pt x="242" y="45"/>
                      </a:lnTo>
                      <a:lnTo>
                        <a:pt x="216" y="36"/>
                      </a:lnTo>
                      <a:lnTo>
                        <a:pt x="191" y="29"/>
                      </a:lnTo>
                      <a:lnTo>
                        <a:pt x="166" y="22"/>
                      </a:lnTo>
                      <a:lnTo>
                        <a:pt x="141" y="17"/>
                      </a:lnTo>
                      <a:lnTo>
                        <a:pt x="117" y="13"/>
                      </a:lnTo>
                      <a:lnTo>
                        <a:pt x="94" y="10"/>
                      </a:lnTo>
                      <a:lnTo>
                        <a:pt x="70" y="7"/>
                      </a:lnTo>
                      <a:lnTo>
                        <a:pt x="47" y="4"/>
                      </a:lnTo>
                      <a:lnTo>
                        <a:pt x="24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6" name="Line 16">
                  <a:extLst>
                    <a:ext uri="{FF2B5EF4-FFF2-40B4-BE49-F238E27FC236}">
                      <a16:creationId xmlns="" xmlns:a16="http://schemas.microsoft.com/office/drawing/2014/main" id="{DDBE52CE-5195-4BFE-AE45-B4C75869ED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19250" y="3902076"/>
                  <a:ext cx="1588" cy="1189038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7" name="Line 17">
                  <a:extLst>
                    <a:ext uri="{FF2B5EF4-FFF2-40B4-BE49-F238E27FC236}">
                      <a16:creationId xmlns="" xmlns:a16="http://schemas.microsoft.com/office/drawing/2014/main" id="{4BEA4222-38AD-4878-8AF0-01DF10251B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28950" y="3902076"/>
                  <a:ext cx="1588" cy="1189038"/>
                </a:xfrm>
                <a:prstGeom prst="line">
                  <a:avLst/>
                </a:prstGeom>
                <a:noFill/>
                <a:ln w="3175">
                  <a:solidFill>
                    <a:srgbClr val="0000FF"/>
                  </a:solidFill>
                  <a:prstDash val="lg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8" name="Freeform 19">
                  <a:extLst>
                    <a:ext uri="{FF2B5EF4-FFF2-40B4-BE49-F238E27FC236}">
                      <a16:creationId xmlns="" xmlns:a16="http://schemas.microsoft.com/office/drawing/2014/main" id="{0A75491A-5E40-4E35-B638-F33E1B04D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9338" y="3109913"/>
                  <a:ext cx="9525" cy="158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5" y="1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3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3" y="0"/>
                    </a:cxn>
                    <a:cxn ang="0">
                      <a:pos x="25" y="1"/>
                    </a:cxn>
                    <a:cxn ang="0">
                      <a:pos x="26" y="1"/>
                    </a:cxn>
                    <a:cxn ang="0">
                      <a:pos x="28" y="1"/>
                    </a:cxn>
                    <a:cxn ang="0">
                      <a:pos x="30" y="1"/>
                    </a:cxn>
                  </a:cxnLst>
                  <a:rect l="0" t="0" r="r" b="b"/>
                  <a:pathLst>
                    <a:path w="30" h="1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8" y="1"/>
                      </a:lnTo>
                      <a:lnTo>
                        <a:pt x="30" y="1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49" name="Freeform 10">
                  <a:extLst>
                    <a:ext uri="{FF2B5EF4-FFF2-40B4-BE49-F238E27FC236}">
                      <a16:creationId xmlns="" xmlns:a16="http://schemas.microsoft.com/office/drawing/2014/main" id="{F3D8C945-A28E-4E44-A985-1A7DCB9FDC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1963" y="3875088"/>
                  <a:ext cx="53975" cy="52388"/>
                </a:xfrm>
                <a:custGeom>
                  <a:avLst/>
                  <a:gdLst/>
                  <a:ahLst/>
                  <a:cxnLst>
                    <a:cxn ang="0">
                      <a:pos x="184" y="92"/>
                    </a:cxn>
                    <a:cxn ang="0">
                      <a:pos x="157" y="27"/>
                    </a:cxn>
                    <a:cxn ang="0">
                      <a:pos x="92" y="0"/>
                    </a:cxn>
                    <a:cxn ang="0">
                      <a:pos x="27" y="27"/>
                    </a:cxn>
                    <a:cxn ang="0">
                      <a:pos x="0" y="92"/>
                    </a:cxn>
                    <a:cxn ang="0">
                      <a:pos x="27" y="157"/>
                    </a:cxn>
                    <a:cxn ang="0">
                      <a:pos x="92" y="184"/>
                    </a:cxn>
                    <a:cxn ang="0">
                      <a:pos x="157" y="157"/>
                    </a:cxn>
                    <a:cxn ang="0">
                      <a:pos x="184" y="92"/>
                    </a:cxn>
                  </a:cxnLst>
                  <a:rect l="0" t="0" r="r" b="b"/>
                  <a:pathLst>
                    <a:path w="184" h="184">
                      <a:moveTo>
                        <a:pt x="184" y="92"/>
                      </a:moveTo>
                      <a:lnTo>
                        <a:pt x="157" y="27"/>
                      </a:lnTo>
                      <a:lnTo>
                        <a:pt x="92" y="0"/>
                      </a:lnTo>
                      <a:lnTo>
                        <a:pt x="27" y="27"/>
                      </a:lnTo>
                      <a:lnTo>
                        <a:pt x="0" y="92"/>
                      </a:lnTo>
                      <a:lnTo>
                        <a:pt x="27" y="157"/>
                      </a:lnTo>
                      <a:lnTo>
                        <a:pt x="92" y="184"/>
                      </a:lnTo>
                      <a:lnTo>
                        <a:pt x="157" y="157"/>
                      </a:lnTo>
                      <a:lnTo>
                        <a:pt x="184" y="92"/>
                      </a:lnTo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  <p:sp>
              <p:nvSpPr>
                <p:cNvPr id="50" name="Freeform 18">
                  <a:extLst>
                    <a:ext uri="{FF2B5EF4-FFF2-40B4-BE49-F238E27FC236}">
                      <a16:creationId xmlns="" xmlns:a16="http://schemas.microsoft.com/office/drawing/2014/main" id="{EC9573E2-8131-41AB-9B09-6C3BBC0A3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2263" y="3875088"/>
                  <a:ext cx="52388" cy="52388"/>
                </a:xfrm>
                <a:custGeom>
                  <a:avLst/>
                  <a:gdLst/>
                  <a:ahLst/>
                  <a:cxnLst>
                    <a:cxn ang="0">
                      <a:pos x="184" y="92"/>
                    </a:cxn>
                    <a:cxn ang="0">
                      <a:pos x="158" y="27"/>
                    </a:cxn>
                    <a:cxn ang="0">
                      <a:pos x="92" y="0"/>
                    </a:cxn>
                    <a:cxn ang="0">
                      <a:pos x="27" y="27"/>
                    </a:cxn>
                    <a:cxn ang="0">
                      <a:pos x="0" y="92"/>
                    </a:cxn>
                    <a:cxn ang="0">
                      <a:pos x="27" y="157"/>
                    </a:cxn>
                    <a:cxn ang="0">
                      <a:pos x="92" y="184"/>
                    </a:cxn>
                    <a:cxn ang="0">
                      <a:pos x="158" y="157"/>
                    </a:cxn>
                    <a:cxn ang="0">
                      <a:pos x="184" y="92"/>
                    </a:cxn>
                  </a:cxnLst>
                  <a:rect l="0" t="0" r="r" b="b"/>
                  <a:pathLst>
                    <a:path w="184" h="184">
                      <a:moveTo>
                        <a:pt x="184" y="92"/>
                      </a:moveTo>
                      <a:lnTo>
                        <a:pt x="158" y="27"/>
                      </a:lnTo>
                      <a:lnTo>
                        <a:pt x="92" y="0"/>
                      </a:lnTo>
                      <a:lnTo>
                        <a:pt x="27" y="27"/>
                      </a:lnTo>
                      <a:lnTo>
                        <a:pt x="0" y="92"/>
                      </a:lnTo>
                      <a:lnTo>
                        <a:pt x="27" y="157"/>
                      </a:lnTo>
                      <a:lnTo>
                        <a:pt x="92" y="184"/>
                      </a:lnTo>
                      <a:lnTo>
                        <a:pt x="158" y="157"/>
                      </a:lnTo>
                      <a:lnTo>
                        <a:pt x="184" y="92"/>
                      </a:lnTo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600">
                    <a:latin typeface="+mj-lt"/>
                  </a:endParaRPr>
                </a:p>
              </p:txBody>
            </p:sp>
          </p:grpSp>
          <p:cxnSp>
            <p:nvCxnSpPr>
              <p:cNvPr id="33" name="Straight Connector 32">
                <a:extLst>
                  <a:ext uri="{FF2B5EF4-FFF2-40B4-BE49-F238E27FC236}">
                    <a16:creationId xmlns="" xmlns:a16="http://schemas.microsoft.com/office/drawing/2014/main" id="{E9A4B00E-F54A-4068-B630-B5AD689FAA28}"/>
                  </a:ext>
                </a:extLst>
              </p:cNvPr>
              <p:cNvCxnSpPr/>
              <p:nvPr/>
            </p:nvCxnSpPr>
            <p:spPr>
              <a:xfrm flipV="1">
                <a:off x="6340066" y="3250627"/>
                <a:ext cx="0" cy="137160"/>
              </a:xfrm>
              <a:prstGeom prst="line">
                <a:avLst/>
              </a:prstGeom>
              <a:ln w="31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="" xmlns:a16="http://schemas.microsoft.com/office/drawing/2014/main" id="{4163DFC0-727B-4AA7-9FDD-C9C9CAA7A2C3}"/>
                  </a:ext>
                </a:extLst>
              </p:cNvPr>
              <p:cNvCxnSpPr/>
              <p:nvPr/>
            </p:nvCxnSpPr>
            <p:spPr>
              <a:xfrm>
                <a:off x="6555273" y="3301136"/>
                <a:ext cx="320040" cy="0"/>
              </a:xfrm>
              <a:prstGeom prst="line">
                <a:avLst/>
              </a:prstGeom>
              <a:ln w="0">
                <a:solidFill>
                  <a:srgbClr val="006600"/>
                </a:solidFill>
                <a:headEnd type="stealth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2999ADB0-7FDB-4FF8-B0DB-2472037F7643}"/>
                  </a:ext>
                </a:extLst>
              </p:cNvPr>
              <p:cNvSpPr txBox="1"/>
              <p:nvPr/>
            </p:nvSpPr>
            <p:spPr>
              <a:xfrm>
                <a:off x="6060726" y="2892823"/>
                <a:ext cx="741371" cy="387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6600"/>
                    </a:solidFill>
                    <a:latin typeface="+mj-lt"/>
                  </a:rPr>
                  <a:t>±E</a:t>
                </a:r>
                <a:r>
                  <a:rPr lang="en-US" sz="1600" baseline="-25000" dirty="0">
                    <a:solidFill>
                      <a:srgbClr val="006600"/>
                    </a:solidFill>
                    <a:latin typeface="+mj-lt"/>
                  </a:rPr>
                  <a:t>MPV</a:t>
                </a:r>
              </a:p>
            </p:txBody>
          </p:sp>
          <p:sp>
            <p:nvSpPr>
              <p:cNvPr id="36" name="Line 12">
                <a:extLst>
                  <a:ext uri="{FF2B5EF4-FFF2-40B4-BE49-F238E27FC236}">
                    <a16:creationId xmlns="" xmlns:a16="http://schemas.microsoft.com/office/drawing/2014/main" id="{B7DB82D7-54B8-460F-AE25-74727C8C4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1611" y="3445511"/>
                <a:ext cx="1588" cy="1979613"/>
              </a:xfrm>
              <a:prstGeom prst="line">
                <a:avLst/>
              </a:prstGeom>
              <a:noFill/>
              <a:ln w="4763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sp>
            <p:nvSpPr>
              <p:cNvPr id="37" name="Line 12">
                <a:extLst>
                  <a:ext uri="{FF2B5EF4-FFF2-40B4-BE49-F238E27FC236}">
                    <a16:creationId xmlns="" xmlns:a16="http://schemas.microsoft.com/office/drawing/2014/main" id="{AFF0AC95-9FBD-41F6-BD10-6AF61A1B8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1624" y="3432448"/>
                <a:ext cx="1588" cy="1979613"/>
              </a:xfrm>
              <a:prstGeom prst="line">
                <a:avLst/>
              </a:prstGeom>
              <a:noFill/>
              <a:ln w="4763">
                <a:solidFill>
                  <a:srgbClr val="0066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+mj-lt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3D4B6C61-A4E9-47DC-87BC-7075BF57E9CF}"/>
                  </a:ext>
                </a:extLst>
              </p:cNvPr>
              <p:cNvCxnSpPr/>
              <p:nvPr/>
            </p:nvCxnSpPr>
            <p:spPr>
              <a:xfrm flipV="1">
                <a:off x="6559606" y="3250627"/>
                <a:ext cx="0" cy="137160"/>
              </a:xfrm>
              <a:prstGeom prst="line">
                <a:avLst/>
              </a:prstGeom>
              <a:ln w="3175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AC03B61D-AE16-4EA2-9500-79AF22D606A8}"/>
                  </a:ext>
                </a:extLst>
              </p:cNvPr>
              <p:cNvCxnSpPr/>
              <p:nvPr/>
            </p:nvCxnSpPr>
            <p:spPr>
              <a:xfrm>
                <a:off x="6018164" y="3301136"/>
                <a:ext cx="320040" cy="0"/>
              </a:xfrm>
              <a:prstGeom prst="line">
                <a:avLst/>
              </a:prstGeom>
              <a:ln w="0">
                <a:solidFill>
                  <a:srgbClr val="006600"/>
                </a:solidFill>
                <a:headEnd type="none" w="med" len="med"/>
                <a:tailEnd type="stealth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="" xmlns:a16="http://schemas.microsoft.com/office/drawing/2014/main" id="{34F30389-8054-4662-B84D-2DDC42B1075D}"/>
                  </a:ext>
                </a:extLst>
              </p:cNvPr>
              <p:cNvCxnSpPr/>
              <p:nvPr/>
            </p:nvCxnSpPr>
            <p:spPr>
              <a:xfrm>
                <a:off x="5746242" y="5599070"/>
                <a:ext cx="1424722" cy="0"/>
              </a:xfrm>
              <a:prstGeom prst="straightConnector1">
                <a:avLst/>
              </a:prstGeom>
              <a:ln w="0">
                <a:solidFill>
                  <a:schemeClr val="tx1"/>
                </a:solidFill>
                <a:headEnd type="stealth"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192A9DB1-E7C2-4179-BFC8-360A1F4A782A}"/>
                  </a:ext>
                </a:extLst>
              </p:cNvPr>
              <p:cNvCxnSpPr/>
              <p:nvPr/>
            </p:nvCxnSpPr>
            <p:spPr>
              <a:xfrm>
                <a:off x="5747113" y="5457553"/>
                <a:ext cx="0" cy="2286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="" xmlns:a16="http://schemas.microsoft.com/office/drawing/2014/main" id="{49AAF01D-549A-42FD-AF8F-0B61AB6E86E5}"/>
                  </a:ext>
                </a:extLst>
              </p:cNvPr>
              <p:cNvCxnSpPr/>
              <p:nvPr/>
            </p:nvCxnSpPr>
            <p:spPr>
              <a:xfrm>
                <a:off x="7166609" y="5457553"/>
                <a:ext cx="0" cy="2286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51" name="Object 50">
            <a:extLst>
              <a:ext uri="{FF2B5EF4-FFF2-40B4-BE49-F238E27FC236}">
                <a16:creationId xmlns="" xmlns:a16="http://schemas.microsoft.com/office/drawing/2014/main" id="{66C41083-CCD8-48BE-8FF9-83A9F1870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68381858"/>
              </p:ext>
            </p:extLst>
          </p:nvPr>
        </p:nvGraphicFramePr>
        <p:xfrm>
          <a:off x="1912445" y="2671982"/>
          <a:ext cx="976313" cy="608012"/>
        </p:xfrm>
        <a:graphic>
          <a:graphicData uri="http://schemas.openxmlformats.org/presentationml/2006/ole">
            <p:oleObj spid="_x0000_s444420" name="Equation" r:id="rId4" imgW="672840" imgH="419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57646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2. Example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2000034018"/>
              </p:ext>
            </p:extLst>
          </p:nvPr>
        </p:nvGraphicFramePr>
        <p:xfrm>
          <a:off x="1115553" y="1613416"/>
          <a:ext cx="6592939" cy="23194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69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8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8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6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2059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Measurement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v, residual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= MPV-</a:t>
                      </a:r>
                      <a:r>
                        <a:rPr lang="en-US" sz="2000" dirty="0" err="1">
                          <a:effectLst/>
                        </a:rPr>
                        <a:t>meas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76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num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value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726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sums:</a:t>
                      </a:r>
                      <a:endParaRPr lang="en-US" sz="2000" i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182.65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AE9E4DAC-7407-427A-8597-4F3BF4B8B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61412477"/>
              </p:ext>
            </p:extLst>
          </p:nvPr>
        </p:nvGraphicFramePr>
        <p:xfrm>
          <a:off x="1736834" y="4122355"/>
          <a:ext cx="1177925" cy="295275"/>
        </p:xfrm>
        <a:graphic>
          <a:graphicData uri="http://schemas.openxmlformats.org/presentationml/2006/ole">
            <p:oleObj spid="_x0000_s202833" name="Equation" r:id="rId7" imgW="812520" imgH="203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36251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2. Example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4218396089"/>
              </p:ext>
            </p:extLst>
          </p:nvPr>
        </p:nvGraphicFramePr>
        <p:xfrm>
          <a:off x="1115553" y="1613416"/>
          <a:ext cx="6592939" cy="23194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69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8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8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6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2059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Measurement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v, residual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= MPV-</a:t>
                      </a:r>
                      <a:r>
                        <a:rPr lang="en-US" sz="2000" dirty="0" err="1">
                          <a:effectLst/>
                        </a:rPr>
                        <a:t>meas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76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num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value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726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sums:</a:t>
                      </a:r>
                      <a:endParaRPr lang="en-US" sz="2000" i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182.65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E12A69F9-5E18-4EC9-ACAD-9A6DFFE20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2926045"/>
              </p:ext>
            </p:extLst>
          </p:nvPr>
        </p:nvGraphicFramePr>
        <p:xfrm>
          <a:off x="1736834" y="4122355"/>
          <a:ext cx="1177925" cy="295275"/>
        </p:xfrm>
        <a:graphic>
          <a:graphicData uri="http://schemas.openxmlformats.org/presentationml/2006/ole">
            <p:oleObj spid="_x0000_s293957" name="Equation" r:id="rId7" imgW="812520" imgH="203040" progId="Equation.DSMT4">
              <p:embed/>
            </p:oleObj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92577FF7-6AE6-4B54-9E17-D214E4DEF2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1717942"/>
              </p:ext>
            </p:extLst>
          </p:nvPr>
        </p:nvGraphicFramePr>
        <p:xfrm>
          <a:off x="1736834" y="4515397"/>
          <a:ext cx="3056832" cy="570546"/>
        </p:xfrm>
        <a:graphic>
          <a:graphicData uri="http://schemas.openxmlformats.org/presentationml/2006/ole">
            <p:oleObj spid="_x0000_s293958" name="Equation" r:id="rId8" imgW="210816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58586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2. Example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115553" y="1613416"/>
          <a:ext cx="6592939" cy="23194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69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8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8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6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2059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Measurement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v, residual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= MPV-</a:t>
                      </a:r>
                      <a:r>
                        <a:rPr lang="en-US" sz="2000" dirty="0" err="1">
                          <a:effectLst/>
                        </a:rPr>
                        <a:t>meas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76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num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value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726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sums:</a:t>
                      </a:r>
                      <a:endParaRPr lang="en-US" sz="2000" i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182.65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E12A69F9-5E18-4EC9-ACAD-9A6DFFE20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6834" y="4122355"/>
          <a:ext cx="1177925" cy="295275"/>
        </p:xfrm>
        <a:graphic>
          <a:graphicData uri="http://schemas.openxmlformats.org/presentationml/2006/ole">
            <p:oleObj spid="_x0000_s443412" name="Equation" r:id="rId7" imgW="812520" imgH="203040" progId="Equation.DSMT4">
              <p:embed/>
            </p:oleObj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92577FF7-6AE6-4B54-9E17-D214E4DEF2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6834" y="4515397"/>
          <a:ext cx="3056832" cy="570546"/>
        </p:xfrm>
        <a:graphic>
          <a:graphicData uri="http://schemas.openxmlformats.org/presentationml/2006/ole">
            <p:oleObj spid="_x0000_s443413" name="Equation" r:id="rId8" imgW="210816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5288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2. Example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653171874"/>
              </p:ext>
            </p:extLst>
          </p:nvPr>
        </p:nvGraphicFramePr>
        <p:xfrm>
          <a:off x="1115553" y="1613416"/>
          <a:ext cx="6592939" cy="23194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69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8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8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6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2059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Measurement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v, residual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= MPV-</a:t>
                      </a:r>
                      <a:r>
                        <a:rPr lang="en-US" sz="2000" dirty="0" err="1">
                          <a:effectLst/>
                        </a:rPr>
                        <a:t>meas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76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num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value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0.000004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0.000324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0.000004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0.000144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726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sums:</a:t>
                      </a:r>
                      <a:endParaRPr lang="en-US" sz="2000" i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182.65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0.000476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D5127193-70B7-4638-9A59-5213552EB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509710"/>
              </p:ext>
            </p:extLst>
          </p:nvPr>
        </p:nvGraphicFramePr>
        <p:xfrm>
          <a:off x="1736834" y="4515397"/>
          <a:ext cx="3056832" cy="570546"/>
        </p:xfrm>
        <a:graphic>
          <a:graphicData uri="http://schemas.openxmlformats.org/presentationml/2006/ole">
            <p:oleObj spid="_x0000_s295040" name="Equation" r:id="rId7" imgW="2108160" imgH="393480" progId="Equation.DSMT4">
              <p:embed/>
            </p:oleObj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8277CC7F-4A62-4C03-86B8-90145794D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7035681"/>
              </p:ext>
            </p:extLst>
          </p:nvPr>
        </p:nvGraphicFramePr>
        <p:xfrm>
          <a:off x="1736834" y="5100798"/>
          <a:ext cx="4363920" cy="699480"/>
        </p:xfrm>
        <a:graphic>
          <a:graphicData uri="http://schemas.openxmlformats.org/presentationml/2006/ole">
            <p:oleObj spid="_x0000_s295041" name="Equation" r:id="rId8" imgW="3009600" imgH="482400" progId="Equation.DSMT4">
              <p:embed/>
            </p:oleObj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="" xmlns:a16="http://schemas.microsoft.com/office/drawing/2014/main" id="{BCDF5BB2-0F4E-423F-A90C-B150FDAA0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2926045"/>
              </p:ext>
            </p:extLst>
          </p:nvPr>
        </p:nvGraphicFramePr>
        <p:xfrm>
          <a:off x="1736834" y="4122355"/>
          <a:ext cx="1177925" cy="295275"/>
        </p:xfrm>
        <a:graphic>
          <a:graphicData uri="http://schemas.openxmlformats.org/presentationml/2006/ole">
            <p:oleObj spid="_x0000_s295042" name="Equation" r:id="rId9" imgW="812520" imgH="203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828204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2. Example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2062400828"/>
              </p:ext>
            </p:extLst>
          </p:nvPr>
        </p:nvGraphicFramePr>
        <p:xfrm>
          <a:off x="1115553" y="1613416"/>
          <a:ext cx="6592939" cy="231948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8697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88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80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163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2059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Measurement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v, residual</a:t>
                      </a: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= MPV-</a:t>
                      </a:r>
                      <a:r>
                        <a:rPr lang="en-US" sz="2000" dirty="0" err="1">
                          <a:effectLst/>
                        </a:rPr>
                        <a:t>meas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</a:t>
                      </a:r>
                      <a:r>
                        <a:rPr lang="en-US" sz="2000" baseline="30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76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num</a:t>
                      </a:r>
                      <a:endParaRPr lang="en-US" sz="2000" dirty="0">
                        <a:effectLst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value</a:t>
                      </a: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0.000004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45.68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-0.018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0.000324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+0.002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0.000004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059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+0.012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0.000144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7726">
                <a:tc>
                  <a:txBody>
                    <a:bodyPr/>
                    <a:lstStyle/>
                    <a:p>
                      <a:pPr algn="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sums:</a:t>
                      </a:r>
                      <a:endParaRPr lang="en-US" sz="2000" i="1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182.65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0.000476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4360170"/>
              </p:ext>
            </p:extLst>
          </p:nvPr>
        </p:nvGraphicFramePr>
        <p:xfrm>
          <a:off x="1736834" y="4515397"/>
          <a:ext cx="3056832" cy="570546"/>
        </p:xfrm>
        <a:graphic>
          <a:graphicData uri="http://schemas.openxmlformats.org/presentationml/2006/ole">
            <p:oleObj spid="_x0000_s296123" name="Equation" r:id="rId7" imgW="2108160" imgH="393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9194"/>
              </p:ext>
            </p:extLst>
          </p:nvPr>
        </p:nvGraphicFramePr>
        <p:xfrm>
          <a:off x="1736834" y="5100798"/>
          <a:ext cx="4363920" cy="699480"/>
        </p:xfrm>
        <a:graphic>
          <a:graphicData uri="http://schemas.openxmlformats.org/presentationml/2006/ole">
            <p:oleObj spid="_x0000_s296124" name="Equation" r:id="rId8" imgW="3009600" imgH="4824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2089594"/>
              </p:ext>
            </p:extLst>
          </p:nvPr>
        </p:nvGraphicFramePr>
        <p:xfrm>
          <a:off x="1736834" y="5930185"/>
          <a:ext cx="2651760" cy="607608"/>
        </p:xfrm>
        <a:graphic>
          <a:graphicData uri="http://schemas.openxmlformats.org/presentationml/2006/ole">
            <p:oleObj spid="_x0000_s296125" name="Equation" r:id="rId9" imgW="1828800" imgH="419040" progId="Equation.DSMT4">
              <p:embed/>
            </p:oleObj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58A6D6DA-B058-4619-9E53-5F94B3EDDC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46442594"/>
              </p:ext>
            </p:extLst>
          </p:nvPr>
        </p:nvGraphicFramePr>
        <p:xfrm>
          <a:off x="1736834" y="4122355"/>
          <a:ext cx="1177925" cy="295275"/>
        </p:xfrm>
        <a:graphic>
          <a:graphicData uri="http://schemas.openxmlformats.org/presentationml/2006/ole">
            <p:oleObj spid="_x0000_s296126" name="Equation" r:id="rId10" imgW="812520" imgH="20304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334796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7D1BB6B-1EC2-49A8-9286-C91D0ACE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3. Weights</a:t>
            </a:r>
          </a:p>
          <a:p>
            <a:pPr lvl="1"/>
            <a:r>
              <a:rPr lang="en-US"/>
              <a:t>Different quality measuremens can be used together. </a:t>
            </a:r>
          </a:p>
          <a:p>
            <a:pPr lvl="1"/>
            <a:r>
              <a:rPr lang="en-US"/>
              <a:t>Use relative </a:t>
            </a:r>
            <a:r>
              <a:rPr lang="en-US" i="1"/>
              <a:t>weights</a:t>
            </a:r>
            <a:r>
              <a:rPr lang="en-US"/>
              <a:t> to give better quality measurements greater effect.</a:t>
            </a:r>
          </a:p>
          <a:p>
            <a:pPr lvl="1"/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="" xmlns:a16="http://schemas.microsoft.com/office/drawing/2014/main" id="{FCB1AABE-4714-452E-B311-9E714CEEF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97468155"/>
              </p:ext>
            </p:extLst>
          </p:nvPr>
        </p:nvGraphicFramePr>
        <p:xfrm>
          <a:off x="1061983" y="2539726"/>
          <a:ext cx="1677988" cy="698500"/>
        </p:xfrm>
        <a:graphic>
          <a:graphicData uri="http://schemas.openxmlformats.org/presentationml/2006/ole">
            <p:oleObj spid="_x0000_s446489" name="Equation" r:id="rId3" imgW="1155600" imgH="482400" progId="Equation.DSMT4">
              <p:embed/>
            </p:oleObj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869E22E6-76A3-41E1-A26A-5F6BC766C3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35536742"/>
              </p:ext>
            </p:extLst>
          </p:nvPr>
        </p:nvGraphicFramePr>
        <p:xfrm>
          <a:off x="1061983" y="3583699"/>
          <a:ext cx="830262" cy="460375"/>
        </p:xfrm>
        <a:graphic>
          <a:graphicData uri="http://schemas.openxmlformats.org/presentationml/2006/ole">
            <p:oleObj spid="_x0000_s446490" name="Equation" r:id="rId4" imgW="571320" imgH="317160" progId="Equation.DSMT4">
              <p:embed/>
            </p:oleObj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="" xmlns:a16="http://schemas.microsoft.com/office/drawing/2014/main" id="{D6B74207-C35D-42F0-9F51-D401B7749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96835851"/>
              </p:ext>
            </p:extLst>
          </p:nvPr>
        </p:nvGraphicFramePr>
        <p:xfrm>
          <a:off x="1061983" y="4614699"/>
          <a:ext cx="719138" cy="479425"/>
        </p:xfrm>
        <a:graphic>
          <a:graphicData uri="http://schemas.openxmlformats.org/presentationml/2006/ole">
            <p:oleObj spid="_x0000_s446491" name="Equation" r:id="rId5" imgW="495000" imgH="330120" progId="Equation.DSMT4">
              <p:embed/>
            </p:oleObj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2D16B81-D84D-415D-8A02-C956B3D0BE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49" y="3476134"/>
            <a:ext cx="1618529" cy="1629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584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6949E8E-93A3-48AC-BA18-31C04B29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/>
              <a:t>. </a:t>
            </a:r>
            <a:r>
              <a:rPr lang="en-US" dirty="0"/>
              <a:t>Numbers</a:t>
            </a:r>
          </a:p>
          <a:p>
            <a:pPr lvl="1"/>
            <a:r>
              <a:rPr lang="en-US" dirty="0"/>
              <a:t>1. Exact - infinite sig fig (sf); </a:t>
            </a:r>
            <a:r>
              <a:rPr lang="en-US" dirty="0" err="1"/>
              <a:t>eg</a:t>
            </a:r>
            <a:r>
              <a:rPr lang="en-US" dirty="0"/>
              <a:t>, counting, some conversions. </a:t>
            </a:r>
          </a:p>
          <a:p>
            <a:pPr lvl="2"/>
            <a:r>
              <a:rPr lang="en-US"/>
              <a:t>Errors-free.</a:t>
            </a:r>
            <a:endParaRPr lang="en-US" dirty="0"/>
          </a:p>
          <a:p>
            <a:pPr lvl="3"/>
            <a:r>
              <a:rPr lang="en-US" dirty="0"/>
              <a:t>1 foot exactly = 12 </a:t>
            </a:r>
            <a:r>
              <a:rPr lang="en-US"/>
              <a:t>inches exactly</a:t>
            </a:r>
          </a:p>
          <a:p>
            <a:pPr lvl="3"/>
            <a:r>
              <a:rPr lang="en-US"/>
              <a:t>1 meter = 39.37 inches exactly (survey foot)</a:t>
            </a:r>
          </a:p>
          <a:p>
            <a:pPr lvl="3"/>
            <a:r>
              <a:rPr lang="en-US"/>
              <a:t>1 inch = 2.54 cm exactly (int’l ft)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2. Inexact - finite sf; </a:t>
            </a:r>
            <a:r>
              <a:rPr lang="en-US" dirty="0" err="1"/>
              <a:t>eg</a:t>
            </a:r>
            <a:r>
              <a:rPr lang="en-US" dirty="0"/>
              <a:t>, measurements, some conversions, estimates. </a:t>
            </a:r>
          </a:p>
          <a:p>
            <a:pPr lvl="2"/>
            <a:r>
              <a:rPr lang="en-US" dirty="0"/>
              <a:t>Are subject to </a:t>
            </a:r>
            <a:r>
              <a:rPr lang="en-US"/>
              <a:t>errors.</a:t>
            </a:r>
          </a:p>
          <a:p>
            <a:pPr lvl="3"/>
            <a:r>
              <a:rPr lang="en-US"/>
              <a:t>Approximations:</a:t>
            </a:r>
            <a:endParaRPr lang="en-US" dirty="0"/>
          </a:p>
          <a:p>
            <a:pPr lvl="4"/>
            <a:r>
              <a:rPr lang="en-US" dirty="0"/>
              <a:t>1 meter is about 3 feet</a:t>
            </a:r>
          </a:p>
          <a:p>
            <a:pPr lvl="4"/>
            <a:r>
              <a:rPr lang="en-US" dirty="0">
                <a:latin typeface="GreekC" panose="00000400000000000000" pitchFamily="2" charset="0"/>
                <a:cs typeface="GreekC" panose="00000400000000000000" pitchFamily="2" charset="0"/>
              </a:rPr>
              <a:t>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3.14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92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7D1BB6B-1EC2-49A8-9286-C91D0ACE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3. Weights</a:t>
            </a:r>
          </a:p>
          <a:p>
            <a:pPr lvl="1"/>
            <a:r>
              <a:rPr lang="en-US"/>
              <a:t>Different quality measuremens can be used together. </a:t>
            </a:r>
          </a:p>
          <a:p>
            <a:pPr lvl="1"/>
            <a:r>
              <a:rPr lang="en-US"/>
              <a:t>Example</a:t>
            </a:r>
          </a:p>
          <a:p>
            <a:pPr lvl="1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35CCDFE-D0D4-4A5A-B65E-1428412A4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7716209"/>
              </p:ext>
            </p:extLst>
          </p:nvPr>
        </p:nvGraphicFramePr>
        <p:xfrm>
          <a:off x="851338" y="1955802"/>
          <a:ext cx="6926315" cy="181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386">
                  <a:extLst>
                    <a:ext uri="{9D8B030D-6E8A-4147-A177-3AD203B41FA5}">
                      <a16:colId xmlns="" xmlns:a16="http://schemas.microsoft.com/office/drawing/2014/main" val="4016330761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3638924305"/>
                    </a:ext>
                  </a:extLst>
                </a:gridCol>
                <a:gridCol w="1313611">
                  <a:extLst>
                    <a:ext uri="{9D8B030D-6E8A-4147-A177-3AD203B41FA5}">
                      <a16:colId xmlns="" xmlns:a16="http://schemas.microsoft.com/office/drawing/2014/main" val="1311432113"/>
                    </a:ext>
                  </a:extLst>
                </a:gridCol>
                <a:gridCol w="995160">
                  <a:extLst>
                    <a:ext uri="{9D8B030D-6E8A-4147-A177-3AD203B41FA5}">
                      <a16:colId xmlns="" xmlns:a16="http://schemas.microsoft.com/office/drawing/2014/main" val="1550532010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85663675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2393803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Crew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 (ft)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Std Dev (ft)</a:t>
                      </a: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5026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352.11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1466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46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352.35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00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26774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4AD69D-C502-4DE0-957E-4FDD6F8E1C4A}"/>
              </a:ext>
            </a:extLst>
          </p:cNvPr>
          <p:cNvSpPr txBox="1"/>
          <p:nvPr/>
        </p:nvSpPr>
        <p:spPr>
          <a:xfrm>
            <a:off x="157654" y="3058512"/>
            <a:ext cx="98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 Typo</a:t>
            </a:r>
          </a:p>
        </p:txBody>
      </p:sp>
    </p:spTree>
    <p:extLst>
      <p:ext uri="{BB962C8B-B14F-4D97-AF65-F5344CB8AC3E}">
        <p14:creationId xmlns="" xmlns:p14="http://schemas.microsoft.com/office/powerpoint/2010/main" val="1483377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7D1BB6B-1EC2-49A8-9286-C91D0ACE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3. Weights</a:t>
            </a:r>
          </a:p>
          <a:p>
            <a:pPr lvl="1"/>
            <a:r>
              <a:rPr lang="en-US"/>
              <a:t>Different quality measuremens can be used together. </a:t>
            </a:r>
          </a:p>
          <a:p>
            <a:pPr lvl="1"/>
            <a:r>
              <a:rPr lang="en-US"/>
              <a:t>Example</a:t>
            </a:r>
          </a:p>
          <a:p>
            <a:pPr lvl="1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35CCDFE-D0D4-4A5A-B65E-1428412A4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18745102"/>
              </p:ext>
            </p:extLst>
          </p:nvPr>
        </p:nvGraphicFramePr>
        <p:xfrm>
          <a:off x="851338" y="1955802"/>
          <a:ext cx="6926315" cy="181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386">
                  <a:extLst>
                    <a:ext uri="{9D8B030D-6E8A-4147-A177-3AD203B41FA5}">
                      <a16:colId xmlns="" xmlns:a16="http://schemas.microsoft.com/office/drawing/2014/main" val="4016330761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3638924305"/>
                    </a:ext>
                  </a:extLst>
                </a:gridCol>
                <a:gridCol w="1313611">
                  <a:extLst>
                    <a:ext uri="{9D8B030D-6E8A-4147-A177-3AD203B41FA5}">
                      <a16:colId xmlns="" xmlns:a16="http://schemas.microsoft.com/office/drawing/2014/main" val="1311432113"/>
                    </a:ext>
                  </a:extLst>
                </a:gridCol>
                <a:gridCol w="995160">
                  <a:extLst>
                    <a:ext uri="{9D8B030D-6E8A-4147-A177-3AD203B41FA5}">
                      <a16:colId xmlns="" xmlns:a16="http://schemas.microsoft.com/office/drawing/2014/main" val="1550532010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85663675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2393803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Crew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 (ft)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Std Dev (ft)</a:t>
                      </a: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5026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352.11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1466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46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352.35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00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sums: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1056.38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26774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4AD69D-C502-4DE0-957E-4FDD6F8E1C4A}"/>
              </a:ext>
            </a:extLst>
          </p:cNvPr>
          <p:cNvSpPr txBox="1"/>
          <p:nvPr/>
        </p:nvSpPr>
        <p:spPr>
          <a:xfrm>
            <a:off x="157654" y="3058512"/>
            <a:ext cx="98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 Typo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2C428C13-93FE-420F-970E-1EAD629B7B7E}"/>
              </a:ext>
            </a:extLst>
          </p:cNvPr>
          <p:cNvGrpSpPr/>
          <p:nvPr/>
        </p:nvGrpSpPr>
        <p:grpSpPr>
          <a:xfrm>
            <a:off x="546538" y="3951888"/>
            <a:ext cx="3920250" cy="870828"/>
            <a:chOff x="546538" y="3951888"/>
            <a:chExt cx="3920250" cy="87082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DCF5217-F722-4415-99DB-4D78CBFDBCE6}"/>
                </a:ext>
              </a:extLst>
            </p:cNvPr>
            <p:cNvSpPr txBox="1"/>
            <p:nvPr/>
          </p:nvSpPr>
          <p:spPr>
            <a:xfrm>
              <a:off x="546538" y="3951888"/>
              <a:ext cx="1738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Straight average</a:t>
              </a: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="" xmlns:a16="http://schemas.microsoft.com/office/drawing/2014/main" id="{54099C45-5837-4094-85CF-2384F61D86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548304124"/>
                </p:ext>
              </p:extLst>
            </p:nvPr>
          </p:nvGraphicFramePr>
          <p:xfrm>
            <a:off x="1077476" y="4252804"/>
            <a:ext cx="3389312" cy="569912"/>
          </p:xfrm>
          <a:graphic>
            <a:graphicData uri="http://schemas.openxmlformats.org/presentationml/2006/ole">
              <p:oleObj spid="_x0000_s454668" name="Equation" r:id="rId3" imgW="2336760" imgH="39348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970110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7D1BB6B-1EC2-49A8-9286-C91D0ACE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3. Weights</a:t>
            </a:r>
          </a:p>
          <a:p>
            <a:pPr lvl="1"/>
            <a:r>
              <a:rPr lang="en-US"/>
              <a:t>Different quality measuremens can be used together. </a:t>
            </a:r>
          </a:p>
          <a:p>
            <a:pPr lvl="1"/>
            <a:r>
              <a:rPr lang="en-US"/>
              <a:t>Example</a:t>
            </a:r>
          </a:p>
          <a:p>
            <a:pPr lvl="1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35CCDFE-D0D4-4A5A-B65E-1428412A4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9087522"/>
              </p:ext>
            </p:extLst>
          </p:nvPr>
        </p:nvGraphicFramePr>
        <p:xfrm>
          <a:off x="851338" y="1955802"/>
          <a:ext cx="6926315" cy="181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386">
                  <a:extLst>
                    <a:ext uri="{9D8B030D-6E8A-4147-A177-3AD203B41FA5}">
                      <a16:colId xmlns="" xmlns:a16="http://schemas.microsoft.com/office/drawing/2014/main" val="4016330761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3638924305"/>
                    </a:ext>
                  </a:extLst>
                </a:gridCol>
                <a:gridCol w="1313611">
                  <a:extLst>
                    <a:ext uri="{9D8B030D-6E8A-4147-A177-3AD203B41FA5}">
                      <a16:colId xmlns="" xmlns:a16="http://schemas.microsoft.com/office/drawing/2014/main" val="1311432113"/>
                    </a:ext>
                  </a:extLst>
                </a:gridCol>
                <a:gridCol w="995160">
                  <a:extLst>
                    <a:ext uri="{9D8B030D-6E8A-4147-A177-3AD203B41FA5}">
                      <a16:colId xmlns="" xmlns:a16="http://schemas.microsoft.com/office/drawing/2014/main" val="1550532010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85663675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2393803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Crew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 (ft)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Std Dev (ft)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Weight</a:t>
                      </a: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5026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352.11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44.44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1466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46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352.35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00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26774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4AD69D-C502-4DE0-957E-4FDD6F8E1C4A}"/>
              </a:ext>
            </a:extLst>
          </p:cNvPr>
          <p:cNvSpPr txBox="1"/>
          <p:nvPr/>
        </p:nvSpPr>
        <p:spPr>
          <a:xfrm>
            <a:off x="157654" y="3058512"/>
            <a:ext cx="98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 Typo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2AC1AC6-B163-4C2A-8EFB-50612C410F8E}"/>
              </a:ext>
            </a:extLst>
          </p:cNvPr>
          <p:cNvGrpSpPr/>
          <p:nvPr/>
        </p:nvGrpSpPr>
        <p:grpSpPr>
          <a:xfrm>
            <a:off x="5801710" y="2406542"/>
            <a:ext cx="2491335" cy="460375"/>
            <a:chOff x="2974427" y="3468086"/>
            <a:chExt cx="2491335" cy="46037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DB85162-BA34-4589-827B-B6B9A14CD8DF}"/>
                </a:ext>
              </a:extLst>
            </p:cNvPr>
            <p:cNvSpPr txBox="1"/>
            <p:nvPr/>
          </p:nvSpPr>
          <p:spPr>
            <a:xfrm>
              <a:off x="2974427" y="3520967"/>
              <a:ext cx="21966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/>
                <a:t>Compute weights:</a:t>
              </a:r>
            </a:p>
          </p:txBody>
        </p:sp>
        <p:graphicFrame>
          <p:nvGraphicFramePr>
            <p:cNvPr id="8" name="Object 7">
              <a:extLst>
                <a:ext uri="{FF2B5EF4-FFF2-40B4-BE49-F238E27FC236}">
                  <a16:creationId xmlns="" xmlns:a16="http://schemas.microsoft.com/office/drawing/2014/main" id="{FD217CC7-0EC4-4575-9554-0B65BAE769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487252534"/>
                </p:ext>
              </p:extLst>
            </p:nvPr>
          </p:nvGraphicFramePr>
          <p:xfrm>
            <a:off x="4635500" y="3468086"/>
            <a:ext cx="830262" cy="460375"/>
          </p:xfrm>
          <a:graphic>
            <a:graphicData uri="http://schemas.openxmlformats.org/presentationml/2006/ole">
              <p:oleObj spid="_x0000_s450580" name="Equation" r:id="rId3" imgW="571320" imgH="317160" progId="Equation.DSMT4">
                <p:embed/>
              </p:oleObj>
            </a:graphicData>
          </a:graphic>
        </p:graphicFrame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34AAA2-4B9D-4661-915E-85DEA4AF7DAD}"/>
              </a:ext>
            </a:extLst>
          </p:cNvPr>
          <p:cNvSpPr txBox="1"/>
          <p:nvPr/>
        </p:nvSpPr>
        <p:spPr>
          <a:xfrm>
            <a:off x="546538" y="3951888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Straight average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11044D-FA0F-4E90-9E7F-58B26D1A4C7A}"/>
              </a:ext>
            </a:extLst>
          </p:cNvPr>
          <p:cNvSpPr txBox="1"/>
          <p:nvPr/>
        </p:nvSpPr>
        <p:spPr>
          <a:xfrm>
            <a:off x="541280" y="4934605"/>
            <a:ext cx="189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Weighted average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A9310AD5-B56B-4211-9518-766D505FA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2793228"/>
              </p:ext>
            </p:extLst>
          </p:nvPr>
        </p:nvGraphicFramePr>
        <p:xfrm>
          <a:off x="1077476" y="4252804"/>
          <a:ext cx="3389312" cy="569912"/>
        </p:xfrm>
        <a:graphic>
          <a:graphicData uri="http://schemas.openxmlformats.org/presentationml/2006/ole">
            <p:oleObj spid="_x0000_s450581" name="Equation" r:id="rId4" imgW="233676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03326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7D1BB6B-1EC2-49A8-9286-C91D0ACE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3. Weights</a:t>
            </a:r>
          </a:p>
          <a:p>
            <a:pPr lvl="1"/>
            <a:r>
              <a:rPr lang="en-US"/>
              <a:t>Different quality measuremens can be used together. </a:t>
            </a:r>
          </a:p>
          <a:p>
            <a:pPr lvl="1"/>
            <a:r>
              <a:rPr lang="en-US"/>
              <a:t>Example</a:t>
            </a:r>
          </a:p>
          <a:p>
            <a:pPr lvl="1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35CCDFE-D0D4-4A5A-B65E-1428412A4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3473043"/>
              </p:ext>
            </p:extLst>
          </p:nvPr>
        </p:nvGraphicFramePr>
        <p:xfrm>
          <a:off x="851338" y="1955802"/>
          <a:ext cx="6926315" cy="181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386">
                  <a:extLst>
                    <a:ext uri="{9D8B030D-6E8A-4147-A177-3AD203B41FA5}">
                      <a16:colId xmlns="" xmlns:a16="http://schemas.microsoft.com/office/drawing/2014/main" val="4016330761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3638924305"/>
                    </a:ext>
                  </a:extLst>
                </a:gridCol>
                <a:gridCol w="1313611">
                  <a:extLst>
                    <a:ext uri="{9D8B030D-6E8A-4147-A177-3AD203B41FA5}">
                      <a16:colId xmlns="" xmlns:a16="http://schemas.microsoft.com/office/drawing/2014/main" val="1311432113"/>
                    </a:ext>
                  </a:extLst>
                </a:gridCol>
                <a:gridCol w="995160">
                  <a:extLst>
                    <a:ext uri="{9D8B030D-6E8A-4147-A177-3AD203B41FA5}">
                      <a16:colId xmlns="" xmlns:a16="http://schemas.microsoft.com/office/drawing/2014/main" val="1550532010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85663675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2393803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Crew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 (ft)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Std Dev (ft)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Weight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w/6.92</a:t>
                      </a:r>
                    </a:p>
                  </a:txBody>
                  <a:tcPr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5026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352.11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44.44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1466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46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352.35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00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26774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4AD69D-C502-4DE0-957E-4FDD6F8E1C4A}"/>
              </a:ext>
            </a:extLst>
          </p:cNvPr>
          <p:cNvSpPr txBox="1"/>
          <p:nvPr/>
        </p:nvSpPr>
        <p:spPr>
          <a:xfrm>
            <a:off x="157654" y="3058512"/>
            <a:ext cx="98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 Typo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0007C5-1A46-4490-A428-6C05558DF8E0}"/>
              </a:ext>
            </a:extLst>
          </p:cNvPr>
          <p:cNvSpPr txBox="1"/>
          <p:nvPr/>
        </p:nvSpPr>
        <p:spPr>
          <a:xfrm>
            <a:off x="6558455" y="2459421"/>
            <a:ext cx="258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To make the numbers smaller, divide the weights by the samllest one: 6.92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E0A9C9C-292D-4B5D-8D03-A9E783AA1A9B}"/>
              </a:ext>
            </a:extLst>
          </p:cNvPr>
          <p:cNvGrpSpPr/>
          <p:nvPr/>
        </p:nvGrpSpPr>
        <p:grpSpPr>
          <a:xfrm>
            <a:off x="541280" y="3951888"/>
            <a:ext cx="3925508" cy="1352049"/>
            <a:chOff x="541280" y="3951888"/>
            <a:chExt cx="3925508" cy="1352049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FF75CB4-8D15-4908-89DF-310804BFF52A}"/>
                </a:ext>
              </a:extLst>
            </p:cNvPr>
            <p:cNvSpPr txBox="1"/>
            <p:nvPr/>
          </p:nvSpPr>
          <p:spPr>
            <a:xfrm>
              <a:off x="546538" y="3951888"/>
              <a:ext cx="1738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Straight average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4EBCD311-586F-42E8-BA41-8781A78A51D7}"/>
                </a:ext>
              </a:extLst>
            </p:cNvPr>
            <p:cNvSpPr txBox="1"/>
            <p:nvPr/>
          </p:nvSpPr>
          <p:spPr>
            <a:xfrm>
              <a:off x="541280" y="4934605"/>
              <a:ext cx="1893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Weighted average</a:t>
              </a:r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="" xmlns:a16="http://schemas.microsoft.com/office/drawing/2014/main" id="{0CC745E6-2CBD-4D3B-B297-A9B7510FCB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228380479"/>
                </p:ext>
              </p:extLst>
            </p:nvPr>
          </p:nvGraphicFramePr>
          <p:xfrm>
            <a:off x="1077476" y="4252804"/>
            <a:ext cx="3389312" cy="569912"/>
          </p:xfrm>
          <a:graphic>
            <a:graphicData uri="http://schemas.openxmlformats.org/presentationml/2006/ole">
              <p:oleObj spid="_x0000_s456716" name="Equation" r:id="rId3" imgW="2336760" imgH="393480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580587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7D1BB6B-1EC2-49A8-9286-C91D0ACE6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3. Weights</a:t>
            </a:r>
          </a:p>
          <a:p>
            <a:pPr lvl="1"/>
            <a:r>
              <a:rPr lang="en-US"/>
              <a:t>Different quality measuremens can be used together. </a:t>
            </a:r>
          </a:p>
          <a:p>
            <a:pPr lvl="1"/>
            <a:r>
              <a:rPr lang="en-US"/>
              <a:t>Example</a:t>
            </a:r>
          </a:p>
          <a:p>
            <a:pPr lvl="1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735CCDFE-D0D4-4A5A-B65E-1428412A4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6490244"/>
              </p:ext>
            </p:extLst>
          </p:nvPr>
        </p:nvGraphicFramePr>
        <p:xfrm>
          <a:off x="851338" y="1955802"/>
          <a:ext cx="6926315" cy="181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4386">
                  <a:extLst>
                    <a:ext uri="{9D8B030D-6E8A-4147-A177-3AD203B41FA5}">
                      <a16:colId xmlns="" xmlns:a16="http://schemas.microsoft.com/office/drawing/2014/main" val="4016330761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3638924305"/>
                    </a:ext>
                  </a:extLst>
                </a:gridCol>
                <a:gridCol w="1313611">
                  <a:extLst>
                    <a:ext uri="{9D8B030D-6E8A-4147-A177-3AD203B41FA5}">
                      <a16:colId xmlns="" xmlns:a16="http://schemas.microsoft.com/office/drawing/2014/main" val="1311432113"/>
                    </a:ext>
                  </a:extLst>
                </a:gridCol>
                <a:gridCol w="995160">
                  <a:extLst>
                    <a:ext uri="{9D8B030D-6E8A-4147-A177-3AD203B41FA5}">
                      <a16:colId xmlns="" xmlns:a16="http://schemas.microsoft.com/office/drawing/2014/main" val="1550532010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85663675"/>
                    </a:ext>
                  </a:extLst>
                </a:gridCol>
                <a:gridCol w="1154386">
                  <a:extLst>
                    <a:ext uri="{9D8B030D-6E8A-4147-A177-3AD203B41FA5}">
                      <a16:colId xmlns="" xmlns:a16="http://schemas.microsoft.com/office/drawing/2014/main" val="2393803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Crew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Dist (ft)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Std Dev (ft)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Weight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w/6.92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w x 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0263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352.11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44.44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6.42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2260.55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31466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6.92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351.92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09465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352.35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±0.08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156.25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22.58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7956.06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00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sums: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30.00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10,568.53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26774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4AD69D-C502-4DE0-957E-4FDD6F8E1C4A}"/>
              </a:ext>
            </a:extLst>
          </p:cNvPr>
          <p:cNvSpPr txBox="1"/>
          <p:nvPr/>
        </p:nvSpPr>
        <p:spPr>
          <a:xfrm>
            <a:off x="157654" y="3058512"/>
            <a:ext cx="98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 Typo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FD6F6E9-E31D-4634-B601-FCB5B7759E3F}"/>
              </a:ext>
            </a:extLst>
          </p:cNvPr>
          <p:cNvGrpSpPr/>
          <p:nvPr/>
        </p:nvGrpSpPr>
        <p:grpSpPr>
          <a:xfrm>
            <a:off x="541280" y="3951888"/>
            <a:ext cx="5842424" cy="2044868"/>
            <a:chOff x="541280" y="3951888"/>
            <a:chExt cx="5842424" cy="2044868"/>
          </a:xfrm>
        </p:grpSpPr>
        <p:graphicFrame>
          <p:nvGraphicFramePr>
            <p:cNvPr id="7" name="Object 6">
              <a:extLst>
                <a:ext uri="{FF2B5EF4-FFF2-40B4-BE49-F238E27FC236}">
                  <a16:creationId xmlns="" xmlns:a16="http://schemas.microsoft.com/office/drawing/2014/main" id="{DFB51ED8-9266-402B-ACEE-175D984C913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956013475"/>
                </p:ext>
              </p:extLst>
            </p:nvPr>
          </p:nvGraphicFramePr>
          <p:xfrm>
            <a:off x="1110757" y="5298256"/>
            <a:ext cx="4532312" cy="698500"/>
          </p:xfrm>
          <a:graphic>
            <a:graphicData uri="http://schemas.openxmlformats.org/presentationml/2006/ole">
              <p:oleObj spid="_x0000_s455700" name="Equation" r:id="rId3" imgW="3124080" imgH="482400" progId="Equation.DSMT4">
                <p:embed/>
              </p:oleObj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="" xmlns:a16="http://schemas.microsoft.com/office/drawing/2014/main" id="{8FDB7209-D1A0-4DFE-AEC5-4A8DD8F1E82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449377789"/>
                </p:ext>
              </p:extLst>
            </p:nvPr>
          </p:nvGraphicFramePr>
          <p:xfrm>
            <a:off x="1077476" y="4252804"/>
            <a:ext cx="3389312" cy="569912"/>
          </p:xfrm>
          <a:graphic>
            <a:graphicData uri="http://schemas.openxmlformats.org/presentationml/2006/ole">
              <p:oleObj spid="_x0000_s455701" name="Equation" r:id="rId4" imgW="2336760" imgH="393480" progId="Equation.DSMT4">
                <p:embed/>
              </p:oleObj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24A7F6EE-6577-4048-8C63-3D1CDC001E53}"/>
                </a:ext>
              </a:extLst>
            </p:cNvPr>
            <p:cNvSpPr txBox="1"/>
            <p:nvPr/>
          </p:nvSpPr>
          <p:spPr>
            <a:xfrm>
              <a:off x="546538" y="3951888"/>
              <a:ext cx="1738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Straight average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5211E6AA-6E89-4048-8297-F2DE76AE1854}"/>
                </a:ext>
              </a:extLst>
            </p:cNvPr>
            <p:cNvSpPr txBox="1"/>
            <p:nvPr/>
          </p:nvSpPr>
          <p:spPr>
            <a:xfrm>
              <a:off x="541280" y="4934605"/>
              <a:ext cx="1893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/>
                <a:t>Weighted average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80105F54-5949-4701-8AFB-C0A2403914FB}"/>
                </a:ext>
              </a:extLst>
            </p:cNvPr>
            <p:cNvSpPr/>
            <p:nvPr/>
          </p:nvSpPr>
          <p:spPr>
            <a:xfrm>
              <a:off x="3678621" y="4309241"/>
              <a:ext cx="903889" cy="4204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3D0C1C9B-3280-41E1-863A-1DBC332200CD}"/>
                </a:ext>
              </a:extLst>
            </p:cNvPr>
            <p:cNvSpPr/>
            <p:nvPr/>
          </p:nvSpPr>
          <p:spPr>
            <a:xfrm>
              <a:off x="4797973" y="5397062"/>
              <a:ext cx="903889" cy="42041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27A95BEA-316F-4E82-98A5-A8019DD195A3}"/>
                </a:ext>
              </a:extLst>
            </p:cNvPr>
            <p:cNvSpPr/>
            <p:nvPr/>
          </p:nvSpPr>
          <p:spPr>
            <a:xfrm>
              <a:off x="4708634" y="4519448"/>
              <a:ext cx="1675070" cy="893379"/>
            </a:xfrm>
            <a:custGeom>
              <a:avLst/>
              <a:gdLst>
                <a:gd name="connsiteX0" fmla="*/ 0 w 1675070"/>
                <a:gd name="connsiteY0" fmla="*/ 0 h 1082565"/>
                <a:gd name="connsiteX1" fmla="*/ 1439917 w 1675070"/>
                <a:gd name="connsiteY1" fmla="*/ 136634 h 1082565"/>
                <a:gd name="connsiteX2" fmla="*/ 1639614 w 1675070"/>
                <a:gd name="connsiteY2" fmla="*/ 788276 h 1082565"/>
                <a:gd name="connsiteX3" fmla="*/ 1082566 w 1675070"/>
                <a:gd name="connsiteY3" fmla="*/ 1082565 h 108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070" h="1082565">
                  <a:moveTo>
                    <a:pt x="0" y="0"/>
                  </a:moveTo>
                  <a:cubicBezTo>
                    <a:pt x="583324" y="2627"/>
                    <a:pt x="1166648" y="5255"/>
                    <a:pt x="1439917" y="136634"/>
                  </a:cubicBezTo>
                  <a:cubicBezTo>
                    <a:pt x="1713186" y="268013"/>
                    <a:pt x="1699173" y="630621"/>
                    <a:pt x="1639614" y="788276"/>
                  </a:cubicBezTo>
                  <a:cubicBezTo>
                    <a:pt x="1580056" y="945931"/>
                    <a:pt x="1331311" y="1014248"/>
                    <a:pt x="1082566" y="108256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572511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4. </a:t>
            </a:r>
            <a:r>
              <a:rPr lang="en-US" dirty="0"/>
              <a:t>Comparisons</a:t>
            </a:r>
          </a:p>
          <a:p>
            <a:pPr lvl="1"/>
            <a:r>
              <a:rPr lang="en-US" dirty="0"/>
              <a:t>Two survey crews measure different horizontal angles multiple times. 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1261043029"/>
              </p:ext>
            </p:extLst>
          </p:nvPr>
        </p:nvGraphicFramePr>
        <p:xfrm>
          <a:off x="1465005" y="1954341"/>
          <a:ext cx="5332668" cy="1249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77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7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7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Crew A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Crew B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 of meas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D/R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D/R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angle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128°18’15”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196°02’40”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 Dev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±0°00’12”</a:t>
                      </a:r>
                      <a:endParaRPr lang="en-US" sz="1800" b="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±0°00’14”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875" y="284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1209368" y="3566160"/>
            <a:ext cx="3656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Which crew has better precision?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31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4. </a:t>
            </a:r>
            <a:r>
              <a:rPr lang="en-US" dirty="0"/>
              <a:t>Comparisons</a:t>
            </a:r>
          </a:p>
          <a:p>
            <a:pPr lvl="1"/>
            <a:r>
              <a:rPr lang="en-US" dirty="0"/>
              <a:t>Two survey crews measure different horizontal angles multiple times. 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2543003032"/>
              </p:ext>
            </p:extLst>
          </p:nvPr>
        </p:nvGraphicFramePr>
        <p:xfrm>
          <a:off x="1465005" y="1954341"/>
          <a:ext cx="5332668" cy="1249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77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7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7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Crew A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Crew B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 of meas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D/R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D/R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angle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128°18’15”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196°02’40”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 Dev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±0°00’12”</a:t>
                      </a:r>
                      <a:endParaRPr lang="en-US" sz="1800" b="1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±0°00’14”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875" y="284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1209368" y="3566160"/>
            <a:ext cx="3656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Which crew has better precision?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28FE57-F968-4D46-BD48-EEC72B3C6D7B}"/>
              </a:ext>
            </a:extLst>
          </p:cNvPr>
          <p:cNvSpPr txBox="1"/>
          <p:nvPr/>
        </p:nvSpPr>
        <p:spPr>
          <a:xfrm>
            <a:off x="1545022" y="3972910"/>
            <a:ext cx="523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Crew A because their std dev is smaller.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994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4. </a:t>
            </a:r>
            <a:r>
              <a:rPr lang="en-US" dirty="0"/>
              <a:t>Comparisons</a:t>
            </a:r>
          </a:p>
          <a:p>
            <a:pPr lvl="1"/>
            <a:r>
              <a:rPr lang="en-US" dirty="0"/>
              <a:t>Two survey crews measure different horizontal angles multiple times. 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="" xmlns:p14="http://schemas.microsoft.com/office/powerpoint/2010/main" val="631739885"/>
              </p:ext>
            </p:extLst>
          </p:nvPr>
        </p:nvGraphicFramePr>
        <p:xfrm>
          <a:off x="1465005" y="1954341"/>
          <a:ext cx="5332668" cy="1249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77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7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7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Crew A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Crew B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 of meas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D/R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D/R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angle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128°18’15”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196°02’40”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 Dev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±0°00’12”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±0°00’14”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6875" y="284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1209368" y="3566160"/>
            <a:ext cx="46294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Which crew has better precision?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Which crew has better expected accuracy?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1D4FDCA-A522-4BA5-9271-283EAB6E5530}"/>
              </a:ext>
            </a:extLst>
          </p:cNvPr>
          <p:cNvSpPr txBox="1"/>
          <p:nvPr/>
        </p:nvSpPr>
        <p:spPr>
          <a:xfrm>
            <a:off x="1545022" y="3972910"/>
            <a:ext cx="523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Crew A because their std dev is smaller.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9467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A. Basic Analysis; 4. </a:t>
            </a:r>
            <a:r>
              <a:rPr lang="en-US" dirty="0"/>
              <a:t>Comparisons</a:t>
            </a:r>
          </a:p>
          <a:p>
            <a:pPr lvl="1"/>
            <a:r>
              <a:rPr lang="en-US" dirty="0"/>
              <a:t>Two survey crews measure different horizontal angles multiple times. </a:t>
            </a:r>
          </a:p>
        </p:txBody>
      </p:sp>
      <p:sp>
        <p:nvSpPr>
          <p:cNvPr id="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6875" y="269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="" xmlns:p14="http://schemas.microsoft.com/office/powerpoint/2010/main" val="1070672366"/>
              </p:ext>
            </p:extLst>
          </p:nvPr>
        </p:nvGraphicFramePr>
        <p:xfrm>
          <a:off x="1465005" y="1954341"/>
          <a:ext cx="5332668" cy="12496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777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7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77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Crew A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Crew B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 of meas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D/R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D/R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angle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128°18’15”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196°02’40”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Std Dev</a:t>
                      </a:r>
                      <a:endParaRPr lang="en-US" sz="180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±0°00’12”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±0°00’14”</a:t>
                      </a: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9050" marB="1905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6875" y="2840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1209368" y="3566160"/>
            <a:ext cx="462947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Which crew has better precision?</a:t>
            </a:r>
          </a:p>
          <a:p>
            <a:endParaRPr lang="en-US" sz="200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Which crew has better expected accuracy?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Crew A: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Crew B: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10686747"/>
              </p:ext>
            </p:extLst>
          </p:nvPr>
        </p:nvGraphicFramePr>
        <p:xfrm>
          <a:off x="2690319" y="4986338"/>
          <a:ext cx="2343060" cy="628560"/>
        </p:xfrm>
        <a:graphic>
          <a:graphicData uri="http://schemas.openxmlformats.org/presentationml/2006/ole">
            <p:oleObj spid="_x0000_s192661" name="Equation" r:id="rId10" imgW="1562040" imgH="41904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89431525"/>
              </p:ext>
            </p:extLst>
          </p:nvPr>
        </p:nvGraphicFramePr>
        <p:xfrm>
          <a:off x="2690319" y="5815724"/>
          <a:ext cx="3181140" cy="628560"/>
        </p:xfrm>
        <a:graphic>
          <a:graphicData uri="http://schemas.openxmlformats.org/presentationml/2006/ole">
            <p:oleObj spid="_x0000_s192662" name="Equation" r:id="rId11" imgW="2120760" imgH="419040" progId="Equation.DSMT4">
              <p:embed/>
            </p:oleObj>
          </a:graphicData>
        </a:graphic>
      </p:graphicFrame>
      <p:sp>
        <p:nvSpPr>
          <p:cNvPr id="7" name="Rounded Rectangle 6"/>
          <p:cNvSpPr/>
          <p:nvPr>
            <p:custDataLst>
              <p:tags r:id="rId7"/>
            </p:custDataLst>
          </p:nvPr>
        </p:nvSpPr>
        <p:spPr>
          <a:xfrm>
            <a:off x="5347393" y="5956653"/>
            <a:ext cx="530942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F0CE6E2-3E20-407F-BACC-0EA7390CA88E}"/>
              </a:ext>
            </a:extLst>
          </p:cNvPr>
          <p:cNvSpPr txBox="1"/>
          <p:nvPr/>
        </p:nvSpPr>
        <p:spPr>
          <a:xfrm>
            <a:off x="1545022" y="3972910"/>
            <a:ext cx="523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Crew A because their std dev is smaller.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39478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</a:t>
            </a:r>
            <a:r>
              <a:rPr lang="en-US"/>
              <a:t>Random Errors</a:t>
            </a:r>
          </a:p>
          <a:p>
            <a:pPr lvl="1"/>
            <a:r>
              <a:rPr lang="en-US"/>
              <a:t>Angle comps are a common rounding issue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28161889"/>
              </p:ext>
            </p:extLst>
          </p:nvPr>
        </p:nvGraphicFramePr>
        <p:xfrm>
          <a:off x="988233" y="1740548"/>
          <a:ext cx="722913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3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3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9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0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decimal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v=MPV-</a:t>
                      </a:r>
                      <a:r>
                        <a:rPr lang="en-US" sz="1800" i="1" dirty="0" err="1"/>
                        <a:t>meas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</a:t>
                      </a:r>
                      <a:r>
                        <a:rPr lang="en-US" sz="1800" i="1" baseline="30000" dirty="0"/>
                        <a:t>2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6949E8E-93A3-48AC-BA18-31C04B29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/>
              <a:t>. </a:t>
            </a:r>
            <a:r>
              <a:rPr lang="en-US" dirty="0"/>
              <a:t>Numbers</a:t>
            </a:r>
          </a:p>
          <a:p>
            <a:pPr lvl="1"/>
            <a:r>
              <a:rPr lang="en-US" dirty="0"/>
              <a:t>1. Exact - infinite sig fig (sf); </a:t>
            </a:r>
            <a:r>
              <a:rPr lang="en-US" dirty="0" err="1"/>
              <a:t>eg</a:t>
            </a:r>
            <a:r>
              <a:rPr lang="en-US" dirty="0"/>
              <a:t>, counting, some conversions. </a:t>
            </a:r>
          </a:p>
          <a:p>
            <a:pPr lvl="2"/>
            <a:r>
              <a:rPr lang="en-US"/>
              <a:t>Errors-free.</a:t>
            </a:r>
            <a:endParaRPr lang="en-US" dirty="0"/>
          </a:p>
          <a:p>
            <a:pPr lvl="3"/>
            <a:r>
              <a:rPr lang="en-US" dirty="0"/>
              <a:t>1 foot exactly = 12 </a:t>
            </a:r>
            <a:r>
              <a:rPr lang="en-US"/>
              <a:t>inches exactly</a:t>
            </a:r>
          </a:p>
          <a:p>
            <a:pPr lvl="3"/>
            <a:r>
              <a:rPr lang="en-US"/>
              <a:t>1 meter = 39.37 inches exactly (survey foot)</a:t>
            </a:r>
          </a:p>
          <a:p>
            <a:pPr lvl="3"/>
            <a:r>
              <a:rPr lang="en-US"/>
              <a:t>1 inch = 2.54 cm exactly (int’l ft)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2. Inexact - finite sf; </a:t>
            </a:r>
            <a:r>
              <a:rPr lang="en-US" dirty="0" err="1"/>
              <a:t>eg</a:t>
            </a:r>
            <a:r>
              <a:rPr lang="en-US" dirty="0"/>
              <a:t>, measurements, some conversions, estimates. </a:t>
            </a:r>
          </a:p>
          <a:p>
            <a:pPr lvl="2"/>
            <a:r>
              <a:rPr lang="en-US" dirty="0"/>
              <a:t>Are subject to errors.</a:t>
            </a:r>
          </a:p>
          <a:p>
            <a:pPr lvl="3"/>
            <a:r>
              <a:rPr lang="en-US"/>
              <a:t>Approximations:</a:t>
            </a:r>
          </a:p>
          <a:p>
            <a:pPr lvl="4"/>
            <a:r>
              <a:rPr lang="en-US"/>
              <a:t>1 meter is about 3 feet</a:t>
            </a:r>
          </a:p>
          <a:p>
            <a:pPr lvl="4"/>
            <a:r>
              <a:rPr lang="en-US">
                <a:latin typeface="GreekC" panose="00000400000000000000" pitchFamily="2" charset="0"/>
                <a:cs typeface="GreekC" panose="00000400000000000000" pitchFamily="2" charset="0"/>
              </a:rPr>
              <a:t>p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 = 3.14</a:t>
            </a:r>
            <a:endParaRPr lang="en-US"/>
          </a:p>
          <a:p>
            <a:pPr lvl="1"/>
            <a:endParaRPr lang="en-US" dirty="0"/>
          </a:p>
        </p:txBody>
      </p:sp>
      <p:pic>
        <p:nvPicPr>
          <p:cNvPr id="3" name="Picture 2" descr="pi.png">
            <a:extLst>
              <a:ext uri="{FF2B5EF4-FFF2-40B4-BE49-F238E27FC236}">
                <a16:creationId xmlns="" xmlns:a16="http://schemas.microsoft.com/office/drawing/2014/main" id="{EE3D4115-BC63-4451-A1ED-503251F5E6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7396" y="1026546"/>
            <a:ext cx="2501007" cy="509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02469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5. Angles &amp; Random Errors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00462319"/>
              </p:ext>
            </p:extLst>
          </p:nvPr>
        </p:nvGraphicFramePr>
        <p:xfrm>
          <a:off x="988233" y="1740548"/>
          <a:ext cx="722913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3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3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9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0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decimal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v=MPV-</a:t>
                      </a:r>
                      <a:r>
                        <a:rPr lang="en-US" sz="1800" i="1" dirty="0" err="1"/>
                        <a:t>meas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</a:t>
                      </a:r>
                      <a:r>
                        <a:rPr lang="en-US" sz="1800" i="1" baseline="30000" dirty="0"/>
                        <a:t>2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35.258°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+0.004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0.000016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35.266°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-0.004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0.000016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35.260°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+0.002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0.000004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35.263°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-0.001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0.000001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141.047°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0.000037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43000" y="4114800"/>
                <a:ext cx="4956421" cy="808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𝑀𝑃𝑉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141.047°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=35.26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°=35°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43.2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14800"/>
                <a:ext cx="4956421" cy="80836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71600" y="5029200"/>
                <a:ext cx="5255413" cy="828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𝑆𝑡𝑑𝐷𝑒𝑣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0.00003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4−1</m:t>
                              </m:r>
                            </m:den>
                          </m:f>
                        </m:e>
                      </m:ra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±0.004°=±0°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00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14.4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029200"/>
                <a:ext cx="5255413" cy="82888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139012" y="126519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Using 3 decimal places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94948971"/>
              </p:ext>
            </p:extLst>
          </p:nvPr>
        </p:nvGraphicFramePr>
        <p:xfrm>
          <a:off x="5947720" y="444843"/>
          <a:ext cx="3060354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01362">
                  <a:extLst>
                    <a:ext uri="{9D8B030D-6E8A-4147-A177-3AD203B41FA5}">
                      <a16:colId xmlns="" xmlns:a16="http://schemas.microsoft.com/office/drawing/2014/main" val="4064550051"/>
                    </a:ext>
                  </a:extLst>
                </a:gridCol>
                <a:gridCol w="1248032">
                  <a:extLst>
                    <a:ext uri="{9D8B030D-6E8A-4147-A177-3AD203B41FA5}">
                      <a16:colId xmlns="" xmlns:a16="http://schemas.microsoft.com/office/drawing/2014/main" val="3154843243"/>
                    </a:ext>
                  </a:extLst>
                </a:gridCol>
                <a:gridCol w="1210960">
                  <a:extLst>
                    <a:ext uri="{9D8B030D-6E8A-4147-A177-3AD203B41FA5}">
                      <a16:colId xmlns="" xmlns:a16="http://schemas.microsoft.com/office/drawing/2014/main" val="340580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35°15’43.2”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±0°00’14.4”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8747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9653729"/>
              </p:ext>
            </p:extLst>
          </p:nvPr>
        </p:nvGraphicFramePr>
        <p:xfrm>
          <a:off x="988233" y="1740548"/>
          <a:ext cx="722913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3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3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9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0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decimal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v=MPV-</a:t>
                      </a:r>
                      <a:r>
                        <a:rPr lang="en-US" sz="1800" i="1" dirty="0" err="1"/>
                        <a:t>meas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</a:t>
                      </a:r>
                      <a:r>
                        <a:rPr lang="en-US" sz="1800" i="1" baseline="30000" dirty="0"/>
                        <a:t>2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35.2583333°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+0.0033334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0.000011112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35.2655556°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-0.0038889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0.000015124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35.2597222°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+0.0019445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0.000003781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35.2630556°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-0.0013889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0.000001929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141.0466667°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0.000031945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43000" y="4114800"/>
                <a:ext cx="5849294" cy="8083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𝑀𝑃𝑉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141.046667°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=35.2616667°=35°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42.0"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14800"/>
                <a:ext cx="5849294" cy="80836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71600" y="5029200"/>
                <a:ext cx="6105005" cy="828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𝑆𝑡𝑑𝐷𝑒𝑣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0.000031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945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4−1</m:t>
                              </m:r>
                            </m:den>
                          </m:f>
                        </m:e>
                      </m:ra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±0.00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32632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°=±0°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00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1.7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029200"/>
                <a:ext cx="6105005" cy="82888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50130" y="1223157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Using 7 decimal places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8567406"/>
              </p:ext>
            </p:extLst>
          </p:nvPr>
        </p:nvGraphicFramePr>
        <p:xfrm>
          <a:off x="5947720" y="444843"/>
          <a:ext cx="3060354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01362">
                  <a:extLst>
                    <a:ext uri="{9D8B030D-6E8A-4147-A177-3AD203B41FA5}">
                      <a16:colId xmlns="" xmlns:a16="http://schemas.microsoft.com/office/drawing/2014/main" val="4064550051"/>
                    </a:ext>
                  </a:extLst>
                </a:gridCol>
                <a:gridCol w="1248032">
                  <a:extLst>
                    <a:ext uri="{9D8B030D-6E8A-4147-A177-3AD203B41FA5}">
                      <a16:colId xmlns="" xmlns:a16="http://schemas.microsoft.com/office/drawing/2014/main" val="3154843243"/>
                    </a:ext>
                  </a:extLst>
                </a:gridCol>
                <a:gridCol w="1210960">
                  <a:extLst>
                    <a:ext uri="{9D8B030D-6E8A-4147-A177-3AD203B41FA5}">
                      <a16:colId xmlns="" xmlns:a16="http://schemas.microsoft.com/office/drawing/2014/main" val="340580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35°15’43.2”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±0°00’14.4”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87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7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35°15’42.0”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±0°00’11.7”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86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90815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88233" y="1740548"/>
          <a:ext cx="722913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3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3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9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0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47369" y="2390707"/>
            <a:ext cx="328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Each angle begins with 35°15’ so subtract that from each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50130" y="1223157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Using smallest unit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0394798"/>
              </p:ext>
            </p:extLst>
          </p:nvPr>
        </p:nvGraphicFramePr>
        <p:xfrm>
          <a:off x="5947720" y="444843"/>
          <a:ext cx="3060354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01362">
                  <a:extLst>
                    <a:ext uri="{9D8B030D-6E8A-4147-A177-3AD203B41FA5}">
                      <a16:colId xmlns="" xmlns:a16="http://schemas.microsoft.com/office/drawing/2014/main" val="4064550051"/>
                    </a:ext>
                  </a:extLst>
                </a:gridCol>
                <a:gridCol w="1248032">
                  <a:extLst>
                    <a:ext uri="{9D8B030D-6E8A-4147-A177-3AD203B41FA5}">
                      <a16:colId xmlns="" xmlns:a16="http://schemas.microsoft.com/office/drawing/2014/main" val="3154843243"/>
                    </a:ext>
                  </a:extLst>
                </a:gridCol>
                <a:gridCol w="1210960">
                  <a:extLst>
                    <a:ext uri="{9D8B030D-6E8A-4147-A177-3AD203B41FA5}">
                      <a16:colId xmlns="" xmlns:a16="http://schemas.microsoft.com/office/drawing/2014/main" val="340580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35°15’43.2”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±0°00’14.4”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87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7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35°15’42.0”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±0°00’11.7”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865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7301276"/>
              </p:ext>
            </p:extLst>
          </p:nvPr>
        </p:nvGraphicFramePr>
        <p:xfrm>
          <a:off x="985162" y="1741925"/>
          <a:ext cx="664598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9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83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87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value-35°15’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v=MPV-</a:t>
                      </a:r>
                      <a:r>
                        <a:rPr lang="en-US" sz="1800" i="1" dirty="0" err="1"/>
                        <a:t>meas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</a:t>
                      </a:r>
                      <a:r>
                        <a:rPr lang="en-US" sz="1800" i="1" baseline="30000" dirty="0"/>
                        <a:t>2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30"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56"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47"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36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168”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43000" y="4114800"/>
                <a:ext cx="4070730" cy="81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𝑀𝑃𝑉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168"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=42.0"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35°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42.0"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14800"/>
                <a:ext cx="4070730" cy="81342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50130" y="1223157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Using smallest unit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0394798"/>
              </p:ext>
            </p:extLst>
          </p:nvPr>
        </p:nvGraphicFramePr>
        <p:xfrm>
          <a:off x="5947720" y="444843"/>
          <a:ext cx="3060354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01362">
                  <a:extLst>
                    <a:ext uri="{9D8B030D-6E8A-4147-A177-3AD203B41FA5}">
                      <a16:colId xmlns="" xmlns:a16="http://schemas.microsoft.com/office/drawing/2014/main" val="4064550051"/>
                    </a:ext>
                  </a:extLst>
                </a:gridCol>
                <a:gridCol w="1248032">
                  <a:extLst>
                    <a:ext uri="{9D8B030D-6E8A-4147-A177-3AD203B41FA5}">
                      <a16:colId xmlns="" xmlns:a16="http://schemas.microsoft.com/office/drawing/2014/main" val="3154843243"/>
                    </a:ext>
                  </a:extLst>
                </a:gridCol>
                <a:gridCol w="1210960">
                  <a:extLst>
                    <a:ext uri="{9D8B030D-6E8A-4147-A177-3AD203B41FA5}">
                      <a16:colId xmlns="" xmlns:a16="http://schemas.microsoft.com/office/drawing/2014/main" val="340580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35°15’43.2”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±0°00’14.4”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87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7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35°15’42.0”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±0°00’11.7”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865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41284910"/>
              </p:ext>
            </p:extLst>
          </p:nvPr>
        </p:nvGraphicFramePr>
        <p:xfrm>
          <a:off x="985162" y="1741925"/>
          <a:ext cx="664598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9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83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87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value-35°15’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v=MPV-</a:t>
                      </a:r>
                      <a:r>
                        <a:rPr lang="en-US" sz="1800" i="1" dirty="0" err="1"/>
                        <a:t>meas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</a:t>
                      </a:r>
                      <a:r>
                        <a:rPr lang="en-US" sz="1800" i="1" baseline="30000" dirty="0"/>
                        <a:t>2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30"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+12.0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56"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-14.0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+7.0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47"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-5.0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36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168”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43000" y="4114800"/>
                <a:ext cx="4070730" cy="81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𝑀𝑃𝑉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168"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=42.0"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35°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42.0"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14800"/>
                <a:ext cx="4070730" cy="81342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50130" y="1223157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Using smallest unit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0394798"/>
              </p:ext>
            </p:extLst>
          </p:nvPr>
        </p:nvGraphicFramePr>
        <p:xfrm>
          <a:off x="5947720" y="444843"/>
          <a:ext cx="3060354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01362">
                  <a:extLst>
                    <a:ext uri="{9D8B030D-6E8A-4147-A177-3AD203B41FA5}">
                      <a16:colId xmlns="" xmlns:a16="http://schemas.microsoft.com/office/drawing/2014/main" val="4064550051"/>
                    </a:ext>
                  </a:extLst>
                </a:gridCol>
                <a:gridCol w="1248032">
                  <a:extLst>
                    <a:ext uri="{9D8B030D-6E8A-4147-A177-3AD203B41FA5}">
                      <a16:colId xmlns="" xmlns:a16="http://schemas.microsoft.com/office/drawing/2014/main" val="3154843243"/>
                    </a:ext>
                  </a:extLst>
                </a:gridCol>
                <a:gridCol w="1210960">
                  <a:extLst>
                    <a:ext uri="{9D8B030D-6E8A-4147-A177-3AD203B41FA5}">
                      <a16:colId xmlns="" xmlns:a16="http://schemas.microsoft.com/office/drawing/2014/main" val="340580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35°15’43.2”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±0°00’14.4”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87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7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35°15’42.0”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±0°00’11.7”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86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431891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9983446"/>
              </p:ext>
            </p:extLst>
          </p:nvPr>
        </p:nvGraphicFramePr>
        <p:xfrm>
          <a:off x="5947720" y="444843"/>
          <a:ext cx="3060354" cy="741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601362">
                  <a:extLst>
                    <a:ext uri="{9D8B030D-6E8A-4147-A177-3AD203B41FA5}">
                      <a16:colId xmlns="" xmlns:a16="http://schemas.microsoft.com/office/drawing/2014/main" val="4064550051"/>
                    </a:ext>
                  </a:extLst>
                </a:gridCol>
                <a:gridCol w="1248032">
                  <a:extLst>
                    <a:ext uri="{9D8B030D-6E8A-4147-A177-3AD203B41FA5}">
                      <a16:colId xmlns="" xmlns:a16="http://schemas.microsoft.com/office/drawing/2014/main" val="3154843243"/>
                    </a:ext>
                  </a:extLst>
                </a:gridCol>
                <a:gridCol w="1210960">
                  <a:extLst>
                    <a:ext uri="{9D8B030D-6E8A-4147-A177-3AD203B41FA5}">
                      <a16:colId xmlns="" xmlns:a16="http://schemas.microsoft.com/office/drawing/2014/main" val="340580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35°15’43.2”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±0°00’14.4”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97874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7 </a:t>
                      </a:r>
                      <a:r>
                        <a:rPr lang="en-US" sz="1600" dirty="0" err="1">
                          <a:solidFill>
                            <a:srgbClr val="C00000"/>
                          </a:solidFill>
                        </a:rPr>
                        <a:t>dp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35°15’42.0”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±0°00’11.7”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18650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7711477"/>
              </p:ext>
            </p:extLst>
          </p:nvPr>
        </p:nvGraphicFramePr>
        <p:xfrm>
          <a:off x="985162" y="1741925"/>
          <a:ext cx="664598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9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83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87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value-35°15’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v=MPV-</a:t>
                      </a:r>
                      <a:r>
                        <a:rPr lang="en-US" sz="1800" i="1" dirty="0" err="1"/>
                        <a:t>meas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</a:t>
                      </a:r>
                      <a:r>
                        <a:rPr lang="en-US" sz="1800" i="1" baseline="30000" dirty="0"/>
                        <a:t>2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30"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+12.0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144.0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56"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-14.0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196.0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+7.0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49.0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47"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-5.0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25.0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36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168”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414.0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143000" y="4114800"/>
                <a:ext cx="4070730" cy="813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𝑀𝑃𝑉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168"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=42.0"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35°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42.0"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14800"/>
                <a:ext cx="4070730" cy="81342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371600" y="5029200"/>
                <a:ext cx="4814588" cy="828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𝑆𝑡𝑑𝐷𝑒𝑣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414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.0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4−1</m:t>
                              </m:r>
                            </m:den>
                          </m:f>
                        </m:e>
                      </m:ra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±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11.7"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±0°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00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1.7</m:t>
                      </m:r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/>
                        </a:rPr>
                        <m:t>"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029200"/>
                <a:ext cx="4814588" cy="828881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50130" y="1223157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Using smallest unit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998464" y="865632"/>
            <a:ext cx="2974848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19527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5658216"/>
              </p:ext>
            </p:extLst>
          </p:nvPr>
        </p:nvGraphicFramePr>
        <p:xfrm>
          <a:off x="985162" y="1741925"/>
          <a:ext cx="664598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29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13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81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83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879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value-35°15’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v=MPV-</a:t>
                      </a:r>
                      <a:r>
                        <a:rPr lang="en-US" sz="1800" i="1" dirty="0" err="1"/>
                        <a:t>meas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</a:t>
                      </a:r>
                      <a:r>
                        <a:rPr lang="en-US" sz="1800" i="1" baseline="30000" dirty="0"/>
                        <a:t>2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30"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+12.0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144.0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56"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-14.0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196.0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+7.0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49.0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4547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47"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-5.0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25.0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636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168”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414.0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50130" y="1223157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Using smallest 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1889" y="397049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</a:rPr>
              <a:t>Converting DMS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849" y="3880022"/>
            <a:ext cx="2625912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Which way is simpler?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5114010"/>
              </p:ext>
            </p:extLst>
          </p:nvPr>
        </p:nvGraphicFramePr>
        <p:xfrm>
          <a:off x="1025811" y="4396066"/>
          <a:ext cx="7229135" cy="210312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34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2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32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9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0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num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value (DMS)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decimal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v=MPV-</a:t>
                      </a:r>
                      <a:r>
                        <a:rPr lang="en-US" sz="1800" i="1" dirty="0" err="1"/>
                        <a:t>meas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v</a:t>
                      </a:r>
                      <a:r>
                        <a:rPr lang="en-US" sz="1800" i="1" baseline="30000" dirty="0"/>
                        <a:t>2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35°15’30”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35.2583333°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+0.0033334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0.000011112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2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35°15’56”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35.2655556°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-0.0038889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0.000015124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35°15’35”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35.2597222°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+0.0019445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0.000003781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35°15’47”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35.2630556°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-0.0013889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0.000001929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i="1" dirty="0"/>
                        <a:t>sums</a:t>
                      </a: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141.0466667°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US" sz="1800" dirty="0"/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/>
                        <a:t>0.000031945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451627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</a:t>
            </a:r>
            <a:r>
              <a:rPr lang="en-US"/>
              <a:t>Random Errors</a:t>
            </a:r>
          </a:p>
          <a:p>
            <a:pPr lvl="1"/>
            <a:r>
              <a:rPr lang="en-US"/>
              <a:t>How about...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50938" y="1733963"/>
            <a:ext cx="641350" cy="288925"/>
            <a:chOff x="0" y="0"/>
            <a:chExt cx="196" cy="57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196" cy="576"/>
              <a:chOff x="0" y="0"/>
              <a:chExt cx="196" cy="576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num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92288" y="1733963"/>
            <a:ext cx="1316037" cy="288925"/>
            <a:chOff x="196" y="0"/>
            <a:chExt cx="402" cy="576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6" y="0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96" y="0"/>
              <a:ext cx="402" cy="576"/>
              <a:chOff x="196" y="0"/>
              <a:chExt cx="402" cy="576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883129" y="1733963"/>
            <a:ext cx="1755666" cy="345358"/>
            <a:chOff x="1225" y="0"/>
            <a:chExt cx="431" cy="576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25" y="0"/>
              <a:ext cx="4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225" y="0"/>
              <a:ext cx="431" cy="576"/>
              <a:chOff x="1225" y="0"/>
              <a:chExt cx="431" cy="576"/>
            </a:xfrm>
          </p:grpSpPr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v=MPV-</a:t>
                </a:r>
                <a:r>
                  <a:rPr lang="en-US" sz="1800" i="1" dirty="0" err="1">
                    <a:solidFill>
                      <a:srgbClr val="010101"/>
                    </a:solidFill>
                    <a:latin typeface="+mn-lt"/>
                    <a:cs typeface="Arial" charset="0"/>
                  </a:rPr>
                  <a:t>meas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6203950" y="1733963"/>
            <a:ext cx="1525588" cy="288925"/>
            <a:chOff x="1656" y="0"/>
            <a:chExt cx="466" cy="576"/>
          </a:xfrm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656" y="0"/>
              <a:ext cx="46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656" y="0"/>
              <a:ext cx="466" cy="576"/>
              <a:chOff x="1656" y="0"/>
              <a:chExt cx="466" cy="576"/>
            </a:xfrm>
          </p:grpSpPr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v</a:t>
                </a:r>
                <a:r>
                  <a:rPr lang="en-US" sz="1800" i="1" baseline="300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150938" y="2073688"/>
            <a:ext cx="641350" cy="373062"/>
            <a:chOff x="0" y="576"/>
            <a:chExt cx="196" cy="748"/>
          </a:xfrm>
        </p:grpSpPr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0" y="576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0" y="576"/>
              <a:ext cx="196" cy="748"/>
              <a:chOff x="0" y="576"/>
              <a:chExt cx="196" cy="748"/>
            </a:xfrm>
          </p:grpSpPr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1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1792288" y="2073688"/>
            <a:ext cx="1316037" cy="373062"/>
            <a:chOff x="196" y="576"/>
            <a:chExt cx="402" cy="748"/>
          </a:xfrm>
        </p:grpSpPr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1150938" y="2446750"/>
            <a:ext cx="641350" cy="374650"/>
            <a:chOff x="0" y="1324"/>
            <a:chExt cx="196" cy="748"/>
          </a:xfrm>
        </p:grpSpPr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0" y="1324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0" y="1324"/>
              <a:ext cx="196" cy="748"/>
              <a:chOff x="0" y="1324"/>
              <a:chExt cx="196" cy="748"/>
            </a:xfrm>
          </p:grpSpPr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1792288" y="2446750"/>
            <a:ext cx="1316037" cy="374650"/>
            <a:chOff x="196" y="1324"/>
            <a:chExt cx="402" cy="748"/>
          </a:xfrm>
        </p:grpSpPr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107°04’01”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1150938" y="2821400"/>
            <a:ext cx="641350" cy="374650"/>
            <a:chOff x="0" y="2072"/>
            <a:chExt cx="196" cy="748"/>
          </a:xfrm>
        </p:grpSpPr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0" y="2072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0" y="2072"/>
              <a:ext cx="196" cy="748"/>
              <a:chOff x="0" y="2072"/>
              <a:chExt cx="196" cy="748"/>
            </a:xfrm>
          </p:grpSpPr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3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1792288" y="2821400"/>
            <a:ext cx="1316037" cy="374650"/>
            <a:chOff x="196" y="2072"/>
            <a:chExt cx="402" cy="748"/>
          </a:xfrm>
        </p:grpSpPr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0" name="Group 55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107°04’03”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1150938" y="3196050"/>
            <a:ext cx="641350" cy="373063"/>
            <a:chOff x="0" y="2820"/>
            <a:chExt cx="196" cy="748"/>
          </a:xfrm>
        </p:grpSpPr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0" y="2820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0" y="2820"/>
              <a:ext cx="196" cy="748"/>
              <a:chOff x="0" y="2820"/>
              <a:chExt cx="196" cy="748"/>
            </a:xfrm>
          </p:grpSpPr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4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1792288" y="3196050"/>
            <a:ext cx="1316037" cy="373063"/>
            <a:chOff x="196" y="2820"/>
            <a:chExt cx="402" cy="748"/>
          </a:xfrm>
        </p:grpSpPr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107°03’59”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3" name="Group 68"/>
          <p:cNvGrpSpPr>
            <a:grpSpLocks/>
          </p:cNvGrpSpPr>
          <p:nvPr/>
        </p:nvGrpSpPr>
        <p:grpSpPr bwMode="auto">
          <a:xfrm>
            <a:off x="1150938" y="3569113"/>
            <a:ext cx="760412" cy="374650"/>
            <a:chOff x="0" y="3568"/>
            <a:chExt cx="196" cy="748"/>
          </a:xfrm>
        </p:grpSpPr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0" y="3568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5" name="Group 70"/>
            <p:cNvGrpSpPr>
              <a:grpSpLocks/>
            </p:cNvGrpSpPr>
            <p:nvPr/>
          </p:nvGrpSpPr>
          <p:grpSpPr bwMode="auto">
            <a:xfrm>
              <a:off x="0" y="3568"/>
              <a:ext cx="196" cy="748"/>
              <a:chOff x="0" y="3568"/>
              <a:chExt cx="196" cy="748"/>
            </a:xfrm>
          </p:grpSpPr>
          <p:sp>
            <p:nvSpPr>
              <p:cNvPr id="76" name="Rectangle 71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sums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1150938" y="1733963"/>
            <a:ext cx="6946900" cy="2159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51" name="Line 146"/>
          <p:cNvSpPr>
            <a:spLocks noChangeShapeType="1"/>
          </p:cNvSpPr>
          <p:nvPr/>
        </p:nvSpPr>
        <p:spPr bwMode="auto">
          <a:xfrm>
            <a:off x="1139825" y="20752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52" name="Line 147"/>
          <p:cNvSpPr>
            <a:spLocks noChangeShapeType="1"/>
          </p:cNvSpPr>
          <p:nvPr/>
        </p:nvSpPr>
        <p:spPr bwMode="auto">
          <a:xfrm>
            <a:off x="1139825" y="35611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162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63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64" name="Group 15"/>
            <p:cNvGrpSpPr>
              <a:grpSpLocks/>
            </p:cNvGrpSpPr>
            <p:nvPr/>
          </p:nvGrpSpPr>
          <p:grpSpPr bwMode="auto">
            <a:xfrm>
              <a:off x="598" y="0"/>
              <a:ext cx="627" cy="576"/>
              <a:chOff x="598" y="0"/>
              <a:chExt cx="627" cy="576"/>
            </a:xfrm>
          </p:grpSpPr>
          <p:sp>
            <p:nvSpPr>
              <p:cNvPr id="165" name="Rectangle 16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 − __________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876408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50938" y="1733963"/>
            <a:ext cx="641350" cy="288925"/>
            <a:chOff x="0" y="0"/>
            <a:chExt cx="196" cy="57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196" cy="576"/>
              <a:chOff x="0" y="0"/>
              <a:chExt cx="196" cy="576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num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92288" y="1733963"/>
            <a:ext cx="1316037" cy="288925"/>
            <a:chOff x="196" y="0"/>
            <a:chExt cx="402" cy="576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6" y="0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96" y="0"/>
              <a:ext cx="402" cy="576"/>
              <a:chOff x="196" y="0"/>
              <a:chExt cx="402" cy="576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883129" y="1733963"/>
            <a:ext cx="1755666" cy="345358"/>
            <a:chOff x="1225" y="0"/>
            <a:chExt cx="431" cy="576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25" y="0"/>
              <a:ext cx="4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225" y="0"/>
              <a:ext cx="431" cy="576"/>
              <a:chOff x="1225" y="0"/>
              <a:chExt cx="431" cy="576"/>
            </a:xfrm>
          </p:grpSpPr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v=MPV-</a:t>
                </a:r>
                <a:r>
                  <a:rPr lang="en-US" sz="1800" i="1" dirty="0" err="1">
                    <a:solidFill>
                      <a:srgbClr val="010101"/>
                    </a:solidFill>
                    <a:latin typeface="+mn-lt"/>
                    <a:cs typeface="Arial" charset="0"/>
                  </a:rPr>
                  <a:t>meas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6203950" y="1733963"/>
            <a:ext cx="1525588" cy="288925"/>
            <a:chOff x="1656" y="0"/>
            <a:chExt cx="466" cy="576"/>
          </a:xfrm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656" y="0"/>
              <a:ext cx="46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656" y="0"/>
              <a:ext cx="466" cy="576"/>
              <a:chOff x="1656" y="0"/>
              <a:chExt cx="466" cy="576"/>
            </a:xfrm>
          </p:grpSpPr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v</a:t>
                </a:r>
                <a:r>
                  <a:rPr lang="en-US" sz="1800" i="1" baseline="300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150938" y="2073688"/>
            <a:ext cx="641350" cy="373062"/>
            <a:chOff x="0" y="576"/>
            <a:chExt cx="196" cy="748"/>
          </a:xfrm>
        </p:grpSpPr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0" y="576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0" y="576"/>
              <a:ext cx="196" cy="748"/>
              <a:chOff x="0" y="576"/>
              <a:chExt cx="196" cy="748"/>
            </a:xfrm>
          </p:grpSpPr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1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1792288" y="2073688"/>
            <a:ext cx="1316037" cy="373062"/>
            <a:chOff x="196" y="576"/>
            <a:chExt cx="402" cy="748"/>
          </a:xfrm>
        </p:grpSpPr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1150938" y="2446750"/>
            <a:ext cx="641350" cy="374650"/>
            <a:chOff x="0" y="1324"/>
            <a:chExt cx="196" cy="748"/>
          </a:xfrm>
        </p:grpSpPr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0" y="1324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0" y="1324"/>
              <a:ext cx="196" cy="748"/>
              <a:chOff x="0" y="1324"/>
              <a:chExt cx="196" cy="748"/>
            </a:xfrm>
          </p:grpSpPr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1792288" y="2446750"/>
            <a:ext cx="1316037" cy="374650"/>
            <a:chOff x="196" y="1324"/>
            <a:chExt cx="402" cy="748"/>
          </a:xfrm>
        </p:grpSpPr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107°04’01”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1150938" y="2821400"/>
            <a:ext cx="641350" cy="374650"/>
            <a:chOff x="0" y="2072"/>
            <a:chExt cx="196" cy="748"/>
          </a:xfrm>
        </p:grpSpPr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0" y="2072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0" y="2072"/>
              <a:ext cx="196" cy="748"/>
              <a:chOff x="0" y="2072"/>
              <a:chExt cx="196" cy="748"/>
            </a:xfrm>
          </p:grpSpPr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3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1792288" y="2821400"/>
            <a:ext cx="1316037" cy="374650"/>
            <a:chOff x="196" y="2072"/>
            <a:chExt cx="402" cy="748"/>
          </a:xfrm>
        </p:grpSpPr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0" name="Group 55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107°04’03”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1150938" y="3196050"/>
            <a:ext cx="641350" cy="373063"/>
            <a:chOff x="0" y="2820"/>
            <a:chExt cx="196" cy="748"/>
          </a:xfrm>
        </p:grpSpPr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0" y="2820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0" y="2820"/>
              <a:ext cx="196" cy="748"/>
              <a:chOff x="0" y="2820"/>
              <a:chExt cx="196" cy="748"/>
            </a:xfrm>
          </p:grpSpPr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4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1792288" y="3196050"/>
            <a:ext cx="1316037" cy="373063"/>
            <a:chOff x="196" y="2820"/>
            <a:chExt cx="402" cy="748"/>
          </a:xfrm>
        </p:grpSpPr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107°03’59”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3" name="Group 68"/>
          <p:cNvGrpSpPr>
            <a:grpSpLocks/>
          </p:cNvGrpSpPr>
          <p:nvPr/>
        </p:nvGrpSpPr>
        <p:grpSpPr bwMode="auto">
          <a:xfrm>
            <a:off x="1150938" y="3569113"/>
            <a:ext cx="760412" cy="374650"/>
            <a:chOff x="0" y="3568"/>
            <a:chExt cx="196" cy="748"/>
          </a:xfrm>
        </p:grpSpPr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0" y="3568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5" name="Group 70"/>
            <p:cNvGrpSpPr>
              <a:grpSpLocks/>
            </p:cNvGrpSpPr>
            <p:nvPr/>
          </p:nvGrpSpPr>
          <p:grpSpPr bwMode="auto">
            <a:xfrm>
              <a:off x="0" y="3568"/>
              <a:ext cx="196" cy="748"/>
              <a:chOff x="0" y="3568"/>
              <a:chExt cx="196" cy="748"/>
            </a:xfrm>
          </p:grpSpPr>
          <p:sp>
            <p:nvSpPr>
              <p:cNvPr id="76" name="Rectangle 71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sums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1150938" y="1733963"/>
            <a:ext cx="6946900" cy="2159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51" name="Line 146"/>
          <p:cNvSpPr>
            <a:spLocks noChangeShapeType="1"/>
          </p:cNvSpPr>
          <p:nvPr/>
        </p:nvSpPr>
        <p:spPr bwMode="auto">
          <a:xfrm>
            <a:off x="1139825" y="20752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52" name="Line 147"/>
          <p:cNvSpPr>
            <a:spLocks noChangeShapeType="1"/>
          </p:cNvSpPr>
          <p:nvPr/>
        </p:nvSpPr>
        <p:spPr bwMode="auto">
          <a:xfrm>
            <a:off x="1139825" y="35611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162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63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64" name="Group 15"/>
            <p:cNvGrpSpPr>
              <a:grpSpLocks/>
            </p:cNvGrpSpPr>
            <p:nvPr/>
          </p:nvGrpSpPr>
          <p:grpSpPr bwMode="auto">
            <a:xfrm>
              <a:off x="598" y="0"/>
              <a:ext cx="627" cy="576"/>
              <a:chOff x="598" y="0"/>
              <a:chExt cx="627" cy="576"/>
            </a:xfrm>
          </p:grpSpPr>
          <p:sp>
            <p:nvSpPr>
              <p:cNvPr id="165" name="Rectangle 16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 − __________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1645920" y="4133088"/>
            <a:ext cx="348268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+mn-lt"/>
              </a:rPr>
              <a:t>Subtract 107°03’ from each angle.</a:t>
            </a:r>
          </a:p>
        </p:txBody>
      </p:sp>
    </p:spTree>
    <p:extLst>
      <p:ext uri="{BB962C8B-B14F-4D97-AF65-F5344CB8AC3E}">
        <p14:creationId xmlns="" xmlns:p14="http://schemas.microsoft.com/office/powerpoint/2010/main" val="3285996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50938" y="1733963"/>
            <a:ext cx="641350" cy="288925"/>
            <a:chOff x="0" y="0"/>
            <a:chExt cx="196" cy="57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196" cy="576"/>
              <a:chOff x="0" y="0"/>
              <a:chExt cx="196" cy="576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num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92288" y="1733963"/>
            <a:ext cx="1316037" cy="288925"/>
            <a:chOff x="196" y="0"/>
            <a:chExt cx="402" cy="576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6" y="0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96" y="0"/>
              <a:ext cx="402" cy="576"/>
              <a:chOff x="196" y="0"/>
              <a:chExt cx="402" cy="576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883129" y="1733963"/>
            <a:ext cx="1755666" cy="345358"/>
            <a:chOff x="1225" y="0"/>
            <a:chExt cx="431" cy="576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25" y="0"/>
              <a:ext cx="4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225" y="0"/>
              <a:ext cx="431" cy="576"/>
              <a:chOff x="1225" y="0"/>
              <a:chExt cx="431" cy="576"/>
            </a:xfrm>
          </p:grpSpPr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v=MPV-</a:t>
                </a:r>
                <a:r>
                  <a:rPr lang="en-US" sz="1800" i="1" dirty="0" err="1">
                    <a:solidFill>
                      <a:srgbClr val="010101"/>
                    </a:solidFill>
                    <a:latin typeface="+mn-lt"/>
                    <a:cs typeface="Arial" charset="0"/>
                  </a:rPr>
                  <a:t>meas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6203950" y="1733963"/>
            <a:ext cx="1525588" cy="288925"/>
            <a:chOff x="1656" y="0"/>
            <a:chExt cx="466" cy="576"/>
          </a:xfrm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656" y="0"/>
              <a:ext cx="46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656" y="0"/>
              <a:ext cx="466" cy="576"/>
              <a:chOff x="1656" y="0"/>
              <a:chExt cx="466" cy="576"/>
            </a:xfrm>
          </p:grpSpPr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v</a:t>
                </a:r>
                <a:r>
                  <a:rPr lang="en-US" sz="1800" i="1" baseline="300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150938" y="2073688"/>
            <a:ext cx="641350" cy="373062"/>
            <a:chOff x="0" y="576"/>
            <a:chExt cx="196" cy="748"/>
          </a:xfrm>
        </p:grpSpPr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0" y="576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0" y="576"/>
              <a:ext cx="196" cy="748"/>
              <a:chOff x="0" y="576"/>
              <a:chExt cx="196" cy="748"/>
            </a:xfrm>
          </p:grpSpPr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1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1792288" y="2073688"/>
            <a:ext cx="1316037" cy="373062"/>
            <a:chOff x="196" y="576"/>
            <a:chExt cx="402" cy="748"/>
          </a:xfrm>
        </p:grpSpPr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1150938" y="2446750"/>
            <a:ext cx="641350" cy="374650"/>
            <a:chOff x="0" y="1324"/>
            <a:chExt cx="196" cy="748"/>
          </a:xfrm>
        </p:grpSpPr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0" y="1324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0" y="1324"/>
              <a:ext cx="196" cy="748"/>
              <a:chOff x="0" y="1324"/>
              <a:chExt cx="196" cy="748"/>
            </a:xfrm>
          </p:grpSpPr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1792288" y="2446750"/>
            <a:ext cx="1316037" cy="374650"/>
            <a:chOff x="196" y="1324"/>
            <a:chExt cx="402" cy="748"/>
          </a:xfrm>
        </p:grpSpPr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107°04’01”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1150938" y="2821400"/>
            <a:ext cx="641350" cy="374650"/>
            <a:chOff x="0" y="2072"/>
            <a:chExt cx="196" cy="748"/>
          </a:xfrm>
        </p:grpSpPr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0" y="2072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0" y="2072"/>
              <a:ext cx="196" cy="748"/>
              <a:chOff x="0" y="2072"/>
              <a:chExt cx="196" cy="748"/>
            </a:xfrm>
          </p:grpSpPr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3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1792288" y="2821400"/>
            <a:ext cx="1316037" cy="374650"/>
            <a:chOff x="196" y="2072"/>
            <a:chExt cx="402" cy="748"/>
          </a:xfrm>
        </p:grpSpPr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0" name="Group 55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107°04’03”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1150938" y="3196050"/>
            <a:ext cx="641350" cy="373063"/>
            <a:chOff x="0" y="2820"/>
            <a:chExt cx="196" cy="748"/>
          </a:xfrm>
        </p:grpSpPr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0" y="2820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0" y="2820"/>
              <a:ext cx="196" cy="748"/>
              <a:chOff x="0" y="2820"/>
              <a:chExt cx="196" cy="748"/>
            </a:xfrm>
          </p:grpSpPr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4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1792288" y="3196050"/>
            <a:ext cx="1316037" cy="373063"/>
            <a:chOff x="196" y="2820"/>
            <a:chExt cx="402" cy="748"/>
          </a:xfrm>
        </p:grpSpPr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107°03’59”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3" name="Group 68"/>
          <p:cNvGrpSpPr>
            <a:grpSpLocks/>
          </p:cNvGrpSpPr>
          <p:nvPr/>
        </p:nvGrpSpPr>
        <p:grpSpPr bwMode="auto">
          <a:xfrm>
            <a:off x="1150938" y="3569113"/>
            <a:ext cx="760412" cy="374650"/>
            <a:chOff x="0" y="3568"/>
            <a:chExt cx="196" cy="748"/>
          </a:xfrm>
        </p:grpSpPr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0" y="3568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5" name="Group 70"/>
            <p:cNvGrpSpPr>
              <a:grpSpLocks/>
            </p:cNvGrpSpPr>
            <p:nvPr/>
          </p:nvGrpSpPr>
          <p:grpSpPr bwMode="auto">
            <a:xfrm>
              <a:off x="0" y="3568"/>
              <a:ext cx="196" cy="748"/>
              <a:chOff x="0" y="3568"/>
              <a:chExt cx="196" cy="748"/>
            </a:xfrm>
          </p:grpSpPr>
          <p:sp>
            <p:nvSpPr>
              <p:cNvPr id="76" name="Rectangle 71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sums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1150938" y="1733963"/>
            <a:ext cx="6946900" cy="2159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68" name="Group 74"/>
          <p:cNvGrpSpPr>
            <a:grpSpLocks/>
          </p:cNvGrpSpPr>
          <p:nvPr/>
        </p:nvGrpSpPr>
        <p:grpSpPr bwMode="auto">
          <a:xfrm>
            <a:off x="3557588" y="2099088"/>
            <a:ext cx="1316037" cy="373062"/>
            <a:chOff x="196" y="576"/>
            <a:chExt cx="402" cy="748"/>
          </a:xfrm>
        </p:grpSpPr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0" name="Group 76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82" name="Rectangle 7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58”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73" name="Group 79"/>
          <p:cNvGrpSpPr>
            <a:grpSpLocks/>
          </p:cNvGrpSpPr>
          <p:nvPr/>
        </p:nvGrpSpPr>
        <p:grpSpPr bwMode="auto">
          <a:xfrm>
            <a:off x="3557588" y="2472150"/>
            <a:ext cx="1316037" cy="374650"/>
            <a:chOff x="196" y="1324"/>
            <a:chExt cx="402" cy="748"/>
          </a:xfrm>
        </p:grpSpPr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5" name="Group 81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87" name="Rectangle 82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61”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88" name="Rectangle 83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79" name="Group 84"/>
          <p:cNvGrpSpPr>
            <a:grpSpLocks/>
          </p:cNvGrpSpPr>
          <p:nvPr/>
        </p:nvGrpSpPr>
        <p:grpSpPr bwMode="auto">
          <a:xfrm>
            <a:off x="3557588" y="2846800"/>
            <a:ext cx="1316037" cy="374650"/>
            <a:chOff x="196" y="2072"/>
            <a:chExt cx="402" cy="748"/>
          </a:xfrm>
        </p:grpSpPr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81" name="Group 86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92" name="Rectangle 8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63”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4" name="Group 89"/>
          <p:cNvGrpSpPr>
            <a:grpSpLocks/>
          </p:cNvGrpSpPr>
          <p:nvPr/>
        </p:nvGrpSpPr>
        <p:grpSpPr bwMode="auto">
          <a:xfrm>
            <a:off x="3557588" y="3221450"/>
            <a:ext cx="1316037" cy="373063"/>
            <a:chOff x="196" y="2820"/>
            <a:chExt cx="402" cy="748"/>
          </a:xfrm>
        </p:grpSpPr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86" name="Group 91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97" name="Rectangle 92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59”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98" name="Rectangle 93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9" name="Group 94"/>
          <p:cNvGrpSpPr>
            <a:grpSpLocks/>
          </p:cNvGrpSpPr>
          <p:nvPr/>
        </p:nvGrpSpPr>
        <p:grpSpPr bwMode="auto">
          <a:xfrm>
            <a:off x="3557588" y="3577050"/>
            <a:ext cx="1316037" cy="373063"/>
            <a:chOff x="196" y="2820"/>
            <a:chExt cx="402" cy="748"/>
          </a:xfrm>
        </p:grpSpPr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91" name="Group 96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102" name="Rectangle 9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241”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03" name="Rectangle 98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151" name="Line 146"/>
          <p:cNvSpPr>
            <a:spLocks noChangeShapeType="1"/>
          </p:cNvSpPr>
          <p:nvPr/>
        </p:nvSpPr>
        <p:spPr bwMode="auto">
          <a:xfrm>
            <a:off x="1139825" y="20752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52" name="Line 147"/>
          <p:cNvSpPr>
            <a:spLocks noChangeShapeType="1"/>
          </p:cNvSpPr>
          <p:nvPr/>
        </p:nvSpPr>
        <p:spPr bwMode="auto">
          <a:xfrm>
            <a:off x="1139825" y="35611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162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63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64" name="Group 15"/>
            <p:cNvGrpSpPr>
              <a:grpSpLocks/>
            </p:cNvGrpSpPr>
            <p:nvPr/>
          </p:nvGrpSpPr>
          <p:grpSpPr bwMode="auto">
            <a:xfrm>
              <a:off x="598" y="0"/>
              <a:ext cx="627" cy="576"/>
              <a:chOff x="598" y="0"/>
              <a:chExt cx="627" cy="576"/>
            </a:xfrm>
          </p:grpSpPr>
          <p:sp>
            <p:nvSpPr>
              <p:cNvPr id="165" name="Rectangle 16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 − __________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167" name="Text Box 100"/>
          <p:cNvSpPr txBox="1">
            <a:spLocks noChangeArrowheads="1"/>
          </p:cNvSpPr>
          <p:nvPr/>
        </p:nvSpPr>
        <p:spPr bwMode="auto">
          <a:xfrm>
            <a:off x="3848224" y="1696687"/>
            <a:ext cx="103346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107°03’</a:t>
            </a:r>
          </a:p>
        </p:txBody>
      </p:sp>
    </p:spTree>
    <p:extLst>
      <p:ext uri="{BB962C8B-B14F-4D97-AF65-F5344CB8AC3E}">
        <p14:creationId xmlns="" xmlns:p14="http://schemas.microsoft.com/office/powerpoint/2010/main" val="167740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6949E8E-93A3-48AC-BA18-31C04B294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B. Communication</a:t>
            </a:r>
            <a:endParaRPr lang="en-US" dirty="0"/>
          </a:p>
          <a:p>
            <a:pPr lvl="1"/>
            <a:r>
              <a:rPr lang="en-US"/>
              <a:t>The </a:t>
            </a:r>
            <a:r>
              <a:rPr lang="en-US" dirty="0"/>
              <a:t>way a number is presented conveys a magnitude (size) and accuracy (</a:t>
            </a:r>
            <a:r>
              <a:rPr lang="en-US"/>
              <a:t>resolution).</a:t>
            </a:r>
          </a:p>
          <a:p>
            <a:pPr lvl="1"/>
            <a:endParaRPr lang="en-US"/>
          </a:p>
          <a:p>
            <a:pPr lvl="1"/>
            <a:r>
              <a:rPr lang="en-US"/>
              <a:t>Descriptions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Maps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F5D9B3B-26CE-4053-9EBE-35A3FC6060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6137" y="1986126"/>
            <a:ext cx="4796432" cy="1209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B98159A-67E0-4A7C-9454-4D055D25D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3034" y="3165419"/>
            <a:ext cx="4732251" cy="3245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0624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50938" y="1733963"/>
            <a:ext cx="641350" cy="288925"/>
            <a:chOff x="0" y="0"/>
            <a:chExt cx="196" cy="57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196" cy="576"/>
              <a:chOff x="0" y="0"/>
              <a:chExt cx="196" cy="576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num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92288" y="1733963"/>
            <a:ext cx="1316037" cy="288925"/>
            <a:chOff x="196" y="0"/>
            <a:chExt cx="402" cy="576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6" y="0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96" y="0"/>
              <a:ext cx="402" cy="576"/>
              <a:chOff x="196" y="0"/>
              <a:chExt cx="402" cy="576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883129" y="1733963"/>
            <a:ext cx="1755666" cy="345358"/>
            <a:chOff x="1225" y="0"/>
            <a:chExt cx="431" cy="576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25" y="0"/>
              <a:ext cx="4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225" y="0"/>
              <a:ext cx="431" cy="576"/>
              <a:chOff x="1225" y="0"/>
              <a:chExt cx="431" cy="576"/>
            </a:xfrm>
          </p:grpSpPr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v=MPV-</a:t>
                </a:r>
                <a:r>
                  <a:rPr lang="en-US" sz="1800" i="1" dirty="0" err="1">
                    <a:solidFill>
                      <a:srgbClr val="010101"/>
                    </a:solidFill>
                    <a:latin typeface="+mn-lt"/>
                    <a:cs typeface="Arial" charset="0"/>
                  </a:rPr>
                  <a:t>meas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6203950" y="1733963"/>
            <a:ext cx="1525588" cy="288925"/>
            <a:chOff x="1656" y="0"/>
            <a:chExt cx="466" cy="576"/>
          </a:xfrm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656" y="0"/>
              <a:ext cx="46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656" y="0"/>
              <a:ext cx="466" cy="576"/>
              <a:chOff x="1656" y="0"/>
              <a:chExt cx="466" cy="576"/>
            </a:xfrm>
          </p:grpSpPr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v</a:t>
                </a:r>
                <a:r>
                  <a:rPr lang="en-US" sz="1800" i="1" baseline="300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150938" y="2073688"/>
            <a:ext cx="641350" cy="373062"/>
            <a:chOff x="0" y="576"/>
            <a:chExt cx="196" cy="748"/>
          </a:xfrm>
        </p:grpSpPr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0" y="576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0" y="576"/>
              <a:ext cx="196" cy="748"/>
              <a:chOff x="0" y="576"/>
              <a:chExt cx="196" cy="748"/>
            </a:xfrm>
          </p:grpSpPr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1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1792288" y="2073688"/>
            <a:ext cx="1316037" cy="373062"/>
            <a:chOff x="196" y="576"/>
            <a:chExt cx="402" cy="748"/>
          </a:xfrm>
        </p:grpSpPr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1150938" y="2446750"/>
            <a:ext cx="641350" cy="374650"/>
            <a:chOff x="0" y="1324"/>
            <a:chExt cx="196" cy="748"/>
          </a:xfrm>
        </p:grpSpPr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0" y="1324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0" y="1324"/>
              <a:ext cx="196" cy="748"/>
              <a:chOff x="0" y="1324"/>
              <a:chExt cx="196" cy="748"/>
            </a:xfrm>
          </p:grpSpPr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1792288" y="2446750"/>
            <a:ext cx="1316037" cy="374650"/>
            <a:chOff x="196" y="1324"/>
            <a:chExt cx="402" cy="748"/>
          </a:xfrm>
        </p:grpSpPr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107°04’01”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1150938" y="2821400"/>
            <a:ext cx="641350" cy="374650"/>
            <a:chOff x="0" y="2072"/>
            <a:chExt cx="196" cy="748"/>
          </a:xfrm>
        </p:grpSpPr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0" y="2072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0" y="2072"/>
              <a:ext cx="196" cy="748"/>
              <a:chOff x="0" y="2072"/>
              <a:chExt cx="196" cy="748"/>
            </a:xfrm>
          </p:grpSpPr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3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1792288" y="2821400"/>
            <a:ext cx="1316037" cy="374650"/>
            <a:chOff x="196" y="2072"/>
            <a:chExt cx="402" cy="748"/>
          </a:xfrm>
        </p:grpSpPr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0" name="Group 55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107°04’03”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1150938" y="3196050"/>
            <a:ext cx="641350" cy="373063"/>
            <a:chOff x="0" y="2820"/>
            <a:chExt cx="196" cy="748"/>
          </a:xfrm>
        </p:grpSpPr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0" y="2820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0" y="2820"/>
              <a:ext cx="196" cy="748"/>
              <a:chOff x="0" y="2820"/>
              <a:chExt cx="196" cy="748"/>
            </a:xfrm>
          </p:grpSpPr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4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1792288" y="3196050"/>
            <a:ext cx="1316037" cy="373063"/>
            <a:chOff x="196" y="2820"/>
            <a:chExt cx="402" cy="748"/>
          </a:xfrm>
        </p:grpSpPr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107°03’59”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3" name="Group 68"/>
          <p:cNvGrpSpPr>
            <a:grpSpLocks/>
          </p:cNvGrpSpPr>
          <p:nvPr/>
        </p:nvGrpSpPr>
        <p:grpSpPr bwMode="auto">
          <a:xfrm>
            <a:off x="1150938" y="3569113"/>
            <a:ext cx="760412" cy="374650"/>
            <a:chOff x="0" y="3568"/>
            <a:chExt cx="196" cy="748"/>
          </a:xfrm>
        </p:grpSpPr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0" y="3568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5" name="Group 70"/>
            <p:cNvGrpSpPr>
              <a:grpSpLocks/>
            </p:cNvGrpSpPr>
            <p:nvPr/>
          </p:nvGrpSpPr>
          <p:grpSpPr bwMode="auto">
            <a:xfrm>
              <a:off x="0" y="3568"/>
              <a:ext cx="196" cy="748"/>
              <a:chOff x="0" y="3568"/>
              <a:chExt cx="196" cy="748"/>
            </a:xfrm>
          </p:grpSpPr>
          <p:sp>
            <p:nvSpPr>
              <p:cNvPr id="76" name="Rectangle 71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sums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1150938" y="1733963"/>
            <a:ext cx="6946900" cy="2159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68" name="Group 74"/>
          <p:cNvGrpSpPr>
            <a:grpSpLocks/>
          </p:cNvGrpSpPr>
          <p:nvPr/>
        </p:nvGrpSpPr>
        <p:grpSpPr bwMode="auto">
          <a:xfrm>
            <a:off x="3557588" y="2099088"/>
            <a:ext cx="1316037" cy="373062"/>
            <a:chOff x="196" y="576"/>
            <a:chExt cx="402" cy="748"/>
          </a:xfrm>
        </p:grpSpPr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0" name="Group 76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82" name="Rectangle 7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58”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73" name="Group 79"/>
          <p:cNvGrpSpPr>
            <a:grpSpLocks/>
          </p:cNvGrpSpPr>
          <p:nvPr/>
        </p:nvGrpSpPr>
        <p:grpSpPr bwMode="auto">
          <a:xfrm>
            <a:off x="3557588" y="2472150"/>
            <a:ext cx="1316037" cy="374650"/>
            <a:chOff x="196" y="1324"/>
            <a:chExt cx="402" cy="748"/>
          </a:xfrm>
        </p:grpSpPr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5" name="Group 81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87" name="Rectangle 82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61”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88" name="Rectangle 83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79" name="Group 84"/>
          <p:cNvGrpSpPr>
            <a:grpSpLocks/>
          </p:cNvGrpSpPr>
          <p:nvPr/>
        </p:nvGrpSpPr>
        <p:grpSpPr bwMode="auto">
          <a:xfrm>
            <a:off x="3557588" y="2846800"/>
            <a:ext cx="1316037" cy="374650"/>
            <a:chOff x="196" y="2072"/>
            <a:chExt cx="402" cy="748"/>
          </a:xfrm>
        </p:grpSpPr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81" name="Group 86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92" name="Rectangle 8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63”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4" name="Group 89"/>
          <p:cNvGrpSpPr>
            <a:grpSpLocks/>
          </p:cNvGrpSpPr>
          <p:nvPr/>
        </p:nvGrpSpPr>
        <p:grpSpPr bwMode="auto">
          <a:xfrm>
            <a:off x="3557588" y="3221450"/>
            <a:ext cx="1316037" cy="373063"/>
            <a:chOff x="196" y="2820"/>
            <a:chExt cx="402" cy="748"/>
          </a:xfrm>
        </p:grpSpPr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86" name="Group 91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97" name="Rectangle 92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59”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98" name="Rectangle 93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9" name="Group 94"/>
          <p:cNvGrpSpPr>
            <a:grpSpLocks/>
          </p:cNvGrpSpPr>
          <p:nvPr/>
        </p:nvGrpSpPr>
        <p:grpSpPr bwMode="auto">
          <a:xfrm>
            <a:off x="3557588" y="3577050"/>
            <a:ext cx="1316037" cy="373063"/>
            <a:chOff x="196" y="2820"/>
            <a:chExt cx="402" cy="748"/>
          </a:xfrm>
        </p:grpSpPr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91" name="Group 96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102" name="Rectangle 9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241”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03" name="Rectangle 98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151" name="Line 146"/>
          <p:cNvSpPr>
            <a:spLocks noChangeShapeType="1"/>
          </p:cNvSpPr>
          <p:nvPr/>
        </p:nvSpPr>
        <p:spPr bwMode="auto">
          <a:xfrm>
            <a:off x="1139825" y="20752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52" name="Line 147"/>
          <p:cNvSpPr>
            <a:spLocks noChangeShapeType="1"/>
          </p:cNvSpPr>
          <p:nvPr/>
        </p:nvSpPr>
        <p:spPr bwMode="auto">
          <a:xfrm>
            <a:off x="1139825" y="35611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162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63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64" name="Group 15"/>
            <p:cNvGrpSpPr>
              <a:grpSpLocks/>
            </p:cNvGrpSpPr>
            <p:nvPr/>
          </p:nvGrpSpPr>
          <p:grpSpPr bwMode="auto">
            <a:xfrm>
              <a:off x="598" y="0"/>
              <a:ext cx="627" cy="576"/>
              <a:chOff x="598" y="0"/>
              <a:chExt cx="627" cy="576"/>
            </a:xfrm>
          </p:grpSpPr>
          <p:sp>
            <p:nvSpPr>
              <p:cNvPr id="165" name="Rectangle 16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 − __________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167" name="Text Box 100"/>
          <p:cNvSpPr txBox="1">
            <a:spLocks noChangeArrowheads="1"/>
          </p:cNvSpPr>
          <p:nvPr/>
        </p:nvSpPr>
        <p:spPr bwMode="auto">
          <a:xfrm>
            <a:off x="3848224" y="1696687"/>
            <a:ext cx="103346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107°03’</a:t>
            </a:r>
          </a:p>
        </p:txBody>
      </p:sp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32085941"/>
              </p:ext>
            </p:extLst>
          </p:nvPr>
        </p:nvGraphicFramePr>
        <p:xfrm>
          <a:off x="1779588" y="4360545"/>
          <a:ext cx="2105892" cy="570834"/>
        </p:xfrm>
        <a:graphic>
          <a:graphicData uri="http://schemas.openxmlformats.org/presentationml/2006/ole">
            <p:oleObj spid="_x0000_s341027" name="Equation" r:id="rId3" imgW="32613600" imgH="8839200" progId="Equation.DSMT4">
              <p:embed/>
            </p:oleObj>
          </a:graphicData>
        </a:graphic>
      </p:graphicFrame>
      <p:sp>
        <p:nvSpPr>
          <p:cNvPr id="154" name="Text Box 149"/>
          <p:cNvSpPr txBox="1">
            <a:spLocks noChangeArrowheads="1"/>
          </p:cNvSpPr>
          <p:nvPr/>
        </p:nvSpPr>
        <p:spPr bwMode="auto">
          <a:xfrm>
            <a:off x="4056962" y="4360545"/>
            <a:ext cx="3929215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   107°03’00”+0°00’60.25”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    = 107°03’60.25” = </a:t>
            </a:r>
            <a:r>
              <a:rPr lang="en-US" sz="1800" u="sng" dirty="0">
                <a:solidFill>
                  <a:schemeClr val="tx1"/>
                </a:solidFill>
                <a:latin typeface="+mn-lt"/>
                <a:cs typeface="Arial" charset="0"/>
              </a:rPr>
              <a:t>107°04’00.2”</a:t>
            </a:r>
          </a:p>
        </p:txBody>
      </p:sp>
    </p:spTree>
    <p:extLst>
      <p:ext uri="{BB962C8B-B14F-4D97-AF65-F5344CB8AC3E}">
        <p14:creationId xmlns="" xmlns:p14="http://schemas.microsoft.com/office/powerpoint/2010/main" val="24872676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50938" y="1733963"/>
            <a:ext cx="641350" cy="288925"/>
            <a:chOff x="0" y="0"/>
            <a:chExt cx="196" cy="57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196" cy="576"/>
              <a:chOff x="0" y="0"/>
              <a:chExt cx="196" cy="576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num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92288" y="1733963"/>
            <a:ext cx="1316037" cy="288925"/>
            <a:chOff x="196" y="0"/>
            <a:chExt cx="402" cy="576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6" y="0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96" y="0"/>
              <a:ext cx="402" cy="576"/>
              <a:chOff x="196" y="0"/>
              <a:chExt cx="402" cy="576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883129" y="1733963"/>
            <a:ext cx="1755666" cy="345358"/>
            <a:chOff x="1225" y="0"/>
            <a:chExt cx="431" cy="576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25" y="0"/>
              <a:ext cx="4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225" y="0"/>
              <a:ext cx="431" cy="576"/>
              <a:chOff x="1225" y="0"/>
              <a:chExt cx="431" cy="576"/>
            </a:xfrm>
          </p:grpSpPr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v=MPV-</a:t>
                </a:r>
                <a:r>
                  <a:rPr lang="en-US" sz="1800" i="1" dirty="0" err="1">
                    <a:solidFill>
                      <a:srgbClr val="010101"/>
                    </a:solidFill>
                    <a:latin typeface="+mn-lt"/>
                    <a:cs typeface="Arial" charset="0"/>
                  </a:rPr>
                  <a:t>meas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6203950" y="1733963"/>
            <a:ext cx="1525588" cy="288925"/>
            <a:chOff x="1656" y="0"/>
            <a:chExt cx="466" cy="576"/>
          </a:xfrm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656" y="0"/>
              <a:ext cx="46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656" y="0"/>
              <a:ext cx="466" cy="576"/>
              <a:chOff x="1656" y="0"/>
              <a:chExt cx="466" cy="576"/>
            </a:xfrm>
          </p:grpSpPr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v</a:t>
                </a:r>
                <a:r>
                  <a:rPr lang="en-US" sz="1800" i="1" baseline="300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150938" y="2073688"/>
            <a:ext cx="641350" cy="373062"/>
            <a:chOff x="0" y="576"/>
            <a:chExt cx="196" cy="748"/>
          </a:xfrm>
        </p:grpSpPr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0" y="576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0" y="576"/>
              <a:ext cx="196" cy="748"/>
              <a:chOff x="0" y="576"/>
              <a:chExt cx="196" cy="748"/>
            </a:xfrm>
          </p:grpSpPr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1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1792288" y="2073688"/>
            <a:ext cx="1316037" cy="373062"/>
            <a:chOff x="196" y="576"/>
            <a:chExt cx="402" cy="748"/>
          </a:xfrm>
        </p:grpSpPr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1150938" y="2446750"/>
            <a:ext cx="641350" cy="374650"/>
            <a:chOff x="0" y="1324"/>
            <a:chExt cx="196" cy="748"/>
          </a:xfrm>
        </p:grpSpPr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0" y="1324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0" y="1324"/>
              <a:ext cx="196" cy="748"/>
              <a:chOff x="0" y="1324"/>
              <a:chExt cx="196" cy="748"/>
            </a:xfrm>
          </p:grpSpPr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1792288" y="2446750"/>
            <a:ext cx="1316037" cy="374650"/>
            <a:chOff x="196" y="1324"/>
            <a:chExt cx="402" cy="748"/>
          </a:xfrm>
        </p:grpSpPr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107°04’01”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1150938" y="2821400"/>
            <a:ext cx="641350" cy="374650"/>
            <a:chOff x="0" y="2072"/>
            <a:chExt cx="196" cy="748"/>
          </a:xfrm>
        </p:grpSpPr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0" y="2072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0" y="2072"/>
              <a:ext cx="196" cy="748"/>
              <a:chOff x="0" y="2072"/>
              <a:chExt cx="196" cy="748"/>
            </a:xfrm>
          </p:grpSpPr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3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1792288" y="2821400"/>
            <a:ext cx="1316037" cy="374650"/>
            <a:chOff x="196" y="2072"/>
            <a:chExt cx="402" cy="748"/>
          </a:xfrm>
        </p:grpSpPr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0" name="Group 55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107°04’03”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1150938" y="3196050"/>
            <a:ext cx="641350" cy="373063"/>
            <a:chOff x="0" y="2820"/>
            <a:chExt cx="196" cy="748"/>
          </a:xfrm>
        </p:grpSpPr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0" y="2820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0" y="2820"/>
              <a:ext cx="196" cy="748"/>
              <a:chOff x="0" y="2820"/>
              <a:chExt cx="196" cy="748"/>
            </a:xfrm>
          </p:grpSpPr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4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1792288" y="3196050"/>
            <a:ext cx="1316037" cy="373063"/>
            <a:chOff x="196" y="2820"/>
            <a:chExt cx="402" cy="748"/>
          </a:xfrm>
        </p:grpSpPr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107°03’59”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3" name="Group 68"/>
          <p:cNvGrpSpPr>
            <a:grpSpLocks/>
          </p:cNvGrpSpPr>
          <p:nvPr/>
        </p:nvGrpSpPr>
        <p:grpSpPr bwMode="auto">
          <a:xfrm>
            <a:off x="1150938" y="3569113"/>
            <a:ext cx="760412" cy="374650"/>
            <a:chOff x="0" y="3568"/>
            <a:chExt cx="196" cy="748"/>
          </a:xfrm>
        </p:grpSpPr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0" y="3568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5" name="Group 70"/>
            <p:cNvGrpSpPr>
              <a:grpSpLocks/>
            </p:cNvGrpSpPr>
            <p:nvPr/>
          </p:nvGrpSpPr>
          <p:grpSpPr bwMode="auto">
            <a:xfrm>
              <a:off x="0" y="3568"/>
              <a:ext cx="196" cy="748"/>
              <a:chOff x="0" y="3568"/>
              <a:chExt cx="196" cy="748"/>
            </a:xfrm>
          </p:grpSpPr>
          <p:sp>
            <p:nvSpPr>
              <p:cNvPr id="76" name="Rectangle 71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sums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1150938" y="1733963"/>
            <a:ext cx="6946900" cy="2159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68" name="Group 74"/>
          <p:cNvGrpSpPr>
            <a:grpSpLocks/>
          </p:cNvGrpSpPr>
          <p:nvPr/>
        </p:nvGrpSpPr>
        <p:grpSpPr bwMode="auto">
          <a:xfrm>
            <a:off x="3557588" y="2099088"/>
            <a:ext cx="1316037" cy="373062"/>
            <a:chOff x="196" y="576"/>
            <a:chExt cx="402" cy="748"/>
          </a:xfrm>
        </p:grpSpPr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0" name="Group 76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82" name="Rectangle 7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58”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73" name="Group 79"/>
          <p:cNvGrpSpPr>
            <a:grpSpLocks/>
          </p:cNvGrpSpPr>
          <p:nvPr/>
        </p:nvGrpSpPr>
        <p:grpSpPr bwMode="auto">
          <a:xfrm>
            <a:off x="3557588" y="2472150"/>
            <a:ext cx="1316037" cy="374650"/>
            <a:chOff x="196" y="1324"/>
            <a:chExt cx="402" cy="748"/>
          </a:xfrm>
        </p:grpSpPr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5" name="Group 81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87" name="Rectangle 82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61”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88" name="Rectangle 83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79" name="Group 84"/>
          <p:cNvGrpSpPr>
            <a:grpSpLocks/>
          </p:cNvGrpSpPr>
          <p:nvPr/>
        </p:nvGrpSpPr>
        <p:grpSpPr bwMode="auto">
          <a:xfrm>
            <a:off x="3557588" y="2846800"/>
            <a:ext cx="1316037" cy="374650"/>
            <a:chOff x="196" y="2072"/>
            <a:chExt cx="402" cy="748"/>
          </a:xfrm>
        </p:grpSpPr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81" name="Group 86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92" name="Rectangle 8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63”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4" name="Group 89"/>
          <p:cNvGrpSpPr>
            <a:grpSpLocks/>
          </p:cNvGrpSpPr>
          <p:nvPr/>
        </p:nvGrpSpPr>
        <p:grpSpPr bwMode="auto">
          <a:xfrm>
            <a:off x="3557588" y="3221450"/>
            <a:ext cx="1316037" cy="373063"/>
            <a:chOff x="196" y="2820"/>
            <a:chExt cx="402" cy="748"/>
          </a:xfrm>
        </p:grpSpPr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86" name="Group 91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97" name="Rectangle 92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59”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98" name="Rectangle 93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9" name="Group 94"/>
          <p:cNvGrpSpPr>
            <a:grpSpLocks/>
          </p:cNvGrpSpPr>
          <p:nvPr/>
        </p:nvGrpSpPr>
        <p:grpSpPr bwMode="auto">
          <a:xfrm>
            <a:off x="3557588" y="3577050"/>
            <a:ext cx="1316037" cy="373063"/>
            <a:chOff x="196" y="2820"/>
            <a:chExt cx="402" cy="748"/>
          </a:xfrm>
        </p:grpSpPr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91" name="Group 96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102" name="Rectangle 9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241”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03" name="Rectangle 98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151" name="Line 146"/>
          <p:cNvSpPr>
            <a:spLocks noChangeShapeType="1"/>
          </p:cNvSpPr>
          <p:nvPr/>
        </p:nvSpPr>
        <p:spPr bwMode="auto">
          <a:xfrm>
            <a:off x="1139825" y="20752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52" name="Line 147"/>
          <p:cNvSpPr>
            <a:spLocks noChangeShapeType="1"/>
          </p:cNvSpPr>
          <p:nvPr/>
        </p:nvSpPr>
        <p:spPr bwMode="auto">
          <a:xfrm>
            <a:off x="1139825" y="35611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162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63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64" name="Group 15"/>
            <p:cNvGrpSpPr>
              <a:grpSpLocks/>
            </p:cNvGrpSpPr>
            <p:nvPr/>
          </p:nvGrpSpPr>
          <p:grpSpPr bwMode="auto">
            <a:xfrm>
              <a:off x="598" y="0"/>
              <a:ext cx="627" cy="576"/>
              <a:chOff x="598" y="0"/>
              <a:chExt cx="627" cy="576"/>
            </a:xfrm>
          </p:grpSpPr>
          <p:sp>
            <p:nvSpPr>
              <p:cNvPr id="165" name="Rectangle 16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 − __________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167" name="Text Box 100"/>
          <p:cNvSpPr txBox="1">
            <a:spLocks noChangeArrowheads="1"/>
          </p:cNvSpPr>
          <p:nvPr/>
        </p:nvSpPr>
        <p:spPr bwMode="auto">
          <a:xfrm>
            <a:off x="3848224" y="1696687"/>
            <a:ext cx="103346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107°03’</a:t>
            </a:r>
          </a:p>
        </p:txBody>
      </p:sp>
      <p:grpSp>
        <p:nvGrpSpPr>
          <p:cNvPr id="161" name="Group 101"/>
          <p:cNvGrpSpPr>
            <a:grpSpLocks/>
          </p:cNvGrpSpPr>
          <p:nvPr/>
        </p:nvGrpSpPr>
        <p:grpSpPr bwMode="auto">
          <a:xfrm>
            <a:off x="5043488" y="2099088"/>
            <a:ext cx="1316037" cy="373062"/>
            <a:chOff x="196" y="576"/>
            <a:chExt cx="402" cy="748"/>
          </a:xfrm>
        </p:grpSpPr>
        <p:sp>
          <p:nvSpPr>
            <p:cNvPr id="168" name="Rectangle 102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69" name="Group 103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170" name="Rectangle 104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+2.2”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71" name="Rectangle 105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72" name="Group 106"/>
          <p:cNvGrpSpPr>
            <a:grpSpLocks/>
          </p:cNvGrpSpPr>
          <p:nvPr/>
        </p:nvGrpSpPr>
        <p:grpSpPr bwMode="auto">
          <a:xfrm>
            <a:off x="5043488" y="2472150"/>
            <a:ext cx="1316037" cy="374650"/>
            <a:chOff x="196" y="1324"/>
            <a:chExt cx="402" cy="748"/>
          </a:xfrm>
        </p:grpSpPr>
        <p:sp>
          <p:nvSpPr>
            <p:cNvPr id="173" name="Rectangle 107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74" name="Group 108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175" name="Rectangle 109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-0.8”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76" name="Rectangle 110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77" name="Group 111"/>
          <p:cNvGrpSpPr>
            <a:grpSpLocks/>
          </p:cNvGrpSpPr>
          <p:nvPr/>
        </p:nvGrpSpPr>
        <p:grpSpPr bwMode="auto">
          <a:xfrm>
            <a:off x="5043488" y="2846800"/>
            <a:ext cx="1316037" cy="374650"/>
            <a:chOff x="196" y="2072"/>
            <a:chExt cx="402" cy="748"/>
          </a:xfrm>
        </p:grpSpPr>
        <p:sp>
          <p:nvSpPr>
            <p:cNvPr id="178" name="Rectangle 112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79" name="Group 113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180" name="Rectangle 114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-2.8”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81" name="Rectangle 115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2" name="Group 116"/>
          <p:cNvGrpSpPr>
            <a:grpSpLocks/>
          </p:cNvGrpSpPr>
          <p:nvPr/>
        </p:nvGrpSpPr>
        <p:grpSpPr bwMode="auto">
          <a:xfrm>
            <a:off x="5043488" y="3221450"/>
            <a:ext cx="1316037" cy="373063"/>
            <a:chOff x="196" y="2820"/>
            <a:chExt cx="402" cy="748"/>
          </a:xfrm>
        </p:grpSpPr>
        <p:sp>
          <p:nvSpPr>
            <p:cNvPr id="183" name="Rectangle 117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84" name="Group 118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185" name="Rectangle 119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+1.2”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86" name="Rectangle 120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7" name="Group 121"/>
          <p:cNvGrpSpPr>
            <a:grpSpLocks/>
          </p:cNvGrpSpPr>
          <p:nvPr/>
        </p:nvGrpSpPr>
        <p:grpSpPr bwMode="auto">
          <a:xfrm>
            <a:off x="6313488" y="2099088"/>
            <a:ext cx="1316037" cy="373062"/>
            <a:chOff x="196" y="576"/>
            <a:chExt cx="402" cy="748"/>
          </a:xfrm>
        </p:grpSpPr>
        <p:sp>
          <p:nvSpPr>
            <p:cNvPr id="188" name="Rectangle 122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89" name="Group 123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190" name="Rectangle 124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4.84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91" name="Rectangle 125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92" name="Group 126"/>
          <p:cNvGrpSpPr>
            <a:grpSpLocks/>
          </p:cNvGrpSpPr>
          <p:nvPr/>
        </p:nvGrpSpPr>
        <p:grpSpPr bwMode="auto">
          <a:xfrm>
            <a:off x="6313488" y="2472150"/>
            <a:ext cx="1316037" cy="374650"/>
            <a:chOff x="196" y="1324"/>
            <a:chExt cx="402" cy="748"/>
          </a:xfrm>
        </p:grpSpPr>
        <p:sp>
          <p:nvSpPr>
            <p:cNvPr id="193" name="Rectangle 127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94" name="Group 128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195" name="Rectangle 129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0.64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96" name="Rectangle 130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97" name="Group 131"/>
          <p:cNvGrpSpPr>
            <a:grpSpLocks/>
          </p:cNvGrpSpPr>
          <p:nvPr/>
        </p:nvGrpSpPr>
        <p:grpSpPr bwMode="auto">
          <a:xfrm>
            <a:off x="6313488" y="2846800"/>
            <a:ext cx="1316037" cy="374650"/>
            <a:chOff x="196" y="2072"/>
            <a:chExt cx="402" cy="748"/>
          </a:xfrm>
        </p:grpSpPr>
        <p:sp>
          <p:nvSpPr>
            <p:cNvPr id="198" name="Rectangle 132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99" name="Group 133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200" name="Rectangle 134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7.84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201" name="Rectangle 135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02" name="Group 136"/>
          <p:cNvGrpSpPr>
            <a:grpSpLocks/>
          </p:cNvGrpSpPr>
          <p:nvPr/>
        </p:nvGrpSpPr>
        <p:grpSpPr bwMode="auto">
          <a:xfrm>
            <a:off x="6313488" y="3221450"/>
            <a:ext cx="1316037" cy="373063"/>
            <a:chOff x="196" y="2820"/>
            <a:chExt cx="402" cy="748"/>
          </a:xfrm>
        </p:grpSpPr>
        <p:sp>
          <p:nvSpPr>
            <p:cNvPr id="203" name="Rectangle 137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4" name="Group 138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205" name="Rectangle 139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1.44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206" name="Rectangle 140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07" name="Group 141"/>
          <p:cNvGrpSpPr>
            <a:grpSpLocks/>
          </p:cNvGrpSpPr>
          <p:nvPr/>
        </p:nvGrpSpPr>
        <p:grpSpPr bwMode="auto">
          <a:xfrm>
            <a:off x="6326188" y="3577050"/>
            <a:ext cx="1316037" cy="373063"/>
            <a:chOff x="196" y="2820"/>
            <a:chExt cx="402" cy="748"/>
          </a:xfrm>
        </p:grpSpPr>
        <p:sp>
          <p:nvSpPr>
            <p:cNvPr id="208" name="Rectangle 142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9" name="Group 143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210" name="Rectangle 144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14.76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211" name="Rectangle 145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31483062"/>
              </p:ext>
            </p:extLst>
          </p:nvPr>
        </p:nvGraphicFramePr>
        <p:xfrm>
          <a:off x="1779588" y="4360545"/>
          <a:ext cx="2105892" cy="570834"/>
        </p:xfrm>
        <a:graphic>
          <a:graphicData uri="http://schemas.openxmlformats.org/presentationml/2006/ole">
            <p:oleObj spid="_x0000_s342051" name="Equation" r:id="rId3" imgW="32613600" imgH="8839200" progId="Equation.DSMT4">
              <p:embed/>
            </p:oleObj>
          </a:graphicData>
        </a:graphic>
      </p:graphicFrame>
      <p:sp>
        <p:nvSpPr>
          <p:cNvPr id="154" name="Text Box 149"/>
          <p:cNvSpPr txBox="1">
            <a:spLocks noChangeArrowheads="1"/>
          </p:cNvSpPr>
          <p:nvPr/>
        </p:nvSpPr>
        <p:spPr bwMode="auto">
          <a:xfrm>
            <a:off x="4056962" y="4360545"/>
            <a:ext cx="3929215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   107°03’00”+0°00’60.25”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    = 107°03’60.25” = </a:t>
            </a:r>
            <a:r>
              <a:rPr lang="en-US" sz="1800" u="sng" dirty="0">
                <a:solidFill>
                  <a:schemeClr val="tx1"/>
                </a:solidFill>
                <a:latin typeface="+mn-lt"/>
                <a:cs typeface="Arial" charset="0"/>
              </a:rPr>
              <a:t>107°04’00.2”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01220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A. Basic Analysis; 5</a:t>
            </a:r>
            <a:r>
              <a:rPr lang="en-US" dirty="0"/>
              <a:t>. Angles &amp; Random Errors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50938" y="1733963"/>
            <a:ext cx="641350" cy="288925"/>
            <a:chOff x="0" y="0"/>
            <a:chExt cx="196" cy="576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19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196" cy="576"/>
              <a:chOff x="0" y="0"/>
              <a:chExt cx="196" cy="576"/>
            </a:xfrm>
          </p:grpSpPr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num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792288" y="1733963"/>
            <a:ext cx="1316037" cy="288925"/>
            <a:chOff x="196" y="0"/>
            <a:chExt cx="402" cy="576"/>
          </a:xfrm>
        </p:grpSpPr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96" y="0"/>
              <a:ext cx="40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96" y="0"/>
              <a:ext cx="402" cy="576"/>
              <a:chOff x="196" y="0"/>
              <a:chExt cx="402" cy="576"/>
            </a:xfrm>
          </p:grpSpPr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196" y="0"/>
                <a:ext cx="402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883129" y="1733963"/>
            <a:ext cx="1755666" cy="345358"/>
            <a:chOff x="1225" y="0"/>
            <a:chExt cx="431" cy="576"/>
          </a:xfrm>
        </p:grpSpPr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225" y="0"/>
              <a:ext cx="431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225" y="0"/>
              <a:ext cx="431" cy="576"/>
              <a:chOff x="1225" y="0"/>
              <a:chExt cx="431" cy="576"/>
            </a:xfrm>
          </p:grpSpPr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v=MPV-</a:t>
                </a:r>
                <a:r>
                  <a:rPr lang="en-US" sz="1800" i="1" dirty="0" err="1">
                    <a:solidFill>
                      <a:srgbClr val="010101"/>
                    </a:solidFill>
                    <a:latin typeface="+mn-lt"/>
                    <a:cs typeface="Arial" charset="0"/>
                  </a:rPr>
                  <a:t>meas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431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6203950" y="1733963"/>
            <a:ext cx="1525588" cy="288925"/>
            <a:chOff x="1656" y="0"/>
            <a:chExt cx="466" cy="576"/>
          </a:xfrm>
        </p:grpSpPr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1656" y="0"/>
              <a:ext cx="46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656" y="0"/>
              <a:ext cx="466" cy="576"/>
              <a:chOff x="1656" y="0"/>
              <a:chExt cx="466" cy="576"/>
            </a:xfrm>
          </p:grpSpPr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v</a:t>
                </a:r>
                <a:r>
                  <a:rPr lang="en-US" sz="1800" i="1" baseline="300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1656" y="0"/>
                <a:ext cx="466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150938" y="2073688"/>
            <a:ext cx="641350" cy="373062"/>
            <a:chOff x="0" y="576"/>
            <a:chExt cx="196" cy="748"/>
          </a:xfrm>
        </p:grpSpPr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0" y="576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0" y="576"/>
              <a:ext cx="196" cy="748"/>
              <a:chOff x="0" y="576"/>
              <a:chExt cx="196" cy="748"/>
            </a:xfrm>
          </p:grpSpPr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1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1792288" y="2073688"/>
            <a:ext cx="1316037" cy="373062"/>
            <a:chOff x="196" y="576"/>
            <a:chExt cx="402" cy="748"/>
          </a:xfrm>
        </p:grpSpPr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0" name="Group 35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1150938" y="2446750"/>
            <a:ext cx="641350" cy="374650"/>
            <a:chOff x="0" y="1324"/>
            <a:chExt cx="196" cy="748"/>
          </a:xfrm>
        </p:grpSpPr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0" y="1324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35" name="Group 40"/>
            <p:cNvGrpSpPr>
              <a:grpSpLocks/>
            </p:cNvGrpSpPr>
            <p:nvPr/>
          </p:nvGrpSpPr>
          <p:grpSpPr bwMode="auto">
            <a:xfrm>
              <a:off x="0" y="1324"/>
              <a:ext cx="196" cy="748"/>
              <a:chOff x="0" y="1324"/>
              <a:chExt cx="196" cy="748"/>
            </a:xfrm>
          </p:grpSpPr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2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0" y="1324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38" name="Group 43"/>
          <p:cNvGrpSpPr>
            <a:grpSpLocks/>
          </p:cNvGrpSpPr>
          <p:nvPr/>
        </p:nvGrpSpPr>
        <p:grpSpPr bwMode="auto">
          <a:xfrm>
            <a:off x="1792288" y="2446750"/>
            <a:ext cx="1316037" cy="374650"/>
            <a:chOff x="196" y="1324"/>
            <a:chExt cx="402" cy="748"/>
          </a:xfrm>
        </p:grpSpPr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0" name="Group 45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107°04’01”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3" name="Group 48"/>
          <p:cNvGrpSpPr>
            <a:grpSpLocks/>
          </p:cNvGrpSpPr>
          <p:nvPr/>
        </p:nvGrpSpPr>
        <p:grpSpPr bwMode="auto">
          <a:xfrm>
            <a:off x="1150938" y="2821400"/>
            <a:ext cx="641350" cy="374650"/>
            <a:chOff x="0" y="2072"/>
            <a:chExt cx="196" cy="748"/>
          </a:xfrm>
        </p:grpSpPr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0" y="2072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45" name="Group 50"/>
            <p:cNvGrpSpPr>
              <a:grpSpLocks/>
            </p:cNvGrpSpPr>
            <p:nvPr/>
          </p:nvGrpSpPr>
          <p:grpSpPr bwMode="auto">
            <a:xfrm>
              <a:off x="0" y="2072"/>
              <a:ext cx="196" cy="748"/>
              <a:chOff x="0" y="2072"/>
              <a:chExt cx="196" cy="748"/>
            </a:xfrm>
          </p:grpSpPr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3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0" y="2072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48" name="Group 53"/>
          <p:cNvGrpSpPr>
            <a:grpSpLocks/>
          </p:cNvGrpSpPr>
          <p:nvPr/>
        </p:nvGrpSpPr>
        <p:grpSpPr bwMode="auto">
          <a:xfrm>
            <a:off x="1792288" y="2821400"/>
            <a:ext cx="1316037" cy="374650"/>
            <a:chOff x="196" y="2072"/>
            <a:chExt cx="402" cy="748"/>
          </a:xfrm>
        </p:grpSpPr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0" name="Group 55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107°04’03”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3" name="Group 58"/>
          <p:cNvGrpSpPr>
            <a:grpSpLocks/>
          </p:cNvGrpSpPr>
          <p:nvPr/>
        </p:nvGrpSpPr>
        <p:grpSpPr bwMode="auto">
          <a:xfrm>
            <a:off x="1150938" y="3196050"/>
            <a:ext cx="641350" cy="373063"/>
            <a:chOff x="0" y="2820"/>
            <a:chExt cx="196" cy="748"/>
          </a:xfrm>
        </p:grpSpPr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0" y="2820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55" name="Group 60"/>
            <p:cNvGrpSpPr>
              <a:grpSpLocks/>
            </p:cNvGrpSpPr>
            <p:nvPr/>
          </p:nvGrpSpPr>
          <p:grpSpPr bwMode="auto">
            <a:xfrm>
              <a:off x="0" y="2820"/>
              <a:ext cx="196" cy="748"/>
              <a:chOff x="0" y="2820"/>
              <a:chExt cx="196" cy="748"/>
            </a:xfrm>
          </p:grpSpPr>
          <p:sp>
            <p:nvSpPr>
              <p:cNvPr id="66" name="Rectangle 61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4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67" name="Rectangle 62"/>
              <p:cNvSpPr>
                <a:spLocks noChangeArrowheads="1"/>
              </p:cNvSpPr>
              <p:nvPr/>
            </p:nvSpPr>
            <p:spPr bwMode="auto">
              <a:xfrm>
                <a:off x="0" y="2820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1792288" y="3196050"/>
            <a:ext cx="1316037" cy="373063"/>
            <a:chOff x="196" y="2820"/>
            <a:chExt cx="402" cy="748"/>
          </a:xfrm>
        </p:grpSpPr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0" name="Group 65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71" name="Rectangle 66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107°03’59”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72" name="Rectangle 6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63" name="Group 68"/>
          <p:cNvGrpSpPr>
            <a:grpSpLocks/>
          </p:cNvGrpSpPr>
          <p:nvPr/>
        </p:nvGrpSpPr>
        <p:grpSpPr bwMode="auto">
          <a:xfrm>
            <a:off x="1150938" y="3569113"/>
            <a:ext cx="760412" cy="374650"/>
            <a:chOff x="0" y="3568"/>
            <a:chExt cx="196" cy="748"/>
          </a:xfrm>
        </p:grpSpPr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0" y="3568"/>
              <a:ext cx="1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65" name="Group 70"/>
            <p:cNvGrpSpPr>
              <a:grpSpLocks/>
            </p:cNvGrpSpPr>
            <p:nvPr/>
          </p:nvGrpSpPr>
          <p:grpSpPr bwMode="auto">
            <a:xfrm>
              <a:off x="0" y="3568"/>
              <a:ext cx="196" cy="748"/>
              <a:chOff x="0" y="3568"/>
              <a:chExt cx="196" cy="748"/>
            </a:xfrm>
          </p:grpSpPr>
          <p:sp>
            <p:nvSpPr>
              <p:cNvPr id="76" name="Rectangle 71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>
                    <a:solidFill>
                      <a:srgbClr val="010101"/>
                    </a:solidFill>
                    <a:latin typeface="+mn-lt"/>
                    <a:cs typeface="Arial" charset="0"/>
                  </a:rPr>
                  <a:t>sums</a:t>
                </a:r>
                <a:endParaRPr lang="en-US" sz="1800">
                  <a:latin typeface="+mn-lt"/>
                </a:endParaRPr>
              </a:p>
              <a:p>
                <a:pPr algn="ctr" eaLnBrk="0" hangingPunct="0"/>
                <a:endParaRPr lang="en-US" sz="1800">
                  <a:latin typeface="+mn-lt"/>
                </a:endParaRPr>
              </a:p>
            </p:txBody>
          </p:sp>
          <p:sp>
            <p:nvSpPr>
              <p:cNvPr id="77" name="Rectangle 72"/>
              <p:cNvSpPr>
                <a:spLocks noChangeArrowheads="1"/>
              </p:cNvSpPr>
              <p:nvPr/>
            </p:nvSpPr>
            <p:spPr bwMode="auto">
              <a:xfrm>
                <a:off x="0" y="3568"/>
                <a:ext cx="196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1150938" y="1733963"/>
            <a:ext cx="6946900" cy="215900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68" name="Group 74"/>
          <p:cNvGrpSpPr>
            <a:grpSpLocks/>
          </p:cNvGrpSpPr>
          <p:nvPr/>
        </p:nvGrpSpPr>
        <p:grpSpPr bwMode="auto">
          <a:xfrm>
            <a:off x="3557588" y="2099088"/>
            <a:ext cx="1316037" cy="373062"/>
            <a:chOff x="196" y="576"/>
            <a:chExt cx="402" cy="748"/>
          </a:xfrm>
        </p:grpSpPr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0" name="Group 76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82" name="Rectangle 77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58”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83" name="Rectangle 78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73" name="Group 79"/>
          <p:cNvGrpSpPr>
            <a:grpSpLocks/>
          </p:cNvGrpSpPr>
          <p:nvPr/>
        </p:nvGrpSpPr>
        <p:grpSpPr bwMode="auto">
          <a:xfrm>
            <a:off x="3557588" y="2472150"/>
            <a:ext cx="1316037" cy="374650"/>
            <a:chOff x="196" y="1324"/>
            <a:chExt cx="402" cy="748"/>
          </a:xfrm>
        </p:grpSpPr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75" name="Group 81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87" name="Rectangle 82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61”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88" name="Rectangle 83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79" name="Group 84"/>
          <p:cNvGrpSpPr>
            <a:grpSpLocks/>
          </p:cNvGrpSpPr>
          <p:nvPr/>
        </p:nvGrpSpPr>
        <p:grpSpPr bwMode="auto">
          <a:xfrm>
            <a:off x="3557588" y="2846800"/>
            <a:ext cx="1316037" cy="374650"/>
            <a:chOff x="196" y="2072"/>
            <a:chExt cx="402" cy="748"/>
          </a:xfrm>
        </p:grpSpPr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81" name="Group 86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92" name="Rectangle 87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63”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93" name="Rectangle 88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4" name="Group 89"/>
          <p:cNvGrpSpPr>
            <a:grpSpLocks/>
          </p:cNvGrpSpPr>
          <p:nvPr/>
        </p:nvGrpSpPr>
        <p:grpSpPr bwMode="auto">
          <a:xfrm>
            <a:off x="3557588" y="3221450"/>
            <a:ext cx="1316037" cy="373063"/>
            <a:chOff x="196" y="2820"/>
            <a:chExt cx="402" cy="748"/>
          </a:xfrm>
        </p:grpSpPr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86" name="Group 91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97" name="Rectangle 92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>
                    <a:solidFill>
                      <a:srgbClr val="010101"/>
                    </a:solidFill>
                    <a:latin typeface="+mn-lt"/>
                    <a:cs typeface="Arial" charset="0"/>
                  </a:rPr>
                  <a:t>59”</a:t>
                </a:r>
                <a:endParaRPr lang="en-US" sz="1800">
                  <a:latin typeface="+mn-lt"/>
                </a:endParaRPr>
              </a:p>
            </p:txBody>
          </p:sp>
          <p:sp>
            <p:nvSpPr>
              <p:cNvPr id="98" name="Rectangle 93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89" name="Group 94"/>
          <p:cNvGrpSpPr>
            <a:grpSpLocks/>
          </p:cNvGrpSpPr>
          <p:nvPr/>
        </p:nvGrpSpPr>
        <p:grpSpPr bwMode="auto">
          <a:xfrm>
            <a:off x="3557588" y="3577050"/>
            <a:ext cx="1316037" cy="373063"/>
            <a:chOff x="196" y="2820"/>
            <a:chExt cx="402" cy="748"/>
          </a:xfrm>
        </p:grpSpPr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91" name="Group 96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102" name="Rectangle 97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241”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03" name="Rectangle 98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151" name="Line 146"/>
          <p:cNvSpPr>
            <a:spLocks noChangeShapeType="1"/>
          </p:cNvSpPr>
          <p:nvPr/>
        </p:nvSpPr>
        <p:spPr bwMode="auto">
          <a:xfrm>
            <a:off x="1139825" y="20752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sp>
        <p:nvSpPr>
          <p:cNvPr id="152" name="Line 147"/>
          <p:cNvSpPr>
            <a:spLocks noChangeShapeType="1"/>
          </p:cNvSpPr>
          <p:nvPr/>
        </p:nvSpPr>
        <p:spPr bwMode="auto">
          <a:xfrm>
            <a:off x="1139825" y="3561175"/>
            <a:ext cx="6307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latin typeface="+mn-lt"/>
            </a:endParaRPr>
          </a:p>
        </p:txBody>
      </p:sp>
      <p:grpSp>
        <p:nvGrpSpPr>
          <p:cNvPr id="162" name="Group 13"/>
          <p:cNvGrpSpPr>
            <a:grpSpLocks/>
          </p:cNvGrpSpPr>
          <p:nvPr/>
        </p:nvGrpSpPr>
        <p:grpSpPr bwMode="auto">
          <a:xfrm>
            <a:off x="3019425" y="1733963"/>
            <a:ext cx="2052638" cy="288925"/>
            <a:chOff x="598" y="0"/>
            <a:chExt cx="627" cy="576"/>
          </a:xfrm>
        </p:grpSpPr>
        <p:sp>
          <p:nvSpPr>
            <p:cNvPr id="163" name="Rectangle 14"/>
            <p:cNvSpPr>
              <a:spLocks noChangeArrowheads="1"/>
            </p:cNvSpPr>
            <p:nvPr/>
          </p:nvSpPr>
          <p:spPr bwMode="auto">
            <a:xfrm>
              <a:off x="598" y="0"/>
              <a:ext cx="627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64" name="Group 15"/>
            <p:cNvGrpSpPr>
              <a:grpSpLocks/>
            </p:cNvGrpSpPr>
            <p:nvPr/>
          </p:nvGrpSpPr>
          <p:grpSpPr bwMode="auto">
            <a:xfrm>
              <a:off x="598" y="0"/>
              <a:ext cx="627" cy="576"/>
              <a:chOff x="598" y="0"/>
              <a:chExt cx="627" cy="576"/>
            </a:xfrm>
          </p:grpSpPr>
          <p:sp>
            <p:nvSpPr>
              <p:cNvPr id="165" name="Rectangle 16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i="1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DMS − __________</a:t>
                </a:r>
                <a:endParaRPr lang="en-US" sz="1800" dirty="0">
                  <a:latin typeface="+mn-lt"/>
                </a:endParaRPr>
              </a:p>
              <a:p>
                <a:pPr algn="ctr" eaLnBrk="0" hangingPunct="0"/>
                <a:endParaRPr lang="en-US" sz="1800" dirty="0">
                  <a:latin typeface="+mn-lt"/>
                </a:endParaRPr>
              </a:p>
            </p:txBody>
          </p:sp>
          <p:sp>
            <p:nvSpPr>
              <p:cNvPr id="166" name="Rectangle 17"/>
              <p:cNvSpPr>
                <a:spLocks noChangeArrowheads="1"/>
              </p:cNvSpPr>
              <p:nvPr/>
            </p:nvSpPr>
            <p:spPr bwMode="auto">
              <a:xfrm>
                <a:off x="598" y="0"/>
                <a:ext cx="627" cy="576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sp>
        <p:nvSpPr>
          <p:cNvPr id="167" name="Text Box 100"/>
          <p:cNvSpPr txBox="1">
            <a:spLocks noChangeArrowheads="1"/>
          </p:cNvSpPr>
          <p:nvPr/>
        </p:nvSpPr>
        <p:spPr bwMode="auto">
          <a:xfrm>
            <a:off x="3848224" y="1696687"/>
            <a:ext cx="1033463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107°03’</a:t>
            </a:r>
          </a:p>
        </p:txBody>
      </p:sp>
      <p:grpSp>
        <p:nvGrpSpPr>
          <p:cNvPr id="161" name="Group 101"/>
          <p:cNvGrpSpPr>
            <a:grpSpLocks/>
          </p:cNvGrpSpPr>
          <p:nvPr/>
        </p:nvGrpSpPr>
        <p:grpSpPr bwMode="auto">
          <a:xfrm>
            <a:off x="5043488" y="2099088"/>
            <a:ext cx="1316037" cy="373062"/>
            <a:chOff x="196" y="576"/>
            <a:chExt cx="402" cy="748"/>
          </a:xfrm>
        </p:grpSpPr>
        <p:sp>
          <p:nvSpPr>
            <p:cNvPr id="168" name="Rectangle 102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69" name="Group 103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170" name="Rectangle 104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+2.2”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71" name="Rectangle 105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72" name="Group 106"/>
          <p:cNvGrpSpPr>
            <a:grpSpLocks/>
          </p:cNvGrpSpPr>
          <p:nvPr/>
        </p:nvGrpSpPr>
        <p:grpSpPr bwMode="auto">
          <a:xfrm>
            <a:off x="5043488" y="2472150"/>
            <a:ext cx="1316037" cy="374650"/>
            <a:chOff x="196" y="1324"/>
            <a:chExt cx="402" cy="748"/>
          </a:xfrm>
        </p:grpSpPr>
        <p:sp>
          <p:nvSpPr>
            <p:cNvPr id="173" name="Rectangle 107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74" name="Group 108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175" name="Rectangle 109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-0.8”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76" name="Rectangle 110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77" name="Group 111"/>
          <p:cNvGrpSpPr>
            <a:grpSpLocks/>
          </p:cNvGrpSpPr>
          <p:nvPr/>
        </p:nvGrpSpPr>
        <p:grpSpPr bwMode="auto">
          <a:xfrm>
            <a:off x="5043488" y="2846800"/>
            <a:ext cx="1316037" cy="374650"/>
            <a:chOff x="196" y="2072"/>
            <a:chExt cx="402" cy="748"/>
          </a:xfrm>
        </p:grpSpPr>
        <p:sp>
          <p:nvSpPr>
            <p:cNvPr id="178" name="Rectangle 112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79" name="Group 113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180" name="Rectangle 114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-2.8”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81" name="Rectangle 115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2" name="Group 116"/>
          <p:cNvGrpSpPr>
            <a:grpSpLocks/>
          </p:cNvGrpSpPr>
          <p:nvPr/>
        </p:nvGrpSpPr>
        <p:grpSpPr bwMode="auto">
          <a:xfrm>
            <a:off x="5043488" y="3221450"/>
            <a:ext cx="1316037" cy="373063"/>
            <a:chOff x="196" y="2820"/>
            <a:chExt cx="402" cy="748"/>
          </a:xfrm>
        </p:grpSpPr>
        <p:sp>
          <p:nvSpPr>
            <p:cNvPr id="183" name="Rectangle 117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84" name="Group 118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185" name="Rectangle 119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+1.2”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86" name="Rectangle 120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87" name="Group 121"/>
          <p:cNvGrpSpPr>
            <a:grpSpLocks/>
          </p:cNvGrpSpPr>
          <p:nvPr/>
        </p:nvGrpSpPr>
        <p:grpSpPr bwMode="auto">
          <a:xfrm>
            <a:off x="6313488" y="2099088"/>
            <a:ext cx="1316037" cy="373062"/>
            <a:chOff x="196" y="576"/>
            <a:chExt cx="402" cy="748"/>
          </a:xfrm>
        </p:grpSpPr>
        <p:sp>
          <p:nvSpPr>
            <p:cNvPr id="188" name="Rectangle 122"/>
            <p:cNvSpPr>
              <a:spLocks noChangeArrowheads="1"/>
            </p:cNvSpPr>
            <p:nvPr/>
          </p:nvSpPr>
          <p:spPr bwMode="auto">
            <a:xfrm>
              <a:off x="196" y="576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89" name="Group 123"/>
            <p:cNvGrpSpPr>
              <a:grpSpLocks/>
            </p:cNvGrpSpPr>
            <p:nvPr/>
          </p:nvGrpSpPr>
          <p:grpSpPr bwMode="auto">
            <a:xfrm>
              <a:off x="196" y="576"/>
              <a:ext cx="402" cy="748"/>
              <a:chOff x="196" y="576"/>
              <a:chExt cx="402" cy="748"/>
            </a:xfrm>
          </p:grpSpPr>
          <p:sp>
            <p:nvSpPr>
              <p:cNvPr id="190" name="Rectangle 124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4.84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91" name="Rectangle 125"/>
              <p:cNvSpPr>
                <a:spLocks noChangeArrowheads="1"/>
              </p:cNvSpPr>
              <p:nvPr/>
            </p:nvSpPr>
            <p:spPr bwMode="auto">
              <a:xfrm>
                <a:off x="196" y="576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92" name="Group 126"/>
          <p:cNvGrpSpPr>
            <a:grpSpLocks/>
          </p:cNvGrpSpPr>
          <p:nvPr/>
        </p:nvGrpSpPr>
        <p:grpSpPr bwMode="auto">
          <a:xfrm>
            <a:off x="6313488" y="2472150"/>
            <a:ext cx="1316037" cy="374650"/>
            <a:chOff x="196" y="1324"/>
            <a:chExt cx="402" cy="748"/>
          </a:xfrm>
        </p:grpSpPr>
        <p:sp>
          <p:nvSpPr>
            <p:cNvPr id="193" name="Rectangle 127"/>
            <p:cNvSpPr>
              <a:spLocks noChangeArrowheads="1"/>
            </p:cNvSpPr>
            <p:nvPr/>
          </p:nvSpPr>
          <p:spPr bwMode="auto">
            <a:xfrm>
              <a:off x="196" y="1324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94" name="Group 128"/>
            <p:cNvGrpSpPr>
              <a:grpSpLocks/>
            </p:cNvGrpSpPr>
            <p:nvPr/>
          </p:nvGrpSpPr>
          <p:grpSpPr bwMode="auto">
            <a:xfrm>
              <a:off x="196" y="1324"/>
              <a:ext cx="402" cy="748"/>
              <a:chOff x="196" y="1324"/>
              <a:chExt cx="402" cy="748"/>
            </a:xfrm>
          </p:grpSpPr>
          <p:sp>
            <p:nvSpPr>
              <p:cNvPr id="195" name="Rectangle 129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0.64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196" name="Rectangle 130"/>
              <p:cNvSpPr>
                <a:spLocks noChangeArrowheads="1"/>
              </p:cNvSpPr>
              <p:nvPr/>
            </p:nvSpPr>
            <p:spPr bwMode="auto">
              <a:xfrm>
                <a:off x="196" y="1324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197" name="Group 131"/>
          <p:cNvGrpSpPr>
            <a:grpSpLocks/>
          </p:cNvGrpSpPr>
          <p:nvPr/>
        </p:nvGrpSpPr>
        <p:grpSpPr bwMode="auto">
          <a:xfrm>
            <a:off x="6313488" y="2846800"/>
            <a:ext cx="1316037" cy="374650"/>
            <a:chOff x="196" y="2072"/>
            <a:chExt cx="402" cy="748"/>
          </a:xfrm>
        </p:grpSpPr>
        <p:sp>
          <p:nvSpPr>
            <p:cNvPr id="198" name="Rectangle 132"/>
            <p:cNvSpPr>
              <a:spLocks noChangeArrowheads="1"/>
            </p:cNvSpPr>
            <p:nvPr/>
          </p:nvSpPr>
          <p:spPr bwMode="auto">
            <a:xfrm>
              <a:off x="196" y="2072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199" name="Group 133"/>
            <p:cNvGrpSpPr>
              <a:grpSpLocks/>
            </p:cNvGrpSpPr>
            <p:nvPr/>
          </p:nvGrpSpPr>
          <p:grpSpPr bwMode="auto">
            <a:xfrm>
              <a:off x="196" y="2072"/>
              <a:ext cx="402" cy="748"/>
              <a:chOff x="196" y="2072"/>
              <a:chExt cx="402" cy="748"/>
            </a:xfrm>
          </p:grpSpPr>
          <p:sp>
            <p:nvSpPr>
              <p:cNvPr id="200" name="Rectangle 134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7.84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201" name="Rectangle 135"/>
              <p:cNvSpPr>
                <a:spLocks noChangeArrowheads="1"/>
              </p:cNvSpPr>
              <p:nvPr/>
            </p:nvSpPr>
            <p:spPr bwMode="auto">
              <a:xfrm>
                <a:off x="196" y="2072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02" name="Group 136"/>
          <p:cNvGrpSpPr>
            <a:grpSpLocks/>
          </p:cNvGrpSpPr>
          <p:nvPr/>
        </p:nvGrpSpPr>
        <p:grpSpPr bwMode="auto">
          <a:xfrm>
            <a:off x="6313488" y="3221450"/>
            <a:ext cx="1316037" cy="373063"/>
            <a:chOff x="196" y="2820"/>
            <a:chExt cx="402" cy="748"/>
          </a:xfrm>
        </p:grpSpPr>
        <p:sp>
          <p:nvSpPr>
            <p:cNvPr id="203" name="Rectangle 137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4" name="Group 138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205" name="Rectangle 139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1.44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206" name="Rectangle 140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pSp>
        <p:nvGrpSpPr>
          <p:cNvPr id="207" name="Group 141"/>
          <p:cNvGrpSpPr>
            <a:grpSpLocks/>
          </p:cNvGrpSpPr>
          <p:nvPr/>
        </p:nvGrpSpPr>
        <p:grpSpPr bwMode="auto">
          <a:xfrm>
            <a:off x="6326188" y="3577050"/>
            <a:ext cx="1316037" cy="373063"/>
            <a:chOff x="196" y="2820"/>
            <a:chExt cx="402" cy="748"/>
          </a:xfrm>
        </p:grpSpPr>
        <p:sp>
          <p:nvSpPr>
            <p:cNvPr id="208" name="Rectangle 142"/>
            <p:cNvSpPr>
              <a:spLocks noChangeArrowheads="1"/>
            </p:cNvSpPr>
            <p:nvPr/>
          </p:nvSpPr>
          <p:spPr bwMode="auto">
            <a:xfrm>
              <a:off x="196" y="2820"/>
              <a:ext cx="40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sz="1800">
                <a:latin typeface="+mn-lt"/>
              </a:endParaRPr>
            </a:p>
          </p:txBody>
        </p:sp>
        <p:grpSp>
          <p:nvGrpSpPr>
            <p:cNvPr id="209" name="Group 143"/>
            <p:cNvGrpSpPr>
              <a:grpSpLocks/>
            </p:cNvGrpSpPr>
            <p:nvPr/>
          </p:nvGrpSpPr>
          <p:grpSpPr bwMode="auto">
            <a:xfrm>
              <a:off x="196" y="2820"/>
              <a:ext cx="402" cy="748"/>
              <a:chOff x="196" y="2820"/>
              <a:chExt cx="402" cy="748"/>
            </a:xfrm>
          </p:grpSpPr>
          <p:sp>
            <p:nvSpPr>
              <p:cNvPr id="210" name="Rectangle 144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ctr"/>
                <a:r>
                  <a:rPr lang="en-US" sz="1800" dirty="0">
                    <a:solidFill>
                      <a:srgbClr val="010101"/>
                    </a:solidFill>
                    <a:latin typeface="+mn-lt"/>
                    <a:cs typeface="Arial" charset="0"/>
                  </a:rPr>
                  <a:t>14.76</a:t>
                </a:r>
                <a:endParaRPr lang="en-US" sz="1800" dirty="0">
                  <a:latin typeface="+mn-lt"/>
                </a:endParaRPr>
              </a:p>
            </p:txBody>
          </p:sp>
          <p:sp>
            <p:nvSpPr>
              <p:cNvPr id="211" name="Rectangle 145"/>
              <p:cNvSpPr>
                <a:spLocks noChangeArrowheads="1"/>
              </p:cNvSpPr>
              <p:nvPr/>
            </p:nvSpPr>
            <p:spPr bwMode="auto">
              <a:xfrm>
                <a:off x="196" y="2820"/>
                <a:ext cx="402" cy="748"/>
              </a:xfrm>
              <a:prstGeom prst="rect">
                <a:avLst/>
              </a:prstGeom>
              <a:noFill/>
              <a:ln w="7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>
                  <a:latin typeface="+mn-lt"/>
                </a:endParaRPr>
              </a:p>
            </p:txBody>
          </p:sp>
        </p:grpSp>
      </p:grpSp>
      <p:graphicFrame>
        <p:nvGraphicFramePr>
          <p:cNvPr id="15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0655554"/>
              </p:ext>
            </p:extLst>
          </p:nvPr>
        </p:nvGraphicFramePr>
        <p:xfrm>
          <a:off x="1779588" y="4360545"/>
          <a:ext cx="2105892" cy="570834"/>
        </p:xfrm>
        <a:graphic>
          <a:graphicData uri="http://schemas.openxmlformats.org/presentationml/2006/ole">
            <p:oleObj spid="_x0000_s343110" name="Equation" r:id="rId3" imgW="32613600" imgH="8839200" progId="Equation.DSMT4">
              <p:embed/>
            </p:oleObj>
          </a:graphicData>
        </a:graphic>
      </p:graphicFrame>
      <p:sp>
        <p:nvSpPr>
          <p:cNvPr id="154" name="Text Box 149"/>
          <p:cNvSpPr txBox="1">
            <a:spLocks noChangeArrowheads="1"/>
          </p:cNvSpPr>
          <p:nvPr/>
        </p:nvSpPr>
        <p:spPr bwMode="auto">
          <a:xfrm>
            <a:off x="4056962" y="4360545"/>
            <a:ext cx="3929215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   107°03’00”+0°00’60.25”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    = 107°03’60.25” = </a:t>
            </a:r>
            <a:r>
              <a:rPr lang="en-US" sz="1800" u="sng" dirty="0">
                <a:solidFill>
                  <a:schemeClr val="tx1"/>
                </a:solidFill>
                <a:latin typeface="+mn-lt"/>
                <a:cs typeface="Arial" charset="0"/>
              </a:rPr>
              <a:t>107°04’00.2”</a:t>
            </a:r>
          </a:p>
        </p:txBody>
      </p:sp>
      <p:graphicFrame>
        <p:nvGraphicFramePr>
          <p:cNvPr id="15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2937168"/>
              </p:ext>
            </p:extLst>
          </p:nvPr>
        </p:nvGraphicFramePr>
        <p:xfrm>
          <a:off x="1798638" y="5373688"/>
          <a:ext cx="2241550" cy="630237"/>
        </p:xfrm>
        <a:graphic>
          <a:graphicData uri="http://schemas.openxmlformats.org/presentationml/2006/ole">
            <p:oleObj spid="_x0000_s343111" name="Equation" r:id="rId4" imgW="34747200" imgH="9753600" progId="Equation.DSMT4">
              <p:embed/>
            </p:oleObj>
          </a:graphicData>
        </a:graphic>
      </p:graphicFrame>
      <p:sp>
        <p:nvSpPr>
          <p:cNvPr id="156" name="Text Box 149"/>
          <p:cNvSpPr txBox="1">
            <a:spLocks noChangeArrowheads="1"/>
          </p:cNvSpPr>
          <p:nvPr/>
        </p:nvSpPr>
        <p:spPr bwMode="auto">
          <a:xfrm>
            <a:off x="4056962" y="5517990"/>
            <a:ext cx="392921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10101"/>
                </a:solidFill>
                <a:latin typeface="+mn-lt"/>
                <a:cs typeface="Arial" charset="0"/>
              </a:rPr>
              <a:t>  = </a:t>
            </a:r>
            <a:r>
              <a:rPr lang="en-US" sz="1800" u="sng" dirty="0">
                <a:solidFill>
                  <a:schemeClr val="tx1"/>
                </a:solidFill>
                <a:latin typeface="+mn-lt"/>
                <a:cs typeface="Arial" charset="0"/>
              </a:rPr>
              <a:t> ±00°00’02.2”</a:t>
            </a:r>
          </a:p>
        </p:txBody>
      </p:sp>
    </p:spTree>
    <p:extLst>
      <p:ext uri="{BB962C8B-B14F-4D97-AF65-F5344CB8AC3E}">
        <p14:creationId xmlns="" xmlns:p14="http://schemas.microsoft.com/office/powerpoint/2010/main" val="6278627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4A36A9C-E991-4359-855E-17C6138E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When combining measurements to compute a third value, how do their errors affect the result?</a:t>
            </a:r>
          </a:p>
          <a:p>
            <a:pPr lvl="2"/>
            <a:r>
              <a:rPr lang="en-US"/>
              <a:t>It depends on how they are combined.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a. Error of a Sum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3"/>
            <a:r>
              <a:rPr lang="en-US"/>
              <a:t>Example: A soil specimen is divided into three sample parts which are separately weighed. What is the error in the soil’s total weight?</a:t>
            </a:r>
          </a:p>
          <a:p>
            <a:pPr lvl="1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D445C262-3CC8-4412-8ACF-71E5C3D2D1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43034759"/>
              </p:ext>
            </p:extLst>
          </p:nvPr>
        </p:nvGraphicFramePr>
        <p:xfrm>
          <a:off x="1799185" y="2917771"/>
          <a:ext cx="2172564" cy="423342"/>
        </p:xfrm>
        <a:graphic>
          <a:graphicData uri="http://schemas.openxmlformats.org/presentationml/2006/ole">
            <p:oleObj spid="_x0000_s458760" name="Equation" r:id="rId3" imgW="35966400" imgH="7010400" progId="Equation.DSMT4">
              <p:embed/>
            </p:oleObj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41CCA8A-017B-433D-918C-B7B5E3A92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9182871"/>
              </p:ext>
            </p:extLst>
          </p:nvPr>
        </p:nvGraphicFramePr>
        <p:xfrm>
          <a:off x="1521231" y="4294783"/>
          <a:ext cx="3322704" cy="1173099"/>
        </p:xfrm>
        <a:graphic>
          <a:graphicData uri="http://schemas.openxmlformats.org/drawingml/2006/table">
            <a:tbl>
              <a:tblPr/>
              <a:tblGrid>
                <a:gridCol w="1464613">
                  <a:extLst>
                    <a:ext uri="{9D8B030D-6E8A-4147-A177-3AD203B41FA5}">
                      <a16:colId xmlns="" xmlns:a16="http://schemas.microsoft.com/office/drawing/2014/main" val="1837361764"/>
                    </a:ext>
                  </a:extLst>
                </a:gridCol>
                <a:gridCol w="1858091">
                  <a:extLst>
                    <a:ext uri="{9D8B030D-6E8A-4147-A177-3AD203B41FA5}">
                      <a16:colId xmlns="" xmlns:a16="http://schemas.microsoft.com/office/drawing/2014/main" val="3919150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Soil sample</a:t>
                      </a:r>
                    </a:p>
                  </a:txBody>
                  <a:tcPr marL="9525" marR="9525" marT="9525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Weight</a:t>
                      </a:r>
                    </a:p>
                  </a:txBody>
                  <a:tcPr marL="9525" marR="9525" marT="9525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312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56.2 gr ±0.15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5707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28.9 gr ±0.21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16445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41.6 gr ±0.11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83984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2F95F8-785B-4E67-88F6-8FF2AFFCAF6B}"/>
              </a:ext>
            </a:extLst>
          </p:cNvPr>
          <p:cNvSpPr txBox="1"/>
          <p:nvPr/>
        </p:nvSpPr>
        <p:spPr>
          <a:xfrm>
            <a:off x="5223641" y="4593022"/>
            <a:ext cx="280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Total wt = 127.6 gr ±          gr</a:t>
            </a:r>
          </a:p>
        </p:txBody>
      </p:sp>
    </p:spTree>
    <p:extLst>
      <p:ext uri="{BB962C8B-B14F-4D97-AF65-F5344CB8AC3E}">
        <p14:creationId xmlns="" xmlns:p14="http://schemas.microsoft.com/office/powerpoint/2010/main" val="15998709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84A36A9C-E991-4359-855E-17C6138E6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When combining measurements to compute a third value, how do their errors affect the result?</a:t>
            </a:r>
          </a:p>
          <a:p>
            <a:pPr lvl="2"/>
            <a:r>
              <a:rPr lang="en-US"/>
              <a:t>It depends on how they are combined.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a. Error of a Sum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3"/>
            <a:r>
              <a:rPr lang="en-US"/>
              <a:t>Example: A soil specimen is divided into three sample parts which are separately weighed. What is the error in the soil’s total weight?</a:t>
            </a:r>
          </a:p>
          <a:p>
            <a:pPr lvl="1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="" xmlns:a16="http://schemas.microsoft.com/office/drawing/2014/main" id="{D445C262-3CC8-4412-8ACF-71E5C3D2D1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9185" y="2917771"/>
          <a:ext cx="2172564" cy="423342"/>
        </p:xfrm>
        <a:graphic>
          <a:graphicData uri="http://schemas.openxmlformats.org/presentationml/2006/ole">
            <p:oleObj spid="_x0000_s457745" name="Equation" r:id="rId3" imgW="35966400" imgH="7010400" progId="Equation.DSMT4">
              <p:embed/>
            </p:oleObj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41CCA8A-017B-433D-918C-B7B5E3A92650}"/>
              </a:ext>
            </a:extLst>
          </p:cNvPr>
          <p:cNvGraphicFramePr>
            <a:graphicFrameLocks noGrp="1"/>
          </p:cNvGraphicFramePr>
          <p:nvPr/>
        </p:nvGraphicFramePr>
        <p:xfrm>
          <a:off x="1521231" y="4294783"/>
          <a:ext cx="3322704" cy="1173099"/>
        </p:xfrm>
        <a:graphic>
          <a:graphicData uri="http://schemas.openxmlformats.org/drawingml/2006/table">
            <a:tbl>
              <a:tblPr/>
              <a:tblGrid>
                <a:gridCol w="1464613">
                  <a:extLst>
                    <a:ext uri="{9D8B030D-6E8A-4147-A177-3AD203B41FA5}">
                      <a16:colId xmlns="" xmlns:a16="http://schemas.microsoft.com/office/drawing/2014/main" val="1837361764"/>
                    </a:ext>
                  </a:extLst>
                </a:gridCol>
                <a:gridCol w="1858091">
                  <a:extLst>
                    <a:ext uri="{9D8B030D-6E8A-4147-A177-3AD203B41FA5}">
                      <a16:colId xmlns="" xmlns:a16="http://schemas.microsoft.com/office/drawing/2014/main" val="3919150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Soil sample</a:t>
                      </a:r>
                    </a:p>
                  </a:txBody>
                  <a:tcPr marL="9525" marR="9525" marT="9525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Weight</a:t>
                      </a:r>
                    </a:p>
                  </a:txBody>
                  <a:tcPr marL="9525" marR="9525" marT="9525" marB="9144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2312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56.2 gr ±0.15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5707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28.9 gr ±0.21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37416445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72"/>
                        </a:spcBef>
                        <a:spcAft>
                          <a:spcPts val="72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41.6 gr ±0.11 gr</a:t>
                      </a: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83984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A2F95F8-785B-4E67-88F6-8FF2AFFCAF6B}"/>
              </a:ext>
            </a:extLst>
          </p:cNvPr>
          <p:cNvSpPr txBox="1"/>
          <p:nvPr/>
        </p:nvSpPr>
        <p:spPr>
          <a:xfrm>
            <a:off x="5223641" y="4593022"/>
            <a:ext cx="2898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Total wt = 127.6 gr ± 0.28 gr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D944A6DE-20B2-4B7E-A1D6-9F7D1A453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773735"/>
              </p:ext>
            </p:extLst>
          </p:nvPr>
        </p:nvGraphicFramePr>
        <p:xfrm>
          <a:off x="1802852" y="5718065"/>
          <a:ext cx="3289104" cy="782208"/>
        </p:xfrm>
        <a:graphic>
          <a:graphicData uri="http://schemas.openxmlformats.org/presentationml/2006/ole">
            <p:oleObj spid="_x0000_s457746" name="Equation" r:id="rId4" imgW="56388000" imgH="134112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874983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b</a:t>
            </a:r>
            <a:r>
              <a:rPr lang="en-US" dirty="0"/>
              <a:t>. Error of a Series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r>
              <a:rPr lang="en-US" dirty="0"/>
              <a:t>Ex: Each time they set up a level, a survey crew can determine an elevation difference to ±0.015 ft. What is </a:t>
            </a:r>
            <a:r>
              <a:rPr lang="en-US"/>
              <a:t>their expected misclosure </a:t>
            </a:r>
            <a:r>
              <a:rPr lang="en-US" dirty="0"/>
              <a:t>on this loop?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5417078"/>
              </p:ext>
            </p:extLst>
          </p:nvPr>
        </p:nvGraphicFramePr>
        <p:xfrm>
          <a:off x="1558595" y="1689975"/>
          <a:ext cx="1104552" cy="368010"/>
        </p:xfrm>
        <a:graphic>
          <a:graphicData uri="http://schemas.openxmlformats.org/presentationml/2006/ole">
            <p:oleObj spid="_x0000_s195675" name="Equation" r:id="rId5" imgW="18288000" imgH="6096000" progId="Equation.DSMT4">
              <p:embed/>
            </p:oleObj>
          </a:graphicData>
        </a:graphic>
      </p:graphicFrame>
      <p:sp>
        <p:nvSpPr>
          <p:cNvPr id="7" name="AutoShape 59">
            <a:extLst>
              <a:ext uri="{FF2B5EF4-FFF2-40B4-BE49-F238E27FC236}">
                <a16:creationId xmlns="" xmlns:a16="http://schemas.microsoft.com/office/drawing/2014/main" id="{312653A2-E0ED-4997-BDC9-3CD5B8A4795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40025" y="4344988"/>
            <a:ext cx="3124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5645" name="Picture 61">
            <a:extLst>
              <a:ext uri="{FF2B5EF4-FFF2-40B4-BE49-F238E27FC236}">
                <a16:creationId xmlns="" xmlns:a16="http://schemas.microsoft.com/office/drawing/2014/main" id="{FCD4180E-C07E-42FC-A162-577B4CAB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344988"/>
            <a:ext cx="3124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A47FD3-E02C-4742-9163-61B2B37382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39" y="3325793"/>
            <a:ext cx="3127519" cy="22374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35774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b</a:t>
            </a:r>
            <a:r>
              <a:rPr lang="en-US" dirty="0"/>
              <a:t>. Error of a Series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r>
              <a:rPr lang="en-US" dirty="0"/>
              <a:t>Ex: Each time they set up a level, a survey crew can determine an elevation difference to ±0.015 ft. What is </a:t>
            </a:r>
            <a:r>
              <a:rPr lang="en-US"/>
              <a:t>their expected misclosure </a:t>
            </a:r>
            <a:r>
              <a:rPr lang="en-US" dirty="0"/>
              <a:t>on this loop?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50183199"/>
              </p:ext>
            </p:extLst>
          </p:nvPr>
        </p:nvGraphicFramePr>
        <p:xfrm>
          <a:off x="1558595" y="1689975"/>
          <a:ext cx="1104552" cy="368010"/>
        </p:xfrm>
        <a:graphic>
          <a:graphicData uri="http://schemas.openxmlformats.org/presentationml/2006/ole">
            <p:oleObj spid="_x0000_s460817" name="Equation" r:id="rId5" imgW="18288000" imgH="6096000" progId="Equation.DSMT4">
              <p:embed/>
            </p:oleObj>
          </a:graphicData>
        </a:graphic>
      </p:graphicFrame>
      <p:sp>
        <p:nvSpPr>
          <p:cNvPr id="7" name="AutoShape 59">
            <a:extLst>
              <a:ext uri="{FF2B5EF4-FFF2-40B4-BE49-F238E27FC236}">
                <a16:creationId xmlns="" xmlns:a16="http://schemas.microsoft.com/office/drawing/2014/main" id="{312653A2-E0ED-4997-BDC9-3CD5B8A4795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40025" y="4344988"/>
            <a:ext cx="3124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5645" name="Picture 61">
            <a:extLst>
              <a:ext uri="{FF2B5EF4-FFF2-40B4-BE49-F238E27FC236}">
                <a16:creationId xmlns="" xmlns:a16="http://schemas.microsoft.com/office/drawing/2014/main" id="{FCD4180E-C07E-42FC-A162-577B4CAB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344988"/>
            <a:ext cx="3124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A47FD3-E02C-4742-9163-61B2B37382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39" y="3325793"/>
            <a:ext cx="3127519" cy="223742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265E2130-334C-4CEC-B396-7B9CA975E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3788516"/>
              </p:ext>
            </p:extLst>
          </p:nvPr>
        </p:nvGraphicFramePr>
        <p:xfrm>
          <a:off x="5243675" y="3736756"/>
          <a:ext cx="1602018" cy="736542"/>
        </p:xfrm>
        <a:graphic>
          <a:graphicData uri="http://schemas.openxmlformats.org/presentationml/2006/ole">
            <p:oleObj spid="_x0000_s460818" name="Equation" r:id="rId8" imgW="26517600" imgH="121920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038658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c</a:t>
            </a:r>
            <a:r>
              <a:rPr lang="en-US" dirty="0"/>
              <a:t>. Error of </a:t>
            </a:r>
            <a:r>
              <a:rPr lang="en-US"/>
              <a:t>a Product</a:t>
            </a:r>
          </a:p>
          <a:p>
            <a:pPr lvl="2"/>
            <a:r>
              <a:rPr lang="en-US"/>
              <a:t>A±E</a:t>
            </a:r>
            <a:r>
              <a:rPr lang="en-US" baseline="-25000"/>
              <a:t>A</a:t>
            </a:r>
            <a:r>
              <a:rPr lang="en-US"/>
              <a:t>, B±E</a:t>
            </a:r>
            <a:r>
              <a:rPr lang="en-US" baseline="-25000"/>
              <a:t>B</a:t>
            </a:r>
            <a:r>
              <a:rPr lang="en-US"/>
              <a:t>  &gt;&gt; A x B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800"/>
          </a:p>
          <a:p>
            <a:pPr lvl="2"/>
            <a:endParaRPr lang="en-US" sz="1800"/>
          </a:p>
          <a:p>
            <a:pPr lvl="3"/>
            <a:r>
              <a:rPr lang="en-US"/>
              <a:t>Example: </a:t>
            </a:r>
            <a:r>
              <a:rPr lang="en-US" dirty="0"/>
              <a:t>What is error in a rectangular field’s area based on the measurements of its sides?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67654044"/>
              </p:ext>
            </p:extLst>
          </p:nvPr>
        </p:nvGraphicFramePr>
        <p:xfrm>
          <a:off x="1073149" y="2105791"/>
          <a:ext cx="2670030" cy="478674"/>
        </p:xfrm>
        <a:graphic>
          <a:graphicData uri="http://schemas.openxmlformats.org/presentationml/2006/ole">
            <p:oleObj spid="_x0000_s241734" name="Equation" r:id="rId8" imgW="44196000" imgH="7924800" progId="Equation.DSMT4">
              <p:embed/>
            </p:oleObj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CACC4E0-1CD2-471A-A983-D979B3E24174}"/>
              </a:ext>
            </a:extLst>
          </p:cNvPr>
          <p:cNvGrpSpPr/>
          <p:nvPr/>
        </p:nvGrpSpPr>
        <p:grpSpPr>
          <a:xfrm>
            <a:off x="592282" y="3933627"/>
            <a:ext cx="2969722" cy="1276350"/>
            <a:chOff x="592282" y="3691890"/>
            <a:chExt cx="2969722" cy="1276350"/>
          </a:xfrm>
        </p:grpSpPr>
        <p:sp>
          <p:nvSpPr>
            <p:cNvPr id="18" name="Rectangle 17"/>
            <p:cNvSpPr/>
            <p:nvPr>
              <p:custDataLst>
                <p:tags r:id="rId3"/>
              </p:custDataLst>
            </p:nvPr>
          </p:nvSpPr>
          <p:spPr>
            <a:xfrm>
              <a:off x="1859973" y="4073236"/>
              <a:ext cx="1693718" cy="893619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857895" y="3989416"/>
              <a:ext cx="1704109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49137" y="4069080"/>
              <a:ext cx="0" cy="899160"/>
            </a:xfrm>
            <a:prstGeom prst="line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>
              <p:custDataLst>
                <p:tags r:id="rId4"/>
              </p:custDataLst>
            </p:nvPr>
          </p:nvSpPr>
          <p:spPr>
            <a:xfrm>
              <a:off x="2160270" y="3691890"/>
              <a:ext cx="120013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+mn-lt"/>
                </a:rPr>
                <a:t>186.1’±0.83’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"/>
              </p:custDataLst>
            </p:nvPr>
          </p:nvSpPr>
          <p:spPr>
            <a:xfrm>
              <a:off x="592282" y="4324350"/>
              <a:ext cx="117051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+mn-lt"/>
                </a:rPr>
                <a:t>97.6’±0.57’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2619857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/>
              <a:t>B. Error Propagation; 1. Simple</a:t>
            </a:r>
          </a:p>
          <a:p>
            <a:pPr lvl="1"/>
            <a:r>
              <a:rPr lang="en-US"/>
              <a:t>c</a:t>
            </a:r>
            <a:r>
              <a:rPr lang="en-US" dirty="0"/>
              <a:t>. Error of </a:t>
            </a:r>
            <a:r>
              <a:rPr lang="en-US"/>
              <a:t>a Product</a:t>
            </a:r>
          </a:p>
          <a:p>
            <a:pPr lvl="2"/>
            <a:r>
              <a:rPr lang="en-US"/>
              <a:t>A±E</a:t>
            </a:r>
            <a:r>
              <a:rPr lang="en-US" baseline="-25000"/>
              <a:t>A</a:t>
            </a:r>
            <a:r>
              <a:rPr lang="en-US"/>
              <a:t>, B±E</a:t>
            </a:r>
            <a:r>
              <a:rPr lang="en-US" baseline="-25000"/>
              <a:t>B</a:t>
            </a:r>
            <a:r>
              <a:rPr lang="en-US"/>
              <a:t>  &gt;&gt; A x B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sz="1800"/>
          </a:p>
          <a:p>
            <a:pPr lvl="2"/>
            <a:endParaRPr lang="en-US" sz="1800"/>
          </a:p>
          <a:p>
            <a:pPr lvl="3"/>
            <a:r>
              <a:rPr lang="en-US"/>
              <a:t>Example: </a:t>
            </a:r>
            <a:r>
              <a:rPr lang="en-US" dirty="0"/>
              <a:t>What is error in a rectangular field’s area based on the measurements of its sides?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073149" y="2105791"/>
          <a:ext cx="2670030" cy="478674"/>
        </p:xfrm>
        <a:graphic>
          <a:graphicData uri="http://schemas.openxmlformats.org/presentationml/2006/ole">
            <p:oleObj spid="_x0000_s461841" name="Equation" r:id="rId8" imgW="44196000" imgH="7924800" progId="Equation.DSMT4">
              <p:embed/>
            </p:oleObj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CACC4E0-1CD2-471A-A983-D979B3E24174}"/>
              </a:ext>
            </a:extLst>
          </p:cNvPr>
          <p:cNvGrpSpPr/>
          <p:nvPr/>
        </p:nvGrpSpPr>
        <p:grpSpPr>
          <a:xfrm>
            <a:off x="592282" y="3933627"/>
            <a:ext cx="2969722" cy="1276350"/>
            <a:chOff x="592282" y="3691890"/>
            <a:chExt cx="2969722" cy="1276350"/>
          </a:xfrm>
        </p:grpSpPr>
        <p:sp>
          <p:nvSpPr>
            <p:cNvPr id="18" name="Rectangle 17"/>
            <p:cNvSpPr/>
            <p:nvPr>
              <p:custDataLst>
                <p:tags r:id="rId3"/>
              </p:custDataLst>
            </p:nvPr>
          </p:nvSpPr>
          <p:spPr>
            <a:xfrm>
              <a:off x="1859973" y="4073236"/>
              <a:ext cx="1693718" cy="893619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857895" y="3989416"/>
              <a:ext cx="1704109" cy="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49137" y="4069080"/>
              <a:ext cx="0" cy="899160"/>
            </a:xfrm>
            <a:prstGeom prst="line">
              <a:avLst/>
            </a:prstGeom>
            <a:ln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>
              <p:custDataLst>
                <p:tags r:id="rId4"/>
              </p:custDataLst>
            </p:nvPr>
          </p:nvSpPr>
          <p:spPr>
            <a:xfrm>
              <a:off x="2160270" y="3691890"/>
              <a:ext cx="1200137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+mn-lt"/>
                </a:rPr>
                <a:t>186.1’±0.83’</a:t>
              </a:r>
            </a:p>
          </p:txBody>
        </p:sp>
        <p:sp>
          <p:nvSpPr>
            <p:cNvPr id="38" name="TextBox 37"/>
            <p:cNvSpPr txBox="1"/>
            <p:nvPr>
              <p:custDataLst>
                <p:tags r:id="rId5"/>
              </p:custDataLst>
            </p:nvPr>
          </p:nvSpPr>
          <p:spPr>
            <a:xfrm>
              <a:off x="592282" y="4324350"/>
              <a:ext cx="1170513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  <a:latin typeface="+mn-lt"/>
                </a:rPr>
                <a:t>97.6’±0.57’</a:t>
              </a:r>
            </a:p>
          </p:txBody>
        </p:sp>
      </p:grpSp>
      <p:graphicFrame>
        <p:nvGraphicFramePr>
          <p:cNvPr id="10" name="Object 11">
            <a:extLst>
              <a:ext uri="{FF2B5EF4-FFF2-40B4-BE49-F238E27FC236}">
                <a16:creationId xmlns="" xmlns:a16="http://schemas.microsoft.com/office/drawing/2014/main" id="{77DAB6B8-B627-49BE-B51A-977F96FC6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8924988"/>
              </p:ext>
            </p:extLst>
          </p:nvPr>
        </p:nvGraphicFramePr>
        <p:xfrm>
          <a:off x="4149561" y="3857297"/>
          <a:ext cx="3646170" cy="1767492"/>
        </p:xfrm>
        <a:graphic>
          <a:graphicData uri="http://schemas.openxmlformats.org/presentationml/2006/ole">
            <p:oleObj spid="_x0000_s461842" name="Equation" r:id="rId10" imgW="60350400" imgH="292608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207295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C4F1D64-03F3-4303-B032-1E69A9255F67}"/>
              </a:ext>
            </a:extLst>
          </p:cNvPr>
          <p:cNvGrpSpPr>
            <a:grpSpLocks noChangeAspect="1"/>
          </p:cNvGrpSpPr>
          <p:nvPr/>
        </p:nvGrpSpPr>
        <p:grpSpPr>
          <a:xfrm>
            <a:off x="654440" y="3435633"/>
            <a:ext cx="4853224" cy="2743200"/>
            <a:chOff x="801583" y="3414612"/>
            <a:chExt cx="3784820" cy="2139303"/>
          </a:xfrm>
        </p:grpSpPr>
        <p:grpSp>
          <p:nvGrpSpPr>
            <p:cNvPr id="288" name="Group 287">
              <a:extLst>
                <a:ext uri="{FF2B5EF4-FFF2-40B4-BE49-F238E27FC236}">
                  <a16:creationId xmlns="" xmlns:a16="http://schemas.microsoft.com/office/drawing/2014/main" id="{91DABA13-5E18-4CEB-86E6-C8C2CE7754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1652" y="4922985"/>
              <a:ext cx="54173" cy="54864"/>
              <a:chOff x="5167084" y="4746412"/>
              <a:chExt cx="774382" cy="1176407"/>
            </a:xfrm>
          </p:grpSpPr>
          <p:sp>
            <p:nvSpPr>
              <p:cNvPr id="289" name="Parallelogram 288">
                <a:extLst>
                  <a:ext uri="{FF2B5EF4-FFF2-40B4-BE49-F238E27FC236}">
                    <a16:creationId xmlns="" xmlns:a16="http://schemas.microsoft.com/office/drawing/2014/main" id="{8EFBABC2-ED48-4DAC-AACB-59049D408FC6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0" name="Parallelogram 289">
                <a:extLst>
                  <a:ext uri="{FF2B5EF4-FFF2-40B4-BE49-F238E27FC236}">
                    <a16:creationId xmlns="" xmlns:a16="http://schemas.microsoft.com/office/drawing/2014/main" id="{25D2F6EC-029D-4D34-8B7A-8F7614B668A0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1" name="Flowchart: Document 290">
                <a:extLst>
                  <a:ext uri="{FF2B5EF4-FFF2-40B4-BE49-F238E27FC236}">
                    <a16:creationId xmlns="" xmlns:a16="http://schemas.microsoft.com/office/drawing/2014/main" id="{22A7FF7C-D9E8-4FFE-AE76-387325D79198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1566AD83-C8A0-4BC1-935D-8903179B4E02}"/>
                </a:ext>
              </a:extLst>
            </p:cNvPr>
            <p:cNvCxnSpPr>
              <a:cxnSpLocks/>
              <a:stCxn id="253" idx="1"/>
            </p:cNvCxnSpPr>
            <p:nvPr/>
          </p:nvCxnSpPr>
          <p:spPr>
            <a:xfrm flipH="1">
              <a:off x="1162919" y="3827573"/>
              <a:ext cx="2971740" cy="842969"/>
            </a:xfrm>
            <a:prstGeom prst="line">
              <a:avLst/>
            </a:prstGeom>
            <a:ln w="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A10CBADF-AD66-4522-AE4A-49BF5F29957B}"/>
                </a:ext>
              </a:extLst>
            </p:cNvPr>
            <p:cNvSpPr/>
            <p:nvPr/>
          </p:nvSpPr>
          <p:spPr>
            <a:xfrm rot="21034208">
              <a:off x="801583" y="4981576"/>
              <a:ext cx="3784820" cy="197248"/>
            </a:xfrm>
            <a:custGeom>
              <a:avLst/>
              <a:gdLst>
                <a:gd name="connsiteX0" fmla="*/ 0 w 4452730"/>
                <a:gd name="connsiteY0" fmla="*/ 19959 h 128969"/>
                <a:gd name="connsiteX1" fmla="*/ 874643 w 4452730"/>
                <a:gd name="connsiteY1" fmla="*/ 99472 h 128969"/>
                <a:gd name="connsiteX2" fmla="*/ 1848678 w 4452730"/>
                <a:gd name="connsiteY2" fmla="*/ 81 h 128969"/>
                <a:gd name="connsiteX3" fmla="*/ 2663687 w 4452730"/>
                <a:gd name="connsiteY3" fmla="*/ 119351 h 128969"/>
                <a:gd name="connsiteX4" fmla="*/ 3319669 w 4452730"/>
                <a:gd name="connsiteY4" fmla="*/ 119351 h 128969"/>
                <a:gd name="connsiteX5" fmla="*/ 3737113 w 4452730"/>
                <a:gd name="connsiteY5" fmla="*/ 99472 h 128969"/>
                <a:gd name="connsiteX6" fmla="*/ 4273826 w 4452730"/>
                <a:gd name="connsiteY6" fmla="*/ 79594 h 128969"/>
                <a:gd name="connsiteX7" fmla="*/ 4452730 w 4452730"/>
                <a:gd name="connsiteY7" fmla="*/ 79594 h 1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730" h="128969">
                  <a:moveTo>
                    <a:pt x="0" y="19959"/>
                  </a:moveTo>
                  <a:cubicBezTo>
                    <a:pt x="283265" y="61372"/>
                    <a:pt x="566530" y="102785"/>
                    <a:pt x="874643" y="99472"/>
                  </a:cubicBezTo>
                  <a:cubicBezTo>
                    <a:pt x="1182756" y="96159"/>
                    <a:pt x="1550504" y="-3232"/>
                    <a:pt x="1848678" y="81"/>
                  </a:cubicBezTo>
                  <a:cubicBezTo>
                    <a:pt x="2146852" y="3394"/>
                    <a:pt x="2418522" y="99473"/>
                    <a:pt x="2663687" y="119351"/>
                  </a:cubicBezTo>
                  <a:cubicBezTo>
                    <a:pt x="2908852" y="139229"/>
                    <a:pt x="3140765" y="122664"/>
                    <a:pt x="3319669" y="119351"/>
                  </a:cubicBezTo>
                  <a:cubicBezTo>
                    <a:pt x="3498573" y="116038"/>
                    <a:pt x="3737113" y="99472"/>
                    <a:pt x="3737113" y="99472"/>
                  </a:cubicBezTo>
                  <a:lnTo>
                    <a:pt x="4273826" y="79594"/>
                  </a:lnTo>
                  <a:cubicBezTo>
                    <a:pt x="4393095" y="76281"/>
                    <a:pt x="4422912" y="77937"/>
                    <a:pt x="4452730" y="79594"/>
                  </a:cubicBez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grpSp>
          <p:nvGrpSpPr>
            <p:cNvPr id="82" name="Group 122">
              <a:extLst>
                <a:ext uri="{FF2B5EF4-FFF2-40B4-BE49-F238E27FC236}">
                  <a16:creationId xmlns="" xmlns:a16="http://schemas.microsoft.com/office/drawing/2014/main" id="{43C56E94-CFCE-499D-9107-F1AE0D2CAC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2762" y="4597146"/>
              <a:ext cx="510740" cy="956769"/>
              <a:chOff x="1575348" y="4371171"/>
              <a:chExt cx="1178178" cy="220707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="" xmlns:a16="http://schemas.microsoft.com/office/drawing/2014/main" id="{B303C1F3-B2F1-49A2-9FE2-8BA0D042BE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75348" y="4907317"/>
                <a:ext cx="1178178" cy="1670933"/>
                <a:chOff x="1389041" y="2711675"/>
                <a:chExt cx="2200147" cy="3120327"/>
              </a:xfrm>
            </p:grpSpPr>
            <p:sp>
              <p:nvSpPr>
                <p:cNvPr id="114" name="Parallelogram 113">
                  <a:extLst>
                    <a:ext uri="{FF2B5EF4-FFF2-40B4-BE49-F238E27FC236}">
                      <a16:creationId xmlns="" xmlns:a16="http://schemas.microsoft.com/office/drawing/2014/main" id="{8275375C-02AC-4AC8-8BC9-EF328C5F17E6}"/>
                    </a:ext>
                  </a:extLst>
                </p:cNvPr>
                <p:cNvSpPr/>
                <p:nvPr/>
              </p:nvSpPr>
              <p:spPr>
                <a:xfrm rot="865454">
                  <a:off x="1781472" y="3410628"/>
                  <a:ext cx="143446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15" name="Group 576">
                  <a:extLst>
                    <a:ext uri="{FF2B5EF4-FFF2-40B4-BE49-F238E27FC236}">
                      <a16:creationId xmlns="" xmlns:a16="http://schemas.microsoft.com/office/drawing/2014/main" id="{DE71B820-B196-450E-A889-E2706DDF1985}"/>
                    </a:ext>
                  </a:extLst>
                </p:cNvPr>
                <p:cNvGrpSpPr/>
                <p:nvPr/>
              </p:nvGrpSpPr>
              <p:grpSpPr>
                <a:xfrm>
                  <a:off x="1922403" y="2884415"/>
                  <a:ext cx="165133" cy="2060423"/>
                  <a:chOff x="1922403" y="2884415"/>
                  <a:chExt cx="165133" cy="2060423"/>
                </a:xfrm>
              </p:grpSpPr>
              <p:sp>
                <p:nvSpPr>
                  <p:cNvPr id="150" name="Parallelogram 149">
                    <a:extLst>
                      <a:ext uri="{FF2B5EF4-FFF2-40B4-BE49-F238E27FC236}">
                        <a16:creationId xmlns="" xmlns:a16="http://schemas.microsoft.com/office/drawing/2014/main" id="{E799786F-4359-4FC3-9F40-995D71CFBF32}"/>
                      </a:ext>
                    </a:extLst>
                  </p:cNvPr>
                  <p:cNvSpPr/>
                  <p:nvPr/>
                </p:nvSpPr>
                <p:spPr>
                  <a:xfrm rot="921293">
                    <a:off x="2006576" y="2912769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1" name="Parallelogram 150">
                    <a:extLst>
                      <a:ext uri="{FF2B5EF4-FFF2-40B4-BE49-F238E27FC236}">
                        <a16:creationId xmlns="" xmlns:a16="http://schemas.microsoft.com/office/drawing/2014/main" id="{41C99FE7-8231-4424-855E-B2150D67466A}"/>
                      </a:ext>
                    </a:extLst>
                  </p:cNvPr>
                  <p:cNvSpPr/>
                  <p:nvPr/>
                </p:nvSpPr>
                <p:spPr>
                  <a:xfrm rot="921293">
                    <a:off x="1922403" y="2884415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16" name="Parallelogram 115">
                  <a:extLst>
                    <a:ext uri="{FF2B5EF4-FFF2-40B4-BE49-F238E27FC236}">
                      <a16:creationId xmlns="" xmlns:a16="http://schemas.microsoft.com/office/drawing/2014/main" id="{BBD9C964-C3C0-4D19-97DE-40D3752F9876}"/>
                    </a:ext>
                  </a:extLst>
                </p:cNvPr>
                <p:cNvSpPr/>
                <p:nvPr/>
              </p:nvSpPr>
              <p:spPr>
                <a:xfrm rot="20492193">
                  <a:off x="3035967" y="3574842"/>
                  <a:ext cx="16042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7" name="Parallelogram 116">
                  <a:extLst>
                    <a:ext uri="{FF2B5EF4-FFF2-40B4-BE49-F238E27FC236}">
                      <a16:creationId xmlns="" xmlns:a16="http://schemas.microsoft.com/office/drawing/2014/main" id="{369D762D-856A-4F01-AECC-A9FE832D3A76}"/>
                    </a:ext>
                  </a:extLst>
                </p:cNvPr>
                <p:cNvSpPr/>
                <p:nvPr/>
              </p:nvSpPr>
              <p:spPr>
                <a:xfrm rot="20545172">
                  <a:off x="2905915" y="2887073"/>
                  <a:ext cx="8096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8" name="Trapezoid 117">
                  <a:extLst>
                    <a:ext uri="{FF2B5EF4-FFF2-40B4-BE49-F238E27FC236}">
                      <a16:creationId xmlns="" xmlns:a16="http://schemas.microsoft.com/office/drawing/2014/main" id="{97E092F3-BECC-442D-999A-08CDFED7312E}"/>
                    </a:ext>
                  </a:extLst>
                </p:cNvPr>
                <p:cNvSpPr/>
                <p:nvPr/>
              </p:nvSpPr>
              <p:spPr>
                <a:xfrm rot="21480000" flipV="1">
                  <a:off x="2418527" y="3428528"/>
                  <a:ext cx="173417" cy="1435395"/>
                </a:xfrm>
                <a:prstGeom prst="trapezoid">
                  <a:avLst>
                    <a:gd name="adj" fmla="val 15450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9" name="Parallelogram 118">
                  <a:extLst>
                    <a:ext uri="{FF2B5EF4-FFF2-40B4-BE49-F238E27FC236}">
                      <a16:creationId xmlns="" xmlns:a16="http://schemas.microsoft.com/office/drawing/2014/main" id="{CE35425F-88D1-4338-B5B0-C6F2AF79B4D9}"/>
                    </a:ext>
                  </a:extLst>
                </p:cNvPr>
                <p:cNvSpPr/>
                <p:nvPr/>
              </p:nvSpPr>
              <p:spPr>
                <a:xfrm rot="21365986">
                  <a:off x="2386195" y="298227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0" name="Parallelogram 119">
                  <a:extLst>
                    <a:ext uri="{FF2B5EF4-FFF2-40B4-BE49-F238E27FC236}">
                      <a16:creationId xmlns="" xmlns:a16="http://schemas.microsoft.com/office/drawing/2014/main" id="{0472C8A1-40E2-4A38-ABE4-6C0CB3DBB80F}"/>
                    </a:ext>
                  </a:extLst>
                </p:cNvPr>
                <p:cNvSpPr/>
                <p:nvPr/>
              </p:nvSpPr>
              <p:spPr>
                <a:xfrm rot="-60000">
                  <a:off x="2519254" y="297784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21" name="Group 569">
                  <a:extLst>
                    <a:ext uri="{FF2B5EF4-FFF2-40B4-BE49-F238E27FC236}">
                      <a16:creationId xmlns="" xmlns:a16="http://schemas.microsoft.com/office/drawing/2014/main" id="{5A7BA358-BF76-4A2E-B216-20A7C0EE9A8E}"/>
                    </a:ext>
                  </a:extLst>
                </p:cNvPr>
                <p:cNvGrpSpPr/>
                <p:nvPr/>
              </p:nvGrpSpPr>
              <p:grpSpPr>
                <a:xfrm>
                  <a:off x="3315345" y="5410521"/>
                  <a:ext cx="273843" cy="421481"/>
                  <a:chOff x="2947988" y="4836318"/>
                  <a:chExt cx="273843" cy="421481"/>
                </a:xfrm>
              </p:grpSpPr>
              <p:sp>
                <p:nvSpPr>
                  <p:cNvPr id="147" name="Freeform 210">
                    <a:extLst>
                      <a:ext uri="{FF2B5EF4-FFF2-40B4-BE49-F238E27FC236}">
                        <a16:creationId xmlns="" xmlns:a16="http://schemas.microsoft.com/office/drawing/2014/main" id="{FC352907-0D49-4210-92D0-F08556E3A438}"/>
                      </a:ext>
                    </a:extLst>
                  </p:cNvPr>
                  <p:cNvSpPr/>
                  <p:nvPr/>
                </p:nvSpPr>
                <p:spPr>
                  <a:xfrm>
                    <a:off x="2947988" y="4836318"/>
                    <a:ext cx="169069" cy="421481"/>
                  </a:xfrm>
                  <a:custGeom>
                    <a:avLst/>
                    <a:gdLst>
                      <a:gd name="connsiteX0" fmla="*/ 0 w 169069"/>
                      <a:gd name="connsiteY0" fmla="*/ 59531 h 421481"/>
                      <a:gd name="connsiteX1" fmla="*/ 50006 w 169069"/>
                      <a:gd name="connsiteY1" fmla="*/ 45244 h 421481"/>
                      <a:gd name="connsiteX2" fmla="*/ 121444 w 169069"/>
                      <a:gd name="connsiteY2" fmla="*/ 0 h 421481"/>
                      <a:gd name="connsiteX3" fmla="*/ 150019 w 169069"/>
                      <a:gd name="connsiteY3" fmla="*/ 107156 h 421481"/>
                      <a:gd name="connsiteX4" fmla="*/ 164306 w 169069"/>
                      <a:gd name="connsiteY4" fmla="*/ 214313 h 421481"/>
                      <a:gd name="connsiteX5" fmla="*/ 169069 w 169069"/>
                      <a:gd name="connsiteY5" fmla="*/ 376238 h 421481"/>
                      <a:gd name="connsiteX6" fmla="*/ 142875 w 169069"/>
                      <a:gd name="connsiteY6" fmla="*/ 421481 h 421481"/>
                      <a:gd name="connsiteX7" fmla="*/ 111919 w 169069"/>
                      <a:gd name="connsiteY7" fmla="*/ 371475 h 421481"/>
                      <a:gd name="connsiteX8" fmla="*/ 0 w 169069"/>
                      <a:gd name="connsiteY8" fmla="*/ 59531 h 42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9069" h="421481">
                        <a:moveTo>
                          <a:pt x="0" y="59531"/>
                        </a:moveTo>
                        <a:lnTo>
                          <a:pt x="50006" y="45244"/>
                        </a:lnTo>
                        <a:lnTo>
                          <a:pt x="121444" y="0"/>
                        </a:lnTo>
                        <a:lnTo>
                          <a:pt x="150019" y="107156"/>
                        </a:lnTo>
                        <a:lnTo>
                          <a:pt x="164306" y="214313"/>
                        </a:lnTo>
                        <a:lnTo>
                          <a:pt x="169069" y="376238"/>
                        </a:lnTo>
                        <a:lnTo>
                          <a:pt x="142875" y="421481"/>
                        </a:lnTo>
                        <a:lnTo>
                          <a:pt x="111919" y="371475"/>
                        </a:lnTo>
                        <a:lnTo>
                          <a:pt x="0" y="5953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8" name="Freeform 211">
                    <a:extLst>
                      <a:ext uri="{FF2B5EF4-FFF2-40B4-BE49-F238E27FC236}">
                        <a16:creationId xmlns="" xmlns:a16="http://schemas.microsoft.com/office/drawing/2014/main" id="{5D3ED1B5-ECD9-4ED3-93CD-A8CF6D75A034}"/>
                      </a:ext>
                    </a:extLst>
                  </p:cNvPr>
                  <p:cNvSpPr/>
                  <p:nvPr/>
                </p:nvSpPr>
                <p:spPr>
                  <a:xfrm>
                    <a:off x="3043238" y="4950619"/>
                    <a:ext cx="178593" cy="71437"/>
                  </a:xfrm>
                  <a:custGeom>
                    <a:avLst/>
                    <a:gdLst>
                      <a:gd name="connsiteX0" fmla="*/ 35718 w 178593"/>
                      <a:gd name="connsiteY0" fmla="*/ 0 h 71437"/>
                      <a:gd name="connsiteX1" fmla="*/ 178593 w 178593"/>
                      <a:gd name="connsiteY1" fmla="*/ 7144 h 71437"/>
                      <a:gd name="connsiteX2" fmla="*/ 150018 w 178593"/>
                      <a:gd name="connsiteY2" fmla="*/ 71437 h 71437"/>
                      <a:gd name="connsiteX3" fmla="*/ 0 w 178593"/>
                      <a:gd name="connsiteY3" fmla="*/ 61912 h 71437"/>
                      <a:gd name="connsiteX4" fmla="*/ 35718 w 178593"/>
                      <a:gd name="connsiteY4" fmla="*/ 0 h 7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3" h="71437">
                        <a:moveTo>
                          <a:pt x="35718" y="0"/>
                        </a:moveTo>
                        <a:lnTo>
                          <a:pt x="178593" y="7144"/>
                        </a:lnTo>
                        <a:lnTo>
                          <a:pt x="150018" y="71437"/>
                        </a:lnTo>
                        <a:lnTo>
                          <a:pt x="0" y="61912"/>
                        </a:lnTo>
                        <a:lnTo>
                          <a:pt x="35718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9" name="Freeform 212">
                    <a:extLst>
                      <a:ext uri="{FF2B5EF4-FFF2-40B4-BE49-F238E27FC236}">
                        <a16:creationId xmlns="" xmlns:a16="http://schemas.microsoft.com/office/drawing/2014/main" id="{7AA83E26-FB30-4831-A51C-7EC78C449CED}"/>
                      </a:ext>
                    </a:extLst>
                  </p:cNvPr>
                  <p:cNvSpPr/>
                  <p:nvPr/>
                </p:nvSpPr>
                <p:spPr>
                  <a:xfrm>
                    <a:off x="3059906" y="5012531"/>
                    <a:ext cx="85725" cy="54769"/>
                  </a:xfrm>
                  <a:custGeom>
                    <a:avLst/>
                    <a:gdLst>
                      <a:gd name="connsiteX0" fmla="*/ 0 w 85725"/>
                      <a:gd name="connsiteY0" fmla="*/ 0 h 54769"/>
                      <a:gd name="connsiteX1" fmla="*/ 28575 w 85725"/>
                      <a:gd name="connsiteY1" fmla="*/ 54769 h 54769"/>
                      <a:gd name="connsiteX2" fmla="*/ 85725 w 85725"/>
                      <a:gd name="connsiteY2" fmla="*/ 7144 h 54769"/>
                      <a:gd name="connsiteX3" fmla="*/ 0 w 85725"/>
                      <a:gd name="connsiteY3" fmla="*/ 0 h 5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54769">
                        <a:moveTo>
                          <a:pt x="0" y="0"/>
                        </a:moveTo>
                        <a:lnTo>
                          <a:pt x="28575" y="54769"/>
                        </a:lnTo>
                        <a:lnTo>
                          <a:pt x="85725" y="7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2" name="Group 570">
                  <a:extLst>
                    <a:ext uri="{FF2B5EF4-FFF2-40B4-BE49-F238E27FC236}">
                      <a16:creationId xmlns="" xmlns:a16="http://schemas.microsoft.com/office/drawing/2014/main" id="{3B761FFC-3BCD-4F19-AEBB-73877131C500}"/>
                    </a:ext>
                  </a:extLst>
                </p:cNvPr>
                <p:cNvGrpSpPr/>
                <p:nvPr/>
              </p:nvGrpSpPr>
              <p:grpSpPr>
                <a:xfrm>
                  <a:off x="2442262" y="4797960"/>
                  <a:ext cx="166688" cy="252413"/>
                  <a:chOff x="2247900" y="4402931"/>
                  <a:chExt cx="166688" cy="252413"/>
                </a:xfrm>
              </p:grpSpPr>
              <p:sp>
                <p:nvSpPr>
                  <p:cNvPr id="145" name="Freeform 208">
                    <a:extLst>
                      <a:ext uri="{FF2B5EF4-FFF2-40B4-BE49-F238E27FC236}">
                        <a16:creationId xmlns="" xmlns:a16="http://schemas.microsoft.com/office/drawing/2014/main" id="{AFCDB269-AA44-48CF-BDAA-5E769033D8F3}"/>
                      </a:ext>
                    </a:extLst>
                  </p:cNvPr>
                  <p:cNvSpPr/>
                  <p:nvPr/>
                </p:nvSpPr>
                <p:spPr>
                  <a:xfrm>
                    <a:off x="2247900" y="4402931"/>
                    <a:ext cx="166688" cy="252413"/>
                  </a:xfrm>
                  <a:custGeom>
                    <a:avLst/>
                    <a:gdLst>
                      <a:gd name="connsiteX0" fmla="*/ 0 w 166688"/>
                      <a:gd name="connsiteY0" fmla="*/ 4763 h 252413"/>
                      <a:gd name="connsiteX1" fmla="*/ 164306 w 166688"/>
                      <a:gd name="connsiteY1" fmla="*/ 0 h 252413"/>
                      <a:gd name="connsiteX2" fmla="*/ 166688 w 166688"/>
                      <a:gd name="connsiteY2" fmla="*/ 64294 h 252413"/>
                      <a:gd name="connsiteX3" fmla="*/ 130969 w 166688"/>
                      <a:gd name="connsiteY3" fmla="*/ 71438 h 252413"/>
                      <a:gd name="connsiteX4" fmla="*/ 130969 w 166688"/>
                      <a:gd name="connsiteY4" fmla="*/ 150019 h 252413"/>
                      <a:gd name="connsiteX5" fmla="*/ 102394 w 166688"/>
                      <a:gd name="connsiteY5" fmla="*/ 252413 h 252413"/>
                      <a:gd name="connsiteX6" fmla="*/ 47625 w 166688"/>
                      <a:gd name="connsiteY6" fmla="*/ 142875 h 252413"/>
                      <a:gd name="connsiteX7" fmla="*/ 40481 w 166688"/>
                      <a:gd name="connsiteY7" fmla="*/ 66675 h 252413"/>
                      <a:gd name="connsiteX8" fmla="*/ 9525 w 166688"/>
                      <a:gd name="connsiteY8" fmla="*/ 54769 h 252413"/>
                      <a:gd name="connsiteX9" fmla="*/ 0 w 166688"/>
                      <a:gd name="connsiteY9" fmla="*/ 4763 h 252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688" h="252413">
                        <a:moveTo>
                          <a:pt x="0" y="4763"/>
                        </a:moveTo>
                        <a:lnTo>
                          <a:pt x="164306" y="0"/>
                        </a:lnTo>
                        <a:lnTo>
                          <a:pt x="166688" y="64294"/>
                        </a:lnTo>
                        <a:lnTo>
                          <a:pt x="130969" y="71438"/>
                        </a:lnTo>
                        <a:lnTo>
                          <a:pt x="130969" y="150019"/>
                        </a:lnTo>
                        <a:lnTo>
                          <a:pt x="102394" y="252413"/>
                        </a:lnTo>
                        <a:lnTo>
                          <a:pt x="47625" y="142875"/>
                        </a:lnTo>
                        <a:lnTo>
                          <a:pt x="40481" y="66675"/>
                        </a:lnTo>
                        <a:lnTo>
                          <a:pt x="9525" y="54769"/>
                        </a:lnTo>
                        <a:lnTo>
                          <a:pt x="0" y="476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46" name="Straight Connector 145">
                    <a:extLst>
                      <a:ext uri="{FF2B5EF4-FFF2-40B4-BE49-F238E27FC236}">
                        <a16:creationId xmlns="" xmlns:a16="http://schemas.microsoft.com/office/drawing/2014/main" id="{A7BB23F0-D3D2-473A-968B-D94FD6B129F2}"/>
                      </a:ext>
                    </a:extLst>
                  </p:cNvPr>
                  <p:cNvCxnSpPr>
                    <a:stCxn id="145" idx="7"/>
                    <a:endCxn id="145" idx="3"/>
                  </p:cNvCxnSpPr>
                  <p:nvPr/>
                </p:nvCxnSpPr>
                <p:spPr>
                  <a:xfrm>
                    <a:off x="2288381" y="4469606"/>
                    <a:ext cx="90488" cy="476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" name="Group 571">
                  <a:extLst>
                    <a:ext uri="{FF2B5EF4-FFF2-40B4-BE49-F238E27FC236}">
                      <a16:creationId xmlns="" xmlns:a16="http://schemas.microsoft.com/office/drawing/2014/main" id="{1D083DF3-3BFF-47D1-B565-F4D1405D255F}"/>
                    </a:ext>
                  </a:extLst>
                </p:cNvPr>
                <p:cNvGrpSpPr/>
                <p:nvPr/>
              </p:nvGrpSpPr>
              <p:grpSpPr>
                <a:xfrm>
                  <a:off x="1389041" y="5250848"/>
                  <a:ext cx="280988" cy="423862"/>
                  <a:chOff x="1312069" y="4843462"/>
                  <a:chExt cx="280988" cy="423862"/>
                </a:xfrm>
              </p:grpSpPr>
              <p:sp>
                <p:nvSpPr>
                  <p:cNvPr id="142" name="Freeform 205">
                    <a:extLst>
                      <a:ext uri="{FF2B5EF4-FFF2-40B4-BE49-F238E27FC236}">
                        <a16:creationId xmlns="" xmlns:a16="http://schemas.microsoft.com/office/drawing/2014/main" id="{07928568-92E8-4996-BAE1-36DEADF753E0}"/>
                      </a:ext>
                    </a:extLst>
                  </p:cNvPr>
                  <p:cNvSpPr/>
                  <p:nvPr/>
                </p:nvSpPr>
                <p:spPr>
                  <a:xfrm>
                    <a:off x="1421607" y="4843462"/>
                    <a:ext cx="171450" cy="423862"/>
                  </a:xfrm>
                  <a:custGeom>
                    <a:avLst/>
                    <a:gdLst>
                      <a:gd name="connsiteX0" fmla="*/ 57150 w 171450"/>
                      <a:gd name="connsiteY0" fmla="*/ 0 h 423862"/>
                      <a:gd name="connsiteX1" fmla="*/ 135731 w 171450"/>
                      <a:gd name="connsiteY1" fmla="*/ 73819 h 423862"/>
                      <a:gd name="connsiteX2" fmla="*/ 171450 w 171450"/>
                      <a:gd name="connsiteY2" fmla="*/ 69056 h 423862"/>
                      <a:gd name="connsiteX3" fmla="*/ 38100 w 171450"/>
                      <a:gd name="connsiteY3" fmla="*/ 392906 h 423862"/>
                      <a:gd name="connsiteX4" fmla="*/ 38100 w 171450"/>
                      <a:gd name="connsiteY4" fmla="*/ 423862 h 423862"/>
                      <a:gd name="connsiteX5" fmla="*/ 7143 w 171450"/>
                      <a:gd name="connsiteY5" fmla="*/ 373856 h 423862"/>
                      <a:gd name="connsiteX6" fmla="*/ 0 w 171450"/>
                      <a:gd name="connsiteY6" fmla="*/ 219075 h 423862"/>
                      <a:gd name="connsiteX7" fmla="*/ 33337 w 171450"/>
                      <a:gd name="connsiteY7" fmla="*/ 97631 h 423862"/>
                      <a:gd name="connsiteX8" fmla="*/ 57150 w 171450"/>
                      <a:gd name="connsiteY8" fmla="*/ 0 h 423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" h="423862">
                        <a:moveTo>
                          <a:pt x="57150" y="0"/>
                        </a:moveTo>
                        <a:lnTo>
                          <a:pt x="135731" y="73819"/>
                        </a:lnTo>
                        <a:lnTo>
                          <a:pt x="171450" y="69056"/>
                        </a:lnTo>
                        <a:lnTo>
                          <a:pt x="38100" y="392906"/>
                        </a:lnTo>
                        <a:lnTo>
                          <a:pt x="38100" y="423862"/>
                        </a:lnTo>
                        <a:lnTo>
                          <a:pt x="7143" y="373856"/>
                        </a:lnTo>
                        <a:lnTo>
                          <a:pt x="0" y="219075"/>
                        </a:lnTo>
                        <a:lnTo>
                          <a:pt x="33337" y="97631"/>
                        </a:lnTo>
                        <a:lnTo>
                          <a:pt x="571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3" name="Freeform 206">
                    <a:extLst>
                      <a:ext uri="{FF2B5EF4-FFF2-40B4-BE49-F238E27FC236}">
                        <a16:creationId xmlns="" xmlns:a16="http://schemas.microsoft.com/office/drawing/2014/main" id="{6D451451-C544-4C3B-B1B1-7789ABFA7E50}"/>
                      </a:ext>
                    </a:extLst>
                  </p:cNvPr>
                  <p:cNvSpPr/>
                  <p:nvPr/>
                </p:nvSpPr>
                <p:spPr>
                  <a:xfrm>
                    <a:off x="1312069" y="4972050"/>
                    <a:ext cx="178594" cy="61913"/>
                  </a:xfrm>
                  <a:custGeom>
                    <a:avLst/>
                    <a:gdLst>
                      <a:gd name="connsiteX0" fmla="*/ 0 w 178594"/>
                      <a:gd name="connsiteY0" fmla="*/ 7144 h 61913"/>
                      <a:gd name="connsiteX1" fmla="*/ 152400 w 178594"/>
                      <a:gd name="connsiteY1" fmla="*/ 0 h 61913"/>
                      <a:gd name="connsiteX2" fmla="*/ 178594 w 178594"/>
                      <a:gd name="connsiteY2" fmla="*/ 54769 h 61913"/>
                      <a:gd name="connsiteX3" fmla="*/ 35719 w 178594"/>
                      <a:gd name="connsiteY3" fmla="*/ 61913 h 61913"/>
                      <a:gd name="connsiteX4" fmla="*/ 0 w 178594"/>
                      <a:gd name="connsiteY4" fmla="*/ 7144 h 61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4" h="61913">
                        <a:moveTo>
                          <a:pt x="0" y="7144"/>
                        </a:moveTo>
                        <a:lnTo>
                          <a:pt x="152400" y="0"/>
                        </a:lnTo>
                        <a:lnTo>
                          <a:pt x="178594" y="54769"/>
                        </a:lnTo>
                        <a:lnTo>
                          <a:pt x="35719" y="61913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4" name="Freeform 207">
                    <a:extLst>
                      <a:ext uri="{FF2B5EF4-FFF2-40B4-BE49-F238E27FC236}">
                        <a16:creationId xmlns="" xmlns:a16="http://schemas.microsoft.com/office/drawing/2014/main" id="{625D4618-22B6-491B-B084-0C9BFFB33377}"/>
                      </a:ext>
                    </a:extLst>
                  </p:cNvPr>
                  <p:cNvSpPr/>
                  <p:nvPr/>
                </p:nvSpPr>
                <p:spPr>
                  <a:xfrm>
                    <a:off x="1362075" y="5031581"/>
                    <a:ext cx="126206" cy="40481"/>
                  </a:xfrm>
                  <a:custGeom>
                    <a:avLst/>
                    <a:gdLst>
                      <a:gd name="connsiteX0" fmla="*/ 126206 w 126206"/>
                      <a:gd name="connsiteY0" fmla="*/ 0 h 40481"/>
                      <a:gd name="connsiteX1" fmla="*/ 76200 w 126206"/>
                      <a:gd name="connsiteY1" fmla="*/ 40481 h 40481"/>
                      <a:gd name="connsiteX2" fmla="*/ 0 w 126206"/>
                      <a:gd name="connsiteY2" fmla="*/ 2381 h 40481"/>
                      <a:gd name="connsiteX3" fmla="*/ 126206 w 126206"/>
                      <a:gd name="connsiteY3" fmla="*/ 0 h 40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206" h="40481">
                        <a:moveTo>
                          <a:pt x="126206" y="0"/>
                        </a:moveTo>
                        <a:lnTo>
                          <a:pt x="76200" y="40481"/>
                        </a:lnTo>
                        <a:lnTo>
                          <a:pt x="0" y="2381"/>
                        </a:lnTo>
                        <a:lnTo>
                          <a:pt x="126206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4" name="Group 542">
                  <a:extLst>
                    <a:ext uri="{FF2B5EF4-FFF2-40B4-BE49-F238E27FC236}">
                      <a16:creationId xmlns="" xmlns:a16="http://schemas.microsoft.com/office/drawing/2014/main" id="{A95CD42E-630D-46DD-BC37-B9E406023079}"/>
                    </a:ext>
                  </a:extLst>
                </p:cNvPr>
                <p:cNvGrpSpPr/>
                <p:nvPr/>
              </p:nvGrpSpPr>
              <p:grpSpPr>
                <a:xfrm>
                  <a:off x="1586877" y="4819328"/>
                  <a:ext cx="228601" cy="200026"/>
                  <a:chOff x="2328862" y="2776537"/>
                  <a:chExt cx="228601" cy="20002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40" name="Freeform 203">
                    <a:extLst>
                      <a:ext uri="{FF2B5EF4-FFF2-40B4-BE49-F238E27FC236}">
                        <a16:creationId xmlns="" xmlns:a16="http://schemas.microsoft.com/office/drawing/2014/main" id="{C31D9A97-32E5-4AF3-BFC6-558298B273A4}"/>
                      </a:ext>
                    </a:extLst>
                  </p:cNvPr>
                  <p:cNvSpPr/>
                  <p:nvPr/>
                </p:nvSpPr>
                <p:spPr>
                  <a:xfrm>
                    <a:off x="2328862" y="2793207"/>
                    <a:ext cx="95250" cy="183356"/>
                  </a:xfrm>
                  <a:custGeom>
                    <a:avLst/>
                    <a:gdLst>
                      <a:gd name="connsiteX0" fmla="*/ 95250 w 95250"/>
                      <a:gd name="connsiteY0" fmla="*/ 0 h 183356"/>
                      <a:gd name="connsiteX1" fmla="*/ 78582 w 95250"/>
                      <a:gd name="connsiteY1" fmla="*/ 50006 h 183356"/>
                      <a:gd name="connsiteX2" fmla="*/ 42863 w 95250"/>
                      <a:gd name="connsiteY2" fmla="*/ 150019 h 183356"/>
                      <a:gd name="connsiteX3" fmla="*/ 59532 w 95250"/>
                      <a:gd name="connsiteY3" fmla="*/ 176213 h 183356"/>
                      <a:gd name="connsiteX4" fmla="*/ 54769 w 95250"/>
                      <a:gd name="connsiteY4" fmla="*/ 183356 h 183356"/>
                      <a:gd name="connsiteX5" fmla="*/ 11907 w 95250"/>
                      <a:gd name="connsiteY5" fmla="*/ 176213 h 183356"/>
                      <a:gd name="connsiteX6" fmla="*/ 0 w 95250"/>
                      <a:gd name="connsiteY6" fmla="*/ 154781 h 183356"/>
                      <a:gd name="connsiteX7" fmla="*/ 35719 w 95250"/>
                      <a:gd name="connsiteY7" fmla="*/ 9525 h 183356"/>
                      <a:gd name="connsiteX8" fmla="*/ 95250 w 95250"/>
                      <a:gd name="connsiteY8" fmla="*/ 0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250" h="183356">
                        <a:moveTo>
                          <a:pt x="95250" y="0"/>
                        </a:moveTo>
                        <a:lnTo>
                          <a:pt x="78582" y="50006"/>
                        </a:lnTo>
                        <a:lnTo>
                          <a:pt x="42863" y="150019"/>
                        </a:lnTo>
                        <a:lnTo>
                          <a:pt x="59532" y="176213"/>
                        </a:lnTo>
                        <a:lnTo>
                          <a:pt x="54769" y="183356"/>
                        </a:lnTo>
                        <a:lnTo>
                          <a:pt x="11907" y="176213"/>
                        </a:lnTo>
                        <a:lnTo>
                          <a:pt x="0" y="154781"/>
                        </a:lnTo>
                        <a:lnTo>
                          <a:pt x="35719" y="9525"/>
                        </a:lnTo>
                        <a:lnTo>
                          <a:pt x="9525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1" name="Freeform 204">
                    <a:extLst>
                      <a:ext uri="{FF2B5EF4-FFF2-40B4-BE49-F238E27FC236}">
                        <a16:creationId xmlns="" xmlns:a16="http://schemas.microsoft.com/office/drawing/2014/main" id="{B067395B-7A48-4F07-B131-C8DC7C35A1FE}"/>
                      </a:ext>
                    </a:extLst>
                  </p:cNvPr>
                  <p:cNvSpPr/>
                  <p:nvPr/>
                </p:nvSpPr>
                <p:spPr>
                  <a:xfrm>
                    <a:off x="2359820" y="2776537"/>
                    <a:ext cx="197643" cy="119063"/>
                  </a:xfrm>
                  <a:custGeom>
                    <a:avLst/>
                    <a:gdLst>
                      <a:gd name="connsiteX0" fmla="*/ 0 w 197643"/>
                      <a:gd name="connsiteY0" fmla="*/ 23813 h 119063"/>
                      <a:gd name="connsiteX1" fmla="*/ 54768 w 197643"/>
                      <a:gd name="connsiteY1" fmla="*/ 0 h 119063"/>
                      <a:gd name="connsiteX2" fmla="*/ 135731 w 197643"/>
                      <a:gd name="connsiteY2" fmla="*/ 7144 h 119063"/>
                      <a:gd name="connsiteX3" fmla="*/ 197643 w 197643"/>
                      <a:gd name="connsiteY3" fmla="*/ 21432 h 119063"/>
                      <a:gd name="connsiteX4" fmla="*/ 176212 w 197643"/>
                      <a:gd name="connsiteY4" fmla="*/ 119063 h 119063"/>
                      <a:gd name="connsiteX5" fmla="*/ 114300 w 197643"/>
                      <a:gd name="connsiteY5" fmla="*/ 100013 h 119063"/>
                      <a:gd name="connsiteX6" fmla="*/ 38100 w 197643"/>
                      <a:gd name="connsiteY6" fmla="*/ 100013 h 119063"/>
                      <a:gd name="connsiteX7" fmla="*/ 59531 w 197643"/>
                      <a:gd name="connsiteY7" fmla="*/ 28575 h 119063"/>
                      <a:gd name="connsiteX8" fmla="*/ 0 w 197643"/>
                      <a:gd name="connsiteY8" fmla="*/ 23813 h 11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643" h="119063">
                        <a:moveTo>
                          <a:pt x="0" y="23813"/>
                        </a:moveTo>
                        <a:lnTo>
                          <a:pt x="54768" y="0"/>
                        </a:lnTo>
                        <a:lnTo>
                          <a:pt x="135731" y="7144"/>
                        </a:lnTo>
                        <a:lnTo>
                          <a:pt x="197643" y="21432"/>
                        </a:lnTo>
                        <a:lnTo>
                          <a:pt x="176212" y="119063"/>
                        </a:lnTo>
                        <a:lnTo>
                          <a:pt x="114300" y="100013"/>
                        </a:lnTo>
                        <a:lnTo>
                          <a:pt x="38100" y="100013"/>
                        </a:lnTo>
                        <a:lnTo>
                          <a:pt x="59531" y="28575"/>
                        </a:lnTo>
                        <a:lnTo>
                          <a:pt x="0" y="238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25" name="Freeform 188">
                  <a:extLst>
                    <a:ext uri="{FF2B5EF4-FFF2-40B4-BE49-F238E27FC236}">
                      <a16:creationId xmlns="" xmlns:a16="http://schemas.microsoft.com/office/drawing/2014/main" id="{423D843E-EC68-47E4-A56F-EAA791C059FF}"/>
                    </a:ext>
                  </a:extLst>
                </p:cNvPr>
                <p:cNvSpPr/>
                <p:nvPr/>
              </p:nvSpPr>
              <p:spPr>
                <a:xfrm>
                  <a:off x="2388715" y="4329305"/>
                  <a:ext cx="246856" cy="109538"/>
                </a:xfrm>
                <a:custGeom>
                  <a:avLst/>
                  <a:gdLst>
                    <a:gd name="connsiteX0" fmla="*/ 245269 w 246856"/>
                    <a:gd name="connsiteY0" fmla="*/ 85725 h 109538"/>
                    <a:gd name="connsiteX1" fmla="*/ 204788 w 246856"/>
                    <a:gd name="connsiteY1" fmla="*/ 107156 h 109538"/>
                    <a:gd name="connsiteX2" fmla="*/ 42863 w 246856"/>
                    <a:gd name="connsiteY2" fmla="*/ 109538 h 109538"/>
                    <a:gd name="connsiteX3" fmla="*/ 2382 w 246856"/>
                    <a:gd name="connsiteY3" fmla="*/ 100013 h 109538"/>
                    <a:gd name="connsiteX4" fmla="*/ 0 w 246856"/>
                    <a:gd name="connsiteY4" fmla="*/ 19050 h 109538"/>
                    <a:gd name="connsiteX5" fmla="*/ 26194 w 246856"/>
                    <a:gd name="connsiteY5" fmla="*/ 4763 h 109538"/>
                    <a:gd name="connsiteX6" fmla="*/ 228600 w 246856"/>
                    <a:gd name="connsiteY6" fmla="*/ 0 h 109538"/>
                    <a:gd name="connsiteX7" fmla="*/ 245269 w 246856"/>
                    <a:gd name="connsiteY7" fmla="*/ 23813 h 109538"/>
                    <a:gd name="connsiteX8" fmla="*/ 245269 w 246856"/>
                    <a:gd name="connsiteY8" fmla="*/ 85725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856" h="109538">
                      <a:moveTo>
                        <a:pt x="245269" y="85725"/>
                      </a:moveTo>
                      <a:lnTo>
                        <a:pt x="204788" y="107156"/>
                      </a:lnTo>
                      <a:lnTo>
                        <a:pt x="42863" y="109538"/>
                      </a:lnTo>
                      <a:lnTo>
                        <a:pt x="2382" y="100013"/>
                      </a:lnTo>
                      <a:lnTo>
                        <a:pt x="0" y="19050"/>
                      </a:lnTo>
                      <a:lnTo>
                        <a:pt x="26194" y="4763"/>
                      </a:lnTo>
                      <a:lnTo>
                        <a:pt x="228600" y="0"/>
                      </a:lnTo>
                      <a:lnTo>
                        <a:pt x="245269" y="23813"/>
                      </a:lnTo>
                      <a:cubicBezTo>
                        <a:pt x="246063" y="46038"/>
                        <a:pt x="246856" y="68263"/>
                        <a:pt x="245269" y="8572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6" name="Parallelogram 125">
                  <a:extLst>
                    <a:ext uri="{FF2B5EF4-FFF2-40B4-BE49-F238E27FC236}">
                      <a16:creationId xmlns="" xmlns:a16="http://schemas.microsoft.com/office/drawing/2014/main" id="{36D64382-F038-4B15-9AB9-056F939414B1}"/>
                    </a:ext>
                  </a:extLst>
                </p:cNvPr>
                <p:cNvSpPr/>
                <p:nvPr/>
              </p:nvSpPr>
              <p:spPr>
                <a:xfrm rot="20545172">
                  <a:off x="2815705" y="2884433"/>
                  <a:ext cx="80960" cy="205836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27" name="Group 586">
                  <a:extLst>
                    <a:ext uri="{FF2B5EF4-FFF2-40B4-BE49-F238E27FC236}">
                      <a16:creationId xmlns="" xmlns:a16="http://schemas.microsoft.com/office/drawing/2014/main" id="{B9704F74-87AF-4CF0-B035-6E257856E22E}"/>
                    </a:ext>
                  </a:extLst>
                </p:cNvPr>
                <p:cNvGrpSpPr/>
                <p:nvPr/>
              </p:nvGrpSpPr>
              <p:grpSpPr>
                <a:xfrm>
                  <a:off x="2197121" y="2711675"/>
                  <a:ext cx="485775" cy="285751"/>
                  <a:chOff x="2197121" y="2711675"/>
                  <a:chExt cx="485775" cy="285751"/>
                </a:xfrm>
              </p:grpSpPr>
              <p:sp>
                <p:nvSpPr>
                  <p:cNvPr id="131" name="Freeform 194">
                    <a:extLst>
                      <a:ext uri="{FF2B5EF4-FFF2-40B4-BE49-F238E27FC236}">
                        <a16:creationId xmlns="" xmlns:a16="http://schemas.microsoft.com/office/drawing/2014/main" id="{7E7096D3-0002-4427-8E6A-7B35BDDBF159}"/>
                      </a:ext>
                    </a:extLst>
                  </p:cNvPr>
                  <p:cNvSpPr/>
                  <p:nvPr/>
                </p:nvSpPr>
                <p:spPr>
                  <a:xfrm>
                    <a:off x="2350513" y="2814070"/>
                    <a:ext cx="230002" cy="183356"/>
                  </a:xfrm>
                  <a:custGeom>
                    <a:avLst/>
                    <a:gdLst>
                      <a:gd name="connsiteX0" fmla="*/ 0 w 195262"/>
                      <a:gd name="connsiteY0" fmla="*/ 183356 h 183356"/>
                      <a:gd name="connsiteX1" fmla="*/ 195262 w 195262"/>
                      <a:gd name="connsiteY1" fmla="*/ 180975 h 183356"/>
                      <a:gd name="connsiteX2" fmla="*/ 185737 w 195262"/>
                      <a:gd name="connsiteY2" fmla="*/ 0 h 183356"/>
                      <a:gd name="connsiteX3" fmla="*/ 4762 w 195262"/>
                      <a:gd name="connsiteY3" fmla="*/ 4762 h 183356"/>
                      <a:gd name="connsiteX4" fmla="*/ 0 w 195262"/>
                      <a:gd name="connsiteY4" fmla="*/ 183356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262" h="183356">
                        <a:moveTo>
                          <a:pt x="0" y="183356"/>
                        </a:moveTo>
                        <a:lnTo>
                          <a:pt x="195262" y="180975"/>
                        </a:lnTo>
                        <a:lnTo>
                          <a:pt x="185737" y="0"/>
                        </a:lnTo>
                        <a:lnTo>
                          <a:pt x="4762" y="4762"/>
                        </a:lnTo>
                        <a:lnTo>
                          <a:pt x="0" y="1833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132" name="Group 584">
                    <a:extLst>
                      <a:ext uri="{FF2B5EF4-FFF2-40B4-BE49-F238E27FC236}">
                        <a16:creationId xmlns="" xmlns:a16="http://schemas.microsoft.com/office/drawing/2014/main" id="{6AB72838-E89B-46F4-BA23-CE7F9305D7F5}"/>
                      </a:ext>
                    </a:extLst>
                  </p:cNvPr>
                  <p:cNvGrpSpPr/>
                  <p:nvPr/>
                </p:nvGrpSpPr>
                <p:grpSpPr>
                  <a:xfrm>
                    <a:off x="2416044" y="2829642"/>
                    <a:ext cx="68258" cy="147736"/>
                    <a:chOff x="2946172" y="2588419"/>
                    <a:chExt cx="71851" cy="164151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="" xmlns:a16="http://schemas.microsoft.com/office/drawing/2014/main" id="{2EF2C53F-3D60-4816-BBEB-DF3AE9F2C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2748" y="2588419"/>
                      <a:ext cx="59533" cy="107156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="" xmlns:a16="http://schemas.microsoft.com/office/drawing/2014/main" id="{73B880A5-9E40-410D-B00E-CEA82E53D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6172" y="2653067"/>
                      <a:ext cx="71851" cy="9950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133" name="Group 554">
                    <a:extLst>
                      <a:ext uri="{FF2B5EF4-FFF2-40B4-BE49-F238E27FC236}">
                        <a16:creationId xmlns="" xmlns:a16="http://schemas.microsoft.com/office/drawing/2014/main" id="{E3A07691-A1A7-44D1-8492-A1F89E4A2F8E}"/>
                      </a:ext>
                    </a:extLst>
                  </p:cNvPr>
                  <p:cNvGrpSpPr/>
                  <p:nvPr/>
                </p:nvGrpSpPr>
                <p:grpSpPr>
                  <a:xfrm>
                    <a:off x="2197121" y="2711675"/>
                    <a:ext cx="485775" cy="259556"/>
                    <a:chOff x="2016919" y="2702719"/>
                    <a:chExt cx="485775" cy="259556"/>
                  </a:xfr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</p:grpSpPr>
                <p:sp>
                  <p:nvSpPr>
                    <p:cNvPr id="134" name="Rectangle 133">
                      <a:extLst>
                        <a:ext uri="{FF2B5EF4-FFF2-40B4-BE49-F238E27FC236}">
                          <a16:creationId xmlns="" xmlns:a16="http://schemas.microsoft.com/office/drawing/2014/main" id="{B0ED3994-D86D-4B45-A88A-4671920572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4075" y="2762250"/>
                      <a:ext cx="250031" cy="59531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="" xmlns:a16="http://schemas.microsoft.com/office/drawing/2014/main" id="{6CBC5FBD-0B5E-49B0-9F06-B196FEC21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3594" y="2702719"/>
                      <a:ext cx="352425" cy="85725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6" name="Freeform 199">
                      <a:extLst>
                        <a:ext uri="{FF2B5EF4-FFF2-40B4-BE49-F238E27FC236}">
                          <a16:creationId xmlns="" xmlns:a16="http://schemas.microsoft.com/office/drawing/2014/main" id="{8B358A1E-2080-4DDE-9EC3-1CC0C01F5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2194" y="2755106"/>
                      <a:ext cx="190500" cy="204788"/>
                    </a:xfrm>
                    <a:custGeom>
                      <a:avLst/>
                      <a:gdLst>
                        <a:gd name="connsiteX0" fmla="*/ 33337 w 190500"/>
                        <a:gd name="connsiteY0" fmla="*/ 204788 h 204788"/>
                        <a:gd name="connsiteX1" fmla="*/ 80962 w 190500"/>
                        <a:gd name="connsiteY1" fmla="*/ 180975 h 204788"/>
                        <a:gd name="connsiteX2" fmla="*/ 190500 w 190500"/>
                        <a:gd name="connsiteY2" fmla="*/ 188119 h 204788"/>
                        <a:gd name="connsiteX3" fmla="*/ 159544 w 190500"/>
                        <a:gd name="connsiteY3" fmla="*/ 66675 h 204788"/>
                        <a:gd name="connsiteX4" fmla="*/ 102394 w 190500"/>
                        <a:gd name="connsiteY4" fmla="*/ 0 h 204788"/>
                        <a:gd name="connsiteX5" fmla="*/ 16669 w 190500"/>
                        <a:gd name="connsiteY5" fmla="*/ 14288 h 204788"/>
                        <a:gd name="connsiteX6" fmla="*/ 30956 w 190500"/>
                        <a:gd name="connsiteY6" fmla="*/ 57150 h 204788"/>
                        <a:gd name="connsiteX7" fmla="*/ 0 w 190500"/>
                        <a:gd name="connsiteY7" fmla="*/ 78582 h 204788"/>
                        <a:gd name="connsiteX8" fmla="*/ 33337 w 190500"/>
                        <a:gd name="connsiteY8" fmla="*/ 204788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0500" h="204788">
                          <a:moveTo>
                            <a:pt x="33337" y="204788"/>
                          </a:moveTo>
                          <a:lnTo>
                            <a:pt x="80962" y="180975"/>
                          </a:lnTo>
                          <a:lnTo>
                            <a:pt x="190500" y="188119"/>
                          </a:lnTo>
                          <a:lnTo>
                            <a:pt x="159544" y="66675"/>
                          </a:lnTo>
                          <a:lnTo>
                            <a:pt x="102394" y="0"/>
                          </a:lnTo>
                          <a:lnTo>
                            <a:pt x="16669" y="14288"/>
                          </a:lnTo>
                          <a:lnTo>
                            <a:pt x="30956" y="57150"/>
                          </a:lnTo>
                          <a:lnTo>
                            <a:pt x="0" y="78582"/>
                          </a:lnTo>
                          <a:lnTo>
                            <a:pt x="33337" y="20478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7" name="Freeform 200">
                      <a:extLst>
                        <a:ext uri="{FF2B5EF4-FFF2-40B4-BE49-F238E27FC236}">
                          <a16:creationId xmlns="" xmlns:a16="http://schemas.microsoft.com/office/drawing/2014/main" id="{3D7C5AA2-8EF2-442D-947E-743E4EFCB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6919" y="2774156"/>
                      <a:ext cx="195262" cy="188119"/>
                    </a:xfrm>
                    <a:custGeom>
                      <a:avLst/>
                      <a:gdLst>
                        <a:gd name="connsiteX0" fmla="*/ 0 w 195262"/>
                        <a:gd name="connsiteY0" fmla="*/ 171450 h 188119"/>
                        <a:gd name="connsiteX1" fmla="*/ 35719 w 195262"/>
                        <a:gd name="connsiteY1" fmla="*/ 59532 h 188119"/>
                        <a:gd name="connsiteX2" fmla="*/ 102394 w 195262"/>
                        <a:gd name="connsiteY2" fmla="*/ 0 h 188119"/>
                        <a:gd name="connsiteX3" fmla="*/ 195262 w 195262"/>
                        <a:gd name="connsiteY3" fmla="*/ 0 h 188119"/>
                        <a:gd name="connsiteX4" fmla="*/ 192881 w 195262"/>
                        <a:gd name="connsiteY4" fmla="*/ 52388 h 188119"/>
                        <a:gd name="connsiteX5" fmla="*/ 161925 w 195262"/>
                        <a:gd name="connsiteY5" fmla="*/ 188119 h 188119"/>
                        <a:gd name="connsiteX6" fmla="*/ 107156 w 195262"/>
                        <a:gd name="connsiteY6" fmla="*/ 164307 h 188119"/>
                        <a:gd name="connsiteX7" fmla="*/ 0 w 195262"/>
                        <a:gd name="connsiteY7" fmla="*/ 171450 h 188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5262" h="188119">
                          <a:moveTo>
                            <a:pt x="0" y="171450"/>
                          </a:moveTo>
                          <a:lnTo>
                            <a:pt x="35719" y="59532"/>
                          </a:lnTo>
                          <a:lnTo>
                            <a:pt x="102394" y="0"/>
                          </a:lnTo>
                          <a:lnTo>
                            <a:pt x="195262" y="0"/>
                          </a:lnTo>
                          <a:lnTo>
                            <a:pt x="192881" y="52388"/>
                          </a:lnTo>
                          <a:lnTo>
                            <a:pt x="161925" y="188119"/>
                          </a:lnTo>
                          <a:lnTo>
                            <a:pt x="107156" y="164307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8" name="Group 546">
                  <a:extLst>
                    <a:ext uri="{FF2B5EF4-FFF2-40B4-BE49-F238E27FC236}">
                      <a16:creationId xmlns="" xmlns:a16="http://schemas.microsoft.com/office/drawing/2014/main" id="{CDF66D18-4BAB-438E-A646-90B834C83A61}"/>
                    </a:ext>
                  </a:extLst>
                </p:cNvPr>
                <p:cNvGrpSpPr/>
                <p:nvPr/>
              </p:nvGrpSpPr>
              <p:grpSpPr>
                <a:xfrm>
                  <a:off x="3101160" y="4815982"/>
                  <a:ext cx="247650" cy="216693"/>
                  <a:chOff x="2836069" y="2767013"/>
                  <a:chExt cx="247650" cy="216693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29" name="Freeform 192">
                    <a:extLst>
                      <a:ext uri="{FF2B5EF4-FFF2-40B4-BE49-F238E27FC236}">
                        <a16:creationId xmlns="" xmlns:a16="http://schemas.microsoft.com/office/drawing/2014/main" id="{9B8CC344-0D01-4653-845D-E045124F6911}"/>
                      </a:ext>
                    </a:extLst>
                  </p:cNvPr>
                  <p:cNvSpPr/>
                  <p:nvPr/>
                </p:nvSpPr>
                <p:spPr>
                  <a:xfrm>
                    <a:off x="2836069" y="2767013"/>
                    <a:ext cx="204787" cy="128587"/>
                  </a:xfrm>
                  <a:custGeom>
                    <a:avLst/>
                    <a:gdLst>
                      <a:gd name="connsiteX0" fmla="*/ 0 w 204787"/>
                      <a:gd name="connsiteY0" fmla="*/ 35718 h 128587"/>
                      <a:gd name="connsiteX1" fmla="*/ 57150 w 204787"/>
                      <a:gd name="connsiteY1" fmla="*/ 9525 h 128587"/>
                      <a:gd name="connsiteX2" fmla="*/ 164306 w 204787"/>
                      <a:gd name="connsiteY2" fmla="*/ 0 h 128587"/>
                      <a:gd name="connsiteX3" fmla="*/ 204787 w 204787"/>
                      <a:gd name="connsiteY3" fmla="*/ 95250 h 128587"/>
                      <a:gd name="connsiteX4" fmla="*/ 88106 w 204787"/>
                      <a:gd name="connsiteY4" fmla="*/ 111918 h 128587"/>
                      <a:gd name="connsiteX5" fmla="*/ 30956 w 204787"/>
                      <a:gd name="connsiteY5" fmla="*/ 128587 h 128587"/>
                      <a:gd name="connsiteX6" fmla="*/ 0 w 204787"/>
                      <a:gd name="connsiteY6" fmla="*/ 35718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787" h="128587">
                        <a:moveTo>
                          <a:pt x="0" y="35718"/>
                        </a:moveTo>
                        <a:lnTo>
                          <a:pt x="57150" y="9525"/>
                        </a:lnTo>
                        <a:lnTo>
                          <a:pt x="164306" y="0"/>
                        </a:lnTo>
                        <a:lnTo>
                          <a:pt x="204787" y="95250"/>
                        </a:lnTo>
                        <a:lnTo>
                          <a:pt x="88106" y="111918"/>
                        </a:lnTo>
                        <a:lnTo>
                          <a:pt x="30956" y="128587"/>
                        </a:lnTo>
                        <a:lnTo>
                          <a:pt x="0" y="357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30" name="Freeform 193">
                    <a:extLst>
                      <a:ext uri="{FF2B5EF4-FFF2-40B4-BE49-F238E27FC236}">
                        <a16:creationId xmlns="" xmlns:a16="http://schemas.microsoft.com/office/drawing/2014/main" id="{7EA2402C-3D13-4F2C-9F31-4F73B9CA7542}"/>
                      </a:ext>
                    </a:extLst>
                  </p:cNvPr>
                  <p:cNvSpPr/>
                  <p:nvPr/>
                </p:nvSpPr>
                <p:spPr>
                  <a:xfrm>
                    <a:off x="2990850" y="2781300"/>
                    <a:ext cx="92869" cy="202406"/>
                  </a:xfrm>
                  <a:custGeom>
                    <a:avLst/>
                    <a:gdLst>
                      <a:gd name="connsiteX0" fmla="*/ 0 w 92869"/>
                      <a:gd name="connsiteY0" fmla="*/ 0 h 202406"/>
                      <a:gd name="connsiteX1" fmla="*/ 47625 w 92869"/>
                      <a:gd name="connsiteY1" fmla="*/ 19050 h 202406"/>
                      <a:gd name="connsiteX2" fmla="*/ 92869 w 92869"/>
                      <a:gd name="connsiteY2" fmla="*/ 178594 h 202406"/>
                      <a:gd name="connsiteX3" fmla="*/ 45244 w 92869"/>
                      <a:gd name="connsiteY3" fmla="*/ 202406 h 202406"/>
                      <a:gd name="connsiteX4" fmla="*/ 35719 w 92869"/>
                      <a:gd name="connsiteY4" fmla="*/ 185738 h 202406"/>
                      <a:gd name="connsiteX5" fmla="*/ 42863 w 92869"/>
                      <a:gd name="connsiteY5" fmla="*/ 147638 h 202406"/>
                      <a:gd name="connsiteX6" fmla="*/ 7144 w 92869"/>
                      <a:gd name="connsiteY6" fmla="*/ 78581 h 202406"/>
                      <a:gd name="connsiteX7" fmla="*/ 0 w 92869"/>
                      <a:gd name="connsiteY7" fmla="*/ 0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869" h="202406">
                        <a:moveTo>
                          <a:pt x="0" y="0"/>
                        </a:moveTo>
                        <a:lnTo>
                          <a:pt x="47625" y="19050"/>
                        </a:lnTo>
                        <a:lnTo>
                          <a:pt x="92869" y="178594"/>
                        </a:lnTo>
                        <a:lnTo>
                          <a:pt x="45244" y="202406"/>
                        </a:lnTo>
                        <a:lnTo>
                          <a:pt x="35719" y="185738"/>
                        </a:lnTo>
                        <a:lnTo>
                          <a:pt x="42863" y="147638"/>
                        </a:lnTo>
                        <a:lnTo>
                          <a:pt x="7144" y="78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89" name="Group 121">
                <a:extLst>
                  <a:ext uri="{FF2B5EF4-FFF2-40B4-BE49-F238E27FC236}">
                    <a16:creationId xmlns="" xmlns:a16="http://schemas.microsoft.com/office/drawing/2014/main" id="{83C36350-6C86-49DE-8CDD-0A7DE2A69E39}"/>
                  </a:ext>
                </a:extLst>
              </p:cNvPr>
              <p:cNvGrpSpPr/>
              <p:nvPr/>
            </p:nvGrpSpPr>
            <p:grpSpPr>
              <a:xfrm>
                <a:off x="1985234" y="4371171"/>
                <a:ext cx="284331" cy="537628"/>
                <a:chOff x="1985234" y="4371171"/>
                <a:chExt cx="284331" cy="537628"/>
              </a:xfrm>
            </p:grpSpPr>
            <p:grpSp>
              <p:nvGrpSpPr>
                <p:cNvPr id="90" name="Group 1858">
                  <a:extLst>
                    <a:ext uri="{FF2B5EF4-FFF2-40B4-BE49-F238E27FC236}">
                      <a16:creationId xmlns="" xmlns:a16="http://schemas.microsoft.com/office/drawing/2014/main" id="{61E0A668-05A1-42A5-81A3-FC31FFF9B9CD}"/>
                    </a:ext>
                  </a:extLst>
                </p:cNvPr>
                <p:cNvGrpSpPr/>
                <p:nvPr/>
              </p:nvGrpSpPr>
              <p:grpSpPr>
                <a:xfrm rot="21138801">
                  <a:off x="1985234" y="4480677"/>
                  <a:ext cx="284331" cy="99900"/>
                  <a:chOff x="5587013" y="2302276"/>
                  <a:chExt cx="437966" cy="153879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="" xmlns:a16="http://schemas.microsoft.com/office/drawing/2014/main" id="{14A3D28B-5965-4D18-8C3E-5BA2ABF0625D}"/>
                      </a:ext>
                    </a:extLst>
                  </p:cNvPr>
                  <p:cNvSpPr/>
                  <p:nvPr/>
                </p:nvSpPr>
                <p:spPr>
                  <a:xfrm>
                    <a:off x="5640280" y="2302276"/>
                    <a:ext cx="384699" cy="153879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13" name="Trapezoid 112">
                    <a:extLst>
                      <a:ext uri="{FF2B5EF4-FFF2-40B4-BE49-F238E27FC236}">
                        <a16:creationId xmlns="" xmlns:a16="http://schemas.microsoft.com/office/drawing/2014/main" id="{70797CAD-52B7-409F-83DB-86823D188B63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5560380" y="2355542"/>
                    <a:ext cx="106532" cy="53266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91" name="Oval 90">
                  <a:extLst>
                    <a:ext uri="{FF2B5EF4-FFF2-40B4-BE49-F238E27FC236}">
                      <a16:creationId xmlns="" xmlns:a16="http://schemas.microsoft.com/office/drawing/2014/main" id="{A02362FD-75FB-4AD4-88AE-35A8BA26336E}"/>
                    </a:ext>
                  </a:extLst>
                </p:cNvPr>
                <p:cNvSpPr/>
                <p:nvPr/>
              </p:nvSpPr>
              <p:spPr>
                <a:xfrm>
                  <a:off x="2040438" y="4436489"/>
                  <a:ext cx="201720" cy="188273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92" name="Trapezoid 91">
                  <a:extLst>
                    <a:ext uri="{FF2B5EF4-FFF2-40B4-BE49-F238E27FC236}">
                      <a16:creationId xmlns="" xmlns:a16="http://schemas.microsoft.com/office/drawing/2014/main" id="{06FCD8B2-72E4-45EF-9D51-9A55918D41A7}"/>
                    </a:ext>
                  </a:extLst>
                </p:cNvPr>
                <p:cNvSpPr/>
                <p:nvPr/>
              </p:nvSpPr>
              <p:spPr>
                <a:xfrm>
                  <a:off x="2009121" y="4682398"/>
                  <a:ext cx="259355" cy="97979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93" name="Trapezoid 92">
                  <a:extLst>
                    <a:ext uri="{FF2B5EF4-FFF2-40B4-BE49-F238E27FC236}">
                      <a16:creationId xmlns="" xmlns:a16="http://schemas.microsoft.com/office/drawing/2014/main" id="{AB358014-6673-4992-971F-2E343D176CC4}"/>
                    </a:ext>
                  </a:extLst>
                </p:cNvPr>
                <p:cNvSpPr/>
                <p:nvPr/>
              </p:nvSpPr>
              <p:spPr>
                <a:xfrm>
                  <a:off x="2110687" y="4371171"/>
                  <a:ext cx="61477" cy="73003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94" name="Group 362">
                  <a:extLst>
                    <a:ext uri="{FF2B5EF4-FFF2-40B4-BE49-F238E27FC236}">
                      <a16:creationId xmlns="" xmlns:a16="http://schemas.microsoft.com/office/drawing/2014/main" id="{281961CB-D475-4B67-AD67-7CF8E4EDFCD2}"/>
                    </a:ext>
                  </a:extLst>
                </p:cNvPr>
                <p:cNvGrpSpPr/>
                <p:nvPr/>
              </p:nvGrpSpPr>
              <p:grpSpPr>
                <a:xfrm>
                  <a:off x="2029677" y="4786141"/>
                  <a:ext cx="208162" cy="122658"/>
                  <a:chOff x="4398049" y="5138331"/>
                  <a:chExt cx="832649" cy="490630"/>
                </a:xfrm>
              </p:grpSpPr>
              <p:grpSp>
                <p:nvGrpSpPr>
                  <p:cNvPr id="100" name="Group 72">
                    <a:extLst>
                      <a:ext uri="{FF2B5EF4-FFF2-40B4-BE49-F238E27FC236}">
                        <a16:creationId xmlns="" xmlns:a16="http://schemas.microsoft.com/office/drawing/2014/main" id="{2F514D0A-577F-4575-A8FE-EEE23ABFD16A}"/>
                      </a:ext>
                    </a:extLst>
                  </p:cNvPr>
                  <p:cNvGrpSpPr/>
                  <p:nvPr/>
                </p:nvGrpSpPr>
                <p:grpSpPr>
                  <a:xfrm>
                    <a:off x="4852544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10" name="Rectangle 109">
                      <a:extLst>
                        <a:ext uri="{FF2B5EF4-FFF2-40B4-BE49-F238E27FC236}">
                          <a16:creationId xmlns="" xmlns:a16="http://schemas.microsoft.com/office/drawing/2014/main" id="{08B94E98-6209-4AEA-8850-2BDBBC50D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="" xmlns:a16="http://schemas.microsoft.com/office/drawing/2014/main" id="{4E433A70-A702-4DE9-8A46-9041C1A27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01" name="Rectangle 100">
                    <a:extLst>
                      <a:ext uri="{FF2B5EF4-FFF2-40B4-BE49-F238E27FC236}">
                        <a16:creationId xmlns="" xmlns:a16="http://schemas.microsoft.com/office/drawing/2014/main" id="{2C2B51B3-F98B-4C49-B97A-484F4E121565}"/>
                      </a:ext>
                    </a:extLst>
                  </p:cNvPr>
                  <p:cNvSpPr/>
                  <p:nvPr/>
                </p:nvSpPr>
                <p:spPr>
                  <a:xfrm>
                    <a:off x="4469163" y="5522109"/>
                    <a:ext cx="761535" cy="106852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102" name="Group 71">
                    <a:extLst>
                      <a:ext uri="{FF2B5EF4-FFF2-40B4-BE49-F238E27FC236}">
                        <a16:creationId xmlns="" xmlns:a16="http://schemas.microsoft.com/office/drawing/2014/main" id="{D8C3C616-6638-4E1D-8A76-00B7ADE49D22}"/>
                      </a:ext>
                    </a:extLst>
                  </p:cNvPr>
                  <p:cNvGrpSpPr/>
                  <p:nvPr/>
                </p:nvGrpSpPr>
                <p:grpSpPr>
                  <a:xfrm>
                    <a:off x="4458615" y="537340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="" xmlns:a16="http://schemas.microsoft.com/office/drawing/2014/main" id="{455B7232-2FB1-4FAD-A723-B73672E550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="" xmlns:a16="http://schemas.microsoft.com/office/drawing/2014/main" id="{C3D038B5-F02E-4C95-97E7-52D198CCB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03" name="Trapezoid 102">
                    <a:extLst>
                      <a:ext uri="{FF2B5EF4-FFF2-40B4-BE49-F238E27FC236}">
                        <a16:creationId xmlns="" xmlns:a16="http://schemas.microsoft.com/office/drawing/2014/main" id="{32B0263E-2A3D-4FCD-AD93-B7E87417223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90263" y="5138331"/>
                    <a:ext cx="637821" cy="118725"/>
                  </a:xfrm>
                  <a:prstGeom prst="trapezoid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="" xmlns:a16="http://schemas.microsoft.com/office/drawing/2014/main" id="{0D198EFA-F66B-44E2-8BD5-23F6E44752BA}"/>
                      </a:ext>
                    </a:extLst>
                  </p:cNvPr>
                  <p:cNvSpPr/>
                  <p:nvPr/>
                </p:nvSpPr>
                <p:spPr>
                  <a:xfrm>
                    <a:off x="4398049" y="5253599"/>
                    <a:ext cx="814570" cy="122952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105" name="Group 72">
                    <a:extLst>
                      <a:ext uri="{FF2B5EF4-FFF2-40B4-BE49-F238E27FC236}">
                        <a16:creationId xmlns="" xmlns:a16="http://schemas.microsoft.com/office/drawing/2014/main" id="{99A7FE7E-1535-4194-A5ED-1391957DC30F}"/>
                      </a:ext>
                    </a:extLst>
                  </p:cNvPr>
                  <p:cNvGrpSpPr/>
                  <p:nvPr/>
                </p:nvGrpSpPr>
                <p:grpSpPr>
                  <a:xfrm>
                    <a:off x="5006225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="" xmlns:a16="http://schemas.microsoft.com/office/drawing/2014/main" id="{05780478-17BB-49B9-A368-F35D6CFEE1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="" xmlns:a16="http://schemas.microsoft.com/office/drawing/2014/main" id="{95E1BDBB-75DF-4C18-B447-DE00B89DA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95" name="Rounded Rectangle 158">
                  <a:extLst>
                    <a:ext uri="{FF2B5EF4-FFF2-40B4-BE49-F238E27FC236}">
                      <a16:creationId xmlns="" xmlns:a16="http://schemas.microsoft.com/office/drawing/2014/main" id="{0E31698C-5B51-49C8-86AD-26A6985C20A4}"/>
                    </a:ext>
                  </a:extLst>
                </p:cNvPr>
                <p:cNvSpPr/>
                <p:nvPr/>
              </p:nvSpPr>
              <p:spPr>
                <a:xfrm>
                  <a:off x="2078027" y="4446095"/>
                  <a:ext cx="121032" cy="330439"/>
                </a:xfrm>
                <a:prstGeom prst="roundRect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96" name="Group 71">
                  <a:extLst>
                    <a:ext uri="{FF2B5EF4-FFF2-40B4-BE49-F238E27FC236}">
                      <a16:creationId xmlns="" xmlns:a16="http://schemas.microsoft.com/office/drawing/2014/main" id="{5E544B55-D2E4-46B1-9A4E-A8C616036D37}"/>
                    </a:ext>
                  </a:extLst>
                </p:cNvPr>
                <p:cNvGrpSpPr/>
                <p:nvPr/>
              </p:nvGrpSpPr>
              <p:grpSpPr>
                <a:xfrm rot="16200000">
                  <a:off x="2033147" y="4632896"/>
                  <a:ext cx="47491" cy="37399"/>
                  <a:chOff x="5646283" y="853457"/>
                  <a:chExt cx="73152" cy="64008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="" xmlns:a16="http://schemas.microsoft.com/office/drawing/2014/main" id="{4E378494-F9F4-498A-828C-13317D38F027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="" xmlns:a16="http://schemas.microsoft.com/office/drawing/2014/main" id="{0E590C6B-905C-4AD7-8636-BF71E4FB6CC4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97" name="Oval 96">
                  <a:extLst>
                    <a:ext uri="{FF2B5EF4-FFF2-40B4-BE49-F238E27FC236}">
                      <a16:creationId xmlns="" xmlns:a16="http://schemas.microsoft.com/office/drawing/2014/main" id="{78896726-6955-4021-B7E0-033DC0868566}"/>
                    </a:ext>
                  </a:extLst>
                </p:cNvPr>
                <p:cNvSpPr/>
                <p:nvPr/>
              </p:nvSpPr>
              <p:spPr>
                <a:xfrm>
                  <a:off x="2026465" y="4738659"/>
                  <a:ext cx="29682" cy="2968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="" xmlns:a16="http://schemas.microsoft.com/office/drawing/2014/main" id="{563AA0B4-6ECC-4581-BE15-11A1393C9A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8347" y="3784750"/>
              <a:ext cx="83509" cy="1143000"/>
              <a:chOff x="6357671" y="889150"/>
              <a:chExt cx="353106" cy="4832980"/>
            </a:xfrm>
          </p:grpSpPr>
          <p:grpSp>
            <p:nvGrpSpPr>
              <p:cNvPr id="211" name="Group 537">
                <a:extLst>
                  <a:ext uri="{FF2B5EF4-FFF2-40B4-BE49-F238E27FC236}">
                    <a16:creationId xmlns="" xmlns:a16="http://schemas.microsoft.com/office/drawing/2014/main" id="{C5FC55CD-DFB2-4C89-B2AF-787903A15B4E}"/>
                  </a:ext>
                </a:extLst>
              </p:cNvPr>
              <p:cNvGrpSpPr/>
              <p:nvPr/>
            </p:nvGrpSpPr>
            <p:grpSpPr>
              <a:xfrm>
                <a:off x="6476730" y="1365062"/>
                <a:ext cx="133623" cy="1830983"/>
                <a:chOff x="8423921" y="1973340"/>
                <a:chExt cx="133623" cy="1830983"/>
              </a:xfrm>
            </p:grpSpPr>
            <p:sp>
              <p:nvSpPr>
                <p:cNvPr id="282" name="Rectangle 12">
                  <a:extLst>
                    <a:ext uri="{FF2B5EF4-FFF2-40B4-BE49-F238E27FC236}">
                      <a16:creationId xmlns="" xmlns:a16="http://schemas.microsoft.com/office/drawing/2014/main" id="{1726B4EE-0764-407D-A301-1FB2B646E0F3}"/>
                    </a:ext>
                  </a:extLst>
                </p:cNvPr>
                <p:cNvSpPr/>
                <p:nvPr/>
              </p:nvSpPr>
              <p:spPr>
                <a:xfrm>
                  <a:off x="8457543" y="1975523"/>
                  <a:ext cx="64008" cy="1828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83" name="Rectangle 13">
                  <a:extLst>
                    <a:ext uri="{FF2B5EF4-FFF2-40B4-BE49-F238E27FC236}">
                      <a16:creationId xmlns="" xmlns:a16="http://schemas.microsoft.com/office/drawing/2014/main" id="{BAE9B360-C346-41B2-B63E-9FDBD049C088}"/>
                    </a:ext>
                  </a:extLst>
                </p:cNvPr>
                <p:cNvSpPr/>
                <p:nvPr/>
              </p:nvSpPr>
              <p:spPr>
                <a:xfrm>
                  <a:off x="8423921" y="1973340"/>
                  <a:ext cx="133623" cy="274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212" name="Group 130">
                <a:extLst>
                  <a:ext uri="{FF2B5EF4-FFF2-40B4-BE49-F238E27FC236}">
                    <a16:creationId xmlns="" xmlns:a16="http://schemas.microsoft.com/office/drawing/2014/main" id="{F6443E26-FFC5-4589-A202-F3BAD196D72A}"/>
                  </a:ext>
                </a:extLst>
              </p:cNvPr>
              <p:cNvGrpSpPr/>
              <p:nvPr/>
            </p:nvGrpSpPr>
            <p:grpSpPr>
              <a:xfrm>
                <a:off x="6471879" y="2211508"/>
                <a:ext cx="238898" cy="3510622"/>
                <a:chOff x="4101542" y="2539982"/>
                <a:chExt cx="238898" cy="3510622"/>
              </a:xfrm>
            </p:grpSpPr>
            <p:sp>
              <p:nvSpPr>
                <p:cNvPr id="275" name="Rectangle 7">
                  <a:extLst>
                    <a:ext uri="{FF2B5EF4-FFF2-40B4-BE49-F238E27FC236}">
                      <a16:creationId xmlns="" xmlns:a16="http://schemas.microsoft.com/office/drawing/2014/main" id="{69824F12-E178-4171-9655-2D37119C93B9}"/>
                    </a:ext>
                  </a:extLst>
                </p:cNvPr>
                <p:cNvSpPr/>
                <p:nvPr/>
              </p:nvSpPr>
              <p:spPr>
                <a:xfrm>
                  <a:off x="4126256" y="253998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="" xmlns:a16="http://schemas.microsoft.com/office/drawing/2014/main" id="{FBBFBF43-4629-4588-8EBD-A6D5CC4A79F0}"/>
                    </a:ext>
                  </a:extLst>
                </p:cNvPr>
                <p:cNvSpPr/>
                <p:nvPr/>
              </p:nvSpPr>
              <p:spPr>
                <a:xfrm>
                  <a:off x="4126256" y="336294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="" xmlns:a16="http://schemas.microsoft.com/office/drawing/2014/main" id="{A5A327A5-800A-4D71-A301-427218B9221C}"/>
                    </a:ext>
                  </a:extLst>
                </p:cNvPr>
                <p:cNvSpPr/>
                <p:nvPr/>
              </p:nvSpPr>
              <p:spPr>
                <a:xfrm>
                  <a:off x="4126256" y="418590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="" xmlns:a16="http://schemas.microsoft.com/office/drawing/2014/main" id="{1718FF17-F68E-4CDF-BB95-06BF6B6ED00D}"/>
                    </a:ext>
                  </a:extLst>
                </p:cNvPr>
                <p:cNvSpPr/>
                <p:nvPr/>
              </p:nvSpPr>
              <p:spPr>
                <a:xfrm>
                  <a:off x="4126256" y="500886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79" name="Isosceles Triangle 278">
                  <a:extLst>
                    <a:ext uri="{FF2B5EF4-FFF2-40B4-BE49-F238E27FC236}">
                      <a16:creationId xmlns="" xmlns:a16="http://schemas.microsoft.com/office/drawing/2014/main" id="{199467D9-83A2-4884-80FE-6455DEE4667B}"/>
                    </a:ext>
                  </a:extLst>
                </p:cNvPr>
                <p:cNvSpPr/>
                <p:nvPr/>
              </p:nvSpPr>
              <p:spPr>
                <a:xfrm rot="10800000">
                  <a:off x="4126256" y="5831822"/>
                  <a:ext cx="91440" cy="218782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80" name="Rectangle 5">
                  <a:extLst>
                    <a:ext uri="{FF2B5EF4-FFF2-40B4-BE49-F238E27FC236}">
                      <a16:creationId xmlns="" xmlns:a16="http://schemas.microsoft.com/office/drawing/2014/main" id="{981ED9C1-DAC0-4E08-8DB7-890BEAF8ECAE}"/>
                    </a:ext>
                  </a:extLst>
                </p:cNvPr>
                <p:cNvSpPr/>
                <p:nvPr/>
              </p:nvSpPr>
              <p:spPr>
                <a:xfrm>
                  <a:off x="4105956" y="2540595"/>
                  <a:ext cx="133623" cy="628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81" name="Rectangle 6">
                  <a:extLst>
                    <a:ext uri="{FF2B5EF4-FFF2-40B4-BE49-F238E27FC236}">
                      <a16:creationId xmlns="" xmlns:a16="http://schemas.microsoft.com/office/drawing/2014/main" id="{CF96ECC8-E518-4998-A9A1-DA12000AE926}"/>
                    </a:ext>
                  </a:extLst>
                </p:cNvPr>
                <p:cNvSpPr/>
                <p:nvPr/>
              </p:nvSpPr>
              <p:spPr>
                <a:xfrm>
                  <a:off x="4101542" y="2745929"/>
                  <a:ext cx="238898" cy="74141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220" name="Group 46">
                <a:extLst>
                  <a:ext uri="{FF2B5EF4-FFF2-40B4-BE49-F238E27FC236}">
                    <a16:creationId xmlns="" xmlns:a16="http://schemas.microsoft.com/office/drawing/2014/main" id="{07749006-8303-4DAB-B6EE-4DEB2488D4D8}"/>
                  </a:ext>
                </a:extLst>
              </p:cNvPr>
              <p:cNvGrpSpPr/>
              <p:nvPr/>
            </p:nvGrpSpPr>
            <p:grpSpPr>
              <a:xfrm>
                <a:off x="6511702" y="1562624"/>
                <a:ext cx="61137" cy="640080"/>
                <a:chOff x="4662359" y="1929794"/>
                <a:chExt cx="61137" cy="640080"/>
              </a:xfrm>
            </p:grpSpPr>
            <p:cxnSp>
              <p:nvCxnSpPr>
                <p:cNvPr id="260" name="Straight Connector 259">
                  <a:extLst>
                    <a:ext uri="{FF2B5EF4-FFF2-40B4-BE49-F238E27FC236}">
                      <a16:creationId xmlns="" xmlns:a16="http://schemas.microsoft.com/office/drawing/2014/main" id="{CDB46F5E-2494-4CCD-A753-30AE8065038D}"/>
                    </a:ext>
                  </a:extLst>
                </p:cNvPr>
                <p:cNvCxnSpPr/>
                <p:nvPr/>
              </p:nvCxnSpPr>
              <p:spPr>
                <a:xfrm>
                  <a:off x="4662359" y="19297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="" xmlns:a16="http://schemas.microsoft.com/office/drawing/2014/main" id="{C7093052-B549-4F1B-9493-AEDACFEA1B59}"/>
                    </a:ext>
                  </a:extLst>
                </p:cNvPr>
                <p:cNvCxnSpPr/>
                <p:nvPr/>
              </p:nvCxnSpPr>
              <p:spPr>
                <a:xfrm>
                  <a:off x="4662359" y="20212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="" xmlns:a16="http://schemas.microsoft.com/office/drawing/2014/main" id="{14A8CB53-3CDD-4A21-8451-D6CD3E6676E3}"/>
                    </a:ext>
                  </a:extLst>
                </p:cNvPr>
                <p:cNvCxnSpPr/>
                <p:nvPr/>
              </p:nvCxnSpPr>
              <p:spPr>
                <a:xfrm>
                  <a:off x="4662359" y="21126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="" xmlns:a16="http://schemas.microsoft.com/office/drawing/2014/main" id="{785502C4-21FC-4C9A-A694-E6FB2D111FE4}"/>
                    </a:ext>
                  </a:extLst>
                </p:cNvPr>
                <p:cNvCxnSpPr/>
                <p:nvPr/>
              </p:nvCxnSpPr>
              <p:spPr>
                <a:xfrm>
                  <a:off x="4662359" y="220411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="" xmlns:a16="http://schemas.microsoft.com/office/drawing/2014/main" id="{5BFA7A39-B4E1-42C1-A874-2247D6C611A9}"/>
                    </a:ext>
                  </a:extLst>
                </p:cNvPr>
                <p:cNvCxnSpPr/>
                <p:nvPr/>
              </p:nvCxnSpPr>
              <p:spPr>
                <a:xfrm>
                  <a:off x="4662359" y="229555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="" xmlns:a16="http://schemas.microsoft.com/office/drawing/2014/main" id="{905F3925-CCAD-4816-B8C5-9FA40BE122D6}"/>
                    </a:ext>
                  </a:extLst>
                </p:cNvPr>
                <p:cNvCxnSpPr/>
                <p:nvPr/>
              </p:nvCxnSpPr>
              <p:spPr>
                <a:xfrm>
                  <a:off x="4662359" y="23869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="" xmlns:a16="http://schemas.microsoft.com/office/drawing/2014/main" id="{94401779-6A22-40F5-BBA3-6463CF9D95CC}"/>
                    </a:ext>
                  </a:extLst>
                </p:cNvPr>
                <p:cNvCxnSpPr/>
                <p:nvPr/>
              </p:nvCxnSpPr>
              <p:spPr>
                <a:xfrm>
                  <a:off x="4662359" y="24784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="" xmlns:a16="http://schemas.microsoft.com/office/drawing/2014/main" id="{42489B06-7C97-4105-A303-49CF87B17952}"/>
                    </a:ext>
                  </a:extLst>
                </p:cNvPr>
                <p:cNvCxnSpPr/>
                <p:nvPr/>
              </p:nvCxnSpPr>
              <p:spPr>
                <a:xfrm>
                  <a:off x="4662359" y="25698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Rectangle 220">
                <a:extLst>
                  <a:ext uri="{FF2B5EF4-FFF2-40B4-BE49-F238E27FC236}">
                    <a16:creationId xmlns="" xmlns:a16="http://schemas.microsoft.com/office/drawing/2014/main" id="{BE8AD3A1-5235-4206-991A-00AA5096A333}"/>
                  </a:ext>
                </a:extLst>
              </p:cNvPr>
              <p:cNvSpPr/>
              <p:nvPr/>
            </p:nvSpPr>
            <p:spPr>
              <a:xfrm>
                <a:off x="6416926" y="1293839"/>
                <a:ext cx="287562" cy="388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="" xmlns:a16="http://schemas.microsoft.com/office/drawing/2014/main" id="{C6C69E54-48F7-4F16-B4F5-04B3A4FC1F60}"/>
                  </a:ext>
                </a:extLst>
              </p:cNvPr>
              <p:cNvGrpSpPr/>
              <p:nvPr/>
            </p:nvGrpSpPr>
            <p:grpSpPr>
              <a:xfrm rot="20863263">
                <a:off x="6357671" y="889150"/>
                <a:ext cx="328408" cy="470144"/>
                <a:chOff x="6397552" y="823634"/>
                <a:chExt cx="328408" cy="470144"/>
              </a:xfrm>
            </p:grpSpPr>
            <p:grpSp>
              <p:nvGrpSpPr>
                <p:cNvPr id="248" name="Group 274">
                  <a:extLst>
                    <a:ext uri="{FF2B5EF4-FFF2-40B4-BE49-F238E27FC236}">
                      <a16:creationId xmlns="" xmlns:a16="http://schemas.microsoft.com/office/drawing/2014/main" id="{83AC8B86-03C1-471E-8FA7-EA89F4D475AE}"/>
                    </a:ext>
                  </a:extLst>
                </p:cNvPr>
                <p:cNvGrpSpPr/>
                <p:nvPr/>
              </p:nvGrpSpPr>
              <p:grpSpPr>
                <a:xfrm>
                  <a:off x="6397552" y="823634"/>
                  <a:ext cx="230123" cy="288136"/>
                  <a:chOff x="7318049" y="4090587"/>
                  <a:chExt cx="270733" cy="338983"/>
                </a:xfrm>
              </p:grpSpPr>
              <p:sp>
                <p:nvSpPr>
                  <p:cNvPr id="252" name="Round Same Side Corner Rectangle 129">
                    <a:extLst>
                      <a:ext uri="{FF2B5EF4-FFF2-40B4-BE49-F238E27FC236}">
                        <a16:creationId xmlns="" xmlns:a16="http://schemas.microsoft.com/office/drawing/2014/main" id="{BF9C16DF-7764-46F2-ACD1-3FC7D674B0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297781" y="4126006"/>
                    <a:ext cx="314632" cy="267370"/>
                  </a:xfrm>
                  <a:prstGeom prst="round2SameRect">
                    <a:avLst/>
                  </a:prstGeom>
                  <a:solidFill>
                    <a:srgbClr val="EE6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="" xmlns:a16="http://schemas.microsoft.com/office/drawing/2014/main" id="{3444C99F-6B65-4C00-B7F5-4A3152C21FE6}"/>
                      </a:ext>
                    </a:extLst>
                  </p:cNvPr>
                  <p:cNvSpPr/>
                  <p:nvPr/>
                </p:nvSpPr>
                <p:spPr>
                  <a:xfrm>
                    <a:off x="7318049" y="4090587"/>
                    <a:ext cx="71215" cy="338983"/>
                  </a:xfrm>
                  <a:prstGeom prst="rect">
                    <a:avLst/>
                  </a:prstGeom>
                  <a:solidFill>
                    <a:srgbClr val="EE6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cxnSp>
                <p:nvCxnSpPr>
                  <p:cNvPr id="254" name="Straight Connector 253">
                    <a:extLst>
                      <a:ext uri="{FF2B5EF4-FFF2-40B4-BE49-F238E27FC236}">
                        <a16:creationId xmlns="" xmlns:a16="http://schemas.microsoft.com/office/drawing/2014/main" id="{FB8908EC-609B-4A19-91D4-35049AF4F109}"/>
                      </a:ext>
                    </a:extLst>
                  </p:cNvPr>
                  <p:cNvCxnSpPr>
                    <a:stCxn id="253" idx="3"/>
                    <a:endCxn id="252" idx="3"/>
                  </p:cNvCxnSpPr>
                  <p:nvPr/>
                </p:nvCxnSpPr>
                <p:spPr>
                  <a:xfrm flipV="1">
                    <a:off x="7389264" y="4259691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="" xmlns:a16="http://schemas.microsoft.com/office/drawing/2014/main" id="{924D593C-89B3-4E69-B3C9-7219A13253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40" y="41443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="" xmlns:a16="http://schemas.microsoft.com/office/drawing/2014/main" id="{07456340-405C-432E-9E38-042C9EDD28D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9264" y="41970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="" xmlns:a16="http://schemas.microsoft.com/office/drawing/2014/main" id="{309BA8D0-68D0-4BCF-A6E2-49FE4C2C60E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39" y="4318087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="" xmlns:a16="http://schemas.microsoft.com/office/drawing/2014/main" id="{E8490C5C-DF9D-4813-871B-F546B7D445A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6415" y="4376484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9" name="Rectangle 248">
                  <a:extLst>
                    <a:ext uri="{FF2B5EF4-FFF2-40B4-BE49-F238E27FC236}">
                      <a16:creationId xmlns="" xmlns:a16="http://schemas.microsoft.com/office/drawing/2014/main" id="{D3A03AF4-E661-438A-8BB8-284DE1854D36}"/>
                    </a:ext>
                  </a:extLst>
                </p:cNvPr>
                <p:cNvSpPr/>
                <p:nvPr/>
              </p:nvSpPr>
              <p:spPr>
                <a:xfrm>
                  <a:off x="6655709" y="905158"/>
                  <a:ext cx="49611" cy="38862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="" xmlns:a16="http://schemas.microsoft.com/office/drawing/2014/main" id="{212D2698-9280-4CF0-A742-E14C1A462A2A}"/>
                    </a:ext>
                  </a:extLst>
                </p:cNvPr>
                <p:cNvSpPr/>
                <p:nvPr/>
              </p:nvSpPr>
              <p:spPr>
                <a:xfrm>
                  <a:off x="6702643" y="91322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="" xmlns:a16="http://schemas.microsoft.com/office/drawing/2014/main" id="{B49CAE6D-CFEA-4622-BE40-4AC97A46A48B}"/>
                    </a:ext>
                  </a:extLst>
                </p:cNvPr>
                <p:cNvSpPr/>
                <p:nvPr/>
              </p:nvSpPr>
              <p:spPr>
                <a:xfrm>
                  <a:off x="6631206" y="91443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245" name="Group 277">
                <a:extLst>
                  <a:ext uri="{FF2B5EF4-FFF2-40B4-BE49-F238E27FC236}">
                    <a16:creationId xmlns="" xmlns:a16="http://schemas.microsoft.com/office/drawing/2014/main" id="{AF8CED41-7324-48A4-BC65-5171F530B0C3}"/>
                  </a:ext>
                </a:extLst>
              </p:cNvPr>
              <p:cNvGrpSpPr/>
              <p:nvPr/>
            </p:nvGrpSpPr>
            <p:grpSpPr>
              <a:xfrm rot="5400000">
                <a:off x="6499246" y="1260266"/>
                <a:ext cx="94754" cy="105327"/>
                <a:chOff x="7711147" y="4348385"/>
                <a:chExt cx="111475" cy="123914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="" xmlns:a16="http://schemas.microsoft.com/office/drawing/2014/main" id="{14C7BB36-E1F0-463B-AA33-6FD9DB378952}"/>
                    </a:ext>
                  </a:extLst>
                </p:cNvPr>
                <p:cNvSpPr/>
                <p:nvPr/>
              </p:nvSpPr>
              <p:spPr>
                <a:xfrm>
                  <a:off x="7795190" y="4348385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="" xmlns:a16="http://schemas.microsoft.com/office/drawing/2014/main" id="{C98DE6C2-3DBE-4488-B2EF-121481CDE7A2}"/>
                    </a:ext>
                  </a:extLst>
                </p:cNvPr>
                <p:cNvSpPr/>
                <p:nvPr/>
              </p:nvSpPr>
              <p:spPr>
                <a:xfrm>
                  <a:off x="7711147" y="4349809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42201F9-9D2D-4185-B6D2-975EF56D7B14}"/>
                </a:ext>
              </a:extLst>
            </p:cNvPr>
            <p:cNvSpPr txBox="1"/>
            <p:nvPr/>
          </p:nvSpPr>
          <p:spPr>
            <a:xfrm>
              <a:off x="2509534" y="4281994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+mj-lt"/>
                </a:rPr>
                <a:t>D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FAE2D7D-79FD-4A20-9887-83641AC74EFD}"/>
                </a:ext>
              </a:extLst>
            </p:cNvPr>
            <p:cNvSpPr/>
            <p:nvPr/>
          </p:nvSpPr>
          <p:spPr>
            <a:xfrm>
              <a:off x="1070043" y="4484449"/>
              <a:ext cx="182880" cy="45719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33305BE-25E8-4B01-B66A-6B0AA58F4AA6}"/>
                </a:ext>
              </a:extLst>
            </p:cNvPr>
            <p:cNvCxnSpPr>
              <a:cxnSpLocks/>
            </p:cNvCxnSpPr>
            <p:nvPr/>
          </p:nvCxnSpPr>
          <p:spPr>
            <a:xfrm>
              <a:off x="1156679" y="4440677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4" name="Group 283">
              <a:extLst>
                <a:ext uri="{FF2B5EF4-FFF2-40B4-BE49-F238E27FC236}">
                  <a16:creationId xmlns="" xmlns:a16="http://schemas.microsoft.com/office/drawing/2014/main" id="{17B7AA17-A4BE-4DF6-9F46-2EA8480F3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9593" y="5393155"/>
              <a:ext cx="54173" cy="54864"/>
              <a:chOff x="5167084" y="4746412"/>
              <a:chExt cx="774382" cy="1176407"/>
            </a:xfrm>
          </p:grpSpPr>
          <p:sp>
            <p:nvSpPr>
              <p:cNvPr id="285" name="Parallelogram 284">
                <a:extLst>
                  <a:ext uri="{FF2B5EF4-FFF2-40B4-BE49-F238E27FC236}">
                    <a16:creationId xmlns="" xmlns:a16="http://schemas.microsoft.com/office/drawing/2014/main" id="{E2640F70-0D25-4D62-8FF2-3EC2420B9488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6" name="Parallelogram 285">
                <a:extLst>
                  <a:ext uri="{FF2B5EF4-FFF2-40B4-BE49-F238E27FC236}">
                    <a16:creationId xmlns="" xmlns:a16="http://schemas.microsoft.com/office/drawing/2014/main" id="{C8389E59-93BC-4066-8040-E5A9C8DFC61E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7" name="Flowchart: Document 286">
                <a:extLst>
                  <a:ext uri="{FF2B5EF4-FFF2-40B4-BE49-F238E27FC236}">
                    <a16:creationId xmlns="" xmlns:a16="http://schemas.microsoft.com/office/drawing/2014/main" id="{F7B20344-58E9-4394-B0C8-ADB6E79D6A4E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D2AEB843-757A-4EC5-88BD-4AD84642AD0E}"/>
                </a:ext>
              </a:extLst>
            </p:cNvPr>
            <p:cNvSpPr/>
            <p:nvPr/>
          </p:nvSpPr>
          <p:spPr>
            <a:xfrm flipV="1">
              <a:off x="4048330" y="3691644"/>
              <a:ext cx="274320" cy="36576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CAD19466-B41E-4724-AF7F-2AEDFD2A1AAB}"/>
                </a:ext>
              </a:extLst>
            </p:cNvPr>
            <p:cNvCxnSpPr>
              <a:cxnSpLocks/>
            </p:cNvCxnSpPr>
            <p:nvPr/>
          </p:nvCxnSpPr>
          <p:spPr>
            <a:xfrm>
              <a:off x="4183585" y="3625175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165149EB-C05F-49F9-A3D5-227798699F3A}"/>
                </a:ext>
              </a:extLst>
            </p:cNvPr>
            <p:cNvSpPr txBox="1"/>
            <p:nvPr/>
          </p:nvSpPr>
          <p:spPr>
            <a:xfrm>
              <a:off x="998504" y="4176612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000" baseline="-25000">
                  <a:solidFill>
                    <a:srgbClr val="FF0000"/>
                  </a:solidFill>
                  <a:latin typeface="+mj-lt"/>
                </a:rPr>
                <a:t>tsi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450E9892-0434-4734-9B4B-F2FBC2D7954E}"/>
                </a:ext>
              </a:extLst>
            </p:cNvPr>
            <p:cNvSpPr txBox="1"/>
            <p:nvPr/>
          </p:nvSpPr>
          <p:spPr>
            <a:xfrm>
              <a:off x="2143125" y="3939905"/>
              <a:ext cx="8290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MSA: ±(C+P)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="" xmlns:a16="http://schemas.microsoft.com/office/drawing/2014/main" id="{05663C09-8EDE-4E8E-B840-186CCFFDAB6E}"/>
                </a:ext>
              </a:extLst>
            </p:cNvPr>
            <p:cNvSpPr txBox="1"/>
            <p:nvPr/>
          </p:nvSpPr>
          <p:spPr>
            <a:xfrm>
              <a:off x="3991380" y="3414612"/>
              <a:ext cx="3465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000" baseline="-25000">
                  <a:solidFill>
                    <a:srgbClr val="FF0000"/>
                  </a:solidFill>
                  <a:latin typeface="+mj-lt"/>
                </a:rPr>
                <a:t>ref</a:t>
              </a:r>
            </a:p>
          </p:txBody>
        </p:sp>
      </p:grpSp>
      <p:graphicFrame>
        <p:nvGraphicFramePr>
          <p:cNvPr id="427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1944912"/>
              </p:ext>
            </p:extLst>
          </p:nvPr>
        </p:nvGraphicFramePr>
        <p:xfrm>
          <a:off x="1174749" y="2636869"/>
          <a:ext cx="3070674" cy="688572"/>
        </p:xfrm>
        <a:graphic>
          <a:graphicData uri="http://schemas.openxmlformats.org/presentationml/2006/ole">
            <p:oleObj spid="_x0000_s427021" name="Equation" r:id="rId3" imgW="47548800" imgH="10668000" progId="Equation.DSMT4">
              <p:embed/>
            </p:oleObj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C191C11-2B21-48AC-8BA6-A730BDFD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a. Distance</a:t>
            </a:r>
          </a:p>
          <a:p>
            <a:pPr lvl="2"/>
            <a:r>
              <a:rPr lang="en-US"/>
              <a:t>Manufacturer states an accuracy (MSA) for distance between the instrument and reflector, eg, ±(3 mm + 3 ppm)</a:t>
            </a:r>
          </a:p>
          <a:p>
            <a:pPr lvl="2"/>
            <a:r>
              <a:rPr lang="en-US"/>
              <a:t>There are centering errors at the inst (E</a:t>
            </a:r>
            <a:r>
              <a:rPr lang="en-US" baseline="-25000"/>
              <a:t>tsi</a:t>
            </a:r>
            <a:r>
              <a:rPr lang="en-US"/>
              <a:t>) and ref (E</a:t>
            </a:r>
            <a:r>
              <a:rPr lang="en-US" baseline="-25000"/>
              <a:t>ref</a:t>
            </a:r>
            <a:r>
              <a:rPr lang="en-US"/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42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22EE87A-161D-45EC-88CD-F95C4C61026A}"/>
              </a:ext>
            </a:extLst>
          </p:cNvPr>
          <p:cNvSpPr txBox="1"/>
          <p:nvPr/>
        </p:nvSpPr>
        <p:spPr>
          <a:xfrm>
            <a:off x="1387366" y="2036380"/>
            <a:ext cx="411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Top view - two stakes</a:t>
            </a:r>
          </a:p>
          <a:p>
            <a:r>
              <a:rPr lang="en-US" dirty="0">
                <a:cs typeface="Arial" panose="020B0604020202020204" pitchFamily="34" charset="0"/>
              </a:rPr>
              <a:t>Measure distance with a 100 ft steel </a:t>
            </a:r>
            <a:r>
              <a:rPr lang="en-US">
                <a:cs typeface="Arial" panose="020B0604020202020204" pitchFamily="34" charset="0"/>
              </a:rPr>
              <a:t>tape.</a:t>
            </a: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D73B21A-8DC0-442F-84A2-C00D2424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C. Significant Figures;  1. Definition</a:t>
            </a:r>
            <a:endParaRPr lang="en-US" dirty="0"/>
          </a:p>
          <a:p>
            <a:pPr lvl="1"/>
            <a:r>
              <a:rPr lang="en-US" dirty="0"/>
              <a:t>Sig Fig (sf) are all digits in a number that are certain plus an additional one that is estimated.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85C4F49-BE09-4DA9-BCA5-FC378F3439D3}"/>
              </a:ext>
            </a:extLst>
          </p:cNvPr>
          <p:cNvGrpSpPr/>
          <p:nvPr/>
        </p:nvGrpSpPr>
        <p:grpSpPr>
          <a:xfrm>
            <a:off x="1276131" y="3137620"/>
            <a:ext cx="6886846" cy="681229"/>
            <a:chOff x="1276131" y="3137620"/>
            <a:chExt cx="6886846" cy="681229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9A4E5F1-A71F-4AE9-A4F0-25933B35D4B9}"/>
                </a:ext>
              </a:extLst>
            </p:cNvPr>
            <p:cNvSpPr/>
            <p:nvPr/>
          </p:nvSpPr>
          <p:spPr>
            <a:xfrm rot="10800000">
              <a:off x="3284022" y="3267131"/>
              <a:ext cx="1365069" cy="295348"/>
            </a:xfrm>
            <a:custGeom>
              <a:avLst/>
              <a:gdLst>
                <a:gd name="connsiteX0" fmla="*/ 0 w 1877785"/>
                <a:gd name="connsiteY0" fmla="*/ 316774 h 326571"/>
                <a:gd name="connsiteX1" fmla="*/ 3265 w 1877785"/>
                <a:gd name="connsiteY1" fmla="*/ 0 h 326571"/>
                <a:gd name="connsiteX2" fmla="*/ 1819002 w 1877785"/>
                <a:gd name="connsiteY2" fmla="*/ 3265 h 326571"/>
                <a:gd name="connsiteX3" fmla="*/ 1783080 w 1877785"/>
                <a:gd name="connsiteY3" fmla="*/ 65314 h 326571"/>
                <a:gd name="connsiteX4" fmla="*/ 1783080 w 1877785"/>
                <a:gd name="connsiteY4" fmla="*/ 97971 h 326571"/>
                <a:gd name="connsiteX5" fmla="*/ 1783080 w 1877785"/>
                <a:gd name="connsiteY5" fmla="*/ 133894 h 326571"/>
                <a:gd name="connsiteX6" fmla="*/ 1799408 w 1877785"/>
                <a:gd name="connsiteY6" fmla="*/ 160020 h 326571"/>
                <a:gd name="connsiteX7" fmla="*/ 1835331 w 1877785"/>
                <a:gd name="connsiteY7" fmla="*/ 186145 h 326571"/>
                <a:gd name="connsiteX8" fmla="*/ 1871254 w 1877785"/>
                <a:gd name="connsiteY8" fmla="*/ 209005 h 326571"/>
                <a:gd name="connsiteX9" fmla="*/ 1877785 w 1877785"/>
                <a:gd name="connsiteY9" fmla="*/ 257991 h 326571"/>
                <a:gd name="connsiteX10" fmla="*/ 1864722 w 1877785"/>
                <a:gd name="connsiteY10" fmla="*/ 326571 h 326571"/>
                <a:gd name="connsiteX11" fmla="*/ 0 w 1877785"/>
                <a:gd name="connsiteY11" fmla="*/ 316774 h 3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7785" h="326571">
                  <a:moveTo>
                    <a:pt x="0" y="316774"/>
                  </a:moveTo>
                  <a:cubicBezTo>
                    <a:pt x="1088" y="211183"/>
                    <a:pt x="2177" y="105591"/>
                    <a:pt x="3265" y="0"/>
                  </a:cubicBezTo>
                  <a:lnTo>
                    <a:pt x="1819002" y="3265"/>
                  </a:lnTo>
                  <a:lnTo>
                    <a:pt x="1783080" y="65314"/>
                  </a:lnTo>
                  <a:lnTo>
                    <a:pt x="1783080" y="97971"/>
                  </a:lnTo>
                  <a:lnTo>
                    <a:pt x="1783080" y="133894"/>
                  </a:lnTo>
                  <a:lnTo>
                    <a:pt x="1799408" y="160020"/>
                  </a:lnTo>
                  <a:lnTo>
                    <a:pt x="1835331" y="186145"/>
                  </a:lnTo>
                  <a:lnTo>
                    <a:pt x="1871254" y="209005"/>
                  </a:lnTo>
                  <a:lnTo>
                    <a:pt x="1877785" y="257991"/>
                  </a:lnTo>
                  <a:lnTo>
                    <a:pt x="1864722" y="326571"/>
                  </a:lnTo>
                  <a:lnTo>
                    <a:pt x="0" y="3167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AC37AB93-C7D6-49D5-B52D-4A6B80CCD014}"/>
                </a:ext>
              </a:extLst>
            </p:cNvPr>
            <p:cNvGrpSpPr/>
            <p:nvPr/>
          </p:nvGrpSpPr>
          <p:grpSpPr>
            <a:xfrm>
              <a:off x="1276131" y="3137620"/>
              <a:ext cx="244475" cy="230188"/>
              <a:chOff x="1103938" y="3537418"/>
              <a:chExt cx="244475" cy="23018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47" name="Rectangle 3">
                <a:extLst>
                  <a:ext uri="{FF2B5EF4-FFF2-40B4-BE49-F238E27FC236}">
                    <a16:creationId xmlns="" xmlns:a16="http://schemas.microsoft.com/office/drawing/2014/main" id="{5D52871A-8FC0-40B2-8D58-6D094CBFEC5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107113" y="3539006"/>
                <a:ext cx="238125" cy="228600"/>
              </a:xfrm>
              <a:prstGeom prst="rect">
                <a:avLst/>
              </a:prstGeom>
              <a:blipFill>
                <a:blip r:embed="rId14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Line 4">
                <a:extLst>
                  <a:ext uri="{FF2B5EF4-FFF2-40B4-BE49-F238E27FC236}">
                    <a16:creationId xmlns="" xmlns:a16="http://schemas.microsoft.com/office/drawing/2014/main" id="{D4716DF0-E04E-420A-B252-2C62E63ACD3B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105526" y="3537418"/>
                <a:ext cx="234950" cy="228600"/>
              </a:xfrm>
              <a:prstGeom prst="line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Line 5">
                <a:extLst>
                  <a:ext uri="{FF2B5EF4-FFF2-40B4-BE49-F238E27FC236}">
                    <a16:creationId xmlns="" xmlns:a16="http://schemas.microsoft.com/office/drawing/2014/main" id="{A0A8EDA3-1EF0-4FE6-8CD3-BDE2749E005E}"/>
                  </a:ext>
                </a:extLst>
              </p:cNvPr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1103938" y="3537418"/>
                <a:ext cx="244475" cy="228600"/>
              </a:xfrm>
              <a:prstGeom prst="line">
                <a:avLst/>
              </a:prstGeom>
              <a:grp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1EA0482-5496-4E54-885B-830B5877BE32}"/>
                </a:ext>
              </a:extLst>
            </p:cNvPr>
            <p:cNvGrpSpPr/>
            <p:nvPr/>
          </p:nvGrpSpPr>
          <p:grpSpPr>
            <a:xfrm>
              <a:off x="7235669" y="3149495"/>
              <a:ext cx="244475" cy="230188"/>
              <a:chOff x="7087226" y="3537418"/>
              <a:chExt cx="244475" cy="230188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44" name="Rectangle 7">
                <a:extLst>
                  <a:ext uri="{FF2B5EF4-FFF2-40B4-BE49-F238E27FC236}">
                    <a16:creationId xmlns="" xmlns:a16="http://schemas.microsoft.com/office/drawing/2014/main" id="{D7DDDF2A-D969-4B76-9974-3F84CE95C29B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7091989" y="3539006"/>
                <a:ext cx="238125" cy="228600"/>
              </a:xfrm>
              <a:prstGeom prst="rect">
                <a:avLst/>
              </a:prstGeom>
              <a:blipFill>
                <a:blip r:embed="rId14" cstate="print"/>
                <a:tile tx="0" ty="0" sx="100000" sy="100000" flip="none" algn="tl"/>
              </a:blipFill>
              <a:ln w="190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Line 8">
                <a:extLst>
                  <a:ext uri="{FF2B5EF4-FFF2-40B4-BE49-F238E27FC236}">
                    <a16:creationId xmlns="" xmlns:a16="http://schemas.microsoft.com/office/drawing/2014/main" id="{3F875B75-6F96-4FC2-B344-E456C9A1F61D}"/>
                  </a:ext>
                </a:extLst>
              </p:cNvPr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090401" y="3537418"/>
                <a:ext cx="234950" cy="228600"/>
              </a:xfrm>
              <a:prstGeom prst="line">
                <a:avLst/>
              </a:prstGeom>
              <a:grp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Line 9">
                <a:extLst>
                  <a:ext uri="{FF2B5EF4-FFF2-40B4-BE49-F238E27FC236}">
                    <a16:creationId xmlns="" xmlns:a16="http://schemas.microsoft.com/office/drawing/2014/main" id="{20B1B772-C14B-4738-B54D-83697420F52E}"/>
                  </a:ext>
                </a:extLst>
              </p:cNvPr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7087226" y="3537418"/>
                <a:ext cx="244475" cy="228600"/>
              </a:xfrm>
              <a:prstGeom prst="line">
                <a:avLst/>
              </a:prstGeom>
              <a:grpFill/>
              <a:ln w="63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Freeform 59">
              <a:extLst>
                <a:ext uri="{FF2B5EF4-FFF2-40B4-BE49-F238E27FC236}">
                  <a16:creationId xmlns="" xmlns:a16="http://schemas.microsoft.com/office/drawing/2014/main" id="{F4702C3C-1799-4358-8467-D4CF0BC853D0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rot="153980">
              <a:off x="3270042" y="3200401"/>
              <a:ext cx="96838" cy="43215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1" y="31"/>
                </a:cxn>
                <a:cxn ang="0">
                  <a:pos x="3" y="49"/>
                </a:cxn>
                <a:cxn ang="0">
                  <a:pos x="0" y="68"/>
                </a:cxn>
                <a:cxn ang="0">
                  <a:pos x="2" y="76"/>
                </a:cxn>
                <a:cxn ang="0">
                  <a:pos x="6" y="83"/>
                </a:cxn>
                <a:cxn ang="0">
                  <a:pos x="19" y="96"/>
                </a:cxn>
                <a:cxn ang="0">
                  <a:pos x="32" y="108"/>
                </a:cxn>
                <a:cxn ang="0">
                  <a:pos x="38" y="123"/>
                </a:cxn>
                <a:cxn ang="0">
                  <a:pos x="36" y="144"/>
                </a:cxn>
                <a:cxn ang="0">
                  <a:pos x="29" y="163"/>
                </a:cxn>
                <a:cxn ang="0">
                  <a:pos x="18" y="182"/>
                </a:cxn>
                <a:cxn ang="0">
                  <a:pos x="5" y="199"/>
                </a:cxn>
              </a:cxnLst>
              <a:rect l="0" t="0" r="r" b="b"/>
              <a:pathLst>
                <a:path w="38" h="199">
                  <a:moveTo>
                    <a:pt x="35" y="0"/>
                  </a:moveTo>
                  <a:lnTo>
                    <a:pt x="11" y="31"/>
                  </a:lnTo>
                  <a:lnTo>
                    <a:pt x="3" y="49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83"/>
                  </a:lnTo>
                  <a:lnTo>
                    <a:pt x="19" y="96"/>
                  </a:lnTo>
                  <a:lnTo>
                    <a:pt x="32" y="108"/>
                  </a:lnTo>
                  <a:lnTo>
                    <a:pt x="38" y="123"/>
                  </a:lnTo>
                  <a:lnTo>
                    <a:pt x="36" y="144"/>
                  </a:lnTo>
                  <a:lnTo>
                    <a:pt x="29" y="163"/>
                  </a:lnTo>
                  <a:lnTo>
                    <a:pt x="18" y="182"/>
                  </a:lnTo>
                  <a:lnTo>
                    <a:pt x="5" y="19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E03A0100-3B9D-4B6C-BF3F-B23E7A7EE6B0}"/>
                </a:ext>
              </a:extLst>
            </p:cNvPr>
            <p:cNvSpPr/>
            <p:nvPr/>
          </p:nvSpPr>
          <p:spPr>
            <a:xfrm>
              <a:off x="1402972" y="3271072"/>
              <a:ext cx="1877785" cy="295348"/>
            </a:xfrm>
            <a:custGeom>
              <a:avLst/>
              <a:gdLst>
                <a:gd name="connsiteX0" fmla="*/ 0 w 1877785"/>
                <a:gd name="connsiteY0" fmla="*/ 316774 h 326571"/>
                <a:gd name="connsiteX1" fmla="*/ 3265 w 1877785"/>
                <a:gd name="connsiteY1" fmla="*/ 0 h 326571"/>
                <a:gd name="connsiteX2" fmla="*/ 1819002 w 1877785"/>
                <a:gd name="connsiteY2" fmla="*/ 3265 h 326571"/>
                <a:gd name="connsiteX3" fmla="*/ 1783080 w 1877785"/>
                <a:gd name="connsiteY3" fmla="*/ 65314 h 326571"/>
                <a:gd name="connsiteX4" fmla="*/ 1783080 w 1877785"/>
                <a:gd name="connsiteY4" fmla="*/ 97971 h 326571"/>
                <a:gd name="connsiteX5" fmla="*/ 1783080 w 1877785"/>
                <a:gd name="connsiteY5" fmla="*/ 133894 h 326571"/>
                <a:gd name="connsiteX6" fmla="*/ 1799408 w 1877785"/>
                <a:gd name="connsiteY6" fmla="*/ 160020 h 326571"/>
                <a:gd name="connsiteX7" fmla="*/ 1835331 w 1877785"/>
                <a:gd name="connsiteY7" fmla="*/ 186145 h 326571"/>
                <a:gd name="connsiteX8" fmla="*/ 1871254 w 1877785"/>
                <a:gd name="connsiteY8" fmla="*/ 209005 h 326571"/>
                <a:gd name="connsiteX9" fmla="*/ 1877785 w 1877785"/>
                <a:gd name="connsiteY9" fmla="*/ 257991 h 326571"/>
                <a:gd name="connsiteX10" fmla="*/ 1864722 w 1877785"/>
                <a:gd name="connsiteY10" fmla="*/ 326571 h 326571"/>
                <a:gd name="connsiteX11" fmla="*/ 0 w 1877785"/>
                <a:gd name="connsiteY11" fmla="*/ 316774 h 32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77785" h="326571">
                  <a:moveTo>
                    <a:pt x="0" y="316774"/>
                  </a:moveTo>
                  <a:cubicBezTo>
                    <a:pt x="1088" y="211183"/>
                    <a:pt x="2177" y="105591"/>
                    <a:pt x="3265" y="0"/>
                  </a:cubicBezTo>
                  <a:lnTo>
                    <a:pt x="1819002" y="3265"/>
                  </a:lnTo>
                  <a:lnTo>
                    <a:pt x="1783080" y="65314"/>
                  </a:lnTo>
                  <a:lnTo>
                    <a:pt x="1783080" y="97971"/>
                  </a:lnTo>
                  <a:lnTo>
                    <a:pt x="1783080" y="133894"/>
                  </a:lnTo>
                  <a:lnTo>
                    <a:pt x="1799408" y="160020"/>
                  </a:lnTo>
                  <a:lnTo>
                    <a:pt x="1835331" y="186145"/>
                  </a:lnTo>
                  <a:lnTo>
                    <a:pt x="1871254" y="209005"/>
                  </a:lnTo>
                  <a:lnTo>
                    <a:pt x="1877785" y="257991"/>
                  </a:lnTo>
                  <a:lnTo>
                    <a:pt x="1864722" y="326571"/>
                  </a:lnTo>
                  <a:lnTo>
                    <a:pt x="0" y="3167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41385CBF-956F-420A-A345-3BE87EEC77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98042" y="3271801"/>
              <a:ext cx="6489509" cy="289441"/>
              <a:chOff x="1982041" y="5485129"/>
              <a:chExt cx="5477570" cy="32004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397BA4F7-A204-4676-A578-76BA7989D252}"/>
                  </a:ext>
                </a:extLst>
              </p:cNvPr>
              <p:cNvGrpSpPr/>
              <p:nvPr/>
            </p:nvGrpSpPr>
            <p:grpSpPr>
              <a:xfrm>
                <a:off x="4726434" y="5485129"/>
                <a:ext cx="2733177" cy="320040"/>
                <a:chOff x="4542796" y="4959991"/>
                <a:chExt cx="2726355" cy="320040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="" xmlns:a16="http://schemas.microsoft.com/office/drawing/2014/main" id="{9C2A5F0F-F0B4-47FE-B030-11346C740E4A}"/>
                    </a:ext>
                  </a:extLst>
                </p:cNvPr>
                <p:cNvSpPr/>
                <p:nvPr/>
              </p:nvSpPr>
              <p:spPr>
                <a:xfrm>
                  <a:off x="4542796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BAA4CBF0-672D-4C53-B668-2486B0BBAE34}"/>
                    </a:ext>
                  </a:extLst>
                </p:cNvPr>
                <p:cNvSpPr/>
                <p:nvPr/>
              </p:nvSpPr>
              <p:spPr>
                <a:xfrm>
                  <a:off x="4813090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E46FE41B-D17A-4A74-8209-A3467A07A724}"/>
                    </a:ext>
                  </a:extLst>
                </p:cNvPr>
                <p:cNvSpPr/>
                <p:nvPr/>
              </p:nvSpPr>
              <p:spPr>
                <a:xfrm>
                  <a:off x="5079505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52CA970A-57A7-45E4-98ED-3D410D14BC43}"/>
                    </a:ext>
                  </a:extLst>
                </p:cNvPr>
                <p:cNvSpPr/>
                <p:nvPr/>
              </p:nvSpPr>
              <p:spPr>
                <a:xfrm>
                  <a:off x="5353376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70D197EF-9916-42D2-81B3-000CE72F6891}"/>
                    </a:ext>
                  </a:extLst>
                </p:cNvPr>
                <p:cNvSpPr/>
                <p:nvPr/>
              </p:nvSpPr>
              <p:spPr>
                <a:xfrm>
                  <a:off x="5626961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FAD32ED2-F986-48B1-AE73-54AB6F6CB165}"/>
                    </a:ext>
                  </a:extLst>
                </p:cNvPr>
                <p:cNvSpPr/>
                <p:nvPr/>
              </p:nvSpPr>
              <p:spPr>
                <a:xfrm>
                  <a:off x="5900407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="" xmlns:a16="http://schemas.microsoft.com/office/drawing/2014/main" id="{F58327BF-8947-4B01-9F25-C05D6DBB2EAC}"/>
                    </a:ext>
                  </a:extLst>
                </p:cNvPr>
                <p:cNvSpPr/>
                <p:nvPr/>
              </p:nvSpPr>
              <p:spPr>
                <a:xfrm>
                  <a:off x="6173993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="" xmlns:a16="http://schemas.microsoft.com/office/drawing/2014/main" id="{EEFAF426-BDF0-4433-875A-E7DB22DA4582}"/>
                    </a:ext>
                  </a:extLst>
                </p:cNvPr>
                <p:cNvSpPr/>
                <p:nvPr/>
              </p:nvSpPr>
              <p:spPr>
                <a:xfrm>
                  <a:off x="6447799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="" xmlns:a16="http://schemas.microsoft.com/office/drawing/2014/main" id="{13975C35-3381-46A0-B3D8-412EE89C0988}"/>
                    </a:ext>
                  </a:extLst>
                </p:cNvPr>
                <p:cNvSpPr/>
                <p:nvPr/>
              </p:nvSpPr>
              <p:spPr>
                <a:xfrm>
                  <a:off x="6721245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="" xmlns:a16="http://schemas.microsoft.com/office/drawing/2014/main" id="{9509CC98-5EDB-49AB-8CE5-2ECECC43EE11}"/>
                    </a:ext>
                  </a:extLst>
                </p:cNvPr>
                <p:cNvSpPr/>
                <p:nvPr/>
              </p:nvSpPr>
              <p:spPr>
                <a:xfrm>
                  <a:off x="6994831" y="4959991"/>
                  <a:ext cx="274320" cy="3200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5EFACD0A-E641-4DA5-98C3-C4FCA179A33B}"/>
                  </a:ext>
                </a:extLst>
              </p:cNvPr>
              <p:cNvSpPr/>
              <p:nvPr/>
            </p:nvSpPr>
            <p:spPr>
              <a:xfrm>
                <a:off x="1982041" y="5485129"/>
                <a:ext cx="2743200" cy="320040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Freeform 59">
              <a:extLst>
                <a:ext uri="{FF2B5EF4-FFF2-40B4-BE49-F238E27FC236}">
                  <a16:creationId xmlns="" xmlns:a16="http://schemas.microsoft.com/office/drawing/2014/main" id="{1FC69EBE-F826-4488-BA63-942EEB5A316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180383" y="3221881"/>
              <a:ext cx="96838" cy="432152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11" y="31"/>
                </a:cxn>
                <a:cxn ang="0">
                  <a:pos x="3" y="49"/>
                </a:cxn>
                <a:cxn ang="0">
                  <a:pos x="0" y="68"/>
                </a:cxn>
                <a:cxn ang="0">
                  <a:pos x="2" y="76"/>
                </a:cxn>
                <a:cxn ang="0">
                  <a:pos x="6" y="83"/>
                </a:cxn>
                <a:cxn ang="0">
                  <a:pos x="19" y="96"/>
                </a:cxn>
                <a:cxn ang="0">
                  <a:pos x="32" y="108"/>
                </a:cxn>
                <a:cxn ang="0">
                  <a:pos x="38" y="123"/>
                </a:cxn>
                <a:cxn ang="0">
                  <a:pos x="36" y="144"/>
                </a:cxn>
                <a:cxn ang="0">
                  <a:pos x="29" y="163"/>
                </a:cxn>
                <a:cxn ang="0">
                  <a:pos x="18" y="182"/>
                </a:cxn>
                <a:cxn ang="0">
                  <a:pos x="5" y="199"/>
                </a:cxn>
              </a:cxnLst>
              <a:rect l="0" t="0" r="r" b="b"/>
              <a:pathLst>
                <a:path w="38" h="199">
                  <a:moveTo>
                    <a:pt x="35" y="0"/>
                  </a:moveTo>
                  <a:lnTo>
                    <a:pt x="11" y="31"/>
                  </a:lnTo>
                  <a:lnTo>
                    <a:pt x="3" y="49"/>
                  </a:lnTo>
                  <a:lnTo>
                    <a:pt x="0" y="68"/>
                  </a:lnTo>
                  <a:lnTo>
                    <a:pt x="2" y="76"/>
                  </a:lnTo>
                  <a:lnTo>
                    <a:pt x="6" y="83"/>
                  </a:lnTo>
                  <a:lnTo>
                    <a:pt x="19" y="96"/>
                  </a:lnTo>
                  <a:lnTo>
                    <a:pt x="32" y="108"/>
                  </a:lnTo>
                  <a:lnTo>
                    <a:pt x="38" y="123"/>
                  </a:lnTo>
                  <a:lnTo>
                    <a:pt x="36" y="144"/>
                  </a:lnTo>
                  <a:lnTo>
                    <a:pt x="29" y="163"/>
                  </a:lnTo>
                  <a:lnTo>
                    <a:pt x="18" y="182"/>
                  </a:lnTo>
                  <a:lnTo>
                    <a:pt x="5" y="19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27">
              <a:extLst>
                <a:ext uri="{FF2B5EF4-FFF2-40B4-BE49-F238E27FC236}">
                  <a16:creationId xmlns="" xmlns:a16="http://schemas.microsoft.com/office/drawing/2014/main" id="{CF749E5A-1064-4F9E-9535-56B1D5562EFF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97982" y="3540499"/>
              <a:ext cx="142668" cy="27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8">
              <a:extLst>
                <a:ext uri="{FF2B5EF4-FFF2-40B4-BE49-F238E27FC236}">
                  <a16:creationId xmlns="" xmlns:a16="http://schemas.microsoft.com/office/drawing/2014/main" id="{9A80885F-1FED-4AFF-8472-6832525245E2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515163" y="3540499"/>
              <a:ext cx="285335" cy="27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99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9">
              <a:extLst>
                <a:ext uri="{FF2B5EF4-FFF2-40B4-BE49-F238E27FC236}">
                  <a16:creationId xmlns="" xmlns:a16="http://schemas.microsoft.com/office/drawing/2014/main" id="{3FECF0F3-24FF-4D27-926F-5133BB8D23FC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734975" y="3540499"/>
              <a:ext cx="428002" cy="27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61C2B37-8711-4AC5-9FB9-0A06C3943A44}"/>
              </a:ext>
            </a:extLst>
          </p:cNvPr>
          <p:cNvSpPr/>
          <p:nvPr/>
        </p:nvSpPr>
        <p:spPr>
          <a:xfrm>
            <a:off x="2743200" y="4114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cs typeface="Arial" panose="020B0604020202020204" pitchFamily="34" charset="0"/>
              </a:rPr>
              <a:t>Tape is divided down to 0.1 ft.</a:t>
            </a:r>
          </a:p>
          <a:p>
            <a:r>
              <a:rPr lang="en-US" dirty="0">
                <a:cs typeface="Arial" panose="020B0604020202020204" pitchFamily="34" charset="0"/>
              </a:rPr>
              <a:t>Can read directly to 0.1 ft, estimate to 0.01 ft.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Read and record: 99.84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="" xmlns:a16="http://schemas.microsoft.com/office/drawing/2014/main" id="{8848C709-807F-4EAB-88B8-C5DACE1E076D}"/>
              </a:ext>
            </a:extLst>
          </p:cNvPr>
          <p:cNvSpPr/>
          <p:nvPr/>
        </p:nvSpPr>
        <p:spPr bwMode="auto">
          <a:xfrm rot="5400000">
            <a:off x="4592000" y="5039561"/>
            <a:ext cx="105553" cy="43775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="" xmlns:a16="http://schemas.microsoft.com/office/drawing/2014/main" id="{97D96449-998E-4F65-A714-2B36BD6A0C20}"/>
              </a:ext>
            </a:extLst>
          </p:cNvPr>
          <p:cNvSpPr/>
          <p:nvPr/>
        </p:nvSpPr>
        <p:spPr bwMode="auto">
          <a:xfrm rot="5400000">
            <a:off x="4902730" y="5175356"/>
            <a:ext cx="99030" cy="164389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308383-8304-4FB0-9919-E892E4FA9A0B}"/>
              </a:ext>
            </a:extLst>
          </p:cNvPr>
          <p:cNvSpPr txBox="1"/>
          <p:nvPr/>
        </p:nvSpPr>
        <p:spPr>
          <a:xfrm>
            <a:off x="3906518" y="5304101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Certain: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digits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90683809-A56E-4DD2-B276-9C71682FCD9F}"/>
              </a:ext>
            </a:extLst>
          </p:cNvPr>
          <p:cNvSpPr txBox="1"/>
          <p:nvPr/>
        </p:nvSpPr>
        <p:spPr>
          <a:xfrm>
            <a:off x="5777548" y="5359292"/>
            <a:ext cx="1149674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 sig fig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AC65479-FF56-4FE2-9228-9448E945239F}"/>
              </a:ext>
            </a:extLst>
          </p:cNvPr>
          <p:cNvSpPr/>
          <p:nvPr/>
        </p:nvSpPr>
        <p:spPr>
          <a:xfrm>
            <a:off x="4769358" y="5304101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Estimate: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1 digit</a:t>
            </a:r>
          </a:p>
        </p:txBody>
      </p:sp>
    </p:spTree>
    <p:extLst>
      <p:ext uri="{BB962C8B-B14F-4D97-AF65-F5344CB8AC3E}">
        <p14:creationId xmlns="" xmlns:p14="http://schemas.microsoft.com/office/powerpoint/2010/main" val="2857731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CC4F1D64-03F3-4303-B032-1E69A9255F67}"/>
              </a:ext>
            </a:extLst>
          </p:cNvPr>
          <p:cNvGrpSpPr>
            <a:grpSpLocks noChangeAspect="1"/>
          </p:cNvGrpSpPr>
          <p:nvPr/>
        </p:nvGrpSpPr>
        <p:grpSpPr>
          <a:xfrm>
            <a:off x="654440" y="3435633"/>
            <a:ext cx="4853224" cy="2743200"/>
            <a:chOff x="801583" y="3414612"/>
            <a:chExt cx="3784820" cy="2139303"/>
          </a:xfrm>
        </p:grpSpPr>
        <p:grpSp>
          <p:nvGrpSpPr>
            <p:cNvPr id="288" name="Group 287">
              <a:extLst>
                <a:ext uri="{FF2B5EF4-FFF2-40B4-BE49-F238E27FC236}">
                  <a16:creationId xmlns="" xmlns:a16="http://schemas.microsoft.com/office/drawing/2014/main" id="{91DABA13-5E18-4CEB-86E6-C8C2CE7754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51652" y="4922985"/>
              <a:ext cx="54173" cy="54864"/>
              <a:chOff x="5167084" y="4746412"/>
              <a:chExt cx="774382" cy="1176407"/>
            </a:xfrm>
          </p:grpSpPr>
          <p:sp>
            <p:nvSpPr>
              <p:cNvPr id="289" name="Parallelogram 288">
                <a:extLst>
                  <a:ext uri="{FF2B5EF4-FFF2-40B4-BE49-F238E27FC236}">
                    <a16:creationId xmlns="" xmlns:a16="http://schemas.microsoft.com/office/drawing/2014/main" id="{8EFBABC2-ED48-4DAC-AACB-59049D408FC6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0" name="Parallelogram 289">
                <a:extLst>
                  <a:ext uri="{FF2B5EF4-FFF2-40B4-BE49-F238E27FC236}">
                    <a16:creationId xmlns="" xmlns:a16="http://schemas.microsoft.com/office/drawing/2014/main" id="{25D2F6EC-029D-4D34-8B7A-8F7614B668A0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91" name="Flowchart: Document 290">
                <a:extLst>
                  <a:ext uri="{FF2B5EF4-FFF2-40B4-BE49-F238E27FC236}">
                    <a16:creationId xmlns="" xmlns:a16="http://schemas.microsoft.com/office/drawing/2014/main" id="{22A7FF7C-D9E8-4FFE-AE76-387325D79198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1566AD83-C8A0-4BC1-935D-8903179B4E02}"/>
                </a:ext>
              </a:extLst>
            </p:cNvPr>
            <p:cNvCxnSpPr>
              <a:cxnSpLocks/>
              <a:stCxn id="253" idx="1"/>
            </p:cNvCxnSpPr>
            <p:nvPr/>
          </p:nvCxnSpPr>
          <p:spPr>
            <a:xfrm flipH="1">
              <a:off x="1162919" y="3827573"/>
              <a:ext cx="2971740" cy="842969"/>
            </a:xfrm>
            <a:prstGeom prst="line">
              <a:avLst/>
            </a:prstGeom>
            <a:ln w="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A10CBADF-AD66-4522-AE4A-49BF5F29957B}"/>
                </a:ext>
              </a:extLst>
            </p:cNvPr>
            <p:cNvSpPr/>
            <p:nvPr/>
          </p:nvSpPr>
          <p:spPr>
            <a:xfrm rot="21034208">
              <a:off x="801583" y="4981576"/>
              <a:ext cx="3784820" cy="197248"/>
            </a:xfrm>
            <a:custGeom>
              <a:avLst/>
              <a:gdLst>
                <a:gd name="connsiteX0" fmla="*/ 0 w 4452730"/>
                <a:gd name="connsiteY0" fmla="*/ 19959 h 128969"/>
                <a:gd name="connsiteX1" fmla="*/ 874643 w 4452730"/>
                <a:gd name="connsiteY1" fmla="*/ 99472 h 128969"/>
                <a:gd name="connsiteX2" fmla="*/ 1848678 w 4452730"/>
                <a:gd name="connsiteY2" fmla="*/ 81 h 128969"/>
                <a:gd name="connsiteX3" fmla="*/ 2663687 w 4452730"/>
                <a:gd name="connsiteY3" fmla="*/ 119351 h 128969"/>
                <a:gd name="connsiteX4" fmla="*/ 3319669 w 4452730"/>
                <a:gd name="connsiteY4" fmla="*/ 119351 h 128969"/>
                <a:gd name="connsiteX5" fmla="*/ 3737113 w 4452730"/>
                <a:gd name="connsiteY5" fmla="*/ 99472 h 128969"/>
                <a:gd name="connsiteX6" fmla="*/ 4273826 w 4452730"/>
                <a:gd name="connsiteY6" fmla="*/ 79594 h 128969"/>
                <a:gd name="connsiteX7" fmla="*/ 4452730 w 4452730"/>
                <a:gd name="connsiteY7" fmla="*/ 79594 h 12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730" h="128969">
                  <a:moveTo>
                    <a:pt x="0" y="19959"/>
                  </a:moveTo>
                  <a:cubicBezTo>
                    <a:pt x="283265" y="61372"/>
                    <a:pt x="566530" y="102785"/>
                    <a:pt x="874643" y="99472"/>
                  </a:cubicBezTo>
                  <a:cubicBezTo>
                    <a:pt x="1182756" y="96159"/>
                    <a:pt x="1550504" y="-3232"/>
                    <a:pt x="1848678" y="81"/>
                  </a:cubicBezTo>
                  <a:cubicBezTo>
                    <a:pt x="2146852" y="3394"/>
                    <a:pt x="2418522" y="99473"/>
                    <a:pt x="2663687" y="119351"/>
                  </a:cubicBezTo>
                  <a:cubicBezTo>
                    <a:pt x="2908852" y="139229"/>
                    <a:pt x="3140765" y="122664"/>
                    <a:pt x="3319669" y="119351"/>
                  </a:cubicBezTo>
                  <a:cubicBezTo>
                    <a:pt x="3498573" y="116038"/>
                    <a:pt x="3737113" y="99472"/>
                    <a:pt x="3737113" y="99472"/>
                  </a:cubicBezTo>
                  <a:lnTo>
                    <a:pt x="4273826" y="79594"/>
                  </a:lnTo>
                  <a:cubicBezTo>
                    <a:pt x="4393095" y="76281"/>
                    <a:pt x="4422912" y="77937"/>
                    <a:pt x="4452730" y="79594"/>
                  </a:cubicBezTo>
                </a:path>
              </a:pathLst>
            </a:cu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grpSp>
          <p:nvGrpSpPr>
            <p:cNvPr id="82" name="Group 122">
              <a:extLst>
                <a:ext uri="{FF2B5EF4-FFF2-40B4-BE49-F238E27FC236}">
                  <a16:creationId xmlns="" xmlns:a16="http://schemas.microsoft.com/office/drawing/2014/main" id="{43C56E94-CFCE-499D-9107-F1AE0D2CAC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2762" y="4597146"/>
              <a:ext cx="510740" cy="956769"/>
              <a:chOff x="1575348" y="4371171"/>
              <a:chExt cx="1178178" cy="220707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="" xmlns:a16="http://schemas.microsoft.com/office/drawing/2014/main" id="{B303C1F3-B2F1-49A2-9FE2-8BA0D042BE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75348" y="4907317"/>
                <a:ext cx="1178178" cy="1670933"/>
                <a:chOff x="1389041" y="2711675"/>
                <a:chExt cx="2200147" cy="3120327"/>
              </a:xfrm>
            </p:grpSpPr>
            <p:sp>
              <p:nvSpPr>
                <p:cNvPr id="114" name="Parallelogram 113">
                  <a:extLst>
                    <a:ext uri="{FF2B5EF4-FFF2-40B4-BE49-F238E27FC236}">
                      <a16:creationId xmlns="" xmlns:a16="http://schemas.microsoft.com/office/drawing/2014/main" id="{8275375C-02AC-4AC8-8BC9-EF328C5F17E6}"/>
                    </a:ext>
                  </a:extLst>
                </p:cNvPr>
                <p:cNvSpPr/>
                <p:nvPr/>
              </p:nvSpPr>
              <p:spPr>
                <a:xfrm rot="865454">
                  <a:off x="1781472" y="3410628"/>
                  <a:ext cx="143446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15" name="Group 576">
                  <a:extLst>
                    <a:ext uri="{FF2B5EF4-FFF2-40B4-BE49-F238E27FC236}">
                      <a16:creationId xmlns="" xmlns:a16="http://schemas.microsoft.com/office/drawing/2014/main" id="{DE71B820-B196-450E-A889-E2706DDF1985}"/>
                    </a:ext>
                  </a:extLst>
                </p:cNvPr>
                <p:cNvGrpSpPr/>
                <p:nvPr/>
              </p:nvGrpSpPr>
              <p:grpSpPr>
                <a:xfrm>
                  <a:off x="1922403" y="2884415"/>
                  <a:ext cx="165133" cy="2060423"/>
                  <a:chOff x="1922403" y="2884415"/>
                  <a:chExt cx="165133" cy="2060423"/>
                </a:xfrm>
              </p:grpSpPr>
              <p:sp>
                <p:nvSpPr>
                  <p:cNvPr id="150" name="Parallelogram 149">
                    <a:extLst>
                      <a:ext uri="{FF2B5EF4-FFF2-40B4-BE49-F238E27FC236}">
                        <a16:creationId xmlns="" xmlns:a16="http://schemas.microsoft.com/office/drawing/2014/main" id="{E799786F-4359-4FC3-9F40-995D71CFBF32}"/>
                      </a:ext>
                    </a:extLst>
                  </p:cNvPr>
                  <p:cNvSpPr/>
                  <p:nvPr/>
                </p:nvSpPr>
                <p:spPr>
                  <a:xfrm rot="921293">
                    <a:off x="2006576" y="2912769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51" name="Parallelogram 150">
                    <a:extLst>
                      <a:ext uri="{FF2B5EF4-FFF2-40B4-BE49-F238E27FC236}">
                        <a16:creationId xmlns="" xmlns:a16="http://schemas.microsoft.com/office/drawing/2014/main" id="{41C99FE7-8231-4424-855E-B2150D67466A}"/>
                      </a:ext>
                    </a:extLst>
                  </p:cNvPr>
                  <p:cNvSpPr/>
                  <p:nvPr/>
                </p:nvSpPr>
                <p:spPr>
                  <a:xfrm rot="921293">
                    <a:off x="1922403" y="2884415"/>
                    <a:ext cx="80960" cy="2032069"/>
                  </a:xfrm>
                  <a:prstGeom prst="parallelogram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108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16" name="Parallelogram 115">
                  <a:extLst>
                    <a:ext uri="{FF2B5EF4-FFF2-40B4-BE49-F238E27FC236}">
                      <a16:creationId xmlns="" xmlns:a16="http://schemas.microsoft.com/office/drawing/2014/main" id="{BBD9C964-C3C0-4D19-97DE-40D3752F9876}"/>
                    </a:ext>
                  </a:extLst>
                </p:cNvPr>
                <p:cNvSpPr/>
                <p:nvPr/>
              </p:nvSpPr>
              <p:spPr>
                <a:xfrm rot="20492193">
                  <a:off x="3035967" y="3574842"/>
                  <a:ext cx="16042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7" name="Parallelogram 116">
                  <a:extLst>
                    <a:ext uri="{FF2B5EF4-FFF2-40B4-BE49-F238E27FC236}">
                      <a16:creationId xmlns="" xmlns:a16="http://schemas.microsoft.com/office/drawing/2014/main" id="{369D762D-856A-4F01-AECC-A9FE832D3A76}"/>
                    </a:ext>
                  </a:extLst>
                </p:cNvPr>
                <p:cNvSpPr/>
                <p:nvPr/>
              </p:nvSpPr>
              <p:spPr>
                <a:xfrm rot="20545172">
                  <a:off x="2905915" y="2887073"/>
                  <a:ext cx="80960" cy="2032069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8" name="Trapezoid 117">
                  <a:extLst>
                    <a:ext uri="{FF2B5EF4-FFF2-40B4-BE49-F238E27FC236}">
                      <a16:creationId xmlns="" xmlns:a16="http://schemas.microsoft.com/office/drawing/2014/main" id="{97E092F3-BECC-442D-999A-08CDFED7312E}"/>
                    </a:ext>
                  </a:extLst>
                </p:cNvPr>
                <p:cNvSpPr/>
                <p:nvPr/>
              </p:nvSpPr>
              <p:spPr>
                <a:xfrm rot="21480000" flipV="1">
                  <a:off x="2418527" y="3428528"/>
                  <a:ext cx="173417" cy="1435395"/>
                </a:xfrm>
                <a:prstGeom prst="trapezoid">
                  <a:avLst>
                    <a:gd name="adj" fmla="val 15450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19" name="Parallelogram 118">
                  <a:extLst>
                    <a:ext uri="{FF2B5EF4-FFF2-40B4-BE49-F238E27FC236}">
                      <a16:creationId xmlns="" xmlns:a16="http://schemas.microsoft.com/office/drawing/2014/main" id="{CE35425F-88D1-4338-B5B0-C6F2AF79B4D9}"/>
                    </a:ext>
                  </a:extLst>
                </p:cNvPr>
                <p:cNvSpPr/>
                <p:nvPr/>
              </p:nvSpPr>
              <p:spPr>
                <a:xfrm rot="21365986">
                  <a:off x="2386195" y="298227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0" name="Parallelogram 119">
                  <a:extLst>
                    <a:ext uri="{FF2B5EF4-FFF2-40B4-BE49-F238E27FC236}">
                      <a16:creationId xmlns="" xmlns:a16="http://schemas.microsoft.com/office/drawing/2014/main" id="{0472C8A1-40E2-4A38-ABE4-6C0CB3DBB80F}"/>
                    </a:ext>
                  </a:extLst>
                </p:cNvPr>
                <p:cNvSpPr/>
                <p:nvPr/>
              </p:nvSpPr>
              <p:spPr>
                <a:xfrm rot="-60000">
                  <a:off x="2519254" y="2977847"/>
                  <a:ext cx="71769" cy="144278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21" name="Group 569">
                  <a:extLst>
                    <a:ext uri="{FF2B5EF4-FFF2-40B4-BE49-F238E27FC236}">
                      <a16:creationId xmlns="" xmlns:a16="http://schemas.microsoft.com/office/drawing/2014/main" id="{5A7BA358-BF76-4A2E-B216-20A7C0EE9A8E}"/>
                    </a:ext>
                  </a:extLst>
                </p:cNvPr>
                <p:cNvGrpSpPr/>
                <p:nvPr/>
              </p:nvGrpSpPr>
              <p:grpSpPr>
                <a:xfrm>
                  <a:off x="3315345" y="5410521"/>
                  <a:ext cx="273843" cy="421481"/>
                  <a:chOff x="2947988" y="4836318"/>
                  <a:chExt cx="273843" cy="421481"/>
                </a:xfrm>
              </p:grpSpPr>
              <p:sp>
                <p:nvSpPr>
                  <p:cNvPr id="147" name="Freeform 210">
                    <a:extLst>
                      <a:ext uri="{FF2B5EF4-FFF2-40B4-BE49-F238E27FC236}">
                        <a16:creationId xmlns="" xmlns:a16="http://schemas.microsoft.com/office/drawing/2014/main" id="{FC352907-0D49-4210-92D0-F08556E3A438}"/>
                      </a:ext>
                    </a:extLst>
                  </p:cNvPr>
                  <p:cNvSpPr/>
                  <p:nvPr/>
                </p:nvSpPr>
                <p:spPr>
                  <a:xfrm>
                    <a:off x="2947988" y="4836318"/>
                    <a:ext cx="169069" cy="421481"/>
                  </a:xfrm>
                  <a:custGeom>
                    <a:avLst/>
                    <a:gdLst>
                      <a:gd name="connsiteX0" fmla="*/ 0 w 169069"/>
                      <a:gd name="connsiteY0" fmla="*/ 59531 h 421481"/>
                      <a:gd name="connsiteX1" fmla="*/ 50006 w 169069"/>
                      <a:gd name="connsiteY1" fmla="*/ 45244 h 421481"/>
                      <a:gd name="connsiteX2" fmla="*/ 121444 w 169069"/>
                      <a:gd name="connsiteY2" fmla="*/ 0 h 421481"/>
                      <a:gd name="connsiteX3" fmla="*/ 150019 w 169069"/>
                      <a:gd name="connsiteY3" fmla="*/ 107156 h 421481"/>
                      <a:gd name="connsiteX4" fmla="*/ 164306 w 169069"/>
                      <a:gd name="connsiteY4" fmla="*/ 214313 h 421481"/>
                      <a:gd name="connsiteX5" fmla="*/ 169069 w 169069"/>
                      <a:gd name="connsiteY5" fmla="*/ 376238 h 421481"/>
                      <a:gd name="connsiteX6" fmla="*/ 142875 w 169069"/>
                      <a:gd name="connsiteY6" fmla="*/ 421481 h 421481"/>
                      <a:gd name="connsiteX7" fmla="*/ 111919 w 169069"/>
                      <a:gd name="connsiteY7" fmla="*/ 371475 h 421481"/>
                      <a:gd name="connsiteX8" fmla="*/ 0 w 169069"/>
                      <a:gd name="connsiteY8" fmla="*/ 59531 h 421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9069" h="421481">
                        <a:moveTo>
                          <a:pt x="0" y="59531"/>
                        </a:moveTo>
                        <a:lnTo>
                          <a:pt x="50006" y="45244"/>
                        </a:lnTo>
                        <a:lnTo>
                          <a:pt x="121444" y="0"/>
                        </a:lnTo>
                        <a:lnTo>
                          <a:pt x="150019" y="107156"/>
                        </a:lnTo>
                        <a:lnTo>
                          <a:pt x="164306" y="214313"/>
                        </a:lnTo>
                        <a:lnTo>
                          <a:pt x="169069" y="376238"/>
                        </a:lnTo>
                        <a:lnTo>
                          <a:pt x="142875" y="421481"/>
                        </a:lnTo>
                        <a:lnTo>
                          <a:pt x="111919" y="371475"/>
                        </a:lnTo>
                        <a:lnTo>
                          <a:pt x="0" y="5953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8" name="Freeform 211">
                    <a:extLst>
                      <a:ext uri="{FF2B5EF4-FFF2-40B4-BE49-F238E27FC236}">
                        <a16:creationId xmlns="" xmlns:a16="http://schemas.microsoft.com/office/drawing/2014/main" id="{5D3ED1B5-ECD9-4ED3-93CD-A8CF6D75A034}"/>
                      </a:ext>
                    </a:extLst>
                  </p:cNvPr>
                  <p:cNvSpPr/>
                  <p:nvPr/>
                </p:nvSpPr>
                <p:spPr>
                  <a:xfrm>
                    <a:off x="3043238" y="4950619"/>
                    <a:ext cx="178593" cy="71437"/>
                  </a:xfrm>
                  <a:custGeom>
                    <a:avLst/>
                    <a:gdLst>
                      <a:gd name="connsiteX0" fmla="*/ 35718 w 178593"/>
                      <a:gd name="connsiteY0" fmla="*/ 0 h 71437"/>
                      <a:gd name="connsiteX1" fmla="*/ 178593 w 178593"/>
                      <a:gd name="connsiteY1" fmla="*/ 7144 h 71437"/>
                      <a:gd name="connsiteX2" fmla="*/ 150018 w 178593"/>
                      <a:gd name="connsiteY2" fmla="*/ 71437 h 71437"/>
                      <a:gd name="connsiteX3" fmla="*/ 0 w 178593"/>
                      <a:gd name="connsiteY3" fmla="*/ 61912 h 71437"/>
                      <a:gd name="connsiteX4" fmla="*/ 35718 w 178593"/>
                      <a:gd name="connsiteY4" fmla="*/ 0 h 7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3" h="71437">
                        <a:moveTo>
                          <a:pt x="35718" y="0"/>
                        </a:moveTo>
                        <a:lnTo>
                          <a:pt x="178593" y="7144"/>
                        </a:lnTo>
                        <a:lnTo>
                          <a:pt x="150018" y="71437"/>
                        </a:lnTo>
                        <a:lnTo>
                          <a:pt x="0" y="61912"/>
                        </a:lnTo>
                        <a:lnTo>
                          <a:pt x="35718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9" name="Freeform 212">
                    <a:extLst>
                      <a:ext uri="{FF2B5EF4-FFF2-40B4-BE49-F238E27FC236}">
                        <a16:creationId xmlns="" xmlns:a16="http://schemas.microsoft.com/office/drawing/2014/main" id="{7AA83E26-FB30-4831-A51C-7EC78C449CED}"/>
                      </a:ext>
                    </a:extLst>
                  </p:cNvPr>
                  <p:cNvSpPr/>
                  <p:nvPr/>
                </p:nvSpPr>
                <p:spPr>
                  <a:xfrm>
                    <a:off x="3059906" y="5012531"/>
                    <a:ext cx="85725" cy="54769"/>
                  </a:xfrm>
                  <a:custGeom>
                    <a:avLst/>
                    <a:gdLst>
                      <a:gd name="connsiteX0" fmla="*/ 0 w 85725"/>
                      <a:gd name="connsiteY0" fmla="*/ 0 h 54769"/>
                      <a:gd name="connsiteX1" fmla="*/ 28575 w 85725"/>
                      <a:gd name="connsiteY1" fmla="*/ 54769 h 54769"/>
                      <a:gd name="connsiteX2" fmla="*/ 85725 w 85725"/>
                      <a:gd name="connsiteY2" fmla="*/ 7144 h 54769"/>
                      <a:gd name="connsiteX3" fmla="*/ 0 w 85725"/>
                      <a:gd name="connsiteY3" fmla="*/ 0 h 54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54769">
                        <a:moveTo>
                          <a:pt x="0" y="0"/>
                        </a:moveTo>
                        <a:lnTo>
                          <a:pt x="28575" y="54769"/>
                        </a:lnTo>
                        <a:lnTo>
                          <a:pt x="85725" y="714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2" name="Group 570">
                  <a:extLst>
                    <a:ext uri="{FF2B5EF4-FFF2-40B4-BE49-F238E27FC236}">
                      <a16:creationId xmlns="" xmlns:a16="http://schemas.microsoft.com/office/drawing/2014/main" id="{3B761FFC-3BCD-4F19-AEBB-73877131C500}"/>
                    </a:ext>
                  </a:extLst>
                </p:cNvPr>
                <p:cNvGrpSpPr/>
                <p:nvPr/>
              </p:nvGrpSpPr>
              <p:grpSpPr>
                <a:xfrm>
                  <a:off x="2442262" y="4797960"/>
                  <a:ext cx="166688" cy="252413"/>
                  <a:chOff x="2247900" y="4402931"/>
                  <a:chExt cx="166688" cy="252413"/>
                </a:xfrm>
              </p:grpSpPr>
              <p:sp>
                <p:nvSpPr>
                  <p:cNvPr id="145" name="Freeform 208">
                    <a:extLst>
                      <a:ext uri="{FF2B5EF4-FFF2-40B4-BE49-F238E27FC236}">
                        <a16:creationId xmlns="" xmlns:a16="http://schemas.microsoft.com/office/drawing/2014/main" id="{AFCDB269-AA44-48CF-BDAA-5E769033D8F3}"/>
                      </a:ext>
                    </a:extLst>
                  </p:cNvPr>
                  <p:cNvSpPr/>
                  <p:nvPr/>
                </p:nvSpPr>
                <p:spPr>
                  <a:xfrm>
                    <a:off x="2247900" y="4402931"/>
                    <a:ext cx="166688" cy="252413"/>
                  </a:xfrm>
                  <a:custGeom>
                    <a:avLst/>
                    <a:gdLst>
                      <a:gd name="connsiteX0" fmla="*/ 0 w 166688"/>
                      <a:gd name="connsiteY0" fmla="*/ 4763 h 252413"/>
                      <a:gd name="connsiteX1" fmla="*/ 164306 w 166688"/>
                      <a:gd name="connsiteY1" fmla="*/ 0 h 252413"/>
                      <a:gd name="connsiteX2" fmla="*/ 166688 w 166688"/>
                      <a:gd name="connsiteY2" fmla="*/ 64294 h 252413"/>
                      <a:gd name="connsiteX3" fmla="*/ 130969 w 166688"/>
                      <a:gd name="connsiteY3" fmla="*/ 71438 h 252413"/>
                      <a:gd name="connsiteX4" fmla="*/ 130969 w 166688"/>
                      <a:gd name="connsiteY4" fmla="*/ 150019 h 252413"/>
                      <a:gd name="connsiteX5" fmla="*/ 102394 w 166688"/>
                      <a:gd name="connsiteY5" fmla="*/ 252413 h 252413"/>
                      <a:gd name="connsiteX6" fmla="*/ 47625 w 166688"/>
                      <a:gd name="connsiteY6" fmla="*/ 142875 h 252413"/>
                      <a:gd name="connsiteX7" fmla="*/ 40481 w 166688"/>
                      <a:gd name="connsiteY7" fmla="*/ 66675 h 252413"/>
                      <a:gd name="connsiteX8" fmla="*/ 9525 w 166688"/>
                      <a:gd name="connsiteY8" fmla="*/ 54769 h 252413"/>
                      <a:gd name="connsiteX9" fmla="*/ 0 w 166688"/>
                      <a:gd name="connsiteY9" fmla="*/ 4763 h 252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6688" h="252413">
                        <a:moveTo>
                          <a:pt x="0" y="4763"/>
                        </a:moveTo>
                        <a:lnTo>
                          <a:pt x="164306" y="0"/>
                        </a:lnTo>
                        <a:lnTo>
                          <a:pt x="166688" y="64294"/>
                        </a:lnTo>
                        <a:lnTo>
                          <a:pt x="130969" y="71438"/>
                        </a:lnTo>
                        <a:lnTo>
                          <a:pt x="130969" y="150019"/>
                        </a:lnTo>
                        <a:lnTo>
                          <a:pt x="102394" y="252413"/>
                        </a:lnTo>
                        <a:lnTo>
                          <a:pt x="47625" y="142875"/>
                        </a:lnTo>
                        <a:lnTo>
                          <a:pt x="40481" y="66675"/>
                        </a:lnTo>
                        <a:lnTo>
                          <a:pt x="9525" y="54769"/>
                        </a:lnTo>
                        <a:lnTo>
                          <a:pt x="0" y="476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cxnSp>
                <p:nvCxnSpPr>
                  <p:cNvPr id="146" name="Straight Connector 145">
                    <a:extLst>
                      <a:ext uri="{FF2B5EF4-FFF2-40B4-BE49-F238E27FC236}">
                        <a16:creationId xmlns="" xmlns:a16="http://schemas.microsoft.com/office/drawing/2014/main" id="{A7BB23F0-D3D2-473A-968B-D94FD6B129F2}"/>
                      </a:ext>
                    </a:extLst>
                  </p:cNvPr>
                  <p:cNvCxnSpPr>
                    <a:stCxn id="145" idx="7"/>
                    <a:endCxn id="145" idx="3"/>
                  </p:cNvCxnSpPr>
                  <p:nvPr/>
                </p:nvCxnSpPr>
                <p:spPr>
                  <a:xfrm>
                    <a:off x="2288381" y="4469606"/>
                    <a:ext cx="90488" cy="4763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" name="Group 571">
                  <a:extLst>
                    <a:ext uri="{FF2B5EF4-FFF2-40B4-BE49-F238E27FC236}">
                      <a16:creationId xmlns="" xmlns:a16="http://schemas.microsoft.com/office/drawing/2014/main" id="{1D083DF3-3BFF-47D1-B565-F4D1405D255F}"/>
                    </a:ext>
                  </a:extLst>
                </p:cNvPr>
                <p:cNvGrpSpPr/>
                <p:nvPr/>
              </p:nvGrpSpPr>
              <p:grpSpPr>
                <a:xfrm>
                  <a:off x="1389041" y="5250848"/>
                  <a:ext cx="280988" cy="423862"/>
                  <a:chOff x="1312069" y="4843462"/>
                  <a:chExt cx="280988" cy="423862"/>
                </a:xfrm>
              </p:grpSpPr>
              <p:sp>
                <p:nvSpPr>
                  <p:cNvPr id="142" name="Freeform 205">
                    <a:extLst>
                      <a:ext uri="{FF2B5EF4-FFF2-40B4-BE49-F238E27FC236}">
                        <a16:creationId xmlns="" xmlns:a16="http://schemas.microsoft.com/office/drawing/2014/main" id="{07928568-92E8-4996-BAE1-36DEADF753E0}"/>
                      </a:ext>
                    </a:extLst>
                  </p:cNvPr>
                  <p:cNvSpPr/>
                  <p:nvPr/>
                </p:nvSpPr>
                <p:spPr>
                  <a:xfrm>
                    <a:off x="1421607" y="4843462"/>
                    <a:ext cx="171450" cy="423862"/>
                  </a:xfrm>
                  <a:custGeom>
                    <a:avLst/>
                    <a:gdLst>
                      <a:gd name="connsiteX0" fmla="*/ 57150 w 171450"/>
                      <a:gd name="connsiteY0" fmla="*/ 0 h 423862"/>
                      <a:gd name="connsiteX1" fmla="*/ 135731 w 171450"/>
                      <a:gd name="connsiteY1" fmla="*/ 73819 h 423862"/>
                      <a:gd name="connsiteX2" fmla="*/ 171450 w 171450"/>
                      <a:gd name="connsiteY2" fmla="*/ 69056 h 423862"/>
                      <a:gd name="connsiteX3" fmla="*/ 38100 w 171450"/>
                      <a:gd name="connsiteY3" fmla="*/ 392906 h 423862"/>
                      <a:gd name="connsiteX4" fmla="*/ 38100 w 171450"/>
                      <a:gd name="connsiteY4" fmla="*/ 423862 h 423862"/>
                      <a:gd name="connsiteX5" fmla="*/ 7143 w 171450"/>
                      <a:gd name="connsiteY5" fmla="*/ 373856 h 423862"/>
                      <a:gd name="connsiteX6" fmla="*/ 0 w 171450"/>
                      <a:gd name="connsiteY6" fmla="*/ 219075 h 423862"/>
                      <a:gd name="connsiteX7" fmla="*/ 33337 w 171450"/>
                      <a:gd name="connsiteY7" fmla="*/ 97631 h 423862"/>
                      <a:gd name="connsiteX8" fmla="*/ 57150 w 171450"/>
                      <a:gd name="connsiteY8" fmla="*/ 0 h 423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1450" h="423862">
                        <a:moveTo>
                          <a:pt x="57150" y="0"/>
                        </a:moveTo>
                        <a:lnTo>
                          <a:pt x="135731" y="73819"/>
                        </a:lnTo>
                        <a:lnTo>
                          <a:pt x="171450" y="69056"/>
                        </a:lnTo>
                        <a:lnTo>
                          <a:pt x="38100" y="392906"/>
                        </a:lnTo>
                        <a:lnTo>
                          <a:pt x="38100" y="423862"/>
                        </a:lnTo>
                        <a:lnTo>
                          <a:pt x="7143" y="373856"/>
                        </a:lnTo>
                        <a:lnTo>
                          <a:pt x="0" y="219075"/>
                        </a:lnTo>
                        <a:lnTo>
                          <a:pt x="33337" y="97631"/>
                        </a:lnTo>
                        <a:lnTo>
                          <a:pt x="5715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3" name="Freeform 206">
                    <a:extLst>
                      <a:ext uri="{FF2B5EF4-FFF2-40B4-BE49-F238E27FC236}">
                        <a16:creationId xmlns="" xmlns:a16="http://schemas.microsoft.com/office/drawing/2014/main" id="{6D451451-C544-4C3B-B1B1-7789ABFA7E50}"/>
                      </a:ext>
                    </a:extLst>
                  </p:cNvPr>
                  <p:cNvSpPr/>
                  <p:nvPr/>
                </p:nvSpPr>
                <p:spPr>
                  <a:xfrm>
                    <a:off x="1312069" y="4972050"/>
                    <a:ext cx="178594" cy="61913"/>
                  </a:xfrm>
                  <a:custGeom>
                    <a:avLst/>
                    <a:gdLst>
                      <a:gd name="connsiteX0" fmla="*/ 0 w 178594"/>
                      <a:gd name="connsiteY0" fmla="*/ 7144 h 61913"/>
                      <a:gd name="connsiteX1" fmla="*/ 152400 w 178594"/>
                      <a:gd name="connsiteY1" fmla="*/ 0 h 61913"/>
                      <a:gd name="connsiteX2" fmla="*/ 178594 w 178594"/>
                      <a:gd name="connsiteY2" fmla="*/ 54769 h 61913"/>
                      <a:gd name="connsiteX3" fmla="*/ 35719 w 178594"/>
                      <a:gd name="connsiteY3" fmla="*/ 61913 h 61913"/>
                      <a:gd name="connsiteX4" fmla="*/ 0 w 178594"/>
                      <a:gd name="connsiteY4" fmla="*/ 7144 h 61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594" h="61913">
                        <a:moveTo>
                          <a:pt x="0" y="7144"/>
                        </a:moveTo>
                        <a:lnTo>
                          <a:pt x="152400" y="0"/>
                        </a:lnTo>
                        <a:lnTo>
                          <a:pt x="178594" y="54769"/>
                        </a:lnTo>
                        <a:lnTo>
                          <a:pt x="35719" y="61913"/>
                        </a:lnTo>
                        <a:lnTo>
                          <a:pt x="0" y="71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4" name="Freeform 207">
                    <a:extLst>
                      <a:ext uri="{FF2B5EF4-FFF2-40B4-BE49-F238E27FC236}">
                        <a16:creationId xmlns="" xmlns:a16="http://schemas.microsoft.com/office/drawing/2014/main" id="{625D4618-22B6-491B-B084-0C9BFFB33377}"/>
                      </a:ext>
                    </a:extLst>
                  </p:cNvPr>
                  <p:cNvSpPr/>
                  <p:nvPr/>
                </p:nvSpPr>
                <p:spPr>
                  <a:xfrm>
                    <a:off x="1362075" y="5031581"/>
                    <a:ext cx="126206" cy="40481"/>
                  </a:xfrm>
                  <a:custGeom>
                    <a:avLst/>
                    <a:gdLst>
                      <a:gd name="connsiteX0" fmla="*/ 126206 w 126206"/>
                      <a:gd name="connsiteY0" fmla="*/ 0 h 40481"/>
                      <a:gd name="connsiteX1" fmla="*/ 76200 w 126206"/>
                      <a:gd name="connsiteY1" fmla="*/ 40481 h 40481"/>
                      <a:gd name="connsiteX2" fmla="*/ 0 w 126206"/>
                      <a:gd name="connsiteY2" fmla="*/ 2381 h 40481"/>
                      <a:gd name="connsiteX3" fmla="*/ 126206 w 126206"/>
                      <a:gd name="connsiteY3" fmla="*/ 0 h 40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6206" h="40481">
                        <a:moveTo>
                          <a:pt x="126206" y="0"/>
                        </a:moveTo>
                        <a:lnTo>
                          <a:pt x="76200" y="40481"/>
                        </a:lnTo>
                        <a:lnTo>
                          <a:pt x="0" y="2381"/>
                        </a:lnTo>
                        <a:lnTo>
                          <a:pt x="126206" y="0"/>
                        </a:lnTo>
                        <a:close/>
                      </a:path>
                    </a:pathLst>
                  </a:custGeom>
                  <a:solidFill>
                    <a:srgbClr val="9933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24" name="Group 542">
                  <a:extLst>
                    <a:ext uri="{FF2B5EF4-FFF2-40B4-BE49-F238E27FC236}">
                      <a16:creationId xmlns="" xmlns:a16="http://schemas.microsoft.com/office/drawing/2014/main" id="{A95CD42E-630D-46DD-BC37-B9E406023079}"/>
                    </a:ext>
                  </a:extLst>
                </p:cNvPr>
                <p:cNvGrpSpPr/>
                <p:nvPr/>
              </p:nvGrpSpPr>
              <p:grpSpPr>
                <a:xfrm>
                  <a:off x="1586877" y="4819328"/>
                  <a:ext cx="228601" cy="200026"/>
                  <a:chOff x="2328862" y="2776537"/>
                  <a:chExt cx="228601" cy="20002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40" name="Freeform 203">
                    <a:extLst>
                      <a:ext uri="{FF2B5EF4-FFF2-40B4-BE49-F238E27FC236}">
                        <a16:creationId xmlns="" xmlns:a16="http://schemas.microsoft.com/office/drawing/2014/main" id="{C31D9A97-32E5-4AF3-BFC6-558298B273A4}"/>
                      </a:ext>
                    </a:extLst>
                  </p:cNvPr>
                  <p:cNvSpPr/>
                  <p:nvPr/>
                </p:nvSpPr>
                <p:spPr>
                  <a:xfrm>
                    <a:off x="2328862" y="2793207"/>
                    <a:ext cx="95250" cy="183356"/>
                  </a:xfrm>
                  <a:custGeom>
                    <a:avLst/>
                    <a:gdLst>
                      <a:gd name="connsiteX0" fmla="*/ 95250 w 95250"/>
                      <a:gd name="connsiteY0" fmla="*/ 0 h 183356"/>
                      <a:gd name="connsiteX1" fmla="*/ 78582 w 95250"/>
                      <a:gd name="connsiteY1" fmla="*/ 50006 h 183356"/>
                      <a:gd name="connsiteX2" fmla="*/ 42863 w 95250"/>
                      <a:gd name="connsiteY2" fmla="*/ 150019 h 183356"/>
                      <a:gd name="connsiteX3" fmla="*/ 59532 w 95250"/>
                      <a:gd name="connsiteY3" fmla="*/ 176213 h 183356"/>
                      <a:gd name="connsiteX4" fmla="*/ 54769 w 95250"/>
                      <a:gd name="connsiteY4" fmla="*/ 183356 h 183356"/>
                      <a:gd name="connsiteX5" fmla="*/ 11907 w 95250"/>
                      <a:gd name="connsiteY5" fmla="*/ 176213 h 183356"/>
                      <a:gd name="connsiteX6" fmla="*/ 0 w 95250"/>
                      <a:gd name="connsiteY6" fmla="*/ 154781 h 183356"/>
                      <a:gd name="connsiteX7" fmla="*/ 35719 w 95250"/>
                      <a:gd name="connsiteY7" fmla="*/ 9525 h 183356"/>
                      <a:gd name="connsiteX8" fmla="*/ 95250 w 95250"/>
                      <a:gd name="connsiteY8" fmla="*/ 0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5250" h="183356">
                        <a:moveTo>
                          <a:pt x="95250" y="0"/>
                        </a:moveTo>
                        <a:lnTo>
                          <a:pt x="78582" y="50006"/>
                        </a:lnTo>
                        <a:lnTo>
                          <a:pt x="42863" y="150019"/>
                        </a:lnTo>
                        <a:lnTo>
                          <a:pt x="59532" y="176213"/>
                        </a:lnTo>
                        <a:lnTo>
                          <a:pt x="54769" y="183356"/>
                        </a:lnTo>
                        <a:lnTo>
                          <a:pt x="11907" y="176213"/>
                        </a:lnTo>
                        <a:lnTo>
                          <a:pt x="0" y="154781"/>
                        </a:lnTo>
                        <a:lnTo>
                          <a:pt x="35719" y="9525"/>
                        </a:lnTo>
                        <a:lnTo>
                          <a:pt x="9525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41" name="Freeform 204">
                    <a:extLst>
                      <a:ext uri="{FF2B5EF4-FFF2-40B4-BE49-F238E27FC236}">
                        <a16:creationId xmlns="" xmlns:a16="http://schemas.microsoft.com/office/drawing/2014/main" id="{B067395B-7A48-4F07-B131-C8DC7C35A1FE}"/>
                      </a:ext>
                    </a:extLst>
                  </p:cNvPr>
                  <p:cNvSpPr/>
                  <p:nvPr/>
                </p:nvSpPr>
                <p:spPr>
                  <a:xfrm>
                    <a:off x="2359820" y="2776537"/>
                    <a:ext cx="197643" cy="119063"/>
                  </a:xfrm>
                  <a:custGeom>
                    <a:avLst/>
                    <a:gdLst>
                      <a:gd name="connsiteX0" fmla="*/ 0 w 197643"/>
                      <a:gd name="connsiteY0" fmla="*/ 23813 h 119063"/>
                      <a:gd name="connsiteX1" fmla="*/ 54768 w 197643"/>
                      <a:gd name="connsiteY1" fmla="*/ 0 h 119063"/>
                      <a:gd name="connsiteX2" fmla="*/ 135731 w 197643"/>
                      <a:gd name="connsiteY2" fmla="*/ 7144 h 119063"/>
                      <a:gd name="connsiteX3" fmla="*/ 197643 w 197643"/>
                      <a:gd name="connsiteY3" fmla="*/ 21432 h 119063"/>
                      <a:gd name="connsiteX4" fmla="*/ 176212 w 197643"/>
                      <a:gd name="connsiteY4" fmla="*/ 119063 h 119063"/>
                      <a:gd name="connsiteX5" fmla="*/ 114300 w 197643"/>
                      <a:gd name="connsiteY5" fmla="*/ 100013 h 119063"/>
                      <a:gd name="connsiteX6" fmla="*/ 38100 w 197643"/>
                      <a:gd name="connsiteY6" fmla="*/ 100013 h 119063"/>
                      <a:gd name="connsiteX7" fmla="*/ 59531 w 197643"/>
                      <a:gd name="connsiteY7" fmla="*/ 28575 h 119063"/>
                      <a:gd name="connsiteX8" fmla="*/ 0 w 197643"/>
                      <a:gd name="connsiteY8" fmla="*/ 23813 h 11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7643" h="119063">
                        <a:moveTo>
                          <a:pt x="0" y="23813"/>
                        </a:moveTo>
                        <a:lnTo>
                          <a:pt x="54768" y="0"/>
                        </a:lnTo>
                        <a:lnTo>
                          <a:pt x="135731" y="7144"/>
                        </a:lnTo>
                        <a:lnTo>
                          <a:pt x="197643" y="21432"/>
                        </a:lnTo>
                        <a:lnTo>
                          <a:pt x="176212" y="119063"/>
                        </a:lnTo>
                        <a:lnTo>
                          <a:pt x="114300" y="100013"/>
                        </a:lnTo>
                        <a:lnTo>
                          <a:pt x="38100" y="100013"/>
                        </a:lnTo>
                        <a:lnTo>
                          <a:pt x="59531" y="28575"/>
                        </a:lnTo>
                        <a:lnTo>
                          <a:pt x="0" y="23813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25" name="Freeform 188">
                  <a:extLst>
                    <a:ext uri="{FF2B5EF4-FFF2-40B4-BE49-F238E27FC236}">
                      <a16:creationId xmlns="" xmlns:a16="http://schemas.microsoft.com/office/drawing/2014/main" id="{423D843E-EC68-47E4-A56F-EAA791C059FF}"/>
                    </a:ext>
                  </a:extLst>
                </p:cNvPr>
                <p:cNvSpPr/>
                <p:nvPr/>
              </p:nvSpPr>
              <p:spPr>
                <a:xfrm>
                  <a:off x="2388715" y="4329305"/>
                  <a:ext cx="246856" cy="109538"/>
                </a:xfrm>
                <a:custGeom>
                  <a:avLst/>
                  <a:gdLst>
                    <a:gd name="connsiteX0" fmla="*/ 245269 w 246856"/>
                    <a:gd name="connsiteY0" fmla="*/ 85725 h 109538"/>
                    <a:gd name="connsiteX1" fmla="*/ 204788 w 246856"/>
                    <a:gd name="connsiteY1" fmla="*/ 107156 h 109538"/>
                    <a:gd name="connsiteX2" fmla="*/ 42863 w 246856"/>
                    <a:gd name="connsiteY2" fmla="*/ 109538 h 109538"/>
                    <a:gd name="connsiteX3" fmla="*/ 2382 w 246856"/>
                    <a:gd name="connsiteY3" fmla="*/ 100013 h 109538"/>
                    <a:gd name="connsiteX4" fmla="*/ 0 w 246856"/>
                    <a:gd name="connsiteY4" fmla="*/ 19050 h 109538"/>
                    <a:gd name="connsiteX5" fmla="*/ 26194 w 246856"/>
                    <a:gd name="connsiteY5" fmla="*/ 4763 h 109538"/>
                    <a:gd name="connsiteX6" fmla="*/ 228600 w 246856"/>
                    <a:gd name="connsiteY6" fmla="*/ 0 h 109538"/>
                    <a:gd name="connsiteX7" fmla="*/ 245269 w 246856"/>
                    <a:gd name="connsiteY7" fmla="*/ 23813 h 109538"/>
                    <a:gd name="connsiteX8" fmla="*/ 245269 w 246856"/>
                    <a:gd name="connsiteY8" fmla="*/ 85725 h 109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6856" h="109538">
                      <a:moveTo>
                        <a:pt x="245269" y="85725"/>
                      </a:moveTo>
                      <a:lnTo>
                        <a:pt x="204788" y="107156"/>
                      </a:lnTo>
                      <a:lnTo>
                        <a:pt x="42863" y="109538"/>
                      </a:lnTo>
                      <a:lnTo>
                        <a:pt x="2382" y="100013"/>
                      </a:lnTo>
                      <a:lnTo>
                        <a:pt x="0" y="19050"/>
                      </a:lnTo>
                      <a:lnTo>
                        <a:pt x="26194" y="4763"/>
                      </a:lnTo>
                      <a:lnTo>
                        <a:pt x="228600" y="0"/>
                      </a:lnTo>
                      <a:lnTo>
                        <a:pt x="245269" y="23813"/>
                      </a:lnTo>
                      <a:cubicBezTo>
                        <a:pt x="246063" y="46038"/>
                        <a:pt x="246856" y="68263"/>
                        <a:pt x="245269" y="85725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126" name="Parallelogram 125">
                  <a:extLst>
                    <a:ext uri="{FF2B5EF4-FFF2-40B4-BE49-F238E27FC236}">
                      <a16:creationId xmlns="" xmlns:a16="http://schemas.microsoft.com/office/drawing/2014/main" id="{36D64382-F038-4B15-9AB9-056F939414B1}"/>
                    </a:ext>
                  </a:extLst>
                </p:cNvPr>
                <p:cNvSpPr/>
                <p:nvPr/>
              </p:nvSpPr>
              <p:spPr>
                <a:xfrm rot="20545172">
                  <a:off x="2815705" y="2884433"/>
                  <a:ext cx="80960" cy="2058361"/>
                </a:xfrm>
                <a:prstGeom prst="parallelogram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  <a:ea typeface="Verdana" pitchFamily="34" charset="0"/>
                    <a:cs typeface="Verdana" pitchFamily="34" charset="0"/>
                  </a:endParaRPr>
                </a:p>
              </p:txBody>
            </p:sp>
            <p:grpSp>
              <p:nvGrpSpPr>
                <p:cNvPr id="127" name="Group 586">
                  <a:extLst>
                    <a:ext uri="{FF2B5EF4-FFF2-40B4-BE49-F238E27FC236}">
                      <a16:creationId xmlns="" xmlns:a16="http://schemas.microsoft.com/office/drawing/2014/main" id="{B9704F74-87AF-4CF0-B035-6E257856E22E}"/>
                    </a:ext>
                  </a:extLst>
                </p:cNvPr>
                <p:cNvGrpSpPr/>
                <p:nvPr/>
              </p:nvGrpSpPr>
              <p:grpSpPr>
                <a:xfrm>
                  <a:off x="2197121" y="2711675"/>
                  <a:ext cx="485775" cy="285751"/>
                  <a:chOff x="2197121" y="2711675"/>
                  <a:chExt cx="485775" cy="285751"/>
                </a:xfrm>
              </p:grpSpPr>
              <p:sp>
                <p:nvSpPr>
                  <p:cNvPr id="131" name="Freeform 194">
                    <a:extLst>
                      <a:ext uri="{FF2B5EF4-FFF2-40B4-BE49-F238E27FC236}">
                        <a16:creationId xmlns="" xmlns:a16="http://schemas.microsoft.com/office/drawing/2014/main" id="{7E7096D3-0002-4427-8E6A-7B35BDDBF159}"/>
                      </a:ext>
                    </a:extLst>
                  </p:cNvPr>
                  <p:cNvSpPr/>
                  <p:nvPr/>
                </p:nvSpPr>
                <p:spPr>
                  <a:xfrm>
                    <a:off x="2350513" y="2814070"/>
                    <a:ext cx="230002" cy="183356"/>
                  </a:xfrm>
                  <a:custGeom>
                    <a:avLst/>
                    <a:gdLst>
                      <a:gd name="connsiteX0" fmla="*/ 0 w 195262"/>
                      <a:gd name="connsiteY0" fmla="*/ 183356 h 183356"/>
                      <a:gd name="connsiteX1" fmla="*/ 195262 w 195262"/>
                      <a:gd name="connsiteY1" fmla="*/ 180975 h 183356"/>
                      <a:gd name="connsiteX2" fmla="*/ 185737 w 195262"/>
                      <a:gd name="connsiteY2" fmla="*/ 0 h 183356"/>
                      <a:gd name="connsiteX3" fmla="*/ 4762 w 195262"/>
                      <a:gd name="connsiteY3" fmla="*/ 4762 h 183356"/>
                      <a:gd name="connsiteX4" fmla="*/ 0 w 195262"/>
                      <a:gd name="connsiteY4" fmla="*/ 183356 h 183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5262" h="183356">
                        <a:moveTo>
                          <a:pt x="0" y="183356"/>
                        </a:moveTo>
                        <a:lnTo>
                          <a:pt x="195262" y="180975"/>
                        </a:lnTo>
                        <a:lnTo>
                          <a:pt x="185737" y="0"/>
                        </a:lnTo>
                        <a:lnTo>
                          <a:pt x="4762" y="4762"/>
                        </a:lnTo>
                        <a:lnTo>
                          <a:pt x="0" y="1833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grpSp>
                <p:nvGrpSpPr>
                  <p:cNvPr id="132" name="Group 584">
                    <a:extLst>
                      <a:ext uri="{FF2B5EF4-FFF2-40B4-BE49-F238E27FC236}">
                        <a16:creationId xmlns="" xmlns:a16="http://schemas.microsoft.com/office/drawing/2014/main" id="{6AB72838-E89B-46F4-BA23-CE7F9305D7F5}"/>
                      </a:ext>
                    </a:extLst>
                  </p:cNvPr>
                  <p:cNvGrpSpPr/>
                  <p:nvPr/>
                </p:nvGrpSpPr>
                <p:grpSpPr>
                  <a:xfrm>
                    <a:off x="2416044" y="2829642"/>
                    <a:ext cx="68258" cy="147736"/>
                    <a:chOff x="2946172" y="2588419"/>
                    <a:chExt cx="71851" cy="164151"/>
                  </a:xfrm>
                </p:grpSpPr>
                <p:sp>
                  <p:nvSpPr>
                    <p:cNvPr id="138" name="Rectangle 137">
                      <a:extLst>
                        <a:ext uri="{FF2B5EF4-FFF2-40B4-BE49-F238E27FC236}">
                          <a16:creationId xmlns="" xmlns:a16="http://schemas.microsoft.com/office/drawing/2014/main" id="{2EF2C53F-3D60-4816-BBEB-DF3AE9F2CA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2748" y="2588419"/>
                      <a:ext cx="59533" cy="107156"/>
                    </a:xfrm>
                    <a:prstGeom prst="rect">
                      <a:avLst/>
                    </a:pr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9" name="Rectangle 138">
                      <a:extLst>
                        <a:ext uri="{FF2B5EF4-FFF2-40B4-BE49-F238E27FC236}">
                          <a16:creationId xmlns="" xmlns:a16="http://schemas.microsoft.com/office/drawing/2014/main" id="{73B880A5-9E40-410D-B00E-CEA82E53D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46172" y="2653067"/>
                      <a:ext cx="71851" cy="9950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chemeClr val="tx1">
                            <a:lumMod val="65000"/>
                            <a:lumOff val="35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65000"/>
                            <a:lumOff val="35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  <p:grpSp>
                <p:nvGrpSpPr>
                  <p:cNvPr id="133" name="Group 554">
                    <a:extLst>
                      <a:ext uri="{FF2B5EF4-FFF2-40B4-BE49-F238E27FC236}">
                        <a16:creationId xmlns="" xmlns:a16="http://schemas.microsoft.com/office/drawing/2014/main" id="{E3A07691-A1A7-44D1-8492-A1F89E4A2F8E}"/>
                      </a:ext>
                    </a:extLst>
                  </p:cNvPr>
                  <p:cNvGrpSpPr/>
                  <p:nvPr/>
                </p:nvGrpSpPr>
                <p:grpSpPr>
                  <a:xfrm>
                    <a:off x="2197121" y="2711675"/>
                    <a:ext cx="485775" cy="259556"/>
                    <a:chOff x="2016919" y="2702719"/>
                    <a:chExt cx="485775" cy="259556"/>
                  </a:xfrm>
                  <a:gradFill flip="none" rotWithShape="1">
                    <a:gsLst>
                      <a:gs pos="0">
                        <a:srgbClr val="FF6600">
                          <a:shade val="30000"/>
                          <a:satMod val="115000"/>
                        </a:srgbClr>
                      </a:gs>
                      <a:gs pos="50000">
                        <a:srgbClr val="FF6600">
                          <a:shade val="67500"/>
                          <a:satMod val="115000"/>
                        </a:srgbClr>
                      </a:gs>
                      <a:gs pos="100000">
                        <a:srgbClr val="FF660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</p:grpSpPr>
                <p:sp>
                  <p:nvSpPr>
                    <p:cNvPr id="134" name="Rectangle 133">
                      <a:extLst>
                        <a:ext uri="{FF2B5EF4-FFF2-40B4-BE49-F238E27FC236}">
                          <a16:creationId xmlns="" xmlns:a16="http://schemas.microsoft.com/office/drawing/2014/main" id="{B0ED3994-D86D-4B45-A88A-4671920572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24075" y="2762250"/>
                      <a:ext cx="250031" cy="59531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5" name="Rectangle 134">
                      <a:extLst>
                        <a:ext uri="{FF2B5EF4-FFF2-40B4-BE49-F238E27FC236}">
                          <a16:creationId xmlns="" xmlns:a16="http://schemas.microsoft.com/office/drawing/2014/main" id="{6CBC5FBD-0B5E-49B0-9F06-B196FEC21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3594" y="2702719"/>
                      <a:ext cx="352425" cy="85725"/>
                    </a:xfrm>
                    <a:prstGeom prst="rect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6" name="Freeform 199">
                      <a:extLst>
                        <a:ext uri="{FF2B5EF4-FFF2-40B4-BE49-F238E27FC236}">
                          <a16:creationId xmlns="" xmlns:a16="http://schemas.microsoft.com/office/drawing/2014/main" id="{8B358A1E-2080-4DDE-9EC3-1CC0C01F5A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2194" y="2755106"/>
                      <a:ext cx="190500" cy="204788"/>
                    </a:xfrm>
                    <a:custGeom>
                      <a:avLst/>
                      <a:gdLst>
                        <a:gd name="connsiteX0" fmla="*/ 33337 w 190500"/>
                        <a:gd name="connsiteY0" fmla="*/ 204788 h 204788"/>
                        <a:gd name="connsiteX1" fmla="*/ 80962 w 190500"/>
                        <a:gd name="connsiteY1" fmla="*/ 180975 h 204788"/>
                        <a:gd name="connsiteX2" fmla="*/ 190500 w 190500"/>
                        <a:gd name="connsiteY2" fmla="*/ 188119 h 204788"/>
                        <a:gd name="connsiteX3" fmla="*/ 159544 w 190500"/>
                        <a:gd name="connsiteY3" fmla="*/ 66675 h 204788"/>
                        <a:gd name="connsiteX4" fmla="*/ 102394 w 190500"/>
                        <a:gd name="connsiteY4" fmla="*/ 0 h 204788"/>
                        <a:gd name="connsiteX5" fmla="*/ 16669 w 190500"/>
                        <a:gd name="connsiteY5" fmla="*/ 14288 h 204788"/>
                        <a:gd name="connsiteX6" fmla="*/ 30956 w 190500"/>
                        <a:gd name="connsiteY6" fmla="*/ 57150 h 204788"/>
                        <a:gd name="connsiteX7" fmla="*/ 0 w 190500"/>
                        <a:gd name="connsiteY7" fmla="*/ 78582 h 204788"/>
                        <a:gd name="connsiteX8" fmla="*/ 33337 w 190500"/>
                        <a:gd name="connsiteY8" fmla="*/ 204788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0500" h="204788">
                          <a:moveTo>
                            <a:pt x="33337" y="204788"/>
                          </a:moveTo>
                          <a:lnTo>
                            <a:pt x="80962" y="180975"/>
                          </a:lnTo>
                          <a:lnTo>
                            <a:pt x="190500" y="188119"/>
                          </a:lnTo>
                          <a:lnTo>
                            <a:pt x="159544" y="66675"/>
                          </a:lnTo>
                          <a:lnTo>
                            <a:pt x="102394" y="0"/>
                          </a:lnTo>
                          <a:lnTo>
                            <a:pt x="16669" y="14288"/>
                          </a:lnTo>
                          <a:lnTo>
                            <a:pt x="30956" y="57150"/>
                          </a:lnTo>
                          <a:lnTo>
                            <a:pt x="0" y="78582"/>
                          </a:lnTo>
                          <a:lnTo>
                            <a:pt x="33337" y="20478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  <p:sp>
                  <p:nvSpPr>
                    <p:cNvPr id="137" name="Freeform 200">
                      <a:extLst>
                        <a:ext uri="{FF2B5EF4-FFF2-40B4-BE49-F238E27FC236}">
                          <a16:creationId xmlns="" xmlns:a16="http://schemas.microsoft.com/office/drawing/2014/main" id="{3D7C5AA2-8EF2-442D-947E-743E4EFCB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16919" y="2774156"/>
                      <a:ext cx="195262" cy="188119"/>
                    </a:xfrm>
                    <a:custGeom>
                      <a:avLst/>
                      <a:gdLst>
                        <a:gd name="connsiteX0" fmla="*/ 0 w 195262"/>
                        <a:gd name="connsiteY0" fmla="*/ 171450 h 188119"/>
                        <a:gd name="connsiteX1" fmla="*/ 35719 w 195262"/>
                        <a:gd name="connsiteY1" fmla="*/ 59532 h 188119"/>
                        <a:gd name="connsiteX2" fmla="*/ 102394 w 195262"/>
                        <a:gd name="connsiteY2" fmla="*/ 0 h 188119"/>
                        <a:gd name="connsiteX3" fmla="*/ 195262 w 195262"/>
                        <a:gd name="connsiteY3" fmla="*/ 0 h 188119"/>
                        <a:gd name="connsiteX4" fmla="*/ 192881 w 195262"/>
                        <a:gd name="connsiteY4" fmla="*/ 52388 h 188119"/>
                        <a:gd name="connsiteX5" fmla="*/ 161925 w 195262"/>
                        <a:gd name="connsiteY5" fmla="*/ 188119 h 188119"/>
                        <a:gd name="connsiteX6" fmla="*/ 107156 w 195262"/>
                        <a:gd name="connsiteY6" fmla="*/ 164307 h 188119"/>
                        <a:gd name="connsiteX7" fmla="*/ 0 w 195262"/>
                        <a:gd name="connsiteY7" fmla="*/ 171450 h 188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95262" h="188119">
                          <a:moveTo>
                            <a:pt x="0" y="171450"/>
                          </a:moveTo>
                          <a:lnTo>
                            <a:pt x="35719" y="59532"/>
                          </a:lnTo>
                          <a:lnTo>
                            <a:pt x="102394" y="0"/>
                          </a:lnTo>
                          <a:lnTo>
                            <a:pt x="195262" y="0"/>
                          </a:lnTo>
                          <a:lnTo>
                            <a:pt x="192881" y="52388"/>
                          </a:lnTo>
                          <a:lnTo>
                            <a:pt x="161925" y="188119"/>
                          </a:lnTo>
                          <a:lnTo>
                            <a:pt x="107156" y="164307"/>
                          </a:lnTo>
                          <a:lnTo>
                            <a:pt x="0" y="17145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28" name="Group 546">
                  <a:extLst>
                    <a:ext uri="{FF2B5EF4-FFF2-40B4-BE49-F238E27FC236}">
                      <a16:creationId xmlns="" xmlns:a16="http://schemas.microsoft.com/office/drawing/2014/main" id="{CDF66D18-4BAB-438E-A646-90B834C83A61}"/>
                    </a:ext>
                  </a:extLst>
                </p:cNvPr>
                <p:cNvGrpSpPr/>
                <p:nvPr/>
              </p:nvGrpSpPr>
              <p:grpSpPr>
                <a:xfrm>
                  <a:off x="3101160" y="4815982"/>
                  <a:ext cx="247650" cy="216693"/>
                  <a:chOff x="2836069" y="2767013"/>
                  <a:chExt cx="247650" cy="216693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29" name="Freeform 192">
                    <a:extLst>
                      <a:ext uri="{FF2B5EF4-FFF2-40B4-BE49-F238E27FC236}">
                        <a16:creationId xmlns="" xmlns:a16="http://schemas.microsoft.com/office/drawing/2014/main" id="{9B8CC344-0D01-4653-845D-E045124F6911}"/>
                      </a:ext>
                    </a:extLst>
                  </p:cNvPr>
                  <p:cNvSpPr/>
                  <p:nvPr/>
                </p:nvSpPr>
                <p:spPr>
                  <a:xfrm>
                    <a:off x="2836069" y="2767013"/>
                    <a:ext cx="204787" cy="128587"/>
                  </a:xfrm>
                  <a:custGeom>
                    <a:avLst/>
                    <a:gdLst>
                      <a:gd name="connsiteX0" fmla="*/ 0 w 204787"/>
                      <a:gd name="connsiteY0" fmla="*/ 35718 h 128587"/>
                      <a:gd name="connsiteX1" fmla="*/ 57150 w 204787"/>
                      <a:gd name="connsiteY1" fmla="*/ 9525 h 128587"/>
                      <a:gd name="connsiteX2" fmla="*/ 164306 w 204787"/>
                      <a:gd name="connsiteY2" fmla="*/ 0 h 128587"/>
                      <a:gd name="connsiteX3" fmla="*/ 204787 w 204787"/>
                      <a:gd name="connsiteY3" fmla="*/ 95250 h 128587"/>
                      <a:gd name="connsiteX4" fmla="*/ 88106 w 204787"/>
                      <a:gd name="connsiteY4" fmla="*/ 111918 h 128587"/>
                      <a:gd name="connsiteX5" fmla="*/ 30956 w 204787"/>
                      <a:gd name="connsiteY5" fmla="*/ 128587 h 128587"/>
                      <a:gd name="connsiteX6" fmla="*/ 0 w 204787"/>
                      <a:gd name="connsiteY6" fmla="*/ 35718 h 128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787" h="128587">
                        <a:moveTo>
                          <a:pt x="0" y="35718"/>
                        </a:moveTo>
                        <a:lnTo>
                          <a:pt x="57150" y="9525"/>
                        </a:lnTo>
                        <a:lnTo>
                          <a:pt x="164306" y="0"/>
                        </a:lnTo>
                        <a:lnTo>
                          <a:pt x="204787" y="95250"/>
                        </a:lnTo>
                        <a:lnTo>
                          <a:pt x="88106" y="111918"/>
                        </a:lnTo>
                        <a:lnTo>
                          <a:pt x="30956" y="128587"/>
                        </a:lnTo>
                        <a:lnTo>
                          <a:pt x="0" y="3571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30" name="Freeform 193">
                    <a:extLst>
                      <a:ext uri="{FF2B5EF4-FFF2-40B4-BE49-F238E27FC236}">
                        <a16:creationId xmlns="" xmlns:a16="http://schemas.microsoft.com/office/drawing/2014/main" id="{7EA2402C-3D13-4F2C-9F31-4F73B9CA7542}"/>
                      </a:ext>
                    </a:extLst>
                  </p:cNvPr>
                  <p:cNvSpPr/>
                  <p:nvPr/>
                </p:nvSpPr>
                <p:spPr>
                  <a:xfrm>
                    <a:off x="2990850" y="2781300"/>
                    <a:ext cx="92869" cy="202406"/>
                  </a:xfrm>
                  <a:custGeom>
                    <a:avLst/>
                    <a:gdLst>
                      <a:gd name="connsiteX0" fmla="*/ 0 w 92869"/>
                      <a:gd name="connsiteY0" fmla="*/ 0 h 202406"/>
                      <a:gd name="connsiteX1" fmla="*/ 47625 w 92869"/>
                      <a:gd name="connsiteY1" fmla="*/ 19050 h 202406"/>
                      <a:gd name="connsiteX2" fmla="*/ 92869 w 92869"/>
                      <a:gd name="connsiteY2" fmla="*/ 178594 h 202406"/>
                      <a:gd name="connsiteX3" fmla="*/ 45244 w 92869"/>
                      <a:gd name="connsiteY3" fmla="*/ 202406 h 202406"/>
                      <a:gd name="connsiteX4" fmla="*/ 35719 w 92869"/>
                      <a:gd name="connsiteY4" fmla="*/ 185738 h 202406"/>
                      <a:gd name="connsiteX5" fmla="*/ 42863 w 92869"/>
                      <a:gd name="connsiteY5" fmla="*/ 147638 h 202406"/>
                      <a:gd name="connsiteX6" fmla="*/ 7144 w 92869"/>
                      <a:gd name="connsiteY6" fmla="*/ 78581 h 202406"/>
                      <a:gd name="connsiteX7" fmla="*/ 0 w 92869"/>
                      <a:gd name="connsiteY7" fmla="*/ 0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869" h="202406">
                        <a:moveTo>
                          <a:pt x="0" y="0"/>
                        </a:moveTo>
                        <a:lnTo>
                          <a:pt x="47625" y="19050"/>
                        </a:lnTo>
                        <a:lnTo>
                          <a:pt x="92869" y="178594"/>
                        </a:lnTo>
                        <a:lnTo>
                          <a:pt x="45244" y="202406"/>
                        </a:lnTo>
                        <a:lnTo>
                          <a:pt x="35719" y="185738"/>
                        </a:lnTo>
                        <a:lnTo>
                          <a:pt x="42863" y="147638"/>
                        </a:lnTo>
                        <a:lnTo>
                          <a:pt x="7144" y="785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</p:grpSp>
          <p:grpSp>
            <p:nvGrpSpPr>
              <p:cNvPr id="89" name="Group 121">
                <a:extLst>
                  <a:ext uri="{FF2B5EF4-FFF2-40B4-BE49-F238E27FC236}">
                    <a16:creationId xmlns="" xmlns:a16="http://schemas.microsoft.com/office/drawing/2014/main" id="{83C36350-6C86-49DE-8CDD-0A7DE2A69E39}"/>
                  </a:ext>
                </a:extLst>
              </p:cNvPr>
              <p:cNvGrpSpPr/>
              <p:nvPr/>
            </p:nvGrpSpPr>
            <p:grpSpPr>
              <a:xfrm>
                <a:off x="1985234" y="4371171"/>
                <a:ext cx="284331" cy="537628"/>
                <a:chOff x="1985234" y="4371171"/>
                <a:chExt cx="284331" cy="537628"/>
              </a:xfrm>
            </p:grpSpPr>
            <p:grpSp>
              <p:nvGrpSpPr>
                <p:cNvPr id="90" name="Group 1858">
                  <a:extLst>
                    <a:ext uri="{FF2B5EF4-FFF2-40B4-BE49-F238E27FC236}">
                      <a16:creationId xmlns="" xmlns:a16="http://schemas.microsoft.com/office/drawing/2014/main" id="{61E0A668-05A1-42A5-81A3-FC31FFF9B9CD}"/>
                    </a:ext>
                  </a:extLst>
                </p:cNvPr>
                <p:cNvGrpSpPr/>
                <p:nvPr/>
              </p:nvGrpSpPr>
              <p:grpSpPr>
                <a:xfrm rot="21138801">
                  <a:off x="1985234" y="4480677"/>
                  <a:ext cx="284331" cy="99900"/>
                  <a:chOff x="5587013" y="2302276"/>
                  <a:chExt cx="437966" cy="153879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="" xmlns:a16="http://schemas.microsoft.com/office/drawing/2014/main" id="{14A3D28B-5965-4D18-8C3E-5BA2ABF0625D}"/>
                      </a:ext>
                    </a:extLst>
                  </p:cNvPr>
                  <p:cNvSpPr/>
                  <p:nvPr/>
                </p:nvSpPr>
                <p:spPr>
                  <a:xfrm>
                    <a:off x="5640280" y="2302276"/>
                    <a:ext cx="384699" cy="153879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13" name="Trapezoid 112">
                    <a:extLst>
                      <a:ext uri="{FF2B5EF4-FFF2-40B4-BE49-F238E27FC236}">
                        <a16:creationId xmlns="" xmlns:a16="http://schemas.microsoft.com/office/drawing/2014/main" id="{70797CAD-52B7-409F-83DB-86823D188B63}"/>
                      </a:ext>
                    </a:extLst>
                  </p:cNvPr>
                  <p:cNvSpPr/>
                  <p:nvPr/>
                </p:nvSpPr>
                <p:spPr>
                  <a:xfrm rot="-5400000">
                    <a:off x="5560380" y="2355542"/>
                    <a:ext cx="106532" cy="53266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91" name="Oval 90">
                  <a:extLst>
                    <a:ext uri="{FF2B5EF4-FFF2-40B4-BE49-F238E27FC236}">
                      <a16:creationId xmlns="" xmlns:a16="http://schemas.microsoft.com/office/drawing/2014/main" id="{A02362FD-75FB-4AD4-88AE-35A8BA26336E}"/>
                    </a:ext>
                  </a:extLst>
                </p:cNvPr>
                <p:cNvSpPr/>
                <p:nvPr/>
              </p:nvSpPr>
              <p:spPr>
                <a:xfrm>
                  <a:off x="2040438" y="4436489"/>
                  <a:ext cx="201720" cy="188273"/>
                </a:xfrm>
                <a:prstGeom prst="ellipse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92" name="Trapezoid 91">
                  <a:extLst>
                    <a:ext uri="{FF2B5EF4-FFF2-40B4-BE49-F238E27FC236}">
                      <a16:creationId xmlns="" xmlns:a16="http://schemas.microsoft.com/office/drawing/2014/main" id="{06FCD8B2-72E4-45EF-9D51-9A55918D41A7}"/>
                    </a:ext>
                  </a:extLst>
                </p:cNvPr>
                <p:cNvSpPr/>
                <p:nvPr/>
              </p:nvSpPr>
              <p:spPr>
                <a:xfrm>
                  <a:off x="2009121" y="4682398"/>
                  <a:ext cx="259355" cy="97979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93" name="Trapezoid 92">
                  <a:extLst>
                    <a:ext uri="{FF2B5EF4-FFF2-40B4-BE49-F238E27FC236}">
                      <a16:creationId xmlns="" xmlns:a16="http://schemas.microsoft.com/office/drawing/2014/main" id="{AB358014-6673-4992-971F-2E343D176CC4}"/>
                    </a:ext>
                  </a:extLst>
                </p:cNvPr>
                <p:cNvSpPr/>
                <p:nvPr/>
              </p:nvSpPr>
              <p:spPr>
                <a:xfrm>
                  <a:off x="2110687" y="4371171"/>
                  <a:ext cx="61477" cy="73003"/>
                </a:xfrm>
                <a:prstGeom prst="trapezoid">
                  <a:avLst/>
                </a:prstGeom>
                <a:solidFill>
                  <a:srgbClr val="008000"/>
                </a:solidFill>
                <a:ln w="635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94" name="Group 362">
                  <a:extLst>
                    <a:ext uri="{FF2B5EF4-FFF2-40B4-BE49-F238E27FC236}">
                      <a16:creationId xmlns="" xmlns:a16="http://schemas.microsoft.com/office/drawing/2014/main" id="{281961CB-D475-4B67-AD67-7CF8E4EDFCD2}"/>
                    </a:ext>
                  </a:extLst>
                </p:cNvPr>
                <p:cNvGrpSpPr/>
                <p:nvPr/>
              </p:nvGrpSpPr>
              <p:grpSpPr>
                <a:xfrm>
                  <a:off x="2029677" y="4786141"/>
                  <a:ext cx="208162" cy="122658"/>
                  <a:chOff x="4398049" y="5138331"/>
                  <a:chExt cx="832649" cy="490630"/>
                </a:xfrm>
              </p:grpSpPr>
              <p:grpSp>
                <p:nvGrpSpPr>
                  <p:cNvPr id="100" name="Group 72">
                    <a:extLst>
                      <a:ext uri="{FF2B5EF4-FFF2-40B4-BE49-F238E27FC236}">
                        <a16:creationId xmlns="" xmlns:a16="http://schemas.microsoft.com/office/drawing/2014/main" id="{2F514D0A-577F-4575-A8FE-EEE23ABFD16A}"/>
                      </a:ext>
                    </a:extLst>
                  </p:cNvPr>
                  <p:cNvGrpSpPr/>
                  <p:nvPr/>
                </p:nvGrpSpPr>
                <p:grpSpPr>
                  <a:xfrm>
                    <a:off x="4852544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10" name="Rectangle 109">
                      <a:extLst>
                        <a:ext uri="{FF2B5EF4-FFF2-40B4-BE49-F238E27FC236}">
                          <a16:creationId xmlns="" xmlns:a16="http://schemas.microsoft.com/office/drawing/2014/main" id="{08B94E98-6209-4AEA-8850-2BDBBC50D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111" name="Rectangle 110">
                      <a:extLst>
                        <a:ext uri="{FF2B5EF4-FFF2-40B4-BE49-F238E27FC236}">
                          <a16:creationId xmlns="" xmlns:a16="http://schemas.microsoft.com/office/drawing/2014/main" id="{4E433A70-A702-4DE9-8A46-9041C1A274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01" name="Rectangle 100">
                    <a:extLst>
                      <a:ext uri="{FF2B5EF4-FFF2-40B4-BE49-F238E27FC236}">
                        <a16:creationId xmlns="" xmlns:a16="http://schemas.microsoft.com/office/drawing/2014/main" id="{2C2B51B3-F98B-4C49-B97A-484F4E121565}"/>
                      </a:ext>
                    </a:extLst>
                  </p:cNvPr>
                  <p:cNvSpPr/>
                  <p:nvPr/>
                </p:nvSpPr>
                <p:spPr>
                  <a:xfrm>
                    <a:off x="4469163" y="5522109"/>
                    <a:ext cx="761535" cy="106852"/>
                  </a:xfrm>
                  <a:prstGeom prst="rect">
                    <a:avLst/>
                  </a:prstGeom>
                  <a:solidFill>
                    <a:srgbClr val="008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102" name="Group 71">
                    <a:extLst>
                      <a:ext uri="{FF2B5EF4-FFF2-40B4-BE49-F238E27FC236}">
                        <a16:creationId xmlns="" xmlns:a16="http://schemas.microsoft.com/office/drawing/2014/main" id="{D8C3C616-6638-4E1D-8A76-00B7ADE49D22}"/>
                      </a:ext>
                    </a:extLst>
                  </p:cNvPr>
                  <p:cNvGrpSpPr/>
                  <p:nvPr/>
                </p:nvGrpSpPr>
                <p:grpSpPr>
                  <a:xfrm>
                    <a:off x="4458615" y="537340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="" xmlns:a16="http://schemas.microsoft.com/office/drawing/2014/main" id="{455B7232-2FB1-4FAD-A723-B73672E550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="" xmlns:a16="http://schemas.microsoft.com/office/drawing/2014/main" id="{C3D038B5-F02E-4C95-97E7-52D198CCB2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  <p:sp>
                <p:nvSpPr>
                  <p:cNvPr id="103" name="Trapezoid 102">
                    <a:extLst>
                      <a:ext uri="{FF2B5EF4-FFF2-40B4-BE49-F238E27FC236}">
                        <a16:creationId xmlns="" xmlns:a16="http://schemas.microsoft.com/office/drawing/2014/main" id="{32B0263E-2A3D-4FCD-AD93-B7E87417223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90263" y="5138331"/>
                    <a:ext cx="637821" cy="118725"/>
                  </a:xfrm>
                  <a:prstGeom prst="trapezoid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="" xmlns:a16="http://schemas.microsoft.com/office/drawing/2014/main" id="{0D198EFA-F66B-44E2-8BD5-23F6E44752BA}"/>
                      </a:ext>
                    </a:extLst>
                  </p:cNvPr>
                  <p:cNvSpPr/>
                  <p:nvPr/>
                </p:nvSpPr>
                <p:spPr>
                  <a:xfrm>
                    <a:off x="4398049" y="5253599"/>
                    <a:ext cx="814570" cy="122952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grpSp>
                <p:nvGrpSpPr>
                  <p:cNvPr id="105" name="Group 72">
                    <a:extLst>
                      <a:ext uri="{FF2B5EF4-FFF2-40B4-BE49-F238E27FC236}">
                        <a16:creationId xmlns="" xmlns:a16="http://schemas.microsoft.com/office/drawing/2014/main" id="{99A7FE7E-1535-4194-A5ED-1391957DC30F}"/>
                      </a:ext>
                    </a:extLst>
                  </p:cNvPr>
                  <p:cNvGrpSpPr/>
                  <p:nvPr/>
                </p:nvGrpSpPr>
                <p:grpSpPr>
                  <a:xfrm>
                    <a:off x="5006225" y="5378494"/>
                    <a:ext cx="189964" cy="149596"/>
                    <a:chOff x="5646283" y="853457"/>
                    <a:chExt cx="73152" cy="64008"/>
                  </a:xfrm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="" xmlns:a16="http://schemas.microsoft.com/office/drawing/2014/main" id="{05780478-17BB-49B9-A368-F35D6CFEE1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68776" y="853457"/>
                      <a:ext cx="27432" cy="64008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="" xmlns:a16="http://schemas.microsoft.com/office/drawing/2014/main" id="{95E1BDBB-75DF-4C18-B447-DE00B89DA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6283" y="870061"/>
                      <a:ext cx="73152" cy="27432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95" name="Rounded Rectangle 158">
                  <a:extLst>
                    <a:ext uri="{FF2B5EF4-FFF2-40B4-BE49-F238E27FC236}">
                      <a16:creationId xmlns="" xmlns:a16="http://schemas.microsoft.com/office/drawing/2014/main" id="{0E31698C-5B51-49C8-86AD-26A6985C20A4}"/>
                    </a:ext>
                  </a:extLst>
                </p:cNvPr>
                <p:cNvSpPr/>
                <p:nvPr/>
              </p:nvSpPr>
              <p:spPr>
                <a:xfrm>
                  <a:off x="2078027" y="4446095"/>
                  <a:ext cx="121032" cy="330439"/>
                </a:xfrm>
                <a:prstGeom prst="roundRect">
                  <a:avLst/>
                </a:prstGeom>
                <a:solidFill>
                  <a:srgbClr val="92D05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grpSp>
              <p:nvGrpSpPr>
                <p:cNvPr id="96" name="Group 71">
                  <a:extLst>
                    <a:ext uri="{FF2B5EF4-FFF2-40B4-BE49-F238E27FC236}">
                      <a16:creationId xmlns="" xmlns:a16="http://schemas.microsoft.com/office/drawing/2014/main" id="{5E544B55-D2E4-46B1-9A4E-A8C616036D37}"/>
                    </a:ext>
                  </a:extLst>
                </p:cNvPr>
                <p:cNvGrpSpPr/>
                <p:nvPr/>
              </p:nvGrpSpPr>
              <p:grpSpPr>
                <a:xfrm rot="16200000">
                  <a:off x="2033147" y="4632896"/>
                  <a:ext cx="47491" cy="37399"/>
                  <a:chOff x="5646283" y="853457"/>
                  <a:chExt cx="73152" cy="64008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="" xmlns:a16="http://schemas.microsoft.com/office/drawing/2014/main" id="{4E378494-F9F4-498A-828C-13317D38F027}"/>
                      </a:ext>
                    </a:extLst>
                  </p:cNvPr>
                  <p:cNvSpPr/>
                  <p:nvPr/>
                </p:nvSpPr>
                <p:spPr>
                  <a:xfrm>
                    <a:off x="5668776" y="853457"/>
                    <a:ext cx="27432" cy="6400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="" xmlns:a16="http://schemas.microsoft.com/office/drawing/2014/main" id="{0E590C6B-905C-4AD7-8636-BF71E4FB6CC4}"/>
                      </a:ext>
                    </a:extLst>
                  </p:cNvPr>
                  <p:cNvSpPr/>
                  <p:nvPr/>
                </p:nvSpPr>
                <p:spPr>
                  <a:xfrm>
                    <a:off x="5646283" y="870061"/>
                    <a:ext cx="73152" cy="27432"/>
                  </a:xfrm>
                  <a:prstGeom prst="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</p:grpSp>
            <p:sp>
              <p:nvSpPr>
                <p:cNvPr id="97" name="Oval 96">
                  <a:extLst>
                    <a:ext uri="{FF2B5EF4-FFF2-40B4-BE49-F238E27FC236}">
                      <a16:creationId xmlns="" xmlns:a16="http://schemas.microsoft.com/office/drawing/2014/main" id="{78896726-6955-4021-B7E0-033DC0868566}"/>
                    </a:ext>
                  </a:extLst>
                </p:cNvPr>
                <p:cNvSpPr/>
                <p:nvPr/>
              </p:nvSpPr>
              <p:spPr>
                <a:xfrm>
                  <a:off x="2026465" y="4738659"/>
                  <a:ext cx="29682" cy="2968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</p:grpSp>
        <p:grpSp>
          <p:nvGrpSpPr>
            <p:cNvPr id="210" name="Group 209">
              <a:extLst>
                <a:ext uri="{FF2B5EF4-FFF2-40B4-BE49-F238E27FC236}">
                  <a16:creationId xmlns="" xmlns:a16="http://schemas.microsoft.com/office/drawing/2014/main" id="{563AA0B4-6ECC-4581-BE15-11A1393C9A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8347" y="3784750"/>
              <a:ext cx="83509" cy="1143000"/>
              <a:chOff x="6357671" y="889150"/>
              <a:chExt cx="353106" cy="4832980"/>
            </a:xfrm>
          </p:grpSpPr>
          <p:grpSp>
            <p:nvGrpSpPr>
              <p:cNvPr id="211" name="Group 537">
                <a:extLst>
                  <a:ext uri="{FF2B5EF4-FFF2-40B4-BE49-F238E27FC236}">
                    <a16:creationId xmlns="" xmlns:a16="http://schemas.microsoft.com/office/drawing/2014/main" id="{C5FC55CD-DFB2-4C89-B2AF-787903A15B4E}"/>
                  </a:ext>
                </a:extLst>
              </p:cNvPr>
              <p:cNvGrpSpPr/>
              <p:nvPr/>
            </p:nvGrpSpPr>
            <p:grpSpPr>
              <a:xfrm>
                <a:off x="6476730" y="1365062"/>
                <a:ext cx="133623" cy="1830983"/>
                <a:chOff x="8423921" y="1973340"/>
                <a:chExt cx="133623" cy="1830983"/>
              </a:xfrm>
            </p:grpSpPr>
            <p:sp>
              <p:nvSpPr>
                <p:cNvPr id="282" name="Rectangle 12">
                  <a:extLst>
                    <a:ext uri="{FF2B5EF4-FFF2-40B4-BE49-F238E27FC236}">
                      <a16:creationId xmlns="" xmlns:a16="http://schemas.microsoft.com/office/drawing/2014/main" id="{1726B4EE-0764-407D-A301-1FB2B646E0F3}"/>
                    </a:ext>
                  </a:extLst>
                </p:cNvPr>
                <p:cNvSpPr/>
                <p:nvPr/>
              </p:nvSpPr>
              <p:spPr>
                <a:xfrm>
                  <a:off x="8457543" y="1975523"/>
                  <a:ext cx="64008" cy="18288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tint val="66000"/>
                        <a:satMod val="160000"/>
                      </a:schemeClr>
                    </a:gs>
                    <a:gs pos="50000">
                      <a:schemeClr val="bg1">
                        <a:lumMod val="75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lumMod val="75000"/>
                        <a:tint val="23500"/>
                        <a:satMod val="160000"/>
                      </a:schemeClr>
                    </a:gs>
                  </a:gsLst>
                  <a:lin ang="0" scaled="1"/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83" name="Rectangle 13">
                  <a:extLst>
                    <a:ext uri="{FF2B5EF4-FFF2-40B4-BE49-F238E27FC236}">
                      <a16:creationId xmlns="" xmlns:a16="http://schemas.microsoft.com/office/drawing/2014/main" id="{BAE9B360-C346-41B2-B63E-9FDBD049C088}"/>
                    </a:ext>
                  </a:extLst>
                </p:cNvPr>
                <p:cNvSpPr/>
                <p:nvPr/>
              </p:nvSpPr>
              <p:spPr>
                <a:xfrm>
                  <a:off x="8423921" y="1973340"/>
                  <a:ext cx="133623" cy="274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212" name="Group 130">
                <a:extLst>
                  <a:ext uri="{FF2B5EF4-FFF2-40B4-BE49-F238E27FC236}">
                    <a16:creationId xmlns="" xmlns:a16="http://schemas.microsoft.com/office/drawing/2014/main" id="{F6443E26-FFC5-4589-A202-F3BAD196D72A}"/>
                  </a:ext>
                </a:extLst>
              </p:cNvPr>
              <p:cNvGrpSpPr/>
              <p:nvPr/>
            </p:nvGrpSpPr>
            <p:grpSpPr>
              <a:xfrm>
                <a:off x="6471879" y="2211508"/>
                <a:ext cx="238898" cy="3510622"/>
                <a:chOff x="4101542" y="2539982"/>
                <a:chExt cx="238898" cy="3510622"/>
              </a:xfrm>
            </p:grpSpPr>
            <p:sp>
              <p:nvSpPr>
                <p:cNvPr id="275" name="Rectangle 7">
                  <a:extLst>
                    <a:ext uri="{FF2B5EF4-FFF2-40B4-BE49-F238E27FC236}">
                      <a16:creationId xmlns="" xmlns:a16="http://schemas.microsoft.com/office/drawing/2014/main" id="{69824F12-E178-4171-9655-2D37119C93B9}"/>
                    </a:ext>
                  </a:extLst>
                </p:cNvPr>
                <p:cNvSpPr/>
                <p:nvPr/>
              </p:nvSpPr>
              <p:spPr>
                <a:xfrm>
                  <a:off x="4126256" y="253998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="" xmlns:a16="http://schemas.microsoft.com/office/drawing/2014/main" id="{FBBFBF43-4629-4588-8EBD-A6D5CC4A79F0}"/>
                    </a:ext>
                  </a:extLst>
                </p:cNvPr>
                <p:cNvSpPr/>
                <p:nvPr/>
              </p:nvSpPr>
              <p:spPr>
                <a:xfrm>
                  <a:off x="4126256" y="336294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77" name="Rectangle 276">
                  <a:extLst>
                    <a:ext uri="{FF2B5EF4-FFF2-40B4-BE49-F238E27FC236}">
                      <a16:creationId xmlns="" xmlns:a16="http://schemas.microsoft.com/office/drawing/2014/main" id="{A5A327A5-800A-4D71-A301-427218B9221C}"/>
                    </a:ext>
                  </a:extLst>
                </p:cNvPr>
                <p:cNvSpPr/>
                <p:nvPr/>
              </p:nvSpPr>
              <p:spPr>
                <a:xfrm>
                  <a:off x="4126256" y="4185902"/>
                  <a:ext cx="91440" cy="82296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="" xmlns:a16="http://schemas.microsoft.com/office/drawing/2014/main" id="{1718FF17-F68E-4CDF-BB95-06BF6B6ED00D}"/>
                    </a:ext>
                  </a:extLst>
                </p:cNvPr>
                <p:cNvSpPr/>
                <p:nvPr/>
              </p:nvSpPr>
              <p:spPr>
                <a:xfrm>
                  <a:off x="4126256" y="5008862"/>
                  <a:ext cx="91440" cy="82296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79" name="Isosceles Triangle 278">
                  <a:extLst>
                    <a:ext uri="{FF2B5EF4-FFF2-40B4-BE49-F238E27FC236}">
                      <a16:creationId xmlns="" xmlns:a16="http://schemas.microsoft.com/office/drawing/2014/main" id="{199467D9-83A2-4884-80FE-6455DEE4667B}"/>
                    </a:ext>
                  </a:extLst>
                </p:cNvPr>
                <p:cNvSpPr/>
                <p:nvPr/>
              </p:nvSpPr>
              <p:spPr>
                <a:xfrm rot="10800000">
                  <a:off x="4126256" y="5831822"/>
                  <a:ext cx="91440" cy="218782"/>
                </a:xfrm>
                <a:prstGeom prst="triangl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80" name="Rectangle 5">
                  <a:extLst>
                    <a:ext uri="{FF2B5EF4-FFF2-40B4-BE49-F238E27FC236}">
                      <a16:creationId xmlns="" xmlns:a16="http://schemas.microsoft.com/office/drawing/2014/main" id="{981ED9C1-DAC0-4E08-8DB7-890BEAF8ECAE}"/>
                    </a:ext>
                  </a:extLst>
                </p:cNvPr>
                <p:cNvSpPr/>
                <p:nvPr/>
              </p:nvSpPr>
              <p:spPr>
                <a:xfrm>
                  <a:off x="4105956" y="2540595"/>
                  <a:ext cx="133623" cy="6288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6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6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6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81" name="Rectangle 6">
                  <a:extLst>
                    <a:ext uri="{FF2B5EF4-FFF2-40B4-BE49-F238E27FC236}">
                      <a16:creationId xmlns="" xmlns:a16="http://schemas.microsoft.com/office/drawing/2014/main" id="{CF96ECC8-E518-4998-A9A1-DA12000AE926}"/>
                    </a:ext>
                  </a:extLst>
                </p:cNvPr>
                <p:cNvSpPr/>
                <p:nvPr/>
              </p:nvSpPr>
              <p:spPr>
                <a:xfrm>
                  <a:off x="4101542" y="2745929"/>
                  <a:ext cx="238898" cy="74141"/>
                </a:xfrm>
                <a:prstGeom prst="rect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220" name="Group 46">
                <a:extLst>
                  <a:ext uri="{FF2B5EF4-FFF2-40B4-BE49-F238E27FC236}">
                    <a16:creationId xmlns="" xmlns:a16="http://schemas.microsoft.com/office/drawing/2014/main" id="{07749006-8303-4DAB-B6EE-4DEB2488D4D8}"/>
                  </a:ext>
                </a:extLst>
              </p:cNvPr>
              <p:cNvGrpSpPr/>
              <p:nvPr/>
            </p:nvGrpSpPr>
            <p:grpSpPr>
              <a:xfrm>
                <a:off x="6511702" y="1562624"/>
                <a:ext cx="61137" cy="640080"/>
                <a:chOff x="4662359" y="1929794"/>
                <a:chExt cx="61137" cy="640080"/>
              </a:xfrm>
            </p:grpSpPr>
            <p:cxnSp>
              <p:nvCxnSpPr>
                <p:cNvPr id="260" name="Straight Connector 259">
                  <a:extLst>
                    <a:ext uri="{FF2B5EF4-FFF2-40B4-BE49-F238E27FC236}">
                      <a16:creationId xmlns="" xmlns:a16="http://schemas.microsoft.com/office/drawing/2014/main" id="{CDB46F5E-2494-4CCD-A753-30AE8065038D}"/>
                    </a:ext>
                  </a:extLst>
                </p:cNvPr>
                <p:cNvCxnSpPr/>
                <p:nvPr/>
              </p:nvCxnSpPr>
              <p:spPr>
                <a:xfrm>
                  <a:off x="4662359" y="19297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>
                  <a:extLst>
                    <a:ext uri="{FF2B5EF4-FFF2-40B4-BE49-F238E27FC236}">
                      <a16:creationId xmlns="" xmlns:a16="http://schemas.microsoft.com/office/drawing/2014/main" id="{C7093052-B549-4F1B-9493-AEDACFEA1B59}"/>
                    </a:ext>
                  </a:extLst>
                </p:cNvPr>
                <p:cNvCxnSpPr/>
                <p:nvPr/>
              </p:nvCxnSpPr>
              <p:spPr>
                <a:xfrm>
                  <a:off x="4662359" y="20212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>
                  <a:extLst>
                    <a:ext uri="{FF2B5EF4-FFF2-40B4-BE49-F238E27FC236}">
                      <a16:creationId xmlns="" xmlns:a16="http://schemas.microsoft.com/office/drawing/2014/main" id="{14A8CB53-3CDD-4A21-8451-D6CD3E6676E3}"/>
                    </a:ext>
                  </a:extLst>
                </p:cNvPr>
                <p:cNvCxnSpPr/>
                <p:nvPr/>
              </p:nvCxnSpPr>
              <p:spPr>
                <a:xfrm>
                  <a:off x="4662359" y="21126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="" xmlns:a16="http://schemas.microsoft.com/office/drawing/2014/main" id="{785502C4-21FC-4C9A-A694-E6FB2D111FE4}"/>
                    </a:ext>
                  </a:extLst>
                </p:cNvPr>
                <p:cNvCxnSpPr/>
                <p:nvPr/>
              </p:nvCxnSpPr>
              <p:spPr>
                <a:xfrm>
                  <a:off x="4662359" y="220411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>
                  <a:extLst>
                    <a:ext uri="{FF2B5EF4-FFF2-40B4-BE49-F238E27FC236}">
                      <a16:creationId xmlns="" xmlns:a16="http://schemas.microsoft.com/office/drawing/2014/main" id="{5BFA7A39-B4E1-42C1-A874-2247D6C611A9}"/>
                    </a:ext>
                  </a:extLst>
                </p:cNvPr>
                <p:cNvCxnSpPr/>
                <p:nvPr/>
              </p:nvCxnSpPr>
              <p:spPr>
                <a:xfrm>
                  <a:off x="4662359" y="229555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>
                  <a:extLst>
                    <a:ext uri="{FF2B5EF4-FFF2-40B4-BE49-F238E27FC236}">
                      <a16:creationId xmlns="" xmlns:a16="http://schemas.microsoft.com/office/drawing/2014/main" id="{905F3925-CCAD-4816-B8C5-9FA40BE122D6}"/>
                    </a:ext>
                  </a:extLst>
                </p:cNvPr>
                <p:cNvCxnSpPr/>
                <p:nvPr/>
              </p:nvCxnSpPr>
              <p:spPr>
                <a:xfrm>
                  <a:off x="4662359" y="238699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>
                  <a:extLst>
                    <a:ext uri="{FF2B5EF4-FFF2-40B4-BE49-F238E27FC236}">
                      <a16:creationId xmlns="" xmlns:a16="http://schemas.microsoft.com/office/drawing/2014/main" id="{94401779-6A22-40F5-BBA3-6463CF9D95CC}"/>
                    </a:ext>
                  </a:extLst>
                </p:cNvPr>
                <p:cNvCxnSpPr/>
                <p:nvPr/>
              </p:nvCxnSpPr>
              <p:spPr>
                <a:xfrm>
                  <a:off x="4662359" y="247843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>
                  <a:extLst>
                    <a:ext uri="{FF2B5EF4-FFF2-40B4-BE49-F238E27FC236}">
                      <a16:creationId xmlns="" xmlns:a16="http://schemas.microsoft.com/office/drawing/2014/main" id="{42489B06-7C97-4105-A303-49CF87B17952}"/>
                    </a:ext>
                  </a:extLst>
                </p:cNvPr>
                <p:cNvCxnSpPr/>
                <p:nvPr/>
              </p:nvCxnSpPr>
              <p:spPr>
                <a:xfrm>
                  <a:off x="4662359" y="2569874"/>
                  <a:ext cx="61137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Rectangle 220">
                <a:extLst>
                  <a:ext uri="{FF2B5EF4-FFF2-40B4-BE49-F238E27FC236}">
                    <a16:creationId xmlns="" xmlns:a16="http://schemas.microsoft.com/office/drawing/2014/main" id="{BE8AD3A1-5235-4206-991A-00AA5096A333}"/>
                  </a:ext>
                </a:extLst>
              </p:cNvPr>
              <p:cNvSpPr/>
              <p:nvPr/>
            </p:nvSpPr>
            <p:spPr>
              <a:xfrm>
                <a:off x="6416926" y="1293839"/>
                <a:ext cx="287562" cy="3886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</a:endParaRPr>
              </a:p>
            </p:txBody>
          </p:sp>
          <p:grpSp>
            <p:nvGrpSpPr>
              <p:cNvPr id="222" name="Group 221">
                <a:extLst>
                  <a:ext uri="{FF2B5EF4-FFF2-40B4-BE49-F238E27FC236}">
                    <a16:creationId xmlns="" xmlns:a16="http://schemas.microsoft.com/office/drawing/2014/main" id="{C6C69E54-48F7-4F16-B4F5-04B3A4FC1F60}"/>
                  </a:ext>
                </a:extLst>
              </p:cNvPr>
              <p:cNvGrpSpPr/>
              <p:nvPr/>
            </p:nvGrpSpPr>
            <p:grpSpPr>
              <a:xfrm rot="20863263">
                <a:off x="6357671" y="889150"/>
                <a:ext cx="328408" cy="470144"/>
                <a:chOff x="6397552" y="823634"/>
                <a:chExt cx="328408" cy="470144"/>
              </a:xfrm>
            </p:grpSpPr>
            <p:grpSp>
              <p:nvGrpSpPr>
                <p:cNvPr id="248" name="Group 274">
                  <a:extLst>
                    <a:ext uri="{FF2B5EF4-FFF2-40B4-BE49-F238E27FC236}">
                      <a16:creationId xmlns="" xmlns:a16="http://schemas.microsoft.com/office/drawing/2014/main" id="{83AC8B86-03C1-471E-8FA7-EA89F4D475AE}"/>
                    </a:ext>
                  </a:extLst>
                </p:cNvPr>
                <p:cNvGrpSpPr/>
                <p:nvPr/>
              </p:nvGrpSpPr>
              <p:grpSpPr>
                <a:xfrm>
                  <a:off x="6397552" y="823634"/>
                  <a:ext cx="230123" cy="288136"/>
                  <a:chOff x="7318049" y="4090587"/>
                  <a:chExt cx="270733" cy="338983"/>
                </a:xfrm>
              </p:grpSpPr>
              <p:sp>
                <p:nvSpPr>
                  <p:cNvPr id="252" name="Round Same Side Corner Rectangle 129">
                    <a:extLst>
                      <a:ext uri="{FF2B5EF4-FFF2-40B4-BE49-F238E27FC236}">
                        <a16:creationId xmlns="" xmlns:a16="http://schemas.microsoft.com/office/drawing/2014/main" id="{BF9C16DF-7764-46F2-ACD1-3FC7D674B03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297781" y="4126006"/>
                    <a:ext cx="314632" cy="267370"/>
                  </a:xfrm>
                  <a:prstGeom prst="round2SameRect">
                    <a:avLst/>
                  </a:prstGeom>
                  <a:solidFill>
                    <a:srgbClr val="EE6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sp>
                <p:nvSpPr>
                  <p:cNvPr id="253" name="Rectangle 252">
                    <a:extLst>
                      <a:ext uri="{FF2B5EF4-FFF2-40B4-BE49-F238E27FC236}">
                        <a16:creationId xmlns="" xmlns:a16="http://schemas.microsoft.com/office/drawing/2014/main" id="{3444C99F-6B65-4C00-B7F5-4A3152C21FE6}"/>
                      </a:ext>
                    </a:extLst>
                  </p:cNvPr>
                  <p:cNvSpPr/>
                  <p:nvPr/>
                </p:nvSpPr>
                <p:spPr>
                  <a:xfrm>
                    <a:off x="7318049" y="4090587"/>
                    <a:ext cx="71215" cy="338983"/>
                  </a:xfrm>
                  <a:prstGeom prst="rect">
                    <a:avLst/>
                  </a:prstGeom>
                  <a:solidFill>
                    <a:srgbClr val="EE6000"/>
                  </a:solidFill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>
                      <a:latin typeface="+mj-lt"/>
                    </a:endParaRPr>
                  </a:p>
                </p:txBody>
              </p:sp>
              <p:cxnSp>
                <p:nvCxnSpPr>
                  <p:cNvPr id="254" name="Straight Connector 253">
                    <a:extLst>
                      <a:ext uri="{FF2B5EF4-FFF2-40B4-BE49-F238E27FC236}">
                        <a16:creationId xmlns="" xmlns:a16="http://schemas.microsoft.com/office/drawing/2014/main" id="{FB8908EC-609B-4A19-91D4-35049AF4F109}"/>
                      </a:ext>
                    </a:extLst>
                  </p:cNvPr>
                  <p:cNvCxnSpPr>
                    <a:stCxn id="253" idx="3"/>
                    <a:endCxn id="252" idx="3"/>
                  </p:cNvCxnSpPr>
                  <p:nvPr/>
                </p:nvCxnSpPr>
                <p:spPr>
                  <a:xfrm flipV="1">
                    <a:off x="7389264" y="4259691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5" name="Straight Connector 254">
                    <a:extLst>
                      <a:ext uri="{FF2B5EF4-FFF2-40B4-BE49-F238E27FC236}">
                        <a16:creationId xmlns="" xmlns:a16="http://schemas.microsoft.com/office/drawing/2014/main" id="{924D593C-89B3-4E69-B3C9-7219A13253A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40" y="41443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Straight Connector 255">
                    <a:extLst>
                      <a:ext uri="{FF2B5EF4-FFF2-40B4-BE49-F238E27FC236}">
                        <a16:creationId xmlns="" xmlns:a16="http://schemas.microsoft.com/office/drawing/2014/main" id="{07456340-405C-432E-9E38-042C9EDD28D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9264" y="4197022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Straight Connector 256">
                    <a:extLst>
                      <a:ext uri="{FF2B5EF4-FFF2-40B4-BE49-F238E27FC236}">
                        <a16:creationId xmlns="" xmlns:a16="http://schemas.microsoft.com/office/drawing/2014/main" id="{309BA8D0-68D0-4BCF-A6E2-49FE4C2C60E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7839" y="4318087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8" name="Straight Connector 257">
                    <a:extLst>
                      <a:ext uri="{FF2B5EF4-FFF2-40B4-BE49-F238E27FC236}">
                        <a16:creationId xmlns="" xmlns:a16="http://schemas.microsoft.com/office/drawing/2014/main" id="{E8490C5C-DF9D-4813-871B-F546B7D445A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386415" y="4376484"/>
                    <a:ext cx="199518" cy="388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9" name="Rectangle 248">
                  <a:extLst>
                    <a:ext uri="{FF2B5EF4-FFF2-40B4-BE49-F238E27FC236}">
                      <a16:creationId xmlns="" xmlns:a16="http://schemas.microsoft.com/office/drawing/2014/main" id="{D3A03AF4-E661-438A-8BB8-284DE1854D36}"/>
                    </a:ext>
                  </a:extLst>
                </p:cNvPr>
                <p:cNvSpPr/>
                <p:nvPr/>
              </p:nvSpPr>
              <p:spPr>
                <a:xfrm>
                  <a:off x="6655709" y="905158"/>
                  <a:ext cx="49611" cy="38862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="" xmlns:a16="http://schemas.microsoft.com/office/drawing/2014/main" id="{212D2698-9280-4CF0-A742-E14C1A462A2A}"/>
                    </a:ext>
                  </a:extLst>
                </p:cNvPr>
                <p:cNvSpPr/>
                <p:nvPr/>
              </p:nvSpPr>
              <p:spPr>
                <a:xfrm>
                  <a:off x="6702643" y="91322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="" xmlns:a16="http://schemas.microsoft.com/office/drawing/2014/main" id="{B49CAE6D-CFEA-4622-BE40-4AC97A46A48B}"/>
                    </a:ext>
                  </a:extLst>
                </p:cNvPr>
                <p:cNvSpPr/>
                <p:nvPr/>
              </p:nvSpPr>
              <p:spPr>
                <a:xfrm>
                  <a:off x="6631206" y="914433"/>
                  <a:ext cx="23317" cy="10411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  <p:grpSp>
            <p:nvGrpSpPr>
              <p:cNvPr id="245" name="Group 277">
                <a:extLst>
                  <a:ext uri="{FF2B5EF4-FFF2-40B4-BE49-F238E27FC236}">
                    <a16:creationId xmlns="" xmlns:a16="http://schemas.microsoft.com/office/drawing/2014/main" id="{AF8CED41-7324-48A4-BC65-5171F530B0C3}"/>
                  </a:ext>
                </a:extLst>
              </p:cNvPr>
              <p:cNvGrpSpPr/>
              <p:nvPr/>
            </p:nvGrpSpPr>
            <p:grpSpPr>
              <a:xfrm rot="5400000">
                <a:off x="6499246" y="1260266"/>
                <a:ext cx="94754" cy="105327"/>
                <a:chOff x="7711147" y="4348385"/>
                <a:chExt cx="111475" cy="123914"/>
              </a:xfrm>
            </p:grpSpPr>
            <p:sp>
              <p:nvSpPr>
                <p:cNvPr id="246" name="Rectangle 245">
                  <a:extLst>
                    <a:ext uri="{FF2B5EF4-FFF2-40B4-BE49-F238E27FC236}">
                      <a16:creationId xmlns="" xmlns:a16="http://schemas.microsoft.com/office/drawing/2014/main" id="{14C7BB36-E1F0-463B-AA33-6FD9DB378952}"/>
                    </a:ext>
                  </a:extLst>
                </p:cNvPr>
                <p:cNvSpPr/>
                <p:nvPr/>
              </p:nvSpPr>
              <p:spPr>
                <a:xfrm>
                  <a:off x="7795190" y="4348385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="" xmlns:a16="http://schemas.microsoft.com/office/drawing/2014/main" id="{C98DE6C2-3DBE-4488-B2EF-121481CDE7A2}"/>
                    </a:ext>
                  </a:extLst>
                </p:cNvPr>
                <p:cNvSpPr/>
                <p:nvPr/>
              </p:nvSpPr>
              <p:spPr>
                <a:xfrm>
                  <a:off x="7711147" y="4349809"/>
                  <a:ext cx="27432" cy="12249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>
                    <a:latin typeface="+mj-lt"/>
                  </a:endParaRPr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42201F9-9D2D-4185-B6D2-975EF56D7B14}"/>
                </a:ext>
              </a:extLst>
            </p:cNvPr>
            <p:cNvSpPr txBox="1"/>
            <p:nvPr/>
          </p:nvSpPr>
          <p:spPr>
            <a:xfrm>
              <a:off x="2509534" y="4281994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+mj-lt"/>
                </a:rPr>
                <a:t>D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0FAE2D7D-79FD-4A20-9887-83641AC74EFD}"/>
                </a:ext>
              </a:extLst>
            </p:cNvPr>
            <p:cNvSpPr/>
            <p:nvPr/>
          </p:nvSpPr>
          <p:spPr>
            <a:xfrm>
              <a:off x="1070043" y="4484449"/>
              <a:ext cx="182880" cy="45719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133305BE-25E8-4B01-B66A-6B0AA58F4AA6}"/>
                </a:ext>
              </a:extLst>
            </p:cNvPr>
            <p:cNvCxnSpPr>
              <a:cxnSpLocks/>
            </p:cNvCxnSpPr>
            <p:nvPr/>
          </p:nvCxnSpPr>
          <p:spPr>
            <a:xfrm>
              <a:off x="1156679" y="4440677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4" name="Group 283">
              <a:extLst>
                <a:ext uri="{FF2B5EF4-FFF2-40B4-BE49-F238E27FC236}">
                  <a16:creationId xmlns="" xmlns:a16="http://schemas.microsoft.com/office/drawing/2014/main" id="{17B7AA17-A4BE-4DF6-9F46-2EA8480F3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9593" y="5393155"/>
              <a:ext cx="54173" cy="54864"/>
              <a:chOff x="5167084" y="4746412"/>
              <a:chExt cx="774382" cy="1176407"/>
            </a:xfrm>
          </p:grpSpPr>
          <p:sp>
            <p:nvSpPr>
              <p:cNvPr id="285" name="Parallelogram 284">
                <a:extLst>
                  <a:ext uri="{FF2B5EF4-FFF2-40B4-BE49-F238E27FC236}">
                    <a16:creationId xmlns="" xmlns:a16="http://schemas.microsoft.com/office/drawing/2014/main" id="{E2640F70-0D25-4D62-8FF2-3EC2420B9488}"/>
                  </a:ext>
                </a:extLst>
              </p:cNvPr>
              <p:cNvSpPr/>
              <p:nvPr/>
            </p:nvSpPr>
            <p:spPr>
              <a:xfrm>
                <a:off x="5169991" y="4763588"/>
                <a:ext cx="771475" cy="379573"/>
              </a:xfrm>
              <a:prstGeom prst="parallelogram">
                <a:avLst>
                  <a:gd name="adj" fmla="val 75267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6" name="Parallelogram 285">
                <a:extLst>
                  <a:ext uri="{FF2B5EF4-FFF2-40B4-BE49-F238E27FC236}">
                    <a16:creationId xmlns="" xmlns:a16="http://schemas.microsoft.com/office/drawing/2014/main" id="{C8389E59-93BC-4066-8040-E5A9C8DFC61E}"/>
                  </a:ext>
                </a:extLst>
              </p:cNvPr>
              <p:cNvSpPr/>
              <p:nvPr/>
            </p:nvSpPr>
            <p:spPr>
              <a:xfrm rot="5400000" flipV="1">
                <a:off x="5329299" y="5154159"/>
                <a:ext cx="1018687" cy="203193"/>
              </a:xfrm>
              <a:prstGeom prst="parallelogram">
                <a:avLst>
                  <a:gd name="adj" fmla="val 135768"/>
                </a:avLst>
              </a:prstGeom>
              <a:solidFill>
                <a:schemeClr val="bg2">
                  <a:lumMod val="50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87" name="Flowchart: Document 286">
                <a:extLst>
                  <a:ext uri="{FF2B5EF4-FFF2-40B4-BE49-F238E27FC236}">
                    <a16:creationId xmlns="" xmlns:a16="http://schemas.microsoft.com/office/drawing/2014/main" id="{F7B20344-58E9-4394-B0C8-ADB6E79D6A4E}"/>
                  </a:ext>
                </a:extLst>
              </p:cNvPr>
              <p:cNvSpPr/>
              <p:nvPr/>
            </p:nvSpPr>
            <p:spPr>
              <a:xfrm>
                <a:off x="5167084" y="5137857"/>
                <a:ext cx="600893" cy="784962"/>
              </a:xfrm>
              <a:prstGeom prst="flowChartDocumen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+mj-lt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D2AEB843-757A-4EC5-88BD-4AD84642AD0E}"/>
                </a:ext>
              </a:extLst>
            </p:cNvPr>
            <p:cNvSpPr/>
            <p:nvPr/>
          </p:nvSpPr>
          <p:spPr>
            <a:xfrm flipV="1">
              <a:off x="4048330" y="3691644"/>
              <a:ext cx="274320" cy="36576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+mj-lt"/>
              </a:endParaRPr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CAD19466-B41E-4724-AF7F-2AEDFD2A1AAB}"/>
                </a:ext>
              </a:extLst>
            </p:cNvPr>
            <p:cNvCxnSpPr>
              <a:cxnSpLocks/>
            </p:cNvCxnSpPr>
            <p:nvPr/>
          </p:nvCxnSpPr>
          <p:spPr>
            <a:xfrm>
              <a:off x="4183585" y="3625175"/>
              <a:ext cx="0" cy="1371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293">
              <a:extLst>
                <a:ext uri="{FF2B5EF4-FFF2-40B4-BE49-F238E27FC236}">
                  <a16:creationId xmlns="" xmlns:a16="http://schemas.microsoft.com/office/drawing/2014/main" id="{165149EB-C05F-49F9-A3D5-227798699F3A}"/>
                </a:ext>
              </a:extLst>
            </p:cNvPr>
            <p:cNvSpPr txBox="1"/>
            <p:nvPr/>
          </p:nvSpPr>
          <p:spPr>
            <a:xfrm>
              <a:off x="998504" y="4176612"/>
              <a:ext cx="3289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000" baseline="-25000">
                  <a:solidFill>
                    <a:srgbClr val="FF0000"/>
                  </a:solidFill>
                  <a:latin typeface="+mj-lt"/>
                </a:rPr>
                <a:t>tsi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="" xmlns:a16="http://schemas.microsoft.com/office/drawing/2014/main" id="{450E9892-0434-4734-9B4B-F2FBC2D7954E}"/>
                </a:ext>
              </a:extLst>
            </p:cNvPr>
            <p:cNvSpPr txBox="1"/>
            <p:nvPr/>
          </p:nvSpPr>
          <p:spPr>
            <a:xfrm>
              <a:off x="2143125" y="3939905"/>
              <a:ext cx="8290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MSA: ±(C+P)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="" xmlns:a16="http://schemas.microsoft.com/office/drawing/2014/main" id="{05663C09-8EDE-4E8E-B840-186CCFFDAB6E}"/>
                </a:ext>
              </a:extLst>
            </p:cNvPr>
            <p:cNvSpPr txBox="1"/>
            <p:nvPr/>
          </p:nvSpPr>
          <p:spPr>
            <a:xfrm>
              <a:off x="3991380" y="3414612"/>
              <a:ext cx="3465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rgbClr val="FF0000"/>
                  </a:solidFill>
                  <a:latin typeface="+mj-lt"/>
                </a:rPr>
                <a:t>E</a:t>
              </a:r>
              <a:r>
                <a:rPr lang="en-US" sz="1000" baseline="-25000">
                  <a:solidFill>
                    <a:srgbClr val="FF0000"/>
                  </a:solidFill>
                  <a:latin typeface="+mj-lt"/>
                </a:rPr>
                <a:t>ref</a:t>
              </a:r>
            </a:p>
          </p:txBody>
        </p:sp>
      </p:grpSp>
      <p:graphicFrame>
        <p:nvGraphicFramePr>
          <p:cNvPr id="427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62543918"/>
              </p:ext>
            </p:extLst>
          </p:nvPr>
        </p:nvGraphicFramePr>
        <p:xfrm>
          <a:off x="1174749" y="2353090"/>
          <a:ext cx="3070674" cy="688572"/>
        </p:xfrm>
        <a:graphic>
          <a:graphicData uri="http://schemas.openxmlformats.org/presentationml/2006/ole">
            <p:oleObj spid="_x0000_s462858" name="Equation" r:id="rId3" imgW="47548800" imgH="10668000" progId="Equation.DSMT4">
              <p:embed/>
            </p:oleObj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C191C11-2B21-48AC-8BA6-A730BDFD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a. Distance</a:t>
            </a:r>
          </a:p>
          <a:p>
            <a:pPr lvl="2"/>
            <a:r>
              <a:rPr lang="en-US"/>
              <a:t>Example: TSI setup error: ±0.005 ft; handheld reflector centering: ±0.01 ft; 712.36 ft measured distance. MSA: ±(3 mm + 3 ppm)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221B6A-29D6-4622-BFE1-17E50F9EDD59}"/>
              </a:ext>
            </a:extLst>
          </p:cNvPr>
          <p:cNvSpPr txBox="1"/>
          <p:nvPr/>
        </p:nvSpPr>
        <p:spPr>
          <a:xfrm>
            <a:off x="5969875" y="2522483"/>
            <a:ext cx="253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See workbook for comps</a:t>
            </a:r>
          </a:p>
        </p:txBody>
      </p:sp>
    </p:spTree>
    <p:extLst>
      <p:ext uri="{BB962C8B-B14F-4D97-AF65-F5344CB8AC3E}">
        <p14:creationId xmlns="" xmlns:p14="http://schemas.microsoft.com/office/powerpoint/2010/main" val="11429241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E207267-F42D-4659-8AD7-4CDCAF41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b. Angle</a:t>
            </a:r>
          </a:p>
          <a:p>
            <a:pPr lvl="1"/>
            <a:r>
              <a:rPr lang="en-US"/>
              <a:t>Angles are more complicated because there are three points and a number of random error sources: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Instrument resolution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Instrument centering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Target centerings at BS and FS points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Distances to BS and FS points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n-US"/>
              <a:t>Number of times the angle is measured.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1AF6CD42-CFE0-4BDA-BA5E-6826EB2CA04F}"/>
              </a:ext>
            </a:extLst>
          </p:cNvPr>
          <p:cNvGrpSpPr/>
          <p:nvPr/>
        </p:nvGrpSpPr>
        <p:grpSpPr>
          <a:xfrm>
            <a:off x="6228050" y="2300449"/>
            <a:ext cx="2585897" cy="2183930"/>
            <a:chOff x="373788" y="3845470"/>
            <a:chExt cx="2585897" cy="2183930"/>
          </a:xfrm>
        </p:grpSpPr>
        <p:sp>
          <p:nvSpPr>
            <p:cNvPr id="71" name="Freeform 7">
              <a:extLst>
                <a:ext uri="{FF2B5EF4-FFF2-40B4-BE49-F238E27FC236}">
                  <a16:creationId xmlns="" xmlns:a16="http://schemas.microsoft.com/office/drawing/2014/main" id="{8E0AB7AF-5CE0-4EE4-AC37-C9BE42D51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864" y="4053571"/>
              <a:ext cx="234950" cy="238125"/>
            </a:xfrm>
            <a:custGeom>
              <a:avLst/>
              <a:gdLst/>
              <a:ahLst/>
              <a:cxnLst>
                <a:cxn ang="0">
                  <a:pos x="633" y="319"/>
                </a:cxn>
                <a:cxn ang="0">
                  <a:pos x="606" y="189"/>
                </a:cxn>
                <a:cxn ang="0">
                  <a:pos x="527" y="81"/>
                </a:cxn>
                <a:cxn ang="0">
                  <a:pos x="412" y="14"/>
                </a:cxn>
                <a:cxn ang="0">
                  <a:pos x="280" y="0"/>
                </a:cxn>
                <a:cxn ang="0">
                  <a:pos x="153" y="42"/>
                </a:cxn>
                <a:cxn ang="0">
                  <a:pos x="54" y="131"/>
                </a:cxn>
                <a:cxn ang="0">
                  <a:pos x="0" y="252"/>
                </a:cxn>
                <a:cxn ang="0">
                  <a:pos x="0" y="386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8"/>
                </a:cxn>
                <a:cxn ang="0">
                  <a:pos x="412" y="624"/>
                </a:cxn>
                <a:cxn ang="0">
                  <a:pos x="527" y="557"/>
                </a:cxn>
                <a:cxn ang="0">
                  <a:pos x="606" y="449"/>
                </a:cxn>
                <a:cxn ang="0">
                  <a:pos x="633" y="319"/>
                </a:cxn>
              </a:cxnLst>
              <a:rect l="0" t="0" r="r" b="b"/>
              <a:pathLst>
                <a:path w="633" h="638">
                  <a:moveTo>
                    <a:pt x="633" y="319"/>
                  </a:moveTo>
                  <a:lnTo>
                    <a:pt x="606" y="189"/>
                  </a:lnTo>
                  <a:lnTo>
                    <a:pt x="527" y="81"/>
                  </a:lnTo>
                  <a:lnTo>
                    <a:pt x="412" y="14"/>
                  </a:lnTo>
                  <a:lnTo>
                    <a:pt x="280" y="0"/>
                  </a:lnTo>
                  <a:lnTo>
                    <a:pt x="153" y="42"/>
                  </a:lnTo>
                  <a:lnTo>
                    <a:pt x="54" y="131"/>
                  </a:lnTo>
                  <a:lnTo>
                    <a:pt x="0" y="252"/>
                  </a:lnTo>
                  <a:lnTo>
                    <a:pt x="0" y="386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8"/>
                  </a:lnTo>
                  <a:lnTo>
                    <a:pt x="412" y="624"/>
                  </a:lnTo>
                  <a:lnTo>
                    <a:pt x="527" y="557"/>
                  </a:lnTo>
                  <a:lnTo>
                    <a:pt x="606" y="449"/>
                  </a:lnTo>
                  <a:lnTo>
                    <a:pt x="633" y="319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2" name="Rectangle 26">
              <a:extLst>
                <a:ext uri="{FF2B5EF4-FFF2-40B4-BE49-F238E27FC236}">
                  <a16:creationId xmlns="" xmlns:a16="http://schemas.microsoft.com/office/drawing/2014/main" id="{1976A5C1-5852-4AF0-A403-FE0409F09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33" y="3845470"/>
              <a:ext cx="1474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BS</a:t>
              </a:r>
              <a:endParaRPr kumimoji="0" lang="en-US" sz="1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73" name="Line 27">
              <a:extLst>
                <a:ext uri="{FF2B5EF4-FFF2-40B4-BE49-F238E27FC236}">
                  <a16:creationId xmlns="" xmlns:a16="http://schemas.microsoft.com/office/drawing/2014/main" id="{87819190-91D6-4D9F-A317-636C17026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403" y="4171166"/>
              <a:ext cx="831456" cy="1274817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Line 28">
              <a:extLst>
                <a:ext uri="{FF2B5EF4-FFF2-40B4-BE49-F238E27FC236}">
                  <a16:creationId xmlns="" xmlns:a16="http://schemas.microsoft.com/office/drawing/2014/main" id="{A1C0064C-1068-4C4B-83B2-7ED80A5CE2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402" y="5445984"/>
              <a:ext cx="1878012" cy="41910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Freeform 33">
              <a:extLst>
                <a:ext uri="{FF2B5EF4-FFF2-40B4-BE49-F238E27FC236}">
                  <a16:creationId xmlns="" xmlns:a16="http://schemas.microsoft.com/office/drawing/2014/main" id="{44DE80B8-3BED-4ADA-A82E-5201CFF342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090" y="4967297"/>
              <a:ext cx="265450" cy="619899"/>
            </a:xfrm>
            <a:custGeom>
              <a:avLst/>
              <a:gdLst/>
              <a:ahLst/>
              <a:cxnLst>
                <a:cxn ang="0">
                  <a:pos x="1392" y="3419"/>
                </a:cxn>
                <a:cxn ang="0">
                  <a:pos x="1458" y="2988"/>
                </a:cxn>
                <a:cxn ang="0">
                  <a:pos x="1466" y="2552"/>
                </a:cxn>
                <a:cxn ang="0">
                  <a:pos x="1415" y="2119"/>
                </a:cxn>
                <a:cxn ang="0">
                  <a:pos x="1306" y="1696"/>
                </a:cxn>
                <a:cxn ang="0">
                  <a:pos x="1142" y="1292"/>
                </a:cxn>
                <a:cxn ang="0">
                  <a:pos x="925" y="914"/>
                </a:cxn>
                <a:cxn ang="0">
                  <a:pos x="658" y="568"/>
                </a:cxn>
                <a:cxn ang="0">
                  <a:pos x="348" y="262"/>
                </a:cxn>
                <a:cxn ang="0">
                  <a:pos x="0" y="0"/>
                </a:cxn>
              </a:cxnLst>
              <a:rect l="0" t="0" r="r" b="b"/>
              <a:pathLst>
                <a:path w="1466" h="3419">
                  <a:moveTo>
                    <a:pt x="1392" y="3419"/>
                  </a:moveTo>
                  <a:lnTo>
                    <a:pt x="1458" y="2988"/>
                  </a:lnTo>
                  <a:lnTo>
                    <a:pt x="1466" y="2552"/>
                  </a:lnTo>
                  <a:lnTo>
                    <a:pt x="1415" y="2119"/>
                  </a:lnTo>
                  <a:lnTo>
                    <a:pt x="1306" y="1696"/>
                  </a:lnTo>
                  <a:lnTo>
                    <a:pt x="1142" y="1292"/>
                  </a:lnTo>
                  <a:lnTo>
                    <a:pt x="925" y="914"/>
                  </a:lnTo>
                  <a:lnTo>
                    <a:pt x="658" y="568"/>
                  </a:lnTo>
                  <a:lnTo>
                    <a:pt x="348" y="26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6" name="Rectangle 37">
              <a:extLst>
                <a:ext uri="{FF2B5EF4-FFF2-40B4-BE49-F238E27FC236}">
                  <a16:creationId xmlns="" xmlns:a16="http://schemas.microsoft.com/office/drawing/2014/main" id="{97C04B2A-3DE9-42C8-9876-BD5EDDA39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621" y="5626651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FS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77" name="Freeform 38">
              <a:extLst>
                <a:ext uri="{FF2B5EF4-FFF2-40B4-BE49-F238E27FC236}">
                  <a16:creationId xmlns="" xmlns:a16="http://schemas.microsoft.com/office/drawing/2014/main" id="{6456BB1C-15E5-428D-9F42-F60B78CA7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602" y="58412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8" name="Freeform 40">
              <a:extLst>
                <a:ext uri="{FF2B5EF4-FFF2-40B4-BE49-F238E27FC236}">
                  <a16:creationId xmlns="" xmlns:a16="http://schemas.microsoft.com/office/drawing/2014/main" id="{A5C5928A-421F-4632-9505-395D293A3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939" y="414882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2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Freeform 42">
              <a:extLst>
                <a:ext uri="{FF2B5EF4-FFF2-40B4-BE49-F238E27FC236}">
                  <a16:creationId xmlns="" xmlns:a16="http://schemas.microsoft.com/office/drawing/2014/main" id="{8BBC8BAD-66E2-405F-819C-0C292F8F2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="" xmlns:a16="http://schemas.microsoft.com/office/drawing/2014/main" id="{7F5FACD4-390B-4038-A429-A040D368E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128" y="60"/>
                </a:cxn>
                <a:cxn ang="0">
                  <a:pos x="127" y="52"/>
                </a:cxn>
                <a:cxn ang="0">
                  <a:pos x="125" y="44"/>
                </a:cxn>
                <a:cxn ang="0">
                  <a:pos x="121" y="36"/>
                </a:cxn>
                <a:cxn ang="0">
                  <a:pos x="117" y="29"/>
                </a:cxn>
                <a:cxn ang="0">
                  <a:pos x="112" y="22"/>
                </a:cxn>
                <a:cxn ang="0">
                  <a:pos x="106" y="16"/>
                </a:cxn>
                <a:cxn ang="0">
                  <a:pos x="100" y="11"/>
                </a:cxn>
                <a:cxn ang="0">
                  <a:pos x="92" y="7"/>
                </a:cxn>
                <a:cxn ang="0">
                  <a:pos x="85" y="4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1" y="1"/>
                </a:cxn>
                <a:cxn ang="0">
                  <a:pos x="43" y="4"/>
                </a:cxn>
                <a:cxn ang="0">
                  <a:pos x="36" y="7"/>
                </a:cxn>
                <a:cxn ang="0">
                  <a:pos x="28" y="11"/>
                </a:cxn>
                <a:cxn ang="0">
                  <a:pos x="22" y="16"/>
                </a:cxn>
                <a:cxn ang="0">
                  <a:pos x="16" y="22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7"/>
                </a:cxn>
                <a:cxn ang="0">
                  <a:pos x="3" y="85"/>
                </a:cxn>
                <a:cxn ang="0">
                  <a:pos x="7" y="93"/>
                </a:cxn>
                <a:cxn ang="0">
                  <a:pos x="11" y="100"/>
                </a:cxn>
                <a:cxn ang="0">
                  <a:pos x="16" y="106"/>
                </a:cxn>
                <a:cxn ang="0">
                  <a:pos x="22" y="112"/>
                </a:cxn>
                <a:cxn ang="0">
                  <a:pos x="28" y="117"/>
                </a:cxn>
                <a:cxn ang="0">
                  <a:pos x="36" y="122"/>
                </a:cxn>
                <a:cxn ang="0">
                  <a:pos x="43" y="125"/>
                </a:cxn>
                <a:cxn ang="0">
                  <a:pos x="51" y="127"/>
                </a:cxn>
                <a:cxn ang="0">
                  <a:pos x="60" y="128"/>
                </a:cxn>
                <a:cxn ang="0">
                  <a:pos x="68" y="128"/>
                </a:cxn>
                <a:cxn ang="0">
                  <a:pos x="76" y="127"/>
                </a:cxn>
                <a:cxn ang="0">
                  <a:pos x="85" y="125"/>
                </a:cxn>
                <a:cxn ang="0">
                  <a:pos x="92" y="122"/>
                </a:cxn>
                <a:cxn ang="0">
                  <a:pos x="100" y="117"/>
                </a:cxn>
                <a:cxn ang="0">
                  <a:pos x="106" y="112"/>
                </a:cxn>
                <a:cxn ang="0">
                  <a:pos x="112" y="106"/>
                </a:cxn>
                <a:cxn ang="0">
                  <a:pos x="117" y="100"/>
                </a:cxn>
                <a:cxn ang="0">
                  <a:pos x="121" y="93"/>
                </a:cxn>
                <a:cxn ang="0">
                  <a:pos x="125" y="85"/>
                </a:cxn>
                <a:cxn ang="0">
                  <a:pos x="127" y="77"/>
                </a:cxn>
                <a:cxn ang="0">
                  <a:pos x="128" y="68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0"/>
                  </a:lnTo>
                  <a:lnTo>
                    <a:pt x="128" y="56"/>
                  </a:lnTo>
                  <a:lnTo>
                    <a:pt x="127" y="52"/>
                  </a:lnTo>
                  <a:lnTo>
                    <a:pt x="126" y="48"/>
                  </a:lnTo>
                  <a:lnTo>
                    <a:pt x="125" y="44"/>
                  </a:lnTo>
                  <a:lnTo>
                    <a:pt x="123" y="40"/>
                  </a:lnTo>
                  <a:lnTo>
                    <a:pt x="121" y="36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5" y="25"/>
                  </a:lnTo>
                  <a:lnTo>
                    <a:pt x="112" y="22"/>
                  </a:lnTo>
                  <a:lnTo>
                    <a:pt x="109" y="19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6" y="9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7" y="2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7" y="36"/>
                  </a:lnTo>
                  <a:lnTo>
                    <a:pt x="5" y="40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8" y="96"/>
                  </a:lnTo>
                  <a:lnTo>
                    <a:pt x="11" y="100"/>
                  </a:lnTo>
                  <a:lnTo>
                    <a:pt x="13" y="103"/>
                  </a:lnTo>
                  <a:lnTo>
                    <a:pt x="16" y="106"/>
                  </a:lnTo>
                  <a:lnTo>
                    <a:pt x="19" y="110"/>
                  </a:lnTo>
                  <a:lnTo>
                    <a:pt x="22" y="112"/>
                  </a:lnTo>
                  <a:lnTo>
                    <a:pt x="25" y="115"/>
                  </a:lnTo>
                  <a:lnTo>
                    <a:pt x="28" y="117"/>
                  </a:lnTo>
                  <a:lnTo>
                    <a:pt x="32" y="120"/>
                  </a:lnTo>
                  <a:lnTo>
                    <a:pt x="36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51" y="127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2" y="128"/>
                  </a:lnTo>
                  <a:lnTo>
                    <a:pt x="76" y="127"/>
                  </a:lnTo>
                  <a:lnTo>
                    <a:pt x="81" y="126"/>
                  </a:lnTo>
                  <a:lnTo>
                    <a:pt x="85" y="125"/>
                  </a:lnTo>
                  <a:lnTo>
                    <a:pt x="88" y="123"/>
                  </a:lnTo>
                  <a:lnTo>
                    <a:pt x="92" y="122"/>
                  </a:lnTo>
                  <a:lnTo>
                    <a:pt x="96" y="120"/>
                  </a:lnTo>
                  <a:lnTo>
                    <a:pt x="100" y="117"/>
                  </a:lnTo>
                  <a:lnTo>
                    <a:pt x="103" y="115"/>
                  </a:lnTo>
                  <a:lnTo>
                    <a:pt x="106" y="112"/>
                  </a:lnTo>
                  <a:lnTo>
                    <a:pt x="109" y="110"/>
                  </a:lnTo>
                  <a:lnTo>
                    <a:pt x="112" y="106"/>
                  </a:lnTo>
                  <a:lnTo>
                    <a:pt x="115" y="103"/>
                  </a:lnTo>
                  <a:lnTo>
                    <a:pt x="117" y="100"/>
                  </a:lnTo>
                  <a:lnTo>
                    <a:pt x="119" y="96"/>
                  </a:lnTo>
                  <a:lnTo>
                    <a:pt x="121" y="93"/>
                  </a:lnTo>
                  <a:lnTo>
                    <a:pt x="123" y="89"/>
                  </a:lnTo>
                  <a:lnTo>
                    <a:pt x="125" y="85"/>
                  </a:lnTo>
                  <a:lnTo>
                    <a:pt x="126" y="81"/>
                  </a:lnTo>
                  <a:lnTo>
                    <a:pt x="127" y="77"/>
                  </a:lnTo>
                  <a:lnTo>
                    <a:pt x="128" y="73"/>
                  </a:lnTo>
                  <a:lnTo>
                    <a:pt x="128" y="68"/>
                  </a:lnTo>
                  <a:lnTo>
                    <a:pt x="128" y="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1" name="Freeform 44">
              <a:extLst>
                <a:ext uri="{FF2B5EF4-FFF2-40B4-BE49-F238E27FC236}">
                  <a16:creationId xmlns="" xmlns:a16="http://schemas.microsoft.com/office/drawing/2014/main" id="{ACACC7B6-83A1-4B2A-A1E0-5A704060B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527" y="5747609"/>
              <a:ext cx="234950" cy="236538"/>
            </a:xfrm>
            <a:custGeom>
              <a:avLst/>
              <a:gdLst/>
              <a:ahLst/>
              <a:cxnLst>
                <a:cxn ang="0">
                  <a:pos x="634" y="319"/>
                </a:cxn>
                <a:cxn ang="0">
                  <a:pos x="606" y="188"/>
                </a:cxn>
                <a:cxn ang="0">
                  <a:pos x="528" y="81"/>
                </a:cxn>
                <a:cxn ang="0">
                  <a:pos x="413" y="14"/>
                </a:cxn>
                <a:cxn ang="0">
                  <a:pos x="280" y="0"/>
                </a:cxn>
                <a:cxn ang="0">
                  <a:pos x="153" y="41"/>
                </a:cxn>
                <a:cxn ang="0">
                  <a:pos x="54" y="130"/>
                </a:cxn>
                <a:cxn ang="0">
                  <a:pos x="0" y="252"/>
                </a:cxn>
                <a:cxn ang="0">
                  <a:pos x="0" y="385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7"/>
                </a:cxn>
                <a:cxn ang="0">
                  <a:pos x="413" y="623"/>
                </a:cxn>
                <a:cxn ang="0">
                  <a:pos x="528" y="557"/>
                </a:cxn>
                <a:cxn ang="0">
                  <a:pos x="606" y="449"/>
                </a:cxn>
                <a:cxn ang="0">
                  <a:pos x="634" y="319"/>
                </a:cxn>
              </a:cxnLst>
              <a:rect l="0" t="0" r="r" b="b"/>
              <a:pathLst>
                <a:path w="634" h="637">
                  <a:moveTo>
                    <a:pt x="634" y="319"/>
                  </a:moveTo>
                  <a:lnTo>
                    <a:pt x="606" y="188"/>
                  </a:lnTo>
                  <a:lnTo>
                    <a:pt x="528" y="81"/>
                  </a:lnTo>
                  <a:lnTo>
                    <a:pt x="413" y="14"/>
                  </a:lnTo>
                  <a:lnTo>
                    <a:pt x="280" y="0"/>
                  </a:lnTo>
                  <a:lnTo>
                    <a:pt x="153" y="41"/>
                  </a:lnTo>
                  <a:lnTo>
                    <a:pt x="54" y="130"/>
                  </a:lnTo>
                  <a:lnTo>
                    <a:pt x="0" y="252"/>
                  </a:lnTo>
                  <a:lnTo>
                    <a:pt x="0" y="385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7"/>
                  </a:lnTo>
                  <a:lnTo>
                    <a:pt x="413" y="623"/>
                  </a:lnTo>
                  <a:lnTo>
                    <a:pt x="528" y="557"/>
                  </a:lnTo>
                  <a:lnTo>
                    <a:pt x="606" y="449"/>
                  </a:lnTo>
                  <a:lnTo>
                    <a:pt x="634" y="319"/>
                  </a:lnTo>
                </a:path>
              </a:pathLst>
            </a:cu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2" name="Freeform 45">
              <a:extLst>
                <a:ext uri="{FF2B5EF4-FFF2-40B4-BE49-F238E27FC236}">
                  <a16:creationId xmlns="" xmlns:a16="http://schemas.microsoft.com/office/drawing/2014/main" id="{7C21B21C-8AC1-440A-8BDA-8A6F20CB4E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84" y="5369838"/>
              <a:ext cx="160020" cy="154940"/>
            </a:xfrm>
            <a:custGeom>
              <a:avLst/>
              <a:gdLst/>
              <a:ahLst/>
              <a:cxnLst>
                <a:cxn ang="0">
                  <a:pos x="534" y="260"/>
                </a:cxn>
                <a:cxn ang="0">
                  <a:pos x="508" y="144"/>
                </a:cxn>
                <a:cxn ang="0">
                  <a:pos x="433" y="51"/>
                </a:cxn>
                <a:cxn ang="0">
                  <a:pos x="326" y="0"/>
                </a:cxn>
                <a:cxn ang="0">
                  <a:pos x="208" y="0"/>
                </a:cxn>
                <a:cxn ang="0">
                  <a:pos x="101" y="51"/>
                </a:cxn>
                <a:cxn ang="0">
                  <a:pos x="26" y="144"/>
                </a:cxn>
                <a:cxn ang="0">
                  <a:pos x="0" y="260"/>
                </a:cxn>
                <a:cxn ang="0">
                  <a:pos x="26" y="376"/>
                </a:cxn>
                <a:cxn ang="0">
                  <a:pos x="101" y="469"/>
                </a:cxn>
                <a:cxn ang="0">
                  <a:pos x="208" y="520"/>
                </a:cxn>
                <a:cxn ang="0">
                  <a:pos x="326" y="520"/>
                </a:cxn>
                <a:cxn ang="0">
                  <a:pos x="433" y="469"/>
                </a:cxn>
                <a:cxn ang="0">
                  <a:pos x="508" y="376"/>
                </a:cxn>
                <a:cxn ang="0">
                  <a:pos x="534" y="260"/>
                </a:cxn>
              </a:cxnLst>
              <a:rect l="0" t="0" r="r" b="b"/>
              <a:pathLst>
                <a:path w="534" h="520">
                  <a:moveTo>
                    <a:pt x="534" y="260"/>
                  </a:moveTo>
                  <a:lnTo>
                    <a:pt x="508" y="144"/>
                  </a:lnTo>
                  <a:lnTo>
                    <a:pt x="433" y="51"/>
                  </a:lnTo>
                  <a:lnTo>
                    <a:pt x="326" y="0"/>
                  </a:lnTo>
                  <a:lnTo>
                    <a:pt x="208" y="0"/>
                  </a:lnTo>
                  <a:lnTo>
                    <a:pt x="101" y="51"/>
                  </a:lnTo>
                  <a:lnTo>
                    <a:pt x="26" y="144"/>
                  </a:lnTo>
                  <a:lnTo>
                    <a:pt x="0" y="260"/>
                  </a:lnTo>
                  <a:lnTo>
                    <a:pt x="26" y="376"/>
                  </a:lnTo>
                  <a:lnTo>
                    <a:pt x="101" y="469"/>
                  </a:lnTo>
                  <a:lnTo>
                    <a:pt x="208" y="520"/>
                  </a:lnTo>
                  <a:lnTo>
                    <a:pt x="326" y="520"/>
                  </a:lnTo>
                  <a:lnTo>
                    <a:pt x="433" y="469"/>
                  </a:lnTo>
                  <a:lnTo>
                    <a:pt x="508" y="376"/>
                  </a:lnTo>
                  <a:lnTo>
                    <a:pt x="534" y="26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Line 54">
              <a:extLst>
                <a:ext uri="{FF2B5EF4-FFF2-40B4-BE49-F238E27FC236}">
                  <a16:creationId xmlns="" xmlns:a16="http://schemas.microsoft.com/office/drawing/2014/main" id="{7BDD3B89-4A32-4767-B9DC-6E8337C46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1526" y="4150409"/>
              <a:ext cx="139700" cy="1397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4" name="Line 55">
              <a:extLst>
                <a:ext uri="{FF2B5EF4-FFF2-40B4-BE49-F238E27FC236}">
                  <a16:creationId xmlns="" xmlns:a16="http://schemas.microsoft.com/office/drawing/2014/main" id="{CC75E157-C4DB-41F9-A605-6BEDDA5AC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901" y="4102784"/>
              <a:ext cx="166687" cy="166688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5" name="Line 56">
              <a:extLst>
                <a:ext uri="{FF2B5EF4-FFF2-40B4-BE49-F238E27FC236}">
                  <a16:creationId xmlns="" xmlns:a16="http://schemas.microsoft.com/office/drawing/2014/main" id="{BCD32B4D-20B2-4577-8975-064B9DDD86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151" y="4071034"/>
              <a:ext cx="163512" cy="163513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6" name="Line 57">
              <a:extLst>
                <a:ext uri="{FF2B5EF4-FFF2-40B4-BE49-F238E27FC236}">
                  <a16:creationId xmlns="" xmlns:a16="http://schemas.microsoft.com/office/drawing/2014/main" id="{E287A09D-F010-469C-8F25-48C29F484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276" y="4053571"/>
              <a:ext cx="128587" cy="1301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7" name="Line 58">
              <a:extLst>
                <a:ext uri="{FF2B5EF4-FFF2-40B4-BE49-F238E27FC236}">
                  <a16:creationId xmlns="" xmlns:a16="http://schemas.microsoft.com/office/drawing/2014/main" id="{2463046D-4CA0-420D-9D39-E76FACA61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102" y="5904771"/>
              <a:ext cx="73025" cy="73025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8" name="Line 59">
              <a:extLst>
                <a:ext uri="{FF2B5EF4-FFF2-40B4-BE49-F238E27FC236}">
                  <a16:creationId xmlns="" xmlns:a16="http://schemas.microsoft.com/office/drawing/2014/main" id="{E1337740-C895-46DF-B7CF-1A6F064CD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252" y="5834921"/>
              <a:ext cx="146050" cy="1460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89" name="Line 60">
              <a:extLst>
                <a:ext uri="{FF2B5EF4-FFF2-40B4-BE49-F238E27FC236}">
                  <a16:creationId xmlns="" xmlns:a16="http://schemas.microsoft.com/office/drawing/2014/main" id="{58E7A15E-4FC9-42F2-8EB2-687984EBB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802" y="5790471"/>
              <a:ext cx="166687" cy="16668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0" name="Line 61">
              <a:extLst>
                <a:ext uri="{FF2B5EF4-FFF2-40B4-BE49-F238E27FC236}">
                  <a16:creationId xmlns="" xmlns:a16="http://schemas.microsoft.com/office/drawing/2014/main" id="{9118A9FE-58C1-40F4-AB69-3A175B6BF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640" y="5760309"/>
              <a:ext cx="160337" cy="16033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1" name="Line 62">
              <a:extLst>
                <a:ext uri="{FF2B5EF4-FFF2-40B4-BE49-F238E27FC236}">
                  <a16:creationId xmlns="" xmlns:a16="http://schemas.microsoft.com/office/drawing/2014/main" id="{0D7F1889-0E08-4304-A928-7B937ACCB8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352" y="5746021"/>
              <a:ext cx="120650" cy="1206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2" name="Line 63">
              <a:extLst>
                <a:ext uri="{FF2B5EF4-FFF2-40B4-BE49-F238E27FC236}">
                  <a16:creationId xmlns="" xmlns:a16="http://schemas.microsoft.com/office/drawing/2014/main" id="{7AC8A8FD-12E4-4F5B-B11A-BC75E6908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731" y="5455693"/>
              <a:ext cx="67487" cy="674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Line 64">
              <a:extLst>
                <a:ext uri="{FF2B5EF4-FFF2-40B4-BE49-F238E27FC236}">
                  <a16:creationId xmlns="" xmlns:a16="http://schemas.microsoft.com/office/drawing/2014/main" id="{589D1B55-9CC8-4FA4-9B2A-E95FE07536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898" y="5406814"/>
              <a:ext cx="106765" cy="1067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4" name="Line 65">
              <a:extLst>
                <a:ext uri="{FF2B5EF4-FFF2-40B4-BE49-F238E27FC236}">
                  <a16:creationId xmlns="" xmlns:a16="http://schemas.microsoft.com/office/drawing/2014/main" id="{0B495027-2F61-44A3-84F7-AF4290655F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6" y="5377993"/>
              <a:ext cx="90126" cy="91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95" name="Rectangle 26">
              <a:extLst>
                <a:ext uri="{FF2B5EF4-FFF2-40B4-BE49-F238E27FC236}">
                  <a16:creationId xmlns="" xmlns:a16="http://schemas.microsoft.com/office/drawing/2014/main" id="{E20E882D-07CC-4EDA-ADF5-9328F05AE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36" y="5407995"/>
              <a:ext cx="1522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TSI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27216453-8044-4544-BD6A-2673B9041F43}"/>
                </a:ext>
              </a:extLst>
            </p:cNvPr>
            <p:cNvSpPr txBox="1"/>
            <p:nvPr/>
          </p:nvSpPr>
          <p:spPr bwMode="auto">
            <a:xfrm>
              <a:off x="924025" y="4475747"/>
              <a:ext cx="348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4377B733-D5D7-4AD5-ACB9-9A15771FDDAA}"/>
                </a:ext>
              </a:extLst>
            </p:cNvPr>
            <p:cNvSpPr txBox="1"/>
            <p:nvPr/>
          </p:nvSpPr>
          <p:spPr bwMode="auto">
            <a:xfrm>
              <a:off x="1730943" y="5783179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99" name="Rectangle 26">
              <a:extLst>
                <a:ext uri="{FF2B5EF4-FFF2-40B4-BE49-F238E27FC236}">
                  <a16:creationId xmlns="" xmlns:a16="http://schemas.microsoft.com/office/drawing/2014/main" id="{B62A10C4-CDC4-4E21-ADCF-1D506F075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88" y="5589271"/>
              <a:ext cx="561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resolution;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centering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460065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E207267-F42D-4659-8AD7-4CDCAF41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b. Angle</a:t>
            </a:r>
          </a:p>
          <a:p>
            <a:pPr lvl="1"/>
            <a:r>
              <a:rPr lang="en-US"/>
              <a:t>Each source has its own error propogation.</a:t>
            </a:r>
          </a:p>
          <a:p>
            <a:pPr lvl="2"/>
            <a:r>
              <a:rPr lang="en-US"/>
              <a:t>These are combined to determine the total expected angle error.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D7ABD5A-8B90-443E-BE75-BACBCBC205AA}"/>
              </a:ext>
            </a:extLst>
          </p:cNvPr>
          <p:cNvGrpSpPr/>
          <p:nvPr/>
        </p:nvGrpSpPr>
        <p:grpSpPr>
          <a:xfrm>
            <a:off x="6228050" y="2300449"/>
            <a:ext cx="2585897" cy="2183930"/>
            <a:chOff x="373788" y="3845470"/>
            <a:chExt cx="2585897" cy="218393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BDF10E5-A594-4D5E-87F1-67581F2103E9}"/>
                </a:ext>
              </a:extLst>
            </p:cNvPr>
            <p:cNvCxnSpPr/>
            <p:nvPr/>
          </p:nvCxnSpPr>
          <p:spPr>
            <a:xfrm>
              <a:off x="1620634" y="4174346"/>
              <a:ext cx="1040330" cy="16900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F7232245-5E04-4D38-8679-8FC1EFD98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864" y="4053571"/>
              <a:ext cx="234950" cy="238125"/>
            </a:xfrm>
            <a:custGeom>
              <a:avLst/>
              <a:gdLst/>
              <a:ahLst/>
              <a:cxnLst>
                <a:cxn ang="0">
                  <a:pos x="633" y="319"/>
                </a:cxn>
                <a:cxn ang="0">
                  <a:pos x="606" y="189"/>
                </a:cxn>
                <a:cxn ang="0">
                  <a:pos x="527" y="81"/>
                </a:cxn>
                <a:cxn ang="0">
                  <a:pos x="412" y="14"/>
                </a:cxn>
                <a:cxn ang="0">
                  <a:pos x="280" y="0"/>
                </a:cxn>
                <a:cxn ang="0">
                  <a:pos x="153" y="42"/>
                </a:cxn>
                <a:cxn ang="0">
                  <a:pos x="54" y="131"/>
                </a:cxn>
                <a:cxn ang="0">
                  <a:pos x="0" y="252"/>
                </a:cxn>
                <a:cxn ang="0">
                  <a:pos x="0" y="386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8"/>
                </a:cxn>
                <a:cxn ang="0">
                  <a:pos x="412" y="624"/>
                </a:cxn>
                <a:cxn ang="0">
                  <a:pos x="527" y="557"/>
                </a:cxn>
                <a:cxn ang="0">
                  <a:pos x="606" y="449"/>
                </a:cxn>
                <a:cxn ang="0">
                  <a:pos x="633" y="319"/>
                </a:cxn>
              </a:cxnLst>
              <a:rect l="0" t="0" r="r" b="b"/>
              <a:pathLst>
                <a:path w="633" h="638">
                  <a:moveTo>
                    <a:pt x="633" y="319"/>
                  </a:moveTo>
                  <a:lnTo>
                    <a:pt x="606" y="189"/>
                  </a:lnTo>
                  <a:lnTo>
                    <a:pt x="527" y="81"/>
                  </a:lnTo>
                  <a:lnTo>
                    <a:pt x="412" y="14"/>
                  </a:lnTo>
                  <a:lnTo>
                    <a:pt x="280" y="0"/>
                  </a:lnTo>
                  <a:lnTo>
                    <a:pt x="153" y="42"/>
                  </a:lnTo>
                  <a:lnTo>
                    <a:pt x="54" y="131"/>
                  </a:lnTo>
                  <a:lnTo>
                    <a:pt x="0" y="252"/>
                  </a:lnTo>
                  <a:lnTo>
                    <a:pt x="0" y="386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8"/>
                  </a:lnTo>
                  <a:lnTo>
                    <a:pt x="412" y="624"/>
                  </a:lnTo>
                  <a:lnTo>
                    <a:pt x="527" y="557"/>
                  </a:lnTo>
                  <a:lnTo>
                    <a:pt x="606" y="449"/>
                  </a:lnTo>
                  <a:lnTo>
                    <a:pt x="633" y="319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26">
              <a:extLst>
                <a:ext uri="{FF2B5EF4-FFF2-40B4-BE49-F238E27FC236}">
                  <a16:creationId xmlns="" xmlns:a16="http://schemas.microsoft.com/office/drawing/2014/main" id="{BA681A21-C967-401D-A8A7-5BF7E76C7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33" y="3845470"/>
              <a:ext cx="1474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BS</a:t>
              </a:r>
              <a:endParaRPr kumimoji="0" lang="en-US" sz="1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Line 27">
              <a:extLst>
                <a:ext uri="{FF2B5EF4-FFF2-40B4-BE49-F238E27FC236}">
                  <a16:creationId xmlns="" xmlns:a16="http://schemas.microsoft.com/office/drawing/2014/main" id="{8547868C-4360-4627-B0D0-1DFB10EAB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403" y="4171166"/>
              <a:ext cx="831456" cy="1274817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Line 28">
              <a:extLst>
                <a:ext uri="{FF2B5EF4-FFF2-40B4-BE49-F238E27FC236}">
                  <a16:creationId xmlns="" xmlns:a16="http://schemas.microsoft.com/office/drawing/2014/main" id="{AA84DE85-0EBD-4B1E-B66D-2AA63B640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402" y="5445984"/>
              <a:ext cx="1878012" cy="41910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="" xmlns:a16="http://schemas.microsoft.com/office/drawing/2014/main" id="{41FBE77E-0674-49EB-ACA1-5509CA5AF9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090" y="4967297"/>
              <a:ext cx="265450" cy="619899"/>
            </a:xfrm>
            <a:custGeom>
              <a:avLst/>
              <a:gdLst/>
              <a:ahLst/>
              <a:cxnLst>
                <a:cxn ang="0">
                  <a:pos x="1392" y="3419"/>
                </a:cxn>
                <a:cxn ang="0">
                  <a:pos x="1458" y="2988"/>
                </a:cxn>
                <a:cxn ang="0">
                  <a:pos x="1466" y="2552"/>
                </a:cxn>
                <a:cxn ang="0">
                  <a:pos x="1415" y="2119"/>
                </a:cxn>
                <a:cxn ang="0">
                  <a:pos x="1306" y="1696"/>
                </a:cxn>
                <a:cxn ang="0">
                  <a:pos x="1142" y="1292"/>
                </a:cxn>
                <a:cxn ang="0">
                  <a:pos x="925" y="914"/>
                </a:cxn>
                <a:cxn ang="0">
                  <a:pos x="658" y="568"/>
                </a:cxn>
                <a:cxn ang="0">
                  <a:pos x="348" y="262"/>
                </a:cxn>
                <a:cxn ang="0">
                  <a:pos x="0" y="0"/>
                </a:cxn>
              </a:cxnLst>
              <a:rect l="0" t="0" r="r" b="b"/>
              <a:pathLst>
                <a:path w="1466" h="3419">
                  <a:moveTo>
                    <a:pt x="1392" y="3419"/>
                  </a:moveTo>
                  <a:lnTo>
                    <a:pt x="1458" y="2988"/>
                  </a:lnTo>
                  <a:lnTo>
                    <a:pt x="1466" y="2552"/>
                  </a:lnTo>
                  <a:lnTo>
                    <a:pt x="1415" y="2119"/>
                  </a:lnTo>
                  <a:lnTo>
                    <a:pt x="1306" y="1696"/>
                  </a:lnTo>
                  <a:lnTo>
                    <a:pt x="1142" y="1292"/>
                  </a:lnTo>
                  <a:lnTo>
                    <a:pt x="925" y="914"/>
                  </a:lnTo>
                  <a:lnTo>
                    <a:pt x="658" y="568"/>
                  </a:lnTo>
                  <a:lnTo>
                    <a:pt x="348" y="26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Rectangle 37">
              <a:extLst>
                <a:ext uri="{FF2B5EF4-FFF2-40B4-BE49-F238E27FC236}">
                  <a16:creationId xmlns="" xmlns:a16="http://schemas.microsoft.com/office/drawing/2014/main" id="{4E69D01F-F98C-4090-807D-22234A278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621" y="5626651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FS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="" xmlns:a16="http://schemas.microsoft.com/office/drawing/2014/main" id="{F89ABCEB-6F44-4375-B45A-7F791ED6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602" y="58412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="" xmlns:a16="http://schemas.microsoft.com/office/drawing/2014/main" id="{0021CE00-D86D-4E25-AED0-9A28696F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939" y="414882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2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="" xmlns:a16="http://schemas.microsoft.com/office/drawing/2014/main" id="{E656972C-4F9B-474E-B064-8F271538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="" xmlns:a16="http://schemas.microsoft.com/office/drawing/2014/main" id="{CBAE5007-C9E5-4EE8-BC65-9690EDBD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128" y="60"/>
                </a:cxn>
                <a:cxn ang="0">
                  <a:pos x="127" y="52"/>
                </a:cxn>
                <a:cxn ang="0">
                  <a:pos x="125" y="44"/>
                </a:cxn>
                <a:cxn ang="0">
                  <a:pos x="121" y="36"/>
                </a:cxn>
                <a:cxn ang="0">
                  <a:pos x="117" y="29"/>
                </a:cxn>
                <a:cxn ang="0">
                  <a:pos x="112" y="22"/>
                </a:cxn>
                <a:cxn ang="0">
                  <a:pos x="106" y="16"/>
                </a:cxn>
                <a:cxn ang="0">
                  <a:pos x="100" y="11"/>
                </a:cxn>
                <a:cxn ang="0">
                  <a:pos x="92" y="7"/>
                </a:cxn>
                <a:cxn ang="0">
                  <a:pos x="85" y="4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1" y="1"/>
                </a:cxn>
                <a:cxn ang="0">
                  <a:pos x="43" y="4"/>
                </a:cxn>
                <a:cxn ang="0">
                  <a:pos x="36" y="7"/>
                </a:cxn>
                <a:cxn ang="0">
                  <a:pos x="28" y="11"/>
                </a:cxn>
                <a:cxn ang="0">
                  <a:pos x="22" y="16"/>
                </a:cxn>
                <a:cxn ang="0">
                  <a:pos x="16" y="22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7"/>
                </a:cxn>
                <a:cxn ang="0">
                  <a:pos x="3" y="85"/>
                </a:cxn>
                <a:cxn ang="0">
                  <a:pos x="7" y="93"/>
                </a:cxn>
                <a:cxn ang="0">
                  <a:pos x="11" y="100"/>
                </a:cxn>
                <a:cxn ang="0">
                  <a:pos x="16" y="106"/>
                </a:cxn>
                <a:cxn ang="0">
                  <a:pos x="22" y="112"/>
                </a:cxn>
                <a:cxn ang="0">
                  <a:pos x="28" y="117"/>
                </a:cxn>
                <a:cxn ang="0">
                  <a:pos x="36" y="122"/>
                </a:cxn>
                <a:cxn ang="0">
                  <a:pos x="43" y="125"/>
                </a:cxn>
                <a:cxn ang="0">
                  <a:pos x="51" y="127"/>
                </a:cxn>
                <a:cxn ang="0">
                  <a:pos x="60" y="128"/>
                </a:cxn>
                <a:cxn ang="0">
                  <a:pos x="68" y="128"/>
                </a:cxn>
                <a:cxn ang="0">
                  <a:pos x="76" y="127"/>
                </a:cxn>
                <a:cxn ang="0">
                  <a:pos x="85" y="125"/>
                </a:cxn>
                <a:cxn ang="0">
                  <a:pos x="92" y="122"/>
                </a:cxn>
                <a:cxn ang="0">
                  <a:pos x="100" y="117"/>
                </a:cxn>
                <a:cxn ang="0">
                  <a:pos x="106" y="112"/>
                </a:cxn>
                <a:cxn ang="0">
                  <a:pos x="112" y="106"/>
                </a:cxn>
                <a:cxn ang="0">
                  <a:pos x="117" y="100"/>
                </a:cxn>
                <a:cxn ang="0">
                  <a:pos x="121" y="93"/>
                </a:cxn>
                <a:cxn ang="0">
                  <a:pos x="125" y="85"/>
                </a:cxn>
                <a:cxn ang="0">
                  <a:pos x="127" y="77"/>
                </a:cxn>
                <a:cxn ang="0">
                  <a:pos x="128" y="68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0"/>
                  </a:lnTo>
                  <a:lnTo>
                    <a:pt x="128" y="56"/>
                  </a:lnTo>
                  <a:lnTo>
                    <a:pt x="127" y="52"/>
                  </a:lnTo>
                  <a:lnTo>
                    <a:pt x="126" y="48"/>
                  </a:lnTo>
                  <a:lnTo>
                    <a:pt x="125" y="44"/>
                  </a:lnTo>
                  <a:lnTo>
                    <a:pt x="123" y="40"/>
                  </a:lnTo>
                  <a:lnTo>
                    <a:pt x="121" y="36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5" y="25"/>
                  </a:lnTo>
                  <a:lnTo>
                    <a:pt x="112" y="22"/>
                  </a:lnTo>
                  <a:lnTo>
                    <a:pt x="109" y="19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6" y="9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7" y="2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7" y="36"/>
                  </a:lnTo>
                  <a:lnTo>
                    <a:pt x="5" y="40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8" y="96"/>
                  </a:lnTo>
                  <a:lnTo>
                    <a:pt x="11" y="100"/>
                  </a:lnTo>
                  <a:lnTo>
                    <a:pt x="13" y="103"/>
                  </a:lnTo>
                  <a:lnTo>
                    <a:pt x="16" y="106"/>
                  </a:lnTo>
                  <a:lnTo>
                    <a:pt x="19" y="110"/>
                  </a:lnTo>
                  <a:lnTo>
                    <a:pt x="22" y="112"/>
                  </a:lnTo>
                  <a:lnTo>
                    <a:pt x="25" y="115"/>
                  </a:lnTo>
                  <a:lnTo>
                    <a:pt x="28" y="117"/>
                  </a:lnTo>
                  <a:lnTo>
                    <a:pt x="32" y="120"/>
                  </a:lnTo>
                  <a:lnTo>
                    <a:pt x="36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51" y="127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2" y="128"/>
                  </a:lnTo>
                  <a:lnTo>
                    <a:pt x="76" y="127"/>
                  </a:lnTo>
                  <a:lnTo>
                    <a:pt x="81" y="126"/>
                  </a:lnTo>
                  <a:lnTo>
                    <a:pt x="85" y="125"/>
                  </a:lnTo>
                  <a:lnTo>
                    <a:pt x="88" y="123"/>
                  </a:lnTo>
                  <a:lnTo>
                    <a:pt x="92" y="122"/>
                  </a:lnTo>
                  <a:lnTo>
                    <a:pt x="96" y="120"/>
                  </a:lnTo>
                  <a:lnTo>
                    <a:pt x="100" y="117"/>
                  </a:lnTo>
                  <a:lnTo>
                    <a:pt x="103" y="115"/>
                  </a:lnTo>
                  <a:lnTo>
                    <a:pt x="106" y="112"/>
                  </a:lnTo>
                  <a:lnTo>
                    <a:pt x="109" y="110"/>
                  </a:lnTo>
                  <a:lnTo>
                    <a:pt x="112" y="106"/>
                  </a:lnTo>
                  <a:lnTo>
                    <a:pt x="115" y="103"/>
                  </a:lnTo>
                  <a:lnTo>
                    <a:pt x="117" y="100"/>
                  </a:lnTo>
                  <a:lnTo>
                    <a:pt x="119" y="96"/>
                  </a:lnTo>
                  <a:lnTo>
                    <a:pt x="121" y="93"/>
                  </a:lnTo>
                  <a:lnTo>
                    <a:pt x="123" y="89"/>
                  </a:lnTo>
                  <a:lnTo>
                    <a:pt x="125" y="85"/>
                  </a:lnTo>
                  <a:lnTo>
                    <a:pt x="126" y="81"/>
                  </a:lnTo>
                  <a:lnTo>
                    <a:pt x="127" y="77"/>
                  </a:lnTo>
                  <a:lnTo>
                    <a:pt x="128" y="73"/>
                  </a:lnTo>
                  <a:lnTo>
                    <a:pt x="128" y="68"/>
                  </a:lnTo>
                  <a:lnTo>
                    <a:pt x="128" y="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="" xmlns:a16="http://schemas.microsoft.com/office/drawing/2014/main" id="{D4078C18-E5DE-4ABE-942A-6DD92C3D6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527" y="5747609"/>
              <a:ext cx="234950" cy="236538"/>
            </a:xfrm>
            <a:custGeom>
              <a:avLst/>
              <a:gdLst/>
              <a:ahLst/>
              <a:cxnLst>
                <a:cxn ang="0">
                  <a:pos x="634" y="319"/>
                </a:cxn>
                <a:cxn ang="0">
                  <a:pos x="606" y="188"/>
                </a:cxn>
                <a:cxn ang="0">
                  <a:pos x="528" y="81"/>
                </a:cxn>
                <a:cxn ang="0">
                  <a:pos x="413" y="14"/>
                </a:cxn>
                <a:cxn ang="0">
                  <a:pos x="280" y="0"/>
                </a:cxn>
                <a:cxn ang="0">
                  <a:pos x="153" y="41"/>
                </a:cxn>
                <a:cxn ang="0">
                  <a:pos x="54" y="130"/>
                </a:cxn>
                <a:cxn ang="0">
                  <a:pos x="0" y="252"/>
                </a:cxn>
                <a:cxn ang="0">
                  <a:pos x="0" y="385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7"/>
                </a:cxn>
                <a:cxn ang="0">
                  <a:pos x="413" y="623"/>
                </a:cxn>
                <a:cxn ang="0">
                  <a:pos x="528" y="557"/>
                </a:cxn>
                <a:cxn ang="0">
                  <a:pos x="606" y="449"/>
                </a:cxn>
                <a:cxn ang="0">
                  <a:pos x="634" y="319"/>
                </a:cxn>
              </a:cxnLst>
              <a:rect l="0" t="0" r="r" b="b"/>
              <a:pathLst>
                <a:path w="634" h="637">
                  <a:moveTo>
                    <a:pt x="634" y="319"/>
                  </a:moveTo>
                  <a:lnTo>
                    <a:pt x="606" y="188"/>
                  </a:lnTo>
                  <a:lnTo>
                    <a:pt x="528" y="81"/>
                  </a:lnTo>
                  <a:lnTo>
                    <a:pt x="413" y="14"/>
                  </a:lnTo>
                  <a:lnTo>
                    <a:pt x="280" y="0"/>
                  </a:lnTo>
                  <a:lnTo>
                    <a:pt x="153" y="41"/>
                  </a:lnTo>
                  <a:lnTo>
                    <a:pt x="54" y="130"/>
                  </a:lnTo>
                  <a:lnTo>
                    <a:pt x="0" y="252"/>
                  </a:lnTo>
                  <a:lnTo>
                    <a:pt x="0" y="385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7"/>
                  </a:lnTo>
                  <a:lnTo>
                    <a:pt x="413" y="623"/>
                  </a:lnTo>
                  <a:lnTo>
                    <a:pt x="528" y="557"/>
                  </a:lnTo>
                  <a:lnTo>
                    <a:pt x="606" y="449"/>
                  </a:lnTo>
                  <a:lnTo>
                    <a:pt x="634" y="319"/>
                  </a:lnTo>
                </a:path>
              </a:pathLst>
            </a:cu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="" xmlns:a16="http://schemas.microsoft.com/office/drawing/2014/main" id="{814CF6AD-1D44-47EA-A23F-0D4C58DD0A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84" y="5369838"/>
              <a:ext cx="160020" cy="154940"/>
            </a:xfrm>
            <a:custGeom>
              <a:avLst/>
              <a:gdLst/>
              <a:ahLst/>
              <a:cxnLst>
                <a:cxn ang="0">
                  <a:pos x="534" y="260"/>
                </a:cxn>
                <a:cxn ang="0">
                  <a:pos x="508" y="144"/>
                </a:cxn>
                <a:cxn ang="0">
                  <a:pos x="433" y="51"/>
                </a:cxn>
                <a:cxn ang="0">
                  <a:pos x="326" y="0"/>
                </a:cxn>
                <a:cxn ang="0">
                  <a:pos x="208" y="0"/>
                </a:cxn>
                <a:cxn ang="0">
                  <a:pos x="101" y="51"/>
                </a:cxn>
                <a:cxn ang="0">
                  <a:pos x="26" y="144"/>
                </a:cxn>
                <a:cxn ang="0">
                  <a:pos x="0" y="260"/>
                </a:cxn>
                <a:cxn ang="0">
                  <a:pos x="26" y="376"/>
                </a:cxn>
                <a:cxn ang="0">
                  <a:pos x="101" y="469"/>
                </a:cxn>
                <a:cxn ang="0">
                  <a:pos x="208" y="520"/>
                </a:cxn>
                <a:cxn ang="0">
                  <a:pos x="326" y="520"/>
                </a:cxn>
                <a:cxn ang="0">
                  <a:pos x="433" y="469"/>
                </a:cxn>
                <a:cxn ang="0">
                  <a:pos x="508" y="376"/>
                </a:cxn>
                <a:cxn ang="0">
                  <a:pos x="534" y="260"/>
                </a:cxn>
              </a:cxnLst>
              <a:rect l="0" t="0" r="r" b="b"/>
              <a:pathLst>
                <a:path w="534" h="520">
                  <a:moveTo>
                    <a:pt x="534" y="260"/>
                  </a:moveTo>
                  <a:lnTo>
                    <a:pt x="508" y="144"/>
                  </a:lnTo>
                  <a:lnTo>
                    <a:pt x="433" y="51"/>
                  </a:lnTo>
                  <a:lnTo>
                    <a:pt x="326" y="0"/>
                  </a:lnTo>
                  <a:lnTo>
                    <a:pt x="208" y="0"/>
                  </a:lnTo>
                  <a:lnTo>
                    <a:pt x="101" y="51"/>
                  </a:lnTo>
                  <a:lnTo>
                    <a:pt x="26" y="144"/>
                  </a:lnTo>
                  <a:lnTo>
                    <a:pt x="0" y="260"/>
                  </a:lnTo>
                  <a:lnTo>
                    <a:pt x="26" y="376"/>
                  </a:lnTo>
                  <a:lnTo>
                    <a:pt x="101" y="469"/>
                  </a:lnTo>
                  <a:lnTo>
                    <a:pt x="208" y="520"/>
                  </a:lnTo>
                  <a:lnTo>
                    <a:pt x="326" y="520"/>
                  </a:lnTo>
                  <a:lnTo>
                    <a:pt x="433" y="469"/>
                  </a:lnTo>
                  <a:lnTo>
                    <a:pt x="508" y="376"/>
                  </a:lnTo>
                  <a:lnTo>
                    <a:pt x="534" y="26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Line 54">
              <a:extLst>
                <a:ext uri="{FF2B5EF4-FFF2-40B4-BE49-F238E27FC236}">
                  <a16:creationId xmlns="" xmlns:a16="http://schemas.microsoft.com/office/drawing/2014/main" id="{60984D50-BFB4-4DAF-818B-6300312C5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1526" y="4150409"/>
              <a:ext cx="139700" cy="1397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Line 55">
              <a:extLst>
                <a:ext uri="{FF2B5EF4-FFF2-40B4-BE49-F238E27FC236}">
                  <a16:creationId xmlns="" xmlns:a16="http://schemas.microsoft.com/office/drawing/2014/main" id="{3AE8056C-FED3-43ED-89A7-0E780C3AB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901" y="4102784"/>
              <a:ext cx="166687" cy="166688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Line 56">
              <a:extLst>
                <a:ext uri="{FF2B5EF4-FFF2-40B4-BE49-F238E27FC236}">
                  <a16:creationId xmlns="" xmlns:a16="http://schemas.microsoft.com/office/drawing/2014/main" id="{0F10AB07-CBC3-4567-97B9-F742D8BBB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151" y="4071034"/>
              <a:ext cx="163512" cy="163513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Line 57">
              <a:extLst>
                <a:ext uri="{FF2B5EF4-FFF2-40B4-BE49-F238E27FC236}">
                  <a16:creationId xmlns="" xmlns:a16="http://schemas.microsoft.com/office/drawing/2014/main" id="{1C89BB1D-5ABD-419B-85C6-59E1BE072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276" y="4053571"/>
              <a:ext cx="128587" cy="1301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Line 58">
              <a:extLst>
                <a:ext uri="{FF2B5EF4-FFF2-40B4-BE49-F238E27FC236}">
                  <a16:creationId xmlns="" xmlns:a16="http://schemas.microsoft.com/office/drawing/2014/main" id="{B91EBB43-EE22-41D5-ACF6-E944A1F80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102" y="5904771"/>
              <a:ext cx="73025" cy="73025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Line 59">
              <a:extLst>
                <a:ext uri="{FF2B5EF4-FFF2-40B4-BE49-F238E27FC236}">
                  <a16:creationId xmlns="" xmlns:a16="http://schemas.microsoft.com/office/drawing/2014/main" id="{4EBD6CE3-AD17-43FC-A382-8A90B8C23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252" y="5834921"/>
              <a:ext cx="146050" cy="1460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7" name="Line 60">
              <a:extLst>
                <a:ext uri="{FF2B5EF4-FFF2-40B4-BE49-F238E27FC236}">
                  <a16:creationId xmlns="" xmlns:a16="http://schemas.microsoft.com/office/drawing/2014/main" id="{32661F2E-351D-4D70-A2E3-67EC0EF7D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802" y="5790471"/>
              <a:ext cx="166687" cy="16668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Line 61">
              <a:extLst>
                <a:ext uri="{FF2B5EF4-FFF2-40B4-BE49-F238E27FC236}">
                  <a16:creationId xmlns="" xmlns:a16="http://schemas.microsoft.com/office/drawing/2014/main" id="{D247E58B-606C-4866-992A-69FD94B10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640" y="5760309"/>
              <a:ext cx="160337" cy="16033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Line 62">
              <a:extLst>
                <a:ext uri="{FF2B5EF4-FFF2-40B4-BE49-F238E27FC236}">
                  <a16:creationId xmlns="" xmlns:a16="http://schemas.microsoft.com/office/drawing/2014/main" id="{14C34082-9AC3-450A-825D-4248F7D2A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352" y="5746021"/>
              <a:ext cx="120650" cy="1206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Line 63">
              <a:extLst>
                <a:ext uri="{FF2B5EF4-FFF2-40B4-BE49-F238E27FC236}">
                  <a16:creationId xmlns="" xmlns:a16="http://schemas.microsoft.com/office/drawing/2014/main" id="{EBB4682B-27ED-409F-BDB8-63CBC2A0C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731" y="5455693"/>
              <a:ext cx="67487" cy="674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Line 64">
              <a:extLst>
                <a:ext uri="{FF2B5EF4-FFF2-40B4-BE49-F238E27FC236}">
                  <a16:creationId xmlns="" xmlns:a16="http://schemas.microsoft.com/office/drawing/2014/main" id="{3A9D75EF-6468-4B7B-B04C-BE91F7AA4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898" y="5406814"/>
              <a:ext cx="106765" cy="1067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Line 65">
              <a:extLst>
                <a:ext uri="{FF2B5EF4-FFF2-40B4-BE49-F238E27FC236}">
                  <a16:creationId xmlns="" xmlns:a16="http://schemas.microsoft.com/office/drawing/2014/main" id="{79FA9C5F-D7A1-49A0-8BDB-7F91411D0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6" y="5377993"/>
              <a:ext cx="90126" cy="91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="" xmlns:a16="http://schemas.microsoft.com/office/drawing/2014/main" id="{3A025A7F-56BC-4982-919A-80A9588CE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36" y="5407995"/>
              <a:ext cx="1522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TSI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2A86235-8555-4A95-96B1-FC3F0345544D}"/>
                </a:ext>
              </a:extLst>
            </p:cNvPr>
            <p:cNvSpPr txBox="1"/>
            <p:nvPr/>
          </p:nvSpPr>
          <p:spPr bwMode="auto">
            <a:xfrm>
              <a:off x="924025" y="4475747"/>
              <a:ext cx="348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D307088-5B9D-4CAB-B912-1BE1B6DA999C}"/>
                </a:ext>
              </a:extLst>
            </p:cNvPr>
            <p:cNvSpPr txBox="1"/>
            <p:nvPr/>
          </p:nvSpPr>
          <p:spPr bwMode="auto">
            <a:xfrm>
              <a:off x="1730943" y="5783179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D56CC26-1080-40DA-831F-AC574A599423}"/>
                </a:ext>
              </a:extLst>
            </p:cNvPr>
            <p:cNvSpPr txBox="1"/>
            <p:nvPr/>
          </p:nvSpPr>
          <p:spPr bwMode="auto">
            <a:xfrm>
              <a:off x="2048799" y="4683707"/>
              <a:ext cx="2632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endParaRPr lang="en-US" sz="1000" baseline="-250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26">
              <a:extLst>
                <a:ext uri="{FF2B5EF4-FFF2-40B4-BE49-F238E27FC236}">
                  <a16:creationId xmlns="" xmlns:a16="http://schemas.microsoft.com/office/drawing/2014/main" id="{2F9B6C00-6F26-49BA-B0B8-3615D9DE2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88" y="5589271"/>
              <a:ext cx="561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resolution;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centering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42C0A43D-45D6-466E-A11F-5786A67A9F68}"/>
              </a:ext>
            </a:extLst>
          </p:cNvPr>
          <p:cNvGrpSpPr/>
          <p:nvPr/>
        </p:nvGrpSpPr>
        <p:grpSpPr>
          <a:xfrm>
            <a:off x="672663" y="2319173"/>
            <a:ext cx="2812646" cy="520700"/>
            <a:chOff x="231228" y="2319173"/>
            <a:chExt cx="2812646" cy="520700"/>
          </a:xfrm>
        </p:grpSpPr>
        <p:graphicFrame>
          <p:nvGraphicFramePr>
            <p:cNvPr id="3" name="Object 2">
              <a:extLst>
                <a:ext uri="{FF2B5EF4-FFF2-40B4-BE49-F238E27FC236}">
                  <a16:creationId xmlns="" xmlns:a16="http://schemas.microsoft.com/office/drawing/2014/main" id="{1B0050A2-7D38-4D34-8113-7F704C3040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223135593"/>
                </p:ext>
              </p:extLst>
            </p:nvPr>
          </p:nvGraphicFramePr>
          <p:xfrm>
            <a:off x="1891349" y="2319173"/>
            <a:ext cx="1152525" cy="520700"/>
          </p:xfrm>
          <a:graphic>
            <a:graphicData uri="http://schemas.openxmlformats.org/presentationml/2006/ole">
              <p:oleObj spid="_x0000_s463906" name="Equation" r:id="rId3" imgW="22860000" imgH="10363200" progId="Equation.DSMT4">
                <p:embed/>
              </p:oleObj>
            </a:graphicData>
          </a:graphic>
        </p:graphicFrame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D0F21EBC-ACB4-457D-8518-4A5D78683BB3}"/>
                </a:ext>
              </a:extLst>
            </p:cNvPr>
            <p:cNvSpPr txBox="1"/>
            <p:nvPr/>
          </p:nvSpPr>
          <p:spPr>
            <a:xfrm>
              <a:off x="231228" y="2410246"/>
              <a:ext cx="1555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TSI Point &amp; Read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A3C78B16-E001-4599-93D9-A16F4958B461}"/>
              </a:ext>
            </a:extLst>
          </p:cNvPr>
          <p:cNvGrpSpPr/>
          <p:nvPr/>
        </p:nvGrpSpPr>
        <p:grpSpPr>
          <a:xfrm>
            <a:off x="672663" y="3200157"/>
            <a:ext cx="4316505" cy="521208"/>
            <a:chOff x="231228" y="3200157"/>
            <a:chExt cx="4316505" cy="521208"/>
          </a:xfrm>
        </p:grpSpPr>
        <p:graphicFrame>
          <p:nvGraphicFramePr>
            <p:cNvPr id="4" name="Object 4">
              <a:extLst>
                <a:ext uri="{FF2B5EF4-FFF2-40B4-BE49-F238E27FC236}">
                  <a16:creationId xmlns="" xmlns:a16="http://schemas.microsoft.com/office/drawing/2014/main" id="{AC9158E8-ACC0-4D6E-A517-4B2AB8C772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6350044"/>
                </p:ext>
              </p:extLst>
            </p:nvPr>
          </p:nvGraphicFramePr>
          <p:xfrm>
            <a:off x="1891349" y="3200157"/>
            <a:ext cx="2656384" cy="521208"/>
          </p:xfrm>
          <a:graphic>
            <a:graphicData uri="http://schemas.openxmlformats.org/presentationml/2006/ole">
              <p:oleObj spid="_x0000_s463907" name="Equation" r:id="rId4" imgW="57302400" imgH="11277600" progId="Equation.DSMT4">
                <p:embed/>
              </p:oleObj>
            </a:graphicData>
          </a:graphic>
        </p:graphicFrame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DFA1920-2AB0-448C-83DF-5F6B268E6CD7}"/>
                </a:ext>
              </a:extLst>
            </p:cNvPr>
            <p:cNvSpPr txBox="1"/>
            <p:nvPr/>
          </p:nvSpPr>
          <p:spPr>
            <a:xfrm>
              <a:off x="231228" y="3310280"/>
              <a:ext cx="12840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TSI Centering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00002691-8A58-444F-863F-E9B7606DE4C5}"/>
              </a:ext>
            </a:extLst>
          </p:cNvPr>
          <p:cNvGrpSpPr/>
          <p:nvPr/>
        </p:nvGrpSpPr>
        <p:grpSpPr>
          <a:xfrm>
            <a:off x="672663" y="4119241"/>
            <a:ext cx="5101821" cy="681037"/>
            <a:chOff x="231228" y="4174397"/>
            <a:chExt cx="5101821" cy="681037"/>
          </a:xfrm>
        </p:grpSpPr>
        <p:graphicFrame>
          <p:nvGraphicFramePr>
            <p:cNvPr id="5" name="Object 5">
              <a:extLst>
                <a:ext uri="{FF2B5EF4-FFF2-40B4-BE49-F238E27FC236}">
                  <a16:creationId xmlns="" xmlns:a16="http://schemas.microsoft.com/office/drawing/2014/main" id="{C4D2A98E-1983-4860-A0B8-1205D4BB2E8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12974490"/>
                </p:ext>
              </p:extLst>
            </p:nvPr>
          </p:nvGraphicFramePr>
          <p:xfrm>
            <a:off x="1891349" y="4174397"/>
            <a:ext cx="3441700" cy="681037"/>
          </p:xfrm>
          <a:graphic>
            <a:graphicData uri="http://schemas.openxmlformats.org/presentationml/2006/ole">
              <p:oleObj spid="_x0000_s463908" name="Equation" r:id="rId5" imgW="69189600" imgH="13716000" progId="Equation.DSMT4">
                <p:embed/>
              </p:oleObj>
            </a:graphicData>
          </a:graphic>
        </p:graphicFrame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4103DEB-C735-463F-A2A9-A7556416764C}"/>
                </a:ext>
              </a:extLst>
            </p:cNvPr>
            <p:cNvSpPr txBox="1"/>
            <p:nvPr/>
          </p:nvSpPr>
          <p:spPr>
            <a:xfrm>
              <a:off x="231228" y="4345638"/>
              <a:ext cx="1555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Target Centering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9C7DF422-7390-42F3-B20E-3975A06CB0C4}"/>
              </a:ext>
            </a:extLst>
          </p:cNvPr>
          <p:cNvGrpSpPr/>
          <p:nvPr/>
        </p:nvGrpSpPr>
        <p:grpSpPr>
          <a:xfrm>
            <a:off x="672663" y="5160562"/>
            <a:ext cx="3448917" cy="361950"/>
            <a:chOff x="231228" y="6127513"/>
            <a:chExt cx="3448917" cy="361950"/>
          </a:xfrm>
        </p:grpSpPr>
        <p:graphicFrame>
          <p:nvGraphicFramePr>
            <p:cNvPr id="6" name="Object 6">
              <a:extLst>
                <a:ext uri="{FF2B5EF4-FFF2-40B4-BE49-F238E27FC236}">
                  <a16:creationId xmlns="" xmlns:a16="http://schemas.microsoft.com/office/drawing/2014/main" id="{DC8ED68C-94C0-410D-8F92-B1571C7196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537518458"/>
                </p:ext>
              </p:extLst>
            </p:nvPr>
          </p:nvGraphicFramePr>
          <p:xfrm>
            <a:off x="1891349" y="6127513"/>
            <a:ext cx="1788796" cy="361950"/>
          </p:xfrm>
          <a:graphic>
            <a:graphicData uri="http://schemas.openxmlformats.org/presentationml/2006/ole">
              <p:oleObj spid="_x0000_s463909" name="Equation" r:id="rId6" imgW="35966400" imgH="7315200" progId="Equation.DSMT4">
                <p:embed/>
              </p:oleObj>
            </a:graphicData>
          </a:graphic>
        </p:graphicFrame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DF94AD2-802C-48AE-800E-82AC683934E5}"/>
                </a:ext>
              </a:extLst>
            </p:cNvPr>
            <p:cNvSpPr txBox="1"/>
            <p:nvPr/>
          </p:nvSpPr>
          <p:spPr>
            <a:xfrm>
              <a:off x="231228" y="6139211"/>
              <a:ext cx="11255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Angle Error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9178258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DE207267-F42D-4659-8AD7-4CDCAF41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B. Error Propagation; 2. Combined</a:t>
            </a:r>
          </a:p>
          <a:p>
            <a:pPr lvl="1"/>
            <a:r>
              <a:rPr lang="en-US"/>
              <a:t>b. Angle</a:t>
            </a:r>
          </a:p>
          <a:p>
            <a:pPr lvl="1"/>
            <a:endParaRPr lang="en-US"/>
          </a:p>
          <a:p>
            <a:pPr lvl="1"/>
            <a:r>
              <a:rPr lang="en-US"/>
              <a:t>Example</a:t>
            </a:r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A TSI with DIN spec of 2 sec; </a:t>
            </a:r>
          </a:p>
          <a:p>
            <a:pPr lvl="3"/>
            <a:r>
              <a:rPr lang="en-US">
                <a:effectLst/>
                <a:latin typeface="Calibri" panose="020F0502020204030204" pitchFamily="34" charset="0"/>
              </a:rPr>
              <a:t>centering error: ±0.005 ft</a:t>
            </a:r>
          </a:p>
          <a:p>
            <a:pPr lvl="2"/>
            <a:endParaRPr lang="en-US" sz="1800">
              <a:latin typeface="Calibri" panose="020F0502020204030204" pitchFamily="34" charset="0"/>
            </a:endParaRPr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BS &amp; FS centering errors: ±0.005 ft &amp; ±0.01 ft; </a:t>
            </a:r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BS &amp; FS dists: 176 ft &amp; 243 ft.</a:t>
            </a:r>
          </a:p>
          <a:p>
            <a:pPr lvl="1"/>
            <a:endParaRPr lang="en-US" sz="1800"/>
          </a:p>
          <a:p>
            <a:pPr lvl="2"/>
            <a:r>
              <a:rPr lang="en-US" sz="1800">
                <a:effectLst/>
                <a:latin typeface="Calibri" panose="020F0502020204030204" pitchFamily="34" charset="0"/>
              </a:rPr>
              <a:t>Angle was measured 2 D/R to get 123°30’10”</a:t>
            </a:r>
          </a:p>
          <a:p>
            <a:pPr lvl="2"/>
            <a:endParaRPr lang="en-US" sz="1800">
              <a:latin typeface="Calibri" panose="020F0502020204030204" pitchFamily="34" charset="0"/>
            </a:endParaRPr>
          </a:p>
          <a:p>
            <a:pPr lvl="2"/>
            <a:r>
              <a:rPr lang="en-US" sz="1800">
                <a:latin typeface="Calibri" panose="020F0502020204030204" pitchFamily="34" charset="0"/>
              </a:rPr>
              <a:t>What is the expected error in the angle?</a:t>
            </a:r>
            <a:endParaRPr lang="en-US" sz="180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D7ABD5A-8B90-443E-BE75-BACBCBC205AA}"/>
              </a:ext>
            </a:extLst>
          </p:cNvPr>
          <p:cNvGrpSpPr/>
          <p:nvPr/>
        </p:nvGrpSpPr>
        <p:grpSpPr>
          <a:xfrm>
            <a:off x="6228050" y="2300449"/>
            <a:ext cx="2585897" cy="2183930"/>
            <a:chOff x="373788" y="3845470"/>
            <a:chExt cx="2585897" cy="218393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BDF10E5-A594-4D5E-87F1-67581F2103E9}"/>
                </a:ext>
              </a:extLst>
            </p:cNvPr>
            <p:cNvCxnSpPr/>
            <p:nvPr/>
          </p:nvCxnSpPr>
          <p:spPr>
            <a:xfrm>
              <a:off x="1620634" y="4174346"/>
              <a:ext cx="1040330" cy="169003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F7232245-5E04-4D38-8679-8FC1EFD98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864" y="4053571"/>
              <a:ext cx="234950" cy="238125"/>
            </a:xfrm>
            <a:custGeom>
              <a:avLst/>
              <a:gdLst/>
              <a:ahLst/>
              <a:cxnLst>
                <a:cxn ang="0">
                  <a:pos x="633" y="319"/>
                </a:cxn>
                <a:cxn ang="0">
                  <a:pos x="606" y="189"/>
                </a:cxn>
                <a:cxn ang="0">
                  <a:pos x="527" y="81"/>
                </a:cxn>
                <a:cxn ang="0">
                  <a:pos x="412" y="14"/>
                </a:cxn>
                <a:cxn ang="0">
                  <a:pos x="280" y="0"/>
                </a:cxn>
                <a:cxn ang="0">
                  <a:pos x="153" y="42"/>
                </a:cxn>
                <a:cxn ang="0">
                  <a:pos x="54" y="131"/>
                </a:cxn>
                <a:cxn ang="0">
                  <a:pos x="0" y="252"/>
                </a:cxn>
                <a:cxn ang="0">
                  <a:pos x="0" y="386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8"/>
                </a:cxn>
                <a:cxn ang="0">
                  <a:pos x="412" y="624"/>
                </a:cxn>
                <a:cxn ang="0">
                  <a:pos x="527" y="557"/>
                </a:cxn>
                <a:cxn ang="0">
                  <a:pos x="606" y="449"/>
                </a:cxn>
                <a:cxn ang="0">
                  <a:pos x="633" y="319"/>
                </a:cxn>
              </a:cxnLst>
              <a:rect l="0" t="0" r="r" b="b"/>
              <a:pathLst>
                <a:path w="633" h="638">
                  <a:moveTo>
                    <a:pt x="633" y="319"/>
                  </a:moveTo>
                  <a:lnTo>
                    <a:pt x="606" y="189"/>
                  </a:lnTo>
                  <a:lnTo>
                    <a:pt x="527" y="81"/>
                  </a:lnTo>
                  <a:lnTo>
                    <a:pt x="412" y="14"/>
                  </a:lnTo>
                  <a:lnTo>
                    <a:pt x="280" y="0"/>
                  </a:lnTo>
                  <a:lnTo>
                    <a:pt x="153" y="42"/>
                  </a:lnTo>
                  <a:lnTo>
                    <a:pt x="54" y="131"/>
                  </a:lnTo>
                  <a:lnTo>
                    <a:pt x="0" y="252"/>
                  </a:lnTo>
                  <a:lnTo>
                    <a:pt x="0" y="386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8"/>
                  </a:lnTo>
                  <a:lnTo>
                    <a:pt x="412" y="624"/>
                  </a:lnTo>
                  <a:lnTo>
                    <a:pt x="527" y="557"/>
                  </a:lnTo>
                  <a:lnTo>
                    <a:pt x="606" y="449"/>
                  </a:lnTo>
                  <a:lnTo>
                    <a:pt x="633" y="319"/>
                  </a:lnTo>
                </a:path>
              </a:pathLst>
            </a:cu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0" name="Rectangle 26">
              <a:extLst>
                <a:ext uri="{FF2B5EF4-FFF2-40B4-BE49-F238E27FC236}">
                  <a16:creationId xmlns="" xmlns:a16="http://schemas.microsoft.com/office/drawing/2014/main" id="{BA681A21-C967-401D-A8A7-5BF7E76C7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933" y="3845470"/>
              <a:ext cx="14747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C00000"/>
                  </a:solidFill>
                  <a:effectLst/>
                  <a:latin typeface="+mj-lt"/>
                  <a:cs typeface="Times New Roman" pitchFamily="18" charset="0"/>
                </a:rPr>
                <a:t>BS</a:t>
              </a:r>
              <a:endParaRPr kumimoji="0" lang="en-US" sz="1000" b="0" i="0" u="none" strike="noStrike" cap="none" normalizeH="0" baseline="-2500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1" name="Line 27">
              <a:extLst>
                <a:ext uri="{FF2B5EF4-FFF2-40B4-BE49-F238E27FC236}">
                  <a16:creationId xmlns="" xmlns:a16="http://schemas.microsoft.com/office/drawing/2014/main" id="{8547868C-4360-4627-B0D0-1DFB10EAB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403" y="4171166"/>
              <a:ext cx="831456" cy="1274817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2" name="Line 28">
              <a:extLst>
                <a:ext uri="{FF2B5EF4-FFF2-40B4-BE49-F238E27FC236}">
                  <a16:creationId xmlns="" xmlns:a16="http://schemas.microsoft.com/office/drawing/2014/main" id="{AA84DE85-0EBD-4B1E-B66D-2AA63B640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402" y="5445984"/>
              <a:ext cx="1878012" cy="419100"/>
            </a:xfrm>
            <a:prstGeom prst="line">
              <a:avLst/>
            </a:prstGeom>
            <a:noFill/>
            <a:ln w="635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="" xmlns:a16="http://schemas.microsoft.com/office/drawing/2014/main" id="{41FBE77E-0674-49EB-ACA1-5509CA5AF9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090" y="4967297"/>
              <a:ext cx="265450" cy="619899"/>
            </a:xfrm>
            <a:custGeom>
              <a:avLst/>
              <a:gdLst/>
              <a:ahLst/>
              <a:cxnLst>
                <a:cxn ang="0">
                  <a:pos x="1392" y="3419"/>
                </a:cxn>
                <a:cxn ang="0">
                  <a:pos x="1458" y="2988"/>
                </a:cxn>
                <a:cxn ang="0">
                  <a:pos x="1466" y="2552"/>
                </a:cxn>
                <a:cxn ang="0">
                  <a:pos x="1415" y="2119"/>
                </a:cxn>
                <a:cxn ang="0">
                  <a:pos x="1306" y="1696"/>
                </a:cxn>
                <a:cxn ang="0">
                  <a:pos x="1142" y="1292"/>
                </a:cxn>
                <a:cxn ang="0">
                  <a:pos x="925" y="914"/>
                </a:cxn>
                <a:cxn ang="0">
                  <a:pos x="658" y="568"/>
                </a:cxn>
                <a:cxn ang="0">
                  <a:pos x="348" y="262"/>
                </a:cxn>
                <a:cxn ang="0">
                  <a:pos x="0" y="0"/>
                </a:cxn>
              </a:cxnLst>
              <a:rect l="0" t="0" r="r" b="b"/>
              <a:pathLst>
                <a:path w="1466" h="3419">
                  <a:moveTo>
                    <a:pt x="1392" y="3419"/>
                  </a:moveTo>
                  <a:lnTo>
                    <a:pt x="1458" y="2988"/>
                  </a:lnTo>
                  <a:lnTo>
                    <a:pt x="1466" y="2552"/>
                  </a:lnTo>
                  <a:lnTo>
                    <a:pt x="1415" y="2119"/>
                  </a:lnTo>
                  <a:lnTo>
                    <a:pt x="1306" y="1696"/>
                  </a:lnTo>
                  <a:lnTo>
                    <a:pt x="1142" y="1292"/>
                  </a:lnTo>
                  <a:lnTo>
                    <a:pt x="925" y="914"/>
                  </a:lnTo>
                  <a:lnTo>
                    <a:pt x="658" y="568"/>
                  </a:lnTo>
                  <a:lnTo>
                    <a:pt x="348" y="26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FF"/>
              </a:solidFill>
              <a:prstDash val="solid"/>
              <a:round/>
              <a:headEnd type="arrow" w="sm" len="sm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4" name="Rectangle 37">
              <a:extLst>
                <a:ext uri="{FF2B5EF4-FFF2-40B4-BE49-F238E27FC236}">
                  <a16:creationId xmlns="" xmlns:a16="http://schemas.microsoft.com/office/drawing/2014/main" id="{4E69D01F-F98C-4090-807D-22234A278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8621" y="5626651"/>
              <a:ext cx="14106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E</a:t>
              </a:r>
              <a:r>
                <a:rPr kumimoji="0" lang="en-US" sz="1000" b="0" i="0" u="none" strike="noStrike" cap="none" normalizeH="0" baseline="-25000">
                  <a:ln>
                    <a:noFill/>
                  </a:ln>
                  <a:solidFill>
                    <a:srgbClr val="009900"/>
                  </a:solidFill>
                  <a:effectLst/>
                  <a:latin typeface="+mj-lt"/>
                  <a:cs typeface="Times New Roman" pitchFamily="18" charset="0"/>
                </a:rPr>
                <a:t>FS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15" name="Freeform 38">
              <a:extLst>
                <a:ext uri="{FF2B5EF4-FFF2-40B4-BE49-F238E27FC236}">
                  <a16:creationId xmlns="" xmlns:a16="http://schemas.microsoft.com/office/drawing/2014/main" id="{F89ABCEB-6F44-4375-B45A-7F791ED6A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602" y="58412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10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10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5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="" xmlns:a16="http://schemas.microsoft.com/office/drawing/2014/main" id="{0021CE00-D86D-4E25-AED0-9A28696F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939" y="414882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1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1" y="13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5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10" y="29"/>
                </a:cxn>
                <a:cxn ang="0">
                  <a:pos x="12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2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7" name="Freeform 42">
              <a:extLst>
                <a:ext uri="{FF2B5EF4-FFF2-40B4-BE49-F238E27FC236}">
                  <a16:creationId xmlns="" xmlns:a16="http://schemas.microsoft.com/office/drawing/2014/main" id="{E656972C-4F9B-474E-B064-8F2715384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30" y="15"/>
                </a:cxn>
                <a:cxn ang="0">
                  <a:pos x="30" y="13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8" y="8"/>
                </a:cxn>
                <a:cxn ang="0">
                  <a:pos x="27" y="6"/>
                </a:cxn>
                <a:cxn ang="0">
                  <a:pos x="26" y="5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1" y="11"/>
                </a:cxn>
                <a:cxn ang="0">
                  <a:pos x="0" y="13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1" y="19"/>
                </a:cxn>
                <a:cxn ang="0">
                  <a:pos x="1" y="21"/>
                </a:cxn>
                <a:cxn ang="0">
                  <a:pos x="2" y="23"/>
                </a:cxn>
                <a:cxn ang="0">
                  <a:pos x="3" y="24"/>
                </a:cxn>
                <a:cxn ang="0">
                  <a:pos x="4" y="26"/>
                </a:cxn>
                <a:cxn ang="0">
                  <a:pos x="6" y="27"/>
                </a:cxn>
                <a:cxn ang="0">
                  <a:pos x="8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3" y="30"/>
                </a:cxn>
                <a:cxn ang="0">
                  <a:pos x="15" y="30"/>
                </a:cxn>
                <a:cxn ang="0">
                  <a:pos x="17" y="30"/>
                </a:cxn>
                <a:cxn ang="0">
                  <a:pos x="19" y="30"/>
                </a:cxn>
                <a:cxn ang="0">
                  <a:pos x="21" y="29"/>
                </a:cxn>
                <a:cxn ang="0">
                  <a:pos x="23" y="28"/>
                </a:cxn>
                <a:cxn ang="0">
                  <a:pos x="24" y="27"/>
                </a:cxn>
                <a:cxn ang="0">
                  <a:pos x="26" y="26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9" y="21"/>
                </a:cxn>
                <a:cxn ang="0">
                  <a:pos x="30" y="19"/>
                </a:cxn>
                <a:cxn ang="0">
                  <a:pos x="30" y="17"/>
                </a:cxn>
              </a:cxnLst>
              <a:rect l="0" t="0" r="r" b="b"/>
              <a:pathLst>
                <a:path w="30" h="30">
                  <a:moveTo>
                    <a:pt x="30" y="16"/>
                  </a:moveTo>
                  <a:lnTo>
                    <a:pt x="30" y="15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8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1" y="30"/>
                  </a:lnTo>
                  <a:lnTo>
                    <a:pt x="12" y="30"/>
                  </a:lnTo>
                  <a:lnTo>
                    <a:pt x="13" y="30"/>
                  </a:lnTo>
                  <a:lnTo>
                    <a:pt x="14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8" name="Freeform 43">
              <a:extLst>
                <a:ext uri="{FF2B5EF4-FFF2-40B4-BE49-F238E27FC236}">
                  <a16:creationId xmlns="" xmlns:a16="http://schemas.microsoft.com/office/drawing/2014/main" id="{CBAE5007-C9E5-4EE8-BC65-9690EDBD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90" y="5422171"/>
              <a:ext cx="47625" cy="47625"/>
            </a:xfrm>
            <a:custGeom>
              <a:avLst/>
              <a:gdLst/>
              <a:ahLst/>
              <a:cxnLst>
                <a:cxn ang="0">
                  <a:pos x="128" y="60"/>
                </a:cxn>
                <a:cxn ang="0">
                  <a:pos x="127" y="52"/>
                </a:cxn>
                <a:cxn ang="0">
                  <a:pos x="125" y="44"/>
                </a:cxn>
                <a:cxn ang="0">
                  <a:pos x="121" y="36"/>
                </a:cxn>
                <a:cxn ang="0">
                  <a:pos x="117" y="29"/>
                </a:cxn>
                <a:cxn ang="0">
                  <a:pos x="112" y="22"/>
                </a:cxn>
                <a:cxn ang="0">
                  <a:pos x="106" y="16"/>
                </a:cxn>
                <a:cxn ang="0">
                  <a:pos x="100" y="11"/>
                </a:cxn>
                <a:cxn ang="0">
                  <a:pos x="92" y="7"/>
                </a:cxn>
                <a:cxn ang="0">
                  <a:pos x="85" y="4"/>
                </a:cxn>
                <a:cxn ang="0">
                  <a:pos x="76" y="1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1" y="1"/>
                </a:cxn>
                <a:cxn ang="0">
                  <a:pos x="43" y="4"/>
                </a:cxn>
                <a:cxn ang="0">
                  <a:pos x="36" y="7"/>
                </a:cxn>
                <a:cxn ang="0">
                  <a:pos x="28" y="11"/>
                </a:cxn>
                <a:cxn ang="0">
                  <a:pos x="22" y="16"/>
                </a:cxn>
                <a:cxn ang="0">
                  <a:pos x="16" y="22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1" y="52"/>
                </a:cxn>
                <a:cxn ang="0">
                  <a:pos x="0" y="60"/>
                </a:cxn>
                <a:cxn ang="0">
                  <a:pos x="0" y="68"/>
                </a:cxn>
                <a:cxn ang="0">
                  <a:pos x="1" y="77"/>
                </a:cxn>
                <a:cxn ang="0">
                  <a:pos x="3" y="85"/>
                </a:cxn>
                <a:cxn ang="0">
                  <a:pos x="7" y="93"/>
                </a:cxn>
                <a:cxn ang="0">
                  <a:pos x="11" y="100"/>
                </a:cxn>
                <a:cxn ang="0">
                  <a:pos x="16" y="106"/>
                </a:cxn>
                <a:cxn ang="0">
                  <a:pos x="22" y="112"/>
                </a:cxn>
                <a:cxn ang="0">
                  <a:pos x="28" y="117"/>
                </a:cxn>
                <a:cxn ang="0">
                  <a:pos x="36" y="122"/>
                </a:cxn>
                <a:cxn ang="0">
                  <a:pos x="43" y="125"/>
                </a:cxn>
                <a:cxn ang="0">
                  <a:pos x="51" y="127"/>
                </a:cxn>
                <a:cxn ang="0">
                  <a:pos x="60" y="128"/>
                </a:cxn>
                <a:cxn ang="0">
                  <a:pos x="68" y="128"/>
                </a:cxn>
                <a:cxn ang="0">
                  <a:pos x="76" y="127"/>
                </a:cxn>
                <a:cxn ang="0">
                  <a:pos x="85" y="125"/>
                </a:cxn>
                <a:cxn ang="0">
                  <a:pos x="92" y="122"/>
                </a:cxn>
                <a:cxn ang="0">
                  <a:pos x="100" y="117"/>
                </a:cxn>
                <a:cxn ang="0">
                  <a:pos x="106" y="112"/>
                </a:cxn>
                <a:cxn ang="0">
                  <a:pos x="112" y="106"/>
                </a:cxn>
                <a:cxn ang="0">
                  <a:pos x="117" y="100"/>
                </a:cxn>
                <a:cxn ang="0">
                  <a:pos x="121" y="93"/>
                </a:cxn>
                <a:cxn ang="0">
                  <a:pos x="125" y="85"/>
                </a:cxn>
                <a:cxn ang="0">
                  <a:pos x="127" y="77"/>
                </a:cxn>
                <a:cxn ang="0">
                  <a:pos x="128" y="68"/>
                </a:cxn>
              </a:cxnLst>
              <a:rect l="0" t="0" r="r" b="b"/>
              <a:pathLst>
                <a:path w="128" h="128">
                  <a:moveTo>
                    <a:pt x="128" y="64"/>
                  </a:moveTo>
                  <a:lnTo>
                    <a:pt x="128" y="60"/>
                  </a:lnTo>
                  <a:lnTo>
                    <a:pt x="128" y="56"/>
                  </a:lnTo>
                  <a:lnTo>
                    <a:pt x="127" y="52"/>
                  </a:lnTo>
                  <a:lnTo>
                    <a:pt x="126" y="48"/>
                  </a:lnTo>
                  <a:lnTo>
                    <a:pt x="125" y="44"/>
                  </a:lnTo>
                  <a:lnTo>
                    <a:pt x="123" y="40"/>
                  </a:lnTo>
                  <a:lnTo>
                    <a:pt x="121" y="36"/>
                  </a:lnTo>
                  <a:lnTo>
                    <a:pt x="119" y="32"/>
                  </a:lnTo>
                  <a:lnTo>
                    <a:pt x="117" y="29"/>
                  </a:lnTo>
                  <a:lnTo>
                    <a:pt x="115" y="25"/>
                  </a:lnTo>
                  <a:lnTo>
                    <a:pt x="112" y="22"/>
                  </a:lnTo>
                  <a:lnTo>
                    <a:pt x="109" y="19"/>
                  </a:lnTo>
                  <a:lnTo>
                    <a:pt x="106" y="16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6" y="9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72" y="1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7" y="2"/>
                  </a:lnTo>
                  <a:lnTo>
                    <a:pt x="43" y="4"/>
                  </a:lnTo>
                  <a:lnTo>
                    <a:pt x="39" y="5"/>
                  </a:lnTo>
                  <a:lnTo>
                    <a:pt x="36" y="7"/>
                  </a:lnTo>
                  <a:lnTo>
                    <a:pt x="32" y="9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8" y="32"/>
                  </a:lnTo>
                  <a:lnTo>
                    <a:pt x="7" y="36"/>
                  </a:lnTo>
                  <a:lnTo>
                    <a:pt x="5" y="40"/>
                  </a:lnTo>
                  <a:lnTo>
                    <a:pt x="3" y="44"/>
                  </a:lnTo>
                  <a:lnTo>
                    <a:pt x="2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1" y="77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5" y="89"/>
                  </a:lnTo>
                  <a:lnTo>
                    <a:pt x="7" y="93"/>
                  </a:lnTo>
                  <a:lnTo>
                    <a:pt x="8" y="96"/>
                  </a:lnTo>
                  <a:lnTo>
                    <a:pt x="11" y="100"/>
                  </a:lnTo>
                  <a:lnTo>
                    <a:pt x="13" y="103"/>
                  </a:lnTo>
                  <a:lnTo>
                    <a:pt x="16" y="106"/>
                  </a:lnTo>
                  <a:lnTo>
                    <a:pt x="19" y="110"/>
                  </a:lnTo>
                  <a:lnTo>
                    <a:pt x="22" y="112"/>
                  </a:lnTo>
                  <a:lnTo>
                    <a:pt x="25" y="115"/>
                  </a:lnTo>
                  <a:lnTo>
                    <a:pt x="28" y="117"/>
                  </a:lnTo>
                  <a:lnTo>
                    <a:pt x="32" y="120"/>
                  </a:lnTo>
                  <a:lnTo>
                    <a:pt x="36" y="122"/>
                  </a:lnTo>
                  <a:lnTo>
                    <a:pt x="39" y="123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51" y="127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4" y="128"/>
                  </a:lnTo>
                  <a:lnTo>
                    <a:pt x="68" y="128"/>
                  </a:lnTo>
                  <a:lnTo>
                    <a:pt x="72" y="128"/>
                  </a:lnTo>
                  <a:lnTo>
                    <a:pt x="76" y="127"/>
                  </a:lnTo>
                  <a:lnTo>
                    <a:pt x="81" y="126"/>
                  </a:lnTo>
                  <a:lnTo>
                    <a:pt x="85" y="125"/>
                  </a:lnTo>
                  <a:lnTo>
                    <a:pt x="88" y="123"/>
                  </a:lnTo>
                  <a:lnTo>
                    <a:pt x="92" y="122"/>
                  </a:lnTo>
                  <a:lnTo>
                    <a:pt x="96" y="120"/>
                  </a:lnTo>
                  <a:lnTo>
                    <a:pt x="100" y="117"/>
                  </a:lnTo>
                  <a:lnTo>
                    <a:pt x="103" y="115"/>
                  </a:lnTo>
                  <a:lnTo>
                    <a:pt x="106" y="112"/>
                  </a:lnTo>
                  <a:lnTo>
                    <a:pt x="109" y="110"/>
                  </a:lnTo>
                  <a:lnTo>
                    <a:pt x="112" y="106"/>
                  </a:lnTo>
                  <a:lnTo>
                    <a:pt x="115" y="103"/>
                  </a:lnTo>
                  <a:lnTo>
                    <a:pt x="117" y="100"/>
                  </a:lnTo>
                  <a:lnTo>
                    <a:pt x="119" y="96"/>
                  </a:lnTo>
                  <a:lnTo>
                    <a:pt x="121" y="93"/>
                  </a:lnTo>
                  <a:lnTo>
                    <a:pt x="123" y="89"/>
                  </a:lnTo>
                  <a:lnTo>
                    <a:pt x="125" y="85"/>
                  </a:lnTo>
                  <a:lnTo>
                    <a:pt x="126" y="81"/>
                  </a:lnTo>
                  <a:lnTo>
                    <a:pt x="127" y="77"/>
                  </a:lnTo>
                  <a:lnTo>
                    <a:pt x="128" y="73"/>
                  </a:lnTo>
                  <a:lnTo>
                    <a:pt x="128" y="68"/>
                  </a:lnTo>
                  <a:lnTo>
                    <a:pt x="128" y="64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19" name="Freeform 44">
              <a:extLst>
                <a:ext uri="{FF2B5EF4-FFF2-40B4-BE49-F238E27FC236}">
                  <a16:creationId xmlns="" xmlns:a16="http://schemas.microsoft.com/office/drawing/2014/main" id="{D4078C18-E5DE-4ABE-942A-6DD92C3D6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527" y="5747609"/>
              <a:ext cx="234950" cy="236538"/>
            </a:xfrm>
            <a:custGeom>
              <a:avLst/>
              <a:gdLst/>
              <a:ahLst/>
              <a:cxnLst>
                <a:cxn ang="0">
                  <a:pos x="634" y="319"/>
                </a:cxn>
                <a:cxn ang="0">
                  <a:pos x="606" y="188"/>
                </a:cxn>
                <a:cxn ang="0">
                  <a:pos x="528" y="81"/>
                </a:cxn>
                <a:cxn ang="0">
                  <a:pos x="413" y="14"/>
                </a:cxn>
                <a:cxn ang="0">
                  <a:pos x="280" y="0"/>
                </a:cxn>
                <a:cxn ang="0">
                  <a:pos x="153" y="41"/>
                </a:cxn>
                <a:cxn ang="0">
                  <a:pos x="54" y="130"/>
                </a:cxn>
                <a:cxn ang="0">
                  <a:pos x="0" y="252"/>
                </a:cxn>
                <a:cxn ang="0">
                  <a:pos x="0" y="385"/>
                </a:cxn>
                <a:cxn ang="0">
                  <a:pos x="54" y="507"/>
                </a:cxn>
                <a:cxn ang="0">
                  <a:pos x="153" y="596"/>
                </a:cxn>
                <a:cxn ang="0">
                  <a:pos x="280" y="637"/>
                </a:cxn>
                <a:cxn ang="0">
                  <a:pos x="413" y="623"/>
                </a:cxn>
                <a:cxn ang="0">
                  <a:pos x="528" y="557"/>
                </a:cxn>
                <a:cxn ang="0">
                  <a:pos x="606" y="449"/>
                </a:cxn>
                <a:cxn ang="0">
                  <a:pos x="634" y="319"/>
                </a:cxn>
              </a:cxnLst>
              <a:rect l="0" t="0" r="r" b="b"/>
              <a:pathLst>
                <a:path w="634" h="637">
                  <a:moveTo>
                    <a:pt x="634" y="319"/>
                  </a:moveTo>
                  <a:lnTo>
                    <a:pt x="606" y="188"/>
                  </a:lnTo>
                  <a:lnTo>
                    <a:pt x="528" y="81"/>
                  </a:lnTo>
                  <a:lnTo>
                    <a:pt x="413" y="14"/>
                  </a:lnTo>
                  <a:lnTo>
                    <a:pt x="280" y="0"/>
                  </a:lnTo>
                  <a:lnTo>
                    <a:pt x="153" y="41"/>
                  </a:lnTo>
                  <a:lnTo>
                    <a:pt x="54" y="130"/>
                  </a:lnTo>
                  <a:lnTo>
                    <a:pt x="0" y="252"/>
                  </a:lnTo>
                  <a:lnTo>
                    <a:pt x="0" y="385"/>
                  </a:lnTo>
                  <a:lnTo>
                    <a:pt x="54" y="507"/>
                  </a:lnTo>
                  <a:lnTo>
                    <a:pt x="153" y="596"/>
                  </a:lnTo>
                  <a:lnTo>
                    <a:pt x="280" y="637"/>
                  </a:lnTo>
                  <a:lnTo>
                    <a:pt x="413" y="623"/>
                  </a:lnTo>
                  <a:lnTo>
                    <a:pt x="528" y="557"/>
                  </a:lnTo>
                  <a:lnTo>
                    <a:pt x="606" y="449"/>
                  </a:lnTo>
                  <a:lnTo>
                    <a:pt x="634" y="319"/>
                  </a:lnTo>
                </a:path>
              </a:pathLst>
            </a:cu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Freeform 45">
              <a:extLst>
                <a:ext uri="{FF2B5EF4-FFF2-40B4-BE49-F238E27FC236}">
                  <a16:creationId xmlns="" xmlns:a16="http://schemas.microsoft.com/office/drawing/2014/main" id="{814CF6AD-1D44-47EA-A23F-0D4C58DD0A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5484" y="5369838"/>
              <a:ext cx="160020" cy="154940"/>
            </a:xfrm>
            <a:custGeom>
              <a:avLst/>
              <a:gdLst/>
              <a:ahLst/>
              <a:cxnLst>
                <a:cxn ang="0">
                  <a:pos x="534" y="260"/>
                </a:cxn>
                <a:cxn ang="0">
                  <a:pos x="508" y="144"/>
                </a:cxn>
                <a:cxn ang="0">
                  <a:pos x="433" y="51"/>
                </a:cxn>
                <a:cxn ang="0">
                  <a:pos x="326" y="0"/>
                </a:cxn>
                <a:cxn ang="0">
                  <a:pos x="208" y="0"/>
                </a:cxn>
                <a:cxn ang="0">
                  <a:pos x="101" y="51"/>
                </a:cxn>
                <a:cxn ang="0">
                  <a:pos x="26" y="144"/>
                </a:cxn>
                <a:cxn ang="0">
                  <a:pos x="0" y="260"/>
                </a:cxn>
                <a:cxn ang="0">
                  <a:pos x="26" y="376"/>
                </a:cxn>
                <a:cxn ang="0">
                  <a:pos x="101" y="469"/>
                </a:cxn>
                <a:cxn ang="0">
                  <a:pos x="208" y="520"/>
                </a:cxn>
                <a:cxn ang="0">
                  <a:pos x="326" y="520"/>
                </a:cxn>
                <a:cxn ang="0">
                  <a:pos x="433" y="469"/>
                </a:cxn>
                <a:cxn ang="0">
                  <a:pos x="508" y="376"/>
                </a:cxn>
                <a:cxn ang="0">
                  <a:pos x="534" y="260"/>
                </a:cxn>
              </a:cxnLst>
              <a:rect l="0" t="0" r="r" b="b"/>
              <a:pathLst>
                <a:path w="534" h="520">
                  <a:moveTo>
                    <a:pt x="534" y="260"/>
                  </a:moveTo>
                  <a:lnTo>
                    <a:pt x="508" y="144"/>
                  </a:lnTo>
                  <a:lnTo>
                    <a:pt x="433" y="51"/>
                  </a:lnTo>
                  <a:lnTo>
                    <a:pt x="326" y="0"/>
                  </a:lnTo>
                  <a:lnTo>
                    <a:pt x="208" y="0"/>
                  </a:lnTo>
                  <a:lnTo>
                    <a:pt x="101" y="51"/>
                  </a:lnTo>
                  <a:lnTo>
                    <a:pt x="26" y="144"/>
                  </a:lnTo>
                  <a:lnTo>
                    <a:pt x="0" y="260"/>
                  </a:lnTo>
                  <a:lnTo>
                    <a:pt x="26" y="376"/>
                  </a:lnTo>
                  <a:lnTo>
                    <a:pt x="101" y="469"/>
                  </a:lnTo>
                  <a:lnTo>
                    <a:pt x="208" y="520"/>
                  </a:lnTo>
                  <a:lnTo>
                    <a:pt x="326" y="520"/>
                  </a:lnTo>
                  <a:lnTo>
                    <a:pt x="433" y="469"/>
                  </a:lnTo>
                  <a:lnTo>
                    <a:pt x="508" y="376"/>
                  </a:lnTo>
                  <a:lnTo>
                    <a:pt x="534" y="260"/>
                  </a:lnTo>
                </a:path>
              </a:pathLst>
            </a:cu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1" name="Line 54">
              <a:extLst>
                <a:ext uri="{FF2B5EF4-FFF2-40B4-BE49-F238E27FC236}">
                  <a16:creationId xmlns="" xmlns:a16="http://schemas.microsoft.com/office/drawing/2014/main" id="{60984D50-BFB4-4DAF-818B-6300312C5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1526" y="4150409"/>
              <a:ext cx="139700" cy="139700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Line 55">
              <a:extLst>
                <a:ext uri="{FF2B5EF4-FFF2-40B4-BE49-F238E27FC236}">
                  <a16:creationId xmlns="" xmlns:a16="http://schemas.microsoft.com/office/drawing/2014/main" id="{3AE8056C-FED3-43ED-89A7-0E780C3AB0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3901" y="4102784"/>
              <a:ext cx="166687" cy="166688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3" name="Line 56">
              <a:extLst>
                <a:ext uri="{FF2B5EF4-FFF2-40B4-BE49-F238E27FC236}">
                  <a16:creationId xmlns="" xmlns:a16="http://schemas.microsoft.com/office/drawing/2014/main" id="{0F10AB07-CBC3-4567-97B9-F742D8BBB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151" y="4071034"/>
              <a:ext cx="163512" cy="163513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4" name="Line 57">
              <a:extLst>
                <a:ext uri="{FF2B5EF4-FFF2-40B4-BE49-F238E27FC236}">
                  <a16:creationId xmlns="" xmlns:a16="http://schemas.microsoft.com/office/drawing/2014/main" id="{1C89BB1D-5ABD-419B-85C6-59E1BE072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276" y="4053571"/>
              <a:ext cx="128587" cy="130175"/>
            </a:xfrm>
            <a:prstGeom prst="line">
              <a:avLst/>
            </a:prstGeom>
            <a:noFill/>
            <a:ln w="63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5" name="Line 58">
              <a:extLst>
                <a:ext uri="{FF2B5EF4-FFF2-40B4-BE49-F238E27FC236}">
                  <a16:creationId xmlns="" xmlns:a16="http://schemas.microsoft.com/office/drawing/2014/main" id="{B91EBB43-EE22-41D5-ACF6-E944A1F802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2102" y="5904771"/>
              <a:ext cx="73025" cy="73025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6" name="Line 59">
              <a:extLst>
                <a:ext uri="{FF2B5EF4-FFF2-40B4-BE49-F238E27FC236}">
                  <a16:creationId xmlns="" xmlns:a16="http://schemas.microsoft.com/office/drawing/2014/main" id="{4EBD6CE3-AD17-43FC-A382-8A90B8C23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252" y="5834921"/>
              <a:ext cx="146050" cy="1460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7" name="Line 60">
              <a:extLst>
                <a:ext uri="{FF2B5EF4-FFF2-40B4-BE49-F238E27FC236}">
                  <a16:creationId xmlns="" xmlns:a16="http://schemas.microsoft.com/office/drawing/2014/main" id="{32661F2E-351D-4D70-A2E3-67EC0EF7D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7802" y="5790471"/>
              <a:ext cx="166687" cy="16668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8" name="Line 61">
              <a:extLst>
                <a:ext uri="{FF2B5EF4-FFF2-40B4-BE49-F238E27FC236}">
                  <a16:creationId xmlns="" xmlns:a16="http://schemas.microsoft.com/office/drawing/2014/main" id="{D247E58B-606C-4866-992A-69FD94B10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640" y="5760309"/>
              <a:ext cx="160337" cy="160338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29" name="Line 62">
              <a:extLst>
                <a:ext uri="{FF2B5EF4-FFF2-40B4-BE49-F238E27FC236}">
                  <a16:creationId xmlns="" xmlns:a16="http://schemas.microsoft.com/office/drawing/2014/main" id="{14C34082-9AC3-450A-825D-4248F7D2A2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352" y="5746021"/>
              <a:ext cx="120650" cy="120650"/>
            </a:xfrm>
            <a:prstGeom prst="line">
              <a:avLst/>
            </a:prstGeom>
            <a:noFill/>
            <a:ln w="6350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0" name="Line 63">
              <a:extLst>
                <a:ext uri="{FF2B5EF4-FFF2-40B4-BE49-F238E27FC236}">
                  <a16:creationId xmlns="" xmlns:a16="http://schemas.microsoft.com/office/drawing/2014/main" id="{EBB4682B-27ED-409F-BDB8-63CBC2A0C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731" y="5455693"/>
              <a:ext cx="67487" cy="6748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1" name="Line 64">
              <a:extLst>
                <a:ext uri="{FF2B5EF4-FFF2-40B4-BE49-F238E27FC236}">
                  <a16:creationId xmlns="" xmlns:a16="http://schemas.microsoft.com/office/drawing/2014/main" id="{3A9D75EF-6468-4B7B-B04C-BE91F7AA4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898" y="5406814"/>
              <a:ext cx="106765" cy="10676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2" name="Line 65">
              <a:extLst>
                <a:ext uri="{FF2B5EF4-FFF2-40B4-BE49-F238E27FC236}">
                  <a16:creationId xmlns="" xmlns:a16="http://schemas.microsoft.com/office/drawing/2014/main" id="{79FA9C5F-D7A1-49A0-8BDB-7F91411D0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596" y="5377993"/>
              <a:ext cx="90126" cy="912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="" xmlns:a16="http://schemas.microsoft.com/office/drawing/2014/main" id="{3A025A7F-56BC-4982-919A-80A9588CE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636" y="5407995"/>
              <a:ext cx="15228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TSI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2A86235-8555-4A95-96B1-FC3F0345544D}"/>
                </a:ext>
              </a:extLst>
            </p:cNvPr>
            <p:cNvSpPr txBox="1"/>
            <p:nvPr/>
          </p:nvSpPr>
          <p:spPr bwMode="auto">
            <a:xfrm>
              <a:off x="924025" y="4475747"/>
              <a:ext cx="34817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C00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BS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D307088-5B9D-4CAB-B912-1BE1B6DA999C}"/>
                </a:ext>
              </a:extLst>
            </p:cNvPr>
            <p:cNvSpPr txBox="1"/>
            <p:nvPr/>
          </p:nvSpPr>
          <p:spPr bwMode="auto">
            <a:xfrm>
              <a:off x="1730943" y="5783179"/>
              <a:ext cx="3417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r>
                <a:rPr lang="en-US" sz="1000" baseline="-25000" dirty="0">
                  <a:solidFill>
                    <a:srgbClr val="008000"/>
                  </a:solidFill>
                  <a:latin typeface="+mj-lt"/>
                  <a:ea typeface="Verdana" pitchFamily="34" charset="0"/>
                  <a:cs typeface="Verdana" pitchFamily="34" charset="0"/>
                </a:rPr>
                <a:t>FS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D56CC26-1080-40DA-831F-AC574A599423}"/>
                </a:ext>
              </a:extLst>
            </p:cNvPr>
            <p:cNvSpPr txBox="1"/>
            <p:nvPr/>
          </p:nvSpPr>
          <p:spPr bwMode="auto">
            <a:xfrm>
              <a:off x="2048799" y="4683707"/>
              <a:ext cx="2632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dirty="0">
                  <a:latin typeface="+mj-lt"/>
                  <a:ea typeface="Verdana" pitchFamily="34" charset="0"/>
                  <a:cs typeface="Verdana" pitchFamily="34" charset="0"/>
                </a:rPr>
                <a:t>D</a:t>
              </a:r>
              <a:endParaRPr lang="en-US" sz="1000" baseline="-25000" dirty="0">
                <a:latin typeface="+mj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" name="Rectangle 26">
              <a:extLst>
                <a:ext uri="{FF2B5EF4-FFF2-40B4-BE49-F238E27FC236}">
                  <a16:creationId xmlns="" xmlns:a16="http://schemas.microsoft.com/office/drawing/2014/main" id="{2F9B6C00-6F26-49BA-B0B8-3615D9DE2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88" y="5589271"/>
              <a:ext cx="56105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resolution;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j-lt"/>
                  <a:cs typeface="Times New Roman" pitchFamily="18" charset="0"/>
                </a:rPr>
                <a:t>centering</a:t>
              </a:r>
              <a:endParaRPr kumimoji="0" lang="en-US" sz="1000" b="0" i="0" u="none" strike="noStrike" cap="none" normalizeH="0" baseline="0" dirty="0">
                <a:ln>
                  <a:noFill/>
                </a:ln>
                <a:effectLst/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40EC0465-F0BD-4527-B4BC-3F59AB492322}"/>
              </a:ext>
            </a:extLst>
          </p:cNvPr>
          <p:cNvSpPr txBox="1"/>
          <p:nvPr/>
        </p:nvSpPr>
        <p:spPr>
          <a:xfrm>
            <a:off x="1870841" y="5213132"/>
            <a:ext cx="2532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See workbook for comps</a:t>
            </a:r>
          </a:p>
        </p:txBody>
      </p:sp>
    </p:spTree>
    <p:extLst>
      <p:ext uri="{BB962C8B-B14F-4D97-AF65-F5344CB8AC3E}">
        <p14:creationId xmlns="" xmlns:p14="http://schemas.microsoft.com/office/powerpoint/2010/main" val="24948104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Error Budget Management</a:t>
            </a:r>
          </a:p>
          <a:p>
            <a:pPr lvl="1"/>
            <a:r>
              <a:rPr lang="en-US" dirty="0"/>
              <a:t>Errors can’t be eliminated </a:t>
            </a:r>
            <a:r>
              <a:rPr lang="en-US" i="1" dirty="0"/>
              <a:t>but e</a:t>
            </a:r>
            <a:r>
              <a:rPr lang="en-US" dirty="0"/>
              <a:t>ffects can be minimized</a:t>
            </a:r>
          </a:p>
          <a:p>
            <a:pPr lvl="1"/>
            <a:r>
              <a:rPr lang="en-US" dirty="0"/>
              <a:t>Systematic errors</a:t>
            </a:r>
          </a:p>
          <a:p>
            <a:pPr lvl="2"/>
            <a:r>
              <a:rPr lang="en-US" dirty="0"/>
              <a:t>Procedure</a:t>
            </a:r>
          </a:p>
          <a:p>
            <a:pPr lvl="2"/>
            <a:r>
              <a:rPr lang="en-US" dirty="0"/>
              <a:t>Adjustment</a:t>
            </a:r>
          </a:p>
          <a:p>
            <a:pPr lvl="2"/>
            <a:r>
              <a:rPr lang="en-US" dirty="0"/>
              <a:t>Computation</a:t>
            </a:r>
          </a:p>
          <a:p>
            <a:pPr lvl="1"/>
            <a:r>
              <a:rPr lang="en-US" dirty="0"/>
              <a:t>Random Errors</a:t>
            </a:r>
          </a:p>
          <a:p>
            <a:pPr lvl="2"/>
            <a:r>
              <a:rPr lang="en-US" dirty="0"/>
              <a:t>Appropriate equipment</a:t>
            </a:r>
          </a:p>
          <a:p>
            <a:pPr lvl="2"/>
            <a:r>
              <a:rPr lang="en-US" dirty="0"/>
              <a:t>Knowledgeable personnel</a:t>
            </a:r>
          </a:p>
          <a:p>
            <a:pPr lvl="2"/>
            <a:r>
              <a:rPr lang="en-US" dirty="0"/>
              <a:t>Careful measuring techniques</a:t>
            </a:r>
          </a:p>
          <a:p>
            <a:pPr lvl="2"/>
            <a:endParaRPr lang="en-US" sz="2000" dirty="0"/>
          </a:p>
          <a:p>
            <a:pPr lvl="2"/>
            <a:endParaRPr lang="en-US" dirty="0"/>
          </a:p>
        </p:txBody>
      </p:sp>
      <p:sp>
        <p:nvSpPr>
          <p:cNvPr id="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6650" y="1254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8124" name="Picture 12" descr="C:\Users\gmahun\AppData\Local\Microsoft\Windows\Temporary Internet Files\Content.IE5\FZT0Y6EP\MC9000448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16" y="2229256"/>
            <a:ext cx="1404421" cy="1512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16801" y="4771696"/>
            <a:ext cx="6176771" cy="821353"/>
          </a:xfrm>
          <a:prstGeom prst="roundRect">
            <a:avLst>
              <a:gd name="adj" fmla="val 3760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Understanding the origin of and how errors behave ensures accurate and reliable measurement results.</a:t>
            </a:r>
          </a:p>
        </p:txBody>
      </p:sp>
    </p:spTree>
    <p:extLst>
      <p:ext uri="{BB962C8B-B14F-4D97-AF65-F5344CB8AC3E}">
        <p14:creationId xmlns="" xmlns:p14="http://schemas.microsoft.com/office/powerpoint/2010/main" val="2510457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0405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D73B21A-8DC0-442F-84A2-C00D2424D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C. Significant Figures;  1. Definition</a:t>
            </a:r>
          </a:p>
          <a:p>
            <a:pPr lvl="1"/>
            <a:r>
              <a:rPr lang="en-US"/>
              <a:t>Digital displays? No interpolation? Exact numbers?</a:t>
            </a:r>
            <a:endParaRPr lang="en-US" dirty="0"/>
          </a:p>
          <a:p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C9915712-BBEC-437D-8E38-77BC9A2317C5}"/>
              </a:ext>
            </a:extLst>
          </p:cNvPr>
          <p:cNvGrpSpPr>
            <a:grpSpLocks noChangeAspect="1"/>
          </p:cNvGrpSpPr>
          <p:nvPr/>
        </p:nvGrpSpPr>
        <p:grpSpPr>
          <a:xfrm>
            <a:off x="849860" y="1677714"/>
            <a:ext cx="4109145" cy="2176272"/>
            <a:chOff x="471488" y="1257300"/>
            <a:chExt cx="8201025" cy="4343400"/>
          </a:xfrm>
        </p:grpSpPr>
        <p:pic>
          <p:nvPicPr>
            <p:cNvPr id="40" name="Picture 1">
              <a:extLst>
                <a:ext uri="{FF2B5EF4-FFF2-40B4-BE49-F238E27FC236}">
                  <a16:creationId xmlns="" xmlns:a16="http://schemas.microsoft.com/office/drawing/2014/main" id="{C698F36A-8B86-42F0-AC5D-C2FC710C56A6}"/>
                </a:ext>
              </a:extLst>
            </p:cNvPr>
            <p:cNvPicPr>
              <a:picLocks noRot="1"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1257300"/>
              <a:ext cx="8201025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" name="Group 7">
              <a:extLst>
                <a:ext uri="{FF2B5EF4-FFF2-40B4-BE49-F238E27FC236}">
                  <a16:creationId xmlns="" xmlns:a16="http://schemas.microsoft.com/office/drawing/2014/main" id="{99315FA8-8170-440C-A004-86CD75A29C0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819650" y="3302000"/>
              <a:ext cx="142875" cy="349250"/>
              <a:chOff x="0" y="0"/>
              <a:chExt cx="10000" cy="10000"/>
            </a:xfrm>
          </p:grpSpPr>
          <p:sp>
            <p:nvSpPr>
              <p:cNvPr id="52" name="Rectangle 4">
                <a:extLst>
                  <a:ext uri="{FF2B5EF4-FFF2-40B4-BE49-F238E27FC236}">
                    <a16:creationId xmlns="" xmlns:a16="http://schemas.microsoft.com/office/drawing/2014/main" id="{734F2848-CCB7-4035-B0B4-5E0672005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07"/>
                <a:ext cx="10000" cy="839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00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3" name="Rectangle 5">
                <a:extLst>
                  <a:ext uri="{FF2B5EF4-FFF2-40B4-BE49-F238E27FC236}">
                    <a16:creationId xmlns="" xmlns:a16="http://schemas.microsoft.com/office/drawing/2014/main" id="{616B1E68-519B-4772-BB65-1BE21C242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2500"/>
                <a:ext cx="6522" cy="6607"/>
              </a:xfrm>
              <a:prstGeom prst="rect">
                <a:avLst/>
              </a:prstGeom>
              <a:solidFill>
                <a:srgbClr val="40404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00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4" name="Rectangle 6">
                <a:extLst>
                  <a:ext uri="{FF2B5EF4-FFF2-40B4-BE49-F238E27FC236}">
                    <a16:creationId xmlns="" xmlns:a16="http://schemas.microsoft.com/office/drawing/2014/main" id="{D65BCAA2-C28C-4A90-91B9-9B3E29EF1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9" y="0"/>
                <a:ext cx="6087" cy="16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000">
                  <a:solidFill>
                    <a:srgbClr val="00000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0" name="TextBox 8">
              <a:extLst>
                <a:ext uri="{FF2B5EF4-FFF2-40B4-BE49-F238E27FC236}">
                  <a16:creationId xmlns="" xmlns:a16="http://schemas.microsoft.com/office/drawing/2014/main" id="{F4E74CE3-90D3-4718-9AF9-1E390905A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714" y="2503488"/>
              <a:ext cx="2963166" cy="1105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Arial Narrow" panose="020B0606020202030204" pitchFamily="34" charset="0"/>
                </a:rPr>
                <a:t>V   :     103°44’58”</a:t>
              </a:r>
            </a:p>
            <a:p>
              <a:r>
                <a:rPr lang="en-US" altLang="en-US" sz="1000">
                  <a:latin typeface="Arial Narrow" panose="020B0606020202030204" pitchFamily="34" charset="0"/>
                </a:rPr>
                <a:t>HR:       10°15’31”</a:t>
              </a:r>
            </a:p>
            <a:p>
              <a:r>
                <a:rPr lang="en-US" altLang="en-US" sz="1000">
                  <a:latin typeface="Arial Narrow" panose="020B0606020202030204" pitchFamily="34" charset="0"/>
                </a:rPr>
                <a:t>SD:                       156.987  f</a:t>
              </a:r>
            </a:p>
          </p:txBody>
        </p:sp>
        <p:sp>
          <p:nvSpPr>
            <p:cNvPr id="51" name="TextBox 9">
              <a:extLst>
                <a:ext uri="{FF2B5EF4-FFF2-40B4-BE49-F238E27FC236}">
                  <a16:creationId xmlns="" xmlns:a16="http://schemas.microsoft.com/office/drawing/2014/main" id="{96F51174-87D7-4397-9D19-D66164C8A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2714" y="3646488"/>
              <a:ext cx="3786187" cy="49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Arial Narrow" panose="020B0606020202030204" pitchFamily="34" charset="0"/>
                </a:rPr>
                <a:t>MEAS   MODE     S/A        P1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43FCEF-FF1C-4E84-93C1-A80922039F8D}"/>
              </a:ext>
            </a:extLst>
          </p:cNvPr>
          <p:cNvSpPr txBox="1"/>
          <p:nvPr/>
        </p:nvSpPr>
        <p:spPr>
          <a:xfrm>
            <a:off x="5297214" y="2375338"/>
            <a:ext cx="2007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Sokkia SET62 display and specs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895FC612-0FAC-4C59-A50E-80D669670E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4344" y="3980939"/>
            <a:ext cx="6572693" cy="14529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0538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2790PHOTO" val="/9j/4AAQSkZJRgABAQAAAQABAAD/2wBDAAMCAgMCAgMDAwMEAwMEBQgFBQQEBQoHBwYIDAoMDAsKCwsNDhIQDQ4RDgsLEBYQERMUFRUVDA8XGBYUGBIUFRT/2wBDAQMEBAUEBQkFBQkUDQsNFBQUFBQUFBQUFBQUFBQUFBQUFBQUFBQUFBQUFBQUFBQUFBQUFBQUFBQUFBQUFBQUFBT/wAARCABMAD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IdM1nUYNUvLDXY7O2aa7ddKe2ZiLmAJuCtuAxMArkqOMKCCRnHRng8nrmqWtaWusWEtq/wArHDxyYyYpByjr7qwB/D3qt4W10+INIjnlj+z3sZMN5bZ5hnXG9Pcdwe4IPegyNbr/AJ/z7UHn8e5qN7qKKaKN5VSSUkJGzAM+Bk4HfgE/nWTpfjXw/rfiDVNC0/XNOvtb0oIb/Tra6je4tN4OzzYwdybsHG4DODQBtZ6HP4mvnn41ftX3vwt+JcXg/Q/AN540ktrO1vNVntNQjt2tVuZzBbxRxuP3sjsCcZVQATng4+h+/p+nevzt/bbvvE/wx+M194g0walpreK7jSdN0zUHSKWxe6t8TQjYSHDh/MDZwpQ4JpK3UGpNNQ3PvHwT410n4ieD9G8T6Jc/a9H1W2S7tZmBUlHGQCOoYdCOoIINFYPwL8E3Pw3+DXg/w3qnk2+oaXpsNvcvBK0qmUD523tySzEk9sk44xRTJV0d9/8ArNYunQx2XijV0jAT7VHBduM/flw0TN/3zFEPwHetrpjOB/Svl39qH9puX4B/EzQLORo4LXUtN3M0do15eS4nCsYojJGirGuWZ3c53ABc80FLUxv2xILH4neNvCfhXRfFQ8L+JPD8k+o6nrIIjOk2LRRl5FkcALIT5BUgnbkE7chl858VyX/wo+HWreIfgifFMV5e3lvenW9ZnijsNUZnVSHuL8bpQ4ZwmDt3sCvBOfXNf+G+gfEP9oD4ZfETxNpmny6V/YEAtL9rYNHqV/OsmxJ1kUoBGpDRcK+6XAJAIXtr2KytdL8PeH49M1ie20mW8YNdxTQy8B0hIdonWQv5mPNZ1YDLMdxYD56tl9evio1pVWoR2itE/XubxmlGyR2vwW8eXvxK+GWheINQ0bUtDu7q3XfBqsMUU0jBcNII45JNisQSFJDDuBXgH7eOtT6xY+HPDWkaPHql3p13/wAJBfXUsiJHYQ28bsCS3UsSAcEFVO48Yz9JfDy8mvfDkklxH5U/268SSLzBII3FzKGRXAG5VYFVOAcAZAOQPi//AIKS+KLPRbyw07TVkGv3FrFqtxm62xBIHmS3by8bt26WYGSNlIGA275MexVqRpwblsb4OPPWSTs+59jfCP4gW/xT+HGi+KIIRZfbI3WaBJo5hFNHI0UyLIpKyKJI2AdThgAR1oq18M7LS9G+Hnhu10qxttK0qLToPItLGMpDCpjUhUGOBz3555oroptcqOOp8bOoXr3r83/2rr/UfinqPh/XdZttNhgHiGXw6umvceS0UcF8I5YppVclN0ZaRnOzCyR4jJGT96/FK+1zSvhv4nvfDMAuPEVvptxLp0GzfvuBGTGoX+IlsADv0r8138CXXxD0+30GCPxF8QtLi1htbk0ua1e4upNQlQRGWe4cIUXapH71wo+YHPAXy8bjlhXGHI5OW1lc8XHZisG4w5JSctrK/wB/Y9w8R/Ha0+JOoWHw10zTJ0+G+naUk0+vQXKWj3CW3lNHdRbsSRQRvGAHQiQl43UhFJPlktp+0v8AFDwd4o03UfGUsVhq0i6fa2N01mI9T2JL5nlShBJBhbcHgbmZmJAG6Qed+Fz4ku/HV9PqWnXF6Nau7jwaNO0JDPixilDziHaMuri3lQvjpkjaOn0R4g1n47eF4IbLwZ4Me/t31O61Az6jDuElvLO0pgUF0dCokIG6Nf8AV4GajCY7DShzYqooy10v/Wxx0Mwx1Sl+4inK+t1dKz2Xn3PP/Cuu+LfgvoGjtFrWpaI8DNo+uahFcyXMt9qRkxHIbeYPG3mBT+9RGdpCykgA5x9Q+Ges/GX4vazrfjifU9as59FvbKJ76zngJC2s08Ss6LGkaJIpKqoDNl85AzXS+PPDni9fFWjXeseAtR8IaW2qSX7Xk19DIjXDNc3Fuw8pm2TxSzSAMGH3hgEgFfovTvH2o/EL4J6Fd62lvFr1s+o2mox2xyhmisroCTGPl3pslC9hJjtXmupRxOOlCjUbSSdtGmcOGqV6uYJTnKM0k+Xo9d0fQHg/QYfBvhPQ9CtZHmg0qyhsYpJpS7uscaoCzEkkkLnJyTRWyPmzk9PU4or6hI+z956sXv8AXv8ApWF4tTVU8J6y2gRQza6LKc2CTYEb3Gw+UGyR8pfbnJ6HrW41B4B/wpNJ7mbipKx8F/sX+BfE9940urjxX4Wfw2PBEZ0tBcXUdw9xqMkSGaQNGSo2RuQeTk3BHVWA+mfF/wAUtK8NeKPD/hmK7thquqahFZN5hPl2oaOSVQ5HCySLC6xoSCzHIBCmua+Hms2Xwm03xNpPiuJtE1caxq+t3E7RvJHe20t7JKl2siqQw8uSIMvWPbtIAAJ5QfDuw+PPgHWNa8C6hLcWLWw1Tw54imIBvtcScSreOSA+2N7aGIZVVCPKijZjH5NXyuri8dOMYuMFf09fm9TbCUKWCp8tJWTbfze56j8aPh6fiX8O9W0WC4ntdSKpc2U8DKGS5icSRffBXBZQrZHKsenBHyl4k8Gan4I/ZT8D3eqeIZtY1zxD4nsNT1F1hS2jtpmjMbW6In9xUEbEk7irHgEKPZPgv+1QniZdJ8OePtPTw18QZrcNPpcEiM7yhcvGtrvNyjqQ42tHhgu5GdTkcV+0Bo1/oPwG8OjUbOTS0ufH8t5bWk+A8UE97cyxbh2LK4faeRv2kAggenkmFrYWpOnVhqtn/wAE9DC4fDzxca8orm2v1t2PtWBt8MZB7cmilhH7hOcEKM0V+jx2POq/Gx38/wD61H8v0pT0o7r9f6VRkcB8UvjH8P8A4a27WPjTxHY6QLy2d/s87MZGhwVd9qgsF6jd0rxr/gn/AKFp3w1/Z2PhuCe6updK1HULmQlDJ5kD3MrW0keByJIUjfaPmBJyATivpLUtB0vW54P7Q02zvmVRta5gWUrk84LA4rR7fQcUrI1vofBnwo8R/DbTv2kviR8fPHnj2x07UbxVsfDukXlwgmtdJ8qELcPbDdKjSFSACFPMhIJchfpH9pDRdD8X+HPDWnalby3k0Ov6XrMEMds0uI7a9gaeRsI21Fidw2cZ3Y7mvVNS0HTNQvIri7060u7mEDy5p4Fd0x8wwSOOeeKzNZ+Hug6/rEesX9m819DCINwuZUSSPdv2SIrBZF3c4cEcCp5RqXK7o6FGDEGMhjjjntRUVvGlrbQxQosUaIAiIMBAAAAB0AxRVkH/2Q=="/>
  <p:tag name="MMPROD_12790LOGO" val="/9j/4AAQSkZJRgABAQAAAQABAAD/2wBDAAMCAgMCAgMDAwMEAwMEBQgFBQQEBQoHBwYIDAoMDAsKCwsNDhIQDQ4RDgsLEBYQERMUFRUVDA8XGBYUGBIUFRT/2wBDAQMEBAUEBQkFBQkUDQsNFBQUFBQUFBQUFBQUFBQUFBQUFBQUFBQUFBQUFBQUFBQUFBQUFBQUFBQUFBQUFBQUFBT/wAARCAEsAZ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Aooor9wP5kCiiigAooooAKKKKACiiigAooooAKKKKACiiigAooooAKKKKACiiigAooooAKKKKACiiigAooooAKKKKACiiigAooooAKKKKACiiigAooooAKKKKACiiigAooooAKKKKACiiigAooooAKKKKACiiigAooooAKKKKACiiigAooooAKKKKACiiigAooooAKu+GPCl34p8SWWk6XxeXd51qlX0V+xt4Rg1LxBrHiCZQf7K/0C1J7DHJrhx2K+qYadROz6evY9fK8H9dxUKVtG1f06njXxX8E3fw88cXmgXXGf9NtL3/n7s+4/A8VzVfWX7ZnhI3ng/R/EFqgQaTdi2vP+vQ5yP0H518gV4eU5v8AWEqdd+90fc+kzvI/qsnVw+seq6r07l2iiivqj4UKKKKBBRRRQAUUUUAFFFFABRRRQAUUUUAFFFFABRRRQAUUUUAFFFFABRRRQAUUUUAFFFFABRRRQAUUUUAFFFFABRRRQAUUUUAFFXPDnhbVPE2q2mmabai7u7oZNmTgAVTvbC7sbz7JdWl3Y3v/AD43tQ6lNTcE9Vudaw8nFT6Pr0ut0goooqzkCiiigAooooAK+3/2TtHXRfhPaS99VvLm+P8AwJsf0r4gr9EfhLZrY/CzwlbQcLHpVqB9PLGf618hxFP9zCHd/kfecJU4vFTqPovzaGfGvR7PXvhf4ks7lfkNobkj3H/6q/OSv1ar8pf+PC8+x18NRfJex+oYqCnYLGrtUrGrtfq+XYiVfDwlLe1j8PzjD/VsVKCVlv8AeFFFFeieGFFFFAwoo/4//wDj0ra8UeBvEPgb7F/b1p9i+1/8ef22snVipKDaTe1zrWFqSi5wTaW76L1MWiiitTjCiiigAooooAKKKKACiiigAooooAKKKKACiiigAooooAKKKKACiiigAooooAKKKKACiiigAooooA9V/ZgyPjNomP8Anpc/+kor6y+J3wf8P/FfR/suq24tLxFH2XULXC3VqfUGvkX9mT/ktvhf63f/AKR19/43Lnr7V+cZ7UlTxqnBtNJbH6/wxRhVwMoTSabej1XQ/Mr4q/D3xD8IdUW31+ya8siAbTWbQYtLokZwR2PNc3ZX9nf/APHpX6ceNPA2leP/AA5d6BrtsLzTrsEOhr80vjN8HdV+B3jD7LcEGyu+LS9/5+z6GtcBntajJQrPmX4v1ZOZcNUJxc6C5X+HyQ6iuX0Txb/y53ddRX3GHxNPFR5qb+XVep+aYzBV8FU5aq9H0foFFFFdR5oV+nuh2MOk6PZ2ltxb26CEA+g4FfmFX6mW3+oT6V8LxI9aa9f0P07g3/l6/QkPQ1+ZXxR/0D4l+KP+wxef+ltfps3evzJ+MH/JWPGv/YYvK+Pp9T9AxPQ5ertcvrd//YP2H/p8vK6iv0TIpXoyj2Z+UcTRtVjLuv8AIKKKK+mPiQrZ8HeCNV+IniFtM0K2F3djksxwLKk8HeCNU+IniG00zTrYJdXILMzHAAHUmvvr4afDjS/hvoMOk6ZEGJAa5umXmdueTXzmaZpHCR9nT+P8j6zJMknmVRym7QW7T6ron+Zzvwj+AGkfDC0+17V1DXmBD3z9TXin7ch/4qPwsf8ApzvK+yAuDnGK+Nf23/8AkYvDH/Xqf51+evGVp11UlJuXdn6u8BQpYV0IQSj1S6o+fKKo2P8Ax51er9awdaVfDwlPdq5+HZjQjh8ROENk7BRRRXWeYFFFFABRRRQAUUUUAFFFFABRRRQAUUUUAFFFFABRRRQAUUUUAFFFFABRRRQAUUUUAFFFFAz0z9mT/kt2h/713/6R19T/ALSX/JAfFn1H/pUtfLH7Mn/JbtD/AN67/wDSOvqf9pv/AJIt4p+ln/6WJX5rxB/vvyR+x8Kf7k/8T/Q+Rv2Uv23b/wAJa8/w++KGqtqVqt2bSy8S3ZANtwcLeEkAE+tfb3xZ+GGlfFbwheaFqYChwTBchebduORX4xfF+w+weMv+vz/Ta/RD9gf9o8fErw+PBXiC7W+8SaRag2t7j/j9tOMH8MCvmT7c+TPE/gS78J6xe6Tqlp9ivLT/AI/CKpaJr15YXv2O7/48q+w/20vhwtjfWnjWz4NwBZXg9u1fHniiw/0L/RK9jBYyph5KcPmujXZnzuNwdPExdOorr8U+jR2tFee/C7xb9vs/7Iu/+P3/AJc69Cr9Nw2IjiqaqR+fk+x+MY3B1MFXdOp8n3XcK/UuD/Ux/Svy0r9TLf8A1CfSvj+JPip/P9D7/g7ar8ib1r84/j1/yWPxR/1+V+jZOM1+Y/xb/wCSq+NP+wvef+llfIU+p+gV5ctjxb4vX/8AyBK9Qrwj4o3/ANv8Tf8AXnXu9fc8O/8ALz5H5fxR/wAu/n+gUUV7H+zB8Ol8U/ET+1r1S1joB+1YH/P4a+kxWIWEoTqvaKufH4HCyx2IhRi7OTPoX4B/CG0+HfhY3d3aoPEGqJuvCcZA6iDJ7Dp+deL/ALY/7ZX/AArhrzwR4Guh/wAJWP8Aj7veosv/AK9ezftQfGCP4P8Aw8Bt7lbTWdSb7JYk84bHWvx51u//ALe1m9vK/I61aWIqSqz3bufveGoU8DRhRgtErH6b/wDBN7X9V8UfBPXr7Vru61C/PiO5H2u8+9/x6WmPw5/nWX+2/wD8jf4Y/wCvVv5mrP8AwTA/5INrv/YyXP8A6SWdQfty/wDIyeFv+vO8rGPxo3q/w2fNlj/x51eqjY/8edXq/W8t/wB1h6I/C84/3qXqwooor1DwAooooAKKKKACiiigAooooAKKKKACiiigAooooAKKKKACiiigAooooAKKKKACiiigAooooGemfsyf8lu0P/eu/wD0jr6n/ab/AOSK+KfpZ/8ApYlfLP7Mn/JbfC/1u/8A0jr6m/ab/wCSK+KfpZ/+liV+a8Qf778kfsnCf+5P/E/0Pyv+PNhxot5WD8JvG1z8LfHOkeKtOUPc6XdG7ZT/AMvoPBFejfF6w+3+Df8ArzvK8UrwKfU+prVbS5bbH7TeL7Cz+MPwuvbPTJ0u7TWNJN1ZXi8AlvmtT+fP4V+dn2D7f/olfX3/AAT68bt4s+ANjplyP9L8PTmwf8OR/M14F8atDHhX4q+JrUcg3f24Gin1FP8AeRjLY+U/t/8AYPia9/5/bO8r2vRL+016zsry0/5fK8i+KNh9g8S/9fldP8Ib/wD4k17Z/wDPnX1uRYr2VVUr2jL9D4fiTBRqUFWiveT19H1+R6HX6l253QqfUCvy0r9MfC+qLrPhzS7zH/HzbLcD8QD/AFq+JlrTl6/oc3B0rSqR8k/u/wCHN89DX5kfFv8A5Kr40/7C95/6WV+m56Gvy8+Id99u8feKLsf6b9r1i8r46n1P0Kv0Pm3xtf8A2/xLe/8AX5X0LXzbZf6f4m/6/LyvpKvu+H9Yzfex+Y8VaSpx8m/vsFfdH7L/AIW/4Rf4YWVzcEfbNV/0xx9RxXxJouhXeuaxZaRa8Xt3efYq++fitrn/AArf4S6tdaYVs2tLPyLZlHFvxgH8OP0rLiKvKKjQWzd38jXhTCx9pPEPZJJP1Pz1/bA+Kv8Awm3jfWLm1ux9k/5A1qVGAbQ8k/iSa+cdE0G8169srO0/5fK2viHf/wDE5+x/8+ddt8IdB/0K91evnsBhfrVeEbadfTqfYZljvq2HnUW6Vl6vY+/v2H9OtdD+FWoWlt/q11Mf+kdpmuI/bj/5GTwt/wBed5Xof7Fbf8W81of9RVT/AOSVrXnX7b//ACMXhj/r1P8AOuLGQjDGTjHRXZ04KpKrgITm7tpX9T5usf8Ajzq9VGx/486vV+nZZ/usPRH5BnP+9S9WFFFFeoeAFFFFABRRRQAUUUUAFFFFABRRRQAUUUUAFFFFABRRRQAUUUUAFFFFABRRRQAUUUUAFFFFAz039mT/AJLb4X+t3/6R19TftN/8kW8U/Sz/APSxK+WP2ZP+S3aH/vXf/pHX1P8AtN/8kW8U/Sz/APSxK/NeIP8Affkj9j4U/wByf+J/ofnj8RP+RAva+eq+k/iF/wAiDe/9edfNleMj6OtrLm7n25/wTG1mKx8Y+NvD8o/068sbS5z7WpGR/wCTgr0b9sSz+yfEiyvf+fvSWX8iR/SvBP8AgnLqwh+O95YngXWl3Nt/3ywb+lfT/wC2f/x++Dvref8AoIqW7VU+5SlejKPZ2Pgn4vWH/IErF+F1/wDYPGX/AF+V2nxf/wCRasv+vyvMPC9/9g8S6J/1+V34OXJiYS7NHl46nGphKkZLofQtfon8LP8AkmHg3/sFW3/pMK/Oyv0I+DN8mo/Crw1P3+xiH8hj+lfQ8Rq9KnLsz4/hOVsRUXkvzPRa/KW+v/8Aj9vK/VqvyY8Uf8ize/8AXnXxdHqfpOI6Hg/hf/kZtF/6/K+kq+evBP8AyMuif9flfQtff5B/Dn6n5XxO7VoR7L/I779naz+1fGbw5bf3bk336V9AfttXnl/DrR7Jbjy7i61RFT8M/wCIryf9k7/kr1p/16Xf866r9uy9xeeDLX+99sP6D/CvCzv38ao9kj6XhuNsvk+7f6H5u+KP+Qzff9flfQuiWH9g6NZWf/PnXz1on+n+JbL7X/y+XlfSVetkVGPv1XvsvI8TimpKHs6Sej1f4H2T+xX/AMk81r/sKr/6RWtec/tv/wDIxeGP+vU/zr0b9iv/AJJ5rX/YVX/0ita87/bl/wCRk8Lf9ed5XyOP/wB8n6s+2yz/AJFsPRHzZY/8edXqo2P/AB51er9Myz/dYeiPyTOf96l6sKKKK9M8AKKKKACiiigAooooAKKKKACiiigAooooAKKKKACiiigAooooAKKKKACiiigAooooAKKKKAPTf2ZP+S2+F/rd/wDpHX1L+03/AMkV8U/Sz/8ASxK+Wv2ZP+S2+F/rd/8ApHX1L+03/wAkV8U/Sz/9LEr824g/335I/ZOFP9yl6v8AQ+DvG3/Im63/ANedfL1fUHjb/kWta/6872vl+vFPeZ9HfsE/8nI6H/163X/pIK+uP20f9d4N+l5/O0r5H/YJ/wCTkdD/AOvW6/8ASQV9cfto/wCu8G/S8/naUV/4sPQMP8E/VfofEnxe/wCRa/7fK8i0T/QNZsv+vyvXfi9/yJ3/AG+V5Hon/IZsv+vyuvC/xY+TuY1v4M/Rn0jX3Z+zH/yRzw59Lz/0qavhOvuz9mP/AJI54c+l5/6VNX1HEH+7w/xHwfCv++z9H+h3nj3UB4e8CeI73vb2N1c/kpNflf4p/wCRZvf+vOv1G+KH/JMvG/8A2Cbz/wBJTX5deNv+RZvq+Ho9T9Pr9DyH4df8jlZV9C14N8Lv+Rysq95r9EyP/d36s/I+Jf8AeYx7I9p/Y+/5K1ff9gtv/Si1q3+29fY+I+jWf/UKb/0I1T/Y/wD+SqT/APYJb/0ptaX9u/8A5H+0/wCxc/8AkyvmM1/39+iPsuHf+Rb82fCPw6/5HKyr6Frwb4Xf8jlZV7zX1GSfwX6s+O4l/wB4jHsj7J/Yr/5J3rf/AGFF/wDSK1rzv9uX/kZPC3/XneV6J+xX/wAk71v/ALCi/wDpFa15z+2//wAjF4Y/69T/ADr4PHf75P1Z+jZZ/wAi6n/hR83WP/HnV6qNj/x51er9Myz/AHWHoj8kzn/eperCiiivTPACiiigAooooAKKKKACiiigAooooAKKKKACiiigYUUUUAFFFFABRRRQAUUUUCCiiigAooooGerfsu/8lp0P/fuv/SQV9O/tOf8AJFvFP0s//SxK+WP2ZP8Akt2h/wC9d/8ApHX1P+05/wAkX8U/Sz/9LEr814g/335I/Y+FP9yl6v8AQ+DPG3/Ioa3/ANed5Xy/X1B42/5FrWv+vO9r5frxj3pH0d+wT/ycjof/AF63X/pIK+uf20v9f4O+l5/O0r5G/YJ/5OR0P/r1uv8A0kFfXX7aX+v8Hf7t5/O0qqq5qsfQWH+Cfqv0PiP42f8AItWX/X5XkWif8hmy/wCvyvXfjZ/yLVl/1+V5Fon/ACGbL/r8rpw38WPm7GVb+FP0Z9I1+gvwP0hNB+E/hiz9bUSH6sM/1FfA+i6Fd67rFlpFrxe3d59ir9INU1DTPAfhG4u5QLTS9Ntixx0RQP8A9X517/EVS0adHzv91j5PhXD3qVayfZL79fyNi/05b2yubcnAnBBr8oPFFh/xJta+12f/AC51+kvwW+Lek/G/4fWPi3QhJb2l2oJtLsDdbkdjivhz48aENE+K/ijSLrn/AEz7b/4GV8dS6n6DWjzWPlL4d3/2DxlZV9C1822X+gXn2v8A5fbOvpKvvMgl+7nT7NP7z8u4kw96kaqejTX3WPaf2Pv+StX3/YLb/wBKLWqn7f3/ACOR/wCxb/8Ak2rX7H//ACVSf/sEt/6U2tL+3d/yP9p/2Ln/AMmV4Oa/7+/kfT8O/wDIu+bPh34Xf8jlZV7zXg3wu/5HKyr3mvqMk/3d+rPi+Jf96Xoj7J/Yr/5J7rX/AGFF/wDSK1rzn9t//kYvDH/Xqf516N+xX/yTXU/+wkv/AKR2tec/tv8A/IxeGP8Ar1P86+Fxv++T9Wfo+Wf8i6n6I+brH/jzq9VGx/486vV+lZb/ALrD0R+SZx/vUvVhRRRXqHghRRRQAUUUUAFFFFAgooooGFFFFABRRRQBS/0v/n0u6P8ATP8AoEXleu/YaPsNfjUuL8bHt9x+4/6pYHz+88vxd/8APpd0fYLz/nzu69Q+wfYKu2NhWEuL8dLt9xcOEMDLv955F9gvP+fO7o+wXn/Pnd167Y1e+wfYP9DqP9bcd5fca/6m4Hu/vPFPsF5/z53dH2C8/wCfO7r2uxsPt9n/ANPtFjYf8/dL/W3HeX3B/qbgO7+88h/sHV/+fOl/sHV/+fO7r2qysP8AQv8Apyo+wf8AHlR/rbjvL7if9TcB3f3/APAPFf7A1f8A6BF3R/YOr/8APnd17V9ho+wfb737ZUR4vx0u33B/qbgO7+//AIB4p/YN3/z51S+wXn/Pnd17x9g/0OqX2D/Q6v8A1tx3l9xX+puB7v7zN/Zps7pPjX4YZ7YIoN3lj/15ivpr9p0f8WX8Un2s/wD0sSvOPgtZbfiTozegva9I/ad/5Iv4p+ln/wCliUv7Rq5j+9rWutNOyPTwmXUcti6FK9r317s+C/G1h/xRut/9edfL/wBgr2v4o+PP7B0b+yP+fysL4T/BvxB8cPER0vwxai9Uf8fl8f8Ajys6r2s4dTo9jT7Hpn7AFlcp+0BojSW2xRbXXP8A26Cvqz9tH/j58HfS8/naV037P/7IfhX4E3q6vHd3WueJTb7Wv748ge1Y/wC2HdbdR8G2/wDeF4PyNof61Uqkp6yM4YeML8vV3Pgj42fbP+JJXmGiWF5/bNl/1+V6F8Xr/wD4nNlZ/wDPnZ1i/DvQbzXvE1l9ks7u+/0z/lxrFYqdL3rl+wpz92x9ufs1/De71D4h2mq3VuIrTTAblWPqeldN/wAFBfir/YHwsfwpZsDd6z/x9rjpac5P48flXvPwl0X+xfCqz3B+e5+c/Svzg/aq8c/8LH1S81S7Jf7Xd4s7Jups63qY2tjuWpVtey2Vkl2MMJl1HL4uFBO17u7u2zrv+CZnxHudD8Va54GvbsfYNU/0+0yob/S/4hj3GR/2517h+274TvDd+GPEdrbBgT9juyPQ1+e/grXdW8K+MdF1bQADrVpefbbQGv14+J/hH/hb3wevrO0RRd3doLuzbONt0ASP14rCMuY7JR5j8h/FFh9g8TXv/T5/0+V698LrC817wbZfZbT/AI8/9CrifiH/AKf9ivP+3K8r0P8AZr8W/YPH174c/wCfz/jzrujmuIy6MqtC17W1V0eXicqw+ZSjTrXte+mjPoT9k3Qbyw+I04urfyydIbB/7ebX/wDX+FM/bb8P48d6Nd/8/mlNZf8Ajxr134HR2dr43vktehtB/Oux+L3wW0L4zaWlpqYurO4tf+Pa9tGwy/T1rhjmFXMP39W3NLsrL7jrpZdRy6mqFG/KrvXV3e5+Qvw8/wCRxsq94+wXn/Pnd1gfG/8AZl8WfAPVrG9W7N7ov/LrrNmMMp9CO1S/C79of/TbLSPFf/gdXorM8ZgqTWHSau3a2vy7nkYvJsHmFZSq3Ttbfoj7l/Y6sbmz+H2qLc43jVAcexs7SvN/23v+Ri8Mf9erfzNe5fs4HHgqYf8AT039K8Z/bf8A+Ri8M/8AXs3/AKEa82FepiP31S15dFoj24YanhqcaFO/LFWV9XY+cNE0G8v7P/RLStv/AIRLWP8An0rtfhD9k/4Rr/l7/wCPyu1vv9Ps/wDj8py4px2Fk6FK1l3R50+GcBjJOrVTvJ30dkeEf8Inq/8Az50n/CJ6v/0CLyva/wDQ7D/p+o+3/wChf6JRLjDMYfDb5q5n/qflvZ/eeKf2Dd/8+dH9g6v/AM+devfYP+fqrtlYWf8Am8olxfjo9vuIjwhgF3+88i/4RLxH/wBAe7o/4RLWP+fSva/7Bs/+fP8A8nKu/wBg1H+u2O/mX3G8eDcul3+88H/4QTV/+fSj/hA/Ef8Az6V7x/wiXv8A+SdXf7Bpf6747+ZfcX/qVly+JNfP/gHg/wDwrTxHYf8AH3Z1S/4QPV/sX2z7HX0lY2Fn/wA+f/k5VLW/sf8Ax5/8eP8A2+Vn/rxmPZfcP/UrLfP7z56/4QTV/wDn0o/4QTV/+fSveLH7ZYXv/LpfUXt/Z/8APn/5J1r/AK6Zj5fcL/UvLf733ng//CCav/z6Uf8ACJax/wA+leu/9vdH+h1t/rfmHdL0X/BMf9T8t7P7yl/191Rq9/Z//X5R/wAeH/L5Xw59wUaKvf8AgHRQAf8AkjR/290Uf2f/ANflAF2xv6PsH+h0WX2yw/5fKPt/2/8A4+/slY1OgF2x/wBA/wCPv/Tqpf8AXpR/of8A14/9vlH+h/8ALp9rrAZe+wXlJ/of/Hn/AOkNXrG/vP8A+Os6o/6H/wAvdnQbfAUv+nP7ZV2ysLz/AJ86PsH2/wD/AIyj/jw/5fKDE7T4Saf9h+JGjD2va7v9p3/ki3in6Wf/AKWJXA/CvUPt3xC0k/7B/wCXXHb17V794o/sj+w73+3/ALL/AGXsH2n7djyMe+a+pynSi12bPPxn8Q/Eb4h/bPFvxL/si0/069/48rOxr9fv2fvgtpvwH+GOkeFbXa9yuLm8u84+1XRwWY/l+lVNF8Q/BOw12Cy0vVvANnrP2rItbK6s/tYu/QAHdu69s17LXuHCeXfHX4jT/DrwZusgDrN632Wz/wB71r8/fij4tvLDRr28+2f6bef8v1fVX7cdrq1l4S8NeILQ/wCiWN4Pto9j0/rXwL8X/Ftnr39iWdpef8ef/H5USjzAeeV+hP7Pvw4stL0Lw14ftrT7DeXILXv0Ffnv/aBr9YP2PrK51P4UaJ4n1azFnf31oMr3xnr+lefXw8qkoL7N7v8AQ0o1Yq7ej6Fv9pvxYfBfw3XQNMC/bdVAsgvdbXkN+hx+dfnJ8Xr/ADrNlZ/8+dfT3x28Vnxz8SNZuic2dmPsVofU+tfHPxEv/t/jK9rplLSxmehfsu+A7PXvH39r3f8Ax5aP/pv/AG+V+j3wc8SrIbvSSAcg3Vrnup6ivmb9njwl/wAIl8KNE/0O7+26v/pten6P4qu9F1azuWGVtRgj1FfMPHXxS5dFHR+h7Kw16CVzwX9qf4WL4Z+Kl8Raq2jataG7tdp6MOor5jsr+70HWftn/L7Z1+of7Tfwzb4qfC43mllr7V9M/wBOshaY/wBJPpX5k+KbD/TftlfX/HE+fkuSR9xeF7//AIS3wzomr2l5/wAfle2/Bzxpc6kt7o+qm8u7u0X7Sby8HUHtXwb+zX48+wXt74cu/wDl8/02zr7Q+AbG98Q3t2pxaWtoFH5181RpVcNjOS/uvoevUnTqUubc9l8T+E9K8WaBe6Tq1qt3YXgxcRn+Kvx5+Ovw3X4VfEjWfD9wcrajIv8A1FftJXk/i/UPhFbapLD4vuvBf9rbP9JGtNZi7I7ZB5r6c8yUeY8r/wCCc+vXGt/Aq8F3xLpurfYPwWysz/Wsf9t//kYvDP8A17N/6Ea+g/hrYeCLLw3GvgG10IaIZiSPC4tvsuf+AcflzXz7+2p/yMfhj/r1P8zSLPMvhd9k/wCEZvf+vyu1rivhdf8A2DRv+3yu1+3V8lX/AIjPWofw0Uvt/wD050f8f/8Az6WNXapZ/wCnP/yTrlNy7Y2H+mf8heuosbD/AKi9cvY/9ef/AJJ1t2X/AF53dedKPMb0up1H2A/8/l5R/wBvdYebP/nzq9jR/wDnzrlO32vkXv8At7q79g/5+7z/AMnKxM2f/PnVLNn/AM+l3UzhzB7XyOo/7i9Yl7/2MdYvP/T5/wCAdUcf5+x10ql5kSlzB/3GLSqf2Cz/AOfy0pMf5+x0Y/z9jrc4pS5hfsFn/wA/lpSf2f72lGP8/Y6u5/6c/wDyTq5S5jMpf6Hf/wDHpR/plXv9M/587v8A8DKT7B/06f8Ak5VSlzGko8pS/wDAyqVXfsP/AGCaP/AOtYy5jMpUUf8Ab3/5J0fbv+nurAKKu/8AgZR/4GUAH26jB/587z/wDo/7c7uj7D/1Bv8AycrD2XmBdsaP+3P/AMnLOqX2D/pztKu/+CmsQDH/AE+f+TlH2/8A5+7y0/8AJylz/wBPlpSfb/8AqMf+SdAzsfhX9k/4WBpO372w4+uK739pz/ki/in6Wf8A6WJXmvwdvd/xB0pftV02UI2t0PHevVv2jv8AkkniD/es/wD0rSvrMsjy05erPPxn8Q/Ij4o6DeWHjL7Zaf6D9s/02v1O/Zl/aF0z44+ECcLZeJbMY1SxyFIPA+09Oh/z2r438beErPxbo32P/l9/5c76vBmTxF8KfEdndW13d6JrFpxaXtleda9L2vkcJ+0PiXQNL8WaLe6Rqtqt9ZXS7Z7Y85H+RX58fE//AIJ4ap4f1gXnhi+uvEuiHAFkxAvLX6HvXov7OH7bOr+Lry70fxlpP2r7Ha7jrdgOG9c19PaN8Z/CesxErqi2p9Lv5aPbwX2l8xSjzH57/DH9ibxDrnjCytNV8O6toujfa913eXnUj2r9KF0r+wPDostDtoLcWtt5Nna9FXHQfpWlYaha6hZ/ara4FzbkcMORV+uqUuYmMeU/ITxT8S7PQdZvdI/si7+22f8AoX2G+/0OvFb2/wDt+s3t5/z+V+tf7Qn7KXh3442jXbBdP8QgDZfpX5dfE34U+IfhVqy6VrlqLS7tRkMDkEU4wpy+yYVZ1I21PqH9mv48aPr2jWXhDVfsmh63Z2f2Kz/6fK9r+22f/P5/5J2dfmbomg3ni3WbLSNKs7u+vbz/AI87Gxr9bP2b/hf4u8K+DLQ/EXWRrmtFQwtuq2vsDXzeMynnqe0pWV3rc9XC473XGonp2PT/AAH9p/4Q7R/tON/2Vc/X/wDVXwN+0z+zH4it/HWfBnh251vR9V/0u3Fha5FifSv0dor3aceSKj2VjhnHnlc/NT4a/sW/EzWNZsrvVWtPBVpZn7WLtOWJ9MV+i3hrw9a+F9NWztfuLz9a4fxR+0J8PvCmn/aLrxXZkf8ATm/2o/pmvNNC/bJ0jx299beFtLvG+yDBvL0YX8q568qdO1We62Lp090ex/E34qeHfhL4TuvEXiG6S0sE6dMzHHQV+Zg8BeIvjr49vfF2vi7sLG7vOBe19CatHY+JtUXVNSW61nWFGFvLwYAHoKv149bMfax5aaa9T0oYaK+LU9z/AGY9PstD+G/2G0tfsNpa3LAA9+leR/tp/wDIx+GP+vU/zNe1fs+f8ijdf9fR/pXi37aX/IxeGP8Ar1b+Zr1MPL91F91c5K3xs8y+GP8AyLf/AG+V2uf8/bK88+Hf/IH/AO3yu1svsf8Az518/X/iM76H8NF77B/16f8AgZV2y/7hNUrK/s/+gRV2yv8A/qEWleZKXMdkY8xesun/AC6Vd/8AAOqX2/8A6hFn/wCAdXft/wD1CLP/AMA6wlHmOku/b/8Ap8tP/AOqX2//AKfLT/wDo+3/APUIs/8AwDql/pf/AECLT/wDqPZeYF37f/0+Wn/gHVL7f/0+Wn/gHR/pf/QItP8AwDql/wATf/oEWn/gHWwCfb/+ny0/8A6P7Qs/+fu0/wDAOr3/ABN/+fS0o/4m/wDz6WlMw9l5mJ/of/P5af8AgHV3/Q/+fy0/8A6vf8Tf/n0tKP8Aib/9OlAey8yj/aFn/wA/dp/4B0f2hZ/8/dp/4B1e/s/V/wDn0tKP7P1f/n0tKA9l5lL/AEP/AJ+7uk/4lH/Ppd0fb7T/AKBFpR/b15/y6fZKVpdFcPZeYv8Aof8A0B6T/TP+XTSKP7Q1f/p7/wDAOj7Bq9//AM/dUvVL1Yey8xc6v/z52lJ9g1j/AJ/LSj+wbyj/AIRL/n6vLSnzx7mFpP4VcpfYbz/oL0f9xej+wbT/AJ/KP+JRWtPqAmLP/n8qliz/AOfyr3/Eoo+32dbAUv8AiUUf8Sirn2+z/wCfOj7fZ/8APnQAfb7P/nzpft//AFCKP7Q/6c6P7eqIy5hnY/By9un+IWlK1rtUoQT6DFes/tB/8kn8Q/Wz/wDStK8p+C2uXWpfEnRg33cXua9W/aD/AOST+IfrZ/8ApWlfS5f/AA36nmYmXNNnxLXivxr/AORmsf8Arzr2qvB/jb/yMtj/ANeddJyHUfsvf8jne/8AXnX1Ab//AJ9LOvl/9l3/AJH++/686+k/7dvK8PF/xD1qH8NH1j8J/wDknWkf9cv618X/ALZnjPxt4X+J9/L4Y8V6po0NqtndNHZ3XykHgjHp7V9n/CiQXPw60dj/AM8/618Z/tcaf9u+KXjQf9OX/tlX0ND+EvRHlT/iSH/Ab9vjUV1Gw8PfEhLO9+1Y2+J7P/RFTHA+1Dop+lfWHxo+CekfGTwh/ZV0qR3ttltMvQObRsAZH5fyr8aq/Tn9gT4rDxz8H/8AhHLq6Vta8KsLHaV/5c+fshJ/3R+lVT6iNz9k39mGz+B3h+4vNUhtLvxbf5W5vAoJtrU7StqD6DmuX/af/bJX4ULd+HvClnbXet5+zG9vTiytDjvjrXuHx08bnwP8OdVvIJgt9cr9mtP988f41+RfxEv/ALf4mvf+nP8A0KrlKwHv/wAC/in8RfjP8efDTa7411SS3s7mzu7uxs7z7HZEen2P0r9LtX/5Bd7/ANcG/ka/OP8AYC0H7f4j1y8+15+x3dnxX6N6r/yCrz/rg38jXJQqyqSmpdGl+CLcbJPuflh4p/5Fm9/686u/shX/ANg/4Sj/AEP7d/x51i+KP+RZvf8Arzra/ZC+x/8AFUfa/wDpyrjx38GRpQ/iI94/t7/pzo+33lXft9nVL+3q+b50l7sbHrH0D+z3/wAijd/9fR/pXi37an/Ix+GP+vU/zNe0/s+X32/wjdt6XR/pXiv7b/8AyMXhn/r2b/0I19hhP4MfRHkVPjZ5n8Lv9A0b/t8rtf7dvPWuX+D/APyLV7/1+V2v2+zr5vFOMa0otXsetQpyVNcsrB/wlt5V7/hLNX/5/P8AyTo/t7R6T/hLbT/nzrzPZ/3PxOqMuX7f4C/8JZq//P5/5J0n9vav/wA/l3/4B0v/AAln/TnR/wAJbd/8+dHs/wC5+Jp7SL+Kd/kH27V/+fu7qj/xN/8Ap7q9/wAJbq//AE6VR/4S3V/+fu0p/vP5V9xEqtOPUX7Bq/8A090n9n6x/m8o/t67/wCfyqX9vXf/AD+UWkviSXoYylzF3+wdY/zeUv8AYOsf8/lUft95/wA/l3R/4GVUk4fCxWv8SuXv+ESu/wDn8q7/AMIld+lpWJ/4GVd/tD/r8rPmf8xtzL+X8S9/wiV36WlH9g6x/m8qj/aH/T5d0v8AaF3/AM/lPmf8wcy/l/Eo2OvfYP8Aj0s6u/8ACd/9OlpVL+wbP3o+wWddcoxl8SOa8l8LsXf+EtvP+fy0ql9vvL//AJfLuj7fZ1dsvFv2CueVLl+CIc388il/pl//AM/dH9g3f/PnV3/hPf8Apzql/wAJbeUpe0fwqw+eHcu/8IleUf8ACJ/9PlYv9vXf/P5R/placlT+f8BckOxtf2DZ+9Uv9Dql9gvKP7Bp+z8wLv8AodFH9g0Ue08gCj7DR9uo/t6qX7wDvvg7ZbPG2lN6IT+ld7+04/2b4LeKG9rM/wDk4hrzj4Lah9t+JGjH2va+kta0Wy12we01C2S8tWxmFxwa+jy5ctN+rPMxE+eXMfmDrfjz+wf+Pu8tLGvB/ij48/t7xN9stP8Anzr9mf8AhVHhH/oXNK/8AxWZc/s+/Dm//wCPnwToUv8A25rXr6HKfjZ4J+JfiPwlefbNKvPsN79j/wCfOuo/4aG+I3/Qx/8AknZ1+rn/AAzT8J/+ieeGP/BRH/hUn/Cgvhf/ANE28Kf+CW0/wotQesopvzFL2kvtNehz37I2van4r+APgrWNUuBd393bXbu/r/pTD+Qr5p/aov8A7B8bdc/69bX/ANJDX3Toeg6T4U0q10nSrK2sLG1H+jWdrwFHsK868d/s3+A/ivqN1qeuaTdXl3cAAk3l1acD6Efyqhn43/29ef8ATpX2n/wTB8VXT/EDxnpLDNlc6RZ36+xwR/Wvov8A4d8fBL/oWLz/AMG93/8AF13nwf8A2cvAvwJnvrnwjplxYyX3/HyGuGnyfx5oA4n9tW++w/DrRm9dWX+tflT4o168/wCElvf+PT/j8r9qPiR8M/D3xR0i10zxNbfbbO2uRdBfPa3wRnk45I5/+vXk/wDwwJ8E/wDoWbz/AMG13/8AFUAfBf7IfxJ1fQvjH4Y0e0+yfYtY1iz+2V+vOrf8gq8/64N/I14P4Y/Yo+EfhLxBZaxpPh26s9Qsrv7ZbMt7dYVvxNfQVZxhGHwoLyfxO5+OHjbx59g0a9s7u8/028s6888E/EvxH4S+2/2VefYftn/TnX7Cv+zj8Lbj73w/8Ot/vaSo/pQn7OXwtt/u/D/w6PppSn+lXaP2op+oXkvhdj8ov+F8eOv+gv8A+SdnR/wvjx1/0F//ACTs6/XCy+Cvw+00f6L4R0m1P/XmBV7/AIVV4Q/6FzSv/AMVPJhv5EZctT+ZngH/AAT28V6p43+Emv6lq939svT4iuVL+oFpaYH6n86zf20v+Ri8Mf8AXq38zX074Y8GaP4Is7q20PTbTSbe4uDcNHZ2+0MxxkkDvxXzd+2Jp15rni/wxZ2n/Pqx/U1jWcYRvBWS6Gx5N8Mf+Rb/AO3yuo+w1R0TQf7BsvsdpW3Y18pUlzycj2aceSKiUv7Bq7/YV56Vdq99urilLmN4x5ij/YN3/wA/lXv+ET/6fKo/29R/wltZ/vy/3NMvf8IlZ1d/4RLR65f+3bz1o+33lPkqS+3+AXp/y/idr/YGj1e/4lFee4vP+fyk/s//AKfKPYPuHtfI9D/tDSKP7e0evPKP9Do9h5lSr83Q7X+39Ho/t/R64r/Q6P8AQ6w9kuxPtfI6j+39Go/tDSK5f/Q6P9Dq40ObqHtfIo4s/wDn8pfsNehf2DZ2FH2+zsK09u+wey8zz3+z7v8A586PsF5Xa/29Z+9Yl7r1n/z51r7SS+KNiJR5TF/sGrv2Gj7dVL7feVuZl2x/0Crv2+zrl/t1FY+y8zn9r5HUf29Z+9Uv7erEo+w1cY8ppCfMXvt1FXbKws/+XuuostBs6JS5TojHmOK+wXlXf7CvPSu1+wWdH2+zrm9vL7OhfsvM5fRNBvLC8+2Wl5d2N7/0411H2/xH/wBDHq//AIGVS/t6z96pf8JbTvX+y7i9jQXxaHTf2zr/AP0H9V/8C6P7b1b/AKGLVv8AwMri/wC3qpf27eetaRVd/FNr5ivQ+zG56B/wlOqf9B/Vf/Auqf8Awlerf9Be6/8AAuvPvt95R/plXar/ADsd4L4Y2Pov4UeOU1mN9Lu7w3d5962N0OSAK+ef2zLzx58NPFlj4g0Xxb4gsvDWrDYbOxusC1vPYeh9Km0jW7rwxqtnqtvdBru1GCD0Ir6D+IfgPRf2jfhQ2mFgtteILq0uwcm2uRnBx7Emvp8BWlOHLLoePiIcsubufltf/tK/FGyu8WvxF8Qkeh1ivpb9gz4reNPHvxl1G08R+K9U121Hh+8vYrS/ud2xvtdoAR6cEj8a+M/ib4I1b4d+L7zS9etRZ3Vrd/YwQcgivp//AIJmf8l91r/sW73/ANLLOvVPOn8UV3Ppn9sLx34g8EXPhB/D+qXeny3q3is1l1IBtMD9T+dfBX/DUfxQv1+1WnxF8Q49PtlfaP8AwUGvP7O0Pwzd/wDPpbX5/wDHrOvzE0SwvL+8srPSrP7de3n/AC42NRKPMbH6KfsVeN/G/wASxnV/EGq3/wBjuvtd59uuu3p9K9+/aT+LLfDfwZ9k028NnruqfJaSf88Onzf596xf2U/g+n7P3wdI11ltNYvc6vq+SCLZsZI/DB/X0rwHxdrN78cfiLd3Nq26zA/0RiMfZLP1rn93DRlOb0vc3hH2slHYpeDPG3jfU7prp/FevtYWv3g2r3hB+tei/wDCW+Lv+hj1f/wMq7onhKzsLP7HaVt/2DXyWIx8py5os9P6o18Why//AAlvi7/oY9X/APAyr39veLf+hj1f/wADK6iysLOj/Q65frtQ7Y4anLoYllf+I/8AoY9X/wDAyi9sLzXv+QreXd9/1/Vt0fbqzniakuptHDU49DE/sGqX2Gtq+v6xb7XqIyciCjfVi31Xft1Uq64x5TiKNXqKKsA+3UfbqKu2NhQMpf6ZV3+wrz0rbsbCtqxrmlX5eht7LzOXsfCVXrHwlXUUfbq5PbVO5tSoU9dDE/4RKj/hErOtv7dR9upSnUl1NJUqcehif8IlZ0f8IlZ1d+3VS/t6nSlU194z5KfY5f8A0y/o+w0fbqPsF5f16MYqJxh9ho/0Ortl4SvK27HwlWft6fcqNOpLocV9uq79gvL+u1stBs6u/YLOsfrPkbxoc3U4qx8JUf8ACB3npXUfbqpX2vVl7Ss/h1M/YQ7HL/YPsFFXb7Xqxa7ouT+JWMbx+y7l37dVL7dVL7BeUfYLytCJz5S7/bt5R9vvL+iysLOrv26i0V8KsXeT+J3D7DR9hql/plXfsF5f0bAFUvt1bVj4SrbsfCVYe3p9y405v7JxX+mVd+wXleh2Og1d/sGsPrUX8Kubxw8n8Wh55Y+Eq9N+E+sf8IRc/Yrvizu+QfQ1V+w0VnQxlRS5r7FvCU3Frubv7Qn7Mnhz9oPSLX7afseuWQBs9WQZZP8AGvBv2Ov2WvGX7PPxx1i719LG70e60i8tLO7sjg83doQCOo4BP4V9L+AfGSGUaXc3KkkYtTjkivTRyBivv8PiI4impx/4Z9j5ytRlRlyyPk/9tj4NeL/jND4P0PwfaR3kg+2G7vLu62/YwTa4PuTg8e1L+zH+xJpfwRun8Q69eQeI/GBGN4GLW04/hBGa+sq+eP2lvjsfA9kNA0O6U63dcXDg5+yLgc/jXWYHHftMfFg+LNWX4eaCNrG6AvbvPC+wrJ8L2Fn4S0b7Haf9vleX/DzQf+YvXbfYLyvlcbU9r+7e3XzPWwkfZ+/16eR2v9vVS/t6sT7DVL7DXlexj11O72vkdR/wltH/AAltcvRT9jT7C9tU7m1/b1Uv7eql9hqjVRpxh8KMbyfxO5e+3UVRq9Wgy7RRRQBSoq79ho+w1EpcoBY1dsaKvVhKXMXGPMFXft1UqKg6S79uo+3VSqjQRKXKXvt1Uft1FUqDGUuYPt1H26ij7DW38Mg7Wy0Gzrb+w1S+3VRvterzryfxO56f8M26pfbq5e+16sT7feVp7GT+LQiVfl6HUX2vViX2vVi1drrjh4r4tTl9tJfDoH2+8qlV2iukxKVXaKLGwqJS5RBVKuosdBrasdBrCWIivh1N/Y+ZxVloN5W3Y+Eq6ixsKu1wzxEo/CdUcPFfFqYljoNbdjoNXapX2vWdhZfbLu8+w2Vc6qVJ+Zooxp9C79horwfxt+1LZ2H+h+H/APTv+n6+rz3/AIak8Rf9Qn/wDr1aOT4utHm5UvJvU8ypmuHpycdX5pXR9dfbqpX2vV8b3v7WniP/AJ89JqlY/tLeI7//AI+7O0rvhkWIh8TX3mMs4w6+G7+R9W33i2sS9168rwey+PH/AFLn/k5Xtfhe/s/FujWWr2v/AB5VnLLvYJznGyLpY2NeXLF3D/TL+vpn4T+Lv+En8OZuji/t/luh714B/odh/wAfdWvAnxm0rRPilo+j2OL21vB9jur49M9v1rtwFSqqihBaPcyxXKoPmZ7z8WPiNZ/DjwbeatPIpuCfstouPvXJB2j/AD6V+e99f3mvXt7eXd59uvbz/j8r2f8AbA8eNf8Ajmy8O2zbrLSbQsCP+fvPH6Yrwvwvr2kWHiWy/tX/AJAn/L5X0lbSPN2PIvFfE7H0L4JsLOw8M6J/151erl7L4teEL/8A49NXtP8At+o/4TzSL/8A49NXtP8AwMr4t4evzSk4NXd9T6CNemoqPMnbsbVFcx4p8W2fgPRvtl3/ANudjXl17+0Pef8ALppFp/4GVtSwVeouZLQ56uLoRlyuVmj2uj7DXhH/AAvfxH/z56RV3/he/iP/AJ89Irb+z8R5fec316h3f3HtX2Gj+wa8i8L/ABp1ewvf+JrZ2l9Zf9ONfQvhe/0jxbZ/bNKu/t1clbDVMPdzVkup1UKtPEW5GYn9g1e+w11H2GqP2GvN9t5HdGHKYv2Gj7DW1VKj2vkaFL7DRRVGtxF6iqNUqDH2vkXaKpfbqPt1bey8yJS5i7RVL7dR9uo9l5mZdoqlRUSjygXaKpVdqAD+3qpUUVt/DGH2GiiitIy5hBRRV2xsKJS5RlKrtjYVesbCrtc1Wrtobey8ylY2FbVjYUUVzylzG5esau1ifbqpfbqxNva+R1H26qX26uX/ALeqjfa9W3sfMiVfl6GL8Q/2h9I8Jf6Haf6de18v+Nvi1q/i29/4mt5/240fHnQf7B8ZfbLT/jy1f/Ta88sbCv0LL8Bh6VOM7e81e58NjsZiK1SUL+6uhe/t40fYPt9XbGwq7Y16fPA8mEJspWNhW3Y2FJV77fXPKrGR08suxdsbCiqX2+qX9oGs5RUzb2rh0Nr7fRZeLf7BvLK8tP8Aj9s65f7fWJVxoKPUxq1npoeu/Gn4k2fjn4k61q1nd/bbG7vP9DryO+16ixsPt9XbKws/tv2OtOanT/iHP+8r+dil/pl/V2xsK6ix0GrtjYVlKvCPQ6aVGeupi2NhV2x0Gr39vaR/bH9kf2vaf21/z4/bP9Nra+wVj7TyNvY+ZifYKvf2eau0WV/Z3/8Ax6Xf26srmtijXqH7PGg3l/4m/tf/AJcrOvMLG/s7/wCxfZLz7d9s/wCPP/p8r6r8MR6N8NvDdlpF3q9pYn7HeXt4b289P+P29rysxqyVFwjvL9D1Mvo/vFOWyO3qlXG/8LQ8K/Y9Ju/+Eq0D/iZj7HpX/E2s/wDSecf6H6ckD8atf29Z3/22ztLy0vvsf/H5/wBOdfKRoVH8SsfU+1XYu/bqpfbq5fRfiR4d8d/bf+Ef8RaTrn2P/j8+xXn2yrv26uqnh5q/NocXtvIu0Vi/29pFhZXt5d3lp9i0j/j8/wBM/wCPOi98W6RYXt7aXer6TY3tnZ/bbyxvrz/lz/5/a29i+5gbVUqpX3i3SLDWf7Iu9XtLG9/58b68o0TXtI16z+2aVeWl9Zf9ON5R7CXcC7VKrtYn9vaR/pv+mWn+h3n2K8/0z/l9rSKbAKvVRvb+zsPsX2u8tP8ATP8Ajzoq7MC9V2sSyv7S/wDtv2S8/wCPP/j8q99vs7D7FZ3d5/x+f8edHIBdq7WL9vs/tllZ/bP9N/58au1yyjygFFFFaRjYAq7Y2FFXqylI0jG4fYaKKKyOku0fbqpUVnJDLv26qX26qNUq3jG5h7XyLv26qX26qVUa3jHlMS99uqjRV6xqzOMrhV2irtEqsoj5EUqu0Verm5p9zSNKLKNFXqKXtGdPs0Yl9oOkX/8Ax96RaX3/AG51S/4QPw5/0Lmk/wDgHXUVNZRL6Vv7eo/tNehKwsXuk/VHB/8ACh/CF/8A8wj/AMnKP+GafCF/Z/8AHnd2P/XjeV69Y1R1v/jx2fw15eIzWvh18TfzNqGW0ZSs4rXyPPbL4D+BbCy/48/t3/T99sq3YfCjwloFzm20a0z/ANPld34mjWxa5EI2Csz+M18xisyxVSbvN6N9T7HCZXhoU9ILVLoX9E8J+HNQ/wCZc0j/AMA66iysLOw/49K5fwv/AMhg121duFxlWtT55SbabWp4uLwNOhV5KeiaueGy/CrXrW28S+HdEj0nRtO1e81bVbTxMLctrFndXgux1IHQXZH2vP3R9l9LqvNk/Z18UtpXhrRrW50nRZdP0vV7JU0Sa6ex0oltJtibYk5Zgba7vBuB/wBKYjIuQLqvq2ivoYZnWR431SB8zp8G9d8c6940XUtOtoPBp121j0PRtaJwtsdXtLvWCAD/AMvd1aggHjsRaKcHhtU/Z78W6N8RPCMmm+FLa/8ADlnqpvI7xLr7NaeHD/wkRvR9kGQMfZcA/wCi8A5APSvsSsSumOZVTGeGpq2h4B4P/ZqPhe/8G3gOl3X9l2vhxrxS320Xl3aWd5Z/bMf9vg+yH/pyHArtviB8PrbxR4sOqq2lobzwnq/hy7N42MG7+x4P15va7ysSmsXVq1FNvb9SuWMVZI8E0P4Ca7/wmMHiS+8QiK91bUrS71xI9U+1pdPa3gubQ4+yYGY7MjcRam0IuyR9nxbLb+H/AMItb0bwj490DxFrVrqdp4qu7u7F9b2n2W8xd2f+mXmD2x2r2O+rErvniKj6nLY8u1j4d+PvEljrWl3HiSw0XQGtbS0ttE0ez/0Icnv9j/0W0xj/AEPF3/x+dD1rPn/Z+1C98K+KrR7m11zxJeXOkhby/wCTd2lotn9r6G772Y5/Q9D7DV6q+tTfw6GPsfM+a9a/Zm8V6j4P/seS48O3otmu7OCyuru7WzI/sezs7O8AAwLv/Qxxg83Y+le5ePfAUnibxB4b1JL0BNLvQb7Kgn7H9rtLvr/192tp/wCTnoK6KrtKVepK2uw4RseB2f7O+t6K+jPDfW072l23zOxJ+x2l7o/2P/yU0gms68/Z18R3Hw8ttJGqaYNVsY7X7OsN2c2rf2Pa2guwWtCB/wAeijdjjr9ptSDu+jaKTxdWPUqcbnimjfAi70fxhrHiGGKxs7u51a0vBe2F5t5/ta7urw/hZ3YtPfn1rX1T4X6nJ46k8WDVdt9Hr9nq9rZC7Asms/stpaXp4Azwbwc5PHXH2wD1Sis/rc2VY+bNF/Z38U2GjWVo3iGPRL0XxZdZ0N3F3df6Jdn7X1ybu8F5aDrn/ROvFaV58C/Ed94tOq215a+FlOk3dobvRPtv2u0IsjZfY7P/AKc+Tefia+gapVt9YqdzL2PmfPmm/BXxRpnjCyW1tNPtdC8RamU1ewtcmzOkkWg+yllKkEG1NoB0/wBKugwtADnT8L/s56voa+G/st1ZWLW+j2dle332m7wLz7HrFnxxx/x+WfT/ABr32xq7XP8AXqhpCml8Wp83+HP2efEmnat4Yu7vUbW2sdK1M3Nta2V2Ram2L2ZFr/x52nP+h3YOAM3Qs+hJavpCr1FZYivKta/Q6VRjDY//2Q==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ZmFsc2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7.0&quot;&gt;&lt;object type=&quot;1&quot; unique_id=&quot;10001&quot;&gt;&lt;property id=&quot;20141&quot; value=&quot;Errors &amp;amp; SigFig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F:\Jerry\upload\video&quot;/&gt;&lt;property id=&quot;20250&quot; value=&quot;0&quot;/&gt;&lt;property id=&quot;20251&quot; value=&quot;1&quot;/&gt;&lt;property id=&quot;20259&quot; value=&quot;0&quot;/&gt;&lt;object type=&quot;2&quot; unique_id=&quot;10253&quot;&gt;&lt;object type=&quot;3&quot; unique_id=&quot;10288&quot;&gt;&lt;property id=&quot;20148&quot; value=&quot;5&quot;/&gt;&lt;property id=&quot;20300&quot; value=&quot;Slide 44&quot;/&gt;&lt;property id=&quot;20303&quot; value=&quot;Jerry Mahun&quot;/&gt;&lt;property id=&quot;20307&quot; value=&quot;290&quot;/&gt;&lt;property id=&quot;20309&quot; value=&quot;12790&quot;/&gt;&lt;/object&gt;&lt;object type=&quot;3&quot; unique_id=&quot;13343&quot;&gt;&lt;property id=&quot;20148&quot; value=&quot;5&quot;/&gt;&lt;property id=&quot;20300&quot; value=&quot;Slide 2 - &amp;quot;A. Errors&amp;quot;&quot;/&gt;&lt;property id=&quot;20307&quot; value=&quot;310&quot;/&gt;&lt;property id=&quot;20309&quot; value=&quot;-1&quot;/&gt;&lt;/object&gt;&lt;object type=&quot;3&quot; unique_id=&quot;14223&quot;&gt;&lt;property id=&quot;20148&quot; value=&quot;5&quot;/&gt;&lt;property id=&quot;20300&quot; value=&quot;Slide 3 - &amp;quot;A. Errors&amp;quot;&quot;/&gt;&lt;property id=&quot;20307&quot; value=&quot;331&quot;/&gt;&lt;property id=&quot;20309&quot; value=&quot;-1&quot;/&gt;&lt;/object&gt;&lt;object type=&quot;3&quot; unique_id=&quot;14224&quot;&gt;&lt;property id=&quot;20148&quot; value=&quot;5&quot;/&gt;&lt;property id=&quot;20300&quot; value=&quot;Slide 4 - &amp;quot;A. Errors&amp;quot;&quot;/&gt;&lt;property id=&quot;20307&quot; value=&quot;325&quot;/&gt;&lt;property id=&quot;20309&quot; value=&quot;-1&quot;/&gt;&lt;/object&gt;&lt;object type=&quot;3&quot; unique_id=&quot;14225&quot;&gt;&lt;property id=&quot;20148&quot; value=&quot;5&quot;/&gt;&lt;property id=&quot;20300&quot; value=&quot;Slide 5 - &amp;quot;A. Errors&amp;quot;&quot;/&gt;&lt;property id=&quot;20307&quot; value=&quot;335&quot;/&gt;&lt;property id=&quot;20309&quot; value=&quot;-1&quot;/&gt;&lt;/object&gt;&lt;object type=&quot;3&quot; unique_id=&quot;15201&quot;&gt;&lt;property id=&quot;20148&quot; value=&quot;5&quot;/&gt;&lt;property id=&quot;20300&quot; value=&quot;Slide 6 - &amp;quot;A. Errors&amp;quot;&quot;/&gt;&lt;property id=&quot;20307&quot; value=&quot;348&quot;/&gt;&lt;property id=&quot;20309&quot; value=&quot;-1&quot;/&gt;&lt;/object&gt;&lt;object type=&quot;3&quot; unique_id=&quot;15202&quot;&gt;&lt;property id=&quot;20148&quot; value=&quot;5&quot;/&gt;&lt;property id=&quot;20300&quot; value=&quot;Slide 7 - &amp;quot;A. Errors&amp;quot;&quot;/&gt;&lt;property id=&quot;20307&quot; value=&quot;349&quot;/&gt;&lt;property id=&quot;20309&quot; value=&quot;-1&quot;/&gt;&lt;/object&gt;&lt;object type=&quot;3&quot; unique_id=&quot;15203&quot;&gt;&lt;property id=&quot;20148&quot; value=&quot;5&quot;/&gt;&lt;property id=&quot;20300&quot; value=&quot;Slide 8 - &amp;quot;A. Errors&amp;quot;&quot;/&gt;&lt;property id=&quot;20307&quot; value=&quot;350&quot;/&gt;&lt;property id=&quot;20309&quot; value=&quot;-1&quot;/&gt;&lt;/object&gt;&lt;object type=&quot;3&quot; unique_id=&quot;15204&quot;&gt;&lt;property id=&quot;20148&quot; value=&quot;5&quot;/&gt;&lt;property id=&quot;20300&quot; value=&quot;Slide 9 - &amp;quot;A. Errors&amp;quot;&quot;/&gt;&lt;property id=&quot;20307&quot; value=&quot;351&quot;/&gt;&lt;property id=&quot;20309&quot; value=&quot;-1&quot;/&gt;&lt;/object&gt;&lt;object type=&quot;3&quot; unique_id=&quot;15205&quot;&gt;&lt;property id=&quot;20148&quot; value=&quot;5&quot;/&gt;&lt;property id=&quot;20300&quot; value=&quot;Slide 10 - &amp;quot;A. Errors&amp;quot;&quot;/&gt;&lt;property id=&quot;20307&quot; value=&quot;352&quot;/&gt;&lt;property id=&quot;20309&quot; value=&quot;-1&quot;/&gt;&lt;/object&gt;&lt;object type=&quot;3&quot; unique_id=&quot;16925&quot;&gt;&lt;property id=&quot;20148&quot; value=&quot;5&quot;/&gt;&lt;property id=&quot;20300&quot; value=&quot;Slide 11 - &amp;quot;A. Errors&amp;quot;&quot;/&gt;&lt;property id=&quot;20307&quot; value=&quot;355&quot;/&gt;&lt;property id=&quot;20309&quot; value=&quot;-1&quot;/&gt;&lt;/object&gt;&lt;object type=&quot;3&quot; unique_id=&quot;16926&quot;&gt;&lt;property id=&quot;20148&quot; value=&quot;5&quot;/&gt;&lt;property id=&quot;20300&quot; value=&quot;Slide 12 - &amp;quot;B. Working with Random Errors&amp;quot;&quot;/&gt;&lt;property id=&quot;20307&quot; value=&quot;356&quot;/&gt;&lt;property id=&quot;20309&quot; value=&quot;-1&quot;/&gt;&lt;/object&gt;&lt;object type=&quot;3&quot; unique_id=&quot;16927&quot;&gt;&lt;property id=&quot;20148&quot; value=&quot;5&quot;/&gt;&lt;property id=&quot;20300&quot; value=&quot;Slide 13 - &amp;quot;B. Working with Random Errors&amp;quot;&quot;/&gt;&lt;property id=&quot;20307&quot; value=&quot;358&quot;/&gt;&lt;property id=&quot;20309&quot; value=&quot;-1&quot;/&gt;&lt;/object&gt;&lt;object type=&quot;3&quot; unique_id=&quot;16928&quot;&gt;&lt;property id=&quot;20148&quot; value=&quot;5&quot;/&gt;&lt;property id=&quot;20300&quot; value=&quot;Slide 14 - &amp;quot;B. Working with Random Errors&amp;quot;&quot;/&gt;&lt;property id=&quot;20307&quot; value=&quot;359&quot;/&gt;&lt;property id=&quot;20309&quot; value=&quot;-1&quot;/&gt;&lt;/object&gt;&lt;object type=&quot;3&quot; unique_id=&quot;16929&quot;&gt;&lt;property id=&quot;20148&quot; value=&quot;5&quot;/&gt;&lt;property id=&quot;20300&quot; value=&quot;Slide 15 - &amp;quot;B. Working with Random Errors&amp;quot;&quot;/&gt;&lt;property id=&quot;20307&quot; value=&quot;360&quot;/&gt;&lt;property id=&quot;20309&quot; value=&quot;-1&quot;/&gt;&lt;/object&gt;&lt;object type=&quot;3&quot; unique_id=&quot;16930&quot;&gt;&lt;property id=&quot;20148&quot; value=&quot;5&quot;/&gt;&lt;property id=&quot;20300&quot; value=&quot;Slide 16 - &amp;quot;B. Working with Random Errors&amp;quot;&quot;/&gt;&lt;property id=&quot;20307&quot; value=&quot;361&quot;/&gt;&lt;property id=&quot;20309&quot; value=&quot;-1&quot;/&gt;&lt;/object&gt;&lt;object type=&quot;3&quot; unique_id=&quot;16931&quot;&gt;&lt;property id=&quot;20148&quot; value=&quot;5&quot;/&gt;&lt;property id=&quot;20300&quot; value=&quot;Slide 17 - &amp;quot;B. Working with Random Errors&amp;quot;&quot;/&gt;&lt;property id=&quot;20307&quot; value=&quot;357&quot;/&gt;&lt;property id=&quot;20309&quot; value=&quot;-1&quot;/&gt;&lt;/object&gt;&lt;object type=&quot;3&quot; unique_id=&quot;16932&quot;&gt;&lt;property id=&quot;20148&quot; value=&quot;5&quot;/&gt;&lt;property id=&quot;20300&quot; value=&quot;Slide 20 - &amp;quot;B. Working with Random Errors&amp;quot;&quot;/&gt;&lt;property id=&quot;20307&quot; value=&quot;362&quot;/&gt;&lt;property id=&quot;20309&quot; value=&quot;-1&quot;/&gt;&lt;/object&gt;&lt;object type=&quot;3&quot; unique_id=&quot;16933&quot;&gt;&lt;property id=&quot;20148&quot; value=&quot;5&quot;/&gt;&lt;property id=&quot;20300&quot; value=&quot;Slide 21 - &amp;quot;B. Working with Random Errors&amp;quot;&quot;/&gt;&lt;property id=&quot;20307&quot; value=&quot;364&quot;/&gt;&lt;property id=&quot;20309&quot; value=&quot;-1&quot;/&gt;&lt;/object&gt;&lt;object type=&quot;3&quot; unique_id=&quot;16934&quot;&gt;&lt;property id=&quot;20148&quot; value=&quot;5&quot;/&gt;&lt;property id=&quot;20300&quot; value=&quot;Slide 22 - &amp;quot;B. Working with Random Errors&amp;quot;&quot;/&gt;&lt;property id=&quot;20307&quot; value=&quot;365&quot;/&gt;&lt;property id=&quot;20309&quot; value=&quot;-1&quot;/&gt;&lt;/object&gt;&lt;object type=&quot;3&quot; unique_id=&quot;16936&quot;&gt;&lt;property id=&quot;20148&quot; value=&quot;5&quot;/&gt;&lt;property id=&quot;20300&quot; value=&quot;Slide 23 - &amp;quot;B. Working with Random Errors&amp;quot;&quot;/&gt;&lt;property id=&quot;20307&quot; value=&quot;366&quot;/&gt;&lt;property id=&quot;20309&quot; value=&quot;-1&quot;/&gt;&lt;/object&gt;&lt;object type=&quot;3&quot; unique_id=&quot;16937&quot;&gt;&lt;property id=&quot;20148&quot; value=&quot;5&quot;/&gt;&lt;property id=&quot;20300&quot; value=&quot;Slide 25 - &amp;quot;B. Working with Random Errors&amp;quot;&quot;/&gt;&lt;property id=&quot;20307&quot; value=&quot;369&quot;/&gt;&lt;property id=&quot;20309&quot; value=&quot;-1&quot;/&gt;&lt;/object&gt;&lt;object type=&quot;3&quot; unique_id=&quot;18549&quot;&gt;&lt;property id=&quot;20148&quot; value=&quot;5&quot;/&gt;&lt;property id=&quot;20300&quot; value=&quot;Slide 1 - &amp;quot;&amp;#x0D;&amp;#x0A;Measurement &amp;amp; Computation Errors&amp;quot;&quot;/&gt;&lt;property id=&quot;20307&quot; value=&quot;388&quot;/&gt;&lt;property id=&quot;20309&quot; value=&quot;-1&quot;/&gt;&lt;/object&gt;&lt;object type=&quot;3&quot; unique_id=&quot;18550&quot;&gt;&lt;property id=&quot;20148&quot; value=&quot;5&quot;/&gt;&lt;property id=&quot;20300&quot; value=&quot;Slide 18 - &amp;quot;B. Working with Random Errors&amp;quot;&quot;/&gt;&lt;property id=&quot;20307&quot; value=&quot;377&quot;/&gt;&lt;property id=&quot;20309&quot; value=&quot;-1&quot;/&gt;&lt;/object&gt;&lt;object type=&quot;3&quot; unique_id=&quot;18551&quot;&gt;&lt;property id=&quot;20148&quot; value=&quot;5&quot;/&gt;&lt;property id=&quot;20300&quot; value=&quot;Slide 24 - &amp;quot;B. Working with Random Errors&amp;quot;&quot;/&gt;&lt;property id=&quot;20307&quot; value=&quot;378&quot;/&gt;&lt;property id=&quot;20309&quot; value=&quot;-1&quot;/&gt;&lt;/object&gt;&lt;object type=&quot;3&quot; unique_id=&quot;18552&quot;&gt;&lt;property id=&quot;20148&quot; value=&quot;5&quot;/&gt;&lt;property id=&quot;20300&quot; value=&quot;Slide 26 - &amp;quot;B. Working with Random Errors&amp;quot;&quot;/&gt;&lt;property id=&quot;20307&quot; value=&quot;379&quot;/&gt;&lt;property id=&quot;20309&quot; value=&quot;-1&quot;/&gt;&lt;/object&gt;&lt;object type=&quot;3&quot; unique_id=&quot;18569&quot;&gt;&lt;property id=&quot;20148&quot; value=&quot;5&quot;/&gt;&lt;property id=&quot;20300&quot; value=&quot;Slide 43 - &amp;quot;Summary&amp;quot;&quot;/&gt;&lt;property id=&quot;20307&quot; value=&quot;396&quot;/&gt;&lt;property id=&quot;20309&quot; value=&quot;-1&quot;/&gt;&lt;/object&gt;&lt;object type=&quot;3&quot; unique_id=&quot;19403&quot;&gt;&lt;property id=&quot;20148&quot; value=&quot;5&quot;/&gt;&lt;property id=&quot;20300&quot; value=&quot;Slide 19 - &amp;quot;B. Working with Random Errors&amp;quot;&quot;/&gt;&lt;property id=&quot;20307&quot; value=&quot;399&quot;/&gt;&lt;property id=&quot;20309&quot; value=&quot;-1&quot;/&gt;&lt;/object&gt;&lt;object type=&quot;3&quot; unique_id=&quot;19618&quot;&gt;&lt;property id=&quot;20148&quot; value=&quot;5&quot;/&gt;&lt;property id=&quot;20300&quot; value=&quot;Slide 28 - &amp;quot;B. Working with Random Errors&amp;quot;&quot;/&gt;&lt;property id=&quot;20307&quot; value=&quot;400&quot;/&gt;&lt;property id=&quot;20309&quot; value=&quot;-1&quot;/&gt;&lt;/object&gt;&lt;object type=&quot;3&quot; unique_id=&quot;19619&quot;&gt;&lt;property id=&quot;20148&quot; value=&quot;5&quot;/&gt;&lt;property id=&quot;20300&quot; value=&quot;Slide 29 - &amp;quot;B. Working with Random Errors&amp;quot;&quot;/&gt;&lt;property id=&quot;20307&quot; value=&quot;401&quot;/&gt;&lt;property id=&quot;20309&quot; value=&quot;-1&quot;/&gt;&lt;/object&gt;&lt;object type=&quot;3&quot; unique_id=&quot;20050&quot;&gt;&lt;property id=&quot;20148&quot; value=&quot;5&quot;/&gt;&lt;property id=&quot;20300&quot; value=&quot;Slide 27 - &amp;quot;B. Working with Random Errors&amp;quot;&quot;/&gt;&lt;property id=&quot;20307&quot; value=&quot;436&quot;/&gt;&lt;/object&gt;&lt;object type=&quot;3&quot; unique_id=&quot;20051&quot;&gt;&lt;property id=&quot;20148&quot; value=&quot;5&quot;/&gt;&lt;property id=&quot;20300&quot; value=&quot;Slide 30 - &amp;quot;B. Working with Random Errors&amp;quot;&quot;/&gt;&lt;property id=&quot;20307&quot; value=&quot;434&quot;/&gt;&lt;/object&gt;&lt;object type=&quot;3&quot; unique_id=&quot;20052&quot;&gt;&lt;property id=&quot;20148&quot; value=&quot;5&quot;/&gt;&lt;property id=&quot;20300&quot; value=&quot;Slide 31 - &amp;quot;B. Working with Random Errors&amp;quot;&quot;/&gt;&lt;property id=&quot;20307&quot; value=&quot;435&quot;/&gt;&lt;/object&gt;&lt;object type=&quot;3&quot; unique_id=&quot;20053&quot;&gt;&lt;property id=&quot;20148&quot; value=&quot;5&quot;/&gt;&lt;property id=&quot;20300&quot; value=&quot;Slide 32 - &amp;quot;B. Working with Random Errors&amp;quot;&quot;/&gt;&lt;property id=&quot;20307&quot; value=&quot;414&quot;/&gt;&lt;/object&gt;&lt;object type=&quot;3&quot; unique_id=&quot;20054&quot;&gt;&lt;property id=&quot;20148&quot; value=&quot;5&quot;/&gt;&lt;property id=&quot;20300&quot; value=&quot;Slide 33 - &amp;quot;B. Working with Random Errors&amp;quot;&quot;/&gt;&lt;property id=&quot;20307&quot; value=&quot;417&quot;/&gt;&lt;/object&gt;&lt;object type=&quot;3&quot; unique_id=&quot;20055&quot;&gt;&lt;property id=&quot;20148&quot; value=&quot;5&quot;/&gt;&lt;property id=&quot;20300&quot; value=&quot;Slide 34 - &amp;quot;B. Working with Random Errors&amp;quot;&quot;/&gt;&lt;property id=&quot;20307&quot; value=&quot;415&quot;/&gt;&lt;/object&gt;&lt;object type=&quot;3&quot; unique_id=&quot;20056&quot;&gt;&lt;property id=&quot;20148&quot; value=&quot;5&quot;/&gt;&lt;property id=&quot;20300&quot; value=&quot;Slide 35 - &amp;quot;B. Working with Random Errors&amp;quot;&quot;/&gt;&lt;property id=&quot;20307&quot; value=&quot;419&quot;/&gt;&lt;/object&gt;&lt;object type=&quot;3&quot; unique_id=&quot;20057&quot;&gt;&lt;property id=&quot;20148&quot; value=&quot;5&quot;/&gt;&lt;property id=&quot;20300&quot; value=&quot;Slide 36 - &amp;quot;B. Working with Random Errors&amp;quot;&quot;/&gt;&lt;property id=&quot;20307&quot; value=&quot;420&quot;/&gt;&lt;/object&gt;&lt;object type=&quot;3&quot; unique_id=&quot;20058&quot;&gt;&lt;property id=&quot;20148&quot; value=&quot;5&quot;/&gt;&lt;property id=&quot;20300&quot; value=&quot;Slide 37 - &amp;quot;B. Working with Random Errors&amp;quot;&quot;/&gt;&lt;property id=&quot;20307&quot; value=&quot;421&quot;/&gt;&lt;/object&gt;&lt;object type=&quot;3&quot; unique_id=&quot;20059&quot;&gt;&lt;property id=&quot;20148&quot; value=&quot;5&quot;/&gt;&lt;property id=&quot;20300&quot; value=&quot;Slide 38 - &amp;quot;B. Working with Random Errors&amp;quot;&quot;/&gt;&lt;property id=&quot;20307&quot; value=&quot;429&quot;/&gt;&lt;/object&gt;&lt;object type=&quot;3&quot; unique_id=&quot;20060&quot;&gt;&lt;property id=&quot;20148&quot; value=&quot;5&quot;/&gt;&lt;property id=&quot;20300&quot; value=&quot;Slide 39 - &amp;quot;B. Working with Random Errors&amp;quot;&quot;/&gt;&lt;property id=&quot;20307&quot; value=&quot;432&quot;/&gt;&lt;/object&gt;&lt;object type=&quot;3&quot; unique_id=&quot;20061&quot;&gt;&lt;property id=&quot;20148&quot; value=&quot;5&quot;/&gt;&lt;property id=&quot;20300&quot; value=&quot;Slide 40 - &amp;quot;B. Working with Random Errors&amp;quot;&quot;/&gt;&lt;property id=&quot;20307&quot; value=&quot;433&quot;/&gt;&lt;/object&gt;&lt;object type=&quot;3&quot; unique_id=&quot;20062&quot;&gt;&lt;property id=&quot;20148&quot; value=&quot;5&quot;/&gt;&lt;property id=&quot;20300&quot; value=&quot;Slide 41 - &amp;quot;B. Working with Random Errors&amp;quot;&quot;/&gt;&lt;property id=&quot;20307&quot; value=&quot;431&quot;/&gt;&lt;/object&gt;&lt;object type=&quot;3&quot; unique_id=&quot;20063&quot;&gt;&lt;property id=&quot;20148&quot; value=&quot;5&quot;/&gt;&lt;property id=&quot;20300&quot; value=&quot;Slide 42 - &amp;quot;B. Working with Random Errors&amp;quot;&quot;/&gt;&lt;property id=&quot;20307&quot; value=&quot;430&quot;/&gt;&lt;/object&gt;&lt;/object&gt;&lt;object type=&quot;8&quot; unique_id=&quot;10327&quot;&gt;&lt;/object&gt;&lt;object type=&quot;4&quot; unique_id=&quot;11534&quot;&gt;&lt;object type=&quot;5&quot; unique_id=&quot;12790&quot;&gt;&lt;property id=&quot;20149&quot; value=&quot;Jerry Mahun&quot;/&gt;&lt;property id=&quot;20150&quot; value=&quot;Samurai Surveyor&quot;/&gt;&lt;property id=&quot;20151&quot; value=&quot;Surveyor.jpg&quot;/&gt;&lt;property id=&quot;20153&quot; value=&quot;gmahun@matcmdison.edu&quot;/&gt;&lt;property id=&quot;20159&quot; value=&quot;tryzub.jpg&quot;/&gt;&lt;/object&gt;&lt;/object&gt;&lt;object type=&quot;10&quot; unique_id=&quot;12788&quot;&gt;&lt;object type=&quot;11&quot; unique_id=&quot;12789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3687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69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1&quot;/&gt;&lt;lineCharCount val=&quot;6&quot;/&gt;&lt;/TableIndex&gt;&lt;TableIndex row=&quot;1&quot; col=&quot;3&quot;&gt;&lt;linesCount val=&quot;1&quot;/&gt;&lt;lineCharCount val=&quot;6&quot;/&gt;&lt;/TableIndex&gt;&lt;TableIndex row=&quot;2&quot; col=&quot;1&quot;&gt;&lt;linesCount val=&quot;1&quot;/&gt;&lt;lineCharCount val=&quot;11&quot;/&gt;&lt;/TableIndex&gt;&lt;TableIndex row=&quot;2&quot; col=&quot;2&quot;&gt;&lt;linesCount val=&quot;1&quot;/&gt;&lt;lineCharCount val=&quot;5&quot;/&gt;&lt;/TableIndex&gt;&lt;TableIndex row=&quot;2&quot; col=&quot;3&quot;&gt;&lt;linesCount val=&quot;1&quot;/&gt;&lt;lineCharCount val=&quot;5&quot;/&gt;&lt;/TableIndex&gt;&lt;TableIndex row=&quot;3&quot; col=&quot;1&quot;&gt;&lt;linesCount val=&quot;1&quot;/&gt;&lt;lineCharCount val=&quot;13&quot;/&gt;&lt;/TableIndex&gt;&lt;TableIndex row=&quot;3&quot; col=&quot;2&quot;&gt;&lt;linesCount val=&quot;1&quot;/&gt;&lt;lineCharCount val=&quot;10&quot;/&gt;&lt;/TableIndex&gt;&lt;TableIndex row=&quot;3&quot; col=&quot;3&quot;&gt;&lt;linesCount val=&quot;1&quot;/&gt;&lt;lineCharCount val=&quot;10&quot;/&gt;&lt;/TableIndex&gt;&lt;TableIndex row=&quot;4&quot; col=&quot;1&quot;&gt;&lt;linesCount val=&quot;1&quot;/&gt;&lt;lineCharCount val=&quot;7&quot;/&gt;&lt;/TableIndex&gt;&lt;TableIndex row=&quot;4&quot; col=&quot;2&quot;&gt;&lt;linesCount val=&quot;1&quot;/&gt;&lt;lineCharCount val=&quot;9&quot;/&gt;&lt;/TableIndex&gt;&lt;TableIndex row=&quot;4&quot; col=&quot;3&quot;&gt;&lt;linesCount val=&quot;1&quot;/&gt;&lt;lineCharCount val=&quot;9&quot;/&gt;&lt;/TableIndex&gt;&lt;/ShapeTextInfo&gt;"/>
  <p:tag name="PRESENTER_SHAPEINFO" val="&lt;ThreeDShapeInfo&gt;&lt;uuid val=&quot;{502B85C4-444D-4D0A-886D-9CA2BAC59DEC}&quot;/&gt;&lt;isInvalidForFieldText val=&quot;0&quot;/&gt;&lt;Image&gt;&lt;filename val=&quot;C:\Users\gmahun\AppData\Local\Temp\PR\data\asimages\{502B85C4-444D-4D0A-886D-9CA2BAC59DEC}_20.png&quot;/&gt;&lt;left val=&quot;110&quot;/&gt;&lt;top val=&quot;149&quot;/&gt;&lt;width val=&quot;430&quot;/&gt;&lt;height val=&quot;124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&quot;/&gt;&lt;lineCharCount val=&quot;1&quot;/&gt;&lt;lineCharCount val=&quot;4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69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1&quot;/&gt;&lt;lineCharCount val=&quot;6&quot;/&gt;&lt;/TableIndex&gt;&lt;TableIndex row=&quot;1&quot; col=&quot;3&quot;&gt;&lt;linesCount val=&quot;1&quot;/&gt;&lt;lineCharCount val=&quot;6&quot;/&gt;&lt;/TableIndex&gt;&lt;TableIndex row=&quot;2&quot; col=&quot;1&quot;&gt;&lt;linesCount val=&quot;1&quot;/&gt;&lt;lineCharCount val=&quot;11&quot;/&gt;&lt;/TableIndex&gt;&lt;TableIndex row=&quot;2&quot; col=&quot;2&quot;&gt;&lt;linesCount val=&quot;1&quot;/&gt;&lt;lineCharCount val=&quot;5&quot;/&gt;&lt;/TableIndex&gt;&lt;TableIndex row=&quot;2&quot; col=&quot;3&quot;&gt;&lt;linesCount val=&quot;1&quot;/&gt;&lt;lineCharCount val=&quot;5&quot;/&gt;&lt;/TableIndex&gt;&lt;TableIndex row=&quot;3&quot; col=&quot;1&quot;&gt;&lt;linesCount val=&quot;1&quot;/&gt;&lt;lineCharCount val=&quot;13&quot;/&gt;&lt;/TableIndex&gt;&lt;TableIndex row=&quot;3&quot; col=&quot;2&quot;&gt;&lt;linesCount val=&quot;1&quot;/&gt;&lt;lineCharCount val=&quot;10&quot;/&gt;&lt;/TableIndex&gt;&lt;TableIndex row=&quot;3&quot; col=&quot;3&quot;&gt;&lt;linesCount val=&quot;1&quot;/&gt;&lt;lineCharCount val=&quot;10&quot;/&gt;&lt;/TableIndex&gt;&lt;TableIndex row=&quot;4&quot; col=&quot;1&quot;&gt;&lt;linesCount val=&quot;1&quot;/&gt;&lt;lineCharCount val=&quot;7&quot;/&gt;&lt;/TableIndex&gt;&lt;TableIndex row=&quot;4&quot; col=&quot;2&quot;&gt;&lt;linesCount val=&quot;1&quot;/&gt;&lt;lineCharCount val=&quot;9&quot;/&gt;&lt;/TableIndex&gt;&lt;TableIndex row=&quot;4&quot; col=&quot;3&quot;&gt;&lt;linesCount val=&quot;1&quot;/&gt;&lt;lineCharCount val=&quot;9&quot;/&gt;&lt;/TableIndex&gt;&lt;/ShapeTextInfo&gt;"/>
  <p:tag name="PRESENTER_SHAPEINFO" val="&lt;ThreeDShapeInfo&gt;&lt;uuid val=&quot;{502B85C4-444D-4D0A-886D-9CA2BAC59DEC}&quot;/&gt;&lt;isInvalidForFieldText val=&quot;0&quot;/&gt;&lt;Image&gt;&lt;filename val=&quot;C:\Users\gmahun\AppData\Local\Temp\PR\data\asimages\{502B85C4-444D-4D0A-886D-9CA2BAC59DEC}_20.png&quot;/&gt;&lt;left val=&quot;110&quot;/&gt;&lt;top val=&quot;149&quot;/&gt;&lt;width val=&quot;430&quot;/&gt;&lt;height val=&quot;124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1&quot;/&gt;&lt;lineCharCount val=&quot;1&quot;/&gt;&lt;lineCharCount val=&quot;4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69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1&quot;/&gt;&lt;lineCharCount val=&quot;6&quot;/&gt;&lt;/TableIndex&gt;&lt;TableIndex row=&quot;1&quot; col=&quot;3&quot;&gt;&lt;linesCount val=&quot;1&quot;/&gt;&lt;lineCharCount val=&quot;6&quot;/&gt;&lt;/TableIndex&gt;&lt;TableIndex row=&quot;2&quot; col=&quot;1&quot;&gt;&lt;linesCount val=&quot;1&quot;/&gt;&lt;lineCharCount val=&quot;11&quot;/&gt;&lt;/TableIndex&gt;&lt;TableIndex row=&quot;2&quot; col=&quot;2&quot;&gt;&lt;linesCount val=&quot;1&quot;/&gt;&lt;lineCharCount val=&quot;5&quot;/&gt;&lt;/TableIndex&gt;&lt;TableIndex row=&quot;2&quot; col=&quot;3&quot;&gt;&lt;linesCount val=&quot;1&quot;/&gt;&lt;lineCharCount val=&quot;5&quot;/&gt;&lt;/TableIndex&gt;&lt;TableIndex row=&quot;3&quot; col=&quot;1&quot;&gt;&lt;linesCount val=&quot;1&quot;/&gt;&lt;lineCharCount val=&quot;13&quot;/&gt;&lt;/TableIndex&gt;&lt;TableIndex row=&quot;3&quot; col=&quot;2&quot;&gt;&lt;linesCount val=&quot;1&quot;/&gt;&lt;lineCharCount val=&quot;10&quot;/&gt;&lt;/TableIndex&gt;&lt;TableIndex row=&quot;3&quot; col=&quot;3&quot;&gt;&lt;linesCount val=&quot;1&quot;/&gt;&lt;lineCharCount val=&quot;10&quot;/&gt;&lt;/TableIndex&gt;&lt;TableIndex row=&quot;4&quot; col=&quot;1&quot;&gt;&lt;linesCount val=&quot;1&quot;/&gt;&lt;lineCharCount val=&quot;7&quot;/&gt;&lt;/TableIndex&gt;&lt;TableIndex row=&quot;4&quot; col=&quot;2&quot;&gt;&lt;linesCount val=&quot;1&quot;/&gt;&lt;lineCharCount val=&quot;9&quot;/&gt;&lt;/TableIndex&gt;&lt;TableIndex row=&quot;4&quot; col=&quot;3&quot;&gt;&lt;linesCount val=&quot;1&quot;/&gt;&lt;lineCharCount val=&quot;9&quot;/&gt;&lt;/TableIndex&gt;&lt;/ShapeTextInfo&gt;"/>
  <p:tag name="PRESENTER_SHAPEINFO" val="&lt;ThreeDShapeInfo&gt;&lt;uuid val=&quot;{7A073566-3D33-481A-BC67-FA87F38AE071}&quot;/&gt;&lt;isInvalidForFieldText val=&quot;0&quot;/&gt;&lt;Image&gt;&lt;filename val=&quot;C:\Users\gmahun\AppData\Local\Temp\PR\data\asimages\{7A073566-3D33-481A-BC67-FA87F38AE071}_21.png&quot;/&gt;&lt;left val=&quot;110&quot;/&gt;&lt;top val=&quot;149&quot;/&gt;&lt;width val=&quot;430&quot;/&gt;&lt;height val=&quot;124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3&quot;/&gt;&lt;lineCharCount val=&quot;41&quot;/&gt;&lt;lineCharCount val=&quot;1&quot;/&gt;&lt;lineCharCount val=&quot;4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5&quot;/&gt;&lt;lineCharCount val=&quot;69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0&quot;/&gt;&lt;/TableIndex&gt;&lt;TableIndex row=&quot;1&quot; col=&quot;2&quot;&gt;&lt;linesCount val=&quot;1&quot;/&gt;&lt;lineCharCount val=&quot;6&quot;/&gt;&lt;/TableIndex&gt;&lt;TableIndex row=&quot;1&quot; col=&quot;3&quot;&gt;&lt;linesCount val=&quot;1&quot;/&gt;&lt;lineCharCount val=&quot;6&quot;/&gt;&lt;/TableIndex&gt;&lt;TableIndex row=&quot;2&quot; col=&quot;1&quot;&gt;&lt;linesCount val=&quot;1&quot;/&gt;&lt;lineCharCount val=&quot;11&quot;/&gt;&lt;/TableIndex&gt;&lt;TableIndex row=&quot;2&quot; col=&quot;2&quot;&gt;&lt;linesCount val=&quot;1&quot;/&gt;&lt;lineCharCount val=&quot;5&quot;/&gt;&lt;/TableIndex&gt;&lt;TableIndex row=&quot;2&quot; col=&quot;3&quot;&gt;&lt;linesCount val=&quot;1&quot;/&gt;&lt;lineCharCount val=&quot;5&quot;/&gt;&lt;/TableIndex&gt;&lt;TableIndex row=&quot;3&quot; col=&quot;1&quot;&gt;&lt;linesCount val=&quot;1&quot;/&gt;&lt;lineCharCount val=&quot;13&quot;/&gt;&lt;/TableIndex&gt;&lt;TableIndex row=&quot;3&quot; col=&quot;2&quot;&gt;&lt;linesCount val=&quot;1&quot;/&gt;&lt;lineCharCount val=&quot;10&quot;/&gt;&lt;/TableIndex&gt;&lt;TableIndex row=&quot;3&quot; col=&quot;3&quot;&gt;&lt;linesCount val=&quot;1&quot;/&gt;&lt;lineCharCount val=&quot;10&quot;/&gt;&lt;/TableIndex&gt;&lt;TableIndex row=&quot;4&quot; col=&quot;1&quot;&gt;&lt;linesCount val=&quot;1&quot;/&gt;&lt;lineCharCount val=&quot;7&quot;/&gt;&lt;/TableIndex&gt;&lt;TableIndex row=&quot;4&quot; col=&quot;2&quot;&gt;&lt;linesCount val=&quot;1&quot;/&gt;&lt;lineCharCount val=&quot;9&quot;/&gt;&lt;/TableIndex&gt;&lt;TableIndex row=&quot;4&quot; col=&quot;3&quot;&gt;&lt;linesCount val=&quot;1&quot;/&gt;&lt;lineCharCount val=&quot;9&quot;/&gt;&lt;/TableIndex&gt;&lt;/ShapeTextInfo&gt;"/>
  <p:tag name="PRESENTER_SHAPEINFO" val="&lt;ThreeDShapeInfo&gt;&lt;uuid val=&quot;{043A0DDB-E4C1-4453-BB28-C5373D43CD8E}&quot;/&gt;&lt;isInvalidForFieldText val=&quot;0&quot;/&gt;&lt;Image&gt;&lt;filename val=&quot;C:\Users\gmahun\AppData\Local\Temp\PR\data\asimages\{043A0DDB-E4C1-4453-BB28-C5373D43CD8E}_22.png&quot;/&gt;&lt;left val=&quot;110&quot;/&gt;&lt;top val=&quot;149&quot;/&gt;&lt;width val=&quot;430&quot;/&gt;&lt;height val=&quot;124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3&quot;/&gt;&lt;lineCharCount val=&quot;41&quot;/&gt;&lt;lineCharCount val=&quot;1&quot;/&gt;&lt;lineCharCount val=&quot;41&quot;/&gt;&lt;lineCharCount val=&quot;1&quot;/&gt;&lt;lineCharCount val=&quot;8&quot;/&gt;&lt;lineCharCount val=&quot;1&quot;/&gt;&lt;lineCharCount val=&quot;1&quot;/&gt;&lt;lineCharCount val=&quot;7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1&quot;/&gt;&lt;lineCharCount val=&quot;23&quot;/&gt;&lt;lineCharCount val=&quot;21&quot;/&gt;&lt;lineCharCount val=&quot;1&quot;/&gt;&lt;lineCharCount val=&quot;1&quot;/&gt;&lt;lineCharCount val=&quot;71&quot;/&gt;&lt;lineCharCount val=&quot;33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1&quot;/&gt;&lt;lineCharCount val=&quot;23&quot;/&gt;&lt;lineCharCount val=&quot;21&quot;/&gt;&lt;lineCharCount val=&quot;1&quot;/&gt;&lt;lineCharCount val=&quot;1&quot;/&gt;&lt;lineCharCount val=&quot;71&quot;/&gt;&lt;lineCharCount val=&quot;33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1&quot;/&gt;&lt;lineCharCount val=&quot;23&quot;/&gt;&lt;lineCharCount val=&quot;22&quot;/&gt;&lt;lineCharCount val=&quot;1&quot;/&gt;&lt;lineCharCount val=&quot;1&quot;/&gt;&lt;lineCharCount val=&quot;61&quot;/&gt;&lt;lineCharCount val=&quot;27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21&quot;/&gt;&lt;lineCharCount val=&quot;23&quot;/&gt;&lt;lineCharCount val=&quot;22&quot;/&gt;&lt;lineCharCount val=&quot;1&quot;/&gt;&lt;lineCharCount val=&quot;1&quot;/&gt;&lt;lineCharCount val=&quot;61&quot;/&gt;&lt;lineCharCount val=&quot;27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5&quot;/&gt;&lt;lineCharCount val=&quot;11&quot;/&gt;&lt;lineCharCount val=&quot;36&quot;/&gt;&lt;lineCharCount val=&quot;56&quot;/&gt;&lt;lineCharCount val=&quot;18&quot;/&gt;&lt;lineCharCount val=&quot;11&quot;/&gt;&lt;lineCharCount val=&quot;13&quot;/&gt;&lt;lineCharCount val=&quot;14&quot;/&gt;&lt;lineCharCount val=&quot;22&quot;/&gt;&lt;lineCharCount val=&quot;24&quot;/&gt;&lt;lineCharCount val=&quot;29&quot;/&gt;&lt;lineCharCount val=&quot;1&quot;/&gt;&lt;lineCharCount val=&quot;66&quot;/&gt;&lt;lineCharCount val=&quot;18&quot;/&gt;&lt;lineChar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32&quot;/&gt;&lt;/TableIndex&gt;&lt;/ShapeTextInfo&gt;"/>
  <p:tag name="PRESENTER_SHAPEINFO" val="&lt;ThreeDShapeInfo&gt;&lt;uuid val=&quot;{29441103-CCD8-48D7-9102-C3CF1AB1F987}&quot;/&gt;&lt;isInvalidForFieldText val=&quot;1&quot;/&gt;&lt;Image&gt;&lt;filename val=&quot;C:\Users\gmahun\AppData\Local\Temp\PR\data\asimages\{29441103-CCD8-48D7-9102-C3CF1AB1F987}_1.png&quot;/&gt;&lt;left val=&quot;16&quot;/&gt;&lt;top val=&quot;103&quot;/&gt;&lt;width val=&quot;688&quot;/&gt;&lt;height val=&quot;136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0&quot;/&gt;&lt;lineCharCount val=&quot;30&quot;/&gt;&lt;lineCharCount val=&quot;2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7&quot;/&gt;&lt;lineCharCount val=&quot;21&quot;/&gt;&lt;lineCharCount val=&quot;8&quot;/&gt;&lt;lineCharCount val=&quot;13&quot;/&gt;&lt;lineCharCount val=&quot;8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7&quot;/&gt;&lt;lineCharCount val=&quot;21&quot;/&gt;&lt;lineCharCount val=&quot;8&quot;/&gt;&lt;lineCharCount val=&quot;13&quot;/&gt;&lt;lineCharCount val=&quot;8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7&quot;/&gt;&lt;lineCharCount val=&quot;21&quot;/&gt;&lt;lineCharCount val=&quot;8&quot;/&gt;&lt;lineCharCount val=&quot;13&quot;/&gt;&lt;lineCharCount val=&quot;8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5&quot;/&gt;&lt;lineCharCount val=&quot;16&quot;/&gt;&lt;lineCharCount val=&quot;11&quot;/&gt;&lt;lineCharCount val=&quot;33&quot;/&gt;&lt;lineCharCount val=&quot;14&quot;/&gt;&lt;lineCharCount val=&quot;40&quot;/&gt;&lt;lineCharCount val=&quot;1&quot;/&gt;&lt;lineCharCount val=&quot;1&quot;/&gt;&lt;lineCharCount val=&quot;1&quot;/&gt;&lt;lineCharCount val=&quot;10&quot;/&gt;&lt;lineCharCount val=&quot;66&quot;/&gt;&lt;lineCharCount val=&quot;49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15&quot;/&gt;&lt;lineCharCount val=&quot;16&quot;/&gt;&lt;lineCharCount val=&quot;11&quot;/&gt;&lt;lineCharCount val=&quot;33&quot;/&gt;&lt;lineCharCount val=&quot;14&quot;/&gt;&lt;lineCharCount val=&quot;40&quot;/&gt;&lt;lineCharCount val=&quot;1&quot;/&gt;&lt;lineCharCount val=&quot;1&quot;/&gt;&lt;lineCharCount val=&quot;1&quot;/&gt;&lt;lineCharCount val=&quot;10&quot;/&gt;&lt;lineCharCount val=&quot;66&quot;/&gt;&lt;lineCharCount val=&quot;49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3&quot;/&gt;&lt;lineCharCount val=&quot;15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12&quot;/&gt;&lt;lineCharCount val=&quot;22&quot;/&gt;&lt;lineCharCount val=&quot;24&quot;/&gt;&lt;lineCharCount val=&quot;21&quot;/&gt;&lt;lineCharCount val=&quot;19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12&quot;/&gt;&lt;lineCharCount val=&quot;22&quot;/&gt;&lt;lineCharCount val=&quot;24&quot;/&gt;&lt;lineCharCount val=&quot;21&quot;/&gt;&lt;lineCharCount val=&quot;19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3&quot;/&gt;&lt;lineCharCount val=&quot;12&quot;/&gt;&lt;lineCharCount val=&quot;22&quot;/&gt;&lt;lineCharCount val=&quot;24&quot;/&gt;&lt;lineCharCount val=&quot;21&quot;/&gt;&lt;lineCharCount val=&quot;19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&quot;/&gt;&lt;lineCharCount val=&quot;11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1&quot;/&gt;&lt;lineCharCount val=&quot;5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4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8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1&quot;/&gt;&lt;/TableIndex&gt;&lt;TableIndex row=&quot;1&quot; col=&quot;2&quot;&gt;&lt;linesCount val=&quot;1&quot;/&gt;&lt;lineCharCount val=&quot;11&quot;/&gt;&lt;/TableIndex&gt;&lt;TableIndex row=&quot;1&quot; col=&quot;3&quot;&gt;&lt;linesCount val=&quot;2&quot;/&gt;&lt;lineCharCount val=&quot;12&quot;/&gt;&lt;lineCharCount val=&quot;10&quot;/&gt;&lt;/TableIndex&gt;&lt;TableIndex row=&quot;1&quot; col=&quot;4&quot;&gt;&lt;linesCount val=&quot;1&quot;/&gt;&lt;lineCharCount val=&quot;2&quot;/&gt;&lt;/TableIndex&gt;&lt;TableIndex row=&quot;2&quot; col=&quot;1&quot;&gt;&lt;linesCount val=&quot;1&quot;/&gt;&lt;lineCharCount val=&quot;3&quot;/&gt;&lt;/TableIndex&gt;&lt;TableIndex row=&quot;2&quot; col=&quot;2&quot;&gt;&lt;linesCount val=&quot;1&quot;/&gt;&lt;lineCharCount val=&quot;5&quot;/&gt;&lt;/TableIndex&gt;&lt;TableIndex row=&quot;2&quot; col=&quot;3&quot;&gt;&lt;linesCount val=&quot;2&quot;/&gt;&lt;lineCharCount val=&quot;12&quot;/&gt;&lt;lineCharCount val=&quot;10&quot;/&gt;&lt;/TableIndex&gt;&lt;TableIndex row=&quot;2&quot; col=&quot;4&quot;&gt;&lt;linesCount val=&quot;1&quot;/&gt;&lt;lineCharCount val=&quot;2&quot;/&gt;&lt;/TableIndex&gt;&lt;TableIndex row=&quot;3&quot; col=&quot;1&quot;&gt;&lt;linesCount val=&quot;1&quot;/&gt;&lt;lineCharCount val=&quot;1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6&quot;/&gt;&lt;/TableIndex&gt;&lt;TableIndex row=&quot;3&quot; col=&quot;4&quot;&gt;&lt;linesCount val=&quot;0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5&quot;/&gt;&lt;/TableIndex&gt;&lt;TableIndex row=&quot;4&quot; col=&quot;3&quot;&gt;&lt;linesCount val=&quot;1&quot;/&gt;&lt;lineCharCount val=&quot;6&quot;/&gt;&lt;/TableIndex&gt;&lt;TableIndex row=&quot;4&quot; col=&quot;4&quot;&gt;&lt;linesCount val=&quot;0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5&quot;/&gt;&lt;/TableIndex&gt;&lt;TableIndex row=&quot;5&quot; col=&quot;3&quot;&gt;&lt;linesCount val=&quot;1&quot;/&gt;&lt;lineCharCount val=&quot;6&quot;/&gt;&lt;/TableIndex&gt;&lt;TableIndex row=&quot;5&quot; col=&quot;4&quot;&gt;&lt;linesCount val=&quot;0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5&quot;/&gt;&lt;/TableIndex&gt;&lt;TableIndex row=&quot;6&quot; col=&quot;3&quot;&gt;&lt;linesCount val=&quot;1&quot;/&gt;&lt;lineCharCount val=&quot;6&quot;/&gt;&lt;/TableIndex&gt;&lt;TableIndex row=&quot;6&quot; col=&quot;4&quot;&gt;&lt;linesCount val=&quot;0&quot;/&gt;&lt;/TableIndex&gt;&lt;TableIndex row=&quot;7&quot; col=&quot;1&quot;&gt;&lt;linesCount val=&quot;1&quot;/&gt;&lt;lineCharCount val=&quot;5&quot;/&gt;&lt;/TableIndex&gt;&lt;TableIndex row=&quot;7&quot; col=&quot;2&quot;&gt;&lt;linesCount val=&quot;1&quot;/&gt;&lt;lineCharCount val=&quot;6&quot;/&gt;&lt;/TableIndex&gt;&lt;TableIndex row=&quot;7&quot; col=&quot;3&quot;&gt;&lt;linesCount val=&quot;0&quot;/&gt;&lt;/TableIndex&gt;&lt;TableIndex row=&quot;7&quot; col=&quot;4&quot;&gt;&lt;linesCount val=&quot;0&quot;/&gt;&lt;/TableIndex&gt;&lt;/ShapeTextInfo&gt;"/>
  <p:tag name="PRESENTER_SHAPEINFO" val="&lt;ThreeDShapeInfo&gt;&lt;uuid val=&quot;{A3803639-6AE0-4547-A6F0-589D9DC0586E}&quot;/&gt;&lt;isInvalidForFieldText val=&quot;0&quot;/&gt;&lt;Image&gt;&lt;filename val=&quot;C:\Users\gmahun\AppData\Local\Temp\PR\data\asimages\{A3803639-6AE0-4547-A6F0-589D9DC0586E}_18.png&quot;/&gt;&lt;left val=&quot;83&quot;/&gt;&lt;top val=&quot;120&quot;/&gt;&lt;width val=&quot;529&quot;/&gt;&lt;height val=&quot;201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1&quot;/&gt;&lt;/TableIndex&gt;&lt;TableIndex row=&quot;1&quot; col=&quot;2&quot;&gt;&lt;linesCount val=&quot;1&quot;/&gt;&lt;lineCharCount val=&quot;11&quot;/&gt;&lt;/TableIndex&gt;&lt;TableIndex row=&quot;1&quot; col=&quot;3&quot;&gt;&lt;linesCount val=&quot;2&quot;/&gt;&lt;lineCharCount val=&quot;12&quot;/&gt;&lt;lineCharCount val=&quot;10&quot;/&gt;&lt;/TableIndex&gt;&lt;TableIndex row=&quot;1&quot; col=&quot;4&quot;&gt;&lt;linesCount val=&quot;1&quot;/&gt;&lt;lineCharCount val=&quot;2&quot;/&gt;&lt;/TableIndex&gt;&lt;TableIndex row=&quot;2&quot; col=&quot;1&quot;&gt;&lt;linesCount val=&quot;1&quot;/&gt;&lt;lineCharCount val=&quot;3&quot;/&gt;&lt;/TableIndex&gt;&lt;TableIndex row=&quot;2&quot; col=&quot;2&quot;&gt;&lt;linesCount val=&quot;1&quot;/&gt;&lt;lineCharCount val=&quot;5&quot;/&gt;&lt;/TableIndex&gt;&lt;TableIndex row=&quot;2&quot; col=&quot;3&quot;&gt;&lt;linesCount val=&quot;2&quot;/&gt;&lt;lineCharCount val=&quot;12&quot;/&gt;&lt;lineCharCount val=&quot;10&quot;/&gt;&lt;/TableIndex&gt;&lt;TableIndex row=&quot;2&quot; col=&quot;4&quot;&gt;&lt;linesCount val=&quot;1&quot;/&gt;&lt;lineCharCount val=&quot;2&quot;/&gt;&lt;/TableIndex&gt;&lt;TableIndex row=&quot;3&quot; col=&quot;1&quot;&gt;&lt;linesCount val=&quot;1&quot;/&gt;&lt;lineCharCount val=&quot;1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6&quot;/&gt;&lt;/TableIndex&gt;&lt;TableIndex row=&quot;3&quot; col=&quot;4&quot;&gt;&lt;linesCount val=&quot;0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5&quot;/&gt;&lt;/TableIndex&gt;&lt;TableIndex row=&quot;4&quot; col=&quot;3&quot;&gt;&lt;linesCount val=&quot;1&quot;/&gt;&lt;lineCharCount val=&quot;6&quot;/&gt;&lt;/TableIndex&gt;&lt;TableIndex row=&quot;4&quot; col=&quot;4&quot;&gt;&lt;linesCount val=&quot;0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5&quot;/&gt;&lt;/TableIndex&gt;&lt;TableIndex row=&quot;5&quot; col=&quot;3&quot;&gt;&lt;linesCount val=&quot;1&quot;/&gt;&lt;lineCharCount val=&quot;6&quot;/&gt;&lt;/TableIndex&gt;&lt;TableIndex row=&quot;5&quot; col=&quot;4&quot;&gt;&lt;linesCount val=&quot;0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5&quot;/&gt;&lt;/TableIndex&gt;&lt;TableIndex row=&quot;6&quot; col=&quot;3&quot;&gt;&lt;linesCount val=&quot;1&quot;/&gt;&lt;lineCharCount val=&quot;6&quot;/&gt;&lt;/TableIndex&gt;&lt;TableIndex row=&quot;6&quot; col=&quot;4&quot;&gt;&lt;linesCount val=&quot;0&quot;/&gt;&lt;/TableIndex&gt;&lt;TableIndex row=&quot;7&quot; col=&quot;1&quot;&gt;&lt;linesCount val=&quot;1&quot;/&gt;&lt;lineCharCount val=&quot;5&quot;/&gt;&lt;/TableIndex&gt;&lt;TableIndex row=&quot;7&quot; col=&quot;2&quot;&gt;&lt;linesCount val=&quot;1&quot;/&gt;&lt;lineCharCount val=&quot;6&quot;/&gt;&lt;/TableIndex&gt;&lt;TableIndex row=&quot;7&quot; col=&quot;3&quot;&gt;&lt;linesCount val=&quot;0&quot;/&gt;&lt;/TableIndex&gt;&lt;TableIndex row=&quot;7&quot; col=&quot;4&quot;&gt;&lt;linesCount val=&quot;0&quot;/&gt;&lt;/TableIndex&gt;&lt;/ShapeTextInfo&gt;"/>
  <p:tag name="PRESENTER_SHAPEINFO" val="&lt;ThreeDShapeInfo&gt;&lt;uuid val=&quot;{A3803639-6AE0-4547-A6F0-589D9DC0586E}&quot;/&gt;&lt;isInvalidForFieldText val=&quot;0&quot;/&gt;&lt;Image&gt;&lt;filename val=&quot;C:\Users\gmahun\AppData\Local\Temp\PR\data\asimages\{A3803639-6AE0-4547-A6F0-589D9DC0586E}_18.png&quot;/&gt;&lt;left val=&quot;83&quot;/&gt;&lt;top val=&quot;120&quot;/&gt;&lt;width val=&quot;529&quot;/&gt;&lt;height val=&quot;201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1&quot;/&gt;&lt;/TableIndex&gt;&lt;TableIndex row=&quot;1&quot; col=&quot;2&quot;&gt;&lt;linesCount val=&quot;1&quot;/&gt;&lt;lineCharCount val=&quot;11&quot;/&gt;&lt;/TableIndex&gt;&lt;TableIndex row=&quot;1&quot; col=&quot;3&quot;&gt;&lt;linesCount val=&quot;2&quot;/&gt;&lt;lineCharCount val=&quot;12&quot;/&gt;&lt;lineCharCount val=&quot;10&quot;/&gt;&lt;/TableIndex&gt;&lt;TableIndex row=&quot;1&quot; col=&quot;4&quot;&gt;&lt;linesCount val=&quot;1&quot;/&gt;&lt;lineCharCount val=&quot;2&quot;/&gt;&lt;/TableIndex&gt;&lt;TableIndex row=&quot;2&quot; col=&quot;1&quot;&gt;&lt;linesCount val=&quot;1&quot;/&gt;&lt;lineCharCount val=&quot;3&quot;/&gt;&lt;/TableIndex&gt;&lt;TableIndex row=&quot;2&quot; col=&quot;2&quot;&gt;&lt;linesCount val=&quot;1&quot;/&gt;&lt;lineCharCount val=&quot;5&quot;/&gt;&lt;/TableIndex&gt;&lt;TableIndex row=&quot;2&quot; col=&quot;3&quot;&gt;&lt;linesCount val=&quot;2&quot;/&gt;&lt;lineCharCount val=&quot;12&quot;/&gt;&lt;lineCharCount val=&quot;10&quot;/&gt;&lt;/TableIndex&gt;&lt;TableIndex row=&quot;2&quot; col=&quot;4&quot;&gt;&lt;linesCount val=&quot;1&quot;/&gt;&lt;lineCharCount val=&quot;2&quot;/&gt;&lt;/TableIndex&gt;&lt;TableIndex row=&quot;3&quot; col=&quot;1&quot;&gt;&lt;linesCount val=&quot;1&quot;/&gt;&lt;lineCharCount val=&quot;1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6&quot;/&gt;&lt;/TableIndex&gt;&lt;TableIndex row=&quot;3&quot; col=&quot;4&quot;&gt;&lt;linesCount val=&quot;0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5&quot;/&gt;&lt;/TableIndex&gt;&lt;TableIndex row=&quot;4&quot; col=&quot;3&quot;&gt;&lt;linesCount val=&quot;1&quot;/&gt;&lt;lineCharCount val=&quot;6&quot;/&gt;&lt;/TableIndex&gt;&lt;TableIndex row=&quot;4&quot; col=&quot;4&quot;&gt;&lt;linesCount val=&quot;0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5&quot;/&gt;&lt;/TableIndex&gt;&lt;TableIndex row=&quot;5&quot; col=&quot;3&quot;&gt;&lt;linesCount val=&quot;1&quot;/&gt;&lt;lineCharCount val=&quot;6&quot;/&gt;&lt;/TableIndex&gt;&lt;TableIndex row=&quot;5&quot; col=&quot;4&quot;&gt;&lt;linesCount val=&quot;0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5&quot;/&gt;&lt;/TableIndex&gt;&lt;TableIndex row=&quot;6&quot; col=&quot;3&quot;&gt;&lt;linesCount val=&quot;1&quot;/&gt;&lt;lineCharCount val=&quot;6&quot;/&gt;&lt;/TableIndex&gt;&lt;TableIndex row=&quot;6&quot; col=&quot;4&quot;&gt;&lt;linesCount val=&quot;0&quot;/&gt;&lt;/TableIndex&gt;&lt;TableIndex row=&quot;7&quot; col=&quot;1&quot;&gt;&lt;linesCount val=&quot;1&quot;/&gt;&lt;lineCharCount val=&quot;5&quot;/&gt;&lt;/TableIndex&gt;&lt;TableIndex row=&quot;7&quot; col=&quot;2&quot;&gt;&lt;linesCount val=&quot;1&quot;/&gt;&lt;lineCharCount val=&quot;6&quot;/&gt;&lt;/TableIndex&gt;&lt;TableIndex row=&quot;7&quot; col=&quot;3&quot;&gt;&lt;linesCount val=&quot;0&quot;/&gt;&lt;/TableIndex&gt;&lt;TableIndex row=&quot;7&quot; col=&quot;4&quot;&gt;&lt;linesCount val=&quot;0&quot;/&gt;&lt;/TableIndex&gt;&lt;/ShapeTextInfo&gt;"/>
  <p:tag name="PRESENTER_SHAPEINFO" val="&lt;ThreeDShapeInfo&gt;&lt;uuid val=&quot;{A3803639-6AE0-4547-A6F0-589D9DC0586E}&quot;/&gt;&lt;isInvalidForFieldText val=&quot;0&quot;/&gt;&lt;Image&gt;&lt;filename val=&quot;C:\Users\gmahun\AppData\Local\Temp\PR\data\asimages\{A3803639-6AE0-4547-A6F0-589D9DC0586E}_18.png&quot;/&gt;&lt;left val=&quot;83&quot;/&gt;&lt;top val=&quot;120&quot;/&gt;&lt;width val=&quot;529&quot;/&gt;&lt;height val=&quot;201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1&quot;/&gt;&lt;/TableIndex&gt;&lt;TableIndex row=&quot;1&quot; col=&quot;2&quot;&gt;&lt;linesCount val=&quot;1&quot;/&gt;&lt;lineCharCount val=&quot;11&quot;/&gt;&lt;/TableIndex&gt;&lt;TableIndex row=&quot;1&quot; col=&quot;3&quot;&gt;&lt;linesCount val=&quot;2&quot;/&gt;&lt;lineCharCount val=&quot;12&quot;/&gt;&lt;lineCharCount val=&quot;10&quot;/&gt;&lt;/TableIndex&gt;&lt;TableIndex row=&quot;1&quot; col=&quot;4&quot;&gt;&lt;linesCount val=&quot;1&quot;/&gt;&lt;lineCharCount val=&quot;2&quot;/&gt;&lt;/TableIndex&gt;&lt;TableIndex row=&quot;2&quot; col=&quot;1&quot;&gt;&lt;linesCount val=&quot;1&quot;/&gt;&lt;lineCharCount val=&quot;3&quot;/&gt;&lt;/TableIndex&gt;&lt;TableIndex row=&quot;2&quot; col=&quot;2&quot;&gt;&lt;linesCount val=&quot;1&quot;/&gt;&lt;lineCharCount val=&quot;5&quot;/&gt;&lt;/TableIndex&gt;&lt;TableIndex row=&quot;2&quot; col=&quot;3&quot;&gt;&lt;linesCount val=&quot;2&quot;/&gt;&lt;lineCharCount val=&quot;12&quot;/&gt;&lt;lineCharCount val=&quot;10&quot;/&gt;&lt;/TableIndex&gt;&lt;TableIndex row=&quot;2&quot; col=&quot;4&quot;&gt;&lt;linesCount val=&quot;1&quot;/&gt;&lt;lineCharCount val=&quot;2&quot;/&gt;&lt;/TableIndex&gt;&lt;TableIndex row=&quot;3&quot; col=&quot;1&quot;&gt;&lt;linesCount val=&quot;1&quot;/&gt;&lt;lineCharCount val=&quot;1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6&quot;/&gt;&lt;/TableIndex&gt;&lt;TableIndex row=&quot;3&quot; col=&quot;4&quot;&gt;&lt;linesCount val=&quot;1&quot;/&gt;&lt;lineCharCount val=&quot;8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5&quot;/&gt;&lt;/TableIndex&gt;&lt;TableIndex row=&quot;4&quot; col=&quot;3&quot;&gt;&lt;linesCount val=&quot;1&quot;/&gt;&lt;lineCharCount val=&quot;6&quot;/&gt;&lt;/TableIndex&gt;&lt;TableIndex row=&quot;4&quot; col=&quot;4&quot;&gt;&lt;linesCount val=&quot;1&quot;/&gt;&lt;lineCharCount val=&quot;8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5&quot;/&gt;&lt;/TableIndex&gt;&lt;TableIndex row=&quot;5&quot; col=&quot;3&quot;&gt;&lt;linesCount val=&quot;1&quot;/&gt;&lt;lineCharCount val=&quot;6&quot;/&gt;&lt;/TableIndex&gt;&lt;TableIndex row=&quot;5&quot; col=&quot;4&quot;&gt;&lt;linesCount val=&quot;1&quot;/&gt;&lt;lineCharCount val=&quot;8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5&quot;/&gt;&lt;/TableIndex&gt;&lt;TableIndex row=&quot;6&quot; col=&quot;3&quot;&gt;&lt;linesCount val=&quot;1&quot;/&gt;&lt;lineCharCount val=&quot;6&quot;/&gt;&lt;/TableIndex&gt;&lt;TableIndex row=&quot;6&quot; col=&quot;4&quot;&gt;&lt;linesCount val=&quot;1&quot;/&gt;&lt;lineCharCount val=&quot;8&quot;/&gt;&lt;/TableIndex&gt;&lt;TableIndex row=&quot;7&quot; col=&quot;1&quot;&gt;&lt;linesCount val=&quot;1&quot;/&gt;&lt;lineCharCount val=&quot;5&quot;/&gt;&lt;/TableIndex&gt;&lt;TableIndex row=&quot;7&quot; col=&quot;2&quot;&gt;&lt;linesCount val=&quot;1&quot;/&gt;&lt;lineCharCount val=&quot;6&quot;/&gt;&lt;/TableIndex&gt;&lt;TableIndex row=&quot;7&quot; col=&quot;3&quot;&gt;&lt;linesCount val=&quot;0&quot;/&gt;&lt;/TableIndex&gt;&lt;TableIndex row=&quot;7&quot; col=&quot;4&quot;&gt;&lt;linesCount val=&quot;1&quot;/&gt;&lt;lineCharCount val=&quot;8&quot;/&gt;&lt;/TableIndex&gt;&lt;/ShapeTextInfo&gt;"/>
  <p:tag name="PRESENTER_SHAPEINFO" val="&lt;ThreeDShapeInfo&gt;&lt;uuid val=&quot;{23C952D4-4EC7-472A-AA2B-5949CA7A1A1D}&quot;/&gt;&lt;isInvalidForFieldText val=&quot;0&quot;/&gt;&lt;Image&gt;&lt;filename val=&quot;C:\Users\gmahun\AppData\Local\Temp\PR\data\asimages\{23C952D4-4EC7-472A-AA2B-5949CA7A1A1D}_19.png&quot;/&gt;&lt;left val=&quot;83&quot;/&gt;&lt;top val=&quot;120&quot;/&gt;&lt;width val=&quot;529&quot;/&gt;&lt;height val=&quot;201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1&quot;/&gt;&lt;/TableIndex&gt;&lt;TableIndex row=&quot;1&quot; col=&quot;2&quot;&gt;&lt;linesCount val=&quot;1&quot;/&gt;&lt;lineCharCount val=&quot;11&quot;/&gt;&lt;/TableIndex&gt;&lt;TableIndex row=&quot;1&quot; col=&quot;3&quot;&gt;&lt;linesCount val=&quot;2&quot;/&gt;&lt;lineCharCount val=&quot;12&quot;/&gt;&lt;lineCharCount val=&quot;10&quot;/&gt;&lt;/TableIndex&gt;&lt;TableIndex row=&quot;1&quot; col=&quot;4&quot;&gt;&lt;linesCount val=&quot;1&quot;/&gt;&lt;lineCharCount val=&quot;2&quot;/&gt;&lt;/TableIndex&gt;&lt;TableIndex row=&quot;2&quot; col=&quot;1&quot;&gt;&lt;linesCount val=&quot;1&quot;/&gt;&lt;lineCharCount val=&quot;3&quot;/&gt;&lt;/TableIndex&gt;&lt;TableIndex row=&quot;2&quot; col=&quot;2&quot;&gt;&lt;linesCount val=&quot;1&quot;/&gt;&lt;lineCharCount val=&quot;5&quot;/&gt;&lt;/TableIndex&gt;&lt;TableIndex row=&quot;2&quot; col=&quot;3&quot;&gt;&lt;linesCount val=&quot;2&quot;/&gt;&lt;lineCharCount val=&quot;12&quot;/&gt;&lt;lineCharCount val=&quot;10&quot;/&gt;&lt;/TableIndex&gt;&lt;TableIndex row=&quot;2&quot; col=&quot;4&quot;&gt;&lt;linesCount val=&quot;1&quot;/&gt;&lt;lineCharCount val=&quot;2&quot;/&gt;&lt;/TableIndex&gt;&lt;TableIndex row=&quot;3&quot; col=&quot;1&quot;&gt;&lt;linesCount val=&quot;1&quot;/&gt;&lt;lineCharCount val=&quot;1&quot;/&gt;&lt;/TableIndex&gt;&lt;TableIndex row=&quot;3&quot; col=&quot;2&quot;&gt;&lt;linesCount val=&quot;1&quot;/&gt;&lt;lineCharCount val=&quot;5&quot;/&gt;&lt;/TableIndex&gt;&lt;TableIndex row=&quot;3&quot; col=&quot;3&quot;&gt;&lt;linesCount val=&quot;1&quot;/&gt;&lt;lineCharCount val=&quot;6&quot;/&gt;&lt;/TableIndex&gt;&lt;TableIndex row=&quot;3&quot; col=&quot;4&quot;&gt;&lt;linesCount val=&quot;1&quot;/&gt;&lt;lineCharCount val=&quot;8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5&quot;/&gt;&lt;/TableIndex&gt;&lt;TableIndex row=&quot;4&quot; col=&quot;3&quot;&gt;&lt;linesCount val=&quot;1&quot;/&gt;&lt;lineCharCount val=&quot;6&quot;/&gt;&lt;/TableIndex&gt;&lt;TableIndex row=&quot;4&quot; col=&quot;4&quot;&gt;&lt;linesCount val=&quot;1&quot;/&gt;&lt;lineCharCount val=&quot;8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5&quot;/&gt;&lt;/TableIndex&gt;&lt;TableIndex row=&quot;5&quot; col=&quot;3&quot;&gt;&lt;linesCount val=&quot;1&quot;/&gt;&lt;lineCharCount val=&quot;6&quot;/&gt;&lt;/TableIndex&gt;&lt;TableIndex row=&quot;5&quot; col=&quot;4&quot;&gt;&lt;linesCount val=&quot;1&quot;/&gt;&lt;lineCharCount val=&quot;8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5&quot;/&gt;&lt;/TableIndex&gt;&lt;TableIndex row=&quot;6&quot; col=&quot;3&quot;&gt;&lt;linesCount val=&quot;1&quot;/&gt;&lt;lineCharCount val=&quot;6&quot;/&gt;&lt;/TableIndex&gt;&lt;TableIndex row=&quot;6&quot; col=&quot;4&quot;&gt;&lt;linesCount val=&quot;1&quot;/&gt;&lt;lineCharCount val=&quot;8&quot;/&gt;&lt;/TableIndex&gt;&lt;TableIndex row=&quot;7&quot; col=&quot;1&quot;&gt;&lt;linesCount val=&quot;1&quot;/&gt;&lt;lineCharCount val=&quot;5&quot;/&gt;&lt;/TableIndex&gt;&lt;TableIndex row=&quot;7&quot; col=&quot;2&quot;&gt;&lt;linesCount val=&quot;1&quot;/&gt;&lt;lineCharCount val=&quot;6&quot;/&gt;&lt;/TableIndex&gt;&lt;TableIndex row=&quot;7&quot; col=&quot;3&quot;&gt;&lt;linesCount val=&quot;0&quot;/&gt;&lt;/TableIndex&gt;&lt;TableIndex row=&quot;7&quot; col=&quot;4&quot;&gt;&lt;linesCount val=&quot;1&quot;/&gt;&lt;lineCharCount val=&quot;8&quot;/&gt;&lt;/TableIndex&gt;&lt;/ShapeTextInfo&gt;"/>
  <p:tag name="PRESENTER_SHAPEINFO" val="&lt;ThreeDShapeInfo&gt;&lt;uuid val=&quot;{23C952D4-4EC7-472A-AA2B-5949CA7A1A1D}&quot;/&gt;&lt;isInvalidForFieldText val=&quot;0&quot;/&gt;&lt;Image&gt;&lt;filename val=&quot;C:\Users\gmahun\AppData\Local\Temp\PR\data\asimages\{23C952D4-4EC7-472A-AA2B-5949CA7A1A1D}_19.png&quot;/&gt;&lt;left val=&quot;83&quot;/&gt;&lt;top val=&quot;120&quot;/&gt;&lt;width val=&quot;529&quot;/&gt;&lt;height val=&quot;201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6159</TotalTime>
  <Words>4739</Words>
  <Application>Microsoft Office PowerPoint</Application>
  <PresentationFormat>On-screen Show (4:3)</PresentationFormat>
  <Paragraphs>1524</Paragraphs>
  <Slides>85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9" baseType="lpstr">
      <vt:lpstr>Arial</vt:lpstr>
      <vt:lpstr>Calibri Light</vt:lpstr>
      <vt:lpstr>Calibri</vt:lpstr>
      <vt:lpstr>Times New Roman</vt:lpstr>
      <vt:lpstr>Lucida Sans Unicode</vt:lpstr>
      <vt:lpstr>GreekC</vt:lpstr>
      <vt:lpstr>Wingdings</vt:lpstr>
      <vt:lpstr>Arial Narrow</vt:lpstr>
      <vt:lpstr>Wingdings 3</vt:lpstr>
      <vt:lpstr>Courier New</vt:lpstr>
      <vt:lpstr>Verdana</vt:lpstr>
      <vt:lpstr>Comic Sans MS</vt:lpstr>
      <vt:lpstr>Office Theme</vt:lpstr>
      <vt:lpstr>Equation</vt:lpstr>
      <vt:lpstr>Mentoring Mondays Measurement &amp; Computation Errors </vt:lpstr>
      <vt:lpstr>Contents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 &amp; Comp Errors</dc:title>
  <dc:creator>jmahun</dc:creator>
  <cp:lastModifiedBy>Me</cp:lastModifiedBy>
  <cp:revision>320</cp:revision>
  <cp:lastPrinted>2021-11-29T15:21:29Z</cp:lastPrinted>
  <dcterms:modified xsi:type="dcterms:W3CDTF">2021-12-05T01:08:12Z</dcterms:modified>
</cp:coreProperties>
</file>