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9" r:id="rId1"/>
  </p:sldMasterIdLst>
  <p:notesMasterIdLst>
    <p:notesMasterId r:id="rId48"/>
  </p:notesMasterIdLst>
  <p:handoutMasterIdLst>
    <p:handoutMasterId r:id="rId49"/>
  </p:handoutMasterIdLst>
  <p:sldIdLst>
    <p:sldId id="334" r:id="rId2"/>
    <p:sldId id="406" r:id="rId3"/>
    <p:sldId id="287" r:id="rId4"/>
    <p:sldId id="354" r:id="rId5"/>
    <p:sldId id="366" r:id="rId6"/>
    <p:sldId id="291" r:id="rId7"/>
    <p:sldId id="272" r:id="rId8"/>
    <p:sldId id="407" r:id="rId9"/>
    <p:sldId id="391" r:id="rId10"/>
    <p:sldId id="392" r:id="rId11"/>
    <p:sldId id="393" r:id="rId12"/>
    <p:sldId id="394" r:id="rId13"/>
    <p:sldId id="293" r:id="rId14"/>
    <p:sldId id="294" r:id="rId15"/>
    <p:sldId id="296" r:id="rId16"/>
    <p:sldId id="395" r:id="rId17"/>
    <p:sldId id="373" r:id="rId18"/>
    <p:sldId id="374" r:id="rId19"/>
    <p:sldId id="299" r:id="rId20"/>
    <p:sldId id="297" r:id="rId21"/>
    <p:sldId id="399" r:id="rId22"/>
    <p:sldId id="408" r:id="rId23"/>
    <p:sldId id="416" r:id="rId24"/>
    <p:sldId id="424" r:id="rId25"/>
    <p:sldId id="358" r:id="rId26"/>
    <p:sldId id="397" r:id="rId27"/>
    <p:sldId id="419" r:id="rId28"/>
    <p:sldId id="422" r:id="rId29"/>
    <p:sldId id="367" r:id="rId30"/>
    <p:sldId id="425" r:id="rId31"/>
    <p:sldId id="280" r:id="rId32"/>
    <p:sldId id="368" r:id="rId33"/>
    <p:sldId id="430" r:id="rId34"/>
    <p:sldId id="429" r:id="rId35"/>
    <p:sldId id="342" r:id="rId36"/>
    <p:sldId id="428" r:id="rId37"/>
    <p:sldId id="409" r:id="rId38"/>
    <p:sldId id="371" r:id="rId39"/>
    <p:sldId id="343" r:id="rId40"/>
    <p:sldId id="427" r:id="rId41"/>
    <p:sldId id="433" r:id="rId42"/>
    <p:sldId id="400" r:id="rId43"/>
    <p:sldId id="318" r:id="rId44"/>
    <p:sldId id="432" r:id="rId45"/>
    <p:sldId id="434" r:id="rId46"/>
    <p:sldId id="320" r:id="rId47"/>
  </p:sldIdLst>
  <p:sldSz cx="9144000" cy="6858000" type="screen4x3"/>
  <p:notesSz cx="7315200" cy="9601200"/>
  <p:embeddedFontLst>
    <p:embeddedFont>
      <p:font typeface="Calibri" pitchFamily="34" charset="0"/>
      <p:regular r:id="rId50"/>
      <p:bold r:id="rId51"/>
      <p:italic r:id="rId52"/>
      <p:boldItalic r:id="rId53"/>
    </p:embeddedFont>
    <p:embeddedFont>
      <p:font typeface="Brush Script MT" charset="0"/>
      <p:italic r:id="rId54"/>
    </p:embeddedFont>
    <p:embeddedFont>
      <p:font typeface="Verdana" pitchFamily="34" charset="0"/>
      <p:regular r:id="rId55"/>
      <p:bold r:id="rId56"/>
      <p:italic r:id="rId57"/>
      <p:boldItalic r:id="rId58"/>
    </p:embeddedFont>
    <p:embeddedFont>
      <p:font typeface="Alba Super"/>
      <p:regular r:id="rId59"/>
    </p:embeddedFont>
    <p:embeddedFont>
      <p:font typeface="Castellar" charset="0"/>
      <p:regular r:id="rId60"/>
    </p:embeddedFont>
    <p:embeddedFont>
      <p:font typeface="Arial Black" pitchFamily="34" charset="0"/>
      <p:bold r:id="rId61"/>
    </p:embeddedFont>
    <p:embeddedFont>
      <p:font typeface="Copperplate Gothic Bold" charset="0"/>
      <p:regular r:id="rId62"/>
    </p:embeddedFont>
    <p:embeddedFont>
      <p:font typeface="Eras Bold ITC" charset="0"/>
      <p:regular r:id="rId63"/>
    </p:embeddedFont>
    <p:embeddedFont>
      <p:font typeface="Forte" charset="0"/>
      <p:regular r:id="rId64"/>
    </p:embeddedFont>
    <p:embeddedFont>
      <p:font typeface="Maiandra GD" charset="0"/>
      <p:regular r:id="rId65"/>
    </p:embeddedFont>
    <p:embeddedFont>
      <p:font typeface="French Script MT" charset="0"/>
      <p:regular r:id="rId66"/>
    </p:embeddedFont>
    <p:embeddedFont>
      <p:font typeface="Lucida Calligraphy" charset="0"/>
      <p:regular r:id="rId67"/>
    </p:embeddedFont>
    <p:embeddedFont>
      <p:font typeface="SimSun" pitchFamily="2" charset="-122"/>
      <p:regular r:id="rId68"/>
    </p:embeddedFont>
    <p:embeddedFont>
      <p:font typeface="Rage Italic" charset="0"/>
      <p:regular r:id="rId69"/>
    </p:embeddedFont>
  </p:embeddedFontLst>
  <p:custDataLst>
    <p:tags r:id="rId70"/>
  </p:custDataLst>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14201"/>
    <a:srgbClr val="8BE1FF"/>
    <a:srgbClr val="009900"/>
    <a:srgbClr val="008000"/>
    <a:srgbClr val="0033CC"/>
    <a:srgbClr val="0066CC"/>
    <a:srgbClr val="99FF33"/>
    <a:srgbClr val="000000"/>
    <a:srgbClr val="C7C7C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76" d="100"/>
          <a:sy n="76" d="100"/>
        </p:scale>
        <p:origin x="-52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862"/>
    </p:cViewPr>
  </p:sorterViewPr>
  <p:notesViewPr>
    <p:cSldViewPr snapToGrid="0">
      <p:cViewPr>
        <p:scale>
          <a:sx n="100" d="100"/>
          <a:sy n="100" d="100"/>
        </p:scale>
        <p:origin x="-1278" y="-6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defTabSz="966621">
              <a:defRPr sz="1200" i="0"/>
            </a:lvl1pPr>
          </a:lstStyle>
          <a:p>
            <a:endParaRPr lang="en-US"/>
          </a:p>
        </p:txBody>
      </p:sp>
      <p:sp>
        <p:nvSpPr>
          <p:cNvPr id="33795"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6621">
              <a:defRPr sz="1200" i="0"/>
            </a:lvl1pPr>
          </a:lstStyle>
          <a:p>
            <a:endParaRPr lang="en-US"/>
          </a:p>
        </p:txBody>
      </p:sp>
      <p:sp>
        <p:nvSpPr>
          <p:cNvPr id="33796" name="Rectangle 4"/>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defTabSz="966621">
              <a:defRPr sz="1200" i="0"/>
            </a:lvl1pPr>
          </a:lstStyle>
          <a:p>
            <a:endParaRPr lang="en-US"/>
          </a:p>
        </p:txBody>
      </p:sp>
      <p:sp>
        <p:nvSpPr>
          <p:cNvPr id="33797" name="Rectangle 5"/>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6621">
              <a:defRPr sz="1200" i="0"/>
            </a:lvl1pPr>
          </a:lstStyle>
          <a:p>
            <a:fld id="{26CBC75A-118D-4681-B6EB-8DD23E3FDB58}" type="slidenum">
              <a:rPr lang="en-US"/>
              <a:pPr/>
              <a:t>‹#›</a:t>
            </a:fld>
            <a:endParaRPr lang="en-US"/>
          </a:p>
        </p:txBody>
      </p:sp>
    </p:spTree>
    <p:extLst>
      <p:ext uri="{BB962C8B-B14F-4D97-AF65-F5344CB8AC3E}">
        <p14:creationId xmlns="" xmlns:p14="http://schemas.microsoft.com/office/powerpoint/2010/main" val="1176383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defTabSz="966621">
              <a:defRPr sz="1200" i="0"/>
            </a:lvl1pPr>
          </a:lstStyle>
          <a:p>
            <a:endParaRPr lang="en-US"/>
          </a:p>
        </p:txBody>
      </p:sp>
      <p:sp>
        <p:nvSpPr>
          <p:cNvPr id="9219" name="Rectangle 3"/>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6621">
              <a:defRPr sz="1200" i="0"/>
            </a:lvl1pPr>
          </a:lstStyle>
          <a:p>
            <a:endParaRPr lang="en-US"/>
          </a:p>
        </p:txBody>
      </p:sp>
      <p:sp>
        <p:nvSpPr>
          <p:cNvPr id="922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defTabSz="966621">
              <a:defRPr sz="1200" i="0"/>
            </a:lvl1pPr>
          </a:lstStyle>
          <a:p>
            <a:endParaRPr lang="en-US"/>
          </a:p>
        </p:txBody>
      </p:sp>
      <p:sp>
        <p:nvSpPr>
          <p:cNvPr id="9223" name="Rectangle 7"/>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6621">
              <a:defRPr sz="1200" i="0"/>
            </a:lvl1pPr>
          </a:lstStyle>
          <a:p>
            <a:fld id="{075FF382-EF8E-4DF9-BEBA-4658D1A53467}" type="slidenum">
              <a:rPr lang="en-US"/>
              <a:pPr/>
              <a:t>‹#›</a:t>
            </a:fld>
            <a:endParaRPr lang="en-US"/>
          </a:p>
        </p:txBody>
      </p:sp>
    </p:spTree>
    <p:extLst>
      <p:ext uri="{BB962C8B-B14F-4D97-AF65-F5344CB8AC3E}">
        <p14:creationId xmlns="" xmlns:p14="http://schemas.microsoft.com/office/powerpoint/2010/main" val="38571993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267429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39739-FA80-440B-B2BA-461122E76BFF}" type="slidenum">
              <a:rPr lang="en-US"/>
              <a:pPr/>
              <a:t>19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39739-FA80-440B-B2BA-461122E76BFF}" type="slidenum">
              <a:rPr lang="en-US"/>
              <a:pPr/>
              <a:t>20</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39739-FA80-440B-B2BA-461122E76BFF}" type="slidenum">
              <a:rPr lang="en-US"/>
              <a:pPr/>
              <a:t>21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358059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39739-FA80-440B-B2BA-461122E76BFF}" type="slidenum">
              <a:rPr lang="en-US"/>
              <a:pPr/>
              <a:t>22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65952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7166F-1F92-4EFB-98B9-83AE12412BBE}" type="slidenum">
              <a:rPr lang="en-US"/>
              <a:pPr/>
              <a:t>23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a:t>Morals are internalized principles that form a framework for reasoning and decision making.</a:t>
            </a:r>
          </a:p>
          <a:p>
            <a:r>
              <a:rPr lang="en-US" dirty="0"/>
              <a:t>Ethics are the process of putting morals into action.</a:t>
            </a:r>
          </a:p>
          <a:p>
            <a:endParaRPr lang="en-US" dirty="0"/>
          </a:p>
          <a:p>
            <a:r>
              <a:rPr lang="en-US" dirty="0"/>
              <a:t>Legal issues are independent of morals and ethics.</a:t>
            </a:r>
          </a:p>
          <a:p>
            <a:r>
              <a:rPr lang="en-US" dirty="0"/>
              <a:t>Laws are created by societies (or at least for the governing of societies) but cannot “impose” morals upon individuals.</a:t>
            </a:r>
          </a:p>
          <a:p>
            <a:r>
              <a:rPr lang="en-US" dirty="0"/>
              <a:t>Laws may be created according to ethical guidelines</a:t>
            </a:r>
          </a:p>
          <a:p>
            <a:endParaRPr lang="en-US" dirty="0"/>
          </a:p>
          <a:p>
            <a:r>
              <a:rPr lang="en-US" dirty="0"/>
              <a:t>What is legal may not be ethical, as well the opposite—these are the gray areas and are often called “dilemmas.”</a:t>
            </a:r>
          </a:p>
          <a:p>
            <a:endParaRPr lang="en-US" dirty="0"/>
          </a:p>
          <a:p>
            <a:r>
              <a:rPr lang="en-US" dirty="0"/>
              <a:t>Examples--</a:t>
            </a:r>
          </a:p>
          <a:p>
            <a:r>
              <a:rPr lang="en-US" b="1" dirty="0"/>
              <a:t>Illegal but ethical:</a:t>
            </a:r>
            <a:r>
              <a:rPr lang="en-US" dirty="0"/>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dirty="0"/>
              <a:t>Legal but unethical:</a:t>
            </a:r>
            <a:r>
              <a:rPr lang="en-US" dirty="0"/>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1822906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7166F-1F92-4EFB-98B9-83AE12412BBE}" type="slidenum">
              <a:rPr lang="en-US"/>
              <a:pPr/>
              <a:t>24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a:t>Morals are internalized principles that form a framework for reasoning and decision making.</a:t>
            </a:r>
          </a:p>
          <a:p>
            <a:r>
              <a:rPr lang="en-US" dirty="0"/>
              <a:t>Ethics are the process of putting morals into action.</a:t>
            </a:r>
          </a:p>
          <a:p>
            <a:endParaRPr lang="en-US" dirty="0"/>
          </a:p>
          <a:p>
            <a:r>
              <a:rPr lang="en-US" dirty="0"/>
              <a:t>Legal issues are independent of morals and ethics.</a:t>
            </a:r>
          </a:p>
          <a:p>
            <a:r>
              <a:rPr lang="en-US" dirty="0"/>
              <a:t>Laws are created by societies (or at least for the governing of societies) but cannot “impose” morals upon individuals.</a:t>
            </a:r>
          </a:p>
          <a:p>
            <a:r>
              <a:rPr lang="en-US" dirty="0"/>
              <a:t>Laws may be created according to ethical guidelines</a:t>
            </a:r>
          </a:p>
          <a:p>
            <a:endParaRPr lang="en-US" dirty="0"/>
          </a:p>
          <a:p>
            <a:r>
              <a:rPr lang="en-US" dirty="0"/>
              <a:t>What is legal may not be ethical, as well the opposite—these are the gray areas and are often called “dilemmas.”</a:t>
            </a:r>
          </a:p>
          <a:p>
            <a:endParaRPr lang="en-US" dirty="0"/>
          </a:p>
          <a:p>
            <a:r>
              <a:rPr lang="en-US" dirty="0"/>
              <a:t>Examples--</a:t>
            </a:r>
          </a:p>
          <a:p>
            <a:r>
              <a:rPr lang="en-US" b="1" dirty="0"/>
              <a:t>Illegal but ethical:</a:t>
            </a:r>
            <a:r>
              <a:rPr lang="en-US" dirty="0"/>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dirty="0"/>
              <a:t>Legal but unethical:</a:t>
            </a:r>
            <a:r>
              <a:rPr lang="en-US" dirty="0"/>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1050268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7166F-1F92-4EFB-98B9-83AE12412BBE}" type="slidenum">
              <a:rPr lang="en-US"/>
              <a:pPr/>
              <a:t>25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2772940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7166F-1F92-4EFB-98B9-83AE12412BBE}" type="slidenum">
              <a:rPr lang="en-US"/>
              <a:pPr/>
              <a:t>26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249997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7166F-1F92-4EFB-98B9-83AE12412BBE}" type="slidenum">
              <a:rPr lang="en-US"/>
              <a:pPr/>
              <a:t>27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222463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7166F-1F92-4EFB-98B9-83AE12412BBE}" type="slidenum">
              <a:rPr lang="en-US"/>
              <a:pPr/>
              <a:t>28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540859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7166F-1F92-4EFB-98B9-83AE12412BBE}" type="slidenum">
              <a:rPr lang="en-US"/>
              <a:pPr/>
              <a:t>29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a:t>Morals are internalized principles that form a framework for reasoning and decision making.</a:t>
            </a:r>
          </a:p>
          <a:p>
            <a:r>
              <a:rPr lang="en-US" dirty="0"/>
              <a:t>Ethics are the process of putting morals into action.</a:t>
            </a:r>
          </a:p>
          <a:p>
            <a:endParaRPr lang="en-US" dirty="0"/>
          </a:p>
          <a:p>
            <a:r>
              <a:rPr lang="en-US" dirty="0"/>
              <a:t>Legal issues are independent of morals and ethics.</a:t>
            </a:r>
          </a:p>
          <a:p>
            <a:r>
              <a:rPr lang="en-US" dirty="0"/>
              <a:t>Laws are created by societies (or at least for the governing of societies) but cannot “impose” morals upon individuals.</a:t>
            </a:r>
          </a:p>
          <a:p>
            <a:r>
              <a:rPr lang="en-US" dirty="0"/>
              <a:t>Laws may be created according to ethical guidelines</a:t>
            </a:r>
          </a:p>
          <a:p>
            <a:endParaRPr lang="en-US" dirty="0"/>
          </a:p>
          <a:p>
            <a:r>
              <a:rPr lang="en-US" dirty="0"/>
              <a:t>What is legal may not be ethical, as well the opposite—these are the gray areas and are often called “dilemmas.”</a:t>
            </a:r>
          </a:p>
          <a:p>
            <a:endParaRPr lang="en-US" dirty="0"/>
          </a:p>
          <a:p>
            <a:r>
              <a:rPr lang="en-US" dirty="0"/>
              <a:t>Examples--</a:t>
            </a:r>
          </a:p>
          <a:p>
            <a:r>
              <a:rPr lang="en-US" b="1" dirty="0"/>
              <a:t>Illegal but ethical:</a:t>
            </a:r>
            <a:r>
              <a:rPr lang="en-US" dirty="0"/>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dirty="0"/>
              <a:t>Legal but unethical:</a:t>
            </a:r>
            <a:r>
              <a:rPr lang="en-US" dirty="0"/>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7166F-1F92-4EFB-98B9-83AE12412BBE}" type="slidenum">
              <a:rPr lang="en-US"/>
              <a:pPr/>
              <a:t>30</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a:t>Morals are internalized principles that form a framework for reasoning and decision making.</a:t>
            </a:r>
          </a:p>
          <a:p>
            <a:r>
              <a:rPr lang="en-US" dirty="0"/>
              <a:t>Ethics are the process of putting morals into action.</a:t>
            </a:r>
          </a:p>
          <a:p>
            <a:endParaRPr lang="en-US" dirty="0"/>
          </a:p>
          <a:p>
            <a:r>
              <a:rPr lang="en-US" dirty="0"/>
              <a:t>Legal issues are independent of morals and ethics.</a:t>
            </a:r>
          </a:p>
          <a:p>
            <a:r>
              <a:rPr lang="en-US" dirty="0"/>
              <a:t>Laws are created by societies (or at least for the governing of societies) but cannot “impose” morals upon individuals.</a:t>
            </a:r>
          </a:p>
          <a:p>
            <a:r>
              <a:rPr lang="en-US" dirty="0"/>
              <a:t>Laws may be created according to ethical guidelines</a:t>
            </a:r>
          </a:p>
          <a:p>
            <a:endParaRPr lang="en-US" dirty="0"/>
          </a:p>
          <a:p>
            <a:r>
              <a:rPr lang="en-US" dirty="0"/>
              <a:t>What is legal may not be ethical, as well the opposite—these are the gray areas and are often called “dilemmas.”</a:t>
            </a:r>
          </a:p>
          <a:p>
            <a:endParaRPr lang="en-US" dirty="0"/>
          </a:p>
          <a:p>
            <a:r>
              <a:rPr lang="en-US" dirty="0"/>
              <a:t>Examples--</a:t>
            </a:r>
          </a:p>
          <a:p>
            <a:r>
              <a:rPr lang="en-US" b="1" dirty="0"/>
              <a:t>Illegal but ethical:</a:t>
            </a:r>
            <a:r>
              <a:rPr lang="en-US" dirty="0"/>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dirty="0"/>
              <a:t>Legal but unethical:</a:t>
            </a:r>
            <a:r>
              <a:rPr lang="en-US" dirty="0"/>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368812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9</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371032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dirty="0"/>
              <a:t>Morals are internalized principles that form a framework for reasoning and decision making.</a:t>
            </a:r>
          </a:p>
          <a:p>
            <a:r>
              <a:rPr lang="en-US" dirty="0"/>
              <a:t>Ethics are the process of putting morals into action.</a:t>
            </a:r>
          </a:p>
          <a:p>
            <a:endParaRPr lang="en-US" dirty="0"/>
          </a:p>
          <a:p>
            <a:r>
              <a:rPr lang="en-US" dirty="0"/>
              <a:t>Legal issues are independent of morals and ethics.</a:t>
            </a:r>
          </a:p>
          <a:p>
            <a:r>
              <a:rPr lang="en-US" dirty="0"/>
              <a:t>Laws are created by societies (or at least for the governing of societies) but cannot “impose” morals upon individuals.</a:t>
            </a:r>
          </a:p>
          <a:p>
            <a:r>
              <a:rPr lang="en-US" dirty="0"/>
              <a:t>Laws may be created according to ethical guidelines</a:t>
            </a:r>
          </a:p>
          <a:p>
            <a:endParaRPr lang="en-US" dirty="0"/>
          </a:p>
          <a:p>
            <a:r>
              <a:rPr lang="en-US" dirty="0"/>
              <a:t>What is legal may not be ethical, as well the opposite—these are the gray areas and are often called “dilemmas.”</a:t>
            </a:r>
          </a:p>
          <a:p>
            <a:endParaRPr lang="en-US" dirty="0"/>
          </a:p>
          <a:p>
            <a:r>
              <a:rPr lang="en-US" dirty="0"/>
              <a:t>Examples--</a:t>
            </a:r>
          </a:p>
          <a:p>
            <a:r>
              <a:rPr lang="en-US" b="1" dirty="0"/>
              <a:t>Illegal but ethical:</a:t>
            </a:r>
            <a:r>
              <a:rPr lang="en-US" dirty="0"/>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dirty="0"/>
              <a:t>Legal but unethical:</a:t>
            </a:r>
            <a:r>
              <a:rPr lang="en-US" dirty="0"/>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269667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dirty="0"/>
              <a:t>Morals are internalized principles that form a framework for reasoning and decision making.</a:t>
            </a:r>
          </a:p>
          <a:p>
            <a:r>
              <a:rPr lang="en-US" dirty="0"/>
              <a:t>Ethics are the process of putting morals into action.</a:t>
            </a:r>
          </a:p>
          <a:p>
            <a:endParaRPr lang="en-US" dirty="0"/>
          </a:p>
          <a:p>
            <a:r>
              <a:rPr lang="en-US" dirty="0"/>
              <a:t>Legal issues are independent of morals and ethics.</a:t>
            </a:r>
          </a:p>
          <a:p>
            <a:r>
              <a:rPr lang="en-US" dirty="0"/>
              <a:t>Laws are created by societies (or at least for the governing of societies) but cannot “impose” morals upon individuals.</a:t>
            </a:r>
          </a:p>
          <a:p>
            <a:r>
              <a:rPr lang="en-US" dirty="0"/>
              <a:t>Laws may be created according to ethical guidelines</a:t>
            </a:r>
          </a:p>
          <a:p>
            <a:endParaRPr lang="en-US" dirty="0"/>
          </a:p>
          <a:p>
            <a:r>
              <a:rPr lang="en-US" dirty="0"/>
              <a:t>What is legal may not be ethical, as well the opposite—these are the gray areas and are often called “dilemmas.”</a:t>
            </a:r>
          </a:p>
          <a:p>
            <a:endParaRPr lang="en-US" dirty="0"/>
          </a:p>
          <a:p>
            <a:r>
              <a:rPr lang="en-US" dirty="0"/>
              <a:t>Examples--</a:t>
            </a:r>
          </a:p>
          <a:p>
            <a:r>
              <a:rPr lang="en-US" b="1" dirty="0"/>
              <a:t>Illegal but ethical:</a:t>
            </a:r>
            <a:r>
              <a:rPr lang="en-US" dirty="0"/>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dirty="0"/>
              <a:t>Legal but unethical:</a:t>
            </a:r>
            <a:r>
              <a:rPr lang="en-US" dirty="0"/>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173223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dirty="0"/>
              <a:t>Morals are internalized principles that form a framework for reasoning and decision making.</a:t>
            </a:r>
          </a:p>
          <a:p>
            <a:r>
              <a:rPr lang="en-US" dirty="0"/>
              <a:t>Ethics are the process of putting morals into action.</a:t>
            </a:r>
          </a:p>
          <a:p>
            <a:endParaRPr lang="en-US" dirty="0"/>
          </a:p>
          <a:p>
            <a:r>
              <a:rPr lang="en-US" dirty="0"/>
              <a:t>Legal issues are independent of morals and ethics.</a:t>
            </a:r>
          </a:p>
          <a:p>
            <a:r>
              <a:rPr lang="en-US" dirty="0"/>
              <a:t>Laws are created by societies (or at least for the governing of societies) but cannot “impose” morals upon individuals.</a:t>
            </a:r>
          </a:p>
          <a:p>
            <a:r>
              <a:rPr lang="en-US" dirty="0"/>
              <a:t>Laws may be created according to ethical guidelines</a:t>
            </a:r>
          </a:p>
          <a:p>
            <a:endParaRPr lang="en-US" dirty="0"/>
          </a:p>
          <a:p>
            <a:r>
              <a:rPr lang="en-US" dirty="0"/>
              <a:t>What is legal may not be ethical, as well the opposite—these are the gray areas and are often called “dilemmas.”</a:t>
            </a:r>
          </a:p>
          <a:p>
            <a:endParaRPr lang="en-US" dirty="0"/>
          </a:p>
          <a:p>
            <a:r>
              <a:rPr lang="en-US" dirty="0"/>
              <a:t>Examples--</a:t>
            </a:r>
          </a:p>
          <a:p>
            <a:r>
              <a:rPr lang="en-US" b="1" dirty="0"/>
              <a:t>Illegal but ethical:</a:t>
            </a:r>
            <a:r>
              <a:rPr lang="en-US" dirty="0"/>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dirty="0"/>
              <a:t>Legal but unethical:</a:t>
            </a:r>
            <a:r>
              <a:rPr lang="en-US" dirty="0"/>
              <a:t>  Creating and posting on the Internet (make available for download) a malicious computer virus with a damaging payload (and explicit instructions for implementation and launching of such a virus)—”free-speech” under the First Amendment.</a:t>
            </a:r>
          </a:p>
        </p:txBody>
      </p:sp>
    </p:spTree>
    <p:extLst>
      <p:ext uri="{BB962C8B-B14F-4D97-AF65-F5344CB8AC3E}">
        <p14:creationId xmlns="" xmlns:p14="http://schemas.microsoft.com/office/powerpoint/2010/main" val="346124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285F6-1EDE-45CC-8AF3-58621BFB3195}" type="slidenum">
              <a:rPr lang="en-US"/>
              <a:pPr/>
              <a:t>15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Morals are internalized principles that form a framework for reasoning and decision making.</a:t>
            </a:r>
          </a:p>
          <a:p>
            <a:r>
              <a:rPr lang="en-US"/>
              <a:t>Ethics are the process of putting morals into action.</a:t>
            </a:r>
          </a:p>
          <a:p>
            <a:endParaRPr lang="en-US"/>
          </a:p>
          <a:p>
            <a:r>
              <a:rPr lang="en-US"/>
              <a:t>Legal issues are independent of morals and ethics.</a:t>
            </a:r>
          </a:p>
          <a:p>
            <a:r>
              <a:rPr lang="en-US"/>
              <a:t>Laws are created by societies (or at least for the governing of societies) but cannot “impose” morals upon individuals.</a:t>
            </a:r>
          </a:p>
          <a:p>
            <a:r>
              <a:rPr lang="en-US"/>
              <a:t>Laws may be created according to ethical guidelines</a:t>
            </a:r>
          </a:p>
          <a:p>
            <a:endParaRPr lang="en-US"/>
          </a:p>
          <a:p>
            <a:r>
              <a:rPr lang="en-US"/>
              <a:t>What is legal may not be ethical, as well the opposite—these are the gray areas and are often called “dilemmas.”</a:t>
            </a:r>
          </a:p>
          <a:p>
            <a:endParaRPr lang="en-US"/>
          </a:p>
          <a:p>
            <a:r>
              <a:rPr lang="en-US"/>
              <a:t>Examples--</a:t>
            </a:r>
          </a:p>
          <a:p>
            <a:r>
              <a:rPr lang="en-US" b="1"/>
              <a:t>Illegal but ethical:</a:t>
            </a:r>
            <a:r>
              <a:rPr lang="en-US"/>
              <a:t>  Late at night, a man has a heart attack on a nearly empty street while walking to his car with his teenaged son.  His son calls 911 from a cell phone and then breaks into a closed Rite-Aid and grabs a package of aspirin and gives his father two tablets in hopes is will help until the paramedics arrive.</a:t>
            </a:r>
          </a:p>
          <a:p>
            <a:r>
              <a:rPr lang="en-US" b="1"/>
              <a:t>Legal but unethical:</a:t>
            </a:r>
            <a:r>
              <a:rPr lang="en-US"/>
              <a:t>  Creating and posting on the Internet (make available for download) a malicious computer virus with a damaging payload (and explicit instructions for implementation and launching of such a virus)—”free-speech” under the First Amendment.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wm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a:gradFill flip="none" rotWithShape="1">
            <a:gsLst>
              <a:gs pos="0">
                <a:srgbClr val="DDEBCF"/>
              </a:gs>
              <a:gs pos="50000">
                <a:srgbClr val="9CB86E"/>
              </a:gs>
              <a:gs pos="100000">
                <a:srgbClr val="156B13"/>
              </a:gs>
            </a:gsLst>
            <a:lin ang="5400000" scaled="0"/>
            <a:tileRect/>
          </a:gradFill>
        </p:grpSpPr>
        <p:sp>
          <p:nvSpPr>
            <p:cNvPr id="8" name="Rectangle 7"/>
            <p:cNvSpPr/>
            <p:nvPr/>
          </p:nvSpPr>
          <p:spPr>
            <a:xfrm>
              <a:off x="0" y="0"/>
              <a:ext cx="7162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DD14DC1-A69B-4BEE-AD38-FC7314A1E3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54A18-36EE-4D9B-8268-ED95D28E67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B6DE6-73B4-4C3B-AEBC-C140732B3D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rot="21399304">
            <a:off x="805808" y="181889"/>
            <a:ext cx="4400761" cy="476796"/>
          </a:xfrm>
          <a:prstGeom prst="roundRect">
            <a:avLst>
              <a:gd name="adj" fmla="val 39622"/>
            </a:avLst>
          </a:prstGeom>
          <a:ln/>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none"/>
        </p:style>
        <p:txBody>
          <a:bodyPr>
            <a:noAutofit/>
          </a:bodyPr>
          <a:lstStyle>
            <a:lvl1pPr>
              <a:defRPr sz="2600"/>
            </a:lvl1pPr>
          </a:lstStyle>
          <a:p>
            <a:r>
              <a:rPr lang="en-US" dirty="0"/>
              <a:t>Click to edit Master title style</a:t>
            </a:r>
          </a:p>
        </p:txBody>
      </p:sp>
      <p:sp>
        <p:nvSpPr>
          <p:cNvPr id="3" name="Content Placeholder 2"/>
          <p:cNvSpPr>
            <a:spLocks noGrp="1"/>
          </p:cNvSpPr>
          <p:nvPr>
            <p:ph idx="1"/>
          </p:nvPr>
        </p:nvSpPr>
        <p:spPr>
          <a:xfrm>
            <a:off x="663880" y="866899"/>
            <a:ext cx="7640876" cy="5433693"/>
          </a:xfrm>
        </p:spPr>
        <p:txBody>
          <a:bodyPr>
            <a:normAutofit/>
          </a:bodyPr>
          <a:lstStyle>
            <a:lvl1pPr marL="0" indent="0">
              <a:spcBef>
                <a:spcPts val="0"/>
              </a:spcBef>
              <a:buNone/>
              <a:defRPr sz="2600"/>
            </a:lvl1pPr>
            <a:lvl2pPr marL="365760" indent="0">
              <a:spcBef>
                <a:spcPts val="0"/>
              </a:spcBef>
              <a:buNone/>
              <a:defRPr sz="2400"/>
            </a:lvl2pPr>
            <a:lvl3pPr marL="685800" indent="0">
              <a:spcBef>
                <a:spcPts val="0"/>
              </a:spcBef>
              <a:buNone/>
              <a:defRPr sz="2400"/>
            </a:lvl3pPr>
            <a:lvl4pPr marL="1051560" indent="0">
              <a:spcBef>
                <a:spcPts val="0"/>
              </a:spcBef>
              <a:buNone/>
              <a:defRPr sz="2000"/>
            </a:lvl4pPr>
            <a:lvl5pPr marL="1417320" indent="0">
              <a:spcBef>
                <a:spcPts val="0"/>
              </a:spcBef>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88CB3-45EC-41B1-BA4D-1D1F5F1F9F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5CDB1-B1B9-40B2-AA64-DC5FB8CBF6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991A0-4682-4291-8E29-030A0CFD2BB9}"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AFA04-26E5-4FD7-8653-6805F51001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A7C6E-05AE-405F-8DBF-1A0B626B16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062A7-85D6-44D4-9ED9-C8E04204BC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982744" y="2019933"/>
            <a:ext cx="3323998" cy="831362"/>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rot="60000">
            <a:off x="4787295" y="1151699"/>
            <a:ext cx="3235692" cy="4625489"/>
          </a:xfrm>
        </p:spPr>
        <p:txBody>
          <a:bodyPr anchor="ctr">
            <a:normAutofit/>
          </a:bodyPr>
          <a:lstStyle>
            <a:lvl1pPr>
              <a:buNone/>
              <a:defRPr sz="1600"/>
            </a:lvl1pPr>
            <a:lvl2pPr>
              <a:buNone/>
              <a:defRPr sz="1400"/>
            </a:lvl2pPr>
            <a:lvl3pPr>
              <a:buNone/>
              <a:defRPr sz="1200"/>
            </a:lvl3pPr>
            <a:lvl4pPr>
              <a:buNone/>
              <a:defRPr sz="1100"/>
            </a:lvl4pPr>
            <a:lvl5pPr>
              <a:buNone/>
              <a:defRPr sz="105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rot="-60000">
            <a:off x="1023841" y="2987912"/>
            <a:ext cx="3312624" cy="2736055"/>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C012DA9-5D60-4AF2-ADFC-EF236C1D0795}" type="slidenum">
              <a:rPr lang="en-US" smtClean="0"/>
              <a:pPr/>
              <a:t>‹#›</a:t>
            </a:fld>
            <a:endParaRPr lang="en-US"/>
          </a:p>
        </p:txBody>
      </p:sp>
      <p:grpSp>
        <p:nvGrpSpPr>
          <p:cNvPr id="22" name="Group 21"/>
          <p:cNvGrpSpPr/>
          <p:nvPr userDrawn="1"/>
        </p:nvGrpSpPr>
        <p:grpSpPr>
          <a:xfrm rot="21333898">
            <a:off x="1768300" y="964163"/>
            <a:ext cx="1653931" cy="884701"/>
            <a:chOff x="1563221" y="834844"/>
            <a:chExt cx="2072185" cy="1086639"/>
          </a:xfrm>
        </p:grpSpPr>
        <p:pic>
          <p:nvPicPr>
            <p:cNvPr id="20" name="Picture 13" descr="C:\Users\jmahun\AppData\Local\Temp\Temporary Internet Files\Content.IE5\AC6002XW\MC900078627[1].wmf"/>
            <p:cNvPicPr>
              <a:picLocks noChangeAspect="1" noChangeArrowheads="1"/>
            </p:cNvPicPr>
            <p:nvPr userDrawn="1"/>
          </p:nvPicPr>
          <p:blipFill>
            <a:blip r:embed="rId4" cstate="print"/>
            <a:srcRect/>
            <a:stretch>
              <a:fillRect/>
            </a:stretch>
          </p:blipFill>
          <p:spPr bwMode="auto">
            <a:xfrm>
              <a:off x="2524555" y="865239"/>
              <a:ext cx="1110851" cy="1056244"/>
            </a:xfrm>
            <a:prstGeom prst="rect">
              <a:avLst/>
            </a:prstGeom>
            <a:noFill/>
          </p:spPr>
        </p:pic>
        <p:pic>
          <p:nvPicPr>
            <p:cNvPr id="21" name="Picture 14" descr="C:\Users\jmahun\AppData\Local\Temp\Temporary Internet Files\Content.IE5\VV7UU14X\MC900078774[1].wmf"/>
            <p:cNvPicPr>
              <a:picLocks noChangeAspect="1" noChangeArrowheads="1"/>
            </p:cNvPicPr>
            <p:nvPr userDrawn="1"/>
          </p:nvPicPr>
          <p:blipFill>
            <a:blip r:embed="rId5" cstate="print"/>
            <a:srcRect/>
            <a:stretch>
              <a:fillRect/>
            </a:stretch>
          </p:blipFill>
          <p:spPr bwMode="auto">
            <a:xfrm>
              <a:off x="1563221" y="834844"/>
              <a:ext cx="918975" cy="978210"/>
            </a:xfrm>
            <a:prstGeom prst="rect">
              <a:avLst/>
            </a:prstGeom>
            <a:noFill/>
          </p:spPr>
        </p:pic>
      </p:grpSp>
      <p:pic>
        <p:nvPicPr>
          <p:cNvPr id="23" name="Picture 16" descr="C:\Users\jmahun\AppData\Local\Temp\Temporary Internet Files\Content.IE5\YA89J193\MC900078710[1].wmf"/>
          <p:cNvPicPr>
            <a:picLocks noChangeAspect="1" noChangeArrowheads="1"/>
          </p:cNvPicPr>
          <p:nvPr userDrawn="1"/>
        </p:nvPicPr>
        <p:blipFill>
          <a:blip r:embed="rId6" cstate="print"/>
          <a:srcRect/>
          <a:stretch>
            <a:fillRect/>
          </a:stretch>
        </p:blipFill>
        <p:spPr bwMode="auto">
          <a:xfrm flipH="1">
            <a:off x="5620989" y="983225"/>
            <a:ext cx="579483" cy="813221"/>
          </a:xfrm>
          <a:prstGeom prst="rect">
            <a:avLst/>
          </a:prstGeom>
          <a:noFill/>
        </p:spPr>
      </p:pic>
      <p:pic>
        <p:nvPicPr>
          <p:cNvPr id="24" name="Picture 19" descr="C:\Users\jmahun\AppData\Local\Temp\Temporary Internet Files\Content.IE5\S5BU64S7\MC900078709[1].wmf"/>
          <p:cNvPicPr>
            <a:picLocks noChangeAspect="1" noChangeArrowheads="1"/>
          </p:cNvPicPr>
          <p:nvPr userDrawn="1"/>
        </p:nvPicPr>
        <p:blipFill>
          <a:blip r:embed="rId7" cstate="print"/>
          <a:srcRect/>
          <a:stretch>
            <a:fillRect/>
          </a:stretch>
        </p:blipFill>
        <p:spPr bwMode="auto">
          <a:xfrm>
            <a:off x="6359193" y="939636"/>
            <a:ext cx="613853" cy="913206"/>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C72B92F-B8F8-4A88-95B3-B6EDFEA531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a:gradFill>
            <a:gsLst>
              <a:gs pos="0">
                <a:srgbClr val="DDEBCF"/>
              </a:gs>
              <a:gs pos="50000">
                <a:srgbClr val="9CB86E"/>
              </a:gs>
              <a:gs pos="100000">
                <a:srgbClr val="156B13"/>
              </a:gs>
            </a:gsLst>
            <a:lin ang="5400000" scaled="0"/>
          </a:gradFill>
        </p:grpSpPr>
        <p:sp>
          <p:nvSpPr>
            <p:cNvPr id="8" name="Rectangle 7"/>
            <p:cNvSpPr/>
            <p:nvPr/>
          </p:nvSpPr>
          <p:spPr>
            <a:xfrm>
              <a:off x="0" y="0"/>
              <a:ext cx="7162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2885" y="325677"/>
            <a:ext cx="8215022" cy="6150279"/>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3" cstate="print"/>
          <a:srcRect/>
          <a:stretch>
            <a:fillRect/>
          </a:stretch>
        </p:blipFill>
        <p:spPr bwMode="auto">
          <a:xfrm rot="1435684">
            <a:off x="293221" y="135305"/>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3" cstate="print"/>
          <a:srcRect/>
          <a:stretch>
            <a:fillRect/>
          </a:stretch>
        </p:blipFill>
        <p:spPr bwMode="auto">
          <a:xfrm rot="4096196">
            <a:off x="8215287" y="147851"/>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E76814C-677F-4B9F-A55C-B0F7A8E7EAA2}" type="slidenum">
              <a:rPr lang="en-US" smtClean="0"/>
              <a:pPr/>
              <a:t>‹#›</a:t>
            </a:fld>
            <a:endParaRPr lang="en-US"/>
          </a:p>
        </p:txBody>
      </p:sp>
      <p:sp>
        <p:nvSpPr>
          <p:cNvPr id="15" name="TextBox 14"/>
          <p:cNvSpPr txBox="1"/>
          <p:nvPr userDrawn="1"/>
        </p:nvSpPr>
        <p:spPr>
          <a:xfrm>
            <a:off x="7183225" y="6596390"/>
            <a:ext cx="1960775" cy="261610"/>
          </a:xfrm>
          <a:prstGeom prst="rect">
            <a:avLst/>
          </a:prstGeom>
          <a:noFill/>
        </p:spPr>
        <p:txBody>
          <a:bodyPr wrap="square" rtlCol="0">
            <a:spAutoFit/>
          </a:bodyPr>
          <a:lstStyle/>
          <a:p>
            <a:pPr algn="r"/>
            <a:r>
              <a:rPr lang="en-US" sz="1100" dirty="0" smtClean="0"/>
              <a:t>© 2022 Jerry </a:t>
            </a:r>
            <a:r>
              <a:rPr lang="en-US" sz="1100" dirty="0" err="1" smtClean="0"/>
              <a:t>Mahun</a:t>
            </a:r>
            <a:endParaRPr lang="en-US" sz="1100"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60000">
            <a:off x="979808" y="2019958"/>
            <a:ext cx="3323998" cy="494903"/>
          </a:xfrm>
        </p:spPr>
        <p:txBody>
          <a:bodyPr>
            <a:normAutofit fontScale="90000"/>
          </a:bodyPr>
          <a:lstStyle/>
          <a:p>
            <a:r>
              <a:rPr lang="en-US" sz="2800" dirty="0"/>
              <a:t>The Dilemma of Ethics?</a:t>
            </a:r>
          </a:p>
        </p:txBody>
      </p:sp>
      <p:sp>
        <p:nvSpPr>
          <p:cNvPr id="3" name="Content Placeholder 2"/>
          <p:cNvSpPr>
            <a:spLocks noGrp="1"/>
          </p:cNvSpPr>
          <p:nvPr>
            <p:ph idx="1"/>
          </p:nvPr>
        </p:nvSpPr>
        <p:spPr>
          <a:xfrm rot="60000">
            <a:off x="4864075" y="1151699"/>
            <a:ext cx="3235692" cy="4625489"/>
          </a:xfrm>
        </p:spPr>
        <p:txBody>
          <a:bodyPr>
            <a:normAutofit/>
          </a:bodyPr>
          <a:lstStyle/>
          <a:p>
            <a:r>
              <a:rPr lang="en-US" sz="2000" dirty="0"/>
              <a:t>Jerry </a:t>
            </a:r>
            <a:r>
              <a:rPr lang="en-US" sz="2000" dirty="0" err="1"/>
              <a:t>Mahun</a:t>
            </a:r>
            <a:r>
              <a:rPr lang="en-US" sz="2000" dirty="0"/>
              <a:t>, PLS</a:t>
            </a:r>
          </a:p>
          <a:p>
            <a:pPr lvl="1"/>
            <a:r>
              <a:rPr lang="en-US" sz="1800" i="1" dirty="0"/>
              <a:t>(Semi-retired, </a:t>
            </a:r>
            <a:r>
              <a:rPr lang="en-US" sz="1800" i="1" dirty="0" smtClean="0"/>
              <a:t>twice and working on a third)</a:t>
            </a:r>
            <a:endParaRPr lang="en-US" sz="1800" i="1" dirty="0"/>
          </a:p>
          <a:p>
            <a:pPr lvl="1"/>
            <a:endParaRPr lang="en-US" sz="1800" i="1" dirty="0"/>
          </a:p>
          <a:p>
            <a:r>
              <a:rPr lang="en-US" sz="2000" i="1" dirty="0"/>
              <a:t>Contact Info</a:t>
            </a:r>
          </a:p>
          <a:p>
            <a:pPr lvl="1"/>
            <a:r>
              <a:rPr lang="en-US" sz="1800" dirty="0"/>
              <a:t>jerry.mahun@gmail.com</a:t>
            </a:r>
          </a:p>
          <a:p>
            <a:pPr lvl="1"/>
            <a:r>
              <a:rPr lang="en-US" sz="1800" dirty="0"/>
              <a:t>715-896-3178</a:t>
            </a:r>
          </a:p>
          <a:p>
            <a:pPr lvl="1"/>
            <a:r>
              <a:rPr lang="en-US" sz="1800" dirty="0"/>
              <a:t>jerrymahun.com</a:t>
            </a:r>
          </a:p>
        </p:txBody>
      </p:sp>
      <p:sp>
        <p:nvSpPr>
          <p:cNvPr id="5" name="Text Placeholder 4"/>
          <p:cNvSpPr>
            <a:spLocks noGrp="1"/>
          </p:cNvSpPr>
          <p:nvPr>
            <p:ph type="body" sz="half" idx="2"/>
          </p:nvPr>
        </p:nvSpPr>
        <p:spPr>
          <a:xfrm rot="-60000">
            <a:off x="999777" y="2494617"/>
            <a:ext cx="3312624" cy="2736055"/>
          </a:xfrm>
        </p:spPr>
        <p:txBody>
          <a:bodyPr>
            <a:normAutofit/>
          </a:bodyPr>
          <a:lstStyle/>
          <a:p>
            <a:r>
              <a:rPr lang="en-US" sz="2000" dirty="0"/>
              <a:t>Mentoring Mondays</a:t>
            </a:r>
          </a:p>
          <a:p>
            <a:r>
              <a:rPr lang="en-US" sz="2000" dirty="0" smtClean="0"/>
              <a:t>28 </a:t>
            </a:r>
            <a:r>
              <a:rPr lang="en-US" sz="2000" dirty="0"/>
              <a:t>February 2022</a:t>
            </a:r>
          </a:p>
        </p:txBody>
      </p:sp>
      <p:pic>
        <p:nvPicPr>
          <p:cNvPr id="72706" name="Picture 2" descr="C:\Users\jmahun\AppData\Local\Microsoft\Windows\Temporary Internet Files\Content.IE5\ZXOB2QA0\MC900432570[1].png"/>
          <p:cNvPicPr>
            <a:picLocks noChangeAspect="1" noChangeArrowheads="1"/>
          </p:cNvPicPr>
          <p:nvPr/>
        </p:nvPicPr>
        <p:blipFill>
          <a:blip r:embed="rId2" cstate="print"/>
          <a:srcRect/>
          <a:stretch>
            <a:fillRect/>
          </a:stretch>
        </p:blipFill>
        <p:spPr bwMode="auto">
          <a:xfrm rot="20300666">
            <a:off x="7170992" y="4206072"/>
            <a:ext cx="1026442" cy="1026442"/>
          </a:xfrm>
          <a:prstGeom prst="rect">
            <a:avLst/>
          </a:prstGeom>
          <a:noFill/>
        </p:spPr>
      </p:pic>
      <p:grpSp>
        <p:nvGrpSpPr>
          <p:cNvPr id="6" name="Group 5"/>
          <p:cNvGrpSpPr>
            <a:grpSpLocks noChangeAspect="1"/>
          </p:cNvGrpSpPr>
          <p:nvPr/>
        </p:nvGrpSpPr>
        <p:grpSpPr>
          <a:xfrm>
            <a:off x="1701930" y="3805663"/>
            <a:ext cx="2035969" cy="1355956"/>
            <a:chOff x="2866502" y="2636389"/>
            <a:chExt cx="4762500" cy="3171826"/>
          </a:xfrm>
        </p:grpSpPr>
        <p:pic>
          <p:nvPicPr>
            <p:cNvPr id="7" name="Picture 4" descr="http://photos8.org/blank_warning_yellow_sign_sjpg12662.jpg"/>
            <p:cNvPicPr>
              <a:picLocks noChangeAspect="1" noChangeArrowheads="1"/>
            </p:cNvPicPr>
            <p:nvPr/>
          </p:nvPicPr>
          <p:blipFill>
            <a:blip r:embed="rId3" cstate="print"/>
            <a:srcRect/>
            <a:stretch>
              <a:fillRect/>
            </a:stretch>
          </p:blipFill>
          <p:spPr bwMode="auto">
            <a:xfrm>
              <a:off x="2866502" y="2636389"/>
              <a:ext cx="4762500" cy="317182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990626" y="4078940"/>
              <a:ext cx="4507453" cy="1361055"/>
            </a:xfrm>
            <a:prstGeom prst="rect">
              <a:avLst/>
            </a:prstGeom>
            <a:noFill/>
          </p:spPr>
          <p:txBody>
            <a:bodyPr wrap="square" rtlCol="0">
              <a:spAutoFit/>
            </a:bodyPr>
            <a:lstStyle/>
            <a:p>
              <a:pPr algn="ctr">
                <a:lnSpc>
                  <a:spcPct val="130000"/>
                </a:lnSpc>
              </a:pPr>
              <a:r>
                <a:rPr lang="en-US" sz="1400" b="1" i="0" dirty="0">
                  <a:latin typeface="Verdana" pitchFamily="34" charset="0"/>
                  <a:ea typeface="Verdana" pitchFamily="34" charset="0"/>
                  <a:cs typeface="Verdana" pitchFamily="34" charset="0"/>
                </a:rPr>
                <a:t>Ethics Ahead</a:t>
              </a:r>
            </a:p>
            <a:p>
              <a:pPr algn="ctr">
                <a:lnSpc>
                  <a:spcPct val="130000"/>
                </a:lnSpc>
              </a:pPr>
              <a:r>
                <a:rPr lang="en-US" sz="1200" dirty="0">
                  <a:latin typeface="Verdana" pitchFamily="34" charset="0"/>
                  <a:ea typeface="Verdana" pitchFamily="34" charset="0"/>
                  <a:cs typeface="Verdana" pitchFamily="34" charset="0"/>
                </a:rPr>
                <a:t>Proceed with caution</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normAutofit/>
          </a:bodyPr>
          <a:lstStyle/>
          <a:p>
            <a:r>
              <a:rPr lang="en-US" b="1" dirty="0"/>
              <a:t>Morals</a:t>
            </a:r>
          </a:p>
          <a:p>
            <a:pPr lvl="1"/>
            <a:r>
              <a:rPr lang="en-US" dirty="0"/>
              <a:t>Rules which guide decisions about how to achieve value(s) on a given task.</a:t>
            </a:r>
          </a:p>
          <a:p>
            <a:pPr lvl="2"/>
            <a:r>
              <a:rPr lang="en-US" dirty="0"/>
              <a:t>Flexible morale framework?</a:t>
            </a:r>
          </a:p>
          <a:p>
            <a:pPr lvl="3"/>
            <a:r>
              <a:rPr lang="en-US" dirty="0"/>
              <a:t>Willing to bend or change the rules depending on situation?</a:t>
            </a:r>
          </a:p>
        </p:txBody>
      </p:sp>
      <p:grpSp>
        <p:nvGrpSpPr>
          <p:cNvPr id="39" name="Group 38">
            <a:extLst>
              <a:ext uri="{FF2B5EF4-FFF2-40B4-BE49-F238E27FC236}">
                <a16:creationId xmlns="" xmlns:a16="http://schemas.microsoft.com/office/drawing/2014/main" id="{700CD8BB-9974-4AB6-9616-6F5EB56D9C86}"/>
              </a:ext>
            </a:extLst>
          </p:cNvPr>
          <p:cNvGrpSpPr/>
          <p:nvPr/>
        </p:nvGrpSpPr>
        <p:grpSpPr>
          <a:xfrm>
            <a:off x="1653702" y="3149647"/>
            <a:ext cx="5276218" cy="1999288"/>
            <a:chOff x="1653702" y="3558209"/>
            <a:chExt cx="5276218" cy="1999288"/>
          </a:xfrm>
        </p:grpSpPr>
        <p:grpSp>
          <p:nvGrpSpPr>
            <p:cNvPr id="40" name="Group 39">
              <a:extLst>
                <a:ext uri="{FF2B5EF4-FFF2-40B4-BE49-F238E27FC236}">
                  <a16:creationId xmlns="" xmlns:a16="http://schemas.microsoft.com/office/drawing/2014/main" id="{5B331744-C65F-4AED-A436-3F003403CADC}"/>
                </a:ext>
              </a:extLst>
            </p:cNvPr>
            <p:cNvGrpSpPr/>
            <p:nvPr/>
          </p:nvGrpSpPr>
          <p:grpSpPr>
            <a:xfrm>
              <a:off x="1811716" y="4083904"/>
              <a:ext cx="1328958" cy="1234231"/>
              <a:chOff x="1682507" y="3845365"/>
              <a:chExt cx="1328958" cy="1234231"/>
            </a:xfrm>
          </p:grpSpPr>
          <p:pic>
            <p:nvPicPr>
              <p:cNvPr id="52" name="Picture 51">
                <a:extLst>
                  <a:ext uri="{FF2B5EF4-FFF2-40B4-BE49-F238E27FC236}">
                    <a16:creationId xmlns="" xmlns:a16="http://schemas.microsoft.com/office/drawing/2014/main" id="{6637C18A-5449-4925-B97E-F295828B941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82507" y="3866322"/>
                <a:ext cx="1328958" cy="1213274"/>
              </a:xfrm>
              <a:prstGeom prst="rect">
                <a:avLst/>
              </a:prstGeom>
            </p:spPr>
          </p:pic>
          <p:pic>
            <p:nvPicPr>
              <p:cNvPr id="53" name="Picture 52">
                <a:extLst>
                  <a:ext uri="{FF2B5EF4-FFF2-40B4-BE49-F238E27FC236}">
                    <a16:creationId xmlns="" xmlns:a16="http://schemas.microsoft.com/office/drawing/2014/main" id="{39176D04-1653-42E6-AC45-249FC4F87D0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20775216">
                <a:off x="2562325" y="3858560"/>
                <a:ext cx="244983" cy="244983"/>
              </a:xfrm>
              <a:prstGeom prst="rect">
                <a:avLst/>
              </a:prstGeom>
            </p:spPr>
          </p:pic>
          <p:pic>
            <p:nvPicPr>
              <p:cNvPr id="54" name="Picture 53">
                <a:extLst>
                  <a:ext uri="{FF2B5EF4-FFF2-40B4-BE49-F238E27FC236}">
                    <a16:creationId xmlns="" xmlns:a16="http://schemas.microsoft.com/office/drawing/2014/main" id="{787463D8-B365-4B62-A417-9D65EA6210D1}"/>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1102108">
                <a:off x="1877650" y="3845365"/>
                <a:ext cx="292434" cy="185445"/>
              </a:xfrm>
              <a:prstGeom prst="rect">
                <a:avLst/>
              </a:prstGeom>
            </p:spPr>
          </p:pic>
        </p:grpSp>
        <p:sp>
          <p:nvSpPr>
            <p:cNvPr id="41" name="Speech Bubble: Rectangle with Corners Rounded 40">
              <a:extLst>
                <a:ext uri="{FF2B5EF4-FFF2-40B4-BE49-F238E27FC236}">
                  <a16:creationId xmlns="" xmlns:a16="http://schemas.microsoft.com/office/drawing/2014/main" id="{6E05B16F-2DA4-416D-BCE4-A38D36B27316}"/>
                </a:ext>
              </a:extLst>
            </p:cNvPr>
            <p:cNvSpPr/>
            <p:nvPr/>
          </p:nvSpPr>
          <p:spPr>
            <a:xfrm>
              <a:off x="2773017" y="3558209"/>
              <a:ext cx="2295939" cy="397565"/>
            </a:xfrm>
            <a:prstGeom prst="wedgeRoundRectCallout">
              <a:avLst>
                <a:gd name="adj1" fmla="val -40977"/>
                <a:gd name="adj2" fmla="val 97513"/>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i="0" dirty="0">
                  <a:solidFill>
                    <a:schemeClr val="tx1"/>
                  </a:solidFill>
                </a:rPr>
                <a:t>... company pen and hat.</a:t>
              </a:r>
            </a:p>
          </p:txBody>
        </p:sp>
        <p:grpSp>
          <p:nvGrpSpPr>
            <p:cNvPr id="42" name="Group 41">
              <a:extLst>
                <a:ext uri="{FF2B5EF4-FFF2-40B4-BE49-F238E27FC236}">
                  <a16:creationId xmlns="" xmlns:a16="http://schemas.microsoft.com/office/drawing/2014/main" id="{DD4F94DA-EE89-4544-9442-A31F4BB95DAC}"/>
                </a:ext>
              </a:extLst>
            </p:cNvPr>
            <p:cNvGrpSpPr/>
            <p:nvPr/>
          </p:nvGrpSpPr>
          <p:grpSpPr>
            <a:xfrm>
              <a:off x="1653702" y="5280498"/>
              <a:ext cx="1731668" cy="276999"/>
              <a:chOff x="1653702" y="5270770"/>
              <a:chExt cx="1731668" cy="276999"/>
            </a:xfrm>
          </p:grpSpPr>
          <p:sp>
            <p:nvSpPr>
              <p:cNvPr id="50" name="TextBox 49">
                <a:extLst>
                  <a:ext uri="{FF2B5EF4-FFF2-40B4-BE49-F238E27FC236}">
                    <a16:creationId xmlns="" xmlns:a16="http://schemas.microsoft.com/office/drawing/2014/main" id="{797CCE69-AB68-468A-8661-99445E351E40}"/>
                  </a:ext>
                </a:extLst>
              </p:cNvPr>
              <p:cNvSpPr txBox="1"/>
              <p:nvPr/>
            </p:nvSpPr>
            <p:spPr>
              <a:xfrm>
                <a:off x="1653702" y="5270770"/>
                <a:ext cx="766557" cy="276999"/>
              </a:xfrm>
              <a:prstGeom prst="rect">
                <a:avLst/>
              </a:prstGeom>
              <a:noFill/>
            </p:spPr>
            <p:txBody>
              <a:bodyPr wrap="none" rtlCol="0">
                <a:spAutoFit/>
              </a:bodyPr>
              <a:lstStyle/>
              <a:p>
                <a:r>
                  <a:rPr lang="en-US" sz="1200"/>
                  <a:t>Inspector</a:t>
                </a:r>
              </a:p>
            </p:txBody>
          </p:sp>
          <p:sp>
            <p:nvSpPr>
              <p:cNvPr id="51" name="TextBox 50">
                <a:extLst>
                  <a:ext uri="{FF2B5EF4-FFF2-40B4-BE49-F238E27FC236}">
                    <a16:creationId xmlns="" xmlns:a16="http://schemas.microsoft.com/office/drawing/2014/main" id="{C1910E5A-C4F8-438B-8F34-0110283EC458}"/>
                  </a:ext>
                </a:extLst>
              </p:cNvPr>
              <p:cNvSpPr txBox="1"/>
              <p:nvPr/>
            </p:nvSpPr>
            <p:spPr>
              <a:xfrm>
                <a:off x="2516221" y="5270770"/>
                <a:ext cx="869149" cy="276999"/>
              </a:xfrm>
              <a:prstGeom prst="rect">
                <a:avLst/>
              </a:prstGeom>
              <a:noFill/>
            </p:spPr>
            <p:txBody>
              <a:bodyPr wrap="none" rtlCol="0">
                <a:spAutoFit/>
              </a:bodyPr>
              <a:lstStyle/>
              <a:p>
                <a:r>
                  <a:rPr lang="en-US" sz="1200"/>
                  <a:t>Contractor</a:t>
                </a:r>
              </a:p>
            </p:txBody>
          </p:sp>
        </p:grpSp>
        <p:grpSp>
          <p:nvGrpSpPr>
            <p:cNvPr id="43" name="Group 42">
              <a:extLst>
                <a:ext uri="{FF2B5EF4-FFF2-40B4-BE49-F238E27FC236}">
                  <a16:creationId xmlns="" xmlns:a16="http://schemas.microsoft.com/office/drawing/2014/main" id="{254BCB97-5107-4274-9162-AAF04D04C827}"/>
                </a:ext>
              </a:extLst>
            </p:cNvPr>
            <p:cNvGrpSpPr/>
            <p:nvPr/>
          </p:nvGrpSpPr>
          <p:grpSpPr>
            <a:xfrm>
              <a:off x="5577916" y="4011735"/>
              <a:ext cx="1352004" cy="1485094"/>
              <a:chOff x="5886140" y="3837075"/>
              <a:chExt cx="1352004" cy="1485094"/>
            </a:xfrm>
          </p:grpSpPr>
          <p:grpSp>
            <p:nvGrpSpPr>
              <p:cNvPr id="44" name="Group 43">
                <a:extLst>
                  <a:ext uri="{FF2B5EF4-FFF2-40B4-BE49-F238E27FC236}">
                    <a16:creationId xmlns="" xmlns:a16="http://schemas.microsoft.com/office/drawing/2014/main" id="{5D639EF2-EB7A-4822-BB4A-34F1EA2A3762}"/>
                  </a:ext>
                </a:extLst>
              </p:cNvPr>
              <p:cNvGrpSpPr/>
              <p:nvPr/>
            </p:nvGrpSpPr>
            <p:grpSpPr>
              <a:xfrm>
                <a:off x="5886140" y="3837075"/>
                <a:ext cx="1301303" cy="962265"/>
                <a:chOff x="6122446" y="4136972"/>
                <a:chExt cx="2506527" cy="1853484"/>
              </a:xfrm>
            </p:grpSpPr>
            <p:pic>
              <p:nvPicPr>
                <p:cNvPr id="48" name="Picture 47">
                  <a:extLst>
                    <a:ext uri="{FF2B5EF4-FFF2-40B4-BE49-F238E27FC236}">
                      <a16:creationId xmlns="" xmlns:a16="http://schemas.microsoft.com/office/drawing/2014/main" id="{77341C88-21E8-4542-8DAB-1C3D95EF647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122446" y="4136972"/>
                  <a:ext cx="2506527" cy="1853484"/>
                </a:xfrm>
                <a:prstGeom prst="rect">
                  <a:avLst/>
                </a:prstGeom>
              </p:spPr>
            </p:pic>
            <p:sp>
              <p:nvSpPr>
                <p:cNvPr id="49" name="TextBox 48">
                  <a:extLst>
                    <a:ext uri="{FF2B5EF4-FFF2-40B4-BE49-F238E27FC236}">
                      <a16:creationId xmlns="" xmlns:a16="http://schemas.microsoft.com/office/drawing/2014/main" id="{C9F6FFD2-56F5-4615-A0CB-221C73960642}"/>
                    </a:ext>
                  </a:extLst>
                </p:cNvPr>
                <p:cNvSpPr txBox="1"/>
                <p:nvPr/>
              </p:nvSpPr>
              <p:spPr>
                <a:xfrm rot="20711238">
                  <a:off x="6156381" y="4511377"/>
                  <a:ext cx="2020743" cy="393681"/>
                </a:xfrm>
                <a:prstGeom prst="rect">
                  <a:avLst/>
                </a:prstGeom>
                <a:noFill/>
              </p:spPr>
              <p:txBody>
                <a:bodyPr wrap="none" rtlCol="0">
                  <a:prstTxWarp prst="textArchDown">
                    <a:avLst/>
                  </a:prstTxWarp>
                  <a:spAutoFit/>
                </a:bodyPr>
                <a:lstStyle/>
                <a:p>
                  <a:pPr algn="ctr"/>
                  <a:r>
                    <a:rPr lang="en-US" sz="700" dirty="0">
                      <a:solidFill>
                        <a:srgbClr val="FFFF00"/>
                      </a:solidFill>
                    </a:rPr>
                    <a:t>Whiz-Dump</a:t>
                  </a:r>
                </a:p>
                <a:p>
                  <a:pPr algn="ctr"/>
                  <a:r>
                    <a:rPr lang="en-US" sz="1000">
                      <a:solidFill>
                        <a:srgbClr val="FFFF00"/>
                      </a:solidFill>
                    </a:rPr>
                    <a:t>Construction</a:t>
                  </a:r>
                  <a:endParaRPr lang="en-US" sz="1000" dirty="0">
                    <a:solidFill>
                      <a:srgbClr val="FFFF00"/>
                    </a:solidFill>
                  </a:endParaRPr>
                </a:p>
              </p:txBody>
            </p:sp>
          </p:grpSp>
          <p:grpSp>
            <p:nvGrpSpPr>
              <p:cNvPr id="45" name="Group 44">
                <a:extLst>
                  <a:ext uri="{FF2B5EF4-FFF2-40B4-BE49-F238E27FC236}">
                    <a16:creationId xmlns="" xmlns:a16="http://schemas.microsoft.com/office/drawing/2014/main" id="{AD26ADBE-8D21-45D1-8277-B3FBBC2F305F}"/>
                  </a:ext>
                </a:extLst>
              </p:cNvPr>
              <p:cNvGrpSpPr>
                <a:grpSpLocks noChangeAspect="1"/>
              </p:cNvGrpSpPr>
              <p:nvPr/>
            </p:nvGrpSpPr>
            <p:grpSpPr>
              <a:xfrm>
                <a:off x="6170012" y="4087729"/>
                <a:ext cx="1068132" cy="1234440"/>
                <a:chOff x="5856401" y="1632205"/>
                <a:chExt cx="2295939" cy="2653418"/>
              </a:xfrm>
            </p:grpSpPr>
            <p:pic>
              <p:nvPicPr>
                <p:cNvPr id="46" name="Picture 45">
                  <a:extLst>
                    <a:ext uri="{FF2B5EF4-FFF2-40B4-BE49-F238E27FC236}">
                      <a16:creationId xmlns="" xmlns:a16="http://schemas.microsoft.com/office/drawing/2014/main" id="{617F8498-69CD-4D85-B56F-389A553CDCA9}"/>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856401" y="1989684"/>
                  <a:ext cx="2295939" cy="2295939"/>
                </a:xfrm>
                <a:prstGeom prst="rect">
                  <a:avLst/>
                </a:prstGeom>
              </p:spPr>
            </p:pic>
            <p:sp>
              <p:nvSpPr>
                <p:cNvPr id="47" name="TextBox 46">
                  <a:extLst>
                    <a:ext uri="{FF2B5EF4-FFF2-40B4-BE49-F238E27FC236}">
                      <a16:creationId xmlns="" xmlns:a16="http://schemas.microsoft.com/office/drawing/2014/main" id="{F516ED55-DB03-4F87-9669-C5EF27B89269}"/>
                    </a:ext>
                  </a:extLst>
                </p:cNvPr>
                <p:cNvSpPr txBox="1"/>
                <p:nvPr/>
              </p:nvSpPr>
              <p:spPr>
                <a:xfrm rot="18840000">
                  <a:off x="6342811" y="2534569"/>
                  <a:ext cx="2020743" cy="216016"/>
                </a:xfrm>
                <a:prstGeom prst="rect">
                  <a:avLst/>
                </a:prstGeom>
                <a:noFill/>
              </p:spPr>
              <p:txBody>
                <a:bodyPr wrap="none" rtlCol="0">
                  <a:prstTxWarp prst="textArchDown">
                    <a:avLst/>
                  </a:prstTxWarp>
                  <a:spAutoFit/>
                </a:bodyPr>
                <a:lstStyle/>
                <a:p>
                  <a:pPr algn="ctr"/>
                  <a:r>
                    <a:rPr lang="en-US" sz="600"/>
                    <a:t>Whiz-Dump Construction</a:t>
                  </a:r>
                  <a:endParaRPr lang="en-US" sz="600" dirty="0"/>
                </a:p>
              </p:txBody>
            </p:sp>
          </p:grpSp>
        </p:grpSp>
      </p:grpSp>
    </p:spTree>
    <p:extLst>
      <p:ext uri="{BB962C8B-B14F-4D97-AF65-F5344CB8AC3E}">
        <p14:creationId xmlns="" xmlns:p14="http://schemas.microsoft.com/office/powerpoint/2010/main" val="18021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normAutofit/>
          </a:bodyPr>
          <a:lstStyle/>
          <a:p>
            <a:r>
              <a:rPr lang="en-US" b="1" dirty="0"/>
              <a:t>Morals</a:t>
            </a:r>
          </a:p>
          <a:p>
            <a:pPr lvl="1"/>
            <a:r>
              <a:rPr lang="en-US" dirty="0"/>
              <a:t>Rules which guide decisions about how to achieve value(s) on a given task.</a:t>
            </a:r>
          </a:p>
          <a:p>
            <a:pPr lvl="2"/>
            <a:r>
              <a:rPr lang="en-US" dirty="0"/>
              <a:t>Flexible morale framework?</a:t>
            </a:r>
          </a:p>
          <a:p>
            <a:pPr lvl="3"/>
            <a:r>
              <a:rPr lang="en-US" dirty="0"/>
              <a:t>Willing to bend or change the rules depending on situation?</a:t>
            </a:r>
          </a:p>
        </p:txBody>
      </p:sp>
      <p:grpSp>
        <p:nvGrpSpPr>
          <p:cNvPr id="35" name="Group 34">
            <a:extLst>
              <a:ext uri="{FF2B5EF4-FFF2-40B4-BE49-F238E27FC236}">
                <a16:creationId xmlns="" xmlns:a16="http://schemas.microsoft.com/office/drawing/2014/main" id="{2C3EE057-AB54-46B9-965A-8735C384A04B}"/>
              </a:ext>
            </a:extLst>
          </p:cNvPr>
          <p:cNvGrpSpPr/>
          <p:nvPr/>
        </p:nvGrpSpPr>
        <p:grpSpPr>
          <a:xfrm>
            <a:off x="1653702" y="3149638"/>
            <a:ext cx="6337359" cy="1989560"/>
            <a:chOff x="1653702" y="3558209"/>
            <a:chExt cx="6337359" cy="1989560"/>
          </a:xfrm>
        </p:grpSpPr>
        <p:grpSp>
          <p:nvGrpSpPr>
            <p:cNvPr id="36" name="Group 35">
              <a:extLst>
                <a:ext uri="{FF2B5EF4-FFF2-40B4-BE49-F238E27FC236}">
                  <a16:creationId xmlns="" xmlns:a16="http://schemas.microsoft.com/office/drawing/2014/main" id="{77BB5DD0-4239-46D6-ABAD-36B6DF560F1B}"/>
                </a:ext>
              </a:extLst>
            </p:cNvPr>
            <p:cNvGrpSpPr/>
            <p:nvPr/>
          </p:nvGrpSpPr>
          <p:grpSpPr>
            <a:xfrm>
              <a:off x="1811716" y="4083904"/>
              <a:ext cx="1328958" cy="1234231"/>
              <a:chOff x="1682507" y="3845365"/>
              <a:chExt cx="1328958" cy="1234231"/>
            </a:xfrm>
          </p:grpSpPr>
          <p:pic>
            <p:nvPicPr>
              <p:cNvPr id="42" name="Picture 41">
                <a:extLst>
                  <a:ext uri="{FF2B5EF4-FFF2-40B4-BE49-F238E27FC236}">
                    <a16:creationId xmlns="" xmlns:a16="http://schemas.microsoft.com/office/drawing/2014/main" id="{454C268F-62DA-460C-AE24-BEF115EB1C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82507" y="3866322"/>
                <a:ext cx="1328958" cy="1213274"/>
              </a:xfrm>
              <a:prstGeom prst="rect">
                <a:avLst/>
              </a:prstGeom>
            </p:spPr>
          </p:pic>
          <p:pic>
            <p:nvPicPr>
              <p:cNvPr id="43" name="Picture 42">
                <a:extLst>
                  <a:ext uri="{FF2B5EF4-FFF2-40B4-BE49-F238E27FC236}">
                    <a16:creationId xmlns="" xmlns:a16="http://schemas.microsoft.com/office/drawing/2014/main" id="{561190ED-1F81-437F-9DEE-617D8FF3EEF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20775216">
                <a:off x="2562325" y="3858560"/>
                <a:ext cx="244983" cy="244983"/>
              </a:xfrm>
              <a:prstGeom prst="rect">
                <a:avLst/>
              </a:prstGeom>
            </p:spPr>
          </p:pic>
          <p:pic>
            <p:nvPicPr>
              <p:cNvPr id="44" name="Picture 43">
                <a:extLst>
                  <a:ext uri="{FF2B5EF4-FFF2-40B4-BE49-F238E27FC236}">
                    <a16:creationId xmlns="" xmlns:a16="http://schemas.microsoft.com/office/drawing/2014/main" id="{2FFB272A-F5C7-4A44-A116-BE58825F0FBF}"/>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1102108">
                <a:off x="1877650" y="3845365"/>
                <a:ext cx="292434" cy="185445"/>
              </a:xfrm>
              <a:prstGeom prst="rect">
                <a:avLst/>
              </a:prstGeom>
            </p:spPr>
          </p:pic>
        </p:grpSp>
        <p:pic>
          <p:nvPicPr>
            <p:cNvPr id="37" name="Picture 36">
              <a:extLst>
                <a:ext uri="{FF2B5EF4-FFF2-40B4-BE49-F238E27FC236}">
                  <a16:creationId xmlns="" xmlns:a16="http://schemas.microsoft.com/office/drawing/2014/main" id="{9D10647F-BC9B-4059-8C1C-AF21C2729E20}"/>
                </a:ext>
              </a:extLst>
            </p:cNvPr>
            <p:cNvPicPr>
              <a:picLocks noChangeAspect="1"/>
            </p:cNvPicPr>
            <p:nvPr/>
          </p:nvPicPr>
          <p:blipFill>
            <a:blip r:embed="rId6" cstate="print">
              <a:clrChange>
                <a:clrFrom>
                  <a:srgbClr val="F6F6F6"/>
                </a:clrFrom>
                <a:clrTo>
                  <a:srgbClr val="F6F6F6">
                    <a:alpha val="0"/>
                  </a:srgbClr>
                </a:clrTo>
              </a:clrChange>
              <a:extLst>
                <a:ext uri="{28A0092B-C50C-407E-A947-70E740481C1C}">
                  <a14:useLocalDpi xmlns="" xmlns:a14="http://schemas.microsoft.com/office/drawing/2010/main" val="0"/>
                </a:ext>
              </a:extLst>
            </a:blip>
            <a:stretch>
              <a:fillRect/>
            </a:stretch>
          </p:blipFill>
          <p:spPr>
            <a:xfrm>
              <a:off x="4572829" y="3886541"/>
              <a:ext cx="3418232" cy="1467338"/>
            </a:xfrm>
            <a:prstGeom prst="rect">
              <a:avLst/>
            </a:prstGeom>
          </p:spPr>
        </p:pic>
        <p:sp>
          <p:nvSpPr>
            <p:cNvPr id="38" name="Speech Bubble: Rectangle with Corners Rounded 37">
              <a:extLst>
                <a:ext uri="{FF2B5EF4-FFF2-40B4-BE49-F238E27FC236}">
                  <a16:creationId xmlns="" xmlns:a16="http://schemas.microsoft.com/office/drawing/2014/main" id="{17200406-5511-421A-8286-2656DC38F655}"/>
                </a:ext>
              </a:extLst>
            </p:cNvPr>
            <p:cNvSpPr/>
            <p:nvPr/>
          </p:nvSpPr>
          <p:spPr>
            <a:xfrm>
              <a:off x="2773018" y="3558209"/>
              <a:ext cx="2176670" cy="397565"/>
            </a:xfrm>
            <a:prstGeom prst="wedgeRoundRectCallout">
              <a:avLst>
                <a:gd name="adj1" fmla="val -40977"/>
                <a:gd name="adj2" fmla="val 97513"/>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i="0" dirty="0">
                  <a:solidFill>
                    <a:schemeClr val="tx1"/>
                  </a:solidFill>
                </a:rPr>
                <a:t>... new pickup truck.</a:t>
              </a:r>
            </a:p>
          </p:txBody>
        </p:sp>
        <p:grpSp>
          <p:nvGrpSpPr>
            <p:cNvPr id="39" name="Group 38">
              <a:extLst>
                <a:ext uri="{FF2B5EF4-FFF2-40B4-BE49-F238E27FC236}">
                  <a16:creationId xmlns="" xmlns:a16="http://schemas.microsoft.com/office/drawing/2014/main" id="{8A460A82-2BEC-4556-80EF-FEADECE53C6A}"/>
                </a:ext>
              </a:extLst>
            </p:cNvPr>
            <p:cNvGrpSpPr/>
            <p:nvPr/>
          </p:nvGrpSpPr>
          <p:grpSpPr>
            <a:xfrm>
              <a:off x="1653702" y="5270770"/>
              <a:ext cx="1731668" cy="276999"/>
              <a:chOff x="1653702" y="5270770"/>
              <a:chExt cx="1731668" cy="276999"/>
            </a:xfrm>
          </p:grpSpPr>
          <p:sp>
            <p:nvSpPr>
              <p:cNvPr id="40" name="TextBox 39">
                <a:extLst>
                  <a:ext uri="{FF2B5EF4-FFF2-40B4-BE49-F238E27FC236}">
                    <a16:creationId xmlns="" xmlns:a16="http://schemas.microsoft.com/office/drawing/2014/main" id="{7EA0C578-E622-4BED-B721-C8297F918380}"/>
                  </a:ext>
                </a:extLst>
              </p:cNvPr>
              <p:cNvSpPr txBox="1"/>
              <p:nvPr/>
            </p:nvSpPr>
            <p:spPr>
              <a:xfrm>
                <a:off x="1653702" y="5270770"/>
                <a:ext cx="766557" cy="276999"/>
              </a:xfrm>
              <a:prstGeom prst="rect">
                <a:avLst/>
              </a:prstGeom>
              <a:noFill/>
            </p:spPr>
            <p:txBody>
              <a:bodyPr wrap="none" rtlCol="0">
                <a:spAutoFit/>
              </a:bodyPr>
              <a:lstStyle/>
              <a:p>
                <a:r>
                  <a:rPr lang="en-US" sz="1200"/>
                  <a:t>Inspector</a:t>
                </a:r>
              </a:p>
            </p:txBody>
          </p:sp>
          <p:sp>
            <p:nvSpPr>
              <p:cNvPr id="41" name="TextBox 40">
                <a:extLst>
                  <a:ext uri="{FF2B5EF4-FFF2-40B4-BE49-F238E27FC236}">
                    <a16:creationId xmlns="" xmlns:a16="http://schemas.microsoft.com/office/drawing/2014/main" id="{11CFAE83-FB2A-42F6-A310-F9124C6FE250}"/>
                  </a:ext>
                </a:extLst>
              </p:cNvPr>
              <p:cNvSpPr txBox="1"/>
              <p:nvPr/>
            </p:nvSpPr>
            <p:spPr>
              <a:xfrm>
                <a:off x="2516221" y="5270770"/>
                <a:ext cx="869149" cy="276999"/>
              </a:xfrm>
              <a:prstGeom prst="rect">
                <a:avLst/>
              </a:prstGeom>
              <a:noFill/>
            </p:spPr>
            <p:txBody>
              <a:bodyPr wrap="none" rtlCol="0">
                <a:spAutoFit/>
              </a:bodyPr>
              <a:lstStyle/>
              <a:p>
                <a:r>
                  <a:rPr lang="en-US" sz="1200"/>
                  <a:t>Contractor</a:t>
                </a:r>
              </a:p>
            </p:txBody>
          </p:sp>
        </p:grpSp>
      </p:grpSp>
    </p:spTree>
    <p:extLst>
      <p:ext uri="{BB962C8B-B14F-4D97-AF65-F5344CB8AC3E}">
        <p14:creationId xmlns="" xmlns:p14="http://schemas.microsoft.com/office/powerpoint/2010/main" val="29775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a:xfrm>
            <a:off x="663880" y="866899"/>
            <a:ext cx="7640876" cy="5433693"/>
          </a:xfrm>
        </p:spPr>
        <p:txBody>
          <a:bodyPr>
            <a:normAutofit/>
          </a:bodyPr>
          <a:lstStyle/>
          <a:p>
            <a:r>
              <a:rPr lang="en-US" b="1" dirty="0"/>
              <a:t>Morals</a:t>
            </a:r>
          </a:p>
          <a:p>
            <a:pPr lvl="1"/>
            <a:r>
              <a:rPr lang="en-US" dirty="0"/>
              <a:t>Rules which guide decisions about how to achieve value(s) on a given task.</a:t>
            </a:r>
          </a:p>
          <a:p>
            <a:pPr lvl="2"/>
            <a:r>
              <a:rPr lang="en-US" sz="2000" dirty="0"/>
              <a:t>Can there be a </a:t>
            </a:r>
            <a:r>
              <a:rPr lang="en-US" sz="2000" i="1" dirty="0"/>
              <a:t>tipping point</a:t>
            </a:r>
            <a:r>
              <a:rPr lang="en-US" sz="2000" dirty="0"/>
              <a:t>?</a:t>
            </a:r>
          </a:p>
          <a:p>
            <a:pPr lvl="2"/>
            <a:endParaRPr lang="en-US" sz="2000" dirty="0"/>
          </a:p>
        </p:txBody>
      </p:sp>
      <p:sp>
        <p:nvSpPr>
          <p:cNvPr id="8" name="Arrow: Left-Right 7">
            <a:extLst>
              <a:ext uri="{FF2B5EF4-FFF2-40B4-BE49-F238E27FC236}">
                <a16:creationId xmlns="" xmlns:a16="http://schemas.microsoft.com/office/drawing/2014/main" id="{8D942470-005C-4E4D-9FBC-ADD788554D28}"/>
              </a:ext>
            </a:extLst>
          </p:cNvPr>
          <p:cNvSpPr/>
          <p:nvPr/>
        </p:nvSpPr>
        <p:spPr>
          <a:xfrm>
            <a:off x="4261617" y="5771187"/>
            <a:ext cx="1216152" cy="166579"/>
          </a:xfrm>
          <a:prstGeom prst="leftRightArrow">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32" name="Picture 31">
            <a:extLst>
              <a:ext uri="{FF2B5EF4-FFF2-40B4-BE49-F238E27FC236}">
                <a16:creationId xmlns="" xmlns:a16="http://schemas.microsoft.com/office/drawing/2014/main" id="{43B5FA1E-B152-4850-A9A3-F796DA236DC3}"/>
              </a:ext>
            </a:extLst>
          </p:cNvPr>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 xmlns:a14="http://schemas.microsoft.com/office/drawing/2010/main" val="0"/>
              </a:ext>
            </a:extLst>
          </a:blip>
          <a:stretch>
            <a:fillRect/>
          </a:stretch>
        </p:blipFill>
        <p:spPr>
          <a:xfrm>
            <a:off x="4853849" y="4711438"/>
            <a:ext cx="1450284" cy="622561"/>
          </a:xfrm>
          <a:prstGeom prst="rect">
            <a:avLst/>
          </a:prstGeom>
        </p:spPr>
      </p:pic>
      <p:sp>
        <p:nvSpPr>
          <p:cNvPr id="3" name="Rectangle 2">
            <a:extLst>
              <a:ext uri="{FF2B5EF4-FFF2-40B4-BE49-F238E27FC236}">
                <a16:creationId xmlns="" xmlns:a16="http://schemas.microsoft.com/office/drawing/2014/main" id="{51DB9F01-19D9-4D8C-959D-B2A1CDF23186}"/>
              </a:ext>
            </a:extLst>
          </p:cNvPr>
          <p:cNvSpPr/>
          <p:nvPr/>
        </p:nvSpPr>
        <p:spPr>
          <a:xfrm>
            <a:off x="2219150" y="5267738"/>
            <a:ext cx="4055165" cy="596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Isosceles Triangle 38">
            <a:extLst>
              <a:ext uri="{FF2B5EF4-FFF2-40B4-BE49-F238E27FC236}">
                <a16:creationId xmlns="" xmlns:a16="http://schemas.microsoft.com/office/drawing/2014/main" id="{BFB06426-6C6C-4D24-AA9D-2F776D4D52A1}"/>
              </a:ext>
            </a:extLst>
          </p:cNvPr>
          <p:cNvSpPr>
            <a:spLocks noChangeAspect="1"/>
          </p:cNvSpPr>
          <p:nvPr/>
        </p:nvSpPr>
        <p:spPr>
          <a:xfrm>
            <a:off x="3778223" y="5344493"/>
            <a:ext cx="680396" cy="365760"/>
          </a:xfrm>
          <a:prstGeom prst="triangle">
            <a:avLst/>
          </a:prstGeom>
          <a:solidFill>
            <a:srgbClr val="EFECC9"/>
          </a:solidFill>
          <a:ln w="9525">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Isosceles Triangle 39">
            <a:extLst>
              <a:ext uri="{FF2B5EF4-FFF2-40B4-BE49-F238E27FC236}">
                <a16:creationId xmlns="" xmlns:a16="http://schemas.microsoft.com/office/drawing/2014/main" id="{B6027B14-8636-4454-B89E-72E6CF2BD314}"/>
              </a:ext>
            </a:extLst>
          </p:cNvPr>
          <p:cNvSpPr>
            <a:spLocks noChangeAspect="1"/>
          </p:cNvSpPr>
          <p:nvPr/>
        </p:nvSpPr>
        <p:spPr>
          <a:xfrm>
            <a:off x="4233937" y="5344493"/>
            <a:ext cx="680396" cy="365760"/>
          </a:xfrm>
          <a:prstGeom prst="triangle">
            <a:avLst/>
          </a:prstGeom>
          <a:solidFill>
            <a:srgbClr val="EFECC9"/>
          </a:solidFill>
          <a:ln w="9525">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Isosceles Triangle 40">
            <a:extLst>
              <a:ext uri="{FF2B5EF4-FFF2-40B4-BE49-F238E27FC236}">
                <a16:creationId xmlns="" xmlns:a16="http://schemas.microsoft.com/office/drawing/2014/main" id="{D98D411B-4696-47D0-AA6E-9E99D02B0157}"/>
              </a:ext>
            </a:extLst>
          </p:cNvPr>
          <p:cNvSpPr>
            <a:spLocks noChangeAspect="1"/>
          </p:cNvSpPr>
          <p:nvPr/>
        </p:nvSpPr>
        <p:spPr>
          <a:xfrm>
            <a:off x="4939438" y="5344493"/>
            <a:ext cx="680396" cy="365760"/>
          </a:xfrm>
          <a:prstGeom prst="triangle">
            <a:avLst/>
          </a:prstGeom>
          <a:solidFill>
            <a:srgbClr val="EFECC9"/>
          </a:solidFill>
          <a:ln w="9525">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Isosceles Triangle 41">
            <a:extLst>
              <a:ext uri="{FF2B5EF4-FFF2-40B4-BE49-F238E27FC236}">
                <a16:creationId xmlns="" xmlns:a16="http://schemas.microsoft.com/office/drawing/2014/main" id="{ED2CF5FD-94AD-4A71-AF3C-559DC1091105}"/>
              </a:ext>
            </a:extLst>
          </p:cNvPr>
          <p:cNvSpPr>
            <a:spLocks noChangeAspect="1"/>
          </p:cNvSpPr>
          <p:nvPr/>
        </p:nvSpPr>
        <p:spPr>
          <a:xfrm>
            <a:off x="3303182" y="5344493"/>
            <a:ext cx="680396" cy="365760"/>
          </a:xfrm>
          <a:prstGeom prst="triangle">
            <a:avLst/>
          </a:prstGeom>
          <a:solidFill>
            <a:srgbClr val="EFECC9"/>
          </a:solidFill>
          <a:ln w="9525">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26">
            <a:extLst>
              <a:ext uri="{FF2B5EF4-FFF2-40B4-BE49-F238E27FC236}">
                <a16:creationId xmlns="" xmlns:a16="http://schemas.microsoft.com/office/drawing/2014/main" id="{1F86CBB6-4A0D-4D08-9929-03C581A8B6EF}"/>
              </a:ext>
            </a:extLst>
          </p:cNvPr>
          <p:cNvGrpSpPr/>
          <p:nvPr/>
        </p:nvGrpSpPr>
        <p:grpSpPr>
          <a:xfrm>
            <a:off x="4513460" y="5344493"/>
            <a:ext cx="680396" cy="384178"/>
            <a:chOff x="4351710" y="4996625"/>
            <a:chExt cx="680396" cy="384178"/>
          </a:xfrm>
        </p:grpSpPr>
        <p:sp>
          <p:nvSpPr>
            <p:cNvPr id="7" name="Isosceles Triangle 6">
              <a:extLst>
                <a:ext uri="{FF2B5EF4-FFF2-40B4-BE49-F238E27FC236}">
                  <a16:creationId xmlns="" xmlns:a16="http://schemas.microsoft.com/office/drawing/2014/main" id="{5F48E564-81BE-48C7-94E9-7EDB9CD3C63C}"/>
                </a:ext>
              </a:extLst>
            </p:cNvPr>
            <p:cNvSpPr>
              <a:spLocks noChangeAspect="1"/>
            </p:cNvSpPr>
            <p:nvPr/>
          </p:nvSpPr>
          <p:spPr>
            <a:xfrm>
              <a:off x="4351710" y="4996625"/>
              <a:ext cx="680396" cy="36576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1C55D7B3-9078-496F-894C-CA8FEBB7F4CC}"/>
                </a:ext>
              </a:extLst>
            </p:cNvPr>
            <p:cNvSpPr txBox="1"/>
            <p:nvPr/>
          </p:nvSpPr>
          <p:spPr>
            <a:xfrm>
              <a:off x="4396795" y="5119193"/>
              <a:ext cx="590226" cy="261610"/>
            </a:xfrm>
            <a:prstGeom prst="rect">
              <a:avLst/>
            </a:prstGeom>
            <a:noFill/>
          </p:spPr>
          <p:txBody>
            <a:bodyPr wrap="none" rtlCol="0">
              <a:spAutoFit/>
            </a:bodyPr>
            <a:lstStyle/>
            <a:p>
              <a:r>
                <a:rPr lang="en-US" sz="1100" dirty="0"/>
                <a:t>Morals</a:t>
              </a:r>
            </a:p>
          </p:txBody>
        </p:sp>
      </p:grpSp>
      <p:grpSp>
        <p:nvGrpSpPr>
          <p:cNvPr id="46" name="Group 45">
            <a:extLst>
              <a:ext uri="{FF2B5EF4-FFF2-40B4-BE49-F238E27FC236}">
                <a16:creationId xmlns="" xmlns:a16="http://schemas.microsoft.com/office/drawing/2014/main" id="{BC1A8752-FE3A-4323-8343-233460F20CA0}"/>
              </a:ext>
            </a:extLst>
          </p:cNvPr>
          <p:cNvGrpSpPr/>
          <p:nvPr/>
        </p:nvGrpSpPr>
        <p:grpSpPr>
          <a:xfrm>
            <a:off x="1063486" y="4008784"/>
            <a:ext cx="6387782" cy="400110"/>
            <a:chOff x="1063486" y="4008784"/>
            <a:chExt cx="6387782" cy="400110"/>
          </a:xfrm>
        </p:grpSpPr>
        <p:sp>
          <p:nvSpPr>
            <p:cNvPr id="44" name="TextBox 43">
              <a:extLst>
                <a:ext uri="{FF2B5EF4-FFF2-40B4-BE49-F238E27FC236}">
                  <a16:creationId xmlns="" xmlns:a16="http://schemas.microsoft.com/office/drawing/2014/main" id="{678886F8-D635-4ED7-8C59-9BA519A011AA}"/>
                </a:ext>
              </a:extLst>
            </p:cNvPr>
            <p:cNvSpPr txBox="1"/>
            <p:nvPr/>
          </p:nvSpPr>
          <p:spPr>
            <a:xfrm>
              <a:off x="1063486" y="4008784"/>
              <a:ext cx="739305" cy="400110"/>
            </a:xfrm>
            <a:prstGeom prst="rect">
              <a:avLst/>
            </a:prstGeom>
            <a:noFill/>
          </p:spPr>
          <p:txBody>
            <a:bodyPr wrap="none" rtlCol="0">
              <a:spAutoFit/>
            </a:bodyPr>
            <a:lstStyle/>
            <a:p>
              <a:r>
                <a:rPr lang="en-US" sz="2000" dirty="0"/>
                <a:t>Right</a:t>
              </a:r>
            </a:p>
          </p:txBody>
        </p:sp>
        <p:sp>
          <p:nvSpPr>
            <p:cNvPr id="45" name="TextBox 44">
              <a:extLst>
                <a:ext uri="{FF2B5EF4-FFF2-40B4-BE49-F238E27FC236}">
                  <a16:creationId xmlns="" xmlns:a16="http://schemas.microsoft.com/office/drawing/2014/main" id="{E517E380-32B9-436B-8226-32D714130A8B}"/>
                </a:ext>
              </a:extLst>
            </p:cNvPr>
            <p:cNvSpPr txBox="1"/>
            <p:nvPr/>
          </p:nvSpPr>
          <p:spPr>
            <a:xfrm>
              <a:off x="6592956" y="4008784"/>
              <a:ext cx="858312" cy="400110"/>
            </a:xfrm>
            <a:prstGeom prst="rect">
              <a:avLst/>
            </a:prstGeom>
            <a:noFill/>
          </p:spPr>
          <p:txBody>
            <a:bodyPr wrap="none" rtlCol="0">
              <a:spAutoFit/>
            </a:bodyPr>
            <a:lstStyle/>
            <a:p>
              <a:r>
                <a:rPr lang="en-US" sz="2000" dirty="0"/>
                <a:t>Wrong</a:t>
              </a:r>
            </a:p>
          </p:txBody>
        </p:sp>
      </p:grpSp>
      <p:grpSp>
        <p:nvGrpSpPr>
          <p:cNvPr id="9" name="Group 8">
            <a:extLst>
              <a:ext uri="{FF2B5EF4-FFF2-40B4-BE49-F238E27FC236}">
                <a16:creationId xmlns="" xmlns:a16="http://schemas.microsoft.com/office/drawing/2014/main" id="{02159B94-44BB-4DAF-A1F2-DD51311C6F87}"/>
              </a:ext>
            </a:extLst>
          </p:cNvPr>
          <p:cNvGrpSpPr/>
          <p:nvPr/>
        </p:nvGrpSpPr>
        <p:grpSpPr>
          <a:xfrm>
            <a:off x="2648479" y="2852530"/>
            <a:ext cx="3216096" cy="1220769"/>
            <a:chOff x="2648479" y="2852530"/>
            <a:chExt cx="3216096" cy="1220769"/>
          </a:xfrm>
        </p:grpSpPr>
        <p:grpSp>
          <p:nvGrpSpPr>
            <p:cNvPr id="28" name="Group 27">
              <a:extLst>
                <a:ext uri="{FF2B5EF4-FFF2-40B4-BE49-F238E27FC236}">
                  <a16:creationId xmlns="" xmlns:a16="http://schemas.microsoft.com/office/drawing/2014/main" id="{6981D2DA-C9FF-4D0A-8FA8-7BED667CEC51}"/>
                </a:ext>
              </a:extLst>
            </p:cNvPr>
            <p:cNvGrpSpPr/>
            <p:nvPr/>
          </p:nvGrpSpPr>
          <p:grpSpPr>
            <a:xfrm>
              <a:off x="2709226" y="3402493"/>
              <a:ext cx="3108933" cy="670806"/>
              <a:chOff x="2201875" y="3402493"/>
              <a:chExt cx="3108933" cy="670806"/>
            </a:xfrm>
          </p:grpSpPr>
          <p:sp>
            <p:nvSpPr>
              <p:cNvPr id="38" name="Isosceles Triangle 37">
                <a:extLst>
                  <a:ext uri="{FF2B5EF4-FFF2-40B4-BE49-F238E27FC236}">
                    <a16:creationId xmlns="" xmlns:a16="http://schemas.microsoft.com/office/drawing/2014/main" id="{A81A8F0D-C22B-467D-B4CD-0041CBE97B84}"/>
                  </a:ext>
                </a:extLst>
              </p:cNvPr>
              <p:cNvSpPr>
                <a:spLocks noChangeAspect="1"/>
              </p:cNvSpPr>
              <p:nvPr/>
            </p:nvSpPr>
            <p:spPr>
              <a:xfrm>
                <a:off x="2869340" y="3469646"/>
                <a:ext cx="686054" cy="365760"/>
              </a:xfrm>
              <a:prstGeom prst="triangle">
                <a:avLst/>
              </a:prstGeom>
              <a:solidFill>
                <a:srgbClr val="EDE4D7"/>
              </a:solidFill>
              <a:ln w="9525">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6" name="Arrow: Left-Right 25">
                <a:extLst>
                  <a:ext uri="{FF2B5EF4-FFF2-40B4-BE49-F238E27FC236}">
                    <a16:creationId xmlns="" xmlns:a16="http://schemas.microsoft.com/office/drawing/2014/main" id="{7D90C5C5-4251-4859-883D-F751A5129413}"/>
                  </a:ext>
                </a:extLst>
              </p:cNvPr>
              <p:cNvSpPr/>
              <p:nvPr/>
            </p:nvSpPr>
            <p:spPr>
              <a:xfrm>
                <a:off x="3123903" y="3906720"/>
                <a:ext cx="1216152" cy="166579"/>
              </a:xfrm>
              <a:prstGeom prst="leftRightArrow">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49D6FAB-1FC2-4635-A3D0-3E798CF512AA}"/>
                  </a:ext>
                </a:extLst>
              </p:cNvPr>
              <p:cNvSpPr/>
              <p:nvPr/>
            </p:nvSpPr>
            <p:spPr>
              <a:xfrm flipV="1">
                <a:off x="2201875" y="3402493"/>
                <a:ext cx="3108933" cy="457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Isosceles Triangle 34">
                <a:extLst>
                  <a:ext uri="{FF2B5EF4-FFF2-40B4-BE49-F238E27FC236}">
                    <a16:creationId xmlns="" xmlns:a16="http://schemas.microsoft.com/office/drawing/2014/main" id="{5F7B83AF-A010-4E21-82F9-5A53103E75FF}"/>
                  </a:ext>
                </a:extLst>
              </p:cNvPr>
              <p:cNvSpPr>
                <a:spLocks noChangeAspect="1"/>
              </p:cNvSpPr>
              <p:nvPr/>
            </p:nvSpPr>
            <p:spPr>
              <a:xfrm>
                <a:off x="3826517" y="3469646"/>
                <a:ext cx="686054" cy="365760"/>
              </a:xfrm>
              <a:prstGeom prst="triangle">
                <a:avLst/>
              </a:prstGeom>
              <a:solidFill>
                <a:srgbClr val="EDE4D7"/>
              </a:solidFill>
              <a:ln w="9525">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Isosceles Triangle 36">
                <a:extLst>
                  <a:ext uri="{FF2B5EF4-FFF2-40B4-BE49-F238E27FC236}">
                    <a16:creationId xmlns="" xmlns:a16="http://schemas.microsoft.com/office/drawing/2014/main" id="{3BCC5088-ED67-409C-9834-6574EBF27F5F}"/>
                  </a:ext>
                </a:extLst>
              </p:cNvPr>
              <p:cNvSpPr>
                <a:spLocks noChangeAspect="1"/>
              </p:cNvSpPr>
              <p:nvPr/>
            </p:nvSpPr>
            <p:spPr>
              <a:xfrm>
                <a:off x="3217754" y="3469646"/>
                <a:ext cx="686054" cy="365760"/>
              </a:xfrm>
              <a:prstGeom prst="triangle">
                <a:avLst/>
              </a:prstGeom>
              <a:solidFill>
                <a:srgbClr val="EDE4D7"/>
              </a:solidFill>
              <a:ln w="9525">
                <a:prstDash val="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23" name="Group 22">
                <a:extLst>
                  <a:ext uri="{FF2B5EF4-FFF2-40B4-BE49-F238E27FC236}">
                    <a16:creationId xmlns="" xmlns:a16="http://schemas.microsoft.com/office/drawing/2014/main" id="{DCCB7193-F26A-4930-9643-32CBC175DB45}"/>
                  </a:ext>
                </a:extLst>
              </p:cNvPr>
              <p:cNvGrpSpPr/>
              <p:nvPr/>
            </p:nvGrpSpPr>
            <p:grpSpPr>
              <a:xfrm>
                <a:off x="3490317" y="3469251"/>
                <a:ext cx="686054" cy="366155"/>
                <a:chOff x="3490317" y="3469251"/>
                <a:chExt cx="686054" cy="366155"/>
              </a:xfrm>
            </p:grpSpPr>
            <p:sp>
              <p:nvSpPr>
                <p:cNvPr id="25" name="Isosceles Triangle 24">
                  <a:extLst>
                    <a:ext uri="{FF2B5EF4-FFF2-40B4-BE49-F238E27FC236}">
                      <a16:creationId xmlns="" xmlns:a16="http://schemas.microsoft.com/office/drawing/2014/main" id="{6CA568CA-59FF-43CE-BAE2-06418AA915F7}"/>
                    </a:ext>
                  </a:extLst>
                </p:cNvPr>
                <p:cNvSpPr>
                  <a:spLocks noChangeAspect="1"/>
                </p:cNvSpPr>
                <p:nvPr/>
              </p:nvSpPr>
              <p:spPr>
                <a:xfrm>
                  <a:off x="3490317" y="3469251"/>
                  <a:ext cx="686054" cy="365760"/>
                </a:xfrm>
                <a:prstGeom prst="triangle">
                  <a:avLst/>
                </a:prstGeom>
                <a:ln w="19050"/>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TextBox 30">
                  <a:extLst>
                    <a:ext uri="{FF2B5EF4-FFF2-40B4-BE49-F238E27FC236}">
                      <a16:creationId xmlns="" xmlns:a16="http://schemas.microsoft.com/office/drawing/2014/main" id="{A262C85D-B147-4823-A93E-A47C8E10903F}"/>
                    </a:ext>
                  </a:extLst>
                </p:cNvPr>
                <p:cNvSpPr txBox="1"/>
                <p:nvPr/>
              </p:nvSpPr>
              <p:spPr>
                <a:xfrm>
                  <a:off x="3538231" y="3573796"/>
                  <a:ext cx="590226" cy="261610"/>
                </a:xfrm>
                <a:prstGeom prst="rect">
                  <a:avLst/>
                </a:prstGeom>
                <a:noFill/>
              </p:spPr>
              <p:txBody>
                <a:bodyPr wrap="none" rtlCol="0">
                  <a:spAutoFit/>
                </a:bodyPr>
                <a:lstStyle/>
                <a:p>
                  <a:r>
                    <a:rPr lang="en-US" sz="1100" dirty="0"/>
                    <a:t>Morals</a:t>
                  </a:r>
                </a:p>
              </p:txBody>
            </p:sp>
          </p:grpSp>
        </p:grpSp>
        <p:pic>
          <p:nvPicPr>
            <p:cNvPr id="34" name="Picture 4" descr="http://www.allfordmustangs.com/photopost/data/500/1966_Ford_Mustang_Coupe_02.jpg">
              <a:extLst>
                <a:ext uri="{FF2B5EF4-FFF2-40B4-BE49-F238E27FC236}">
                  <a16:creationId xmlns="" xmlns:a16="http://schemas.microsoft.com/office/drawing/2014/main" id="{6C1424AD-B9BE-4922-83A4-95FF6408E795}"/>
                </a:ext>
              </a:extLst>
            </p:cNvPr>
            <p:cNvPicPr>
              <a:picLocks noChangeAspect="1" noChangeArrowheads="1"/>
            </p:cNvPicPr>
            <p:nvPr/>
          </p:nvPicPr>
          <p:blipFill>
            <a:blip r:embed="rId4" cstate="print"/>
            <a:srcRect/>
            <a:stretch>
              <a:fillRect/>
            </a:stretch>
          </p:blipFill>
          <p:spPr bwMode="auto">
            <a:xfrm>
              <a:off x="2648479" y="2904748"/>
              <a:ext cx="1158210" cy="496582"/>
            </a:xfrm>
            <a:prstGeom prst="rect">
              <a:avLst/>
            </a:prstGeom>
            <a:ln>
              <a:noFill/>
            </a:ln>
            <a:effectLst/>
          </p:spPr>
        </p:pic>
        <p:pic>
          <p:nvPicPr>
            <p:cNvPr id="36" name="Picture 5">
              <a:extLst>
                <a:ext uri="{FF2B5EF4-FFF2-40B4-BE49-F238E27FC236}">
                  <a16:creationId xmlns="" xmlns:a16="http://schemas.microsoft.com/office/drawing/2014/main" id="{1BDD600E-5EED-4D71-B855-B1E7289414EE}"/>
                </a:ext>
              </a:extLst>
            </p:cNvPr>
            <p:cNvPicPr>
              <a:picLocks noChangeAspect="1" noChangeArrowheads="1"/>
            </p:cNvPicPr>
            <p:nvPr/>
          </p:nvPicPr>
          <p:blipFill>
            <a:blip r:embed="rId5" cstate="print"/>
            <a:srcRect/>
            <a:stretch>
              <a:fillRect/>
            </a:stretch>
          </p:blipFill>
          <p:spPr bwMode="auto">
            <a:xfrm>
              <a:off x="4731083" y="2852530"/>
              <a:ext cx="1133492" cy="549425"/>
            </a:xfrm>
            <a:prstGeom prst="rect">
              <a:avLst/>
            </a:prstGeom>
            <a:ln>
              <a:noFill/>
            </a:ln>
            <a:effectLst/>
          </p:spPr>
        </p:pic>
      </p:grpSp>
      <p:grpSp>
        <p:nvGrpSpPr>
          <p:cNvPr id="10" name="Group 9">
            <a:extLst>
              <a:ext uri="{FF2B5EF4-FFF2-40B4-BE49-F238E27FC236}">
                <a16:creationId xmlns="" xmlns:a16="http://schemas.microsoft.com/office/drawing/2014/main" id="{19686B13-A574-43E6-8070-87CFF516A2D5}"/>
              </a:ext>
            </a:extLst>
          </p:cNvPr>
          <p:cNvGrpSpPr>
            <a:grpSpLocks noChangeAspect="1"/>
          </p:cNvGrpSpPr>
          <p:nvPr/>
        </p:nvGrpSpPr>
        <p:grpSpPr>
          <a:xfrm>
            <a:off x="2259363" y="4689830"/>
            <a:ext cx="914400" cy="864298"/>
            <a:chOff x="677143" y="4843942"/>
            <a:chExt cx="1321182" cy="1248791"/>
          </a:xfrm>
        </p:grpSpPr>
        <p:grpSp>
          <p:nvGrpSpPr>
            <p:cNvPr id="48" name="Group 47">
              <a:extLst>
                <a:ext uri="{FF2B5EF4-FFF2-40B4-BE49-F238E27FC236}">
                  <a16:creationId xmlns="" xmlns:a16="http://schemas.microsoft.com/office/drawing/2014/main" id="{586324DF-742F-4686-8E0D-4D9D5A5154F3}"/>
                </a:ext>
              </a:extLst>
            </p:cNvPr>
            <p:cNvGrpSpPr/>
            <p:nvPr/>
          </p:nvGrpSpPr>
          <p:grpSpPr>
            <a:xfrm>
              <a:off x="677143" y="4843942"/>
              <a:ext cx="1301303" cy="962265"/>
              <a:chOff x="6122446" y="4136972"/>
              <a:chExt cx="2506527" cy="1853484"/>
            </a:xfrm>
          </p:grpSpPr>
          <p:pic>
            <p:nvPicPr>
              <p:cNvPr id="52" name="Picture 51">
                <a:extLst>
                  <a:ext uri="{FF2B5EF4-FFF2-40B4-BE49-F238E27FC236}">
                    <a16:creationId xmlns="" xmlns:a16="http://schemas.microsoft.com/office/drawing/2014/main" id="{43888D2B-451A-4A3B-8B81-1D7BE77C2E8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122446" y="4136972"/>
                <a:ext cx="2506527" cy="1853484"/>
              </a:xfrm>
              <a:prstGeom prst="rect">
                <a:avLst/>
              </a:prstGeom>
            </p:spPr>
          </p:pic>
          <p:sp>
            <p:nvSpPr>
              <p:cNvPr id="53" name="TextBox 52">
                <a:extLst>
                  <a:ext uri="{FF2B5EF4-FFF2-40B4-BE49-F238E27FC236}">
                    <a16:creationId xmlns="" xmlns:a16="http://schemas.microsoft.com/office/drawing/2014/main" id="{9523191D-8C5E-48D5-B11E-85595363295E}"/>
                  </a:ext>
                </a:extLst>
              </p:cNvPr>
              <p:cNvSpPr txBox="1"/>
              <p:nvPr/>
            </p:nvSpPr>
            <p:spPr>
              <a:xfrm rot="20711238">
                <a:off x="6156381" y="4511377"/>
                <a:ext cx="2020743" cy="393681"/>
              </a:xfrm>
              <a:prstGeom prst="rect">
                <a:avLst/>
              </a:prstGeom>
              <a:noFill/>
            </p:spPr>
            <p:txBody>
              <a:bodyPr wrap="none" rtlCol="0">
                <a:prstTxWarp prst="textArchDown">
                  <a:avLst/>
                </a:prstTxWarp>
                <a:spAutoFit/>
              </a:bodyPr>
              <a:lstStyle/>
              <a:p>
                <a:pPr algn="ctr"/>
                <a:r>
                  <a:rPr lang="en-US" sz="500" dirty="0">
                    <a:solidFill>
                      <a:srgbClr val="FFFF00"/>
                    </a:solidFill>
                  </a:rPr>
                  <a:t>Whiz-Dump</a:t>
                </a:r>
              </a:p>
              <a:p>
                <a:pPr algn="ctr"/>
                <a:r>
                  <a:rPr lang="en-US" sz="500">
                    <a:solidFill>
                      <a:srgbClr val="FFFF00"/>
                    </a:solidFill>
                  </a:rPr>
                  <a:t>Construction</a:t>
                </a:r>
                <a:endParaRPr lang="en-US" sz="500" dirty="0">
                  <a:solidFill>
                    <a:srgbClr val="FFFF00"/>
                  </a:solidFill>
                </a:endParaRPr>
              </a:p>
            </p:txBody>
          </p:sp>
        </p:grpSp>
        <p:grpSp>
          <p:nvGrpSpPr>
            <p:cNvPr id="49" name="Group 48">
              <a:extLst>
                <a:ext uri="{FF2B5EF4-FFF2-40B4-BE49-F238E27FC236}">
                  <a16:creationId xmlns="" xmlns:a16="http://schemas.microsoft.com/office/drawing/2014/main" id="{60456EE5-E8B3-4D1F-8734-D5078F17504F}"/>
                </a:ext>
              </a:extLst>
            </p:cNvPr>
            <p:cNvGrpSpPr>
              <a:grpSpLocks noChangeAspect="1"/>
            </p:cNvGrpSpPr>
            <p:nvPr/>
          </p:nvGrpSpPr>
          <p:grpSpPr>
            <a:xfrm rot="2512249">
              <a:off x="930193" y="4858293"/>
              <a:ext cx="1068132" cy="1234440"/>
              <a:chOff x="5856401" y="1632205"/>
              <a:chExt cx="2295939" cy="2653418"/>
            </a:xfrm>
          </p:grpSpPr>
          <p:pic>
            <p:nvPicPr>
              <p:cNvPr id="50" name="Picture 49">
                <a:extLst>
                  <a:ext uri="{FF2B5EF4-FFF2-40B4-BE49-F238E27FC236}">
                    <a16:creationId xmlns="" xmlns:a16="http://schemas.microsoft.com/office/drawing/2014/main" id="{BE7F4258-3351-4CE6-B09C-F6BFA11A7B7B}"/>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856401" y="1989684"/>
                <a:ext cx="2295939" cy="2295939"/>
              </a:xfrm>
              <a:prstGeom prst="rect">
                <a:avLst/>
              </a:prstGeom>
            </p:spPr>
          </p:pic>
          <p:sp>
            <p:nvSpPr>
              <p:cNvPr id="51" name="TextBox 50">
                <a:extLst>
                  <a:ext uri="{FF2B5EF4-FFF2-40B4-BE49-F238E27FC236}">
                    <a16:creationId xmlns="" xmlns:a16="http://schemas.microsoft.com/office/drawing/2014/main" id="{470ABA7F-785F-4ED0-BB01-323AF586F38A}"/>
                  </a:ext>
                </a:extLst>
              </p:cNvPr>
              <p:cNvSpPr txBox="1"/>
              <p:nvPr/>
            </p:nvSpPr>
            <p:spPr>
              <a:xfrm rot="18840000">
                <a:off x="6342811" y="2534569"/>
                <a:ext cx="2020743" cy="216016"/>
              </a:xfrm>
              <a:prstGeom prst="rect">
                <a:avLst/>
              </a:prstGeom>
              <a:noFill/>
            </p:spPr>
            <p:txBody>
              <a:bodyPr wrap="none" rtlCol="0">
                <a:prstTxWarp prst="textArchDown">
                  <a:avLst/>
                </a:prstTxWarp>
                <a:spAutoFit/>
              </a:bodyPr>
              <a:lstStyle/>
              <a:p>
                <a:pPr algn="ctr"/>
                <a:r>
                  <a:rPr lang="en-US" sz="500"/>
                  <a:t>Whiz-Dump Construction</a:t>
                </a:r>
                <a:endParaRPr lang="en-US" sz="500" dirty="0"/>
              </a:p>
            </p:txBody>
          </p:sp>
        </p:grpSp>
      </p:grpSp>
    </p:spTree>
    <p:extLst>
      <p:ext uri="{BB962C8B-B14F-4D97-AF65-F5344CB8AC3E}">
        <p14:creationId xmlns="" xmlns:p14="http://schemas.microsoft.com/office/powerpoint/2010/main" val="312304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7" name="Content Placeholder 6"/>
          <p:cNvSpPr>
            <a:spLocks noGrp="1"/>
          </p:cNvSpPr>
          <p:nvPr>
            <p:ph idx="1"/>
          </p:nvPr>
        </p:nvSpPr>
        <p:spPr>
          <a:xfrm>
            <a:off x="663879" y="866899"/>
            <a:ext cx="8029360" cy="5433693"/>
          </a:xfrm>
        </p:spPr>
        <p:txBody>
          <a:bodyPr/>
          <a:lstStyle/>
          <a:p>
            <a:r>
              <a:rPr lang="en-US" b="1" dirty="0"/>
              <a:t>Law </a:t>
            </a:r>
          </a:p>
          <a:p>
            <a:pPr lvl="1"/>
            <a:r>
              <a:rPr lang="en-US" dirty="0"/>
              <a:t>Rules of conduct formally adopted &amp; enforced by a group.</a:t>
            </a:r>
          </a:p>
          <a:p>
            <a:pPr lvl="2"/>
            <a:r>
              <a:rPr lang="en-US" dirty="0"/>
              <a:t>Reflect group’s Values and Morals</a:t>
            </a:r>
          </a:p>
          <a:p>
            <a:pPr lvl="2"/>
            <a:r>
              <a:rPr lang="en-US" dirty="0"/>
              <a:t>Binding on group members</a:t>
            </a:r>
          </a:p>
          <a:p>
            <a:pPr lvl="1"/>
            <a:endParaRPr lang="en-US" dirty="0"/>
          </a:p>
          <a:p>
            <a:pPr lvl="2"/>
            <a:r>
              <a:rPr lang="en-US" dirty="0"/>
              <a:t>Group may be:</a:t>
            </a:r>
          </a:p>
          <a:p>
            <a:pPr lvl="3"/>
            <a:r>
              <a:rPr lang="en-US" dirty="0"/>
              <a:t>Society - ordinances, statutes, code, etc</a:t>
            </a:r>
          </a:p>
          <a:p>
            <a:pPr lvl="3"/>
            <a:r>
              <a:rPr lang="en-US" dirty="0"/>
              <a:t>Company - corporate policy</a:t>
            </a:r>
          </a:p>
          <a:p>
            <a:pPr lvl="1"/>
            <a:endParaRPr lang="en-US" dirty="0"/>
          </a:p>
          <a:p>
            <a:pPr lvl="1"/>
            <a:r>
              <a:rPr lang="en-US" dirty="0"/>
              <a:t>Violation penalized by group</a:t>
            </a:r>
          </a:p>
          <a:p>
            <a:pPr lvl="2"/>
            <a:r>
              <a:rPr lang="en-US" dirty="0"/>
              <a:t>Financial, loss or restriction of personal rights, job loss. </a:t>
            </a:r>
          </a:p>
          <a:p>
            <a:endParaRPr lang="en-US" dirty="0"/>
          </a:p>
          <a:p>
            <a:endParaRPr lang="en-US" dirty="0"/>
          </a:p>
        </p:txBody>
      </p:sp>
      <p:pic>
        <p:nvPicPr>
          <p:cNvPr id="4098" name="Picture 2" descr="C:\Users\jmahun\AppData\Local\Temp\Temporary Internet Files\Content.IE5\YA89J193\MC900351700[1].wmf"/>
          <p:cNvPicPr>
            <a:picLocks noChangeAspect="1" noChangeArrowheads="1"/>
          </p:cNvPicPr>
          <p:nvPr/>
        </p:nvPicPr>
        <p:blipFill>
          <a:blip r:embed="rId3" cstate="print"/>
          <a:srcRect/>
          <a:stretch>
            <a:fillRect/>
          </a:stretch>
        </p:blipFill>
        <p:spPr bwMode="auto">
          <a:xfrm>
            <a:off x="6796131" y="2975020"/>
            <a:ext cx="926648" cy="1050202"/>
          </a:xfrm>
          <a:prstGeom prst="rect">
            <a:avLst/>
          </a:prstGeom>
          <a:noFill/>
        </p:spPr>
      </p:pic>
      <p:pic>
        <p:nvPicPr>
          <p:cNvPr id="4099" name="Picture 3" descr="C:\Users\jmahun\AppData\Local\Temp\Temporary Internet Files\Content.IE5\AC6002XW\MC900012891[1].wmf"/>
          <p:cNvPicPr>
            <a:picLocks noChangeAspect="1" noChangeArrowheads="1"/>
          </p:cNvPicPr>
          <p:nvPr/>
        </p:nvPicPr>
        <p:blipFill>
          <a:blip r:embed="rId4" cstate="print"/>
          <a:srcRect/>
          <a:stretch>
            <a:fillRect/>
          </a:stretch>
        </p:blipFill>
        <p:spPr bwMode="auto">
          <a:xfrm>
            <a:off x="7624991" y="4765183"/>
            <a:ext cx="847891" cy="787146"/>
          </a:xfrm>
          <a:prstGeom prst="rect">
            <a:avLst/>
          </a:prstGeom>
          <a:noFill/>
        </p:spPr>
      </p:pic>
    </p:spTree>
    <p:extLst>
      <p:ext uri="{BB962C8B-B14F-4D97-AF65-F5344CB8AC3E}">
        <p14:creationId xmlns="" xmlns:p14="http://schemas.microsoft.com/office/powerpoint/2010/main" val="378136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Ethics</a:t>
            </a:r>
          </a:p>
          <a:p>
            <a:pPr lvl="1"/>
            <a:r>
              <a:rPr lang="en-US" dirty="0"/>
              <a:t>Basically: Systematized moral principles framework for making decisions where values conflict.</a:t>
            </a:r>
          </a:p>
          <a:p>
            <a:pPr lvl="1"/>
            <a:endParaRPr lang="en-US" dirty="0"/>
          </a:p>
          <a:p>
            <a:pPr lvl="1"/>
            <a:r>
              <a:rPr lang="en-US" dirty="0"/>
              <a:t>Standard of right or wrong proscribing how we interact with others.</a:t>
            </a:r>
          </a:p>
          <a:p>
            <a:pPr lvl="2"/>
            <a:r>
              <a:rPr lang="en-US" i="1" dirty="0"/>
              <a:t>Our</a:t>
            </a:r>
            <a:r>
              <a:rPr lang="en-US" dirty="0"/>
              <a:t> values are involved as are </a:t>
            </a:r>
            <a:r>
              <a:rPr lang="en-US" i="1" dirty="0"/>
              <a:t>theirs</a:t>
            </a:r>
            <a:r>
              <a:rPr lang="en-US" dirty="0"/>
              <a:t>.</a:t>
            </a:r>
          </a:p>
          <a:p>
            <a:pPr lvl="2"/>
            <a:endParaRPr lang="en-US" dirty="0"/>
          </a:p>
          <a:p>
            <a:pPr lvl="1"/>
            <a:r>
              <a:rPr lang="en-US" dirty="0"/>
              <a:t>Our “first” ethical code?</a:t>
            </a:r>
          </a:p>
          <a:p>
            <a:pPr lvl="2"/>
            <a:r>
              <a:rPr lang="en-US" dirty="0"/>
              <a:t>Kindergarten/First Grade</a:t>
            </a:r>
          </a:p>
          <a:p>
            <a:pPr lvl="3"/>
            <a:r>
              <a:rPr lang="en-US" sz="2400" dirty="0"/>
              <a:t>1. Don’t hurt anyone</a:t>
            </a:r>
          </a:p>
          <a:p>
            <a:pPr lvl="3"/>
            <a:r>
              <a:rPr lang="en-US" sz="2400" dirty="0"/>
              <a:t>2. Tell the truth</a:t>
            </a:r>
          </a:p>
          <a:p>
            <a:pPr lvl="3"/>
            <a:r>
              <a:rPr lang="en-US" sz="2400" dirty="0"/>
              <a:t>3. Respect your parents and teachers</a:t>
            </a:r>
          </a:p>
        </p:txBody>
      </p:sp>
      <p:sp>
        <p:nvSpPr>
          <p:cNvPr id="6" name="Rectangle 2"/>
          <p:cNvSpPr>
            <a:spLocks noGrp="1" noChangeArrowheads="1"/>
          </p:cNvSpPr>
          <p:nvPr>
            <p:ph type="title"/>
          </p:nvPr>
        </p:nvSpPr>
        <p:spPr/>
        <p:txBody>
          <a:bodyPr>
            <a:normAutofit fontScale="90000"/>
          </a:bodyPr>
          <a:lstStyle/>
          <a:p>
            <a:r>
              <a:rPr lang="en-US" dirty="0"/>
              <a:t>B. Values, Morals, Laws</a:t>
            </a:r>
          </a:p>
        </p:txBody>
      </p:sp>
      <p:pic>
        <p:nvPicPr>
          <p:cNvPr id="5131" name="Picture 11" descr="C:\Users\jmahun\AppData\Local\Temp\Temporary Internet Files\Content.IE5\YA89J193\MC900290671[1].wmf"/>
          <p:cNvPicPr>
            <a:picLocks noChangeAspect="1" noChangeArrowheads="1"/>
          </p:cNvPicPr>
          <p:nvPr/>
        </p:nvPicPr>
        <p:blipFill>
          <a:blip r:embed="rId3" cstate="print"/>
          <a:srcRect/>
          <a:stretch>
            <a:fillRect/>
          </a:stretch>
        </p:blipFill>
        <p:spPr bwMode="auto">
          <a:xfrm>
            <a:off x="6248471" y="3929104"/>
            <a:ext cx="1096224" cy="1313523"/>
          </a:xfrm>
          <a:prstGeom prst="rect">
            <a:avLst/>
          </a:prstGeom>
          <a:ln>
            <a:noFill/>
          </a:ln>
          <a:effectLst>
            <a:outerShdw blurRad="292100" dist="139700" dir="2700000" algn="tl" rotWithShape="0">
              <a:srgbClr val="333333">
                <a:alpha val="65000"/>
              </a:srgbClr>
            </a:outerShdw>
          </a:effectLst>
        </p:spPr>
      </p:pic>
      <p:pic>
        <p:nvPicPr>
          <p:cNvPr id="5132" name="Picture 12" descr="C:\Users\jmahun\AppData\Local\Temp\Temporary Internet Files\Content.IE5\S5BU64S7\MC900434411[1].wmf"/>
          <p:cNvPicPr>
            <a:picLocks noChangeAspect="1" noChangeArrowheads="1"/>
          </p:cNvPicPr>
          <p:nvPr/>
        </p:nvPicPr>
        <p:blipFill>
          <a:blip r:embed="rId4" cstate="print"/>
          <a:srcRect/>
          <a:stretch>
            <a:fillRect/>
          </a:stretch>
        </p:blipFill>
        <p:spPr bwMode="auto">
          <a:xfrm>
            <a:off x="7708763" y="1619944"/>
            <a:ext cx="677333" cy="76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5243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normAutofit/>
          </a:bodyPr>
          <a:lstStyle/>
          <a:p>
            <a:r>
              <a:rPr lang="en-US" b="1" dirty="0"/>
              <a:t>Ethics</a:t>
            </a:r>
          </a:p>
          <a:p>
            <a:pPr lvl="1"/>
            <a:r>
              <a:rPr lang="en-US" dirty="0"/>
              <a:t>A “perfect” Ethical Code: impartial and universal.</a:t>
            </a:r>
          </a:p>
          <a:p>
            <a:pPr lvl="2"/>
            <a:r>
              <a:rPr lang="en-US" dirty="0"/>
              <a:t>Uniform application regardless of situation.</a:t>
            </a:r>
          </a:p>
        </p:txBody>
      </p:sp>
      <p:cxnSp>
        <p:nvCxnSpPr>
          <p:cNvPr id="19" name="Straight Connector 18"/>
          <p:cNvCxnSpPr/>
          <p:nvPr/>
        </p:nvCxnSpPr>
        <p:spPr>
          <a:xfrm>
            <a:off x="3470031" y="5113944"/>
            <a:ext cx="2133600" cy="0"/>
          </a:xfrm>
          <a:prstGeom prst="line">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95803" y="5098705"/>
            <a:ext cx="3705694" cy="461665"/>
          </a:xfrm>
          <a:prstGeom prst="rect">
            <a:avLst/>
          </a:prstGeom>
          <a:noFill/>
        </p:spPr>
        <p:txBody>
          <a:bodyPr wrap="none" rtlCol="0">
            <a:spAutoFit/>
          </a:bodyPr>
          <a:lstStyle/>
          <a:p>
            <a:r>
              <a:rPr lang="en-US" dirty="0">
                <a:latin typeface="+mn-lt"/>
              </a:rPr>
              <a:t>Uniform Ethical Application</a:t>
            </a:r>
          </a:p>
        </p:txBody>
      </p:sp>
      <p:sp>
        <p:nvSpPr>
          <p:cNvPr id="9" name="Rectangle 8"/>
          <p:cNvSpPr/>
          <p:nvPr/>
        </p:nvSpPr>
        <p:spPr>
          <a:xfrm>
            <a:off x="2450123" y="3969595"/>
            <a:ext cx="2114006" cy="601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Ethical</a:t>
            </a:r>
          </a:p>
        </p:txBody>
      </p:sp>
      <p:sp>
        <p:nvSpPr>
          <p:cNvPr id="10" name="Rectangle 9"/>
          <p:cNvSpPr/>
          <p:nvPr/>
        </p:nvSpPr>
        <p:spPr>
          <a:xfrm>
            <a:off x="4550780" y="3969595"/>
            <a:ext cx="1873466" cy="60188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Unethical</a:t>
            </a:r>
          </a:p>
        </p:txBody>
      </p:sp>
      <p:sp>
        <p:nvSpPr>
          <p:cNvPr id="11" name="Rectangle 10"/>
          <p:cNvSpPr/>
          <p:nvPr/>
        </p:nvSpPr>
        <p:spPr>
          <a:xfrm>
            <a:off x="2426677" y="2775030"/>
            <a:ext cx="2127806" cy="601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Ethical</a:t>
            </a:r>
          </a:p>
        </p:txBody>
      </p:sp>
      <p:sp>
        <p:nvSpPr>
          <p:cNvPr id="12" name="Rectangle 11"/>
          <p:cNvSpPr/>
          <p:nvPr/>
        </p:nvSpPr>
        <p:spPr>
          <a:xfrm>
            <a:off x="4541134" y="2775030"/>
            <a:ext cx="1871389" cy="60188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Unethical</a:t>
            </a:r>
          </a:p>
        </p:txBody>
      </p:sp>
      <p:sp>
        <p:nvSpPr>
          <p:cNvPr id="13" name="TextBox 12"/>
          <p:cNvSpPr txBox="1"/>
          <p:nvPr/>
        </p:nvSpPr>
        <p:spPr>
          <a:xfrm>
            <a:off x="3773346" y="2273094"/>
            <a:ext cx="1524776" cy="461665"/>
          </a:xfrm>
          <a:prstGeom prst="rect">
            <a:avLst/>
          </a:prstGeom>
          <a:noFill/>
        </p:spPr>
        <p:txBody>
          <a:bodyPr wrap="none" rtlCol="0">
            <a:spAutoFit/>
          </a:bodyPr>
          <a:lstStyle/>
          <a:p>
            <a:r>
              <a:rPr lang="en-US" dirty="0"/>
              <a:t>Situation 1</a:t>
            </a:r>
          </a:p>
        </p:txBody>
      </p:sp>
      <p:sp>
        <p:nvSpPr>
          <p:cNvPr id="15" name="TextBox 14"/>
          <p:cNvSpPr txBox="1"/>
          <p:nvPr/>
        </p:nvSpPr>
        <p:spPr>
          <a:xfrm>
            <a:off x="3775271" y="3471536"/>
            <a:ext cx="1524776" cy="461665"/>
          </a:xfrm>
          <a:prstGeom prst="rect">
            <a:avLst/>
          </a:prstGeom>
          <a:noFill/>
        </p:spPr>
        <p:txBody>
          <a:bodyPr wrap="none" rtlCol="0">
            <a:spAutoFit/>
          </a:bodyPr>
          <a:lstStyle/>
          <a:p>
            <a:r>
              <a:rPr lang="en-US" dirty="0"/>
              <a:t>Situation 2</a:t>
            </a:r>
          </a:p>
        </p:txBody>
      </p:sp>
    </p:spTree>
    <p:extLst>
      <p:ext uri="{BB962C8B-B14F-4D97-AF65-F5344CB8AC3E}">
        <p14:creationId xmlns="" xmlns:p14="http://schemas.microsoft.com/office/powerpoint/2010/main" val="415039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normAutofit/>
          </a:bodyPr>
          <a:lstStyle/>
          <a:p>
            <a:r>
              <a:rPr lang="en-US" b="1" dirty="0"/>
              <a:t>Ethics</a:t>
            </a:r>
          </a:p>
          <a:p>
            <a:pPr lvl="1"/>
            <a:r>
              <a:rPr lang="en-US" dirty="0"/>
              <a:t>“Perfect” not possible because of conflicting values:</a:t>
            </a:r>
          </a:p>
          <a:p>
            <a:pPr lvl="2"/>
            <a:r>
              <a:rPr lang="en-US" dirty="0"/>
              <a:t>Differing situations may change value priorities.</a:t>
            </a:r>
          </a:p>
          <a:p>
            <a:pPr lvl="2"/>
            <a:r>
              <a:rPr lang="en-US" dirty="0"/>
              <a:t>Valuation is dependent on perspective</a:t>
            </a:r>
          </a:p>
          <a:p>
            <a:pPr lvl="2"/>
            <a:r>
              <a:rPr lang="en-US" dirty="0"/>
              <a:t>Is there a tipping point/area?</a:t>
            </a:r>
          </a:p>
        </p:txBody>
      </p:sp>
      <p:grpSp>
        <p:nvGrpSpPr>
          <p:cNvPr id="4" name="Group 3">
            <a:extLst>
              <a:ext uri="{FF2B5EF4-FFF2-40B4-BE49-F238E27FC236}">
                <a16:creationId xmlns="" xmlns:a16="http://schemas.microsoft.com/office/drawing/2014/main" id="{F31B5DAF-64E2-4D7C-AB81-F5E35797B829}"/>
              </a:ext>
            </a:extLst>
          </p:cNvPr>
          <p:cNvGrpSpPr/>
          <p:nvPr/>
        </p:nvGrpSpPr>
        <p:grpSpPr>
          <a:xfrm>
            <a:off x="735039" y="3097575"/>
            <a:ext cx="7511127" cy="2462795"/>
            <a:chOff x="794673" y="3097575"/>
            <a:chExt cx="7511127" cy="2462795"/>
          </a:xfrm>
        </p:grpSpPr>
        <p:sp>
          <p:nvSpPr>
            <p:cNvPr id="13" name="Rectangle 12"/>
            <p:cNvSpPr/>
            <p:nvPr/>
          </p:nvSpPr>
          <p:spPr>
            <a:xfrm>
              <a:off x="853440" y="3696066"/>
              <a:ext cx="7452360" cy="563880"/>
            </a:xfrm>
            <a:prstGeom prst="rect">
              <a:avLst/>
            </a:prstGeom>
            <a:gradFill>
              <a:gsLst>
                <a:gs pos="0">
                  <a:srgbClr val="000000"/>
                </a:gs>
                <a:gs pos="100000">
                  <a:schemeClr val="bg1"/>
                </a:gs>
              </a:gsLst>
              <a:lin ang="0" scaled="0"/>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sz="2000" b="1" dirty="0">
                <a:solidFill>
                  <a:schemeClr val="tx1"/>
                </a:solidFill>
              </a:endParaRPr>
            </a:p>
          </p:txBody>
        </p:sp>
        <p:sp>
          <p:nvSpPr>
            <p:cNvPr id="8" name="TextBox 7"/>
            <p:cNvSpPr txBox="1"/>
            <p:nvPr/>
          </p:nvSpPr>
          <p:spPr>
            <a:xfrm rot="16200000">
              <a:off x="394564" y="4697515"/>
              <a:ext cx="1261884" cy="461665"/>
            </a:xfrm>
            <a:prstGeom prst="rect">
              <a:avLst/>
            </a:prstGeom>
            <a:noFill/>
          </p:spPr>
          <p:txBody>
            <a:bodyPr wrap="none" rtlCol="0">
              <a:spAutoFit/>
            </a:bodyPr>
            <a:lstStyle/>
            <a:p>
              <a:r>
                <a:rPr lang="en-US" dirty="0">
                  <a:latin typeface="+mn-lt"/>
                </a:rPr>
                <a:t>Extreme</a:t>
              </a:r>
            </a:p>
          </p:txBody>
        </p:sp>
        <p:sp>
          <p:nvSpPr>
            <p:cNvPr id="9" name="TextBox 8"/>
            <p:cNvSpPr txBox="1"/>
            <p:nvPr/>
          </p:nvSpPr>
          <p:spPr>
            <a:xfrm rot="16200000">
              <a:off x="7404964" y="4695735"/>
              <a:ext cx="1261884" cy="461665"/>
            </a:xfrm>
            <a:prstGeom prst="rect">
              <a:avLst/>
            </a:prstGeom>
            <a:noFill/>
          </p:spPr>
          <p:txBody>
            <a:bodyPr wrap="none" rtlCol="0">
              <a:spAutoFit/>
            </a:bodyPr>
            <a:lstStyle/>
            <a:p>
              <a:r>
                <a:rPr lang="en-US" dirty="0">
                  <a:latin typeface="+mn-lt"/>
                </a:rPr>
                <a:t>Extreme</a:t>
              </a:r>
            </a:p>
          </p:txBody>
        </p:sp>
        <p:sp>
          <p:nvSpPr>
            <p:cNvPr id="10" name="TextBox 9"/>
            <p:cNvSpPr txBox="1"/>
            <p:nvPr/>
          </p:nvSpPr>
          <p:spPr>
            <a:xfrm>
              <a:off x="3909142" y="3097575"/>
              <a:ext cx="1458989" cy="461665"/>
            </a:xfrm>
            <a:prstGeom prst="rect">
              <a:avLst/>
            </a:prstGeom>
            <a:noFill/>
          </p:spPr>
          <p:txBody>
            <a:bodyPr wrap="none" rtlCol="0">
              <a:spAutoFit/>
            </a:bodyPr>
            <a:lstStyle/>
            <a:p>
              <a:r>
                <a:rPr lang="en-US" dirty="0">
                  <a:latin typeface="+mn-lt"/>
                </a:rPr>
                <a:t>Gray Area</a:t>
              </a:r>
            </a:p>
          </p:txBody>
        </p:sp>
        <p:cxnSp>
          <p:nvCxnSpPr>
            <p:cNvPr id="11" name="Straight Connector 10"/>
            <p:cNvCxnSpPr/>
            <p:nvPr/>
          </p:nvCxnSpPr>
          <p:spPr>
            <a:xfrm>
              <a:off x="1325880" y="5113944"/>
              <a:ext cx="6492240" cy="0"/>
            </a:xfrm>
            <a:prstGeom prst="line">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4176439" y="4302304"/>
              <a:ext cx="796413" cy="501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02166" y="4351884"/>
              <a:ext cx="846707" cy="646331"/>
            </a:xfrm>
            <a:prstGeom prst="rect">
              <a:avLst/>
            </a:prstGeom>
            <a:noFill/>
          </p:spPr>
          <p:txBody>
            <a:bodyPr wrap="none" rtlCol="0">
              <a:spAutoFit/>
            </a:bodyPr>
            <a:lstStyle/>
            <a:p>
              <a:pPr algn="ctr"/>
              <a:r>
                <a:rPr lang="en-US" sz="1800" dirty="0">
                  <a:latin typeface="+mn-lt"/>
                </a:rPr>
                <a:t>Tipping</a:t>
              </a:r>
            </a:p>
            <a:p>
              <a:pPr algn="ctr"/>
              <a:r>
                <a:rPr lang="en-US" sz="1800" dirty="0">
                  <a:latin typeface="+mn-lt"/>
                </a:rPr>
                <a:t>Point?</a:t>
              </a:r>
            </a:p>
          </p:txBody>
        </p:sp>
        <p:sp>
          <p:nvSpPr>
            <p:cNvPr id="16" name="TextBox 15"/>
            <p:cNvSpPr txBox="1"/>
            <p:nvPr/>
          </p:nvSpPr>
          <p:spPr>
            <a:xfrm>
              <a:off x="2695803" y="5098705"/>
              <a:ext cx="3544496" cy="461665"/>
            </a:xfrm>
            <a:prstGeom prst="rect">
              <a:avLst/>
            </a:prstGeom>
            <a:noFill/>
          </p:spPr>
          <p:txBody>
            <a:bodyPr wrap="none" rtlCol="0">
              <a:spAutoFit/>
            </a:bodyPr>
            <a:lstStyle/>
            <a:p>
              <a:r>
                <a:rPr lang="en-US" dirty="0">
                  <a:latin typeface="+mn-lt"/>
                </a:rPr>
                <a:t>Uniform Ethical Application?</a:t>
              </a:r>
            </a:p>
          </p:txBody>
        </p:sp>
        <p:sp>
          <p:nvSpPr>
            <p:cNvPr id="7" name="Rounded Rectangle 6"/>
            <p:cNvSpPr/>
            <p:nvPr/>
          </p:nvSpPr>
          <p:spPr>
            <a:xfrm>
              <a:off x="1607820" y="3581766"/>
              <a:ext cx="5943600" cy="792480"/>
            </a:xfrm>
            <a:prstGeom prst="roundRect">
              <a:avLst/>
            </a:prstGeom>
            <a:solidFill>
              <a:srgbClr val="C7C7C7">
                <a:alpha val="4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 xmlns:a16="http://schemas.microsoft.com/office/drawing/2014/main" id="{ABFADD85-7D20-4F40-9E4A-3CA971083BB1}"/>
                </a:ext>
              </a:extLst>
            </p:cNvPr>
            <p:cNvSpPr txBox="1"/>
            <p:nvPr/>
          </p:nvSpPr>
          <p:spPr>
            <a:xfrm>
              <a:off x="3935894" y="3766930"/>
              <a:ext cx="1207382" cy="400110"/>
            </a:xfrm>
            <a:prstGeom prst="rect">
              <a:avLst/>
            </a:prstGeom>
            <a:noFill/>
          </p:spPr>
          <p:txBody>
            <a:bodyPr wrap="none" rtlCol="0">
              <a:spAutoFit/>
            </a:bodyPr>
            <a:lstStyle/>
            <a:p>
              <a:r>
                <a:rPr lang="en-US" sz="2000" dirty="0"/>
                <a:t>Situations</a:t>
              </a:r>
            </a:p>
          </p:txBody>
        </p:sp>
      </p:grpSp>
    </p:spTree>
    <p:extLst>
      <p:ext uri="{BB962C8B-B14F-4D97-AF65-F5344CB8AC3E}">
        <p14:creationId xmlns="" xmlns:p14="http://schemas.microsoft.com/office/powerpoint/2010/main" val="267902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normAutofit/>
          </a:bodyPr>
          <a:lstStyle/>
          <a:p>
            <a:r>
              <a:rPr lang="en-US" b="1" dirty="0"/>
              <a:t>Ethics</a:t>
            </a:r>
          </a:p>
          <a:p>
            <a:pPr lvl="1"/>
            <a:endParaRPr lang="en-US" dirty="0"/>
          </a:p>
          <a:p>
            <a:pPr lvl="1"/>
            <a:r>
              <a:rPr lang="en-US" dirty="0"/>
              <a:t>Society frowns on people killing other people.</a:t>
            </a:r>
          </a:p>
          <a:p>
            <a:pPr lvl="1"/>
            <a:endParaRPr lang="en-US" dirty="0"/>
          </a:p>
          <a:p>
            <a:pPr lvl="1"/>
            <a:r>
              <a:rPr lang="en-US" dirty="0"/>
              <a:t>We can all agree that random killing is unethical.</a:t>
            </a:r>
          </a:p>
        </p:txBody>
      </p:sp>
      <p:sp>
        <p:nvSpPr>
          <p:cNvPr id="14" name="Rectangle 13"/>
          <p:cNvSpPr/>
          <p:nvPr/>
        </p:nvSpPr>
        <p:spPr>
          <a:xfrm>
            <a:off x="833377" y="3629628"/>
            <a:ext cx="3730752" cy="601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Ethical</a:t>
            </a:r>
          </a:p>
        </p:txBody>
      </p:sp>
      <p:sp>
        <p:nvSpPr>
          <p:cNvPr id="15" name="Rectangle 14"/>
          <p:cNvSpPr/>
          <p:nvPr/>
        </p:nvSpPr>
        <p:spPr>
          <a:xfrm>
            <a:off x="4550780" y="3629628"/>
            <a:ext cx="3730752" cy="60188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Unethical</a:t>
            </a:r>
          </a:p>
        </p:txBody>
      </p:sp>
      <p:grpSp>
        <p:nvGrpSpPr>
          <p:cNvPr id="3" name="Group 2">
            <a:extLst>
              <a:ext uri="{FF2B5EF4-FFF2-40B4-BE49-F238E27FC236}">
                <a16:creationId xmlns="" xmlns:a16="http://schemas.microsoft.com/office/drawing/2014/main" id="{42F88954-766F-4C37-9ECC-F7FA5A61C0CD}"/>
              </a:ext>
            </a:extLst>
          </p:cNvPr>
          <p:cNvGrpSpPr/>
          <p:nvPr/>
        </p:nvGrpSpPr>
        <p:grpSpPr>
          <a:xfrm>
            <a:off x="1567414" y="4484188"/>
            <a:ext cx="5630368" cy="1248932"/>
            <a:chOff x="1567414" y="4484188"/>
            <a:chExt cx="5630368" cy="1248932"/>
          </a:xfrm>
        </p:grpSpPr>
        <p:sp>
          <p:nvSpPr>
            <p:cNvPr id="8" name="TextBox 7"/>
            <p:cNvSpPr txBox="1"/>
            <p:nvPr/>
          </p:nvSpPr>
          <p:spPr>
            <a:xfrm rot="16200000">
              <a:off x="1173781" y="4877821"/>
              <a:ext cx="1248932" cy="461665"/>
            </a:xfrm>
            <a:prstGeom prst="rect">
              <a:avLst/>
            </a:prstGeom>
            <a:noFill/>
          </p:spPr>
          <p:txBody>
            <a:bodyPr wrap="none" rtlCol="0">
              <a:spAutoFit/>
            </a:bodyPr>
            <a:lstStyle/>
            <a:p>
              <a:r>
                <a:rPr lang="en-US" dirty="0">
                  <a:latin typeface="+mn-lt"/>
                </a:rPr>
                <a:t>Don’t Kill</a:t>
              </a:r>
            </a:p>
          </p:txBody>
        </p:sp>
        <p:sp>
          <p:nvSpPr>
            <p:cNvPr id="9" name="TextBox 8"/>
            <p:cNvSpPr txBox="1"/>
            <p:nvPr/>
          </p:nvSpPr>
          <p:spPr>
            <a:xfrm rot="16200000">
              <a:off x="6688668" y="4876041"/>
              <a:ext cx="556563" cy="461665"/>
            </a:xfrm>
            <a:prstGeom prst="rect">
              <a:avLst/>
            </a:prstGeom>
            <a:noFill/>
          </p:spPr>
          <p:txBody>
            <a:bodyPr wrap="none" rtlCol="0">
              <a:spAutoFit/>
            </a:bodyPr>
            <a:lstStyle/>
            <a:p>
              <a:r>
                <a:rPr lang="en-US" dirty="0">
                  <a:latin typeface="+mn-lt"/>
                </a:rPr>
                <a:t>Kill</a:t>
              </a:r>
            </a:p>
          </p:txBody>
        </p:sp>
        <p:cxnSp>
          <p:nvCxnSpPr>
            <p:cNvPr id="16" name="Straight Connector 15"/>
            <p:cNvCxnSpPr/>
            <p:nvPr/>
          </p:nvCxnSpPr>
          <p:spPr>
            <a:xfrm>
              <a:off x="2059983" y="5113944"/>
              <a:ext cx="4572000" cy="0"/>
            </a:xfrm>
            <a:prstGeom prst="line">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695803" y="5098705"/>
            <a:ext cx="3544496" cy="461665"/>
          </a:xfrm>
          <a:prstGeom prst="rect">
            <a:avLst/>
          </a:prstGeom>
          <a:noFill/>
        </p:spPr>
        <p:txBody>
          <a:bodyPr wrap="none" rtlCol="0">
            <a:spAutoFit/>
          </a:bodyPr>
          <a:lstStyle/>
          <a:p>
            <a:r>
              <a:rPr lang="en-US" dirty="0">
                <a:latin typeface="+mn-lt"/>
              </a:rPr>
              <a:t>Uniform Ethical Application?</a:t>
            </a:r>
          </a:p>
        </p:txBody>
      </p:sp>
    </p:spTree>
    <p:extLst>
      <p:ext uri="{BB962C8B-B14F-4D97-AF65-F5344CB8AC3E}">
        <p14:creationId xmlns="" xmlns:p14="http://schemas.microsoft.com/office/powerpoint/2010/main" val="415039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53440" y="3666144"/>
            <a:ext cx="7452360" cy="563880"/>
          </a:xfrm>
          <a:prstGeom prst="rect">
            <a:avLst/>
          </a:prstGeom>
          <a:gradFill>
            <a:gsLst>
              <a:gs pos="0">
                <a:srgbClr val="000000"/>
              </a:gs>
              <a:gs pos="100000">
                <a:schemeClr val="bg1"/>
              </a:gs>
            </a:gsLst>
            <a:lin ang="0" scaled="0"/>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sz="2000" dirty="0">
              <a:solidFill>
                <a:schemeClr val="tx1"/>
              </a:solidFill>
            </a:endParaRPr>
          </a:p>
        </p:txBody>
      </p:sp>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normAutofit/>
          </a:bodyPr>
          <a:lstStyle/>
          <a:p>
            <a:r>
              <a:rPr lang="en-US" b="1" dirty="0"/>
              <a:t>Ethics</a:t>
            </a:r>
          </a:p>
          <a:p>
            <a:pPr lvl="1"/>
            <a:r>
              <a:rPr lang="en-US" dirty="0"/>
              <a:t>What if killing:</a:t>
            </a:r>
          </a:p>
          <a:p>
            <a:pPr lvl="1"/>
            <a:r>
              <a:rPr lang="en-US" dirty="0"/>
              <a:t>	Accidental?</a:t>
            </a:r>
          </a:p>
          <a:p>
            <a:pPr lvl="1"/>
            <a:r>
              <a:rPr lang="en-US" dirty="0"/>
              <a:t>	Castle doctrine?</a:t>
            </a:r>
          </a:p>
          <a:p>
            <a:pPr lvl="1"/>
            <a:r>
              <a:rPr lang="en-US" dirty="0"/>
              <a:t>	Self-defense?</a:t>
            </a:r>
          </a:p>
          <a:p>
            <a:pPr lvl="1"/>
            <a:endParaRPr lang="en-US" dirty="0"/>
          </a:p>
        </p:txBody>
      </p:sp>
      <p:grpSp>
        <p:nvGrpSpPr>
          <p:cNvPr id="3" name="Group 2">
            <a:extLst>
              <a:ext uri="{FF2B5EF4-FFF2-40B4-BE49-F238E27FC236}">
                <a16:creationId xmlns="" xmlns:a16="http://schemas.microsoft.com/office/drawing/2014/main" id="{ECD0DF65-8102-46D0-A774-A8B81ADF3D85}"/>
              </a:ext>
            </a:extLst>
          </p:cNvPr>
          <p:cNvGrpSpPr/>
          <p:nvPr/>
        </p:nvGrpSpPr>
        <p:grpSpPr>
          <a:xfrm>
            <a:off x="794674" y="4484188"/>
            <a:ext cx="7472065" cy="1248932"/>
            <a:chOff x="794674" y="4484188"/>
            <a:chExt cx="7472065" cy="1248932"/>
          </a:xfrm>
        </p:grpSpPr>
        <p:sp>
          <p:nvSpPr>
            <p:cNvPr id="8" name="TextBox 7"/>
            <p:cNvSpPr txBox="1"/>
            <p:nvPr/>
          </p:nvSpPr>
          <p:spPr>
            <a:xfrm rot="16200000">
              <a:off x="401041" y="4877821"/>
              <a:ext cx="1248932" cy="461665"/>
            </a:xfrm>
            <a:prstGeom prst="rect">
              <a:avLst/>
            </a:prstGeom>
            <a:noFill/>
          </p:spPr>
          <p:txBody>
            <a:bodyPr wrap="none" rtlCol="0">
              <a:spAutoFit/>
            </a:bodyPr>
            <a:lstStyle/>
            <a:p>
              <a:r>
                <a:rPr lang="en-US" dirty="0">
                  <a:latin typeface="+mn-lt"/>
                </a:rPr>
                <a:t>Don’t Kill</a:t>
              </a:r>
            </a:p>
          </p:txBody>
        </p:sp>
        <p:sp>
          <p:nvSpPr>
            <p:cNvPr id="9" name="TextBox 8"/>
            <p:cNvSpPr txBox="1"/>
            <p:nvPr/>
          </p:nvSpPr>
          <p:spPr>
            <a:xfrm rot="16200000">
              <a:off x="7757625" y="4876041"/>
              <a:ext cx="556563" cy="461665"/>
            </a:xfrm>
            <a:prstGeom prst="rect">
              <a:avLst/>
            </a:prstGeom>
            <a:noFill/>
          </p:spPr>
          <p:txBody>
            <a:bodyPr wrap="none" rtlCol="0">
              <a:spAutoFit/>
            </a:bodyPr>
            <a:lstStyle/>
            <a:p>
              <a:r>
                <a:rPr lang="en-US" dirty="0">
                  <a:latin typeface="+mn-lt"/>
                </a:rPr>
                <a:t>Kill</a:t>
              </a:r>
            </a:p>
          </p:txBody>
        </p:sp>
        <p:cxnSp>
          <p:nvCxnSpPr>
            <p:cNvPr id="11" name="Straight Connector 10"/>
            <p:cNvCxnSpPr/>
            <p:nvPr/>
          </p:nvCxnSpPr>
          <p:spPr>
            <a:xfrm>
              <a:off x="1325880" y="5113944"/>
              <a:ext cx="6492240" cy="0"/>
            </a:xfrm>
            <a:prstGeom prst="line">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107812" y="1995545"/>
            <a:ext cx="2093696" cy="430887"/>
          </a:xfrm>
          <a:prstGeom prst="rect">
            <a:avLst/>
          </a:prstGeom>
          <a:noFill/>
        </p:spPr>
        <p:txBody>
          <a:bodyPr wrap="square" rtlCol="0">
            <a:spAutoFit/>
          </a:bodyPr>
          <a:lstStyle/>
          <a:p>
            <a:r>
              <a:rPr lang="en-US" sz="2200" dirty="0">
                <a:latin typeface="+mn-lt"/>
              </a:rPr>
              <a:t>Tipping Points?</a:t>
            </a:r>
          </a:p>
        </p:txBody>
      </p:sp>
      <p:sp>
        <p:nvSpPr>
          <p:cNvPr id="16" name="Isosceles Triangle 15"/>
          <p:cNvSpPr/>
          <p:nvPr/>
        </p:nvSpPr>
        <p:spPr>
          <a:xfrm>
            <a:off x="5630101" y="4235788"/>
            <a:ext cx="796413" cy="501446"/>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3339703" y="4261798"/>
            <a:ext cx="796413" cy="501446"/>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Brace 17"/>
          <p:cNvSpPr/>
          <p:nvPr/>
        </p:nvSpPr>
        <p:spPr>
          <a:xfrm>
            <a:off x="3751385" y="1723292"/>
            <a:ext cx="375138" cy="97301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Isosceles Triangle 18"/>
          <p:cNvSpPr/>
          <p:nvPr/>
        </p:nvSpPr>
        <p:spPr>
          <a:xfrm>
            <a:off x="5627902" y="4245313"/>
            <a:ext cx="796413" cy="501446"/>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915507" y="3716215"/>
            <a:ext cx="1617751" cy="430887"/>
          </a:xfrm>
          <a:prstGeom prst="rect">
            <a:avLst/>
          </a:prstGeom>
          <a:noFill/>
        </p:spPr>
        <p:txBody>
          <a:bodyPr wrap="none" rtlCol="0">
            <a:spAutoFit/>
          </a:bodyPr>
          <a:lstStyle/>
          <a:p>
            <a:r>
              <a:rPr lang="en-US" sz="2200" dirty="0">
                <a:latin typeface="+mn-lt"/>
              </a:rPr>
              <a:t>Tipping point</a:t>
            </a:r>
          </a:p>
        </p:txBody>
      </p:sp>
      <p:sp>
        <p:nvSpPr>
          <p:cNvPr id="21" name="TextBox 20"/>
          <p:cNvSpPr txBox="1"/>
          <p:nvPr/>
        </p:nvSpPr>
        <p:spPr>
          <a:xfrm>
            <a:off x="2695803" y="5098705"/>
            <a:ext cx="3544496" cy="461665"/>
          </a:xfrm>
          <a:prstGeom prst="rect">
            <a:avLst/>
          </a:prstGeom>
          <a:noFill/>
        </p:spPr>
        <p:txBody>
          <a:bodyPr wrap="none" rtlCol="0">
            <a:spAutoFit/>
          </a:bodyPr>
          <a:lstStyle/>
          <a:p>
            <a:r>
              <a:rPr lang="en-US" dirty="0">
                <a:latin typeface="+mn-lt"/>
              </a:rPr>
              <a:t>Uniform Ethical Application?</a:t>
            </a:r>
          </a:p>
        </p:txBody>
      </p:sp>
    </p:spTree>
    <p:extLst>
      <p:ext uri="{BB962C8B-B14F-4D97-AF65-F5344CB8AC3E}">
        <p14:creationId xmlns="" xmlns:p14="http://schemas.microsoft.com/office/powerpoint/2010/main" val="41503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1000"/>
                                  </p:stCondLst>
                                  <p:childTnLst>
                                    <p:animMotion origin="layout" path="M 0 0  L -0.25 0  E" pathEditMode="relative" ptsTypes="">
                                      <p:cBhvr>
                                        <p:cTn id="6" dur="2000" fill="hold"/>
                                        <p:tgtEl>
                                          <p:spTgt spid="16"/>
                                        </p:tgtEl>
                                        <p:attrNameLst>
                                          <p:attrName>ppt_x</p:attrName>
                                          <p:attrName>ppt_y</p:attrName>
                                        </p:attrNameLst>
                                      </p:cBhvr>
                                    </p:animMotion>
                                  </p:childTnLst>
                                </p:cTn>
                              </p:par>
                            </p:childTnLst>
                          </p:cTn>
                        </p:par>
                        <p:par>
                          <p:cTn id="7" fill="hold">
                            <p:stCondLst>
                              <p:cond delay="3000"/>
                            </p:stCondLst>
                            <p:childTnLst>
                              <p:par>
                                <p:cTn id="8" presetID="1" presetClass="entr" presetSubtype="0" fill="hold" grpId="1"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3000"/>
                            </p:stCondLst>
                            <p:childTnLst>
                              <p:par>
                                <p:cTn id="11" presetID="63" presetClass="path" presetSubtype="0" accel="50000" decel="50000" fill="hold" grpId="0" nodeType="afterEffect">
                                  <p:stCondLst>
                                    <p:cond delay="0"/>
                                  </p:stCondLst>
                                  <p:childTnLst>
                                    <p:animMotion origin="layout" path="M 0.00052 -0.00162 L 0.0974 -0.00162 " pathEditMode="relative" rAng="0" ptsTypes="AA">
                                      <p:cBhvr>
                                        <p:cTn id="12" dur="2000" fill="hold"/>
                                        <p:tgtEl>
                                          <p:spTgt spid="17"/>
                                        </p:tgtEl>
                                        <p:attrNameLst>
                                          <p:attrName>ppt_x</p:attrName>
                                          <p:attrName>ppt_y</p:attrName>
                                        </p:attrNameLst>
                                      </p:cBhvr>
                                      <p:rCtr x="4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a:t>C. Laws and Ethics</a:t>
            </a:r>
          </a:p>
        </p:txBody>
      </p:sp>
      <p:sp>
        <p:nvSpPr>
          <p:cNvPr id="2" name="Content Placeholder 1"/>
          <p:cNvSpPr>
            <a:spLocks noGrp="1"/>
          </p:cNvSpPr>
          <p:nvPr>
            <p:ph idx="1"/>
          </p:nvPr>
        </p:nvSpPr>
        <p:spPr/>
        <p:txBody>
          <a:bodyPr/>
          <a:lstStyle/>
          <a:p>
            <a:r>
              <a:rPr lang="en-US" b="1" dirty="0"/>
              <a:t>Can we base Ethics on Laws?</a:t>
            </a:r>
          </a:p>
          <a:p>
            <a:endParaRPr lang="en-US" dirty="0"/>
          </a:p>
          <a:p>
            <a:pPr lvl="1"/>
            <a:r>
              <a:rPr lang="en-US" dirty="0"/>
              <a:t>Laws:</a:t>
            </a:r>
          </a:p>
          <a:p>
            <a:pPr lvl="2"/>
            <a:r>
              <a:rPr lang="en-US" dirty="0"/>
              <a:t>Structured and known</a:t>
            </a:r>
          </a:p>
          <a:p>
            <a:pPr lvl="2"/>
            <a:r>
              <a:rPr lang="en-US" dirty="0"/>
              <a:t>Address societal concerns</a:t>
            </a:r>
          </a:p>
          <a:p>
            <a:pPr lvl="2"/>
            <a:r>
              <a:rPr lang="en-US" dirty="0"/>
              <a:t>Define penalties</a:t>
            </a:r>
          </a:p>
          <a:p>
            <a:pPr lvl="1"/>
            <a:endParaRPr lang="en-US" dirty="0" smtClean="0"/>
          </a:p>
          <a:p>
            <a:pPr lvl="1"/>
            <a:r>
              <a:rPr lang="en-US" dirty="0" smtClean="0"/>
              <a:t>Society </a:t>
            </a:r>
            <a:r>
              <a:rPr lang="en-US" dirty="0"/>
              <a:t>members have responsibility to </a:t>
            </a:r>
          </a:p>
          <a:p>
            <a:pPr lvl="2"/>
            <a:r>
              <a:rPr lang="en-US" dirty="0"/>
              <a:t>know, </a:t>
            </a:r>
          </a:p>
          <a:p>
            <a:pPr lvl="2"/>
            <a:r>
              <a:rPr lang="en-US" dirty="0"/>
              <a:t>understand, and,</a:t>
            </a:r>
          </a:p>
          <a:p>
            <a:pPr lvl="2"/>
            <a:r>
              <a:rPr lang="en-US" dirty="0"/>
              <a:t>obey. </a:t>
            </a:r>
            <a:endParaRPr lang="en-US" dirty="0" smtClean="0"/>
          </a:p>
          <a:p>
            <a:pPr lvl="3"/>
            <a:r>
              <a:rPr lang="en-US" i="1" dirty="0" smtClean="0"/>
              <a:t>Ignorance of the law is no excuse.</a:t>
            </a:r>
            <a:endParaRPr lang="en-US" i="1" dirty="0"/>
          </a:p>
        </p:txBody>
      </p:sp>
      <p:pic>
        <p:nvPicPr>
          <p:cNvPr id="7171" name="Picture 3" descr="C:\Users\jmahun\AppData\Local\Temp\Temporary Internet Files\Content.IE5\YA89J193\MC900297159[1].wmf"/>
          <p:cNvPicPr>
            <a:picLocks noChangeAspect="1" noChangeArrowheads="1"/>
          </p:cNvPicPr>
          <p:nvPr/>
        </p:nvPicPr>
        <p:blipFill>
          <a:blip r:embed="rId3" cstate="print"/>
          <a:srcRect/>
          <a:stretch>
            <a:fillRect/>
          </a:stretch>
        </p:blipFill>
        <p:spPr bwMode="auto">
          <a:xfrm>
            <a:off x="6300142" y="2306156"/>
            <a:ext cx="1136749" cy="889254"/>
          </a:xfrm>
          <a:prstGeom prst="rect">
            <a:avLst/>
          </a:prstGeom>
          <a:noFill/>
        </p:spPr>
      </p:pic>
      <p:pic>
        <p:nvPicPr>
          <p:cNvPr id="36880" name="Picture 16" descr="C:\Users\jmahun\AppData\Local\Microsoft\Windows\Temporary Internet Files\Content.IE5\ZXOB2QA0\MC900287178[1].wmf"/>
          <p:cNvPicPr>
            <a:picLocks noChangeAspect="1" noChangeArrowheads="1"/>
          </p:cNvPicPr>
          <p:nvPr/>
        </p:nvPicPr>
        <p:blipFill>
          <a:blip r:embed="rId4" cstate="print"/>
          <a:srcRect/>
          <a:stretch>
            <a:fillRect/>
          </a:stretch>
        </p:blipFill>
        <p:spPr bwMode="auto">
          <a:xfrm>
            <a:off x="5820256" y="4372355"/>
            <a:ext cx="1675573" cy="1364447"/>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80103" y="1169003"/>
            <a:ext cx="3286423" cy="4622195"/>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3991896" y="707923"/>
            <a:ext cx="4542503" cy="2989006"/>
          </a:xfrm>
          <a:prstGeom prst="roundRect">
            <a:avLst>
              <a:gd name="adj" fmla="val 6068"/>
            </a:avLst>
          </a:prstGeom>
          <a:blipFill>
            <a:blip r:embed="rId3" cstate="print"/>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i="0" dirty="0">
                <a:solidFill>
                  <a:schemeClr val="accent5">
                    <a:lumMod val="50000"/>
                  </a:schemeClr>
                </a:solidFill>
              </a:rPr>
              <a:t>From http://www.online-writing-jobs.com/</a:t>
            </a:r>
          </a:p>
          <a:p>
            <a:pPr lvl="1"/>
            <a:r>
              <a:rPr lang="en-US" sz="1500" i="0" dirty="0">
                <a:solidFill>
                  <a:schemeClr val="accent5">
                    <a:lumMod val="50000"/>
                  </a:schemeClr>
                </a:solidFill>
              </a:rPr>
              <a:t>Looking for a writer to write 2 essay papers 7-10 pages long for college ethics class.  You can have 6 topics to choose from.  Each paper pays $50.00.  Send in details of your experience in writing college papers and your grades for them.  When you inquire I will send you the topics you have to choose from.  Must be able to accept payment through pay pal.</a:t>
            </a:r>
          </a:p>
          <a:p>
            <a:pPr lvl="1"/>
            <a:r>
              <a:rPr lang="en-US" sz="1500" i="0" dirty="0">
                <a:solidFill>
                  <a:schemeClr val="accent5">
                    <a:lumMod val="50000"/>
                  </a:schemeClr>
                </a:solidFill>
              </a:rPr>
              <a:t>Email to ***@</a:t>
            </a:r>
            <a:r>
              <a:rPr lang="en-US" sz="1500" i="0" dirty="0" err="1">
                <a:solidFill>
                  <a:schemeClr val="accent5">
                    <a:lumMod val="50000"/>
                  </a:schemeClr>
                </a:solidFill>
              </a:rPr>
              <a:t>yahoo.com</a:t>
            </a:r>
            <a:endParaRPr lang="en-US" sz="1500" i="0" dirty="0">
              <a:solidFill>
                <a:schemeClr val="accent5">
                  <a:lumMod val="50000"/>
                </a:schemeClr>
              </a:solidFill>
            </a:endParaRPr>
          </a:p>
        </p:txBody>
      </p:sp>
      <p:pic>
        <p:nvPicPr>
          <p:cNvPr id="1028" name="Picture 4" descr="The way I see it, unethical ethics are better than no ethics at all!"/>
          <p:cNvPicPr>
            <a:picLocks noChangeAspect="1" noChangeArrowheads="1"/>
          </p:cNvPicPr>
          <p:nvPr/>
        </p:nvPicPr>
        <p:blipFill>
          <a:blip r:embed="rId4" cstate="print"/>
          <a:srcRect/>
          <a:stretch>
            <a:fillRect/>
          </a:stretch>
        </p:blipFill>
        <p:spPr bwMode="auto">
          <a:xfrm>
            <a:off x="4727575" y="3846769"/>
            <a:ext cx="3144188" cy="25048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a:t>C. Laws and Ethics</a:t>
            </a:r>
          </a:p>
        </p:txBody>
      </p:sp>
      <p:sp>
        <p:nvSpPr>
          <p:cNvPr id="2" name="Content Placeholder 1"/>
          <p:cNvSpPr>
            <a:spLocks noGrp="1"/>
          </p:cNvSpPr>
          <p:nvPr>
            <p:ph idx="1"/>
          </p:nvPr>
        </p:nvSpPr>
        <p:spPr/>
        <p:txBody>
          <a:bodyPr/>
          <a:lstStyle/>
          <a:p>
            <a:r>
              <a:rPr lang="en-US" dirty="0"/>
              <a:t>While camping, my wife has a stroke. </a:t>
            </a:r>
          </a:p>
          <a:p>
            <a:pPr lvl="1"/>
            <a:endParaRPr lang="en-US" dirty="0"/>
          </a:p>
          <a:p>
            <a:pPr lvl="1"/>
            <a:r>
              <a:rPr lang="en-US" dirty="0"/>
              <a:t>I put her into the car and drive as fast as I can to a hospital emergency room 15 miles away. </a:t>
            </a:r>
          </a:p>
          <a:p>
            <a:pPr lvl="1"/>
            <a:endParaRPr lang="en-US" dirty="0"/>
          </a:p>
          <a:p>
            <a:pPr lvl="1"/>
            <a:r>
              <a:rPr lang="en-US" dirty="0"/>
              <a:t>I exceed speed limit by considerable amounts. </a:t>
            </a:r>
          </a:p>
          <a:p>
            <a:pPr lvl="1"/>
            <a:endParaRPr lang="en-US" dirty="0"/>
          </a:p>
          <a:p>
            <a:pPr lvl="1"/>
            <a:r>
              <a:rPr lang="en-US" dirty="0"/>
              <a:t>Police cruiser picks me up on radar and begins pursuit. </a:t>
            </a:r>
          </a:p>
          <a:p>
            <a:pPr lvl="1"/>
            <a:endParaRPr lang="en-US" dirty="0"/>
          </a:p>
          <a:p>
            <a:pPr lvl="1"/>
            <a:r>
              <a:rPr lang="en-US" dirty="0"/>
              <a:t>I ignore it and keep speeding for the hospital.</a:t>
            </a:r>
          </a:p>
        </p:txBody>
      </p:sp>
      <p:pic>
        <p:nvPicPr>
          <p:cNvPr id="2051" name="Picture 3" descr="C:\Users\gmahun\AppData\Local\Microsoft\Windows\Temporary Internet Files\Content.IE5\2O5P265X\MC900013641[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7622" y="3849849"/>
            <a:ext cx="1069361" cy="68439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gmahun\AppData\Local\Microsoft\Windows\Temporary Internet Files\Content.IE5\2N4J18KN\MP900314367[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48492" y="1659835"/>
            <a:ext cx="587317" cy="6789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Group 8">
            <a:extLst>
              <a:ext uri="{FF2B5EF4-FFF2-40B4-BE49-F238E27FC236}">
                <a16:creationId xmlns="" xmlns:a16="http://schemas.microsoft.com/office/drawing/2014/main" id="{CF4FFD83-13B2-4002-AFBF-9B2BF731F7AE}"/>
              </a:ext>
            </a:extLst>
          </p:cNvPr>
          <p:cNvGrpSpPr/>
          <p:nvPr/>
        </p:nvGrpSpPr>
        <p:grpSpPr>
          <a:xfrm>
            <a:off x="6816380" y="2650432"/>
            <a:ext cx="508760" cy="685622"/>
            <a:chOff x="3357563" y="4369902"/>
            <a:chExt cx="508760" cy="685622"/>
          </a:xfrm>
        </p:grpSpPr>
        <p:pic>
          <p:nvPicPr>
            <p:cNvPr id="4" name="Picture 3">
              <a:extLst>
                <a:ext uri="{FF2B5EF4-FFF2-40B4-BE49-F238E27FC236}">
                  <a16:creationId xmlns="" xmlns:a16="http://schemas.microsoft.com/office/drawing/2014/main" id="{CBA054D3-F595-4BEA-8708-76AE25E66AF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57563" y="4369902"/>
              <a:ext cx="508760" cy="678347"/>
            </a:xfrm>
            <a:prstGeom prst="rect">
              <a:avLst/>
            </a:prstGeom>
          </p:spPr>
        </p:pic>
        <p:pic>
          <p:nvPicPr>
            <p:cNvPr id="8" name="Picture 7">
              <a:extLst>
                <a:ext uri="{FF2B5EF4-FFF2-40B4-BE49-F238E27FC236}">
                  <a16:creationId xmlns="" xmlns:a16="http://schemas.microsoft.com/office/drawing/2014/main" id="{0746EB67-0365-4F55-82C8-BF0DAC2317D5}"/>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369801" y="4717313"/>
              <a:ext cx="482939" cy="338211"/>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a:t>C. Laws and Ethics</a:t>
            </a:r>
          </a:p>
        </p:txBody>
      </p:sp>
      <p:sp>
        <p:nvSpPr>
          <p:cNvPr id="2" name="Content Placeholder 1"/>
          <p:cNvSpPr>
            <a:spLocks noGrp="1"/>
          </p:cNvSpPr>
          <p:nvPr>
            <p:ph idx="1"/>
          </p:nvPr>
        </p:nvSpPr>
        <p:spPr/>
        <p:txBody>
          <a:bodyPr/>
          <a:lstStyle/>
          <a:p>
            <a:r>
              <a:rPr lang="en-US" dirty="0"/>
              <a:t>While camping, my wife has a stroke. </a:t>
            </a:r>
          </a:p>
          <a:p>
            <a:pPr lvl="1"/>
            <a:endParaRPr lang="en-US" dirty="0"/>
          </a:p>
          <a:p>
            <a:pPr lvl="1"/>
            <a:r>
              <a:rPr lang="en-US" dirty="0"/>
              <a:t>I put her into the car and drive as fast as I can to a hospital emergency room 15 miles away. </a:t>
            </a:r>
          </a:p>
          <a:p>
            <a:pPr lvl="1"/>
            <a:endParaRPr lang="en-US" dirty="0"/>
          </a:p>
          <a:p>
            <a:pPr lvl="1"/>
            <a:r>
              <a:rPr lang="en-US" dirty="0"/>
              <a:t>I exceed speed limit by considerable amounts. </a:t>
            </a:r>
          </a:p>
          <a:p>
            <a:pPr lvl="1"/>
            <a:endParaRPr lang="en-US" dirty="0"/>
          </a:p>
          <a:p>
            <a:pPr lvl="1"/>
            <a:r>
              <a:rPr lang="en-US" dirty="0"/>
              <a:t>Police cruiser picks me up on radar and begins pursuit. </a:t>
            </a:r>
          </a:p>
          <a:p>
            <a:pPr lvl="1"/>
            <a:endParaRPr lang="en-US" dirty="0"/>
          </a:p>
          <a:p>
            <a:pPr lvl="1"/>
            <a:r>
              <a:rPr lang="en-US" dirty="0"/>
              <a:t>I ignore it and keep speeding for the hospital.</a:t>
            </a:r>
          </a:p>
        </p:txBody>
      </p:sp>
      <p:pic>
        <p:nvPicPr>
          <p:cNvPr id="2051" name="Picture 3" descr="C:\Users\gmahun\AppData\Local\Microsoft\Windows\Temporary Internet Files\Content.IE5\2O5P265X\MC900013641[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7622" y="3849849"/>
            <a:ext cx="1069361" cy="68439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gmahun\AppData\Local\Microsoft\Windows\Temporary Internet Files\Content.IE5\2N4J18KN\MP900314367[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48492" y="1659835"/>
            <a:ext cx="587317" cy="67897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Group 8">
            <a:extLst>
              <a:ext uri="{FF2B5EF4-FFF2-40B4-BE49-F238E27FC236}">
                <a16:creationId xmlns="" xmlns:a16="http://schemas.microsoft.com/office/drawing/2014/main" id="{CF4FFD83-13B2-4002-AFBF-9B2BF731F7AE}"/>
              </a:ext>
            </a:extLst>
          </p:cNvPr>
          <p:cNvGrpSpPr/>
          <p:nvPr/>
        </p:nvGrpSpPr>
        <p:grpSpPr>
          <a:xfrm>
            <a:off x="6816380" y="2650432"/>
            <a:ext cx="508760" cy="685622"/>
            <a:chOff x="3357563" y="4369902"/>
            <a:chExt cx="508760" cy="685622"/>
          </a:xfrm>
        </p:grpSpPr>
        <p:pic>
          <p:nvPicPr>
            <p:cNvPr id="4" name="Picture 3">
              <a:extLst>
                <a:ext uri="{FF2B5EF4-FFF2-40B4-BE49-F238E27FC236}">
                  <a16:creationId xmlns="" xmlns:a16="http://schemas.microsoft.com/office/drawing/2014/main" id="{CBA054D3-F595-4BEA-8708-76AE25E66AF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57563" y="4369902"/>
              <a:ext cx="508760" cy="678347"/>
            </a:xfrm>
            <a:prstGeom prst="rect">
              <a:avLst/>
            </a:prstGeom>
          </p:spPr>
        </p:pic>
        <p:pic>
          <p:nvPicPr>
            <p:cNvPr id="8" name="Picture 7">
              <a:extLst>
                <a:ext uri="{FF2B5EF4-FFF2-40B4-BE49-F238E27FC236}">
                  <a16:creationId xmlns="" xmlns:a16="http://schemas.microsoft.com/office/drawing/2014/main" id="{0746EB67-0365-4F55-82C8-BF0DAC2317D5}"/>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369801" y="4717313"/>
              <a:ext cx="482939" cy="338211"/>
            </a:xfrm>
            <a:prstGeom prst="rect">
              <a:avLst/>
            </a:prstGeom>
          </p:spPr>
        </p:pic>
      </p:grpSp>
      <p:sp>
        <p:nvSpPr>
          <p:cNvPr id="10" name="Rounded Rectangle 5">
            <a:extLst>
              <a:ext uri="{FF2B5EF4-FFF2-40B4-BE49-F238E27FC236}">
                <a16:creationId xmlns="" xmlns:a16="http://schemas.microsoft.com/office/drawing/2014/main" id="{B5BBFD2C-D51B-4C7B-A8B2-734B7C3C90C2}"/>
              </a:ext>
            </a:extLst>
          </p:cNvPr>
          <p:cNvSpPr/>
          <p:nvPr/>
        </p:nvSpPr>
        <p:spPr>
          <a:xfrm>
            <a:off x="2446622" y="4899991"/>
            <a:ext cx="4064000" cy="1107921"/>
          </a:xfrm>
          <a:prstGeom prst="roundRect">
            <a:avLst>
              <a:gd name="adj" fmla="val 14626"/>
            </a:avLst>
          </a:prstGeom>
          <a:gradFill flip="none" rotWithShape="1">
            <a:gsLst>
              <a:gs pos="0">
                <a:schemeClr val="tx1">
                  <a:lumMod val="75000"/>
                  <a:lumOff val="25000"/>
                  <a:tint val="66000"/>
                  <a:satMod val="160000"/>
                  <a:alpha val="50000"/>
                </a:schemeClr>
              </a:gs>
              <a:gs pos="50000">
                <a:schemeClr val="tx1">
                  <a:lumMod val="75000"/>
                  <a:lumOff val="25000"/>
                  <a:tint val="44500"/>
                  <a:satMod val="160000"/>
                </a:schemeClr>
              </a:gs>
              <a:gs pos="100000">
                <a:schemeClr val="tx1">
                  <a:lumMod val="75000"/>
                  <a:lumOff val="25000"/>
                  <a:tint val="23500"/>
                  <a:satMod val="160000"/>
                </a:schemeClr>
              </a:gs>
            </a:gsLst>
            <a:lin ang="18900000" scaled="1"/>
            <a:tileRect/>
          </a:gradFill>
          <a:ln w="28575">
            <a:solidFill>
              <a:srgbClr val="6F664C">
                <a:alpha val="65882"/>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dirty="0">
                <a:solidFill>
                  <a:srgbClr val="483618"/>
                </a:solidFill>
              </a:rPr>
              <a:t>Were my actions ethical?</a:t>
            </a:r>
          </a:p>
          <a:p>
            <a:pPr algn="ctr">
              <a:spcBef>
                <a:spcPts val="600"/>
              </a:spcBef>
            </a:pPr>
            <a:r>
              <a:rPr lang="en-US" dirty="0">
                <a:solidFill>
                  <a:srgbClr val="483618"/>
                </a:solidFill>
              </a:rPr>
              <a:t>Were my actions legal?</a:t>
            </a:r>
          </a:p>
        </p:txBody>
      </p:sp>
    </p:spTree>
    <p:extLst>
      <p:ext uri="{BB962C8B-B14F-4D97-AF65-F5344CB8AC3E}">
        <p14:creationId xmlns="" xmlns:p14="http://schemas.microsoft.com/office/powerpoint/2010/main" val="304304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a:t>C. Laws and Ethics</a:t>
            </a:r>
          </a:p>
        </p:txBody>
      </p:sp>
      <p:sp>
        <p:nvSpPr>
          <p:cNvPr id="2" name="Content Placeholder 1"/>
          <p:cNvSpPr>
            <a:spLocks noGrp="1"/>
          </p:cNvSpPr>
          <p:nvPr>
            <p:ph idx="1"/>
          </p:nvPr>
        </p:nvSpPr>
        <p:spPr/>
        <p:txBody>
          <a:bodyPr/>
          <a:lstStyle/>
          <a:p>
            <a:r>
              <a:rPr lang="en-US" dirty="0"/>
              <a:t>What if...</a:t>
            </a:r>
          </a:p>
          <a:p>
            <a:pPr lvl="1"/>
            <a:endParaRPr lang="en-US" dirty="0"/>
          </a:p>
          <a:p>
            <a:pPr lvl="1"/>
            <a:r>
              <a:rPr lang="en-US" sz="2200" dirty="0"/>
              <a:t>... I’d lost control of the car, hit another car, and kept going? </a:t>
            </a:r>
          </a:p>
          <a:p>
            <a:pPr lvl="3"/>
            <a:r>
              <a:rPr lang="en-US" sz="1800" dirty="0"/>
              <a:t>Is a hit-and-run as forgivable as speeding? </a:t>
            </a:r>
          </a:p>
          <a:p>
            <a:pPr lvl="1"/>
            <a:r>
              <a:rPr lang="en-US" sz="2200" dirty="0"/>
              <a:t>... I’d lost control of the car, hit a pedestrian, and kept going?</a:t>
            </a:r>
          </a:p>
          <a:p>
            <a:pPr lvl="1"/>
            <a:r>
              <a:rPr lang="en-US" sz="2200" dirty="0"/>
              <a:t>... the ER determined my wife had heartburn?</a:t>
            </a:r>
          </a:p>
          <a:p>
            <a:pPr lvl="1"/>
            <a:endParaRPr lang="en-US" sz="2200" dirty="0"/>
          </a:p>
          <a:p>
            <a:pPr lvl="1"/>
            <a:r>
              <a:rPr lang="en-US" sz="2200" dirty="0"/>
              <a:t>These didn’t happen until </a:t>
            </a:r>
            <a:r>
              <a:rPr lang="en-US" sz="2200" b="1" dirty="0"/>
              <a:t>after</a:t>
            </a:r>
            <a:r>
              <a:rPr lang="en-US" sz="2200" dirty="0"/>
              <a:t> I'd acted on my decision.</a:t>
            </a:r>
          </a:p>
          <a:p>
            <a:pPr lvl="2"/>
            <a:r>
              <a:rPr lang="en-US" sz="2200" dirty="0"/>
              <a:t>Should I have </a:t>
            </a:r>
            <a:r>
              <a:rPr lang="en-US" sz="2200" b="1" dirty="0"/>
              <a:t>anticipated</a:t>
            </a:r>
            <a:r>
              <a:rPr lang="en-US" sz="2200" dirty="0"/>
              <a:t> them? </a:t>
            </a:r>
          </a:p>
          <a:p>
            <a:pPr lvl="2"/>
            <a:r>
              <a:rPr lang="en-US" sz="2200" dirty="0"/>
              <a:t>Did I have </a:t>
            </a:r>
            <a:r>
              <a:rPr lang="en-US" sz="2200" b="1" dirty="0"/>
              <a:t>time</a:t>
            </a:r>
            <a:r>
              <a:rPr lang="en-US" sz="2200" dirty="0"/>
              <a:t> to consider these?</a:t>
            </a:r>
          </a:p>
          <a:p>
            <a:pPr lvl="2"/>
            <a:r>
              <a:rPr lang="en-US" sz="2200" dirty="0"/>
              <a:t>Do I have </a:t>
            </a:r>
            <a:r>
              <a:rPr lang="en-US" sz="2200" b="1" dirty="0"/>
              <a:t>control</a:t>
            </a:r>
            <a:r>
              <a:rPr lang="en-US" sz="2200" dirty="0"/>
              <a:t> over any of these?</a:t>
            </a:r>
          </a:p>
        </p:txBody>
      </p:sp>
      <p:pic>
        <p:nvPicPr>
          <p:cNvPr id="11" name="Picture 1" descr="C:\Users\jmahun\AppData\Local\Microsoft\Windows\Temporary Internet Files\Content.IE5\ZXOB2QA0\MC900240375[1].wmf">
            <a:extLst>
              <a:ext uri="{FF2B5EF4-FFF2-40B4-BE49-F238E27FC236}">
                <a16:creationId xmlns="" xmlns:a16="http://schemas.microsoft.com/office/drawing/2014/main" id="{4E3F52BA-414B-4C2B-BFDF-6A999EDD5C6C}"/>
              </a:ext>
            </a:extLst>
          </p:cNvPr>
          <p:cNvPicPr>
            <a:picLocks noChangeAspect="1" noChangeArrowheads="1"/>
          </p:cNvPicPr>
          <p:nvPr/>
        </p:nvPicPr>
        <p:blipFill>
          <a:blip r:embed="rId3" cstate="print"/>
          <a:srcRect/>
          <a:stretch>
            <a:fillRect/>
          </a:stretch>
        </p:blipFill>
        <p:spPr bwMode="auto">
          <a:xfrm>
            <a:off x="6676804" y="3857487"/>
            <a:ext cx="647499" cy="1028867"/>
          </a:xfrm>
          <a:prstGeom prst="rect">
            <a:avLst/>
          </a:prstGeom>
          <a:noFill/>
        </p:spPr>
      </p:pic>
      <p:pic>
        <p:nvPicPr>
          <p:cNvPr id="12" name="Picture 6" descr="C:\Users\jmahun\AppData\Local\Microsoft\Windows\Temporary Internet Files\Content.IE5\ZXOB2QA0\MP900305767[1].jpg">
            <a:extLst>
              <a:ext uri="{FF2B5EF4-FFF2-40B4-BE49-F238E27FC236}">
                <a16:creationId xmlns="" xmlns:a16="http://schemas.microsoft.com/office/drawing/2014/main" id="{AF54A8DE-85AD-4ECB-ABCB-DF76852A9F74}"/>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64379" y="4820479"/>
            <a:ext cx="848995" cy="889000"/>
          </a:xfrm>
          <a:prstGeom prst="rect">
            <a:avLst/>
          </a:prstGeom>
          <a:noFill/>
        </p:spPr>
      </p:pic>
    </p:spTree>
    <p:extLst>
      <p:ext uri="{BB962C8B-B14F-4D97-AF65-F5344CB8AC3E}">
        <p14:creationId xmlns="" xmlns:p14="http://schemas.microsoft.com/office/powerpoint/2010/main" val="2438834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normAutofit fontScale="90000"/>
          </a:bodyPr>
          <a:lstStyle/>
          <a:p>
            <a:r>
              <a:rPr lang="en-US" dirty="0"/>
              <a:t>C. Laws and Ethics</a:t>
            </a:r>
          </a:p>
        </p:txBody>
      </p:sp>
      <p:grpSp>
        <p:nvGrpSpPr>
          <p:cNvPr id="37" name="Group 19"/>
          <p:cNvGrpSpPr>
            <a:grpSpLocks noChangeAspect="1"/>
          </p:cNvGrpSpPr>
          <p:nvPr/>
        </p:nvGrpSpPr>
        <p:grpSpPr>
          <a:xfrm>
            <a:off x="1191294" y="1844892"/>
            <a:ext cx="1828800" cy="1828800"/>
            <a:chOff x="1551944" y="1792705"/>
            <a:chExt cx="3657600" cy="3657600"/>
          </a:xfrm>
        </p:grpSpPr>
        <p:sp>
          <p:nvSpPr>
            <p:cNvPr id="38" name="Chord 37"/>
            <p:cNvSpPr>
              <a:spLocks noChangeAspect="1"/>
            </p:cNvSpPr>
            <p:nvPr/>
          </p:nvSpPr>
          <p:spPr>
            <a:xfrm>
              <a:off x="1551944" y="1792705"/>
              <a:ext cx="3657600" cy="3657600"/>
            </a:xfrm>
            <a:prstGeom prst="chord">
              <a:avLst>
                <a:gd name="adj1" fmla="val 5377532"/>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9" name="Chord 38"/>
            <p:cNvSpPr>
              <a:spLocks noChangeAspect="1"/>
            </p:cNvSpPr>
            <p:nvPr/>
          </p:nvSpPr>
          <p:spPr>
            <a:xfrm>
              <a:off x="1551944" y="1792705"/>
              <a:ext cx="3657600" cy="3657600"/>
            </a:xfrm>
            <a:prstGeom prst="chord">
              <a:avLst>
                <a:gd name="adj1" fmla="val 14140697"/>
                <a:gd name="adj2" fmla="val 543896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0" name="Rectangle 39"/>
            <p:cNvSpPr/>
            <p:nvPr/>
          </p:nvSpPr>
          <p:spPr>
            <a:xfrm rot="4260000">
              <a:off x="1471406" y="3489327"/>
              <a:ext cx="1626086" cy="80022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41" name="Rectangle 40"/>
            <p:cNvSpPr/>
            <p:nvPr/>
          </p:nvSpPr>
          <p:spPr>
            <a:xfrm rot="4416858">
              <a:off x="3148766" y="3076369"/>
              <a:ext cx="1712648" cy="80022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42" name="Group 41"/>
          <p:cNvGrpSpPr>
            <a:grpSpLocks noChangeAspect="1"/>
          </p:cNvGrpSpPr>
          <p:nvPr/>
        </p:nvGrpSpPr>
        <p:grpSpPr>
          <a:xfrm>
            <a:off x="5847012" y="1844892"/>
            <a:ext cx="1828800" cy="1828800"/>
            <a:chOff x="4965292" y="1494507"/>
            <a:chExt cx="3657600" cy="3657600"/>
          </a:xfrm>
        </p:grpSpPr>
        <p:sp>
          <p:nvSpPr>
            <p:cNvPr id="43" name="Chord 42"/>
            <p:cNvSpPr>
              <a:spLocks noChangeAspect="1"/>
            </p:cNvSpPr>
            <p:nvPr/>
          </p:nvSpPr>
          <p:spPr>
            <a:xfrm>
              <a:off x="4965292" y="1494507"/>
              <a:ext cx="3657600" cy="3657600"/>
            </a:xfrm>
            <a:prstGeom prst="chord">
              <a:avLst>
                <a:gd name="adj1" fmla="val 1285138"/>
                <a:gd name="adj2" fmla="val 9522009"/>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4" name="Chord 43"/>
            <p:cNvSpPr>
              <a:spLocks noChangeAspect="1"/>
            </p:cNvSpPr>
            <p:nvPr/>
          </p:nvSpPr>
          <p:spPr>
            <a:xfrm>
              <a:off x="4965292" y="1494507"/>
              <a:ext cx="3657600" cy="3657600"/>
            </a:xfrm>
            <a:prstGeom prst="chord">
              <a:avLst>
                <a:gd name="adj1" fmla="val 9499492"/>
                <a:gd name="adj2" fmla="val 1277265"/>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p:cNvSpPr/>
            <p:nvPr/>
          </p:nvSpPr>
          <p:spPr>
            <a:xfrm>
              <a:off x="5862966" y="3965323"/>
              <a:ext cx="1911420" cy="800220"/>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46" name="Rectangle 45"/>
            <p:cNvSpPr/>
            <p:nvPr/>
          </p:nvSpPr>
          <p:spPr>
            <a:xfrm>
              <a:off x="5523878" y="2479455"/>
              <a:ext cx="2510944" cy="800220"/>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sp>
        <p:nvSpPr>
          <p:cNvPr id="51" name="Rectangle 4"/>
          <p:cNvSpPr>
            <a:spLocks noGrp="1" noChangeArrowheads="1"/>
          </p:cNvSpPr>
          <p:nvPr>
            <p:ph idx="1"/>
          </p:nvPr>
        </p:nvSpPr>
        <p:spPr>
          <a:xfrm>
            <a:off x="663880" y="866899"/>
            <a:ext cx="7640876" cy="5433693"/>
          </a:xfrm>
        </p:spPr>
        <p:txBody>
          <a:bodyPr>
            <a:normAutofit/>
          </a:bodyPr>
          <a:lstStyle/>
          <a:p>
            <a:pPr>
              <a:buFont typeface="Wingdings" pitchFamily="2" charset="2"/>
              <a:buNone/>
            </a:pPr>
            <a:r>
              <a:rPr lang="en-US" sz="2400"/>
              <a:t>Any action is:</a:t>
            </a:r>
          </a:p>
          <a:p>
            <a:pPr lvl="1"/>
            <a:r>
              <a:rPr lang="en-US"/>
              <a:t> legal or illegal			    ethical or unethical</a:t>
            </a:r>
          </a:p>
          <a:p>
            <a:pPr lvl="1">
              <a:buFont typeface="Wingdings" pitchFamily="2" charset="2"/>
              <a:buNone/>
            </a:pPr>
            <a:r>
              <a:rPr lang="en-US"/>
              <a:t> </a:t>
            </a:r>
          </a:p>
        </p:txBody>
      </p:sp>
    </p:spTree>
    <p:extLst>
      <p:ext uri="{BB962C8B-B14F-4D97-AF65-F5344CB8AC3E}">
        <p14:creationId xmlns="" xmlns:p14="http://schemas.microsoft.com/office/powerpoint/2010/main" val="9022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normAutofit fontScale="90000"/>
          </a:bodyPr>
          <a:lstStyle/>
          <a:p>
            <a:r>
              <a:rPr lang="en-US" dirty="0"/>
              <a:t>C. Laws and Ethics</a:t>
            </a:r>
          </a:p>
        </p:txBody>
      </p:sp>
      <p:grpSp>
        <p:nvGrpSpPr>
          <p:cNvPr id="37" name="Group 19"/>
          <p:cNvGrpSpPr>
            <a:grpSpLocks noChangeAspect="1"/>
          </p:cNvGrpSpPr>
          <p:nvPr/>
        </p:nvGrpSpPr>
        <p:grpSpPr>
          <a:xfrm>
            <a:off x="1191294" y="1844892"/>
            <a:ext cx="1828800" cy="1828800"/>
            <a:chOff x="1551944" y="1792705"/>
            <a:chExt cx="3657600" cy="3657600"/>
          </a:xfrm>
        </p:grpSpPr>
        <p:sp>
          <p:nvSpPr>
            <p:cNvPr id="38" name="Chord 37"/>
            <p:cNvSpPr>
              <a:spLocks noChangeAspect="1"/>
            </p:cNvSpPr>
            <p:nvPr/>
          </p:nvSpPr>
          <p:spPr>
            <a:xfrm>
              <a:off x="1551944" y="1792705"/>
              <a:ext cx="3657600" cy="3657600"/>
            </a:xfrm>
            <a:prstGeom prst="chord">
              <a:avLst>
                <a:gd name="adj1" fmla="val 5377532"/>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9" name="Chord 38"/>
            <p:cNvSpPr>
              <a:spLocks noChangeAspect="1"/>
            </p:cNvSpPr>
            <p:nvPr/>
          </p:nvSpPr>
          <p:spPr>
            <a:xfrm>
              <a:off x="1551944" y="1792705"/>
              <a:ext cx="3657600" cy="3657600"/>
            </a:xfrm>
            <a:prstGeom prst="chord">
              <a:avLst>
                <a:gd name="adj1" fmla="val 14140697"/>
                <a:gd name="adj2" fmla="val 543896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0" name="Rectangle 39"/>
            <p:cNvSpPr/>
            <p:nvPr/>
          </p:nvSpPr>
          <p:spPr>
            <a:xfrm rot="4260000">
              <a:off x="1471406" y="3489327"/>
              <a:ext cx="1626086" cy="80022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41" name="Rectangle 40"/>
            <p:cNvSpPr/>
            <p:nvPr/>
          </p:nvSpPr>
          <p:spPr>
            <a:xfrm rot="4416858">
              <a:off x="3148766" y="3076369"/>
              <a:ext cx="1712648" cy="80022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42" name="Group 41"/>
          <p:cNvGrpSpPr>
            <a:grpSpLocks noChangeAspect="1"/>
          </p:cNvGrpSpPr>
          <p:nvPr/>
        </p:nvGrpSpPr>
        <p:grpSpPr>
          <a:xfrm>
            <a:off x="5847012" y="1844892"/>
            <a:ext cx="1828800" cy="1828800"/>
            <a:chOff x="4965292" y="1494507"/>
            <a:chExt cx="3657600" cy="3657600"/>
          </a:xfrm>
        </p:grpSpPr>
        <p:sp>
          <p:nvSpPr>
            <p:cNvPr id="43" name="Chord 42"/>
            <p:cNvSpPr>
              <a:spLocks noChangeAspect="1"/>
            </p:cNvSpPr>
            <p:nvPr/>
          </p:nvSpPr>
          <p:spPr>
            <a:xfrm>
              <a:off x="4965292" y="1494507"/>
              <a:ext cx="3657600" cy="3657600"/>
            </a:xfrm>
            <a:prstGeom prst="chord">
              <a:avLst>
                <a:gd name="adj1" fmla="val 1285138"/>
                <a:gd name="adj2" fmla="val 9522009"/>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4" name="Chord 43"/>
            <p:cNvSpPr>
              <a:spLocks noChangeAspect="1"/>
            </p:cNvSpPr>
            <p:nvPr/>
          </p:nvSpPr>
          <p:spPr>
            <a:xfrm>
              <a:off x="4965292" y="1494507"/>
              <a:ext cx="3657600" cy="3657600"/>
            </a:xfrm>
            <a:prstGeom prst="chord">
              <a:avLst>
                <a:gd name="adj1" fmla="val 9499492"/>
                <a:gd name="adj2" fmla="val 1277265"/>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p:cNvSpPr/>
            <p:nvPr/>
          </p:nvSpPr>
          <p:spPr>
            <a:xfrm>
              <a:off x="5862966" y="3965323"/>
              <a:ext cx="1911420" cy="800220"/>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46" name="Rectangle 45"/>
            <p:cNvSpPr/>
            <p:nvPr/>
          </p:nvSpPr>
          <p:spPr>
            <a:xfrm>
              <a:off x="5523878" y="2479455"/>
              <a:ext cx="2510944" cy="800220"/>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nvGrpSpPr>
          <p:cNvPr id="54" name="Group 53"/>
          <p:cNvGrpSpPr/>
          <p:nvPr/>
        </p:nvGrpSpPr>
        <p:grpSpPr>
          <a:xfrm>
            <a:off x="2951178" y="3442449"/>
            <a:ext cx="3055061" cy="322260"/>
            <a:chOff x="2951178" y="3442449"/>
            <a:chExt cx="3055061" cy="322260"/>
          </a:xfrm>
        </p:grpSpPr>
        <p:sp>
          <p:nvSpPr>
            <p:cNvPr id="35" name="Right Arrow 34"/>
            <p:cNvSpPr/>
            <p:nvPr/>
          </p:nvSpPr>
          <p:spPr>
            <a:xfrm rot="1732007">
              <a:off x="2951178" y="3462048"/>
              <a:ext cx="689392" cy="30266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7" name="Right Arrow 46"/>
            <p:cNvSpPr/>
            <p:nvPr/>
          </p:nvSpPr>
          <p:spPr>
            <a:xfrm rot="8467413">
              <a:off x="5316847" y="3442449"/>
              <a:ext cx="689392" cy="30266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 xmlns:a16="http://schemas.microsoft.com/office/drawing/2014/main" id="{BCEE9102-2E61-4DB6-B209-B097A88A82AF}"/>
              </a:ext>
            </a:extLst>
          </p:cNvPr>
          <p:cNvGrpSpPr/>
          <p:nvPr/>
        </p:nvGrpSpPr>
        <p:grpSpPr>
          <a:xfrm>
            <a:off x="3477296" y="3615076"/>
            <a:ext cx="1828800" cy="1828800"/>
            <a:chOff x="3525853" y="3615076"/>
            <a:chExt cx="1828800" cy="1828800"/>
          </a:xfrm>
        </p:grpSpPr>
        <p:grpSp>
          <p:nvGrpSpPr>
            <p:cNvPr id="30" name="Group 19">
              <a:extLst>
                <a:ext uri="{FF2B5EF4-FFF2-40B4-BE49-F238E27FC236}">
                  <a16:creationId xmlns="" xmlns:a16="http://schemas.microsoft.com/office/drawing/2014/main" id="{7E10D58C-9310-4859-958C-322CBD0AA2A6}"/>
                </a:ext>
              </a:extLst>
            </p:cNvPr>
            <p:cNvGrpSpPr>
              <a:grpSpLocks noChangeAspect="1"/>
            </p:cNvGrpSpPr>
            <p:nvPr/>
          </p:nvGrpSpPr>
          <p:grpSpPr>
            <a:xfrm>
              <a:off x="3525853" y="3615076"/>
              <a:ext cx="1828800" cy="1828800"/>
              <a:chOff x="1551944" y="1792705"/>
              <a:chExt cx="3657600" cy="3657600"/>
            </a:xfrm>
          </p:grpSpPr>
          <p:sp>
            <p:nvSpPr>
              <p:cNvPr id="48" name="Chord 47">
                <a:extLst>
                  <a:ext uri="{FF2B5EF4-FFF2-40B4-BE49-F238E27FC236}">
                    <a16:creationId xmlns="" xmlns:a16="http://schemas.microsoft.com/office/drawing/2014/main" id="{9F4CFA80-76E5-4534-9A79-5866F0146D21}"/>
                  </a:ext>
                </a:extLst>
              </p:cNvPr>
              <p:cNvSpPr>
                <a:spLocks noChangeAspect="1"/>
              </p:cNvSpPr>
              <p:nvPr/>
            </p:nvSpPr>
            <p:spPr>
              <a:xfrm>
                <a:off x="1551944" y="1792705"/>
                <a:ext cx="3657600" cy="3657600"/>
              </a:xfrm>
              <a:prstGeom prst="chord">
                <a:avLst>
                  <a:gd name="adj1" fmla="val 5377532"/>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9" name="Chord 48">
                <a:extLst>
                  <a:ext uri="{FF2B5EF4-FFF2-40B4-BE49-F238E27FC236}">
                    <a16:creationId xmlns="" xmlns:a16="http://schemas.microsoft.com/office/drawing/2014/main" id="{37823CBE-4E05-4393-A4BC-AE2EA2899015}"/>
                  </a:ext>
                </a:extLst>
              </p:cNvPr>
              <p:cNvSpPr>
                <a:spLocks noChangeAspect="1"/>
              </p:cNvSpPr>
              <p:nvPr/>
            </p:nvSpPr>
            <p:spPr>
              <a:xfrm>
                <a:off x="1551944" y="1792705"/>
                <a:ext cx="3657600" cy="3657600"/>
              </a:xfrm>
              <a:prstGeom prst="chord">
                <a:avLst>
                  <a:gd name="adj1" fmla="val 14140697"/>
                  <a:gd name="adj2" fmla="val 543896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9633DEDA-7918-4531-A904-D46275633C24}"/>
                  </a:ext>
                </a:extLst>
              </p:cNvPr>
              <p:cNvSpPr/>
              <p:nvPr/>
            </p:nvSpPr>
            <p:spPr>
              <a:xfrm rot="4260000">
                <a:off x="1471406" y="3489327"/>
                <a:ext cx="1626086" cy="80022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55" name="Rectangle 54">
                <a:extLst>
                  <a:ext uri="{FF2B5EF4-FFF2-40B4-BE49-F238E27FC236}">
                    <a16:creationId xmlns="" xmlns:a16="http://schemas.microsoft.com/office/drawing/2014/main" id="{EBCDEEBA-D6E6-49D3-9615-4FBE158A72B0}"/>
                  </a:ext>
                </a:extLst>
              </p:cNvPr>
              <p:cNvSpPr/>
              <p:nvPr/>
            </p:nvSpPr>
            <p:spPr>
              <a:xfrm rot="4416858">
                <a:off x="3148766" y="3076369"/>
                <a:ext cx="1712648" cy="80022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31" name="Group 30">
              <a:extLst>
                <a:ext uri="{FF2B5EF4-FFF2-40B4-BE49-F238E27FC236}">
                  <a16:creationId xmlns="" xmlns:a16="http://schemas.microsoft.com/office/drawing/2014/main" id="{97DC00DE-098E-420C-BBCF-D8113424FC57}"/>
                </a:ext>
              </a:extLst>
            </p:cNvPr>
            <p:cNvGrpSpPr>
              <a:grpSpLocks noChangeAspect="1"/>
            </p:cNvGrpSpPr>
            <p:nvPr/>
          </p:nvGrpSpPr>
          <p:grpSpPr>
            <a:xfrm>
              <a:off x="3525853" y="3615076"/>
              <a:ext cx="1828800" cy="1828800"/>
              <a:chOff x="4965292" y="1494507"/>
              <a:chExt cx="3657600" cy="3657600"/>
            </a:xfrm>
          </p:grpSpPr>
          <p:sp>
            <p:nvSpPr>
              <p:cNvPr id="32" name="Chord 31">
                <a:extLst>
                  <a:ext uri="{FF2B5EF4-FFF2-40B4-BE49-F238E27FC236}">
                    <a16:creationId xmlns="" xmlns:a16="http://schemas.microsoft.com/office/drawing/2014/main" id="{70570D34-A455-4672-B187-AC59F7730A68}"/>
                  </a:ext>
                </a:extLst>
              </p:cNvPr>
              <p:cNvSpPr>
                <a:spLocks noChangeAspect="1"/>
              </p:cNvSpPr>
              <p:nvPr/>
            </p:nvSpPr>
            <p:spPr>
              <a:xfrm>
                <a:off x="4965292" y="1494507"/>
                <a:ext cx="3657600" cy="3657600"/>
              </a:xfrm>
              <a:prstGeom prst="chord">
                <a:avLst>
                  <a:gd name="adj1" fmla="val 1285138"/>
                  <a:gd name="adj2" fmla="val 9522009"/>
                </a:avLst>
              </a:prstGeom>
              <a:solidFill>
                <a:srgbClr val="00FFFF">
                  <a:alpha val="40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66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Chord 32">
                <a:extLst>
                  <a:ext uri="{FF2B5EF4-FFF2-40B4-BE49-F238E27FC236}">
                    <a16:creationId xmlns="" xmlns:a16="http://schemas.microsoft.com/office/drawing/2014/main" id="{A4A104C8-7482-4683-9A59-99BACE6577E0}"/>
                  </a:ext>
                </a:extLst>
              </p:cNvPr>
              <p:cNvSpPr>
                <a:spLocks noChangeAspect="1"/>
              </p:cNvSpPr>
              <p:nvPr/>
            </p:nvSpPr>
            <p:spPr>
              <a:xfrm>
                <a:off x="4965292" y="1494507"/>
                <a:ext cx="3657600" cy="3657600"/>
              </a:xfrm>
              <a:prstGeom prst="chord">
                <a:avLst>
                  <a:gd name="adj1" fmla="val 9499492"/>
                  <a:gd name="adj2" fmla="val 1277265"/>
                </a:avLst>
              </a:prstGeom>
              <a:solidFill>
                <a:srgbClr val="FFFF99">
                  <a:alpha val="4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66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 xmlns:a16="http://schemas.microsoft.com/office/drawing/2014/main" id="{6F3CB4D6-7902-485F-8D4A-FD7F08F2FB75}"/>
                  </a:ext>
                </a:extLst>
              </p:cNvPr>
              <p:cNvSpPr/>
              <p:nvPr/>
            </p:nvSpPr>
            <p:spPr>
              <a:xfrm>
                <a:off x="5862966" y="3965323"/>
                <a:ext cx="1911420" cy="800220"/>
              </a:xfrm>
              <a:prstGeom prst="rect">
                <a:avLst/>
              </a:prstGeom>
              <a:noFill/>
            </p:spPr>
            <p:txBody>
              <a:bodyPr wrap="none" lIns="91440" tIns="45720" rIns="91440" bIns="45720">
                <a:spAutoFit/>
              </a:bodyPr>
              <a:lstStyle/>
              <a:p>
                <a:pPr algn="ctr"/>
                <a:r>
                  <a:rPr lang="en-US" sz="2000" dirty="0">
                    <a:ln w="0"/>
                    <a:solidFill>
                      <a:srgbClr val="0066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36" name="Rectangle 35">
                <a:extLst>
                  <a:ext uri="{FF2B5EF4-FFF2-40B4-BE49-F238E27FC236}">
                    <a16:creationId xmlns="" xmlns:a16="http://schemas.microsoft.com/office/drawing/2014/main" id="{C3FA88D0-84D1-406F-B7C6-0265443BEF7D}"/>
                  </a:ext>
                </a:extLst>
              </p:cNvPr>
              <p:cNvSpPr/>
              <p:nvPr/>
            </p:nvSpPr>
            <p:spPr>
              <a:xfrm>
                <a:off x="5523878" y="2479455"/>
                <a:ext cx="2510944" cy="800220"/>
              </a:xfrm>
              <a:prstGeom prst="rect">
                <a:avLst/>
              </a:prstGeom>
              <a:noFill/>
            </p:spPr>
            <p:txBody>
              <a:bodyPr wrap="none" lIns="91440" tIns="45720" rIns="91440" bIns="45720">
                <a:spAutoFit/>
              </a:bodyPr>
              <a:lstStyle/>
              <a:p>
                <a:pPr algn="ctr"/>
                <a:r>
                  <a:rPr lang="en-US" sz="2000" dirty="0">
                    <a:ln w="0"/>
                    <a:solidFill>
                      <a:srgbClr val="0066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sp>
        <p:nvSpPr>
          <p:cNvPr id="3" name="Content Placeholder 2">
            <a:extLst>
              <a:ext uri="{FF2B5EF4-FFF2-40B4-BE49-F238E27FC236}">
                <a16:creationId xmlns="" xmlns:a16="http://schemas.microsoft.com/office/drawing/2014/main" id="{0BEAFA7C-1CF5-46D9-A50E-AFE84E662B29}"/>
              </a:ext>
            </a:extLst>
          </p:cNvPr>
          <p:cNvSpPr>
            <a:spLocks noGrp="1"/>
          </p:cNvSpPr>
          <p:nvPr>
            <p:ph idx="1"/>
          </p:nvPr>
        </p:nvSpPr>
        <p:spPr/>
        <p:txBody>
          <a:bodyPr/>
          <a:lstStyle/>
          <a:p>
            <a:pPr>
              <a:buFont typeface="Wingdings" pitchFamily="2" charset="2"/>
              <a:buNone/>
            </a:pPr>
            <a:r>
              <a:rPr lang="en-US" sz="2400"/>
              <a:t>Any action is:</a:t>
            </a:r>
          </a:p>
          <a:p>
            <a:pPr lvl="1"/>
            <a:r>
              <a:rPr lang="en-US"/>
              <a:t> legal or illegal			    ethical or unethical</a:t>
            </a:r>
          </a:p>
          <a:p>
            <a:pPr lvl="1"/>
            <a:endParaRPr lang="en-US"/>
          </a:p>
          <a:p>
            <a:endParaRPr lang="en-US"/>
          </a:p>
        </p:txBody>
      </p:sp>
      <p:sp>
        <p:nvSpPr>
          <p:cNvPr id="58" name="TextBox 57">
            <a:extLst>
              <a:ext uri="{FF2B5EF4-FFF2-40B4-BE49-F238E27FC236}">
                <a16:creationId xmlns="" xmlns:a16="http://schemas.microsoft.com/office/drawing/2014/main" id="{ED4D3B69-DB90-4CB0-A307-6B707D89A947}"/>
              </a:ext>
            </a:extLst>
          </p:cNvPr>
          <p:cNvSpPr txBox="1"/>
          <p:nvPr/>
        </p:nvSpPr>
        <p:spPr>
          <a:xfrm>
            <a:off x="3195261" y="2348739"/>
            <a:ext cx="2414427" cy="830997"/>
          </a:xfrm>
          <a:prstGeom prst="rect">
            <a:avLst/>
          </a:prstGeom>
          <a:noFill/>
        </p:spPr>
        <p:txBody>
          <a:bodyPr wrap="square" rtlCol="0">
            <a:spAutoFit/>
          </a:bodyPr>
          <a:lstStyle/>
          <a:p>
            <a:pPr algn="ctr"/>
            <a:r>
              <a:rPr lang="en-US" i="0">
                <a:latin typeface="+mn-lt"/>
              </a:rPr>
              <a:t>Possible</a:t>
            </a:r>
          </a:p>
          <a:p>
            <a:pPr algn="ctr"/>
            <a:r>
              <a:rPr lang="en-US" i="0">
                <a:latin typeface="+mn-lt"/>
              </a:rPr>
              <a:t>consequences</a:t>
            </a:r>
          </a:p>
        </p:txBody>
      </p:sp>
    </p:spTree>
    <p:extLst>
      <p:ext uri="{BB962C8B-B14F-4D97-AF65-F5344CB8AC3E}">
        <p14:creationId xmlns="" xmlns:p14="http://schemas.microsoft.com/office/powerpoint/2010/main" val="345830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normAutofit fontScale="90000"/>
          </a:bodyPr>
          <a:lstStyle/>
          <a:p>
            <a:r>
              <a:rPr lang="en-US" dirty="0"/>
              <a:t>C. Laws and Ethics</a:t>
            </a:r>
          </a:p>
        </p:txBody>
      </p:sp>
      <p:sp>
        <p:nvSpPr>
          <p:cNvPr id="51204" name="Rectangle 4"/>
          <p:cNvSpPr>
            <a:spLocks noGrp="1" noChangeArrowheads="1"/>
          </p:cNvSpPr>
          <p:nvPr>
            <p:ph idx="1"/>
          </p:nvPr>
        </p:nvSpPr>
        <p:spPr/>
        <p:txBody>
          <a:bodyPr/>
          <a:lstStyle/>
          <a:p>
            <a:pPr>
              <a:buFont typeface="Wingdings" pitchFamily="2" charset="2"/>
              <a:buNone/>
            </a:pPr>
            <a:r>
              <a:rPr lang="en-US" sz="2400"/>
              <a:t>Any action is:</a:t>
            </a:r>
          </a:p>
          <a:p>
            <a:pPr lvl="1"/>
            <a:r>
              <a:rPr lang="en-US"/>
              <a:t> legal or illegal			    ethical or unethical</a:t>
            </a:r>
          </a:p>
        </p:txBody>
      </p:sp>
      <p:graphicFrame>
        <p:nvGraphicFramePr>
          <p:cNvPr id="15" name="Table 14"/>
          <p:cNvGraphicFramePr>
            <a:graphicFrameLocks noGrp="1"/>
          </p:cNvGraphicFramePr>
          <p:nvPr>
            <p:extLst>
              <p:ext uri="{D42A27DB-BD31-4B8C-83A1-F6EECF244321}">
                <p14:modId xmlns="" xmlns:p14="http://schemas.microsoft.com/office/powerpoint/2010/main" val="3990393783"/>
              </p:ext>
            </p:extLst>
          </p:nvPr>
        </p:nvGraphicFramePr>
        <p:xfrm>
          <a:off x="1343696" y="3226525"/>
          <a:ext cx="6096000" cy="2560320"/>
        </p:xfrm>
        <a:graphic>
          <a:graphicData uri="http://schemas.openxmlformats.org/drawingml/2006/table">
            <a:tbl>
              <a:tblPr firstRow="1" bandRow="1">
                <a:tableStyleId>{2D5ABB26-0587-4C30-8999-92F81FD0307C}</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en-US" sz="2200" dirty="0"/>
                        <a:t>Unethical and legal</a:t>
                      </a:r>
                    </a:p>
                  </a:txBody>
                  <a:tcPr/>
                </a:tc>
                <a:tc>
                  <a:txBody>
                    <a:bodyPr/>
                    <a:lstStyle/>
                    <a:p>
                      <a:pPr algn="ctr"/>
                      <a:r>
                        <a:rPr lang="en-US" sz="2200" dirty="0"/>
                        <a:t>Unethical and</a:t>
                      </a:r>
                      <a:r>
                        <a:rPr lang="en-US" sz="2200" baseline="0" dirty="0"/>
                        <a:t> illegal</a:t>
                      </a:r>
                      <a:endParaRPr lang="en-US" sz="2200" dirty="0"/>
                    </a:p>
                  </a:txBody>
                  <a:tcPr/>
                </a:tc>
                <a:extLst>
                  <a:ext uri="{0D108BD9-81ED-4DB2-BD59-A6C34878D82A}">
                    <a16:rowId xmlns="" xmlns:a16="http://schemas.microsoft.com/office/drawing/2014/main" val="10000"/>
                  </a:ext>
                </a:extLst>
              </a:tr>
              <a:tr h="370840">
                <a:tc>
                  <a:txBody>
                    <a:bodyPr/>
                    <a:lstStyle/>
                    <a:p>
                      <a:pPr algn="ctr"/>
                      <a:endParaRPr lang="en-US" sz="2200" dirty="0"/>
                    </a:p>
                  </a:txBody>
                  <a:tcPr/>
                </a:tc>
                <a:tc>
                  <a:txBody>
                    <a:bodyPr/>
                    <a:lstStyle/>
                    <a:p>
                      <a:pPr algn="ctr"/>
                      <a:endParaRPr lang="en-US" sz="2200" dirty="0"/>
                    </a:p>
                  </a:txBody>
                  <a:tcPr/>
                </a:tc>
                <a:extLst>
                  <a:ext uri="{0D108BD9-81ED-4DB2-BD59-A6C34878D82A}">
                    <a16:rowId xmlns="" xmlns:a16="http://schemas.microsoft.com/office/drawing/2014/main" val="2895389781"/>
                  </a:ext>
                </a:extLst>
              </a:tr>
              <a:tr h="370840">
                <a:tc>
                  <a:txBody>
                    <a:bodyPr/>
                    <a:lstStyle/>
                    <a:p>
                      <a:pPr algn="ctr"/>
                      <a:endParaRPr lang="en-US" sz="2200" dirty="0"/>
                    </a:p>
                  </a:txBody>
                  <a:tcPr/>
                </a:tc>
                <a:tc>
                  <a:txBody>
                    <a:bodyPr/>
                    <a:lstStyle/>
                    <a:p>
                      <a:pPr algn="ctr"/>
                      <a:endParaRPr lang="en-US" sz="2200" dirty="0"/>
                    </a:p>
                  </a:txBody>
                  <a:tcPr/>
                </a:tc>
                <a:extLst>
                  <a:ext uri="{0D108BD9-81ED-4DB2-BD59-A6C34878D82A}">
                    <a16:rowId xmlns="" xmlns:a16="http://schemas.microsoft.com/office/drawing/2014/main" val="3545960939"/>
                  </a:ext>
                </a:extLst>
              </a:tr>
              <a:tr h="370840">
                <a:tc>
                  <a:txBody>
                    <a:bodyPr/>
                    <a:lstStyle/>
                    <a:p>
                      <a:pPr algn="ctr"/>
                      <a:endParaRPr lang="en-US" sz="2200" dirty="0"/>
                    </a:p>
                  </a:txBody>
                  <a:tcPr/>
                </a:tc>
                <a:tc>
                  <a:txBody>
                    <a:bodyPr/>
                    <a:lstStyle/>
                    <a:p>
                      <a:pPr algn="ctr"/>
                      <a:endParaRPr lang="en-US" sz="2200" dirty="0"/>
                    </a:p>
                  </a:txBody>
                  <a:tcPr/>
                </a:tc>
                <a:extLst>
                  <a:ext uri="{0D108BD9-81ED-4DB2-BD59-A6C34878D82A}">
                    <a16:rowId xmlns="" xmlns:a16="http://schemas.microsoft.com/office/drawing/2014/main" val="2732332875"/>
                  </a:ext>
                </a:extLst>
              </a:tr>
              <a:tr h="370840">
                <a:tc>
                  <a:txBody>
                    <a:bodyPr/>
                    <a:lstStyle/>
                    <a:p>
                      <a:pPr algn="ctr"/>
                      <a:endParaRPr lang="en-US" sz="2200" dirty="0"/>
                    </a:p>
                  </a:txBody>
                  <a:tcPr/>
                </a:tc>
                <a:tc>
                  <a:txBody>
                    <a:bodyPr/>
                    <a:lstStyle/>
                    <a:p>
                      <a:pPr algn="ctr"/>
                      <a:endParaRPr lang="en-US" sz="2200" dirty="0"/>
                    </a:p>
                  </a:txBody>
                  <a:tcPr/>
                </a:tc>
                <a:extLst>
                  <a:ext uri="{0D108BD9-81ED-4DB2-BD59-A6C34878D82A}">
                    <a16:rowId xmlns="" xmlns:a16="http://schemas.microsoft.com/office/drawing/2014/main" val="2249774871"/>
                  </a:ext>
                </a:extLst>
              </a:tr>
              <a:tr h="370840">
                <a:tc>
                  <a:txBody>
                    <a:bodyPr/>
                    <a:lstStyle/>
                    <a:p>
                      <a:pPr algn="ctr"/>
                      <a:r>
                        <a:rPr lang="en-US" sz="2200" dirty="0"/>
                        <a:t>Ethical and legal</a:t>
                      </a:r>
                    </a:p>
                  </a:txBody>
                  <a:tcPr/>
                </a:tc>
                <a:tc>
                  <a:txBody>
                    <a:bodyPr/>
                    <a:lstStyle/>
                    <a:p>
                      <a:pPr algn="ctr"/>
                      <a:r>
                        <a:rPr lang="en-US" sz="2200" dirty="0"/>
                        <a:t>Ethical and illegal</a:t>
                      </a:r>
                    </a:p>
                  </a:txBody>
                  <a:tcPr/>
                </a:tc>
                <a:extLst>
                  <a:ext uri="{0D108BD9-81ED-4DB2-BD59-A6C34878D82A}">
                    <a16:rowId xmlns="" xmlns:a16="http://schemas.microsoft.com/office/drawing/2014/main" val="10001"/>
                  </a:ext>
                </a:extLst>
              </a:tr>
            </a:tbl>
          </a:graphicData>
        </a:graphic>
      </p:graphicFrame>
      <p:grpSp>
        <p:nvGrpSpPr>
          <p:cNvPr id="2" name="Group 1">
            <a:extLst>
              <a:ext uri="{FF2B5EF4-FFF2-40B4-BE49-F238E27FC236}">
                <a16:creationId xmlns="" xmlns:a16="http://schemas.microsoft.com/office/drawing/2014/main" id="{C1F10F82-628C-491D-9B39-515C30BDBBBB}"/>
              </a:ext>
            </a:extLst>
          </p:cNvPr>
          <p:cNvGrpSpPr/>
          <p:nvPr/>
        </p:nvGrpSpPr>
        <p:grpSpPr>
          <a:xfrm>
            <a:off x="3477296" y="3615076"/>
            <a:ext cx="1828800" cy="1828800"/>
            <a:chOff x="3525853" y="3615076"/>
            <a:chExt cx="1828800" cy="1828800"/>
          </a:xfrm>
        </p:grpSpPr>
        <p:grpSp>
          <p:nvGrpSpPr>
            <p:cNvPr id="26" name="Group 19">
              <a:extLst>
                <a:ext uri="{FF2B5EF4-FFF2-40B4-BE49-F238E27FC236}">
                  <a16:creationId xmlns="" xmlns:a16="http://schemas.microsoft.com/office/drawing/2014/main" id="{84D8BEE8-3D55-4D65-8A8F-6BDD6CC6C549}"/>
                </a:ext>
              </a:extLst>
            </p:cNvPr>
            <p:cNvGrpSpPr>
              <a:grpSpLocks noChangeAspect="1"/>
            </p:cNvGrpSpPr>
            <p:nvPr/>
          </p:nvGrpSpPr>
          <p:grpSpPr>
            <a:xfrm>
              <a:off x="3525853" y="3615076"/>
              <a:ext cx="1828800" cy="1828800"/>
              <a:chOff x="1551944" y="1792705"/>
              <a:chExt cx="3657600" cy="3657600"/>
            </a:xfrm>
          </p:grpSpPr>
          <p:sp>
            <p:nvSpPr>
              <p:cNvPr id="27" name="Chord 26">
                <a:extLst>
                  <a:ext uri="{FF2B5EF4-FFF2-40B4-BE49-F238E27FC236}">
                    <a16:creationId xmlns="" xmlns:a16="http://schemas.microsoft.com/office/drawing/2014/main" id="{3D2AA2FF-BFCB-4691-9A91-179A829F0891}"/>
                  </a:ext>
                </a:extLst>
              </p:cNvPr>
              <p:cNvSpPr>
                <a:spLocks noChangeAspect="1"/>
              </p:cNvSpPr>
              <p:nvPr/>
            </p:nvSpPr>
            <p:spPr>
              <a:xfrm>
                <a:off x="1551944" y="1792705"/>
                <a:ext cx="3657600" cy="3657600"/>
              </a:xfrm>
              <a:prstGeom prst="chord">
                <a:avLst>
                  <a:gd name="adj1" fmla="val 5377532"/>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8" name="Chord 27">
                <a:extLst>
                  <a:ext uri="{FF2B5EF4-FFF2-40B4-BE49-F238E27FC236}">
                    <a16:creationId xmlns="" xmlns:a16="http://schemas.microsoft.com/office/drawing/2014/main" id="{B835F883-12D6-4FCB-9C60-5FB1F6D1EB0B}"/>
                  </a:ext>
                </a:extLst>
              </p:cNvPr>
              <p:cNvSpPr>
                <a:spLocks noChangeAspect="1"/>
              </p:cNvSpPr>
              <p:nvPr/>
            </p:nvSpPr>
            <p:spPr>
              <a:xfrm>
                <a:off x="1551944" y="1792705"/>
                <a:ext cx="3657600" cy="3657600"/>
              </a:xfrm>
              <a:prstGeom prst="chord">
                <a:avLst>
                  <a:gd name="adj1" fmla="val 14140697"/>
                  <a:gd name="adj2" fmla="val 543896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 xmlns:a16="http://schemas.microsoft.com/office/drawing/2014/main" id="{C06BA4E5-BA01-4FEE-91A6-0EAD1E0DD953}"/>
                  </a:ext>
                </a:extLst>
              </p:cNvPr>
              <p:cNvSpPr/>
              <p:nvPr/>
            </p:nvSpPr>
            <p:spPr>
              <a:xfrm rot="4260000">
                <a:off x="1471406" y="3489327"/>
                <a:ext cx="1626086" cy="80022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30" name="Rectangle 29">
                <a:extLst>
                  <a:ext uri="{FF2B5EF4-FFF2-40B4-BE49-F238E27FC236}">
                    <a16:creationId xmlns="" xmlns:a16="http://schemas.microsoft.com/office/drawing/2014/main" id="{42418251-049E-4078-96EE-A3923E0740BE}"/>
                  </a:ext>
                </a:extLst>
              </p:cNvPr>
              <p:cNvSpPr/>
              <p:nvPr/>
            </p:nvSpPr>
            <p:spPr>
              <a:xfrm rot="4416858">
                <a:off x="3148766" y="3076369"/>
                <a:ext cx="1712648" cy="80022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31" name="Group 30">
              <a:extLst>
                <a:ext uri="{FF2B5EF4-FFF2-40B4-BE49-F238E27FC236}">
                  <a16:creationId xmlns="" xmlns:a16="http://schemas.microsoft.com/office/drawing/2014/main" id="{DC95D0C4-382B-4592-8E79-1BA55186FAA9}"/>
                </a:ext>
              </a:extLst>
            </p:cNvPr>
            <p:cNvGrpSpPr>
              <a:grpSpLocks noChangeAspect="1"/>
            </p:cNvGrpSpPr>
            <p:nvPr/>
          </p:nvGrpSpPr>
          <p:grpSpPr>
            <a:xfrm>
              <a:off x="3525853" y="3615076"/>
              <a:ext cx="1828800" cy="1828800"/>
              <a:chOff x="4965292" y="1494507"/>
              <a:chExt cx="3657600" cy="3657600"/>
            </a:xfrm>
          </p:grpSpPr>
          <p:sp>
            <p:nvSpPr>
              <p:cNvPr id="32" name="Chord 31">
                <a:extLst>
                  <a:ext uri="{FF2B5EF4-FFF2-40B4-BE49-F238E27FC236}">
                    <a16:creationId xmlns="" xmlns:a16="http://schemas.microsoft.com/office/drawing/2014/main" id="{BE26433F-148F-47D6-B8D3-002C7A767943}"/>
                  </a:ext>
                </a:extLst>
              </p:cNvPr>
              <p:cNvSpPr>
                <a:spLocks noChangeAspect="1"/>
              </p:cNvSpPr>
              <p:nvPr/>
            </p:nvSpPr>
            <p:spPr>
              <a:xfrm>
                <a:off x="4965292" y="1494507"/>
                <a:ext cx="3657600" cy="3657600"/>
              </a:xfrm>
              <a:prstGeom prst="chord">
                <a:avLst>
                  <a:gd name="adj1" fmla="val 1285138"/>
                  <a:gd name="adj2" fmla="val 9522009"/>
                </a:avLst>
              </a:prstGeom>
              <a:solidFill>
                <a:srgbClr val="00FFFF">
                  <a:alpha val="40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66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Chord 32">
                <a:extLst>
                  <a:ext uri="{FF2B5EF4-FFF2-40B4-BE49-F238E27FC236}">
                    <a16:creationId xmlns="" xmlns:a16="http://schemas.microsoft.com/office/drawing/2014/main" id="{9FFECCC4-18E6-480E-9002-5470C4E0E553}"/>
                  </a:ext>
                </a:extLst>
              </p:cNvPr>
              <p:cNvSpPr>
                <a:spLocks noChangeAspect="1"/>
              </p:cNvSpPr>
              <p:nvPr/>
            </p:nvSpPr>
            <p:spPr>
              <a:xfrm>
                <a:off x="4965292" y="1494507"/>
                <a:ext cx="3657600" cy="3657600"/>
              </a:xfrm>
              <a:prstGeom prst="chord">
                <a:avLst>
                  <a:gd name="adj1" fmla="val 9499492"/>
                  <a:gd name="adj2" fmla="val 1277265"/>
                </a:avLst>
              </a:prstGeom>
              <a:solidFill>
                <a:srgbClr val="FFFF99">
                  <a:alpha val="4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66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 xmlns:a16="http://schemas.microsoft.com/office/drawing/2014/main" id="{F4D176CD-7E41-4031-9B3B-B76A78911066}"/>
                  </a:ext>
                </a:extLst>
              </p:cNvPr>
              <p:cNvSpPr/>
              <p:nvPr/>
            </p:nvSpPr>
            <p:spPr>
              <a:xfrm>
                <a:off x="5862966" y="3965323"/>
                <a:ext cx="1911420" cy="800220"/>
              </a:xfrm>
              <a:prstGeom prst="rect">
                <a:avLst/>
              </a:prstGeom>
              <a:noFill/>
            </p:spPr>
            <p:txBody>
              <a:bodyPr wrap="none" lIns="91440" tIns="45720" rIns="91440" bIns="45720">
                <a:spAutoFit/>
              </a:bodyPr>
              <a:lstStyle/>
              <a:p>
                <a:pPr algn="ctr"/>
                <a:r>
                  <a:rPr lang="en-US" sz="2000" dirty="0">
                    <a:ln w="0"/>
                    <a:solidFill>
                      <a:srgbClr val="0066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46" name="Rectangle 45">
                <a:extLst>
                  <a:ext uri="{FF2B5EF4-FFF2-40B4-BE49-F238E27FC236}">
                    <a16:creationId xmlns="" xmlns:a16="http://schemas.microsoft.com/office/drawing/2014/main" id="{A686CEBF-2ABF-4CBB-A217-8A329F3094A6}"/>
                  </a:ext>
                </a:extLst>
              </p:cNvPr>
              <p:cNvSpPr/>
              <p:nvPr/>
            </p:nvSpPr>
            <p:spPr>
              <a:xfrm>
                <a:off x="5523878" y="2479455"/>
                <a:ext cx="2510944" cy="800220"/>
              </a:xfrm>
              <a:prstGeom prst="rect">
                <a:avLst/>
              </a:prstGeom>
              <a:noFill/>
            </p:spPr>
            <p:txBody>
              <a:bodyPr wrap="none" lIns="91440" tIns="45720" rIns="91440" bIns="45720">
                <a:spAutoFit/>
              </a:bodyPr>
              <a:lstStyle/>
              <a:p>
                <a:pPr algn="ctr"/>
                <a:r>
                  <a:rPr lang="en-US" sz="2000" dirty="0">
                    <a:ln w="0"/>
                    <a:solidFill>
                      <a:srgbClr val="0066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sp>
        <p:nvSpPr>
          <p:cNvPr id="39" name="TextBox 38">
            <a:extLst>
              <a:ext uri="{FF2B5EF4-FFF2-40B4-BE49-F238E27FC236}">
                <a16:creationId xmlns="" xmlns:a16="http://schemas.microsoft.com/office/drawing/2014/main" id="{B98E7271-9EE3-4354-BB73-BD70BF8ADEFB}"/>
              </a:ext>
            </a:extLst>
          </p:cNvPr>
          <p:cNvSpPr txBox="1"/>
          <p:nvPr/>
        </p:nvSpPr>
        <p:spPr>
          <a:xfrm>
            <a:off x="3195261" y="2348739"/>
            <a:ext cx="2414427" cy="830997"/>
          </a:xfrm>
          <a:prstGeom prst="rect">
            <a:avLst/>
          </a:prstGeom>
          <a:noFill/>
        </p:spPr>
        <p:txBody>
          <a:bodyPr wrap="square" rtlCol="0">
            <a:spAutoFit/>
          </a:bodyPr>
          <a:lstStyle/>
          <a:p>
            <a:pPr algn="ctr"/>
            <a:r>
              <a:rPr lang="en-US" i="0">
                <a:latin typeface="+mn-lt"/>
              </a:rPr>
              <a:t>Possible</a:t>
            </a:r>
          </a:p>
          <a:p>
            <a:pPr algn="ctr"/>
            <a:r>
              <a:rPr lang="en-US" i="0">
                <a:latin typeface="+mn-lt"/>
              </a:rPr>
              <a:t>consequences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normAutofit fontScale="90000"/>
          </a:bodyPr>
          <a:lstStyle/>
          <a:p>
            <a:r>
              <a:rPr lang="en-US" dirty="0"/>
              <a:t>C. Laws and Ethics</a:t>
            </a:r>
          </a:p>
        </p:txBody>
      </p:sp>
      <p:sp>
        <p:nvSpPr>
          <p:cNvPr id="51204" name="Rectangle 4"/>
          <p:cNvSpPr>
            <a:spLocks noGrp="1" noChangeArrowheads="1"/>
          </p:cNvSpPr>
          <p:nvPr>
            <p:ph idx="1"/>
          </p:nvPr>
        </p:nvSpPr>
        <p:spPr/>
        <p:txBody>
          <a:bodyPr/>
          <a:lstStyle/>
          <a:p>
            <a:pPr algn="ctr"/>
            <a:r>
              <a:rPr lang="en-US" dirty="0"/>
              <a:t>Not everyone has the same ethical perspective.</a:t>
            </a:r>
          </a:p>
          <a:p>
            <a:endParaRPr lang="en-US"/>
          </a:p>
          <a:p>
            <a:endParaRPr lang="en-US"/>
          </a:p>
          <a:p>
            <a:endParaRPr lang="en-US"/>
          </a:p>
          <a:p>
            <a:endParaRPr lang="en-US"/>
          </a:p>
          <a:p>
            <a:endParaRPr lang="en-US"/>
          </a:p>
          <a:p>
            <a:pPr lvl="2"/>
            <a:endParaRPr lang="en-US"/>
          </a:p>
          <a:p>
            <a:r>
              <a:rPr lang="en-US"/>
              <a:t>	But we’re all subject to the same laws</a:t>
            </a:r>
          </a:p>
          <a:p>
            <a:endParaRPr lang="en-US" dirty="0"/>
          </a:p>
        </p:txBody>
      </p:sp>
      <p:grpSp>
        <p:nvGrpSpPr>
          <p:cNvPr id="9" name="Group 8">
            <a:extLst>
              <a:ext uri="{FF2B5EF4-FFF2-40B4-BE49-F238E27FC236}">
                <a16:creationId xmlns="" xmlns:a16="http://schemas.microsoft.com/office/drawing/2014/main" id="{ABEB151E-65E8-430C-A1C4-D62E6EF84478}"/>
              </a:ext>
            </a:extLst>
          </p:cNvPr>
          <p:cNvGrpSpPr/>
          <p:nvPr/>
        </p:nvGrpSpPr>
        <p:grpSpPr>
          <a:xfrm>
            <a:off x="952741" y="1486095"/>
            <a:ext cx="7127665" cy="1828800"/>
            <a:chOff x="962680" y="1575546"/>
            <a:chExt cx="7127665" cy="1828800"/>
          </a:xfrm>
        </p:grpSpPr>
        <p:grpSp>
          <p:nvGrpSpPr>
            <p:cNvPr id="5" name="Group 28"/>
            <p:cNvGrpSpPr/>
            <p:nvPr/>
          </p:nvGrpSpPr>
          <p:grpSpPr>
            <a:xfrm>
              <a:off x="962680" y="1575546"/>
              <a:ext cx="1828800" cy="1828800"/>
              <a:chOff x="599767" y="4404851"/>
              <a:chExt cx="1463040" cy="1463040"/>
            </a:xfrm>
          </p:grpSpPr>
          <p:sp>
            <p:nvSpPr>
              <p:cNvPr id="34" name="Chord 33"/>
              <p:cNvSpPr>
                <a:spLocks noChangeAspect="1"/>
              </p:cNvSpPr>
              <p:nvPr/>
            </p:nvSpPr>
            <p:spPr>
              <a:xfrm rot="601328">
                <a:off x="599767" y="4404851"/>
                <a:ext cx="1463040" cy="1463040"/>
              </a:xfrm>
              <a:prstGeom prst="chord">
                <a:avLst>
                  <a:gd name="adj1" fmla="val 1285138"/>
                  <a:gd name="adj2" fmla="val 12055466"/>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5" name="Chord 34"/>
              <p:cNvSpPr>
                <a:spLocks noChangeAspect="1"/>
              </p:cNvSpPr>
              <p:nvPr/>
            </p:nvSpPr>
            <p:spPr>
              <a:xfrm rot="601328">
                <a:off x="599767" y="4404851"/>
                <a:ext cx="1463040" cy="1463040"/>
              </a:xfrm>
              <a:prstGeom prst="chord">
                <a:avLst>
                  <a:gd name="adj1" fmla="val 11926406"/>
                  <a:gd name="adj2" fmla="val 1277265"/>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6" name="Rectangle 35"/>
              <p:cNvSpPr/>
              <p:nvPr/>
            </p:nvSpPr>
            <p:spPr>
              <a:xfrm rot="1754854">
                <a:off x="830898" y="5219828"/>
                <a:ext cx="764569"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37" name="Rectangle 36"/>
              <p:cNvSpPr/>
              <p:nvPr/>
            </p:nvSpPr>
            <p:spPr>
              <a:xfrm rot="1841510">
                <a:off x="1003897" y="4788123"/>
                <a:ext cx="1004378"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nvGrpSpPr>
            <p:cNvPr id="4" name="Group 13"/>
            <p:cNvGrpSpPr/>
            <p:nvPr/>
          </p:nvGrpSpPr>
          <p:grpSpPr>
            <a:xfrm>
              <a:off x="3628334" y="1575546"/>
              <a:ext cx="1828800" cy="1828800"/>
              <a:chOff x="2325330" y="1361771"/>
              <a:chExt cx="1463040" cy="1463040"/>
            </a:xfrm>
          </p:grpSpPr>
          <p:sp>
            <p:nvSpPr>
              <p:cNvPr id="25" name="Chord 24"/>
              <p:cNvSpPr>
                <a:spLocks noChangeAspect="1"/>
              </p:cNvSpPr>
              <p:nvPr/>
            </p:nvSpPr>
            <p:spPr>
              <a:xfrm>
                <a:off x="2325330" y="1361771"/>
                <a:ext cx="1463040" cy="1463040"/>
              </a:xfrm>
              <a:prstGeom prst="chord">
                <a:avLst>
                  <a:gd name="adj1" fmla="val 1285138"/>
                  <a:gd name="adj2" fmla="val 9522009"/>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6" name="Chord 25"/>
              <p:cNvSpPr>
                <a:spLocks noChangeAspect="1"/>
              </p:cNvSpPr>
              <p:nvPr/>
            </p:nvSpPr>
            <p:spPr>
              <a:xfrm>
                <a:off x="2325330" y="1361771"/>
                <a:ext cx="1463040" cy="1463040"/>
              </a:xfrm>
              <a:prstGeom prst="chord">
                <a:avLst>
                  <a:gd name="adj1" fmla="val 9499492"/>
                  <a:gd name="adj2" fmla="val 1277265"/>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7" name="Rectangle 26"/>
              <p:cNvSpPr/>
              <p:nvPr/>
            </p:nvSpPr>
            <p:spPr>
              <a:xfrm>
                <a:off x="2684398" y="2438587"/>
                <a:ext cx="764569"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28" name="Rectangle 27"/>
              <p:cNvSpPr/>
              <p:nvPr/>
            </p:nvSpPr>
            <p:spPr>
              <a:xfrm>
                <a:off x="2558595" y="1762124"/>
                <a:ext cx="1004378"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nvGrpSpPr>
            <p:cNvPr id="6" name="Group 37"/>
            <p:cNvGrpSpPr/>
            <p:nvPr/>
          </p:nvGrpSpPr>
          <p:grpSpPr>
            <a:xfrm>
              <a:off x="6261545" y="1575546"/>
              <a:ext cx="1828800" cy="1828800"/>
              <a:chOff x="5589634" y="4458930"/>
              <a:chExt cx="1463040" cy="1463040"/>
            </a:xfrm>
          </p:grpSpPr>
          <p:sp>
            <p:nvSpPr>
              <p:cNvPr id="39" name="Chord 38"/>
              <p:cNvSpPr>
                <a:spLocks noChangeAspect="1"/>
              </p:cNvSpPr>
              <p:nvPr/>
            </p:nvSpPr>
            <p:spPr>
              <a:xfrm rot="4589952">
                <a:off x="5589634" y="4458930"/>
                <a:ext cx="1463040" cy="1463040"/>
              </a:xfrm>
              <a:prstGeom prst="chord">
                <a:avLst>
                  <a:gd name="adj1" fmla="val 20098951"/>
                  <a:gd name="adj2" fmla="val 7923351"/>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0" name="Chord 39"/>
              <p:cNvSpPr>
                <a:spLocks noChangeAspect="1"/>
              </p:cNvSpPr>
              <p:nvPr/>
            </p:nvSpPr>
            <p:spPr>
              <a:xfrm rot="4589952">
                <a:off x="5589634" y="4458930"/>
                <a:ext cx="1463040" cy="1463040"/>
              </a:xfrm>
              <a:prstGeom prst="chord">
                <a:avLst>
                  <a:gd name="adj1" fmla="val 7878993"/>
                  <a:gd name="adj2" fmla="val 20136664"/>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1" name="Rectangle 40"/>
              <p:cNvSpPr/>
              <p:nvPr/>
            </p:nvSpPr>
            <p:spPr>
              <a:xfrm rot="2226514">
                <a:off x="5688272" y="5378072"/>
                <a:ext cx="764569"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42" name="Rectangle 41"/>
              <p:cNvSpPr/>
              <p:nvPr/>
            </p:nvSpPr>
            <p:spPr>
              <a:xfrm rot="2335365">
                <a:off x="5951151" y="4960335"/>
                <a:ext cx="1004378"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grpSp>
        <p:nvGrpSpPr>
          <p:cNvPr id="44" name="Group 43">
            <a:extLst>
              <a:ext uri="{FF2B5EF4-FFF2-40B4-BE49-F238E27FC236}">
                <a16:creationId xmlns="" xmlns:a16="http://schemas.microsoft.com/office/drawing/2014/main" id="{B939CBAD-190C-4AAB-94D7-C513AF41B3E5}"/>
              </a:ext>
            </a:extLst>
          </p:cNvPr>
          <p:cNvGrpSpPr/>
          <p:nvPr/>
        </p:nvGrpSpPr>
        <p:grpSpPr>
          <a:xfrm>
            <a:off x="952740" y="4356227"/>
            <a:ext cx="7168732" cy="1828800"/>
            <a:chOff x="962680" y="3852126"/>
            <a:chExt cx="7168732" cy="1828800"/>
          </a:xfrm>
        </p:grpSpPr>
        <p:grpSp>
          <p:nvGrpSpPr>
            <p:cNvPr id="45" name="Group 14">
              <a:extLst>
                <a:ext uri="{FF2B5EF4-FFF2-40B4-BE49-F238E27FC236}">
                  <a16:creationId xmlns="" xmlns:a16="http://schemas.microsoft.com/office/drawing/2014/main" id="{D71C58CE-8787-40ED-BF5E-4FE016CB491C}"/>
                </a:ext>
              </a:extLst>
            </p:cNvPr>
            <p:cNvGrpSpPr/>
            <p:nvPr/>
          </p:nvGrpSpPr>
          <p:grpSpPr>
            <a:xfrm>
              <a:off x="962680" y="3852126"/>
              <a:ext cx="1869867" cy="1828800"/>
              <a:chOff x="565355" y="1361768"/>
              <a:chExt cx="1495893" cy="1463040"/>
            </a:xfrm>
          </p:grpSpPr>
          <p:sp>
            <p:nvSpPr>
              <p:cNvPr id="70" name="Chord 69">
                <a:extLst>
                  <a:ext uri="{FF2B5EF4-FFF2-40B4-BE49-F238E27FC236}">
                    <a16:creationId xmlns="" xmlns:a16="http://schemas.microsoft.com/office/drawing/2014/main" id="{9927CDB2-06FE-4B5C-9D51-B6C3DF4F8D4B}"/>
                  </a:ext>
                </a:extLst>
              </p:cNvPr>
              <p:cNvSpPr>
                <a:spLocks noChangeAspect="1"/>
              </p:cNvSpPr>
              <p:nvPr/>
            </p:nvSpPr>
            <p:spPr>
              <a:xfrm rot="2405176">
                <a:off x="565355" y="1361768"/>
                <a:ext cx="1463040" cy="1463040"/>
              </a:xfrm>
              <a:prstGeom prst="chord">
                <a:avLst>
                  <a:gd name="adj1" fmla="val 1924400"/>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8" name="Chord 77">
                <a:extLst>
                  <a:ext uri="{FF2B5EF4-FFF2-40B4-BE49-F238E27FC236}">
                    <a16:creationId xmlns="" xmlns:a16="http://schemas.microsoft.com/office/drawing/2014/main" id="{BC0F2B8B-A08E-4DEF-BECA-0FE7BE8F6D6D}"/>
                  </a:ext>
                </a:extLst>
              </p:cNvPr>
              <p:cNvSpPr>
                <a:spLocks noChangeAspect="1"/>
              </p:cNvSpPr>
              <p:nvPr/>
            </p:nvSpPr>
            <p:spPr>
              <a:xfrm rot="2405176">
                <a:off x="565355" y="1361768"/>
                <a:ext cx="1463040" cy="1463040"/>
              </a:xfrm>
              <a:prstGeom prst="chord">
                <a:avLst>
                  <a:gd name="adj1" fmla="val 14140697"/>
                  <a:gd name="adj2" fmla="val 197697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9" name="Rectangle 78">
                <a:extLst>
                  <a:ext uri="{FF2B5EF4-FFF2-40B4-BE49-F238E27FC236}">
                    <a16:creationId xmlns="" xmlns:a16="http://schemas.microsoft.com/office/drawing/2014/main" id="{D6150BE7-D028-44FA-94DC-897A75C94751}"/>
                  </a:ext>
                </a:extLst>
              </p:cNvPr>
              <p:cNvSpPr/>
              <p:nvPr/>
            </p:nvSpPr>
            <p:spPr>
              <a:xfrm rot="900000">
                <a:off x="694965" y="1786674"/>
                <a:ext cx="650434"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80" name="Rectangle 79">
                <a:extLst>
                  <a:ext uri="{FF2B5EF4-FFF2-40B4-BE49-F238E27FC236}">
                    <a16:creationId xmlns="" xmlns:a16="http://schemas.microsoft.com/office/drawing/2014/main" id="{658A604D-D3B2-413C-BEE3-3F5C392D56B2}"/>
                  </a:ext>
                </a:extLst>
              </p:cNvPr>
              <p:cNvSpPr/>
              <p:nvPr/>
            </p:nvSpPr>
            <p:spPr>
              <a:xfrm rot="960000">
                <a:off x="1376188" y="1854761"/>
                <a:ext cx="685060"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46" name="Group 42">
              <a:extLst>
                <a:ext uri="{FF2B5EF4-FFF2-40B4-BE49-F238E27FC236}">
                  <a16:creationId xmlns="" xmlns:a16="http://schemas.microsoft.com/office/drawing/2014/main" id="{0F0375DA-C7FA-4C77-83AF-28E7C9ABA711}"/>
                </a:ext>
              </a:extLst>
            </p:cNvPr>
            <p:cNvGrpSpPr/>
            <p:nvPr/>
          </p:nvGrpSpPr>
          <p:grpSpPr>
            <a:xfrm>
              <a:off x="3628334" y="3852126"/>
              <a:ext cx="1869867" cy="1828800"/>
              <a:chOff x="565355" y="1361768"/>
              <a:chExt cx="1495893" cy="1463040"/>
            </a:xfrm>
          </p:grpSpPr>
          <p:sp>
            <p:nvSpPr>
              <p:cNvPr id="53" name="Chord 52">
                <a:extLst>
                  <a:ext uri="{FF2B5EF4-FFF2-40B4-BE49-F238E27FC236}">
                    <a16:creationId xmlns="" xmlns:a16="http://schemas.microsoft.com/office/drawing/2014/main" id="{A1C77D85-7A9D-4B3F-A345-A6BBC71FF4E4}"/>
                  </a:ext>
                </a:extLst>
              </p:cNvPr>
              <p:cNvSpPr>
                <a:spLocks noChangeAspect="1"/>
              </p:cNvSpPr>
              <p:nvPr/>
            </p:nvSpPr>
            <p:spPr>
              <a:xfrm rot="2405176">
                <a:off x="565355" y="1361768"/>
                <a:ext cx="1463040" cy="1463040"/>
              </a:xfrm>
              <a:prstGeom prst="chord">
                <a:avLst>
                  <a:gd name="adj1" fmla="val 1924400"/>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3" name="Chord 62">
                <a:extLst>
                  <a:ext uri="{FF2B5EF4-FFF2-40B4-BE49-F238E27FC236}">
                    <a16:creationId xmlns="" xmlns:a16="http://schemas.microsoft.com/office/drawing/2014/main" id="{C1A8BBFB-8BED-4294-8320-A0CDDB10B300}"/>
                  </a:ext>
                </a:extLst>
              </p:cNvPr>
              <p:cNvSpPr>
                <a:spLocks noChangeAspect="1"/>
              </p:cNvSpPr>
              <p:nvPr/>
            </p:nvSpPr>
            <p:spPr>
              <a:xfrm rot="2405176">
                <a:off x="565355" y="1361768"/>
                <a:ext cx="1463040" cy="1463040"/>
              </a:xfrm>
              <a:prstGeom prst="chord">
                <a:avLst>
                  <a:gd name="adj1" fmla="val 14140697"/>
                  <a:gd name="adj2" fmla="val 197697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8" name="Rectangle 67">
                <a:extLst>
                  <a:ext uri="{FF2B5EF4-FFF2-40B4-BE49-F238E27FC236}">
                    <a16:creationId xmlns="" xmlns:a16="http://schemas.microsoft.com/office/drawing/2014/main" id="{2B098785-4A5D-4FED-9B04-0AD57F11F312}"/>
                  </a:ext>
                </a:extLst>
              </p:cNvPr>
              <p:cNvSpPr/>
              <p:nvPr/>
            </p:nvSpPr>
            <p:spPr>
              <a:xfrm rot="900000">
                <a:off x="694965" y="1786674"/>
                <a:ext cx="650434"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69" name="Rectangle 68">
                <a:extLst>
                  <a:ext uri="{FF2B5EF4-FFF2-40B4-BE49-F238E27FC236}">
                    <a16:creationId xmlns="" xmlns:a16="http://schemas.microsoft.com/office/drawing/2014/main" id="{33C4248F-5AC0-4EDC-941A-409B26F36BF0}"/>
                  </a:ext>
                </a:extLst>
              </p:cNvPr>
              <p:cNvSpPr/>
              <p:nvPr/>
            </p:nvSpPr>
            <p:spPr>
              <a:xfrm rot="960000">
                <a:off x="1376188" y="1854761"/>
                <a:ext cx="685060"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47" name="Group 47">
              <a:extLst>
                <a:ext uri="{FF2B5EF4-FFF2-40B4-BE49-F238E27FC236}">
                  <a16:creationId xmlns="" xmlns:a16="http://schemas.microsoft.com/office/drawing/2014/main" id="{13293A0B-1128-4ACD-8398-801134B67594}"/>
                </a:ext>
              </a:extLst>
            </p:cNvPr>
            <p:cNvGrpSpPr/>
            <p:nvPr/>
          </p:nvGrpSpPr>
          <p:grpSpPr>
            <a:xfrm>
              <a:off x="6261545" y="3852126"/>
              <a:ext cx="1869867" cy="1828800"/>
              <a:chOff x="565355" y="1361768"/>
              <a:chExt cx="1495893" cy="1463040"/>
            </a:xfrm>
          </p:grpSpPr>
          <p:sp>
            <p:nvSpPr>
              <p:cNvPr id="49" name="Chord 48">
                <a:extLst>
                  <a:ext uri="{FF2B5EF4-FFF2-40B4-BE49-F238E27FC236}">
                    <a16:creationId xmlns="" xmlns:a16="http://schemas.microsoft.com/office/drawing/2014/main" id="{40AEEA88-73BE-4B3D-BAE6-32A69EFF90C4}"/>
                  </a:ext>
                </a:extLst>
              </p:cNvPr>
              <p:cNvSpPr>
                <a:spLocks noChangeAspect="1"/>
              </p:cNvSpPr>
              <p:nvPr/>
            </p:nvSpPr>
            <p:spPr>
              <a:xfrm rot="2405176">
                <a:off x="565355" y="1361768"/>
                <a:ext cx="1463040" cy="1463040"/>
              </a:xfrm>
              <a:prstGeom prst="chord">
                <a:avLst>
                  <a:gd name="adj1" fmla="val 1924400"/>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Chord 49">
                <a:extLst>
                  <a:ext uri="{FF2B5EF4-FFF2-40B4-BE49-F238E27FC236}">
                    <a16:creationId xmlns="" xmlns:a16="http://schemas.microsoft.com/office/drawing/2014/main" id="{BE54B6B7-F780-4A4E-AE96-0E02EF963D3C}"/>
                  </a:ext>
                </a:extLst>
              </p:cNvPr>
              <p:cNvSpPr>
                <a:spLocks noChangeAspect="1"/>
              </p:cNvSpPr>
              <p:nvPr/>
            </p:nvSpPr>
            <p:spPr>
              <a:xfrm rot="2405176">
                <a:off x="565355" y="1361768"/>
                <a:ext cx="1463040" cy="1463040"/>
              </a:xfrm>
              <a:prstGeom prst="chord">
                <a:avLst>
                  <a:gd name="adj1" fmla="val 14140697"/>
                  <a:gd name="adj2" fmla="val 197697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 xmlns:a16="http://schemas.microsoft.com/office/drawing/2014/main" id="{991EB5DC-5BD3-44E6-AB7D-96DCC0E83350}"/>
                  </a:ext>
                </a:extLst>
              </p:cNvPr>
              <p:cNvSpPr/>
              <p:nvPr/>
            </p:nvSpPr>
            <p:spPr>
              <a:xfrm rot="900000">
                <a:off x="694965" y="1786674"/>
                <a:ext cx="650434"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52" name="Rectangle 51">
                <a:extLst>
                  <a:ext uri="{FF2B5EF4-FFF2-40B4-BE49-F238E27FC236}">
                    <a16:creationId xmlns="" xmlns:a16="http://schemas.microsoft.com/office/drawing/2014/main" id="{7F5143C6-987F-4B68-B00C-30305A435B4D}"/>
                  </a:ext>
                </a:extLst>
              </p:cNvPr>
              <p:cNvSpPr/>
              <p:nvPr/>
            </p:nvSpPr>
            <p:spPr>
              <a:xfrm rot="960000">
                <a:off x="1376188" y="1854761"/>
                <a:ext cx="685060"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spTree>
    <p:extLst>
      <p:ext uri="{BB962C8B-B14F-4D97-AF65-F5344CB8AC3E}">
        <p14:creationId xmlns="" xmlns:p14="http://schemas.microsoft.com/office/powerpoint/2010/main" val="408066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normAutofit fontScale="90000"/>
          </a:bodyPr>
          <a:lstStyle/>
          <a:p>
            <a:r>
              <a:rPr lang="en-US" dirty="0"/>
              <a:t>C. Laws and Ethics</a:t>
            </a:r>
          </a:p>
        </p:txBody>
      </p:sp>
      <p:sp>
        <p:nvSpPr>
          <p:cNvPr id="51204" name="Rectangle 4"/>
          <p:cNvSpPr>
            <a:spLocks noGrp="1" noChangeArrowheads="1"/>
          </p:cNvSpPr>
          <p:nvPr>
            <p:ph idx="1"/>
          </p:nvPr>
        </p:nvSpPr>
        <p:spPr/>
        <p:txBody>
          <a:bodyPr/>
          <a:lstStyle/>
          <a:p>
            <a:pPr algn="ctr"/>
            <a:r>
              <a:rPr lang="en-US" dirty="0"/>
              <a:t>Not everyone has the same ethical perspective.</a:t>
            </a:r>
          </a:p>
          <a:p>
            <a:endParaRPr lang="en-US"/>
          </a:p>
          <a:p>
            <a:endParaRPr lang="en-US"/>
          </a:p>
          <a:p>
            <a:endParaRPr lang="en-US"/>
          </a:p>
          <a:p>
            <a:endParaRPr lang="en-US"/>
          </a:p>
          <a:p>
            <a:endParaRPr lang="en-US"/>
          </a:p>
          <a:p>
            <a:pPr lvl="2"/>
            <a:endParaRPr lang="en-US"/>
          </a:p>
          <a:p>
            <a:pPr lvl="2"/>
            <a:r>
              <a:rPr lang="en-US" sz="2600"/>
              <a:t>The legality of an act may be clear</a:t>
            </a:r>
          </a:p>
          <a:p>
            <a:endParaRPr lang="en-US" dirty="0"/>
          </a:p>
        </p:txBody>
      </p:sp>
      <p:grpSp>
        <p:nvGrpSpPr>
          <p:cNvPr id="9" name="Group 8">
            <a:extLst>
              <a:ext uri="{FF2B5EF4-FFF2-40B4-BE49-F238E27FC236}">
                <a16:creationId xmlns="" xmlns:a16="http://schemas.microsoft.com/office/drawing/2014/main" id="{ABEB151E-65E8-430C-A1C4-D62E6EF84478}"/>
              </a:ext>
            </a:extLst>
          </p:cNvPr>
          <p:cNvGrpSpPr/>
          <p:nvPr/>
        </p:nvGrpSpPr>
        <p:grpSpPr>
          <a:xfrm>
            <a:off x="952741" y="1486095"/>
            <a:ext cx="7127665" cy="1828800"/>
            <a:chOff x="962680" y="1575546"/>
            <a:chExt cx="7127665" cy="1828800"/>
          </a:xfrm>
        </p:grpSpPr>
        <p:grpSp>
          <p:nvGrpSpPr>
            <p:cNvPr id="5" name="Group 28"/>
            <p:cNvGrpSpPr/>
            <p:nvPr/>
          </p:nvGrpSpPr>
          <p:grpSpPr>
            <a:xfrm>
              <a:off x="962680" y="1575546"/>
              <a:ext cx="1828800" cy="1828800"/>
              <a:chOff x="599767" y="4404851"/>
              <a:chExt cx="1463040" cy="1463040"/>
            </a:xfrm>
          </p:grpSpPr>
          <p:sp>
            <p:nvSpPr>
              <p:cNvPr id="34" name="Chord 33"/>
              <p:cNvSpPr>
                <a:spLocks noChangeAspect="1"/>
              </p:cNvSpPr>
              <p:nvPr/>
            </p:nvSpPr>
            <p:spPr>
              <a:xfrm rot="601328">
                <a:off x="599767" y="4404851"/>
                <a:ext cx="1463040" cy="1463040"/>
              </a:xfrm>
              <a:prstGeom prst="chord">
                <a:avLst>
                  <a:gd name="adj1" fmla="val 1285138"/>
                  <a:gd name="adj2" fmla="val 12055466"/>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5" name="Chord 34"/>
              <p:cNvSpPr>
                <a:spLocks noChangeAspect="1"/>
              </p:cNvSpPr>
              <p:nvPr/>
            </p:nvSpPr>
            <p:spPr>
              <a:xfrm rot="601328">
                <a:off x="599767" y="4404851"/>
                <a:ext cx="1463040" cy="1463040"/>
              </a:xfrm>
              <a:prstGeom prst="chord">
                <a:avLst>
                  <a:gd name="adj1" fmla="val 11926406"/>
                  <a:gd name="adj2" fmla="val 1277265"/>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6" name="Rectangle 35"/>
              <p:cNvSpPr/>
              <p:nvPr/>
            </p:nvSpPr>
            <p:spPr>
              <a:xfrm rot="1754854">
                <a:off x="830898" y="5219828"/>
                <a:ext cx="764569"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37" name="Rectangle 36"/>
              <p:cNvSpPr/>
              <p:nvPr/>
            </p:nvSpPr>
            <p:spPr>
              <a:xfrm rot="1841510">
                <a:off x="1003897" y="4788123"/>
                <a:ext cx="1004378"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nvGrpSpPr>
            <p:cNvPr id="4" name="Group 13"/>
            <p:cNvGrpSpPr/>
            <p:nvPr/>
          </p:nvGrpSpPr>
          <p:grpSpPr>
            <a:xfrm>
              <a:off x="3628334" y="1575546"/>
              <a:ext cx="1828800" cy="1828800"/>
              <a:chOff x="2325330" y="1361771"/>
              <a:chExt cx="1463040" cy="1463040"/>
            </a:xfrm>
          </p:grpSpPr>
          <p:sp>
            <p:nvSpPr>
              <p:cNvPr id="25" name="Chord 24"/>
              <p:cNvSpPr>
                <a:spLocks noChangeAspect="1"/>
              </p:cNvSpPr>
              <p:nvPr/>
            </p:nvSpPr>
            <p:spPr>
              <a:xfrm>
                <a:off x="2325330" y="1361771"/>
                <a:ext cx="1463040" cy="1463040"/>
              </a:xfrm>
              <a:prstGeom prst="chord">
                <a:avLst>
                  <a:gd name="adj1" fmla="val 1285138"/>
                  <a:gd name="adj2" fmla="val 9522009"/>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6" name="Chord 25"/>
              <p:cNvSpPr>
                <a:spLocks noChangeAspect="1"/>
              </p:cNvSpPr>
              <p:nvPr/>
            </p:nvSpPr>
            <p:spPr>
              <a:xfrm>
                <a:off x="2325330" y="1361771"/>
                <a:ext cx="1463040" cy="1463040"/>
              </a:xfrm>
              <a:prstGeom prst="chord">
                <a:avLst>
                  <a:gd name="adj1" fmla="val 9499492"/>
                  <a:gd name="adj2" fmla="val 1277265"/>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7" name="Rectangle 26"/>
              <p:cNvSpPr/>
              <p:nvPr/>
            </p:nvSpPr>
            <p:spPr>
              <a:xfrm>
                <a:off x="2684398" y="2438587"/>
                <a:ext cx="764569"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28" name="Rectangle 27"/>
              <p:cNvSpPr/>
              <p:nvPr/>
            </p:nvSpPr>
            <p:spPr>
              <a:xfrm>
                <a:off x="2558595" y="1762124"/>
                <a:ext cx="1004378"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nvGrpSpPr>
            <p:cNvPr id="6" name="Group 37"/>
            <p:cNvGrpSpPr/>
            <p:nvPr/>
          </p:nvGrpSpPr>
          <p:grpSpPr>
            <a:xfrm>
              <a:off x="6261545" y="1575546"/>
              <a:ext cx="1828800" cy="1828800"/>
              <a:chOff x="5589634" y="4458930"/>
              <a:chExt cx="1463040" cy="1463040"/>
            </a:xfrm>
          </p:grpSpPr>
          <p:sp>
            <p:nvSpPr>
              <p:cNvPr id="39" name="Chord 38"/>
              <p:cNvSpPr>
                <a:spLocks noChangeAspect="1"/>
              </p:cNvSpPr>
              <p:nvPr/>
            </p:nvSpPr>
            <p:spPr>
              <a:xfrm rot="4589952">
                <a:off x="5589634" y="4458930"/>
                <a:ext cx="1463040" cy="1463040"/>
              </a:xfrm>
              <a:prstGeom prst="chord">
                <a:avLst>
                  <a:gd name="adj1" fmla="val 20098951"/>
                  <a:gd name="adj2" fmla="val 7923351"/>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0" name="Chord 39"/>
              <p:cNvSpPr>
                <a:spLocks noChangeAspect="1"/>
              </p:cNvSpPr>
              <p:nvPr/>
            </p:nvSpPr>
            <p:spPr>
              <a:xfrm rot="4589952">
                <a:off x="5589634" y="4458930"/>
                <a:ext cx="1463040" cy="1463040"/>
              </a:xfrm>
              <a:prstGeom prst="chord">
                <a:avLst>
                  <a:gd name="adj1" fmla="val 7878993"/>
                  <a:gd name="adj2" fmla="val 20136664"/>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1" name="Rectangle 40"/>
              <p:cNvSpPr/>
              <p:nvPr/>
            </p:nvSpPr>
            <p:spPr>
              <a:xfrm rot="2226514">
                <a:off x="5688272" y="5378072"/>
                <a:ext cx="764569"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42" name="Rectangle 41"/>
              <p:cNvSpPr/>
              <p:nvPr/>
            </p:nvSpPr>
            <p:spPr>
              <a:xfrm rot="2335365">
                <a:off x="5951151" y="4960335"/>
                <a:ext cx="1004378" cy="320088"/>
              </a:xfrm>
              <a:prstGeom prst="rect">
                <a:avLst/>
              </a:prstGeom>
              <a:noFill/>
            </p:spPr>
            <p:txBody>
              <a:bodyPr wrap="none" lIns="91440" tIns="45720" rIns="91440" bIns="45720">
                <a:spAutoFit/>
              </a:bodyPr>
              <a:lstStyle/>
              <a:p>
                <a:pPr algn="ctr"/>
                <a:r>
                  <a:rPr lang="en-US" sz="20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grpSp>
        <p:nvGrpSpPr>
          <p:cNvPr id="48" name="Group 47">
            <a:extLst>
              <a:ext uri="{FF2B5EF4-FFF2-40B4-BE49-F238E27FC236}">
                <a16:creationId xmlns="" xmlns:a16="http://schemas.microsoft.com/office/drawing/2014/main" id="{9ABD0B2F-72C7-44F7-ACAE-5D8D85892D9F}"/>
              </a:ext>
            </a:extLst>
          </p:cNvPr>
          <p:cNvGrpSpPr/>
          <p:nvPr/>
        </p:nvGrpSpPr>
        <p:grpSpPr>
          <a:xfrm>
            <a:off x="952740" y="4356227"/>
            <a:ext cx="7168732" cy="1828800"/>
            <a:chOff x="962680" y="3852126"/>
            <a:chExt cx="7168732" cy="1828800"/>
          </a:xfrm>
        </p:grpSpPr>
        <p:grpSp>
          <p:nvGrpSpPr>
            <p:cNvPr id="58" name="Group 14">
              <a:extLst>
                <a:ext uri="{FF2B5EF4-FFF2-40B4-BE49-F238E27FC236}">
                  <a16:creationId xmlns="" xmlns:a16="http://schemas.microsoft.com/office/drawing/2014/main" id="{44C413FA-77CF-4F0E-BF30-75592C99A891}"/>
                </a:ext>
              </a:extLst>
            </p:cNvPr>
            <p:cNvGrpSpPr/>
            <p:nvPr/>
          </p:nvGrpSpPr>
          <p:grpSpPr>
            <a:xfrm>
              <a:off x="962680" y="3852126"/>
              <a:ext cx="1869867" cy="1828800"/>
              <a:chOff x="565355" y="1361768"/>
              <a:chExt cx="1495893" cy="1463040"/>
            </a:xfrm>
          </p:grpSpPr>
          <p:sp>
            <p:nvSpPr>
              <p:cNvPr id="73" name="Chord 72">
                <a:extLst>
                  <a:ext uri="{FF2B5EF4-FFF2-40B4-BE49-F238E27FC236}">
                    <a16:creationId xmlns="" xmlns:a16="http://schemas.microsoft.com/office/drawing/2014/main" id="{E4D9F880-DB83-4050-805A-BA5F4D7DA181}"/>
                  </a:ext>
                </a:extLst>
              </p:cNvPr>
              <p:cNvSpPr>
                <a:spLocks noChangeAspect="1"/>
              </p:cNvSpPr>
              <p:nvPr/>
            </p:nvSpPr>
            <p:spPr>
              <a:xfrm rot="2405176">
                <a:off x="565355" y="1361768"/>
                <a:ext cx="1463040" cy="1463040"/>
              </a:xfrm>
              <a:prstGeom prst="chord">
                <a:avLst>
                  <a:gd name="adj1" fmla="val 1924400"/>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4" name="Chord 73">
                <a:extLst>
                  <a:ext uri="{FF2B5EF4-FFF2-40B4-BE49-F238E27FC236}">
                    <a16:creationId xmlns="" xmlns:a16="http://schemas.microsoft.com/office/drawing/2014/main" id="{E1B1D330-36DE-4694-AB5F-6A2DDC6EA2F2}"/>
                  </a:ext>
                </a:extLst>
              </p:cNvPr>
              <p:cNvSpPr>
                <a:spLocks noChangeAspect="1"/>
              </p:cNvSpPr>
              <p:nvPr/>
            </p:nvSpPr>
            <p:spPr>
              <a:xfrm rot="2405176">
                <a:off x="565355" y="1361768"/>
                <a:ext cx="1463040" cy="1463040"/>
              </a:xfrm>
              <a:prstGeom prst="chord">
                <a:avLst>
                  <a:gd name="adj1" fmla="val 14140697"/>
                  <a:gd name="adj2" fmla="val 197697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5" name="Rectangle 74">
                <a:extLst>
                  <a:ext uri="{FF2B5EF4-FFF2-40B4-BE49-F238E27FC236}">
                    <a16:creationId xmlns="" xmlns:a16="http://schemas.microsoft.com/office/drawing/2014/main" id="{726BE4C0-A969-4AE0-8AD5-3EDDCD5C5FB3}"/>
                  </a:ext>
                </a:extLst>
              </p:cNvPr>
              <p:cNvSpPr/>
              <p:nvPr/>
            </p:nvSpPr>
            <p:spPr>
              <a:xfrm rot="900000">
                <a:off x="694965" y="1786670"/>
                <a:ext cx="650434"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76" name="Rectangle 75">
                <a:extLst>
                  <a:ext uri="{FF2B5EF4-FFF2-40B4-BE49-F238E27FC236}">
                    <a16:creationId xmlns="" xmlns:a16="http://schemas.microsoft.com/office/drawing/2014/main" id="{702EF886-0CB3-4889-819B-49A937C0285B}"/>
                  </a:ext>
                </a:extLst>
              </p:cNvPr>
              <p:cNvSpPr/>
              <p:nvPr/>
            </p:nvSpPr>
            <p:spPr>
              <a:xfrm rot="960000">
                <a:off x="1376188" y="1854761"/>
                <a:ext cx="685060"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59" name="Group 42">
              <a:extLst>
                <a:ext uri="{FF2B5EF4-FFF2-40B4-BE49-F238E27FC236}">
                  <a16:creationId xmlns="" xmlns:a16="http://schemas.microsoft.com/office/drawing/2014/main" id="{DC6D51E3-F754-43F4-BF47-F6EDBCAE7A5C}"/>
                </a:ext>
              </a:extLst>
            </p:cNvPr>
            <p:cNvGrpSpPr/>
            <p:nvPr/>
          </p:nvGrpSpPr>
          <p:grpSpPr>
            <a:xfrm>
              <a:off x="3628334" y="3852126"/>
              <a:ext cx="1869867" cy="1828800"/>
              <a:chOff x="565355" y="1361768"/>
              <a:chExt cx="1495893" cy="1463040"/>
            </a:xfrm>
          </p:grpSpPr>
          <p:sp>
            <p:nvSpPr>
              <p:cNvPr id="66" name="Chord 65">
                <a:extLst>
                  <a:ext uri="{FF2B5EF4-FFF2-40B4-BE49-F238E27FC236}">
                    <a16:creationId xmlns="" xmlns:a16="http://schemas.microsoft.com/office/drawing/2014/main" id="{C56FD43A-A5C9-4ED2-8FB6-84FAB42C5E6E}"/>
                  </a:ext>
                </a:extLst>
              </p:cNvPr>
              <p:cNvSpPr>
                <a:spLocks noChangeAspect="1"/>
              </p:cNvSpPr>
              <p:nvPr/>
            </p:nvSpPr>
            <p:spPr>
              <a:xfrm rot="2405176">
                <a:off x="565355" y="1361768"/>
                <a:ext cx="1463040" cy="1463040"/>
              </a:xfrm>
              <a:prstGeom prst="chord">
                <a:avLst>
                  <a:gd name="adj1" fmla="val 1924400"/>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7" name="Chord 66">
                <a:extLst>
                  <a:ext uri="{FF2B5EF4-FFF2-40B4-BE49-F238E27FC236}">
                    <a16:creationId xmlns="" xmlns:a16="http://schemas.microsoft.com/office/drawing/2014/main" id="{03E2217D-97A7-49AD-A9F6-F969470000F7}"/>
                  </a:ext>
                </a:extLst>
              </p:cNvPr>
              <p:cNvSpPr>
                <a:spLocks noChangeAspect="1"/>
              </p:cNvSpPr>
              <p:nvPr/>
            </p:nvSpPr>
            <p:spPr>
              <a:xfrm rot="2405176">
                <a:off x="565355" y="1361768"/>
                <a:ext cx="1463040" cy="1463040"/>
              </a:xfrm>
              <a:prstGeom prst="chord">
                <a:avLst>
                  <a:gd name="adj1" fmla="val 14140697"/>
                  <a:gd name="adj2" fmla="val 197697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2030477D-3B9C-402F-99E6-9E54F842CDEF}"/>
                  </a:ext>
                </a:extLst>
              </p:cNvPr>
              <p:cNvSpPr/>
              <p:nvPr/>
            </p:nvSpPr>
            <p:spPr>
              <a:xfrm rot="900000">
                <a:off x="694965" y="1786670"/>
                <a:ext cx="650434"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72" name="Rectangle 71">
                <a:extLst>
                  <a:ext uri="{FF2B5EF4-FFF2-40B4-BE49-F238E27FC236}">
                    <a16:creationId xmlns="" xmlns:a16="http://schemas.microsoft.com/office/drawing/2014/main" id="{2F8F012F-884B-47BC-BC91-D1FBA31BBF03}"/>
                  </a:ext>
                </a:extLst>
              </p:cNvPr>
              <p:cNvSpPr/>
              <p:nvPr/>
            </p:nvSpPr>
            <p:spPr>
              <a:xfrm rot="960000">
                <a:off x="1376188" y="1854761"/>
                <a:ext cx="685060"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60" name="Group 47">
              <a:extLst>
                <a:ext uri="{FF2B5EF4-FFF2-40B4-BE49-F238E27FC236}">
                  <a16:creationId xmlns="" xmlns:a16="http://schemas.microsoft.com/office/drawing/2014/main" id="{85DB1EDA-9CA0-4266-B04E-157AA3DDE41D}"/>
                </a:ext>
              </a:extLst>
            </p:cNvPr>
            <p:cNvGrpSpPr/>
            <p:nvPr/>
          </p:nvGrpSpPr>
          <p:grpSpPr>
            <a:xfrm>
              <a:off x="6261545" y="3852126"/>
              <a:ext cx="1869867" cy="1828800"/>
              <a:chOff x="565355" y="1361768"/>
              <a:chExt cx="1495893" cy="1463040"/>
            </a:xfrm>
          </p:grpSpPr>
          <p:sp>
            <p:nvSpPr>
              <p:cNvPr id="61" name="Chord 60">
                <a:extLst>
                  <a:ext uri="{FF2B5EF4-FFF2-40B4-BE49-F238E27FC236}">
                    <a16:creationId xmlns="" xmlns:a16="http://schemas.microsoft.com/office/drawing/2014/main" id="{CF416FD9-8510-4704-9ACE-4106A73EE015}"/>
                  </a:ext>
                </a:extLst>
              </p:cNvPr>
              <p:cNvSpPr>
                <a:spLocks noChangeAspect="1"/>
              </p:cNvSpPr>
              <p:nvPr/>
            </p:nvSpPr>
            <p:spPr>
              <a:xfrm rot="2405176">
                <a:off x="565355" y="1361768"/>
                <a:ext cx="1463040" cy="1463040"/>
              </a:xfrm>
              <a:prstGeom prst="chord">
                <a:avLst>
                  <a:gd name="adj1" fmla="val 1924400"/>
                  <a:gd name="adj2" fmla="val 14123335"/>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2" name="Chord 61">
                <a:extLst>
                  <a:ext uri="{FF2B5EF4-FFF2-40B4-BE49-F238E27FC236}">
                    <a16:creationId xmlns="" xmlns:a16="http://schemas.microsoft.com/office/drawing/2014/main" id="{F91EF250-8800-4000-8B4F-1A31DAA5AA29}"/>
                  </a:ext>
                </a:extLst>
              </p:cNvPr>
              <p:cNvSpPr>
                <a:spLocks noChangeAspect="1"/>
              </p:cNvSpPr>
              <p:nvPr/>
            </p:nvSpPr>
            <p:spPr>
              <a:xfrm rot="2405176">
                <a:off x="565355" y="1361768"/>
                <a:ext cx="1463040" cy="1463040"/>
              </a:xfrm>
              <a:prstGeom prst="chord">
                <a:avLst>
                  <a:gd name="adj1" fmla="val 14140697"/>
                  <a:gd name="adj2" fmla="val 1976971"/>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4" name="Rectangle 63">
                <a:extLst>
                  <a:ext uri="{FF2B5EF4-FFF2-40B4-BE49-F238E27FC236}">
                    <a16:creationId xmlns="" xmlns:a16="http://schemas.microsoft.com/office/drawing/2014/main" id="{6444F933-CAC4-454A-9EDA-36BE08B093EC}"/>
                  </a:ext>
                </a:extLst>
              </p:cNvPr>
              <p:cNvSpPr/>
              <p:nvPr/>
            </p:nvSpPr>
            <p:spPr>
              <a:xfrm rot="900000">
                <a:off x="694965" y="1786670"/>
                <a:ext cx="650434"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65" name="Rectangle 64">
                <a:extLst>
                  <a:ext uri="{FF2B5EF4-FFF2-40B4-BE49-F238E27FC236}">
                    <a16:creationId xmlns="" xmlns:a16="http://schemas.microsoft.com/office/drawing/2014/main" id="{CAE61402-5809-4A04-A43A-C9F307A5371B}"/>
                  </a:ext>
                </a:extLst>
              </p:cNvPr>
              <p:cNvSpPr/>
              <p:nvPr/>
            </p:nvSpPr>
            <p:spPr>
              <a:xfrm rot="960000">
                <a:off x="1376188" y="1854761"/>
                <a:ext cx="685060" cy="320088"/>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grpSp>
        <p:nvGrpSpPr>
          <p:cNvPr id="2" name="Group 1">
            <a:extLst>
              <a:ext uri="{FF2B5EF4-FFF2-40B4-BE49-F238E27FC236}">
                <a16:creationId xmlns="" xmlns:a16="http://schemas.microsoft.com/office/drawing/2014/main" id="{66F31A01-DE46-4B55-BDAA-83CD5C88F5C6}"/>
              </a:ext>
            </a:extLst>
          </p:cNvPr>
          <p:cNvGrpSpPr/>
          <p:nvPr/>
        </p:nvGrpSpPr>
        <p:grpSpPr>
          <a:xfrm>
            <a:off x="1731297" y="5385428"/>
            <a:ext cx="5438537" cy="151460"/>
            <a:chOff x="1811681" y="5385428"/>
            <a:chExt cx="5438537" cy="151460"/>
          </a:xfrm>
        </p:grpSpPr>
        <p:sp>
          <p:nvSpPr>
            <p:cNvPr id="69" name="6-Point Star 62">
              <a:extLst>
                <a:ext uri="{FF2B5EF4-FFF2-40B4-BE49-F238E27FC236}">
                  <a16:creationId xmlns="" xmlns:a16="http://schemas.microsoft.com/office/drawing/2014/main" id="{F905640D-6F4F-43CD-A4EA-0B3C0E19976A}"/>
                </a:ext>
              </a:extLst>
            </p:cNvPr>
            <p:cNvSpPr>
              <a:spLocks noChangeAspect="1"/>
            </p:cNvSpPr>
            <p:nvPr/>
          </p:nvSpPr>
          <p:spPr>
            <a:xfrm>
              <a:off x="1811681" y="5408872"/>
              <a:ext cx="128016" cy="12801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0" name="6-Point Star 67">
              <a:extLst>
                <a:ext uri="{FF2B5EF4-FFF2-40B4-BE49-F238E27FC236}">
                  <a16:creationId xmlns="" xmlns:a16="http://schemas.microsoft.com/office/drawing/2014/main" id="{F0C8AD4F-D261-461F-94F5-9C3758F10E80}"/>
                </a:ext>
              </a:extLst>
            </p:cNvPr>
            <p:cNvSpPr>
              <a:spLocks noChangeAspect="1"/>
            </p:cNvSpPr>
            <p:nvPr/>
          </p:nvSpPr>
          <p:spPr>
            <a:xfrm>
              <a:off x="4472803" y="5397150"/>
              <a:ext cx="128016" cy="12801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7" name="7-Point Star 68">
              <a:extLst>
                <a:ext uri="{FF2B5EF4-FFF2-40B4-BE49-F238E27FC236}">
                  <a16:creationId xmlns="" xmlns:a16="http://schemas.microsoft.com/office/drawing/2014/main" id="{4B6998B6-ABC3-455E-BC29-E5CC081D1A8D}"/>
                </a:ext>
              </a:extLst>
            </p:cNvPr>
            <p:cNvSpPr>
              <a:spLocks noChangeAspect="1"/>
            </p:cNvSpPr>
            <p:nvPr/>
          </p:nvSpPr>
          <p:spPr>
            <a:xfrm>
              <a:off x="7122202" y="5385428"/>
              <a:ext cx="128016" cy="12801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453236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normAutofit fontScale="90000"/>
          </a:bodyPr>
          <a:lstStyle/>
          <a:p>
            <a:r>
              <a:rPr lang="en-US" dirty="0"/>
              <a:t>C. Laws and Ethics</a:t>
            </a:r>
          </a:p>
        </p:txBody>
      </p:sp>
      <p:sp>
        <p:nvSpPr>
          <p:cNvPr id="51204" name="Rectangle 4"/>
          <p:cNvSpPr>
            <a:spLocks noGrp="1" noChangeArrowheads="1"/>
          </p:cNvSpPr>
          <p:nvPr>
            <p:ph idx="1"/>
          </p:nvPr>
        </p:nvSpPr>
        <p:spPr/>
        <p:txBody>
          <a:bodyPr/>
          <a:lstStyle/>
          <a:p>
            <a:pPr algn="ctr"/>
            <a:r>
              <a:rPr lang="en-US" dirty="0"/>
              <a:t>Not everyone has the same ethical perspective.</a:t>
            </a:r>
          </a:p>
          <a:p>
            <a:pPr lvl="2"/>
            <a:endParaRPr lang="en-US"/>
          </a:p>
          <a:p>
            <a:pPr lvl="2"/>
            <a:r>
              <a:rPr lang="en-US" sz="2600"/>
              <a:t>But its ethical implication can differ based on individual values.</a:t>
            </a:r>
          </a:p>
          <a:p>
            <a:endParaRPr lang="en-US" dirty="0"/>
          </a:p>
        </p:txBody>
      </p:sp>
      <p:sp>
        <p:nvSpPr>
          <p:cNvPr id="56" name="Chord 55">
            <a:extLst>
              <a:ext uri="{FF2B5EF4-FFF2-40B4-BE49-F238E27FC236}">
                <a16:creationId xmlns="" xmlns:a16="http://schemas.microsoft.com/office/drawing/2014/main" id="{3DEF5C4D-ADF7-4A53-BDD6-F2B2BD439FA3}"/>
              </a:ext>
            </a:extLst>
          </p:cNvPr>
          <p:cNvSpPr>
            <a:spLocks noChangeAspect="1"/>
          </p:cNvSpPr>
          <p:nvPr/>
        </p:nvSpPr>
        <p:spPr>
          <a:xfrm rot="2405176">
            <a:off x="934318" y="2780310"/>
            <a:ext cx="1828801" cy="1828800"/>
          </a:xfrm>
          <a:prstGeom prst="chord">
            <a:avLst>
              <a:gd name="adj1" fmla="val 1924400"/>
              <a:gd name="adj2" fmla="val 14123335"/>
            </a:avLst>
          </a:prstGeom>
          <a:solidFill>
            <a:srgbClr val="C00000">
              <a:alpha val="75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7" name="Chord 56">
            <a:extLst>
              <a:ext uri="{FF2B5EF4-FFF2-40B4-BE49-F238E27FC236}">
                <a16:creationId xmlns="" xmlns:a16="http://schemas.microsoft.com/office/drawing/2014/main" id="{B40623D5-6B1A-46A5-89E3-D462F1D96924}"/>
              </a:ext>
            </a:extLst>
          </p:cNvPr>
          <p:cNvSpPr>
            <a:spLocks noChangeAspect="1"/>
          </p:cNvSpPr>
          <p:nvPr/>
        </p:nvSpPr>
        <p:spPr>
          <a:xfrm rot="2405176">
            <a:off x="934318" y="2780310"/>
            <a:ext cx="1828801" cy="1828800"/>
          </a:xfrm>
          <a:prstGeom prst="chord">
            <a:avLst>
              <a:gd name="adj1" fmla="val 14140697"/>
              <a:gd name="adj2" fmla="val 1976971"/>
            </a:avLst>
          </a:prstGeom>
          <a:solidFill>
            <a:srgbClr val="00B050">
              <a:alpha val="75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Chord 51">
            <a:extLst>
              <a:ext uri="{FF2B5EF4-FFF2-40B4-BE49-F238E27FC236}">
                <a16:creationId xmlns="" xmlns:a16="http://schemas.microsoft.com/office/drawing/2014/main" id="{28EAC67F-60E3-46FC-A1D2-EE02CBAF83FC}"/>
              </a:ext>
            </a:extLst>
          </p:cNvPr>
          <p:cNvSpPr>
            <a:spLocks noChangeAspect="1"/>
          </p:cNvSpPr>
          <p:nvPr/>
        </p:nvSpPr>
        <p:spPr>
          <a:xfrm rot="2405176">
            <a:off x="3599972" y="2780310"/>
            <a:ext cx="1828801" cy="1828800"/>
          </a:xfrm>
          <a:prstGeom prst="chord">
            <a:avLst>
              <a:gd name="adj1" fmla="val 1924400"/>
              <a:gd name="adj2" fmla="val 14123335"/>
            </a:avLst>
          </a:prstGeom>
          <a:solidFill>
            <a:srgbClr val="C00000">
              <a:alpha val="75000"/>
            </a:srgbClr>
          </a:solidFill>
          <a:scene3d>
            <a:camera prst="orthographicFront">
              <a:rot lat="0" lon="0" rev="0"/>
            </a:camera>
            <a:lightRig rig="threePt" dir="t">
              <a:rot lat="0" lon="0" rev="324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3" name="Chord 52">
            <a:extLst>
              <a:ext uri="{FF2B5EF4-FFF2-40B4-BE49-F238E27FC236}">
                <a16:creationId xmlns="" xmlns:a16="http://schemas.microsoft.com/office/drawing/2014/main" id="{1D267F37-7059-42B5-9172-36053E33C714}"/>
              </a:ext>
            </a:extLst>
          </p:cNvPr>
          <p:cNvSpPr>
            <a:spLocks noChangeAspect="1"/>
          </p:cNvSpPr>
          <p:nvPr/>
        </p:nvSpPr>
        <p:spPr>
          <a:xfrm rot="2405176">
            <a:off x="3599972" y="2780310"/>
            <a:ext cx="1828801" cy="1828800"/>
          </a:xfrm>
          <a:prstGeom prst="chord">
            <a:avLst>
              <a:gd name="adj1" fmla="val 14140697"/>
              <a:gd name="adj2" fmla="val 1976971"/>
            </a:avLst>
          </a:prstGeom>
          <a:solidFill>
            <a:srgbClr val="00B050">
              <a:alpha val="75000"/>
            </a:srgbClr>
          </a:solidFill>
          <a:scene3d>
            <a:camera prst="orthographicFront">
              <a:rot lat="0" lon="0" rev="0"/>
            </a:camera>
            <a:lightRig rig="threePt" dir="t">
              <a:rot lat="0" lon="0" rev="3240000"/>
            </a:lightRig>
          </a:scene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nvGrpSpPr>
          <p:cNvPr id="10" name="Group 9">
            <a:extLst>
              <a:ext uri="{FF2B5EF4-FFF2-40B4-BE49-F238E27FC236}">
                <a16:creationId xmlns="" xmlns:a16="http://schemas.microsoft.com/office/drawing/2014/main" id="{351D0784-5D36-44FD-8308-00DC7D563437}"/>
              </a:ext>
            </a:extLst>
          </p:cNvPr>
          <p:cNvGrpSpPr/>
          <p:nvPr/>
        </p:nvGrpSpPr>
        <p:grpSpPr>
          <a:xfrm>
            <a:off x="1096331" y="2780310"/>
            <a:ext cx="7006719" cy="1828800"/>
            <a:chOff x="1096331" y="2780310"/>
            <a:chExt cx="7006719" cy="1828800"/>
          </a:xfrm>
        </p:grpSpPr>
        <p:sp>
          <p:nvSpPr>
            <p:cNvPr id="63" name="Rectangle 62">
              <a:extLst>
                <a:ext uri="{FF2B5EF4-FFF2-40B4-BE49-F238E27FC236}">
                  <a16:creationId xmlns="" xmlns:a16="http://schemas.microsoft.com/office/drawing/2014/main" id="{D76B77CF-51D5-49AB-9C43-85D02FE184D8}"/>
                </a:ext>
              </a:extLst>
            </p:cNvPr>
            <p:cNvSpPr/>
            <p:nvPr/>
          </p:nvSpPr>
          <p:spPr>
            <a:xfrm rot="900000">
              <a:off x="1096331" y="3311438"/>
              <a:ext cx="813043" cy="40011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68" name="Rectangle 67">
              <a:extLst>
                <a:ext uri="{FF2B5EF4-FFF2-40B4-BE49-F238E27FC236}">
                  <a16:creationId xmlns="" xmlns:a16="http://schemas.microsoft.com/office/drawing/2014/main" id="{E5F19CE8-95C2-44EA-BFA3-0A770D138896}"/>
                </a:ext>
              </a:extLst>
            </p:cNvPr>
            <p:cNvSpPr/>
            <p:nvPr/>
          </p:nvSpPr>
          <p:spPr>
            <a:xfrm rot="960000">
              <a:off x="1947860" y="3396551"/>
              <a:ext cx="856325" cy="40011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sp>
          <p:nvSpPr>
            <p:cNvPr id="54" name="Rectangle 53">
              <a:extLst>
                <a:ext uri="{FF2B5EF4-FFF2-40B4-BE49-F238E27FC236}">
                  <a16:creationId xmlns="" xmlns:a16="http://schemas.microsoft.com/office/drawing/2014/main" id="{3B2536CE-D760-42AE-B289-1938E401BED3}"/>
                </a:ext>
              </a:extLst>
            </p:cNvPr>
            <p:cNvSpPr/>
            <p:nvPr/>
          </p:nvSpPr>
          <p:spPr>
            <a:xfrm rot="900000">
              <a:off x="3761985" y="3311438"/>
              <a:ext cx="813043" cy="40011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55" name="Rectangle 54">
              <a:extLst>
                <a:ext uri="{FF2B5EF4-FFF2-40B4-BE49-F238E27FC236}">
                  <a16:creationId xmlns="" xmlns:a16="http://schemas.microsoft.com/office/drawing/2014/main" id="{512B3D94-141B-40B2-AEA5-5E6D2B56736A}"/>
                </a:ext>
              </a:extLst>
            </p:cNvPr>
            <p:cNvSpPr/>
            <p:nvPr/>
          </p:nvSpPr>
          <p:spPr>
            <a:xfrm rot="960000">
              <a:off x="4613514" y="3396551"/>
              <a:ext cx="856325" cy="40011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nvGrpSpPr>
            <p:cNvPr id="8" name="Group 7">
              <a:extLst>
                <a:ext uri="{FF2B5EF4-FFF2-40B4-BE49-F238E27FC236}">
                  <a16:creationId xmlns="" xmlns:a16="http://schemas.microsoft.com/office/drawing/2014/main" id="{A619D726-B965-473E-B286-BC354166E739}"/>
                </a:ext>
              </a:extLst>
            </p:cNvPr>
            <p:cNvGrpSpPr/>
            <p:nvPr/>
          </p:nvGrpSpPr>
          <p:grpSpPr>
            <a:xfrm>
              <a:off x="6233183" y="2780310"/>
              <a:ext cx="1828801" cy="1828800"/>
              <a:chOff x="6233183" y="2780310"/>
              <a:chExt cx="1828801" cy="1828800"/>
            </a:xfrm>
          </p:grpSpPr>
          <p:sp>
            <p:nvSpPr>
              <p:cNvPr id="47" name="Chord 46">
                <a:extLst>
                  <a:ext uri="{FF2B5EF4-FFF2-40B4-BE49-F238E27FC236}">
                    <a16:creationId xmlns="" xmlns:a16="http://schemas.microsoft.com/office/drawing/2014/main" id="{503D82FE-0E87-4101-A393-3438290CB8DD}"/>
                  </a:ext>
                </a:extLst>
              </p:cNvPr>
              <p:cNvSpPr>
                <a:spLocks noChangeAspect="1"/>
              </p:cNvSpPr>
              <p:nvPr/>
            </p:nvSpPr>
            <p:spPr>
              <a:xfrm rot="2405176">
                <a:off x="6233183" y="2780310"/>
                <a:ext cx="1828801" cy="1828800"/>
              </a:xfrm>
              <a:prstGeom prst="chord">
                <a:avLst>
                  <a:gd name="adj1" fmla="val 1924400"/>
                  <a:gd name="adj2" fmla="val 14123335"/>
                </a:avLst>
              </a:prstGeom>
              <a:solidFill>
                <a:srgbClr val="C00000">
                  <a:alpha val="75000"/>
                </a:srgbClr>
              </a:solidFill>
              <a:scene3d>
                <a:camera prst="orthographicFront">
                  <a:rot lat="0" lon="0" rev="0"/>
                </a:camera>
                <a:lightRig rig="threePt" dir="t">
                  <a:rot lat="0" lon="0" rev="324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9" name="Chord 48">
                <a:extLst>
                  <a:ext uri="{FF2B5EF4-FFF2-40B4-BE49-F238E27FC236}">
                    <a16:creationId xmlns="" xmlns:a16="http://schemas.microsoft.com/office/drawing/2014/main" id="{DE0FE9A2-F61C-436E-A0CE-B8D3A7049BD4}"/>
                  </a:ext>
                </a:extLst>
              </p:cNvPr>
              <p:cNvSpPr>
                <a:spLocks noChangeAspect="1"/>
              </p:cNvSpPr>
              <p:nvPr/>
            </p:nvSpPr>
            <p:spPr>
              <a:xfrm rot="2405176">
                <a:off x="6233183" y="2780310"/>
                <a:ext cx="1828801" cy="1828800"/>
              </a:xfrm>
              <a:prstGeom prst="chord">
                <a:avLst>
                  <a:gd name="adj1" fmla="val 14140697"/>
                  <a:gd name="adj2" fmla="val 1976971"/>
                </a:avLst>
              </a:prstGeom>
              <a:solidFill>
                <a:srgbClr val="00B050">
                  <a:alpha val="75000"/>
                </a:srgbClr>
              </a:solidFill>
              <a:scene3d>
                <a:camera prst="orthographicFront">
                  <a:rot lat="0" lon="0" rev="0"/>
                </a:camera>
                <a:lightRig rig="threePt" dir="t">
                  <a:rot lat="0" lon="0" rev="3240000"/>
                </a:lightRig>
              </a:scene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50" name="Rectangle 49">
              <a:extLst>
                <a:ext uri="{FF2B5EF4-FFF2-40B4-BE49-F238E27FC236}">
                  <a16:creationId xmlns="" xmlns:a16="http://schemas.microsoft.com/office/drawing/2014/main" id="{2A4AAB7A-8E1A-4498-92FD-29B139A6CC75}"/>
                </a:ext>
              </a:extLst>
            </p:cNvPr>
            <p:cNvSpPr/>
            <p:nvPr/>
          </p:nvSpPr>
          <p:spPr>
            <a:xfrm rot="900000">
              <a:off x="6395196" y="3311438"/>
              <a:ext cx="813043" cy="40011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Legal</a:t>
              </a:r>
            </a:p>
          </p:txBody>
        </p:sp>
        <p:sp>
          <p:nvSpPr>
            <p:cNvPr id="51" name="Rectangle 50">
              <a:extLst>
                <a:ext uri="{FF2B5EF4-FFF2-40B4-BE49-F238E27FC236}">
                  <a16:creationId xmlns="" xmlns:a16="http://schemas.microsoft.com/office/drawing/2014/main" id="{36DC6E34-9D07-43DF-9E8F-88C7070C2177}"/>
                </a:ext>
              </a:extLst>
            </p:cNvPr>
            <p:cNvSpPr/>
            <p:nvPr/>
          </p:nvSpPr>
          <p:spPr>
            <a:xfrm rot="960000">
              <a:off x="7246725" y="3396551"/>
              <a:ext cx="856325" cy="400110"/>
            </a:xfrm>
            <a:prstGeom prst="rect">
              <a:avLst/>
            </a:prstGeom>
            <a:noFill/>
          </p:spPr>
          <p:txBody>
            <a:bodyPr wrap="none" lIns="91440" tIns="45720" rIns="91440" bIns="45720">
              <a:spAutoFit/>
            </a:bodyPr>
            <a:lstStyle/>
            <a:p>
              <a:pPr algn="ctr"/>
              <a:r>
                <a:rPr lang="en-US" sz="2000"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Illegal</a:t>
              </a:r>
            </a:p>
          </p:txBody>
        </p:sp>
      </p:grpSp>
      <p:grpSp>
        <p:nvGrpSpPr>
          <p:cNvPr id="7" name="Group 6">
            <a:extLst>
              <a:ext uri="{FF2B5EF4-FFF2-40B4-BE49-F238E27FC236}">
                <a16:creationId xmlns="" xmlns:a16="http://schemas.microsoft.com/office/drawing/2014/main" id="{06654C1B-8A97-42F0-806C-73C2589B25AE}"/>
              </a:ext>
            </a:extLst>
          </p:cNvPr>
          <p:cNvGrpSpPr/>
          <p:nvPr/>
        </p:nvGrpSpPr>
        <p:grpSpPr>
          <a:xfrm>
            <a:off x="934321" y="2773949"/>
            <a:ext cx="7127665" cy="1828800"/>
            <a:chOff x="934321" y="1176271"/>
            <a:chExt cx="7127665" cy="1828800"/>
          </a:xfrm>
        </p:grpSpPr>
        <p:sp>
          <p:nvSpPr>
            <p:cNvPr id="94" name="Chord 93">
              <a:extLst>
                <a:ext uri="{FF2B5EF4-FFF2-40B4-BE49-F238E27FC236}">
                  <a16:creationId xmlns="" xmlns:a16="http://schemas.microsoft.com/office/drawing/2014/main" id="{210C6F38-C060-4537-A709-7D8528ABF02A}"/>
                </a:ext>
              </a:extLst>
            </p:cNvPr>
            <p:cNvSpPr>
              <a:spLocks noChangeAspect="1"/>
            </p:cNvSpPr>
            <p:nvPr/>
          </p:nvSpPr>
          <p:spPr>
            <a:xfrm rot="601328">
              <a:off x="934321" y="1176271"/>
              <a:ext cx="1828800" cy="1828800"/>
            </a:xfrm>
            <a:prstGeom prst="chord">
              <a:avLst>
                <a:gd name="adj1" fmla="val 1285138"/>
                <a:gd name="adj2" fmla="val 12055466"/>
              </a:avLst>
            </a:prstGeom>
            <a:solidFill>
              <a:srgbClr val="00FFFF">
                <a:alpha val="25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Chord 85">
              <a:extLst>
                <a:ext uri="{FF2B5EF4-FFF2-40B4-BE49-F238E27FC236}">
                  <a16:creationId xmlns="" xmlns:a16="http://schemas.microsoft.com/office/drawing/2014/main" id="{6FE45E16-7F81-4633-90B0-F2FF213E4E0F}"/>
                </a:ext>
              </a:extLst>
            </p:cNvPr>
            <p:cNvSpPr>
              <a:spLocks noChangeAspect="1"/>
            </p:cNvSpPr>
            <p:nvPr/>
          </p:nvSpPr>
          <p:spPr>
            <a:xfrm rot="4589952">
              <a:off x="6233186" y="1176271"/>
              <a:ext cx="1828800" cy="1828800"/>
            </a:xfrm>
            <a:prstGeom prst="chord">
              <a:avLst>
                <a:gd name="adj1" fmla="val 20098951"/>
                <a:gd name="adj2" fmla="val 7923351"/>
              </a:avLst>
            </a:prstGeom>
            <a:solidFill>
              <a:srgbClr val="00FFFF">
                <a:alpha val="25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5" name="Chord 94">
              <a:extLst>
                <a:ext uri="{FF2B5EF4-FFF2-40B4-BE49-F238E27FC236}">
                  <a16:creationId xmlns="" xmlns:a16="http://schemas.microsoft.com/office/drawing/2014/main" id="{5BF12C0F-D4F5-458B-8FDF-E8A56736D74D}"/>
                </a:ext>
              </a:extLst>
            </p:cNvPr>
            <p:cNvSpPr>
              <a:spLocks noChangeAspect="1"/>
            </p:cNvSpPr>
            <p:nvPr/>
          </p:nvSpPr>
          <p:spPr>
            <a:xfrm rot="601328">
              <a:off x="934321" y="1176271"/>
              <a:ext cx="1828800" cy="1828800"/>
            </a:xfrm>
            <a:prstGeom prst="chord">
              <a:avLst>
                <a:gd name="adj1" fmla="val 11926406"/>
                <a:gd name="adj2" fmla="val 1277265"/>
              </a:avLst>
            </a:prstGeom>
            <a:solidFill>
              <a:srgbClr val="FFFF99">
                <a:alpha val="25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C2080829-A993-4050-A046-733A37B6572B}"/>
                </a:ext>
              </a:extLst>
            </p:cNvPr>
            <p:cNvSpPr/>
            <p:nvPr/>
          </p:nvSpPr>
          <p:spPr>
            <a:xfrm rot="1754854">
              <a:off x="1223235" y="2194992"/>
              <a:ext cx="955711"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97" name="Rectangle 96">
              <a:extLst>
                <a:ext uri="{FF2B5EF4-FFF2-40B4-BE49-F238E27FC236}">
                  <a16:creationId xmlns="" xmlns:a16="http://schemas.microsoft.com/office/drawing/2014/main" id="{02413EEF-E9E3-498F-BFC5-EB8C6560EEB0}"/>
                </a:ext>
              </a:extLst>
            </p:cNvPr>
            <p:cNvSpPr/>
            <p:nvPr/>
          </p:nvSpPr>
          <p:spPr>
            <a:xfrm rot="1841510">
              <a:off x="1439484" y="1655361"/>
              <a:ext cx="1255473"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sp>
          <p:nvSpPr>
            <p:cNvPr id="90" name="Chord 89">
              <a:extLst>
                <a:ext uri="{FF2B5EF4-FFF2-40B4-BE49-F238E27FC236}">
                  <a16:creationId xmlns="" xmlns:a16="http://schemas.microsoft.com/office/drawing/2014/main" id="{07A30BB1-4233-43EE-9FC8-86C972B3212C}"/>
                </a:ext>
              </a:extLst>
            </p:cNvPr>
            <p:cNvSpPr>
              <a:spLocks noChangeAspect="1"/>
            </p:cNvSpPr>
            <p:nvPr/>
          </p:nvSpPr>
          <p:spPr>
            <a:xfrm>
              <a:off x="3599975" y="1176271"/>
              <a:ext cx="1828800" cy="1828800"/>
            </a:xfrm>
            <a:prstGeom prst="chord">
              <a:avLst>
                <a:gd name="adj1" fmla="val 1285138"/>
                <a:gd name="adj2" fmla="val 9522009"/>
              </a:avLst>
            </a:prstGeom>
            <a:solidFill>
              <a:srgbClr val="00FFFF">
                <a:alpha val="25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Chord 90">
              <a:extLst>
                <a:ext uri="{FF2B5EF4-FFF2-40B4-BE49-F238E27FC236}">
                  <a16:creationId xmlns="" xmlns:a16="http://schemas.microsoft.com/office/drawing/2014/main" id="{E77F2A19-05AF-44F5-8A48-9496755BE178}"/>
                </a:ext>
              </a:extLst>
            </p:cNvPr>
            <p:cNvSpPr>
              <a:spLocks noChangeAspect="1"/>
            </p:cNvSpPr>
            <p:nvPr/>
          </p:nvSpPr>
          <p:spPr>
            <a:xfrm>
              <a:off x="3599975" y="1176271"/>
              <a:ext cx="1828800" cy="1828800"/>
            </a:xfrm>
            <a:prstGeom prst="chord">
              <a:avLst>
                <a:gd name="adj1" fmla="val 9499492"/>
                <a:gd name="adj2" fmla="val 1277265"/>
              </a:avLst>
            </a:prstGeom>
            <a:solidFill>
              <a:srgbClr val="FFFF99">
                <a:alpha val="25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2" name="Rectangle 91">
              <a:extLst>
                <a:ext uri="{FF2B5EF4-FFF2-40B4-BE49-F238E27FC236}">
                  <a16:creationId xmlns="" xmlns:a16="http://schemas.microsoft.com/office/drawing/2014/main" id="{F4248605-5CD7-4623-A063-07C35CEEF63C}"/>
                </a:ext>
              </a:extLst>
            </p:cNvPr>
            <p:cNvSpPr/>
            <p:nvPr/>
          </p:nvSpPr>
          <p:spPr>
            <a:xfrm>
              <a:off x="4048810" y="2522291"/>
              <a:ext cx="955711"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93" name="Rectangle 92">
              <a:extLst>
                <a:ext uri="{FF2B5EF4-FFF2-40B4-BE49-F238E27FC236}">
                  <a16:creationId xmlns="" xmlns:a16="http://schemas.microsoft.com/office/drawing/2014/main" id="{6072C408-7D68-487F-BC63-93CE5BB6DDAE}"/>
                </a:ext>
              </a:extLst>
            </p:cNvPr>
            <p:cNvSpPr/>
            <p:nvPr/>
          </p:nvSpPr>
          <p:spPr>
            <a:xfrm>
              <a:off x="3891556" y="1676712"/>
              <a:ext cx="1255473"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sp>
          <p:nvSpPr>
            <p:cNvPr id="87" name="Chord 86">
              <a:extLst>
                <a:ext uri="{FF2B5EF4-FFF2-40B4-BE49-F238E27FC236}">
                  <a16:creationId xmlns="" xmlns:a16="http://schemas.microsoft.com/office/drawing/2014/main" id="{85608847-8474-4A6A-954B-629E9440C9D4}"/>
                </a:ext>
              </a:extLst>
            </p:cNvPr>
            <p:cNvSpPr>
              <a:spLocks noChangeAspect="1"/>
            </p:cNvSpPr>
            <p:nvPr/>
          </p:nvSpPr>
          <p:spPr>
            <a:xfrm rot="4589952">
              <a:off x="6233186" y="1176271"/>
              <a:ext cx="1828800" cy="1828800"/>
            </a:xfrm>
            <a:prstGeom prst="chord">
              <a:avLst>
                <a:gd name="adj1" fmla="val 7878993"/>
                <a:gd name="adj2" fmla="val 20136664"/>
              </a:avLst>
            </a:prstGeom>
            <a:solidFill>
              <a:srgbClr val="FFFF99">
                <a:alpha val="25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00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 xmlns:a16="http://schemas.microsoft.com/office/drawing/2014/main" id="{96D0E1F4-BD78-49BE-9B67-2067DB246A0D}"/>
                </a:ext>
              </a:extLst>
            </p:cNvPr>
            <p:cNvSpPr/>
            <p:nvPr/>
          </p:nvSpPr>
          <p:spPr>
            <a:xfrm rot="2226514">
              <a:off x="6356484" y="2325199"/>
              <a:ext cx="955711"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89" name="Rectangle 88">
              <a:extLst>
                <a:ext uri="{FF2B5EF4-FFF2-40B4-BE49-F238E27FC236}">
                  <a16:creationId xmlns="" xmlns:a16="http://schemas.microsoft.com/office/drawing/2014/main" id="{41474316-2711-4A4B-BEC7-EA59F89CADDE}"/>
                </a:ext>
              </a:extLst>
            </p:cNvPr>
            <p:cNvSpPr/>
            <p:nvPr/>
          </p:nvSpPr>
          <p:spPr>
            <a:xfrm rot="2335365">
              <a:off x="6685082" y="1803027"/>
              <a:ext cx="1255473"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grpSp>
        <p:nvGrpSpPr>
          <p:cNvPr id="78" name="Group 77">
            <a:extLst>
              <a:ext uri="{FF2B5EF4-FFF2-40B4-BE49-F238E27FC236}">
                <a16:creationId xmlns="" xmlns:a16="http://schemas.microsoft.com/office/drawing/2014/main" id="{3B2158DE-E688-47D7-8B4A-C98AC757A571}"/>
              </a:ext>
            </a:extLst>
          </p:cNvPr>
          <p:cNvGrpSpPr/>
          <p:nvPr/>
        </p:nvGrpSpPr>
        <p:grpSpPr>
          <a:xfrm>
            <a:off x="1712875" y="3809511"/>
            <a:ext cx="5438537" cy="151460"/>
            <a:chOff x="1811681" y="5385428"/>
            <a:chExt cx="5438537" cy="151460"/>
          </a:xfrm>
        </p:grpSpPr>
        <p:sp>
          <p:nvSpPr>
            <p:cNvPr id="79" name="6-Point Star 62">
              <a:extLst>
                <a:ext uri="{FF2B5EF4-FFF2-40B4-BE49-F238E27FC236}">
                  <a16:creationId xmlns="" xmlns:a16="http://schemas.microsoft.com/office/drawing/2014/main" id="{63368EA2-E8E1-4959-ABA9-446F03520949}"/>
                </a:ext>
              </a:extLst>
            </p:cNvPr>
            <p:cNvSpPr>
              <a:spLocks noChangeAspect="1"/>
            </p:cNvSpPr>
            <p:nvPr/>
          </p:nvSpPr>
          <p:spPr>
            <a:xfrm>
              <a:off x="1811681" y="5408872"/>
              <a:ext cx="128016" cy="12801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0" name="6-Point Star 67">
              <a:extLst>
                <a:ext uri="{FF2B5EF4-FFF2-40B4-BE49-F238E27FC236}">
                  <a16:creationId xmlns="" xmlns:a16="http://schemas.microsoft.com/office/drawing/2014/main" id="{089B5EB6-16A6-4DFC-9DBA-59BBB5005D7F}"/>
                </a:ext>
              </a:extLst>
            </p:cNvPr>
            <p:cNvSpPr>
              <a:spLocks noChangeAspect="1"/>
            </p:cNvSpPr>
            <p:nvPr/>
          </p:nvSpPr>
          <p:spPr>
            <a:xfrm>
              <a:off x="4472803" y="5397150"/>
              <a:ext cx="128016" cy="12801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7-Point Star 68">
              <a:extLst>
                <a:ext uri="{FF2B5EF4-FFF2-40B4-BE49-F238E27FC236}">
                  <a16:creationId xmlns="" xmlns:a16="http://schemas.microsoft.com/office/drawing/2014/main" id="{DB489F94-1B5C-44C3-A21E-A668E7703C7B}"/>
                </a:ext>
              </a:extLst>
            </p:cNvPr>
            <p:cNvSpPr>
              <a:spLocks noChangeAspect="1"/>
            </p:cNvSpPr>
            <p:nvPr/>
          </p:nvSpPr>
          <p:spPr>
            <a:xfrm>
              <a:off x="7122202" y="5385428"/>
              <a:ext cx="128016" cy="12801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 xmlns:a16="http://schemas.microsoft.com/office/drawing/2014/main" id="{E1C19A33-64E8-4612-97BE-E2A9A5DAF876}"/>
              </a:ext>
            </a:extLst>
          </p:cNvPr>
          <p:cNvGrpSpPr/>
          <p:nvPr/>
        </p:nvGrpSpPr>
        <p:grpSpPr>
          <a:xfrm>
            <a:off x="1387010" y="4801456"/>
            <a:ext cx="6290479" cy="400110"/>
            <a:chOff x="1387010" y="4801456"/>
            <a:chExt cx="6290479" cy="400110"/>
          </a:xfrm>
        </p:grpSpPr>
        <p:sp>
          <p:nvSpPr>
            <p:cNvPr id="2" name="TextBox 1">
              <a:extLst>
                <a:ext uri="{FF2B5EF4-FFF2-40B4-BE49-F238E27FC236}">
                  <a16:creationId xmlns="" xmlns:a16="http://schemas.microsoft.com/office/drawing/2014/main" id="{D97C2F50-8A01-4858-90B4-466FF3C1A707}"/>
                </a:ext>
              </a:extLst>
            </p:cNvPr>
            <p:cNvSpPr txBox="1"/>
            <p:nvPr/>
          </p:nvSpPr>
          <p:spPr>
            <a:xfrm>
              <a:off x="1387010" y="4801456"/>
              <a:ext cx="955711" cy="400110"/>
            </a:xfrm>
            <a:prstGeom prst="rect">
              <a:avLst/>
            </a:prstGeom>
            <a:noFill/>
          </p:spPr>
          <p:txBody>
            <a:bodyPr wrap="none" rtlCol="0">
              <a:spAutoFit/>
            </a:bodyPr>
            <a:lstStyle/>
            <a:p>
              <a:r>
                <a:rPr lang="en-US" sz="2000" i="0">
                  <a:latin typeface="Arial" panose="020B0604020202020204" pitchFamily="34" charset="0"/>
                  <a:cs typeface="Arial" panose="020B0604020202020204" pitchFamily="34" charset="0"/>
                </a:rPr>
                <a:t>Ethical</a:t>
              </a:r>
            </a:p>
          </p:txBody>
        </p:sp>
        <p:sp>
          <p:nvSpPr>
            <p:cNvPr id="36" name="TextBox 35">
              <a:extLst>
                <a:ext uri="{FF2B5EF4-FFF2-40B4-BE49-F238E27FC236}">
                  <a16:creationId xmlns="" xmlns:a16="http://schemas.microsoft.com/office/drawing/2014/main" id="{8B1B2A23-3D96-4908-AB38-3FA13B23C678}"/>
                </a:ext>
              </a:extLst>
            </p:cNvPr>
            <p:cNvSpPr txBox="1"/>
            <p:nvPr/>
          </p:nvSpPr>
          <p:spPr>
            <a:xfrm>
              <a:off x="3912743" y="4801456"/>
              <a:ext cx="1255472" cy="400110"/>
            </a:xfrm>
            <a:prstGeom prst="rect">
              <a:avLst/>
            </a:prstGeom>
            <a:noFill/>
          </p:spPr>
          <p:txBody>
            <a:bodyPr wrap="none" rtlCol="0">
              <a:spAutoFit/>
            </a:bodyPr>
            <a:lstStyle/>
            <a:p>
              <a:r>
                <a:rPr lang="en-US" sz="2000" i="0">
                  <a:latin typeface="Arial" panose="020B0604020202020204" pitchFamily="34" charset="0"/>
                  <a:cs typeface="Arial" panose="020B0604020202020204" pitchFamily="34" charset="0"/>
                </a:rPr>
                <a:t>Unethical</a:t>
              </a:r>
            </a:p>
          </p:txBody>
        </p:sp>
        <p:sp>
          <p:nvSpPr>
            <p:cNvPr id="37" name="TextBox 36">
              <a:extLst>
                <a:ext uri="{FF2B5EF4-FFF2-40B4-BE49-F238E27FC236}">
                  <a16:creationId xmlns="" xmlns:a16="http://schemas.microsoft.com/office/drawing/2014/main" id="{72BE45D6-822D-4C6F-8B0A-77E7F6E938AB}"/>
                </a:ext>
              </a:extLst>
            </p:cNvPr>
            <p:cNvSpPr txBox="1"/>
            <p:nvPr/>
          </p:nvSpPr>
          <p:spPr>
            <a:xfrm>
              <a:off x="6808340" y="4801456"/>
              <a:ext cx="869149"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Fuzzy</a:t>
              </a:r>
            </a:p>
          </p:txBody>
        </p:sp>
      </p:grpSp>
    </p:spTree>
    <p:extLst>
      <p:ext uri="{BB962C8B-B14F-4D97-AF65-F5344CB8AC3E}">
        <p14:creationId xmlns="" xmlns:p14="http://schemas.microsoft.com/office/powerpoint/2010/main" val="3841559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normAutofit fontScale="90000"/>
          </a:bodyPr>
          <a:lstStyle/>
          <a:p>
            <a:r>
              <a:rPr lang="en-US" dirty="0"/>
              <a:t>C. Laws and Ethics</a:t>
            </a:r>
          </a:p>
        </p:txBody>
      </p:sp>
      <p:sp>
        <p:nvSpPr>
          <p:cNvPr id="4" name="Content Placeholder 3"/>
          <p:cNvSpPr>
            <a:spLocks noGrp="1"/>
          </p:cNvSpPr>
          <p:nvPr>
            <p:ph idx="1"/>
          </p:nvPr>
        </p:nvSpPr>
        <p:spPr/>
        <p:txBody>
          <a:bodyPr>
            <a:normAutofit lnSpcReduction="10000"/>
          </a:bodyPr>
          <a:lstStyle/>
          <a:p>
            <a:r>
              <a:rPr lang="en-US" b="1" dirty="0"/>
              <a:t>Laws and Ethics</a:t>
            </a:r>
          </a:p>
          <a:p>
            <a:pPr lvl="1"/>
            <a:r>
              <a:rPr lang="en-US" dirty="0"/>
              <a:t>Symbiotic relationship</a:t>
            </a:r>
          </a:p>
          <a:p>
            <a:pPr lvl="2"/>
            <a:r>
              <a:rPr lang="en-US" dirty="0"/>
              <a:t>Related; concern the same actions</a:t>
            </a:r>
          </a:p>
          <a:p>
            <a:pPr lvl="1"/>
            <a:endParaRPr lang="en-US" dirty="0"/>
          </a:p>
          <a:p>
            <a:pPr lvl="1"/>
            <a:r>
              <a:rPr lang="en-US" dirty="0"/>
              <a:t>Proportions of Legal/Illegal, Ethical/Unethical change over time.</a:t>
            </a:r>
          </a:p>
          <a:p>
            <a:pPr lvl="2"/>
            <a:r>
              <a:rPr lang="en-US" dirty="0"/>
              <a:t>Beliefs, values, etc, change</a:t>
            </a:r>
          </a:p>
          <a:p>
            <a:pPr lvl="2"/>
            <a:r>
              <a:rPr lang="en-US" dirty="0"/>
              <a:t>Evolution, maturation</a:t>
            </a:r>
          </a:p>
          <a:p>
            <a:pPr lvl="1"/>
            <a:endParaRPr lang="en-US"/>
          </a:p>
          <a:p>
            <a:pPr lvl="1"/>
            <a:endParaRPr lang="en-US"/>
          </a:p>
          <a:p>
            <a:pPr lvl="1"/>
            <a:r>
              <a:rPr lang="en-US"/>
              <a:t>Fuzzy </a:t>
            </a:r>
            <a:r>
              <a:rPr lang="en-US" dirty="0"/>
              <a:t>boundaries:</a:t>
            </a:r>
          </a:p>
          <a:p>
            <a:pPr lvl="1"/>
            <a:endParaRPr lang="en-US" dirty="0"/>
          </a:p>
          <a:p>
            <a:pPr lvl="1"/>
            <a:endParaRPr lang="en-US" dirty="0"/>
          </a:p>
          <a:p>
            <a:pPr lvl="1"/>
            <a:endParaRPr lang="en-US" dirty="0"/>
          </a:p>
          <a:p>
            <a:pPr lvl="1"/>
            <a:r>
              <a:rPr lang="en-US" dirty="0"/>
              <a:t>Distinction: Laws involve </a:t>
            </a:r>
            <a:r>
              <a:rPr lang="en-US" dirty="0">
                <a:solidFill>
                  <a:srgbClr val="C00000"/>
                </a:solidFill>
              </a:rPr>
              <a:t>compliance</a:t>
            </a:r>
            <a:r>
              <a:rPr lang="en-US" dirty="0"/>
              <a:t>; Ethics involve </a:t>
            </a:r>
            <a:r>
              <a:rPr lang="en-US" dirty="0">
                <a:solidFill>
                  <a:srgbClr val="C00000"/>
                </a:solidFill>
              </a:rPr>
              <a:t>choice</a:t>
            </a:r>
            <a:r>
              <a:rPr lang="en-US" dirty="0"/>
              <a:t>. </a:t>
            </a:r>
          </a:p>
          <a:p>
            <a:endParaRPr lang="en-US" dirty="0"/>
          </a:p>
        </p:txBody>
      </p:sp>
      <p:grpSp>
        <p:nvGrpSpPr>
          <p:cNvPr id="12" name="Group 11">
            <a:extLst>
              <a:ext uri="{FF2B5EF4-FFF2-40B4-BE49-F238E27FC236}">
                <a16:creationId xmlns="" xmlns:a16="http://schemas.microsoft.com/office/drawing/2014/main" id="{22C68BF9-BA00-474E-AFBE-3F1514D7D31D}"/>
              </a:ext>
            </a:extLst>
          </p:cNvPr>
          <p:cNvGrpSpPr/>
          <p:nvPr/>
        </p:nvGrpSpPr>
        <p:grpSpPr>
          <a:xfrm>
            <a:off x="3461025" y="3550989"/>
            <a:ext cx="3416527" cy="1600200"/>
            <a:chOff x="3461025" y="3983066"/>
            <a:chExt cx="3416527" cy="1600200"/>
          </a:xfrm>
        </p:grpSpPr>
        <p:grpSp>
          <p:nvGrpSpPr>
            <p:cNvPr id="17" name="Group 16">
              <a:extLst>
                <a:ext uri="{FF2B5EF4-FFF2-40B4-BE49-F238E27FC236}">
                  <a16:creationId xmlns="" xmlns:a16="http://schemas.microsoft.com/office/drawing/2014/main" id="{5DBBBD8A-6CD2-4307-A6B0-E0E904E2B10F}"/>
                </a:ext>
              </a:extLst>
            </p:cNvPr>
            <p:cNvGrpSpPr/>
            <p:nvPr/>
          </p:nvGrpSpPr>
          <p:grpSpPr>
            <a:xfrm>
              <a:off x="5126890" y="4824943"/>
              <a:ext cx="1750662" cy="369332"/>
              <a:chOff x="5216815" y="4674698"/>
              <a:chExt cx="2976125" cy="627864"/>
            </a:xfrm>
          </p:grpSpPr>
          <p:sp>
            <p:nvSpPr>
              <p:cNvPr id="19" name="TextBox 18">
                <a:extLst>
                  <a:ext uri="{FF2B5EF4-FFF2-40B4-BE49-F238E27FC236}">
                    <a16:creationId xmlns="" xmlns:a16="http://schemas.microsoft.com/office/drawing/2014/main" id="{E8FD7413-6E26-4336-B4E2-389E373CC84F}"/>
                  </a:ext>
                </a:extLst>
              </p:cNvPr>
              <p:cNvSpPr txBox="1"/>
              <p:nvPr/>
            </p:nvSpPr>
            <p:spPr>
              <a:xfrm>
                <a:off x="5222794" y="4674698"/>
                <a:ext cx="2970146" cy="627864"/>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Tipping points?</a:t>
                </a:r>
              </a:p>
            </p:txBody>
          </p:sp>
          <p:sp>
            <p:nvSpPr>
              <p:cNvPr id="20" name="Right Brace 19">
                <a:extLst>
                  <a:ext uri="{FF2B5EF4-FFF2-40B4-BE49-F238E27FC236}">
                    <a16:creationId xmlns="" xmlns:a16="http://schemas.microsoft.com/office/drawing/2014/main" id="{A017F96C-4B91-4420-931D-41BD3694F6D5}"/>
                  </a:ext>
                </a:extLst>
              </p:cNvPr>
              <p:cNvSpPr/>
              <p:nvPr/>
            </p:nvSpPr>
            <p:spPr>
              <a:xfrm>
                <a:off x="5216815" y="4843005"/>
                <a:ext cx="77722" cy="373821"/>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 xmlns:a16="http://schemas.microsoft.com/office/drawing/2014/main" id="{C752E537-D5FC-4AC8-98EC-EE14ADCC2F81}"/>
                </a:ext>
              </a:extLst>
            </p:cNvPr>
            <p:cNvGrpSpPr>
              <a:grpSpLocks noChangeAspect="1"/>
            </p:cNvGrpSpPr>
            <p:nvPr/>
          </p:nvGrpSpPr>
          <p:grpSpPr>
            <a:xfrm>
              <a:off x="3461025" y="3983066"/>
              <a:ext cx="1600200" cy="1600200"/>
              <a:chOff x="3340444" y="3772051"/>
              <a:chExt cx="1828800" cy="1828800"/>
            </a:xfrm>
          </p:grpSpPr>
          <p:grpSp>
            <p:nvGrpSpPr>
              <p:cNvPr id="16" name="Group 15">
                <a:extLst>
                  <a:ext uri="{FF2B5EF4-FFF2-40B4-BE49-F238E27FC236}">
                    <a16:creationId xmlns="" xmlns:a16="http://schemas.microsoft.com/office/drawing/2014/main" id="{E2D3E0E7-3701-4F7D-8DAA-4C960BD5CF99}"/>
                  </a:ext>
                </a:extLst>
              </p:cNvPr>
              <p:cNvGrpSpPr>
                <a:grpSpLocks noChangeAspect="1"/>
              </p:cNvGrpSpPr>
              <p:nvPr/>
            </p:nvGrpSpPr>
            <p:grpSpPr>
              <a:xfrm>
                <a:off x="3340444" y="3772051"/>
                <a:ext cx="1828800" cy="1828800"/>
                <a:chOff x="4965292" y="1494507"/>
                <a:chExt cx="3657600" cy="3657600"/>
              </a:xfrm>
            </p:grpSpPr>
            <p:sp>
              <p:nvSpPr>
                <p:cNvPr id="21" name="Chord 20">
                  <a:extLst>
                    <a:ext uri="{FF2B5EF4-FFF2-40B4-BE49-F238E27FC236}">
                      <a16:creationId xmlns="" xmlns:a16="http://schemas.microsoft.com/office/drawing/2014/main" id="{C5DAF57F-1FCF-4798-BA3C-616322C6141B}"/>
                    </a:ext>
                  </a:extLst>
                </p:cNvPr>
                <p:cNvSpPr>
                  <a:spLocks noChangeAspect="1"/>
                </p:cNvSpPr>
                <p:nvPr/>
              </p:nvSpPr>
              <p:spPr>
                <a:xfrm>
                  <a:off x="4965292" y="1494507"/>
                  <a:ext cx="3657600" cy="3657600"/>
                </a:xfrm>
                <a:prstGeom prst="chord">
                  <a:avLst>
                    <a:gd name="adj1" fmla="val 1285138"/>
                    <a:gd name="adj2" fmla="val 9522009"/>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2" name="Chord 21">
                  <a:extLst>
                    <a:ext uri="{FF2B5EF4-FFF2-40B4-BE49-F238E27FC236}">
                      <a16:creationId xmlns="" xmlns:a16="http://schemas.microsoft.com/office/drawing/2014/main" id="{567E0355-2AA3-4710-9FE8-F4429E73CB66}"/>
                    </a:ext>
                  </a:extLst>
                </p:cNvPr>
                <p:cNvSpPr>
                  <a:spLocks noChangeAspect="1"/>
                </p:cNvSpPr>
                <p:nvPr/>
              </p:nvSpPr>
              <p:spPr>
                <a:xfrm>
                  <a:off x="4965292" y="1494507"/>
                  <a:ext cx="3657600" cy="3657600"/>
                </a:xfrm>
                <a:prstGeom prst="chord">
                  <a:avLst>
                    <a:gd name="adj1" fmla="val 9499492"/>
                    <a:gd name="adj2" fmla="val 1277265"/>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8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BA5B7B07-F7D3-4755-9D96-EFAC99938169}"/>
                    </a:ext>
                  </a:extLst>
                </p:cNvPr>
                <p:cNvSpPr/>
                <p:nvPr/>
              </p:nvSpPr>
              <p:spPr>
                <a:xfrm>
                  <a:off x="5816204" y="4119872"/>
                  <a:ext cx="2004944" cy="844187"/>
                </a:xfrm>
                <a:prstGeom prst="rect">
                  <a:avLst/>
                </a:prstGeom>
                <a:noFill/>
              </p:spPr>
              <p:txBody>
                <a:bodyPr wrap="none" lIns="91440" tIns="45720" rIns="91440" bIns="45720">
                  <a:spAutoFit/>
                </a:bodyPr>
                <a:lstStyle/>
                <a:p>
                  <a:pPr algn="ctr"/>
                  <a:r>
                    <a:rPr lang="en-US" sz="18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24" name="Rectangle 23">
                  <a:extLst>
                    <a:ext uri="{FF2B5EF4-FFF2-40B4-BE49-F238E27FC236}">
                      <a16:creationId xmlns="" xmlns:a16="http://schemas.microsoft.com/office/drawing/2014/main" id="{9DD5F573-C836-4D3D-AB4D-E3E348C2639F}"/>
                    </a:ext>
                  </a:extLst>
                </p:cNvPr>
                <p:cNvSpPr/>
                <p:nvPr/>
              </p:nvSpPr>
              <p:spPr>
                <a:xfrm>
                  <a:off x="5469102" y="2547883"/>
                  <a:ext cx="2620498" cy="844187"/>
                </a:xfrm>
                <a:prstGeom prst="rect">
                  <a:avLst/>
                </a:prstGeom>
                <a:noFill/>
              </p:spPr>
              <p:txBody>
                <a:bodyPr wrap="none" lIns="91440" tIns="45720" rIns="91440" bIns="45720">
                  <a:spAutoFit/>
                </a:bodyPr>
                <a:lstStyle/>
                <a:p>
                  <a:pPr algn="ctr"/>
                  <a:r>
                    <a:rPr lang="en-US" sz="18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sp>
            <p:nvSpPr>
              <p:cNvPr id="18" name="Trapezoid 17">
                <a:extLst>
                  <a:ext uri="{FF2B5EF4-FFF2-40B4-BE49-F238E27FC236}">
                    <a16:creationId xmlns="" xmlns:a16="http://schemas.microsoft.com/office/drawing/2014/main" id="{7A907F6D-065C-4CE4-AC39-B182CFCE435B}"/>
                  </a:ext>
                </a:extLst>
              </p:cNvPr>
              <p:cNvSpPr/>
              <p:nvPr/>
            </p:nvSpPr>
            <p:spPr>
              <a:xfrm flipV="1">
                <a:off x="3365113" y="4839854"/>
                <a:ext cx="1791857" cy="317115"/>
              </a:xfrm>
              <a:prstGeom prst="trapezoid">
                <a:avLst>
                  <a:gd name="adj" fmla="val 32893"/>
                </a:avLst>
              </a:prstGeom>
              <a:gradFill flip="none" rotWithShape="1">
                <a:gsLst>
                  <a:gs pos="0">
                    <a:schemeClr val="accent4">
                      <a:lumMod val="60000"/>
                      <a:lumOff val="40000"/>
                    </a:schemeClr>
                  </a:gs>
                  <a:gs pos="48000">
                    <a:schemeClr val="accent6">
                      <a:lumMod val="60000"/>
                      <a:lumOff val="40000"/>
                    </a:schemeClr>
                  </a:gs>
                  <a:gs pos="100000">
                    <a:srgbClr val="8BE1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dirty="0"/>
              <a:t>A. What are “Ethics”</a:t>
            </a:r>
          </a:p>
        </p:txBody>
      </p:sp>
      <p:sp>
        <p:nvSpPr>
          <p:cNvPr id="2" name="Content Placeholder 1"/>
          <p:cNvSpPr>
            <a:spLocks noGrp="1"/>
          </p:cNvSpPr>
          <p:nvPr>
            <p:ph idx="1"/>
          </p:nvPr>
        </p:nvSpPr>
        <p:spPr/>
        <p:txBody>
          <a:bodyPr/>
          <a:lstStyle/>
          <a:p>
            <a:r>
              <a:rPr lang="en-US" dirty="0"/>
              <a:t>Paraphrasing Justice Stewart from </a:t>
            </a:r>
            <a:r>
              <a:rPr lang="en-US" dirty="0" err="1"/>
              <a:t>Jacobellis</a:t>
            </a:r>
            <a:r>
              <a:rPr lang="en-US" dirty="0"/>
              <a:t> v. Ohio, 378 U.S. 184 (1964), his honor is credited with </a:t>
            </a:r>
          </a:p>
          <a:p>
            <a:r>
              <a:rPr lang="en-US" dirty="0"/>
              <a:t>“I can’t define pornography, but I know it when I see it.”</a:t>
            </a:r>
          </a:p>
          <a:p>
            <a:endParaRPr lang="en-US" dirty="0"/>
          </a:p>
          <a:p>
            <a:r>
              <a:rPr lang="en-US" dirty="0"/>
              <a:t>Ethics is similar: </a:t>
            </a:r>
          </a:p>
          <a:p>
            <a:pPr lvl="1"/>
            <a:r>
              <a:rPr lang="en-US" dirty="0"/>
              <a:t>Not so easy to define but we all have a pretty good idea when someone behaves unethically</a:t>
            </a:r>
          </a:p>
          <a:p>
            <a:endParaRPr lang="en-US" dirty="0"/>
          </a:p>
        </p:txBody>
      </p:sp>
      <p:pic>
        <p:nvPicPr>
          <p:cNvPr id="3074" name="Picture 2" descr="C:\Users\jmahun\AppData\Local\Temp\Temporary Internet Files\Content.IE5\VV7UU14X\MC900150563[1].wmf"/>
          <p:cNvPicPr>
            <a:picLocks noChangeAspect="1" noChangeArrowheads="1"/>
          </p:cNvPicPr>
          <p:nvPr/>
        </p:nvPicPr>
        <p:blipFill>
          <a:blip r:embed="rId2" cstate="print"/>
          <a:srcRect/>
          <a:stretch>
            <a:fillRect/>
          </a:stretch>
        </p:blipFill>
        <p:spPr bwMode="auto">
          <a:xfrm>
            <a:off x="3536137" y="4126312"/>
            <a:ext cx="1267683" cy="148406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6428C577-6782-496E-84F6-ACAD64AC3D00}"/>
              </a:ext>
            </a:extLst>
          </p:cNvPr>
          <p:cNvGrpSpPr/>
          <p:nvPr/>
        </p:nvGrpSpPr>
        <p:grpSpPr>
          <a:xfrm>
            <a:off x="3461025" y="3550989"/>
            <a:ext cx="3416527" cy="1600200"/>
            <a:chOff x="3461025" y="3983066"/>
            <a:chExt cx="3416527" cy="1600200"/>
          </a:xfrm>
        </p:grpSpPr>
        <p:grpSp>
          <p:nvGrpSpPr>
            <p:cNvPr id="26" name="Group 25">
              <a:extLst>
                <a:ext uri="{FF2B5EF4-FFF2-40B4-BE49-F238E27FC236}">
                  <a16:creationId xmlns="" xmlns:a16="http://schemas.microsoft.com/office/drawing/2014/main" id="{D47CFB4C-35CE-4142-8DD3-1C9E81C97546}"/>
                </a:ext>
              </a:extLst>
            </p:cNvPr>
            <p:cNvGrpSpPr/>
            <p:nvPr/>
          </p:nvGrpSpPr>
          <p:grpSpPr>
            <a:xfrm>
              <a:off x="5126890" y="4824943"/>
              <a:ext cx="1750662" cy="369332"/>
              <a:chOff x="5216815" y="4674698"/>
              <a:chExt cx="2976125" cy="627864"/>
            </a:xfrm>
          </p:grpSpPr>
          <p:sp>
            <p:nvSpPr>
              <p:cNvPr id="34" name="TextBox 33">
                <a:extLst>
                  <a:ext uri="{FF2B5EF4-FFF2-40B4-BE49-F238E27FC236}">
                    <a16:creationId xmlns="" xmlns:a16="http://schemas.microsoft.com/office/drawing/2014/main" id="{BB008632-1FF5-4D70-BE0C-8630BEAE3802}"/>
                  </a:ext>
                </a:extLst>
              </p:cNvPr>
              <p:cNvSpPr txBox="1"/>
              <p:nvPr/>
            </p:nvSpPr>
            <p:spPr>
              <a:xfrm>
                <a:off x="5222794" y="4674698"/>
                <a:ext cx="2970146" cy="627864"/>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Tipping points?</a:t>
                </a:r>
              </a:p>
            </p:txBody>
          </p:sp>
          <p:sp>
            <p:nvSpPr>
              <p:cNvPr id="35" name="Right Brace 34">
                <a:extLst>
                  <a:ext uri="{FF2B5EF4-FFF2-40B4-BE49-F238E27FC236}">
                    <a16:creationId xmlns="" xmlns:a16="http://schemas.microsoft.com/office/drawing/2014/main" id="{130373E4-87A7-45FE-8AA8-D055E75FF9FF}"/>
                  </a:ext>
                </a:extLst>
              </p:cNvPr>
              <p:cNvSpPr/>
              <p:nvPr/>
            </p:nvSpPr>
            <p:spPr>
              <a:xfrm>
                <a:off x="5216815" y="4843005"/>
                <a:ext cx="77722" cy="373821"/>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 xmlns:a16="http://schemas.microsoft.com/office/drawing/2014/main" id="{F4E01418-3DB5-45BF-BB90-EC912443F5DD}"/>
                </a:ext>
              </a:extLst>
            </p:cNvPr>
            <p:cNvGrpSpPr>
              <a:grpSpLocks noChangeAspect="1"/>
            </p:cNvGrpSpPr>
            <p:nvPr/>
          </p:nvGrpSpPr>
          <p:grpSpPr>
            <a:xfrm>
              <a:off x="3461025" y="3983066"/>
              <a:ext cx="1600200" cy="1600200"/>
              <a:chOff x="3340444" y="3772051"/>
              <a:chExt cx="1828800" cy="1828800"/>
            </a:xfrm>
          </p:grpSpPr>
          <p:grpSp>
            <p:nvGrpSpPr>
              <p:cNvPr id="28" name="Group 27">
                <a:extLst>
                  <a:ext uri="{FF2B5EF4-FFF2-40B4-BE49-F238E27FC236}">
                    <a16:creationId xmlns="" xmlns:a16="http://schemas.microsoft.com/office/drawing/2014/main" id="{9B28B03B-F594-47FE-AA97-0A0558014920}"/>
                  </a:ext>
                </a:extLst>
              </p:cNvPr>
              <p:cNvGrpSpPr>
                <a:grpSpLocks noChangeAspect="1"/>
              </p:cNvGrpSpPr>
              <p:nvPr/>
            </p:nvGrpSpPr>
            <p:grpSpPr>
              <a:xfrm>
                <a:off x="3340444" y="3772051"/>
                <a:ext cx="1828800" cy="1828800"/>
                <a:chOff x="4965292" y="1494507"/>
                <a:chExt cx="3657600" cy="3657600"/>
              </a:xfrm>
            </p:grpSpPr>
            <p:sp>
              <p:nvSpPr>
                <p:cNvPr id="30" name="Chord 29">
                  <a:extLst>
                    <a:ext uri="{FF2B5EF4-FFF2-40B4-BE49-F238E27FC236}">
                      <a16:creationId xmlns="" xmlns:a16="http://schemas.microsoft.com/office/drawing/2014/main" id="{1F9DBC48-5388-4FB8-89E1-E203F07FA5E9}"/>
                    </a:ext>
                  </a:extLst>
                </p:cNvPr>
                <p:cNvSpPr>
                  <a:spLocks noChangeAspect="1"/>
                </p:cNvSpPr>
                <p:nvPr/>
              </p:nvSpPr>
              <p:spPr>
                <a:xfrm>
                  <a:off x="4965292" y="1494507"/>
                  <a:ext cx="3657600" cy="3657600"/>
                </a:xfrm>
                <a:prstGeom prst="chord">
                  <a:avLst>
                    <a:gd name="adj1" fmla="val 1285138"/>
                    <a:gd name="adj2" fmla="val 9522009"/>
                  </a:avLst>
                </a:prstGeom>
                <a:solidFill>
                  <a:srgbClr val="00FFFF">
                    <a:alpha val="49804"/>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1" name="Chord 30">
                  <a:extLst>
                    <a:ext uri="{FF2B5EF4-FFF2-40B4-BE49-F238E27FC236}">
                      <a16:creationId xmlns="" xmlns:a16="http://schemas.microsoft.com/office/drawing/2014/main" id="{42F8166D-0C79-45A3-AC57-8BCDB8F33313}"/>
                    </a:ext>
                  </a:extLst>
                </p:cNvPr>
                <p:cNvSpPr>
                  <a:spLocks noChangeAspect="1"/>
                </p:cNvSpPr>
                <p:nvPr/>
              </p:nvSpPr>
              <p:spPr>
                <a:xfrm>
                  <a:off x="4965292" y="1494507"/>
                  <a:ext cx="3657600" cy="3657600"/>
                </a:xfrm>
                <a:prstGeom prst="chord">
                  <a:avLst>
                    <a:gd name="adj1" fmla="val 9499492"/>
                    <a:gd name="adj2" fmla="val 1277265"/>
                  </a:avLst>
                </a:prstGeom>
                <a:solidFill>
                  <a:srgbClr val="FFFF99">
                    <a:alpha val="49804"/>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80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 xmlns:a16="http://schemas.microsoft.com/office/drawing/2014/main" id="{CE6794C6-0715-4555-B7AF-1BB27D3A04A5}"/>
                    </a:ext>
                  </a:extLst>
                </p:cNvPr>
                <p:cNvSpPr/>
                <p:nvPr/>
              </p:nvSpPr>
              <p:spPr>
                <a:xfrm>
                  <a:off x="5816204" y="4119872"/>
                  <a:ext cx="2004944" cy="844187"/>
                </a:xfrm>
                <a:prstGeom prst="rect">
                  <a:avLst/>
                </a:prstGeom>
                <a:noFill/>
              </p:spPr>
              <p:txBody>
                <a:bodyPr wrap="none" lIns="91440" tIns="45720" rIns="91440" bIns="45720">
                  <a:spAutoFit/>
                </a:bodyPr>
                <a:lstStyle/>
                <a:p>
                  <a:pPr algn="ctr"/>
                  <a:r>
                    <a:rPr lang="en-US" sz="18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Ethical</a:t>
                  </a:r>
                </a:p>
              </p:txBody>
            </p:sp>
            <p:sp>
              <p:nvSpPr>
                <p:cNvPr id="33" name="Rectangle 32">
                  <a:extLst>
                    <a:ext uri="{FF2B5EF4-FFF2-40B4-BE49-F238E27FC236}">
                      <a16:creationId xmlns="" xmlns:a16="http://schemas.microsoft.com/office/drawing/2014/main" id="{1E48096C-8BC7-4B81-A0BE-24B36152EB65}"/>
                    </a:ext>
                  </a:extLst>
                </p:cNvPr>
                <p:cNvSpPr/>
                <p:nvPr/>
              </p:nvSpPr>
              <p:spPr>
                <a:xfrm>
                  <a:off x="5469102" y="2547883"/>
                  <a:ext cx="2620498" cy="844187"/>
                </a:xfrm>
                <a:prstGeom prst="rect">
                  <a:avLst/>
                </a:prstGeom>
                <a:noFill/>
              </p:spPr>
              <p:txBody>
                <a:bodyPr wrap="none" lIns="91440" tIns="45720" rIns="91440" bIns="45720">
                  <a:spAutoFit/>
                </a:bodyPr>
                <a:lstStyle/>
                <a:p>
                  <a:pPr algn="ctr"/>
                  <a:r>
                    <a:rPr lang="en-US" sz="1800" dirty="0">
                      <a:ln w="0"/>
                      <a:solidFill>
                        <a:srgbClr val="0033C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Unethical</a:t>
                  </a:r>
                </a:p>
              </p:txBody>
            </p:sp>
          </p:grpSp>
          <p:sp>
            <p:nvSpPr>
              <p:cNvPr id="29" name="Trapezoid 28">
                <a:extLst>
                  <a:ext uri="{FF2B5EF4-FFF2-40B4-BE49-F238E27FC236}">
                    <a16:creationId xmlns="" xmlns:a16="http://schemas.microsoft.com/office/drawing/2014/main" id="{833F562B-75BC-406E-B7F6-B8D342FE71C7}"/>
                  </a:ext>
                </a:extLst>
              </p:cNvPr>
              <p:cNvSpPr/>
              <p:nvPr/>
            </p:nvSpPr>
            <p:spPr>
              <a:xfrm flipV="1">
                <a:off x="3365113" y="4839854"/>
                <a:ext cx="1791857" cy="317115"/>
              </a:xfrm>
              <a:prstGeom prst="trapezoid">
                <a:avLst>
                  <a:gd name="adj" fmla="val 32893"/>
                </a:avLst>
              </a:prstGeom>
              <a:gradFill flip="none" rotWithShape="1">
                <a:gsLst>
                  <a:gs pos="0">
                    <a:schemeClr val="accent4">
                      <a:lumMod val="60000"/>
                      <a:lumOff val="40000"/>
                    </a:schemeClr>
                  </a:gs>
                  <a:gs pos="48000">
                    <a:schemeClr val="accent6">
                      <a:lumMod val="60000"/>
                      <a:lumOff val="40000"/>
                    </a:schemeClr>
                  </a:gs>
                  <a:gs pos="100000">
                    <a:srgbClr val="8BE1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grpSp>
      <p:sp>
        <p:nvSpPr>
          <p:cNvPr id="51203" name="Rectangle 3"/>
          <p:cNvSpPr>
            <a:spLocks noGrp="1" noChangeArrowheads="1"/>
          </p:cNvSpPr>
          <p:nvPr>
            <p:ph type="title"/>
          </p:nvPr>
        </p:nvSpPr>
        <p:spPr/>
        <p:txBody>
          <a:bodyPr>
            <a:normAutofit fontScale="90000"/>
          </a:bodyPr>
          <a:lstStyle/>
          <a:p>
            <a:r>
              <a:rPr lang="en-US" dirty="0"/>
              <a:t>C. Laws and Ethics</a:t>
            </a:r>
          </a:p>
        </p:txBody>
      </p:sp>
      <p:sp>
        <p:nvSpPr>
          <p:cNvPr id="4" name="Content Placeholder 3"/>
          <p:cNvSpPr>
            <a:spLocks noGrp="1"/>
          </p:cNvSpPr>
          <p:nvPr>
            <p:ph idx="1"/>
          </p:nvPr>
        </p:nvSpPr>
        <p:spPr/>
        <p:txBody>
          <a:bodyPr>
            <a:normAutofit lnSpcReduction="10000"/>
          </a:bodyPr>
          <a:lstStyle/>
          <a:p>
            <a:r>
              <a:rPr lang="en-US" b="1" dirty="0"/>
              <a:t>Laws and Ethics</a:t>
            </a:r>
          </a:p>
          <a:p>
            <a:pPr lvl="1"/>
            <a:r>
              <a:rPr lang="en-US" dirty="0"/>
              <a:t>Symbiotic relationship</a:t>
            </a:r>
          </a:p>
          <a:p>
            <a:pPr lvl="2"/>
            <a:r>
              <a:rPr lang="en-US" dirty="0"/>
              <a:t>Related; concern the same actions</a:t>
            </a:r>
          </a:p>
          <a:p>
            <a:pPr lvl="1"/>
            <a:endParaRPr lang="en-US" dirty="0"/>
          </a:p>
          <a:p>
            <a:pPr lvl="1"/>
            <a:r>
              <a:rPr lang="en-US" dirty="0"/>
              <a:t>Proportions of Legal/Illegal, Ethical/Unethical change over time.</a:t>
            </a:r>
          </a:p>
          <a:p>
            <a:pPr lvl="2"/>
            <a:r>
              <a:rPr lang="en-US" dirty="0"/>
              <a:t>Beliefs, values, etc, change</a:t>
            </a:r>
          </a:p>
          <a:p>
            <a:pPr lvl="2"/>
            <a:r>
              <a:rPr lang="en-US" dirty="0"/>
              <a:t>Evolution, maturation</a:t>
            </a:r>
          </a:p>
          <a:p>
            <a:pPr lvl="1"/>
            <a:endParaRPr lang="en-US"/>
          </a:p>
          <a:p>
            <a:pPr lvl="1"/>
            <a:endParaRPr lang="en-US"/>
          </a:p>
          <a:p>
            <a:pPr lvl="1"/>
            <a:r>
              <a:rPr lang="en-US"/>
              <a:t>Fuzzy </a:t>
            </a:r>
            <a:r>
              <a:rPr lang="en-US" dirty="0"/>
              <a:t>boundaries:</a:t>
            </a:r>
          </a:p>
          <a:p>
            <a:pPr lvl="1"/>
            <a:endParaRPr lang="en-US" dirty="0"/>
          </a:p>
          <a:p>
            <a:pPr lvl="1"/>
            <a:endParaRPr lang="en-US" dirty="0"/>
          </a:p>
          <a:p>
            <a:pPr lvl="1"/>
            <a:endParaRPr lang="en-US" dirty="0"/>
          </a:p>
          <a:p>
            <a:pPr lvl="1"/>
            <a:r>
              <a:rPr lang="en-US" dirty="0"/>
              <a:t>Distinction: Laws involve </a:t>
            </a:r>
            <a:r>
              <a:rPr lang="en-US" dirty="0">
                <a:solidFill>
                  <a:srgbClr val="C00000"/>
                </a:solidFill>
              </a:rPr>
              <a:t>compliance</a:t>
            </a:r>
            <a:r>
              <a:rPr lang="en-US" dirty="0"/>
              <a:t>; Ethics involve </a:t>
            </a:r>
            <a:r>
              <a:rPr lang="en-US" dirty="0">
                <a:solidFill>
                  <a:srgbClr val="C00000"/>
                </a:solidFill>
              </a:rPr>
              <a:t>choice</a:t>
            </a:r>
            <a:r>
              <a:rPr lang="en-US" dirty="0"/>
              <a:t>. </a:t>
            </a:r>
          </a:p>
          <a:p>
            <a:endParaRPr lang="en-US" dirty="0"/>
          </a:p>
        </p:txBody>
      </p:sp>
      <p:sp>
        <p:nvSpPr>
          <p:cNvPr id="15" name="Rounded Rectangle 10">
            <a:extLst>
              <a:ext uri="{FF2B5EF4-FFF2-40B4-BE49-F238E27FC236}">
                <a16:creationId xmlns="" xmlns:a16="http://schemas.microsoft.com/office/drawing/2014/main" id="{10E77C1A-D54C-4FA3-8868-A8905C3404D7}"/>
              </a:ext>
            </a:extLst>
          </p:cNvPr>
          <p:cNvSpPr/>
          <p:nvPr/>
        </p:nvSpPr>
        <p:spPr>
          <a:xfrm>
            <a:off x="1477109" y="2004646"/>
            <a:ext cx="5861538" cy="18991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So far we’ve looked at</a:t>
            </a:r>
          </a:p>
          <a:p>
            <a:pPr algn="ctr"/>
            <a:r>
              <a:rPr lang="en-US" sz="3200" b="1" dirty="0"/>
              <a:t>Personal</a:t>
            </a:r>
            <a:r>
              <a:rPr lang="en-US" sz="3200" dirty="0"/>
              <a:t> ethics.</a:t>
            </a:r>
          </a:p>
          <a:p>
            <a:pPr algn="ctr"/>
            <a:r>
              <a:rPr lang="en-US" sz="3200" dirty="0"/>
              <a:t>What about </a:t>
            </a:r>
            <a:r>
              <a:rPr lang="en-US" sz="3200" b="1" dirty="0"/>
              <a:t>Professional</a:t>
            </a:r>
            <a:r>
              <a:rPr lang="en-US" sz="3200" dirty="0"/>
              <a:t> ethics?</a:t>
            </a:r>
          </a:p>
        </p:txBody>
      </p:sp>
    </p:spTree>
    <p:extLst>
      <p:ext uri="{BB962C8B-B14F-4D97-AF65-F5344CB8AC3E}">
        <p14:creationId xmlns="" xmlns:p14="http://schemas.microsoft.com/office/powerpoint/2010/main" val="2055845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r>
              <a:rPr lang="en-US" sz="2400" dirty="0"/>
              <a:t>D. Professional Ethics?</a:t>
            </a:r>
          </a:p>
        </p:txBody>
      </p:sp>
      <p:sp>
        <p:nvSpPr>
          <p:cNvPr id="38915" name="Rectangle 3"/>
          <p:cNvSpPr>
            <a:spLocks noGrp="1" noChangeArrowheads="1"/>
          </p:cNvSpPr>
          <p:nvPr>
            <p:ph idx="1"/>
          </p:nvPr>
        </p:nvSpPr>
        <p:spPr/>
        <p:txBody>
          <a:bodyPr/>
          <a:lstStyle/>
          <a:p>
            <a:r>
              <a:rPr lang="en-US" b="1" dirty="0"/>
              <a:t>1. Profession</a:t>
            </a:r>
            <a:r>
              <a:rPr lang="en-US" dirty="0"/>
              <a:t> </a:t>
            </a:r>
          </a:p>
          <a:p>
            <a:pPr lvl="1"/>
            <a:r>
              <a:rPr lang="en-US" dirty="0"/>
              <a:t>Individuals who share specialized skill &amp; knowledge.</a:t>
            </a:r>
          </a:p>
          <a:p>
            <a:pPr lvl="1"/>
            <a:endParaRPr lang="en-US" dirty="0"/>
          </a:p>
          <a:p>
            <a:pPr lvl="1"/>
            <a:endParaRPr lang="en-US" dirty="0"/>
          </a:p>
          <a:p>
            <a:pPr lvl="1"/>
            <a:endParaRPr lang="en-US" dirty="0"/>
          </a:p>
          <a:p>
            <a:pPr lvl="1"/>
            <a:r>
              <a:rPr lang="en-US" dirty="0"/>
              <a:t>Has a set of values which help maintain integrity of that profession.</a:t>
            </a:r>
          </a:p>
          <a:p>
            <a:pPr lvl="1"/>
            <a:endParaRPr lang="en-US" dirty="0"/>
          </a:p>
          <a:p>
            <a:pPr lvl="1"/>
            <a:r>
              <a:rPr lang="en-US" dirty="0"/>
              <a:t>Who’s in charge of a profession?</a:t>
            </a:r>
          </a:p>
          <a:p>
            <a:pPr lvl="2"/>
            <a:r>
              <a:rPr lang="en-US" dirty="0"/>
              <a:t>Generally only authority is a licensing one</a:t>
            </a:r>
          </a:p>
          <a:p>
            <a:pPr lvl="2"/>
            <a:r>
              <a:rPr lang="en-US" dirty="0"/>
              <a:t>Usually </a:t>
            </a:r>
            <a:r>
              <a:rPr lang="en-US" dirty="0" err="1"/>
              <a:t>gov’t</a:t>
            </a:r>
            <a:r>
              <a:rPr lang="en-US" dirty="0"/>
              <a:t> based, therefore define things in law.</a:t>
            </a:r>
          </a:p>
          <a:p>
            <a:pPr lvl="2"/>
            <a:r>
              <a:rPr lang="en-US" dirty="0"/>
              <a:t>Affect all </a:t>
            </a:r>
            <a:r>
              <a:rPr lang="en-US" i="1" dirty="0"/>
              <a:t>licensed</a:t>
            </a:r>
            <a:r>
              <a:rPr lang="en-US" dirty="0"/>
              <a:t> professionals.</a:t>
            </a:r>
          </a:p>
        </p:txBody>
      </p:sp>
      <p:pic>
        <p:nvPicPr>
          <p:cNvPr id="9" name="Picture 8">
            <a:extLst>
              <a:ext uri="{FF2B5EF4-FFF2-40B4-BE49-F238E27FC236}">
                <a16:creationId xmlns="" xmlns:a16="http://schemas.microsoft.com/office/drawing/2014/main" id="{EC27A3D6-5E99-4E81-B67C-10343A1F874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69410" y="1769166"/>
            <a:ext cx="566353" cy="755374"/>
          </a:xfrm>
          <a:prstGeom prst="rect">
            <a:avLst/>
          </a:prstGeom>
        </p:spPr>
      </p:pic>
      <p:pic>
        <p:nvPicPr>
          <p:cNvPr id="8" name="Picture 7">
            <a:extLst>
              <a:ext uri="{FF2B5EF4-FFF2-40B4-BE49-F238E27FC236}">
                <a16:creationId xmlns="" xmlns:a16="http://schemas.microsoft.com/office/drawing/2014/main" id="{34746D7F-F659-415D-853E-78B1712396E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40014" y="1729408"/>
            <a:ext cx="401212" cy="864705"/>
          </a:xfrm>
          <a:prstGeom prst="rect">
            <a:avLst/>
          </a:prstGeom>
        </p:spPr>
      </p:pic>
      <p:pic>
        <p:nvPicPr>
          <p:cNvPr id="12" name="Picture 11">
            <a:extLst>
              <a:ext uri="{FF2B5EF4-FFF2-40B4-BE49-F238E27FC236}">
                <a16:creationId xmlns="" xmlns:a16="http://schemas.microsoft.com/office/drawing/2014/main" id="{EACCB8D3-EA08-4BC5-9BA1-5A8FA093EEE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60109" y="1779105"/>
            <a:ext cx="739355" cy="75081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r>
              <a:rPr lang="en-US" sz="2400" dirty="0"/>
              <a:t>D. Professional Ethics?</a:t>
            </a:r>
          </a:p>
        </p:txBody>
      </p:sp>
      <p:sp>
        <p:nvSpPr>
          <p:cNvPr id="38915" name="Rectangle 3"/>
          <p:cNvSpPr>
            <a:spLocks noGrp="1" noChangeArrowheads="1"/>
          </p:cNvSpPr>
          <p:nvPr>
            <p:ph idx="1"/>
          </p:nvPr>
        </p:nvSpPr>
        <p:spPr/>
        <p:txBody>
          <a:bodyPr/>
          <a:lstStyle/>
          <a:p>
            <a:r>
              <a:rPr lang="en-US" b="1" dirty="0"/>
              <a:t>2. Professional Organization</a:t>
            </a:r>
          </a:p>
          <a:p>
            <a:pPr lvl="1"/>
            <a:r>
              <a:rPr lang="en-US" dirty="0"/>
              <a:t>Individuals grouped together to represent and advance their profession.</a:t>
            </a:r>
          </a:p>
          <a:p>
            <a:pPr lvl="1"/>
            <a:endParaRPr lang="en-US" dirty="0"/>
          </a:p>
          <a:p>
            <a:pPr lvl="1"/>
            <a:r>
              <a:rPr lang="en-US" dirty="0"/>
              <a:t>Organization:</a:t>
            </a:r>
          </a:p>
          <a:p>
            <a:pPr lvl="2"/>
            <a:r>
              <a:rPr lang="en-US" dirty="0"/>
              <a:t>Provides growth framework for the profession and individuals.</a:t>
            </a:r>
          </a:p>
          <a:p>
            <a:pPr lvl="2"/>
            <a:endParaRPr lang="en-US" dirty="0"/>
          </a:p>
          <a:p>
            <a:pPr lvl="2"/>
            <a:r>
              <a:rPr lang="en-US" dirty="0"/>
              <a:t>Maintains integrity</a:t>
            </a:r>
          </a:p>
          <a:p>
            <a:pPr lvl="3"/>
            <a:r>
              <a:rPr lang="en-US" sz="2200" dirty="0"/>
              <a:t>One way: develop an Ethical Code</a:t>
            </a:r>
          </a:p>
          <a:p>
            <a:pPr lvl="4"/>
            <a:r>
              <a:rPr lang="en-US" sz="2200" dirty="0"/>
              <a:t>Identify value areas and provide guidance.</a:t>
            </a:r>
          </a:p>
          <a:p>
            <a:pPr lvl="3"/>
            <a:r>
              <a:rPr lang="en-US" sz="2200" dirty="0"/>
              <a:t>Policing body - Ethics or Standards of Practice</a:t>
            </a:r>
          </a:p>
          <a:p>
            <a:pPr lvl="3"/>
            <a:r>
              <a:rPr lang="en-US" sz="2200" dirty="0"/>
              <a:t>Affect only members</a:t>
            </a:r>
          </a:p>
          <a:p>
            <a:pPr lvl="4"/>
            <a:r>
              <a:rPr lang="en-US" sz="2200" dirty="0"/>
              <a:t>Revocation of membership or certification</a:t>
            </a:r>
          </a:p>
        </p:txBody>
      </p:sp>
      <p:pic>
        <p:nvPicPr>
          <p:cNvPr id="5" name="Picture 4">
            <a:extLst>
              <a:ext uri="{FF2B5EF4-FFF2-40B4-BE49-F238E27FC236}">
                <a16:creationId xmlns="" xmlns:a16="http://schemas.microsoft.com/office/drawing/2014/main" id="{7D35726C-9014-439D-A9E1-82C0DE1EE6C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8676" y="1626737"/>
            <a:ext cx="1601689" cy="1017072"/>
          </a:xfrm>
          <a:prstGeom prst="ellipse">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sz="2400" dirty="0"/>
              <a:t>D. Professional Ethics?</a:t>
            </a:r>
          </a:p>
        </p:txBody>
      </p:sp>
      <p:sp>
        <p:nvSpPr>
          <p:cNvPr id="59395" name="Rectangle 3"/>
          <p:cNvSpPr>
            <a:spLocks noGrp="1" noChangeArrowheads="1"/>
          </p:cNvSpPr>
          <p:nvPr>
            <p:ph idx="1"/>
          </p:nvPr>
        </p:nvSpPr>
        <p:spPr/>
        <p:txBody>
          <a:bodyPr>
            <a:normAutofit/>
          </a:bodyPr>
          <a:lstStyle/>
          <a:p>
            <a:r>
              <a:rPr lang="en-US" sz="2400" b="1" dirty="0" smtClean="0"/>
              <a:t>3. Land Surveying</a:t>
            </a:r>
          </a:p>
          <a:p>
            <a:pPr lvl="2"/>
            <a:r>
              <a:rPr lang="en-US" dirty="0" smtClean="0"/>
              <a:t>Boundary creation and establishment dependent on</a:t>
            </a:r>
          </a:p>
          <a:p>
            <a:pPr lvl="3"/>
            <a:r>
              <a:rPr lang="en-US" sz="2000" dirty="0" smtClean="0"/>
              <a:t>Written law</a:t>
            </a:r>
          </a:p>
          <a:p>
            <a:pPr lvl="3"/>
            <a:r>
              <a:rPr lang="en-US" dirty="0" smtClean="0"/>
              <a:t>Common law</a:t>
            </a:r>
          </a:p>
          <a:p>
            <a:pPr lvl="2"/>
            <a:r>
              <a:rPr lang="en-US" dirty="0" smtClean="0"/>
              <a:t>Decisions and actions are based on a legal framework.</a:t>
            </a:r>
          </a:p>
          <a:p>
            <a:pPr lvl="2"/>
            <a:endParaRPr lang="en-US" sz="2400" dirty="0" smtClean="0"/>
          </a:p>
          <a:p>
            <a:pPr lvl="2"/>
            <a:r>
              <a:rPr lang="en-US" dirty="0" smtClean="0"/>
              <a:t>a. Statutory regulation</a:t>
            </a:r>
            <a:endParaRPr lang="en-US" sz="2400" dirty="0" smtClean="0"/>
          </a:p>
          <a:p>
            <a:pPr lvl="3"/>
            <a:r>
              <a:rPr lang="en-US" dirty="0" smtClean="0"/>
              <a:t>Inevitably, actions and responsibilities may also be legally “regulated.” </a:t>
            </a:r>
          </a:p>
          <a:p>
            <a:pPr lvl="3">
              <a:lnSpc>
                <a:spcPct val="80000"/>
              </a:lnSpc>
            </a:pPr>
            <a:endParaRPr lang="en-US" dirty="0" smtClean="0"/>
          </a:p>
          <a:p>
            <a:pPr lvl="3">
              <a:lnSpc>
                <a:spcPct val="80000"/>
              </a:lnSpc>
            </a:pPr>
            <a:r>
              <a:rPr lang="en-US" dirty="0" smtClean="0"/>
              <a:t>Many states have law/admin code for:</a:t>
            </a:r>
          </a:p>
          <a:p>
            <a:pPr lvl="4">
              <a:lnSpc>
                <a:spcPct val="80000"/>
              </a:lnSpc>
            </a:pPr>
            <a:r>
              <a:rPr lang="en-US" dirty="0" smtClean="0"/>
              <a:t>(1) Minimum Standards</a:t>
            </a:r>
          </a:p>
          <a:p>
            <a:pPr lvl="4">
              <a:lnSpc>
                <a:spcPct val="80000"/>
              </a:lnSpc>
            </a:pPr>
            <a:r>
              <a:rPr lang="en-US" dirty="0" smtClean="0"/>
              <a:t>(2) Professional conduct/Ethical Responsibilities</a:t>
            </a:r>
            <a:r>
              <a:rPr lang="en-US" sz="1800" dirty="0" smtClean="0"/>
              <a:t> </a:t>
            </a:r>
            <a:endParaRPr lang="en-US" sz="2400" dirty="0"/>
          </a:p>
          <a:p>
            <a:pPr lvl="2">
              <a:lnSpc>
                <a:spcPct val="80000"/>
              </a:lnSpc>
            </a:pPr>
            <a:r>
              <a:rPr lang="en-US" dirty="0"/>
              <a:t> </a:t>
            </a:r>
          </a:p>
        </p:txBody>
      </p:sp>
    </p:spTree>
    <p:extLst>
      <p:ext uri="{BB962C8B-B14F-4D97-AF65-F5344CB8AC3E}">
        <p14:creationId xmlns="" xmlns:p14="http://schemas.microsoft.com/office/powerpoint/2010/main" val="81045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sz="2400" dirty="0"/>
              <a:t>D. Professional Ethics?</a:t>
            </a:r>
          </a:p>
        </p:txBody>
      </p:sp>
      <p:sp>
        <p:nvSpPr>
          <p:cNvPr id="59395" name="Rectangle 3"/>
          <p:cNvSpPr>
            <a:spLocks noGrp="1" noChangeArrowheads="1"/>
          </p:cNvSpPr>
          <p:nvPr>
            <p:ph idx="1"/>
          </p:nvPr>
        </p:nvSpPr>
        <p:spPr/>
        <p:txBody>
          <a:bodyPr>
            <a:normAutofit/>
          </a:bodyPr>
          <a:lstStyle/>
          <a:p>
            <a:r>
              <a:rPr lang="en-US" sz="2400" b="1" dirty="0" smtClean="0"/>
              <a:t>3. Land Surveying</a:t>
            </a:r>
            <a:endParaRPr lang="en-US" sz="2400" b="1" dirty="0"/>
          </a:p>
          <a:p>
            <a:pPr lvl="2"/>
            <a:r>
              <a:rPr lang="en-US" dirty="0" smtClean="0"/>
              <a:t>a. Statutory regulation </a:t>
            </a:r>
          </a:p>
          <a:p>
            <a:pPr lvl="3"/>
            <a:r>
              <a:rPr lang="en-US" dirty="0" smtClean="0"/>
              <a:t>(1) Minimum Standards</a:t>
            </a:r>
          </a:p>
          <a:p>
            <a:pPr lvl="3"/>
            <a:r>
              <a:rPr lang="en-US" dirty="0" smtClean="0"/>
              <a:t>Why? A </a:t>
            </a:r>
            <a:r>
              <a:rPr lang="en-US" dirty="0"/>
              <a:t>subject for another discussion</a:t>
            </a:r>
          </a:p>
          <a:p>
            <a:pPr lvl="3"/>
            <a:endParaRPr lang="en-US" dirty="0" smtClean="0"/>
          </a:p>
          <a:p>
            <a:pPr lvl="3"/>
            <a:r>
              <a:rPr lang="en-US" dirty="0" smtClean="0"/>
              <a:t>Basically</a:t>
            </a:r>
            <a:r>
              <a:rPr lang="en-US" dirty="0" smtClean="0"/>
              <a:t>: - Boundary </a:t>
            </a:r>
            <a:r>
              <a:rPr lang="en-US" dirty="0"/>
              <a:t>creation </a:t>
            </a:r>
            <a:r>
              <a:rPr lang="en-US" dirty="0" smtClean="0"/>
              <a:t>covered </a:t>
            </a:r>
            <a:r>
              <a:rPr lang="en-US" dirty="0"/>
              <a:t>by statute law, resurvey by </a:t>
            </a:r>
            <a:r>
              <a:rPr lang="en-US" dirty="0" smtClean="0"/>
              <a:t>common </a:t>
            </a:r>
            <a:r>
              <a:rPr lang="en-US" dirty="0"/>
              <a:t>law</a:t>
            </a:r>
            <a:r>
              <a:rPr lang="en-US" dirty="0" smtClean="0"/>
              <a:t>.</a:t>
            </a:r>
          </a:p>
          <a:p>
            <a:pPr lvl="4"/>
            <a:r>
              <a:rPr lang="en-US" dirty="0" smtClean="0"/>
              <a:t>Statute </a:t>
            </a:r>
            <a:r>
              <a:rPr lang="en-US" dirty="0" smtClean="0"/>
              <a:t>law: </a:t>
            </a:r>
            <a:r>
              <a:rPr lang="en-US" dirty="0" smtClean="0"/>
              <a:t>details layout standards, mapping requirements, accuracies, etc. </a:t>
            </a:r>
            <a:endParaRPr lang="en-US" dirty="0" smtClean="0"/>
          </a:p>
          <a:p>
            <a:pPr lvl="4"/>
            <a:r>
              <a:rPr lang="en-US" dirty="0" smtClean="0"/>
              <a:t>Common law: </a:t>
            </a:r>
            <a:r>
              <a:rPr lang="en-US" dirty="0" smtClean="0"/>
              <a:t>does </a:t>
            </a:r>
            <a:r>
              <a:rPr lang="en-US" dirty="0" smtClean="0"/>
              <a:t>not; “what a competent surveyor would do” </a:t>
            </a:r>
            <a:endParaRPr lang="en-US" dirty="0" smtClean="0"/>
          </a:p>
          <a:p>
            <a:pPr lvl="3"/>
            <a:endParaRPr lang="en-US" dirty="0" smtClean="0"/>
          </a:p>
          <a:p>
            <a:pPr lvl="3"/>
            <a:r>
              <a:rPr lang="en-US" dirty="0" smtClean="0"/>
              <a:t>Minimum standards provide</a:t>
            </a:r>
          </a:p>
          <a:p>
            <a:pPr lvl="4">
              <a:buFont typeface="Arial" pitchFamily="34" charset="0"/>
              <a:buChar char="•"/>
            </a:pPr>
            <a:r>
              <a:rPr lang="en-US" dirty="0" smtClean="0"/>
              <a:t>Resurvey </a:t>
            </a:r>
            <a:r>
              <a:rPr lang="en-US" dirty="0"/>
              <a:t>technical </a:t>
            </a:r>
            <a:r>
              <a:rPr lang="en-US" dirty="0" smtClean="0"/>
              <a:t>specifications</a:t>
            </a:r>
            <a:endParaRPr lang="en-US" dirty="0"/>
          </a:p>
          <a:p>
            <a:pPr lvl="4">
              <a:buFont typeface="Arial" pitchFamily="34" charset="0"/>
              <a:buChar char="•"/>
            </a:pPr>
            <a:r>
              <a:rPr lang="en-US" dirty="0" smtClean="0"/>
              <a:t>Safety net if a particular boundary creation method is not statutorily addressed</a:t>
            </a:r>
          </a:p>
          <a:p>
            <a:pPr lvl="5">
              <a:buNone/>
            </a:pPr>
            <a:r>
              <a:rPr lang="en-US" sz="1800" dirty="0" smtClean="0"/>
              <a:t>Example:  In </a:t>
            </a:r>
            <a:r>
              <a:rPr lang="en-US" sz="1800" dirty="0" err="1" smtClean="0"/>
              <a:t>Wis</a:t>
            </a:r>
            <a:r>
              <a:rPr lang="en-US" sz="1800" dirty="0" smtClean="0"/>
              <a:t> - Cemetery Plats </a:t>
            </a:r>
            <a:endParaRPr lang="en-US" sz="1800" dirty="0"/>
          </a:p>
        </p:txBody>
      </p:sp>
    </p:spTree>
    <p:extLst>
      <p:ext uri="{BB962C8B-B14F-4D97-AF65-F5344CB8AC3E}">
        <p14:creationId xmlns="" xmlns:p14="http://schemas.microsoft.com/office/powerpoint/2010/main" val="2279240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sz="2400" dirty="0"/>
              <a:t>D. Professional Ethics?</a:t>
            </a:r>
          </a:p>
        </p:txBody>
      </p:sp>
      <p:sp>
        <p:nvSpPr>
          <p:cNvPr id="59395" name="Rectangle 3"/>
          <p:cNvSpPr>
            <a:spLocks noGrp="1" noChangeArrowheads="1"/>
          </p:cNvSpPr>
          <p:nvPr>
            <p:ph idx="1"/>
          </p:nvPr>
        </p:nvSpPr>
        <p:spPr/>
        <p:txBody>
          <a:bodyPr>
            <a:normAutofit/>
          </a:bodyPr>
          <a:lstStyle/>
          <a:p>
            <a:r>
              <a:rPr lang="en-US" sz="2400" b="1" dirty="0" smtClean="0"/>
              <a:t>3. Land Surveying</a:t>
            </a:r>
          </a:p>
          <a:p>
            <a:pPr lvl="2"/>
            <a:r>
              <a:rPr lang="en-US" dirty="0" smtClean="0"/>
              <a:t>a. Statutory regulation </a:t>
            </a:r>
          </a:p>
          <a:p>
            <a:pPr lvl="3"/>
            <a:r>
              <a:rPr lang="en-US" dirty="0" smtClean="0"/>
              <a:t>(1) Minimum Standards</a:t>
            </a:r>
          </a:p>
          <a:p>
            <a:pPr lvl="2"/>
            <a:endParaRPr lang="en-US" dirty="0" smtClean="0"/>
          </a:p>
          <a:p>
            <a:pPr lvl="3"/>
            <a:r>
              <a:rPr lang="en-US" dirty="0" smtClean="0"/>
              <a:t>Example: </a:t>
            </a:r>
            <a:r>
              <a:rPr lang="en-US" dirty="0" err="1" smtClean="0"/>
              <a:t>Wis</a:t>
            </a:r>
            <a:r>
              <a:rPr lang="en-US" dirty="0" smtClean="0"/>
              <a:t> </a:t>
            </a:r>
            <a:r>
              <a:rPr lang="en-US" dirty="0"/>
              <a:t>Admin Code A-E 7</a:t>
            </a:r>
            <a:endParaRPr lang="en-US" sz="2000" dirty="0"/>
          </a:p>
          <a:p>
            <a:pPr lvl="5">
              <a:buNone/>
            </a:pPr>
            <a:r>
              <a:rPr lang="en-US" sz="1800" dirty="0"/>
              <a:t>A-E 7.01 Scope</a:t>
            </a:r>
          </a:p>
          <a:p>
            <a:pPr lvl="5">
              <a:buNone/>
            </a:pPr>
            <a:r>
              <a:rPr lang="en-US" sz="1800" dirty="0"/>
              <a:t>A-E 7.02 Definitions.</a:t>
            </a:r>
          </a:p>
          <a:p>
            <a:pPr lvl="5">
              <a:buNone/>
            </a:pPr>
            <a:r>
              <a:rPr lang="en-US" sz="1800" dirty="0"/>
              <a:t>A-E 7.025 Survey report, requirements</a:t>
            </a:r>
          </a:p>
          <a:p>
            <a:pPr lvl="5">
              <a:buNone/>
            </a:pPr>
            <a:r>
              <a:rPr lang="en-US" sz="1800" dirty="0"/>
              <a:t>A-E 7.03 Boundary Location</a:t>
            </a:r>
          </a:p>
          <a:p>
            <a:pPr lvl="5">
              <a:buNone/>
            </a:pPr>
            <a:r>
              <a:rPr lang="en-US" sz="1800" dirty="0"/>
              <a:t>A-E 7.04 Descriptions</a:t>
            </a:r>
          </a:p>
          <a:p>
            <a:pPr lvl="5">
              <a:buNone/>
            </a:pPr>
            <a:r>
              <a:rPr lang="en-US" sz="1800" dirty="0"/>
              <a:t>A-E 7.05 Maps</a:t>
            </a:r>
          </a:p>
          <a:p>
            <a:pPr lvl="5">
              <a:buNone/>
            </a:pPr>
            <a:r>
              <a:rPr lang="en-US" sz="1800" dirty="0"/>
              <a:t>A-E 7.06 Relative positional accuracy measurements</a:t>
            </a:r>
          </a:p>
          <a:p>
            <a:pPr lvl="5">
              <a:buNone/>
            </a:pPr>
            <a:r>
              <a:rPr lang="en-US" sz="1800" dirty="0"/>
              <a:t>A-E 7.07 Monuments</a:t>
            </a:r>
          </a:p>
          <a:p>
            <a:pPr lvl="5">
              <a:buNone/>
            </a:pPr>
            <a:r>
              <a:rPr lang="en-US" sz="1800" dirty="0"/>
              <a:t>A-E 7.08 U.S. public land survey monument record</a:t>
            </a:r>
          </a:p>
          <a:p>
            <a:pPr lvl="5"/>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sz="2400" dirty="0"/>
              <a:t>D. Professional Ethics?</a:t>
            </a:r>
          </a:p>
        </p:txBody>
      </p:sp>
      <p:sp>
        <p:nvSpPr>
          <p:cNvPr id="59395" name="Rectangle 3"/>
          <p:cNvSpPr>
            <a:spLocks noGrp="1" noChangeArrowheads="1"/>
          </p:cNvSpPr>
          <p:nvPr>
            <p:ph idx="1"/>
          </p:nvPr>
        </p:nvSpPr>
        <p:spPr/>
        <p:txBody>
          <a:bodyPr>
            <a:normAutofit/>
          </a:bodyPr>
          <a:lstStyle/>
          <a:p>
            <a:r>
              <a:rPr lang="en-US" sz="2400" b="1" dirty="0" smtClean="0"/>
              <a:t>3. Land Surveying</a:t>
            </a:r>
          </a:p>
          <a:p>
            <a:pPr lvl="2"/>
            <a:r>
              <a:rPr lang="en-US" dirty="0" smtClean="0"/>
              <a:t>a. Statutory regulation </a:t>
            </a:r>
          </a:p>
          <a:p>
            <a:pPr lvl="3"/>
            <a:r>
              <a:rPr lang="en-US" dirty="0" smtClean="0"/>
              <a:t>(1) Minimum Standards</a:t>
            </a:r>
          </a:p>
          <a:p>
            <a:pPr lvl="4"/>
            <a:endParaRPr lang="en-US" dirty="0"/>
          </a:p>
          <a:p>
            <a:pPr lvl="3"/>
            <a:r>
              <a:rPr lang="en-US" dirty="0"/>
              <a:t>Emphasis on professional </a:t>
            </a:r>
            <a:r>
              <a:rPr lang="en-US" dirty="0" smtClean="0"/>
              <a:t>judgment </a:t>
            </a:r>
            <a:r>
              <a:rPr lang="en-US" dirty="0"/>
              <a:t>for resurveys</a:t>
            </a:r>
          </a:p>
          <a:p>
            <a:pPr lvl="4"/>
            <a:endParaRPr lang="en-US" dirty="0" smtClean="0"/>
          </a:p>
          <a:p>
            <a:pPr lvl="4"/>
            <a:r>
              <a:rPr lang="en-US" dirty="0" smtClean="0"/>
              <a:t>A-E </a:t>
            </a:r>
            <a:r>
              <a:rPr lang="en-US" dirty="0"/>
              <a:t>7.03(1) “Every property survey shall be made in accordance with the records of the register of deeds as nearly </a:t>
            </a:r>
            <a:r>
              <a:rPr lang="en-US" dirty="0" smtClean="0"/>
              <a:t>as </a:t>
            </a:r>
            <a:r>
              <a:rPr lang="en-US" dirty="0"/>
              <a:t>practicable.”</a:t>
            </a:r>
          </a:p>
          <a:p>
            <a:pPr lvl="4"/>
            <a:endParaRPr lang="en-US" dirty="0" smtClean="0"/>
          </a:p>
          <a:p>
            <a:pPr lvl="4"/>
            <a:r>
              <a:rPr lang="en-US" dirty="0" smtClean="0"/>
              <a:t>A-E </a:t>
            </a:r>
            <a:r>
              <a:rPr lang="en-US" dirty="0"/>
              <a:t>7.06(1) “Measurements shall be made with instruments and methods capable of attaining the relative positional accuracy in accordance with this section.” </a:t>
            </a:r>
          </a:p>
        </p:txBody>
      </p:sp>
    </p:spTree>
    <p:extLst>
      <p:ext uri="{BB962C8B-B14F-4D97-AF65-F5344CB8AC3E}">
        <p14:creationId xmlns="" xmlns:p14="http://schemas.microsoft.com/office/powerpoint/2010/main" val="1174698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sz="2400" dirty="0"/>
              <a:t>D. Professional Ethics?</a:t>
            </a:r>
          </a:p>
        </p:txBody>
      </p:sp>
      <p:sp>
        <p:nvSpPr>
          <p:cNvPr id="59395" name="Rectangle 3"/>
          <p:cNvSpPr>
            <a:spLocks noGrp="1" noChangeArrowheads="1"/>
          </p:cNvSpPr>
          <p:nvPr>
            <p:ph idx="1"/>
          </p:nvPr>
        </p:nvSpPr>
        <p:spPr/>
        <p:txBody>
          <a:bodyPr>
            <a:normAutofit/>
          </a:bodyPr>
          <a:lstStyle/>
          <a:p>
            <a:r>
              <a:rPr lang="en-US" sz="2400" b="1" dirty="0" smtClean="0"/>
              <a:t>3. Land Surveying</a:t>
            </a:r>
          </a:p>
          <a:p>
            <a:pPr lvl="2"/>
            <a:r>
              <a:rPr lang="en-US" dirty="0" smtClean="0"/>
              <a:t>a. Statutory regulation </a:t>
            </a:r>
          </a:p>
          <a:p>
            <a:pPr lvl="3"/>
            <a:r>
              <a:rPr lang="en-US" dirty="0" smtClean="0"/>
              <a:t>(2) Professional Conduct</a:t>
            </a:r>
          </a:p>
          <a:p>
            <a:pPr lvl="4"/>
            <a:r>
              <a:rPr lang="en-US" dirty="0" err="1" smtClean="0"/>
              <a:t>Wis</a:t>
            </a:r>
            <a:r>
              <a:rPr lang="en-US" dirty="0" smtClean="0"/>
              <a:t> </a:t>
            </a:r>
            <a:r>
              <a:rPr lang="en-US" dirty="0"/>
              <a:t>Admin Code A-E 8</a:t>
            </a:r>
            <a:r>
              <a:rPr lang="en-US" i="1" dirty="0"/>
              <a:t> Professional Conduct</a:t>
            </a:r>
          </a:p>
          <a:p>
            <a:pPr lvl="5">
              <a:buNone/>
            </a:pPr>
            <a:r>
              <a:rPr lang="en-US" sz="1800" dirty="0"/>
              <a:t>A-E 8.01 Authority.</a:t>
            </a:r>
          </a:p>
          <a:p>
            <a:pPr lvl="5">
              <a:buNone/>
            </a:pPr>
            <a:r>
              <a:rPr lang="en-US" sz="1800" dirty="0"/>
              <a:t>A-E 8.02 Intent.</a:t>
            </a:r>
          </a:p>
          <a:p>
            <a:pPr lvl="5">
              <a:buNone/>
            </a:pPr>
            <a:r>
              <a:rPr lang="en-US" sz="1800" dirty="0"/>
              <a:t>A-E 8.03 Definitions.</a:t>
            </a:r>
          </a:p>
          <a:p>
            <a:pPr lvl="5">
              <a:buNone/>
            </a:pPr>
            <a:r>
              <a:rPr lang="en-US" sz="1800" dirty="0"/>
              <a:t>A-E 8.04 Offers to perform services shall be truthful.</a:t>
            </a:r>
          </a:p>
          <a:p>
            <a:pPr lvl="5">
              <a:buNone/>
            </a:pPr>
            <a:r>
              <a:rPr lang="en-US" sz="1800" dirty="0"/>
              <a:t>A-E 8.05 Conflicts of interest.</a:t>
            </a:r>
          </a:p>
          <a:p>
            <a:pPr lvl="5">
              <a:buNone/>
            </a:pPr>
            <a:r>
              <a:rPr lang="en-US" sz="1800" dirty="0"/>
              <a:t>A-E 8.06 Professional obligations</a:t>
            </a:r>
          </a:p>
          <a:p>
            <a:pPr lvl="5">
              <a:buNone/>
            </a:pPr>
            <a:r>
              <a:rPr lang="en-US" sz="1800" dirty="0"/>
              <a:t>A-E 8.07 Unauthorized practice.</a:t>
            </a:r>
          </a:p>
          <a:p>
            <a:pPr lvl="5">
              <a:buNone/>
            </a:pPr>
            <a:r>
              <a:rPr lang="en-US" sz="1800" dirty="0"/>
              <a:t>A-E 8.08 Maintenance of professional standards.</a:t>
            </a:r>
          </a:p>
          <a:p>
            <a:pPr lvl="5">
              <a:buNone/>
            </a:pPr>
            <a:r>
              <a:rPr lang="en-US" sz="1800" dirty="0"/>
              <a:t>A-E 8.09 Adherence to statutes and rules.</a:t>
            </a:r>
          </a:p>
          <a:p>
            <a:pPr lvl="5">
              <a:buNone/>
            </a:pPr>
            <a:r>
              <a:rPr lang="en-US" sz="1800" dirty="0"/>
              <a:t>A-E 8.10 Plan stamping.</a:t>
            </a:r>
          </a:p>
          <a:p>
            <a:pPr lvl="5">
              <a:buNone/>
            </a:pPr>
            <a:r>
              <a:rPr lang="en-US" sz="1800" dirty="0"/>
              <a:t>A-E 8.11 Suspension of registration; effect</a:t>
            </a:r>
            <a:r>
              <a:rPr lang="en-US" sz="1400" dirty="0" smtClean="0"/>
              <a:t>.</a:t>
            </a:r>
            <a:endParaRPr lang="en-US" sz="2400" i="1" dirty="0"/>
          </a:p>
        </p:txBody>
      </p:sp>
    </p:spTree>
    <p:extLst>
      <p:ext uri="{BB962C8B-B14F-4D97-AF65-F5344CB8AC3E}">
        <p14:creationId xmlns="" xmlns:p14="http://schemas.microsoft.com/office/powerpoint/2010/main" val="4257741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4462" y="2481945"/>
            <a:ext cx="2733152"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a:spLocks noGrp="1" noChangeArrowheads="1"/>
          </p:cNvSpPr>
          <p:nvPr>
            <p:ph type="title"/>
          </p:nvPr>
        </p:nvSpPr>
        <p:spPr/>
        <p:txBody>
          <a:bodyPr>
            <a:noAutofit/>
          </a:bodyPr>
          <a:lstStyle/>
          <a:p>
            <a:r>
              <a:rPr lang="en-US" sz="2400" dirty="0"/>
              <a:t>D. Professional Ethics?</a:t>
            </a:r>
          </a:p>
        </p:txBody>
      </p:sp>
      <p:sp>
        <p:nvSpPr>
          <p:cNvPr id="59395" name="Rectangle 3"/>
          <p:cNvSpPr>
            <a:spLocks noGrp="1" noChangeArrowheads="1"/>
          </p:cNvSpPr>
          <p:nvPr>
            <p:ph idx="1"/>
          </p:nvPr>
        </p:nvSpPr>
        <p:spPr>
          <a:xfrm>
            <a:off x="663880" y="856851"/>
            <a:ext cx="7977844" cy="5543949"/>
          </a:xfrm>
        </p:spPr>
        <p:txBody>
          <a:bodyPr>
            <a:normAutofit/>
          </a:bodyPr>
          <a:lstStyle/>
          <a:p>
            <a:r>
              <a:rPr lang="en-US" sz="2400" b="1" dirty="0" smtClean="0"/>
              <a:t>3. Land Surveying</a:t>
            </a:r>
          </a:p>
          <a:p>
            <a:pPr lvl="2"/>
            <a:r>
              <a:rPr lang="en-US" dirty="0" smtClean="0"/>
              <a:t>a. Statutory regulation </a:t>
            </a:r>
          </a:p>
          <a:p>
            <a:pPr lvl="3"/>
            <a:r>
              <a:rPr lang="en-US" dirty="0" smtClean="0"/>
              <a:t>(2) Professional </a:t>
            </a:r>
            <a:r>
              <a:rPr lang="en-US" dirty="0" smtClean="0"/>
              <a:t>Conduct</a:t>
            </a:r>
            <a:endParaRPr lang="en-US" sz="2400" dirty="0"/>
          </a:p>
          <a:p>
            <a:pPr lvl="3"/>
            <a:r>
              <a:rPr lang="en-US" sz="1800" dirty="0" smtClean="0"/>
              <a:t>A-E 8.02 </a:t>
            </a:r>
            <a:r>
              <a:rPr lang="en-US" sz="1800" dirty="0" smtClean="0"/>
              <a:t>Intent:</a:t>
            </a:r>
          </a:p>
          <a:p>
            <a:pPr lvl="4"/>
            <a:r>
              <a:rPr lang="en-US" sz="1800" dirty="0" smtClean="0"/>
              <a:t>The </a:t>
            </a:r>
            <a:r>
              <a:rPr lang="en-US" sz="1800" dirty="0" smtClean="0"/>
              <a:t>intent of the examining board in adopting this chapter is to establish rules of professional conduct for the professions of architecture, landscape architecture, professional engineering, designing and professional land surveying. A violation of any standard specified in this chapter may result in disciplinary action under ss. 443.11 to 443.13, Stats. </a:t>
            </a:r>
            <a:endParaRPr lang="en-US" sz="1800" dirty="0" smtClean="0"/>
          </a:p>
          <a:p>
            <a:pPr lvl="3"/>
            <a:endParaRPr lang="en-US" sz="1800" dirty="0" smtClean="0"/>
          </a:p>
          <a:p>
            <a:pPr lvl="3"/>
            <a:r>
              <a:rPr lang="en-US" sz="1800" dirty="0" err="1" smtClean="0"/>
              <a:t>Wis</a:t>
            </a:r>
            <a:r>
              <a:rPr lang="en-US" sz="1800" dirty="0" smtClean="0"/>
              <a:t> </a:t>
            </a:r>
            <a:r>
              <a:rPr lang="en-US" sz="1800" dirty="0"/>
              <a:t>Stat Sec 443.12  Disciplinary proceedings against professional land surveyors:</a:t>
            </a:r>
          </a:p>
          <a:p>
            <a:pPr lvl="4"/>
            <a:r>
              <a:rPr lang="en-US" sz="1600" dirty="0"/>
              <a:t>(</a:t>
            </a:r>
            <a:r>
              <a:rPr lang="en-US" sz="1800" dirty="0"/>
              <a:t>1) The professional land surveyor section may reprimand a professional land surveyor, or limit, suspend, or revoke the license of any professional land surveyor, for the practice of any fraud or deceit in obtaining the license, or any gross negligence, incompetence, or misconduct in the practice of professional land surveying.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sz="2400" dirty="0"/>
              <a:t>D. Professional Ethics?</a:t>
            </a:r>
          </a:p>
        </p:txBody>
      </p:sp>
      <p:sp>
        <p:nvSpPr>
          <p:cNvPr id="59395" name="Rectangle 3"/>
          <p:cNvSpPr>
            <a:spLocks noGrp="1" noChangeArrowheads="1"/>
          </p:cNvSpPr>
          <p:nvPr>
            <p:ph idx="1"/>
          </p:nvPr>
        </p:nvSpPr>
        <p:spPr/>
        <p:txBody>
          <a:bodyPr>
            <a:normAutofit/>
          </a:bodyPr>
          <a:lstStyle/>
          <a:p>
            <a:r>
              <a:rPr lang="en-US" sz="2400" b="1" dirty="0" smtClean="0"/>
              <a:t>3. Land Surveying</a:t>
            </a:r>
          </a:p>
          <a:p>
            <a:pPr lvl="2"/>
            <a:r>
              <a:rPr lang="en-US" dirty="0" smtClean="0"/>
              <a:t>b. Professional Organization</a:t>
            </a:r>
          </a:p>
          <a:p>
            <a:pPr lvl="3">
              <a:lnSpc>
                <a:spcPct val="80000"/>
              </a:lnSpc>
            </a:pPr>
            <a:r>
              <a:rPr lang="en-US" dirty="0" smtClean="0"/>
              <a:t>(1)  National Level</a:t>
            </a:r>
          </a:p>
          <a:p>
            <a:pPr lvl="4">
              <a:lnSpc>
                <a:spcPct val="80000"/>
              </a:lnSpc>
            </a:pPr>
            <a:r>
              <a:rPr lang="en-US" dirty="0" smtClean="0"/>
              <a:t>NSPS </a:t>
            </a:r>
            <a:r>
              <a:rPr lang="en-US" dirty="0"/>
              <a:t>Surveyor’s Creed and Canons</a:t>
            </a:r>
          </a:p>
        </p:txBody>
      </p:sp>
      <p:graphicFrame>
        <p:nvGraphicFramePr>
          <p:cNvPr id="7" name="Table 6"/>
          <p:cNvGraphicFramePr>
            <a:graphicFrameLocks noGrp="1"/>
          </p:cNvGraphicFramePr>
          <p:nvPr>
            <p:extLst>
              <p:ext uri="{D42A27DB-BD31-4B8C-83A1-F6EECF244321}">
                <p14:modId xmlns="" xmlns:p14="http://schemas.microsoft.com/office/powerpoint/2010/main" val="371128177"/>
              </p:ext>
            </p:extLst>
          </p:nvPr>
        </p:nvGraphicFramePr>
        <p:xfrm>
          <a:off x="602353" y="2246747"/>
          <a:ext cx="7760045" cy="3902710"/>
        </p:xfrm>
        <a:graphic>
          <a:graphicData uri="http://schemas.openxmlformats.org/drawingml/2006/table">
            <a:tbl>
              <a:tblPr>
                <a:effectLst>
                  <a:outerShdw blurRad="50800" dist="38100" dir="5400000" algn="t" rotWithShape="0">
                    <a:prstClr val="black">
                      <a:alpha val="40000"/>
                    </a:prstClr>
                  </a:outerShdw>
                </a:effectLst>
                <a:tableStyleId>{0660B408-B3CF-4A94-85FC-2B1E0A45F4A2}</a:tableStyleId>
              </a:tblPr>
              <a:tblGrid>
                <a:gridCol w="1017923">
                  <a:extLst>
                    <a:ext uri="{9D8B030D-6E8A-4147-A177-3AD203B41FA5}">
                      <a16:colId xmlns="" xmlns:a16="http://schemas.microsoft.com/office/drawing/2014/main" val="20000"/>
                    </a:ext>
                  </a:extLst>
                </a:gridCol>
                <a:gridCol w="6742122">
                  <a:extLst>
                    <a:ext uri="{9D8B030D-6E8A-4147-A177-3AD203B41FA5}">
                      <a16:colId xmlns="" xmlns:a16="http://schemas.microsoft.com/office/drawing/2014/main" val="20001"/>
                    </a:ext>
                  </a:extLst>
                </a:gridCol>
              </a:tblGrid>
              <a:tr h="0">
                <a:tc>
                  <a:txBody>
                    <a:bodyPr/>
                    <a:lstStyle/>
                    <a:p>
                      <a:pPr marL="0" marR="0" algn="r">
                        <a:spcBef>
                          <a:spcPts val="0"/>
                        </a:spcBef>
                        <a:spcAft>
                          <a:spcPts val="0"/>
                        </a:spcAft>
                      </a:pPr>
                      <a:r>
                        <a:rPr lang="en-US" sz="1600" kern="50" dirty="0"/>
                        <a:t>Canon  1.</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tc>
                  <a:txBody>
                    <a:bodyPr/>
                    <a:lstStyle/>
                    <a:p>
                      <a:pPr marL="0" marR="0">
                        <a:spcBef>
                          <a:spcPts val="0"/>
                        </a:spcBef>
                        <a:spcAft>
                          <a:spcPts val="0"/>
                        </a:spcAft>
                      </a:pPr>
                      <a:r>
                        <a:rPr lang="en-US" sz="1600" kern="50" dirty="0"/>
                        <a:t> A Professional Surveyor should refrain from conduct that is detrimental to the public.</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extLst>
                  <a:ext uri="{0D108BD9-81ED-4DB2-BD59-A6C34878D82A}">
                    <a16:rowId xmlns="" xmlns:a16="http://schemas.microsoft.com/office/drawing/2014/main" val="10000"/>
                  </a:ext>
                </a:extLst>
              </a:tr>
              <a:tr h="0">
                <a:tc>
                  <a:txBody>
                    <a:bodyPr/>
                    <a:lstStyle/>
                    <a:p>
                      <a:pPr marL="0" marR="0" algn="r">
                        <a:spcBef>
                          <a:spcPts val="0"/>
                        </a:spcBef>
                        <a:spcAft>
                          <a:spcPts val="0"/>
                        </a:spcAft>
                      </a:pPr>
                      <a:r>
                        <a:rPr lang="en-US" sz="1600" kern="50" dirty="0"/>
                        <a:t>Canon  2.</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tc>
                  <a:txBody>
                    <a:bodyPr/>
                    <a:lstStyle/>
                    <a:p>
                      <a:pPr marL="0" marR="0">
                        <a:spcBef>
                          <a:spcPts val="0"/>
                        </a:spcBef>
                        <a:spcAft>
                          <a:spcPts val="0"/>
                        </a:spcAft>
                      </a:pPr>
                      <a:r>
                        <a:rPr lang="en-US" sz="1600" kern="50" dirty="0"/>
                        <a:t>A Professional Surveyor should abide by </a:t>
                      </a:r>
                      <a:r>
                        <a:rPr lang="en-US" sz="1400" kern="50" dirty="0"/>
                        <a:t>the</a:t>
                      </a:r>
                      <a:r>
                        <a:rPr lang="en-US" sz="1600" kern="50" dirty="0"/>
                        <a:t> rules and regulations pertaining to the practice of surveying within the licensing jurisdiction.</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extLst>
                  <a:ext uri="{0D108BD9-81ED-4DB2-BD59-A6C34878D82A}">
                    <a16:rowId xmlns="" xmlns:a16="http://schemas.microsoft.com/office/drawing/2014/main" val="10001"/>
                  </a:ext>
                </a:extLst>
              </a:tr>
              <a:tr h="0">
                <a:tc>
                  <a:txBody>
                    <a:bodyPr/>
                    <a:lstStyle/>
                    <a:p>
                      <a:pPr marL="0" marR="0" algn="r">
                        <a:spcBef>
                          <a:spcPts val="0"/>
                        </a:spcBef>
                        <a:spcAft>
                          <a:spcPts val="0"/>
                        </a:spcAft>
                      </a:pPr>
                      <a:r>
                        <a:rPr lang="en-US" sz="1600" kern="50" dirty="0"/>
                        <a:t>Canon  3.</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tc>
                  <a:txBody>
                    <a:bodyPr/>
                    <a:lstStyle/>
                    <a:p>
                      <a:pPr marL="0" marR="0">
                        <a:spcBef>
                          <a:spcPts val="0"/>
                        </a:spcBef>
                        <a:spcAft>
                          <a:spcPts val="0"/>
                        </a:spcAft>
                      </a:pPr>
                      <a:r>
                        <a:rPr lang="en-US" sz="1600" kern="50"/>
                        <a:t>A Professional Surveyor should accept assignments only in one's area of professional competence and expertise.</a:t>
                      </a:r>
                      <a:endParaRPr lang="en-US" sz="1600" kern="5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extLst>
                  <a:ext uri="{0D108BD9-81ED-4DB2-BD59-A6C34878D82A}">
                    <a16:rowId xmlns="" xmlns:a16="http://schemas.microsoft.com/office/drawing/2014/main" val="10002"/>
                  </a:ext>
                </a:extLst>
              </a:tr>
              <a:tr h="0">
                <a:tc>
                  <a:txBody>
                    <a:bodyPr/>
                    <a:lstStyle/>
                    <a:p>
                      <a:pPr marL="0" marR="0" algn="r">
                        <a:spcBef>
                          <a:spcPts val="0"/>
                        </a:spcBef>
                        <a:spcAft>
                          <a:spcPts val="0"/>
                        </a:spcAft>
                      </a:pPr>
                      <a:r>
                        <a:rPr lang="en-US" sz="1600" kern="50" dirty="0"/>
                        <a:t>Canon  4.</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tc>
                  <a:txBody>
                    <a:bodyPr/>
                    <a:lstStyle/>
                    <a:p>
                      <a:pPr marL="0" marR="0">
                        <a:spcBef>
                          <a:spcPts val="0"/>
                        </a:spcBef>
                        <a:spcAft>
                          <a:spcPts val="0"/>
                        </a:spcAft>
                      </a:pPr>
                      <a:r>
                        <a:rPr lang="en-US" sz="1600" kern="50" dirty="0"/>
                        <a:t>A Professional Surveyor should develop and communicate a professional analysis and opinion  without bias or personal interest.</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extLst>
                  <a:ext uri="{0D108BD9-81ED-4DB2-BD59-A6C34878D82A}">
                    <a16:rowId xmlns="" xmlns:a16="http://schemas.microsoft.com/office/drawing/2014/main" val="10003"/>
                  </a:ext>
                </a:extLst>
              </a:tr>
              <a:tr h="0">
                <a:tc>
                  <a:txBody>
                    <a:bodyPr/>
                    <a:lstStyle/>
                    <a:p>
                      <a:pPr marL="0" marR="0" algn="r">
                        <a:spcBef>
                          <a:spcPts val="0"/>
                        </a:spcBef>
                        <a:spcAft>
                          <a:spcPts val="0"/>
                        </a:spcAft>
                      </a:pPr>
                      <a:r>
                        <a:rPr lang="en-US" sz="1600" kern="50" dirty="0"/>
                        <a:t>Canon  5.</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tc>
                  <a:txBody>
                    <a:bodyPr/>
                    <a:lstStyle/>
                    <a:p>
                      <a:pPr marL="0" marR="0">
                        <a:spcBef>
                          <a:spcPts val="0"/>
                        </a:spcBef>
                        <a:spcAft>
                          <a:spcPts val="0"/>
                        </a:spcAft>
                      </a:pPr>
                      <a:r>
                        <a:rPr lang="en-US" sz="1600" kern="50"/>
                        <a:t>A Professional Surveyor should maintain the confidential nature of the surveyor-client relationship.</a:t>
                      </a:r>
                      <a:endParaRPr lang="en-US" sz="1600" kern="5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extLst>
                  <a:ext uri="{0D108BD9-81ED-4DB2-BD59-A6C34878D82A}">
                    <a16:rowId xmlns="" xmlns:a16="http://schemas.microsoft.com/office/drawing/2014/main" val="10004"/>
                  </a:ext>
                </a:extLst>
              </a:tr>
              <a:tr h="0">
                <a:tc>
                  <a:txBody>
                    <a:bodyPr/>
                    <a:lstStyle/>
                    <a:p>
                      <a:pPr marL="0" marR="0" algn="r">
                        <a:spcBef>
                          <a:spcPts val="0"/>
                        </a:spcBef>
                        <a:spcAft>
                          <a:spcPts val="0"/>
                        </a:spcAft>
                      </a:pPr>
                      <a:r>
                        <a:rPr lang="en-US" sz="1600" kern="50" dirty="0"/>
                        <a:t>Canon  6.</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tc>
                  <a:txBody>
                    <a:bodyPr/>
                    <a:lstStyle/>
                    <a:p>
                      <a:pPr marL="0" marR="0">
                        <a:spcBef>
                          <a:spcPts val="0"/>
                        </a:spcBef>
                        <a:spcAft>
                          <a:spcPts val="0"/>
                        </a:spcAft>
                      </a:pPr>
                      <a:r>
                        <a:rPr lang="en-US" sz="1600" kern="50"/>
                        <a:t>A Professional Surveyor should use care to avoid advertising or solicitation that is misleading otherwise contrary to the public interest.</a:t>
                      </a:r>
                      <a:endParaRPr lang="en-US" sz="1600" kern="5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extLst>
                  <a:ext uri="{0D108BD9-81ED-4DB2-BD59-A6C34878D82A}">
                    <a16:rowId xmlns="" xmlns:a16="http://schemas.microsoft.com/office/drawing/2014/main" val="10005"/>
                  </a:ext>
                </a:extLst>
              </a:tr>
              <a:tr h="0">
                <a:tc>
                  <a:txBody>
                    <a:bodyPr/>
                    <a:lstStyle/>
                    <a:p>
                      <a:pPr marL="0" marR="0" algn="r">
                        <a:spcBef>
                          <a:spcPts val="0"/>
                        </a:spcBef>
                        <a:spcAft>
                          <a:spcPts val="0"/>
                        </a:spcAft>
                      </a:pPr>
                      <a:r>
                        <a:rPr lang="en-US" sz="1600" kern="50" dirty="0"/>
                        <a:t>Canon  7.</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tc>
                  <a:txBody>
                    <a:bodyPr/>
                    <a:lstStyle/>
                    <a:p>
                      <a:pPr marL="0" marR="0">
                        <a:spcBef>
                          <a:spcPts val="0"/>
                        </a:spcBef>
                        <a:spcAft>
                          <a:spcPts val="0"/>
                        </a:spcAft>
                      </a:pPr>
                      <a:r>
                        <a:rPr lang="en-US" sz="1600" kern="50" dirty="0"/>
                        <a:t>A Professional Surveyor should maintain professional integrity when dealing with members of other professions. </a:t>
                      </a:r>
                      <a:endParaRPr lang="en-US" sz="1600" kern="50" dirty="0">
                        <a:solidFill>
                          <a:schemeClr val="tx2">
                            <a:lumMod val="75000"/>
                          </a:schemeClr>
                        </a:solidFill>
                        <a:latin typeface="Times New Roman"/>
                        <a:ea typeface="SimSun"/>
                        <a:cs typeface="Mangal"/>
                      </a:endParaRPr>
                    </a:p>
                  </a:txBody>
                  <a:tcPr marL="34925" marR="34925" marT="34925" marB="34925">
                    <a:blipFill>
                      <a:blip r:embed="rId2"/>
                      <a:tile tx="0" ty="0" sx="100000" sy="100000" flip="none" algn="tl"/>
                    </a:blipFill>
                  </a:tcPr>
                </a:tc>
                <a:extLst>
                  <a:ext uri="{0D108BD9-81ED-4DB2-BD59-A6C34878D82A}">
                    <a16:rowId xmlns="" xmlns:a16="http://schemas.microsoft.com/office/drawing/2014/main" val="10006"/>
                  </a:ext>
                </a:extLst>
              </a:tr>
            </a:tbl>
          </a:graphicData>
        </a:graphic>
      </p:graphicFrame>
      <p:pic>
        <p:nvPicPr>
          <p:cNvPr id="2" name="Picture 1">
            <a:extLst>
              <a:ext uri="{FF2B5EF4-FFF2-40B4-BE49-F238E27FC236}">
                <a16:creationId xmlns="" xmlns:a16="http://schemas.microsoft.com/office/drawing/2014/main" id="{3F3F7203-EF64-49A1-AD41-6D28243148B7}"/>
              </a:ext>
            </a:extLst>
          </p:cNvPr>
          <p:cNvPicPr>
            <a:picLocks noChangeAspect="1"/>
          </p:cNvPicPr>
          <p:nvPr/>
        </p:nvPicPr>
        <p:blipFill>
          <a:blip r:embed="rId3" cstate="print"/>
          <a:stretch>
            <a:fillRect/>
          </a:stretch>
        </p:blipFill>
        <p:spPr>
          <a:xfrm>
            <a:off x="6784027" y="591880"/>
            <a:ext cx="917330" cy="5460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dirty="0"/>
              <a:t>A. What are “Ethics”</a:t>
            </a:r>
          </a:p>
        </p:txBody>
      </p:sp>
      <p:sp>
        <p:nvSpPr>
          <p:cNvPr id="4" name="Content Placeholder 3"/>
          <p:cNvSpPr>
            <a:spLocks noGrp="1"/>
          </p:cNvSpPr>
          <p:nvPr>
            <p:ph idx="1"/>
          </p:nvPr>
        </p:nvSpPr>
        <p:spPr/>
        <p:txBody>
          <a:bodyPr>
            <a:normAutofit/>
          </a:bodyPr>
          <a:lstStyle/>
          <a:p>
            <a:r>
              <a:rPr lang="en-US" i="1" dirty="0"/>
              <a:t>Merriam-Webster’s </a:t>
            </a:r>
            <a:r>
              <a:rPr lang="en-US" dirty="0"/>
              <a:t>online dictionary Ethics definition:</a:t>
            </a:r>
          </a:p>
          <a:p>
            <a:endParaRPr lang="en-US" dirty="0"/>
          </a:p>
          <a:p>
            <a:pPr lvl="1"/>
            <a:r>
              <a:rPr lang="en-US" dirty="0"/>
              <a:t>1.  the discipline dealing with what is good and bad and with moral duty and obligation</a:t>
            </a:r>
          </a:p>
          <a:p>
            <a:pPr lvl="1"/>
            <a:endParaRPr lang="en-US" dirty="0"/>
          </a:p>
          <a:p>
            <a:pPr lvl="1"/>
            <a:r>
              <a:rPr lang="en-US" dirty="0"/>
              <a:t>2 a:  a set of moral principles :  a theory or system of moral values ...</a:t>
            </a:r>
          </a:p>
          <a:p>
            <a:pPr lvl="1"/>
            <a:r>
              <a:rPr lang="en-US" dirty="0"/>
              <a:t>   b:  the principles of conduct governing an individual or a group</a:t>
            </a:r>
          </a:p>
          <a:p>
            <a:pPr lvl="1"/>
            <a:r>
              <a:rPr lang="en-US" dirty="0"/>
              <a:t>   c :  a guiding philosophy</a:t>
            </a:r>
          </a:p>
          <a:p>
            <a:pPr lvl="1"/>
            <a:r>
              <a:rPr lang="en-US" dirty="0"/>
              <a:t>   d :  a consciousness of moral importance</a:t>
            </a:r>
          </a:p>
          <a:p>
            <a:pPr lvl="1"/>
            <a:endParaRPr lang="en-US" dirty="0"/>
          </a:p>
          <a:p>
            <a:pPr lvl="1"/>
            <a:r>
              <a:rPr lang="en-US" dirty="0"/>
              <a:t>3. a set of moral issues or aspects (as rightness)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sz="2400" dirty="0"/>
              <a:t>D. Professional Ethics?</a:t>
            </a:r>
          </a:p>
        </p:txBody>
      </p:sp>
      <p:sp>
        <p:nvSpPr>
          <p:cNvPr id="59395" name="Rectangle 3"/>
          <p:cNvSpPr>
            <a:spLocks noGrp="1" noChangeArrowheads="1"/>
          </p:cNvSpPr>
          <p:nvPr>
            <p:ph idx="1"/>
          </p:nvPr>
        </p:nvSpPr>
        <p:spPr/>
        <p:txBody>
          <a:bodyPr>
            <a:normAutofit/>
          </a:bodyPr>
          <a:lstStyle/>
          <a:p>
            <a:r>
              <a:rPr lang="en-US" sz="2400" b="1" dirty="0" smtClean="0"/>
              <a:t>3. Land Surveying</a:t>
            </a:r>
          </a:p>
          <a:p>
            <a:pPr lvl="2"/>
            <a:r>
              <a:rPr lang="en-US" dirty="0" smtClean="0"/>
              <a:t>b. Professional Organization</a:t>
            </a:r>
          </a:p>
          <a:p>
            <a:pPr lvl="3">
              <a:lnSpc>
                <a:spcPct val="80000"/>
              </a:lnSpc>
            </a:pPr>
            <a:r>
              <a:rPr lang="en-US" dirty="0" smtClean="0"/>
              <a:t>(2)  State Level</a:t>
            </a:r>
          </a:p>
          <a:p>
            <a:endParaRPr lang="en-US" sz="2400" dirty="0"/>
          </a:p>
          <a:p>
            <a:pPr lvl="3"/>
            <a:r>
              <a:rPr lang="en-US" dirty="0"/>
              <a:t>State Surveying Associations</a:t>
            </a:r>
          </a:p>
          <a:p>
            <a:pPr lvl="4"/>
            <a:endParaRPr lang="en-US" sz="1800" dirty="0" smtClean="0"/>
          </a:p>
          <a:p>
            <a:pPr lvl="4"/>
            <a:r>
              <a:rPr lang="en-US" dirty="0" smtClean="0"/>
              <a:t>Limited </a:t>
            </a:r>
            <a:r>
              <a:rPr lang="en-US" dirty="0"/>
              <a:t>sampling</a:t>
            </a:r>
            <a:r>
              <a:rPr lang="en-US" dirty="0" smtClean="0"/>
              <a:t>:</a:t>
            </a:r>
          </a:p>
          <a:p>
            <a:pPr lvl="4"/>
            <a:endParaRPr lang="en-US" dirty="0"/>
          </a:p>
          <a:p>
            <a:pPr lvl="5">
              <a:buNone/>
            </a:pPr>
            <a:r>
              <a:rPr lang="en-US" sz="1800" dirty="0"/>
              <a:t>Most NSPS-affiliated used NSPS Creeds and Canons</a:t>
            </a:r>
          </a:p>
          <a:p>
            <a:pPr lvl="5">
              <a:buNone/>
            </a:pPr>
            <a:r>
              <a:rPr lang="en-US" sz="1800" dirty="0"/>
              <a:t>Not many have their own </a:t>
            </a:r>
            <a:r>
              <a:rPr lang="en-US" sz="1800" dirty="0" smtClean="0"/>
              <a:t>codes</a:t>
            </a:r>
          </a:p>
          <a:p>
            <a:pPr lvl="5">
              <a:buNone/>
            </a:pPr>
            <a:r>
              <a:rPr lang="en-US" sz="1800" dirty="0" smtClean="0"/>
              <a:t>Those that do tend to have (hide?) them in members-only areas</a:t>
            </a:r>
            <a:endParaRPr lang="en-US" sz="1800" dirty="0"/>
          </a:p>
          <a:p>
            <a:pPr lvl="1">
              <a:lnSpc>
                <a:spcPct val="80000"/>
              </a:lnSpc>
            </a:pPr>
            <a:endParaRPr lang="en-US" sz="2800" dirty="0"/>
          </a:p>
          <a:p>
            <a:pPr lvl="2">
              <a:lnSpc>
                <a:spcPct val="80000"/>
              </a:lnSpc>
            </a:pPr>
            <a:endParaRPr lang="en-US" sz="2800" dirty="0"/>
          </a:p>
        </p:txBody>
      </p:sp>
      <p:grpSp>
        <p:nvGrpSpPr>
          <p:cNvPr id="10" name="Group 9"/>
          <p:cNvGrpSpPr/>
          <p:nvPr/>
        </p:nvGrpSpPr>
        <p:grpSpPr>
          <a:xfrm>
            <a:off x="3691054" y="4840131"/>
            <a:ext cx="1373226" cy="1058780"/>
            <a:chOff x="3691054" y="4840131"/>
            <a:chExt cx="1373226" cy="1058780"/>
          </a:xfrm>
        </p:grpSpPr>
        <p:sp>
          <p:nvSpPr>
            <p:cNvPr id="8" name="Rectangle 7"/>
            <p:cNvSpPr/>
            <p:nvPr/>
          </p:nvSpPr>
          <p:spPr>
            <a:xfrm>
              <a:off x="3987610" y="5355771"/>
              <a:ext cx="96253" cy="543140"/>
            </a:xfrm>
            <a:prstGeom prst="rect">
              <a:avLst/>
            </a:prstGeom>
            <a:solidFill>
              <a:srgbClr val="996633"/>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Firewall"/>
            <p:cNvSpPr>
              <a:spLocks noEditPoints="1" noChangeArrowheads="1"/>
            </p:cNvSpPr>
            <p:nvPr/>
          </p:nvSpPr>
          <p:spPr bwMode="auto">
            <a:xfrm>
              <a:off x="3691054" y="5006897"/>
              <a:ext cx="1373226" cy="725643"/>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scene3d>
              <a:camera prst="isometricOffAxis2Right"/>
              <a:lightRig rig="threePt" dir="t"/>
            </a:scene3d>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956671" y="5207954"/>
              <a:ext cx="127187" cy="144379"/>
            </a:xfrm>
            <a:prstGeom prst="rect">
              <a:avLst/>
            </a:prstGeom>
            <a:solidFill>
              <a:srgbClr val="996633"/>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956672" y="4840131"/>
              <a:ext cx="725331" cy="371261"/>
            </a:xfrm>
            <a:custGeom>
              <a:avLst/>
              <a:gdLst>
                <a:gd name="connsiteX0" fmla="*/ 110003 w 711582"/>
                <a:gd name="connsiteY0" fmla="*/ 374698 h 374698"/>
                <a:gd name="connsiteX1" fmla="*/ 711582 w 711582"/>
                <a:gd name="connsiteY1" fmla="*/ 0 h 374698"/>
                <a:gd name="connsiteX2" fmla="*/ 594704 w 711582"/>
                <a:gd name="connsiteY2" fmla="*/ 0 h 374698"/>
                <a:gd name="connsiteX3" fmla="*/ 0 w 711582"/>
                <a:gd name="connsiteY3" fmla="*/ 371260 h 374698"/>
                <a:gd name="connsiteX4" fmla="*/ 110003 w 711582"/>
                <a:gd name="connsiteY4" fmla="*/ 374698 h 37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582" h="374698">
                  <a:moveTo>
                    <a:pt x="110003" y="374698"/>
                  </a:moveTo>
                  <a:lnTo>
                    <a:pt x="711582" y="0"/>
                  </a:lnTo>
                  <a:lnTo>
                    <a:pt x="594704" y="0"/>
                  </a:lnTo>
                  <a:lnTo>
                    <a:pt x="0" y="371260"/>
                  </a:lnTo>
                  <a:lnTo>
                    <a:pt x="110003" y="374698"/>
                  </a:lnTo>
                  <a:close/>
                </a:path>
              </a:pathLst>
            </a:custGeom>
            <a:solidFill>
              <a:srgbClr val="9966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4" descr="C:\Users\jmahun\AppData\Local\Temp\Temporary Internet Files\Content.IE5\VV7UU14X\MC900250879[1].wmf"/>
          <p:cNvPicPr>
            <a:picLocks noChangeAspect="1" noChangeArrowheads="1"/>
          </p:cNvPicPr>
          <p:nvPr/>
        </p:nvPicPr>
        <p:blipFill>
          <a:blip r:embed="rId2" cstate="print"/>
          <a:srcRect/>
          <a:stretch>
            <a:fillRect/>
          </a:stretch>
        </p:blipFill>
        <p:spPr bwMode="auto">
          <a:xfrm>
            <a:off x="3081692" y="5039511"/>
            <a:ext cx="642815" cy="802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45" name="Picture 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30731" y="4886743"/>
            <a:ext cx="952500" cy="1123950"/>
          </a:xfrm>
          <a:prstGeom prst="rect">
            <a:avLst/>
          </a:prstGeom>
          <a:noFill/>
          <a:ln w="9525">
            <a:noFill/>
            <a:miter lim="800000"/>
            <a:headEnd/>
            <a:tailEnd/>
          </a:ln>
        </p:spPr>
      </p:pic>
    </p:spTree>
    <p:extLst>
      <p:ext uri="{BB962C8B-B14F-4D97-AF65-F5344CB8AC3E}">
        <p14:creationId xmlns="" xmlns:p14="http://schemas.microsoft.com/office/powerpoint/2010/main" val="81045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r>
              <a:rPr lang="en-US" sz="2400" dirty="0"/>
              <a:t>D. Professional Ethics?</a:t>
            </a:r>
          </a:p>
        </p:txBody>
      </p:sp>
      <p:sp>
        <p:nvSpPr>
          <p:cNvPr id="38915" name="Rectangle 3"/>
          <p:cNvSpPr>
            <a:spLocks noGrp="1" noChangeArrowheads="1"/>
          </p:cNvSpPr>
          <p:nvPr>
            <p:ph idx="1"/>
          </p:nvPr>
        </p:nvSpPr>
        <p:spPr/>
        <p:txBody>
          <a:bodyPr/>
          <a:lstStyle/>
          <a:p>
            <a:r>
              <a:rPr lang="en-US" sz="2400" b="1" dirty="0" smtClean="0"/>
              <a:t>3. Land Surveying</a:t>
            </a:r>
          </a:p>
          <a:p>
            <a:pPr lvl="2"/>
            <a:r>
              <a:rPr lang="en-US" dirty="0" smtClean="0"/>
              <a:t>b. Professional Organization</a:t>
            </a:r>
          </a:p>
          <a:p>
            <a:pPr lvl="3">
              <a:lnSpc>
                <a:spcPct val="80000"/>
              </a:lnSpc>
            </a:pPr>
            <a:r>
              <a:rPr lang="en-US" dirty="0" smtClean="0"/>
              <a:t>(2)  State Level</a:t>
            </a:r>
          </a:p>
          <a:p>
            <a:pPr lvl="1"/>
            <a:endParaRPr lang="en-US" dirty="0"/>
          </a:p>
          <a:p>
            <a:pPr lvl="3">
              <a:lnSpc>
                <a:spcPct val="80000"/>
              </a:lnSpc>
            </a:pPr>
            <a:r>
              <a:rPr lang="en-US" dirty="0"/>
              <a:t>Advantages of a published Code?</a:t>
            </a:r>
          </a:p>
          <a:p>
            <a:pPr lvl="3">
              <a:lnSpc>
                <a:spcPct val="80000"/>
              </a:lnSpc>
            </a:pPr>
            <a:endParaRPr lang="en-US" dirty="0"/>
          </a:p>
          <a:p>
            <a:pPr lvl="3">
              <a:lnSpc>
                <a:spcPct val="80000"/>
              </a:lnSpc>
            </a:pPr>
            <a:endParaRPr lang="en-US" dirty="0" smtClean="0"/>
          </a:p>
          <a:p>
            <a:pPr lvl="3">
              <a:lnSpc>
                <a:spcPct val="80000"/>
              </a:lnSpc>
            </a:pPr>
            <a:endParaRPr lang="en-US" dirty="0" smtClean="0"/>
          </a:p>
          <a:p>
            <a:pPr lvl="3">
              <a:lnSpc>
                <a:spcPct val="80000"/>
              </a:lnSpc>
            </a:pPr>
            <a:endParaRPr lang="en-US" dirty="0"/>
          </a:p>
          <a:p>
            <a:pPr lvl="3">
              <a:lnSpc>
                <a:spcPct val="80000"/>
              </a:lnSpc>
            </a:pPr>
            <a:r>
              <a:rPr lang="en-US" dirty="0"/>
              <a:t>Disadvantages of a published Code?</a:t>
            </a:r>
          </a:p>
          <a:p>
            <a:pPr lvl="1">
              <a:lnSpc>
                <a:spcPct val="80000"/>
              </a:lnSpc>
            </a:pPr>
            <a:endParaRPr lang="en-US" dirty="0"/>
          </a:p>
          <a:p>
            <a:pPr lvl="1">
              <a:lnSpc>
                <a:spcPct val="80000"/>
              </a:lnSpc>
            </a:pPr>
            <a:endParaRPr lang="en-US" dirty="0"/>
          </a:p>
        </p:txBody>
      </p:sp>
      <p:pic>
        <p:nvPicPr>
          <p:cNvPr id="2052" name="Picture 4" descr="C:\Users\jmahun\AppData\Local\Temp\Temporary Internet Files\Content.IE5\VV7UU14X\MC900250879[1].wmf"/>
          <p:cNvPicPr>
            <a:picLocks noChangeAspect="1" noChangeArrowheads="1"/>
          </p:cNvPicPr>
          <p:nvPr/>
        </p:nvPicPr>
        <p:blipFill>
          <a:blip r:embed="rId2" cstate="print"/>
          <a:srcRect/>
          <a:stretch>
            <a:fillRect/>
          </a:stretch>
        </p:blipFill>
        <p:spPr bwMode="auto">
          <a:xfrm>
            <a:off x="5858346" y="1880007"/>
            <a:ext cx="1914054" cy="23897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r>
              <a:rPr lang="en-US" sz="2400" dirty="0" smtClean="0"/>
              <a:t>Summary</a:t>
            </a:r>
            <a:endParaRPr lang="en-US" sz="2400" dirty="0"/>
          </a:p>
        </p:txBody>
      </p:sp>
      <p:sp>
        <p:nvSpPr>
          <p:cNvPr id="12" name="Content Placeholder 11"/>
          <p:cNvSpPr>
            <a:spLocks noGrp="1"/>
          </p:cNvSpPr>
          <p:nvPr>
            <p:ph idx="1"/>
          </p:nvPr>
        </p:nvSpPr>
        <p:spPr/>
        <p:txBody>
          <a:bodyPr/>
          <a:lstStyle/>
          <a:p>
            <a:r>
              <a:rPr lang="en-US" b="1" dirty="0" smtClean="0"/>
              <a:t>What does it boil down to?</a:t>
            </a:r>
            <a:endParaRPr lang="en-US" b="1" dirty="0"/>
          </a:p>
        </p:txBody>
      </p:sp>
      <p:sp>
        <p:nvSpPr>
          <p:cNvPr id="7" name="Rounded Rectangle 4">
            <a:extLst>
              <a:ext uri="{FF2B5EF4-FFF2-40B4-BE49-F238E27FC236}">
                <a16:creationId xmlns="" xmlns:a16="http://schemas.microsoft.com/office/drawing/2014/main" id="{18F8B6C1-941E-4C24-8CE8-B1D7549E63F6}"/>
              </a:ext>
            </a:extLst>
          </p:cNvPr>
          <p:cNvSpPr/>
          <p:nvPr/>
        </p:nvSpPr>
        <p:spPr>
          <a:xfrm>
            <a:off x="2281794" y="1504271"/>
            <a:ext cx="5040923" cy="1828799"/>
          </a:xfrm>
          <a:prstGeom prst="roundRect">
            <a:avLst/>
          </a:prstGeom>
          <a:blipFill>
            <a:blip r:embed="rId2" cstate="print"/>
            <a:tile tx="0" ty="0" sx="100000" sy="100000" flip="none" algn="tl"/>
          </a:blipFill>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t>1. Don’t hurt anyone</a:t>
            </a:r>
          </a:p>
          <a:p>
            <a:pPr algn="ctr"/>
            <a:r>
              <a:rPr lang="en-US" sz="2800" b="1" dirty="0"/>
              <a:t>2. Tell the truth</a:t>
            </a:r>
          </a:p>
          <a:p>
            <a:pPr algn="ctr"/>
            <a:r>
              <a:rPr lang="en-US" sz="2800" b="1" dirty="0"/>
              <a:t>3. Respect others</a:t>
            </a:r>
          </a:p>
        </p:txBody>
      </p:sp>
      <p:sp>
        <p:nvSpPr>
          <p:cNvPr id="2057" name="AutoShape 9" descr="data:image/png;base64,iVBORw0KGgoAAAANSUhEUgAAAfQAAAF3CAMAAABkLEnOAAAAA3NCSVQICAjb4U/gAAABfVBMVEX+/v7/yAbGGhHJVA7/woObVSQXpv/+/v4AAAD///8KBgNO2wwYCAAEAwT/z4wQDQoYr//SVw//0gb4S7yjWSX/zAUoHQnu7u4YDxb/2QYZGRnn5+f5+fksKSvRGxGVlZRBLxH/xIQ0NDTMzMwiIiJgYGB7e3t8OhD/yojAwMDZWhDd3d2mpqZJSUlTU1OaLdT/x4Y/Pz+JiYk5IQNRJAjV1dXz8/OUQg9wcHCwsLAWGwCshFlbRwGsSAu3t7fKnGlpaWn1v4HarQT1xAXougSdnZ2+lgNS5wyqhwMDGCekL+GAZQJlLgwKSnCNbEklCwJOPBg4DkwPbKUyEQNUCAcUjNOEhIRfSDA6OjqMEAsBDBSPcQOaegIVm+cGKj+zFQ7MogNqUwIHN1PAUQ10WwHir3fqtnt4XD43mwhuVDnbqXINXItjG4cRfb2RKcZ0Ip4qdwVDvQm6Tg2CJrFxDQpSF2/NU/YdUgSlEw4auP/kRq5cHEbGPpeKLWifMXkj+/WoAAAACHRSTlO/////////j4oZ4QUAACAASURBVHic7L2JQ1NX+j/8s1bf6y2HCxmzJ01ISCBmKSGsIbKTguyggIAWFLXurdaxtjPzt7/nOfvdkgtJ0H716YxAcpO7fM6zL+f//X//7xt9fXTjG31t9A30r5C+gf4V0jfQv0L6BvpXSN9A/wrpG+hfIX0D/Sukb6B/hfQN9K+QvoH+FdI30L9C+gb6V0jfQP8K6RvoXyF9A/0rpG+gf4X0DfQvnfLBtn/lN9C/cBruT+Xa/Z3fQP+yKYE0LZKItfdLv4H+RdOkoQFl8m391m+gf8mUjmiU2iviv4H+BVM+rnEKFdr4vd9A/3IpWAS4t7cJ6nqifV/8DfQvlyYw1ij0051XRLGj9qH+DfQvlsBw19CrN6/evA8RXm+bhP8G+pdKOeBvtH1nW3t75w0R8aFcm776G+hfKEVTBOc3b7XtNz8x1ONt8ty+FNBjY9HRdG56cnJyejqXzgdjbY5H/NNoLEPMt1dvDOP9nZ8Y6qjUnqfy+UGPpqeXsplyvD8SCRmEIpH+eKo4OzyZy3+10A8TzLd/2tY+YMwx6lSvL7Xlyz8v6PlCNpNiAQikWQnp8VK2MPp/HPjYWDAaHLPcJFXooTevMO6U7ryFBxSPtuOUnw/0aG6v2K/bkLZRfzmba8utfmkUy6fxmi8epOLxeCpVzmQLOa6zqUJHb9+j0Ps7HHWi1rPtOPNnAj1amIjbWduVUhOTY5/lOjtGwem9El7yCDEhR37q/aXhHPA8Vegf3oTQW4b5HSbg+9thy30O0IO5idQ5ECekH+yNdv7KYtF8Oje5lBje29sbThQmwaTswGmi07Mpw0mhYQqVh0eXyDvbb7hCx/T+zZ07H+DV4Tac//JBzyfKHoS6A0Uy0528rmgukc0c9Bu6xALpRj+I3XRbkU/vNVnyERKBC73/IBX6+9A2/gdeL7fBxLls0Eezcec7RSsrKw8frTN69HBl5dD2aIzSdGesumh6uJQKObMelsCRg8zSaHv0SyyXiTidxU6vXmEvnTM6FvRYuYNWN3KtX8Tlgp6ecLrjQwz2zut7D64D9WCCnw8e3Nt5uf5wxXyoXsq1/aKCk9mU0QQBDHwxkW79XLmM05kcHBe0/VYx4n66g814Jt/bEIK/TNDzWTvkhw/XdzDcPQxrgjf50UNfurez/vBQ/YAx296CgtHsgVdtEykVWpPzo7NmyI3A1tnR8nK9Xl9ePjrbCijvbr+VRhyATlj9Fbwz2/o9Xx7owUS/9SmuYMAFazsTAf7lIxX3/vZVD8UmnYSt3tXVtYn/b10MCKFU4uJLLjhsOlfydHl+wRcW5F9YPDmqBeibobeKESdYHZQ6aoNSvzTQc2U74g8aA27CXZXzpfYY8rHJoglXpG+OrA0MjI/fpjQ+PjAwMrKpm6RvfPiC3I4fgPyiwGp9cWF++Wj19PT0bHW5Pr/gD4d9eAnMJ8mVvNrGGP9kIsz5b8Bp0ydaFnWXBHo0axZs6NEOyPSmgEvgH+w8VJi9HeHIXEmFfLOyNn778dXeW7du9XKC368+vj0wUulSjkwVLsBrY8MhKUlqy/P1o60qOT110I3K6fIJxt1fr8Jr22C4m0C/cwcyL/Q74oXp6XQrduXlgG5h88P11+dBnMF+XYEdTVyM32LB0eml4ezEbCZTkssQba4N3CYwX7UTeRkDr+BeOrdJly9JyE/rJ6sV/DN5KvT5Koj1am31dIsshG3VcKdu+iuIyH3Y5heMIuW9i4cpLwX0hEmZrazfOy/igtulkC+eW8hFc4WJcjxi0CAYErK2a2T8Xe+tXhPKnMRrtzDuu/wj6LxFydPCT0W1ev3U0AKY2UGiE5EeDi/gZSBlv/H+/fZ7M59/wG77m5AhpQVqpVjyEkAPzrYDcgb7ung28XOxW7Qw62ylbxIeV5j6KlXmWLWP3+Yv0Tevjo/o/JFnzsNnCSFUKsvzZ0hLHi/6fD6//8oVP/6xuHyWNJBiOLy6c0cE3O/Q399vQ7GcxbWLXNSH7Dzo+aJynagFyCnsktkjngN0wemMS6R/d+Ax43GswB/fHh8Y2d3sYpYb0rs2KyMDtx8LKXDr6rhgyAPPTzyW5atNX50/rmrJ5QXM4NRu9y0u1wLWS8NszkB/8+HD2/dvCPTYnDfY2kEhxvHFCyr2joOeViNwD1+3BDmB/cEjgfqkpyuIJsouYc8uDjlmZ6y1dwEcHQM9sgY0MlLZhFTI7tr4Vc7ut64O7LIP9+e8PYDYBD9doD5f0wIY8rDPP19fPsZ0FpAmPfrw9hX9w9h+Sxic5lhC29uv3mIV/2qbYh169YYW0mjI4yVYqdOg5xTn/PDl9VYhB9SvCxHvBfXosDXui93wTSBNGyCQE30N9nnXLubrd48J1xO6+u72+BpeCkgVCI/X9POsOYl5bbEe0GrzRIMnA7qqbIzQhw9Ie//vfzMwEYb9DeD+/tWH7ZBBmHv71QcAHW2/wSKArY5MYiJTKpUgPXAeddNh0FXMH9771AbMiYjnsZpIrsn5gwkT5F0V7IhjNxyAfdelrfVSHgeZjT22x1dvE898BPM6Oe4q8dnw+6D6HwvdPr7pHfUYN2j0Vf8x0o99Yf/yFljqSUOgvv3q/U8QWN/+N0cd7MzQB4I7pjdvXxF9ToAOvd+GFWKSXfhoIzXhPVzYWdDTEvPD9XawOYNdoN7fWLNOK66ivjuCHfFe4YVfrWgjWI+PY19M3x3ANtv4yC5xy3RdRwQQwvkAPLHgdseFjL9d8bjmbtzIcl5eDq9i+R4On2xhC365zq11Y9vQPhBoP2jo7b/v3OHWGob1kAh2ICzZ+csfXpFcjAOhg2GP7N5R0Eclm63seIu99fR4iNIpvJ5q4LlFJ6QIJYr5Vi/X4BB4WdN2bw9swlu3b/UC9iAIBgZoPA5YHkS+XsHWPeb32yOaNvLuFmP2qyOe1hwvdcOcXceYV+bD/iMdS/jFIxZt1T4Ab4cAVVDYIMS3pVuGWRtRkh5m6G2IJNqdKZ7wZNp1EnRa9EMxv/fJA+TXH7zeeblDEjCeUc+4esy5A8HkFdDJFHASYwOXbGAEa3dNHxln1tnmCMhz6aJjBgeNjugheFnsYmYXqK9RVFKNeWuSrboAw3zhFP/qX6aCAnvdCAv090gjoQOkUYhd8OSr5BU27GQSGBkhIEP8XfTiVHQQ9KCMQnnAvKfn3suHK3DP6HBlvZmV39PDbXjX+qEEZxkEoPWKEMtapUtE07vWMBv3YnbHwD5WAzQ8JIM1+tou9exuPcarZEAo9jW25ho9Aa7dMJ8faQGMeU3bWsQWPFmI2+9fIf2nnz4onK01xRxrdHxQiAn70Cvs0BF6+2Gb+XMRD30wHQQ9Ky7VC+YP1mW0Dd879ucZuk7yHh/NOd1w9tbHhNFcAVamwRVqpKNNMOcGBrAVPoAVNlbQaOR2r2MIljnnIwjDjrl9AH8CH0ZN+zUa2WuQBQgyi8Koh5cRxtx/ii34IwrO9ltS37rtUrnhRtvYX//wigGM3t6R9NN7+irSmxdUdQ70SaFQD183x/z1Q8vtrbwmSfV7OzsvX0IC1sTmSjhW63eqKohm2LtdAwzyW48HKjqz5q6SXMrVXW0NS3Zdq2B2d0Gcwo41Oj5qvPfWeBdeJ1fHgQbW6JNvEBZjq15fDs9XMfC+I61WrzEWhYDL2/MWCgLod356KyJzYOa9x7zOgnfvmcPXtGK2Y6DnpeH+sqkJJ1U00rnsPcSm3z3G/oec8Qnk99bNT2vW5qtEeRSwcpu64r3viMmGjXERVwVrbATbZ3hZmJi8l/xnkfPckLuNUR8x41B0Myr4qj8KLyS143C4rgdWqQG3/eYOxuiVarJVk7Wz1aOjM3t8Tv0bRbZlMPaQCHnQ6tsM9p8+UOnTrLimY6BnxJU+auqr9ezQG4HqhS5RvbCyo0j8FY66KevCqGQxp6JMruprhM17b70bICbbY7YCaP701oi22QXLQkKL2f/xO0wkxWoS+L1gyHWNA+oWirgk96PMdan5sRF36vdh5ElpDDIA9DtvMHgMPiO5Wp9f9IfDC9iTMycIsGyqBpIB+YKi9ENv3mOjH5v7oW2WksPCg4gfo4le7xToBWFPrtxrivm9QxXyLoeiFU1bp4eq+VVJRRPqQcbnXQMEt96rmMvBZIO/ekmCfGBtBBPEWNauynwKhN4ru5tdXZu7oPWxU6/ifusx1uIjvbetlxZxsSSZcK8sAosv+sLHLLjy9i2kVN4LrytwVveTUPwiyIFq8nT1FJ8ioGsEa93Qq7Wj41pIs9HhK6bN34jsDLYTyIFNqms6BLr01tBOc//8kYL5Jv1hU3eHeO30XH/9SH1Dro2SIuG517BJeBizaAWzPBHzWLFjW24TPoV0okcGeoVZv0ZCMzoJ0ZJVp29CzlVJud4Cr+3dmuXCJpyfQJrChHX5QgVhhb5A/bTtn/797xBUwLFPV1fnfWH/lSu+heOAVj2tzy+AjY8tiFOUnK+fYtwDAT1wprj2jLaxGf+KMTivo3uPcd/+fKAPi4t71BTynh0FczdG17SdTz1myMln+JGyXJAHPncp5hAqB+OcKGZwvzSoiYK86W1sw43fYhp/l4TsBsZvvwN8wZNfI+Ea7O5J2G+9AxOgolxBZNYl+BljK281jL21U58fMzqht9gzfwsinhCqzft8JMN6kiT4Y47HauA0iT+IdQLm/iP8erKiVY99CybY0Svw75XSScjOhN7coVq9iQHfGdClFedBuBNGR45cjlbWd7jV9vKeCXIMuAl14TolVMxv3d7VNomlRrPhEGB7TPMpWNN3gQfWe+v2Whd/o1fE7EhsBuOOvXyllqJ3AOkD47KKxph1CYFN0+tKLmLLvYqZuc7U+QcM+r8Fmx/7AXKM+bIBqRj8h99f084WK4FAFfvzR2FfGFg8iTk+OR+erynMANMKNLVI+k1I+3CHJmImmpR4dAZ06aJ7sNyJRpeMrgC7/hqM9XW2fCyQk9UhUEfcdZqmTERkO8aoiwZPiZAH6x3Qfnz73W1A+Oom1tHYlesCjX+VReVV2w0fCnw9cluGbbDXhgZuEV+AUtw5TkAZHeT6GcYuTErfjFfbWkgBPXkCgh2Ldv+qZiz7feT3ZS3pn9dry9rqYsA48V3BsJ9qgdVTrbocDi8LZkchUhvLTTiSsOGYZ5rFYjsCumT0h82zLFS6d9lV+UOolr1+/dNLzUq6VAMSddqwz6ZwdRHMr65BDA3CKeBxQZSGpM2JQIH6iF1tBPR019o7WgL5mNrtKvDYK9/FXyJlPNjva7eIP0Ap5BSeydGlhy33eSOwGD4BsLAwfqUhkj8lt1lbDF8hOGMlXuH4Lwb0k3BdO/NXjMVl/HlQ977lKlo9rmpHvvBJkoNuvMesHhL1k3c+QOCGnDXTNNvWEdCFRvdixRFOBhhNGWa08vL665V1NeBqg9yCOiQ6Y9RT1EFX9z4eYQx/FSO0O44BHIB6J4w3Jmy2IQi06SAKbhEdvotNuF2olelVPHX4lNmxu72prfXSgA09sUMwhF6GQRj9ODwPmIfe3oGiiFc8e1pb8AnMtxj+V7ABsOoLL2PhcIzNgZq2TF6HwujTekVb9YcXt/gDwh4ACm2zdrc7b7XQT3RuQXPMOwJ6UJjudhfd/DcEWAmourm4XDt8tHP90472yFQVR0kY+ZsCdfpGGUu1JfrrAED9rkKxgkArBOZ6wVrbJYXOrD4CZPTuODbcK8JwhxXUNXL76uOrikjHcmJz/Jb8c5PYAiKvbtehoxHG6L75amBhgbAn9C4Ac7LAq8Acw8h/v+JfxLrc5zvCYOPfFuaxr8cEQE2rYS4/U1DfvkPqY7dFA8xPXjHvCOiTgl1f9zSCHLzu9fV1W6wFm2/31g9ffrr++oG5yQEWBzX5JIFeZ6xe4Hpl5CrFfAQYFmKnGHxADlIvYMW9A74mzK5VBgY2Ecmp4sUABJk1DPsuD+UQ5qZ6QpXwA7eY0iA0a0GdGpN6HUz3o/AZBQlKIrZ5dCW5yDHHTMwxvwL87fP7z7S6L7yKRQTYA0Ic1DC/YzGwSCU8wqb6e7RNY7BYuH+gzpoXzDsCugjGNXXX1p169x6u72DrDe1g0CGtohyBqDcnAN+khh83BUpsOs/mO8yH73YJ5tiW0xAkSwD6cWqbEeMbgZbQEHbau0iphKyuwKYdWUWQWhMyHnItUsKPd1EFcpWXTplRj9GIYHIBe+fVxWXIHG4jEpHhNxOYDztg7l9I6vPYhK/hf33zRtK/WA0sSiVwOl/Rjn1UWeDFg730V6+ISsc2XegN6W5sasN1CnRhxjXT6CwSp9Lhw/V7D9ZXMOD3MJPbvHLmw+tCupO/ERPwkT06ZA/j0fuY8jkE2Lsw1tjVAuh7qd29SRzyd1fHIVk+8M6aUxWx1l2WrSFWu44k6rfGUdftXuYeEDKFaFhg5hi089kiYPQBaiVkFlVflpif+TnmV3x1MN38sFJ84LtBFn6VvQuor84HQHos65zVWdUsZvJX1HDf84RQB0AXEdhmpju121Uef0k6Xx4d7jzYWTfMUkBXJTpSeR3UOovdk39HKNYEc2zLYYcdst9d4xBM56lz6qoTQ9yeU8WQ8rNKAw6jrit6fUCrEGMPJAghNR5CDdkqJFNR/RT/ih21N+rdnBL3HBtoFRVzvw9bbj6w4CtYlcMKAM2+yFFfrGjLJzqWEb5V+rhecXftrbZNDXePg4g6ALqQ7s1Md+6BU1pZf/2AJs/vvVxfsYp9a8COd5ZyAS+PJMJ9Tas8pphXsJuO/wQzHlJlOimbuArVFCNQ8zxwq5fXvooUC0ZUnld4a/hVwt1My49AWaWCuq54btRJx/7aYrVyrENhGymQ0biuCswDkH7w5FYl5lewRK8s+OFHDf8gsl5h9SuQoJ0/xlZfmFqGiLU+YRcdGh4peWryaz/ownZvHowjobhDzLjQpc4Qx4r8oR1xxFHe5KgjyeuS1YGwEMb4EOgx5iMYewLXLdDEkDqn0TmoS4RPjdDSKahzh/I4WuBuSp6O8DLYW2uMuwnq7zZpDFegLod4sljBUdi3TCKqIN3pUF+WLzsOE8zrVYy5X2B+BSMMdpuvrp/By8RrI+Y8XxTLWmWxRmI9VMBTJx26mEX6xlP3evtBT/MenvVmjH4dLPOX916/fn2PIY6t9YdWPU8sri6F1zcls4u4rYzW70KMndhZXMaDYAbMiVonabd3I6QcEoJ0mhIe0PUuqJ+8RRNpokS5clsm4BUTflzbfGzi9QMuWmlkBpz0Uz1JOxIJKMbGFNHqwM5XfL5jHR37FMzBvQMPzXdMV4VvIRBYJI67n4v/VTARDKw2aC0GQR27a4ZsePIk39sOep5L96aBmZ4HAPrOJ1EC+/qljceRgBqpEn6TLAMk/oASR/YBrLqvVqijzmQ85UlsxXfRKDpEV3YhOjfiVLmCVT5l9I0pHv3a5ajjxXT7Fo/V9goBf4ta+6JGkwYLsN2NLbIqKYAkjlpgqvsZZXQfZvNFElhVMPdDwBaYGjtq+A1feOGoipU/gCxYHcv1OsTpwiesYApaYV5p0A6hs1dylw96bElUPTeV7pTT1+mokQf31m08DhAYJvNNMdqFZmeszgCsEOU7QnXw7jsqrNfAfAdTjkGnrYEhb82RinMSCANPup8+Y8xOv4d+c+/4Gu176H2HlwD8Mj7AYnOIheFp5mGLyG9Ems3hza0X3U+JdK8shsMLyxVIoWAbXRCW6pUF/IIvnKwuhhcWl2HNoVUs5E+FPAhjQ24R4nSM1aG+8tU29Lih2hG9Bi8jadoLeloWwGLbvSmBTl958KkH2+o2y01iYAN5U64D9orOkAJ3DYMKBhfxqm5xOxuLeI75u02SRbdXQ5jp2WDfYPcUS3BUuF7fReDkU5ueLC4s8+X3MIeJyrozlk41qJG1P9fdPUUOXV2YX64h/XTev4DJDxUUkFIl7ph/YXGxXg0cr/Kyqeq8v4JfV9T+6jxeHEyrU5zJkauLVfJXw/LcDoAeU/vQ0XpTzHtekuN2Hq1oDUt/demhm3w1ZR1wd62CTfEREO4gw0n8BEQy1/KECONbrTUbhV50f/99X/cME/EjvVyRE9qlIf1dfArF0mem8xgNzRz5fCQUR/X5s6HBvu7n5A1a/qQnk5VKEqi2tbVVq9UCmrG1hV8MVE0XUgvXteQCZ3Xsw+snEKtbSGpmSrJIXfxyw7CjJdNVNFXpPZ+IUkfIFpbTKxVLeZBuYXZF6GvsDQr6+MCavgvm2giUulLNK7S84mBj1hdfjvRQKBAKmTj/eXff95i6n7Cg5wCz1NlBRGzgJVBRlQQrnApSDbfMgCF38nxw8PuhOStQnmgjfMqDscDqdW0LDL7wkemgZFKv01dCHrod2gf6pLk71BZ3tyBOpoU5aHF82SMD125eG7CWCPIUunTRFTPeVK44cktg2zuOsI1NdDG1xR5v6jTewhh9a2NqampmZuYF/v/Uxhb3PEIz3YA55nWGOnHRRSSG199VtNuc03UjzvoZozQiWafxUrKg9+cG8QKacSh0a07o2XzAOOGoQ6BuGVy7edMQn9Nl7bhOD/fgqbcL9NiwZSoecrXjiG+2Y/fN6NNOYsRvXruGYb+2tmvBnYDMFbmi2XVzgdXmbex10UBKL8j6Xv7XVbDhR3qZNUdON9MNNNhNaW7mOf2irSHC6MDrM1Svj1ztVTCHSltsHY7jl0m/eiibG+XOUpQoOVTHVhc7lmCOv6nZiEIz6VvMoqidocqisODnjcpJNbDgJ9k2FKLfWalXa8yi9zAnuk2gm0eMAB06g87mwtkya/Q2K2sYcYCcEGb3ETNzUA8OSVduk6NuWh7jVK+TgCr47SMyWbKL6GJgDPqsm4NL+Hqom9puaEO83sfML/yl4yZ5gvG+9Xiz6x35JrXlgYKuQ1sLveitOSI2+ua2NG+EdCOwvzHTx0VD1YA4nF8468eg1UGaI/Tq7Qcof0fLW1VWYOHBkmsP6KYRI66gM5m+Yk6dcTIw4tck4hR2EPOWYWQ6U+HShZfGO6XNx+M8djaCscKqd5dF0m7dRpVeJgEIMkyKSxoittv+0yH5yiC1v3aZN649fy5RX9MGqG2ntKpT8Y7qXO0GXrCTdL/YDwSSW/vPGe1j2iK0vxUKJJP01+fPNqZmXjzFxv5Q95Rc87UTX5iMqYEYDjbw/dR+D21TXj9bRcvUjfMwk6QtoI/K9lQJzj17vQRhcUdDHfP4wE0L4lTG37w5MGLu+kCizEaXsx3VIoyRq5v6OBXiwOhY83LLfbyijdBydlrSmnw6+L2Vup9MTc0Nml4wlaHuDw1u6PxEt/UKte2U9gIB+im9taluWDmwigYHnzzp6x40E9YqT6f2jcDTwb4h5eUhugLlqau14/kFGEwE0dpVbXlRWAzQs1pZRqs0b9+kkbZdoKuYPxK9CKr1DoC/doy+AHVhxK08Llndid1JzIbgLM16SePcbiNyHWxsFi8fIE7f5sj4rXe06OX5UJ8N9O8xDEOmF7o3lC/H+hlzoMFRH9FpclUxn1jyYTlMpfnWIDYZ5p7MwXf2YTD7TDQIiGP4DPhe/qLUN1g4yOWmVZNnyycL4YVAoG4kF8jXGzCvAjuFxnFgiybf+puP02wD6BJzdLgjM2frFqHuMli7K2nS42aqJAco7DcH1ixNXoTLJe7Km13jm8yKu921+Q40ugzFsc+ODFC5uWGV7o40qPhaz0EISLlbGUC0JEMJhI1RXXfko58KTXU/3dhK7j8ZcvjqoScbcFQSK3CntzHqQ1PmLocuDPyZdnSm1QnGpLr2Lf5ltRagksXDoLHWQc+L3n/t0b2eT6KM8aHg8ZfWAd4CuAC11V0wvzkA+Fy7ybV70uLyII47/CJRr6zxoPgA+Oi3dZYYUcIxiDnlUw1AV/mNs7qxMTRIX+Fyd1enX6VGP1lEjsrfgKbvJ2HBOy2wPrAXAs9nnnZ3O4gcvCbmnu0/fbphaW7Rq1pgFdWOSP/ieww6TCOpnbHkjoeB8C2DHhQ2HBkeJWtXV+59ck6UMoK6NMrjLmwO1ju09QzcZJL+5rW1ijV2ihmeFFUqOn2kiztou/rtXoI8YfRx+4U0AH1oUAr5QabVt6b4axJ1dkGqd0xrKLZOILQWmHnGzuUM+tTWxlMs/22QUxkP8RxsB2JxYLlvfM/VU7qj00//JkUzgTOdxvL0SwBdNP+vkOkRSsHyOk2iONptwOKcwW8OVEIDLrx+bc3AHrGQBODEBWwTuXWT7a5XGKP33iY2fEVnS6CiWUl3Bb1vaOrZ1JyEeAMBm89JfuxTbSwL6LQwNLAKV/Ws+5mmg1OVdBTv8EV2xOH89NUh7EsEZiCAsGGVcyz3C2XQ8Iz1s0CAqC8PebZWQU/wS3hIrXUF9EOXJEoguTYg1fjNm4CrC+hgu+9qaEQIg5tEzAccv5dRF0t+QWp1oBdL992rMoKKAlPPFIPYFfShoX0NJac4ykN9U/vPZ7pVm37IjLq03vNLLBwN5zNmpjRj6snUxpSDn0DRdbuAProkniQh4TfUPTj3Yup50h7egTE129DBdhpgq6DjoKd5iuXRAzYuxNqaYCLdqKiAE95NSgnuzOz4gIp5IWDc7W2t4hw85Eqke+8AL3xgWfLu7hc8Y4ohcef0mX3MWVscaMyPVo7sM4VVuU6Pmveo2Zrbh1N2dw+6gOtGwoTvfhHA3zIIvA8MP/XMDnzozRsDqnKoiuu4eB/jCl0MiXMHXQ+BEjdb6piRQ5ijXLU6EwW6NmAP2iRtMxs4jTPprldItcttGXdF4A13D3KDGGIzfU7S9XvwqV88CxGRbkFBQX1KqBXUnyVGc84Ssdif2wLQnTxDb5jTkP0zumYgYjiEJf2+WdShD7ClT5VPpuu09c6Fu+xkMRc7KkStNiu6I7oWGnBz2ATEAwNOa8FJvwPxKqYBZdbF1AAAIABJREFUCLs/7up6p8RdSXhV6OPQDIbj6ffOiPR1d89gJzk548qjfSYHPjIRvZGzbg4SeDKl6Rsv5uzf4azLHVDHa0tDU0I5AMcPvpjaF9KKVNWHIFdLQXebjNEu0HmF+8MHciKMC+hJJ2RvQlthQzYXADu+inFfSwas4m6NSfcRkkgnVTQ87sqSZ0M094GSc91zzwJTztoWHvcclglJB8QYWZKlqQTjc4i17m+RSa4zkEQ3tmwrZ3BoamrOG//3YVswYDIJ+gaxoGewp2jiBdsydCEjD/tttwQ660hWC6N61B5TtMId9JATtDdvbukjHjBvtBoA+IGRSkC6bKxa4ta7rk3S3zJAZxOQZBgHkEZXsFn8ZL+x39b94vlGA2wcs6XJqZk5CK4SX22qu28Ks+CGma3xcnpG6zRMJ+t2vpLBuWe2ixjiSmqf5H4hts14v9zZBkbG6KYKSNnAgB6u33vNQHexzlkKtTViSoNP5NZ2eY0q6Xpg4bhekiFDMqk2OLMx9QSSK6GphgoX4qbu7/Z1cy9c0jNIlfT1gVTWSMUMmF9PTF9Csjq6BcjBp1NTM84if2jI4SLwl2xhI2WGWBbKxoUe9lhvBXSm0U2TfmmJK2lduP7pAQ/Ej7QMbTPkrwmWG6HJFeKwXe1lXjqtalL88j7IdGB2xw+tsV1tN+BMSPFkTIgL+i1u+Q0SKQCyZcgSzO/u28AnnjIb9IPAsSEXqeN8EVj7TL0YHBqU4XkgD5XvLYA+RuOvlhwqDPY7fPjyHlRDccx3W+fnZqDzvKfoLqVwP97dJF2IdKpn6IWiGYeGNnRt64lz/LMx2SO0aOvphiWySxV+6InVYmBJlGfmhdA3BDIDSQNiyIOTh1fTIHXqFPLQztYC6KyrwdrT0PNgh3Sk9QjMjQZuuBm6m+5/NfmkiKuzECw227EV3/tuc/M2TBahXnpSSZn2Ya0Kovj8kJtokD3x590sCfOMS+g+woF6wnKGvj6siwNJ/AEzftQmFGVag3NP5xqa98o3mnSM3tnZsHtOjM7SatCSKpKsnjG3/uEd9psixsoctt5xBCr9dhfq6oLRoCSVuv+9UhsxF9A3Bt0Md8/UR9OsaKN7iBa7Cju7bxCEADYjxKHkX1AIyZkpbYvLiz4ivCEECHEEJhgGZ7YCSRcNbyNqPTDy4LG1AjpNJrn0oPfcE5k1zwp9JBAakX+twV9el8uA8Nuoh0YzbKIVUSez47QNRZb39c1MDZ0zTOZEQ6QICqwFKuml3dA9o2uazePrm9vYmMNvUXj72LUAzJBVZx+GlYHA3mh2crIshp4q8j3V0RJoNuPYeXxUz2uBuZsjbmVjIqERXyE3iRJOegZd3DTz0m9hs7239/amppLZTBpsoM4Hu7s9CoFBeOIogK0F6vzrIps2+BQkti3U24fNOoDJ8nrf4IuNZ5y3Ke+iZun+oe+fErNeDRJ1ttmB9mY6dqypY5oDbpgPrJn/vkaWq3DoyV9d1zxqeZlBG5ChmVuPzYk191D799wo4ni92Nh44U3dU37ewgAwtfy8Wyj1Z1S82D/UN7hlEjv0pJjYS0xgNwF96Onz5AagrtbZdratieZanIpee66/FG5jxC1pOmALqBOYDVYz4Qj6mqt1IG9aNC9tArebyKkiTjxA7Ew/5c98CIta7AGbjh50Zn2hufuwrCXBMSyUmdAmHjRyiuiB0b9le106ZkRIEPHRgIjngEB6DUr57iHy3jroDm2KPfdk0sXNcAdQLTKAGuBJ/pddvOOXjDVHZr8p20x0kW3Z5QMlksKFdjeMhp7u6zrXoaCmEVRAKqhgC+CJk0c/NMRVuiighPz30BCEyDd0N/kyOKPrIMvdogCDL/aT+zONNUxfN1xm4Ck2IecE6B7ica2APkricYf2AVLqaO6KW5486bAeRrp0xQBYC3WNmD8DdTSOFsJNcs/EVmO5dIjH0eJHlHw6x5qOn7sqccKviDMljbigwJxq629pMr1uQofMiMNW2SALkiBkbLyY+37u6RTdLddSW88+Nkflu+sqHBycGzJh3meP0Q6CEkAbg9g2FJLVZTxxu0BnadWXpl0brBP4XTQ6cPWa9R3897hyuD1G65Z7p5GZCJE8rKsYYu6U/bHnO9g9txEy1670mYU1U8eI5WNoV4LK6X2kPjE5Y5Px3VNwu1hUdw8q1lQoub8lMoCOWgVr7eRcI07uM0de++bsMVoMNj5HaEvJtLpsbtI20JnLpk4T6jHtxEJAd8YcUNpyYtkGf11jYtyw5VlvEsQyZBGO8GpnxKb2TgGfDXZDqF2JzHw/Zcp79REvWaRASOo1aZau3U/3wTS3OmDUvd7oJqkbTWQ9TE2ZTrFVkCaNyjKt1D2DQvbOjKEZ01k1rb/Tg4YS9L7WyVboZJTEPdsgwKqjNMZedcBqpHkhjG6lYvvgTWLG6dOks6rymEfeqbfG2LWvWzXOwcTaN/EN8ZKRyIUNPpnCa8SSGNvQQkjbN6NOQ6CBF7xiNTI5YUrxk0dkN9m+J25WY1a34Pt0y+q3Yye9D9sR6NnUhkg8oOa79rQGOt2vAmmPdh5gLn/w+uUjh2YGmxAHzENY7Iec3mpGAW3gWnLE8iK1AMt0U9PN26ZyZzt3cKgsyU4sCp5NyYI1LK0tgAxB4dNU4LklNUZ8q/7nTMDCPhoT8uaNMzK22XBi6SHM6t7K7tmZniSxolA/MPcUu5lPA/qMEoZFXgJyLWXZ+NxftPLw4cMVK+J0CIqDUscghdg/54McawXd3vzEEmwJejm8KJKB7mREkZCnzZGCQjblWLvF9jSAVf5TM+ZDfawnkfZqkT3RaJEBqgb0at0XrinixkQgOQJPvKNOOi725bLs69sPPJt5MqWF5kikQEuStgkvTastgc6Hhzl0p0FvGg2NOvhs4yNQIWWcm9WxSndaQ8Rgi0dvFMiZWdsaDctY6xTE40YOzNc40A1K9cmgJfVl7j6mux9STg/U5ysBv89Huk6Qk7wB43Hfe70kthgNXZFPGHSNTDx4RoxQqAIiJXudDcNispWEcdolBXFJyuoO6N28diFWDzjE8Rmj7/Gs3xrdkImC7sRitNzFFg9rQn3E3B6yvvhc3jPf55SCXvH7k4EFHxvu6KzVMYdOeb0MGFK0saGWTQ3NTe0HQoFnfRuk7H2qm3ZfeYnOtFYYOek4W8FYo/4WzXG7RtFCnkPrDN4Bpwocyuiw+SbdLAjaVHtvPaZmnKPd/DSJzcjQOSQrwRd74RtWn0lmso1igtvNDPSFBQI67SR17qoA07BpToUf+wzsvg212maoe2juxVMaBtaeY6uOhH0vYRLFtHVHek3tQ2Ks7tqphrwmXekHKg6hmZvXiGdGNBkx36FE7jbsiwvk8EiH5p5jM3irQaTGkQZfBGxCmlVQhMqzS2nZFJ7hoFcA9FOdrAtHQx0iNAFvIX4Q3VgqWFreoDKWhgEhZ0cjwl6C7612uORnrcWoEknG6q6qO3kuAY+/zWGR0IVF5yTSScQjYssFtSZOPr4Z4Lsp3b2lyYn6iIdlkdE05I0S5rHfFPSkn4Jeqx4TVBzVCbSvJL2IHID2uVPUdnBuX0gSluC5BNCxYs+mSD8NMiKpkJmzKSJuyII29lIAzQ93ZPQBpWeUjnVSG9scpOfQk/2NQWK/Pz0H6mB1WR0sxugWy4ntzZX0LQYw6P5kdZGodecMH0SBPKDeDUFgp7ger9Yi5Tp0NqGHptW2DCUIpguJ4cRSLkqyrQEVEjoG1y0AjxFzrId3PthBo7NkHH/ucpMoRpYQDH1QEOCEgNjzc9RQYDPOVu3GNLqFs1iZAUztDsCQ/8ACbVl2FPCkIS4500TTdGN2dlT+rMeGfHdf9xCxKi95jhzz4VTGpnET9/bENair8YT6TUe7j1pxOh/4Mip2idIDz54JuWd90qTuAD+ujSaFsJIGCaNbe9nIGazTPtjekzUY+70Qnq8mr9Ch/MhRwJNmm8BUw4oNwFx3NPNZ2T1JL/A4sJcx/20FnYo2BWLmT7lVw968CfuqeEH9JhbudjXBJIksFqFle5qxP/W0m+Q8nRnseyoYnZ+ky8EBG6NTH91qLOepG3sWntdhOqxeI3s0aC5xOaiNJSXwruuvr/vJFnzWfqW8OwtrjqEXUywO7GHiTLtnww5bIWY6161MDgx85KUSDq8OJ+FOOhyUyCOtxE/OQIsp82XcHPIhLA0dn6UDAb5WyFgqrmyd5TRKDdvV8AlMa15mG/EAuRjq3U+fQ1fMkCPsfWTGWciZz1/QjHHg+XORZ4vkvMDU5oHAsMzRiA101yLom57a2W6CGLc7AVR5KONeiD5FW0/JI2LGrH1qGCMwfI0pLxK+G3v2+9b0GiuDnLQ+Arbf5nK4DtuoHWnLGPQkabpCLqbjIDQoof2ZIVtza98g6at2Vvocc5UitstxpDaP/ib+ihgdcVNUqbo567QROdC4cZWsDAeFTheU0saTgxdEQJt1n7ha6YC6vjHkyXa2RcmZOs3YeojE7lzL2nHYd6qd+PyL1S3C62jfWdcMdT95rmOjc+rpoOxqhrbkwRcgtJ87NWT0OWFe9FIrdaPtoBNTCkFbImkxWxPuk3vwDZJuDfsYSe2EvYedLSh1glaBynMBzBQLVrlw8+AcFqzPn17Edh6kwt1hfBcdnVmF3Vfq4YWksejz1fVVNp/9+ZCzhdE9OLNvgKCeejE3RCeWwuQJmIuQnBp0tNtn7JhPeNqf60b7d3Yo0BEYgZGBgYGtgHJF7tmVm1DLGlpzbUgeCDjpfeatmeQrcJmSSmGzHpGr5h6EziZ4qu6wDwFH2XQ/94/tgRC5JduWfhJeDFUW/D7YRXORJgOeubRXDGHYyVwUI7n/bAPTs30ycSI55WjiiQ77ylZA1GtEmvcoM2r7dh7MgEZINA+XSM+bq99Gxgl14WXuADsMkEsiJ5PgJq16Nu9zmjBzOqs8b1D6PARmkv78hctEr+/p1IqAHfMpq2bhxLzGU7oByzyq+WGY63KY7rHL5tA5Uvfgk6nntNke0pb4rpPPZpyt+kE+xy457z/SKmycipeKd0rt37hn2DIdYjaWI1fYqKPt5rURA+bi0WkVkq4NwCytihPmVLqVTBJtmtSrKTEXpnndA9zYIcLSILSBYbeHcYb4LArrkmB85jSbkeZ3sTo/0YnxfuTz+2qwCwvdTZvs8OB2LdjnmJuZwkyOCQbEzg06m5ndcxtid3bYb5tt0+bNiAPqxGZ8ahImAhKQFlY1CrTDBFjAJwR5ePLK+LWBNTLqH9K0bphbvFLSMK9630PdpITNzW4mT3AIamVDzzFTdZNBneT594EdNTfzDJsbz2yf7aYCxLFVkKp0ox4+hi26yBY8/iRswuRnqKNGjbJkmhBefnD2bpfO+D4ehgHMsaV47KcyxNs+fIQ6sddqdI+P24lPUGag8VHHgjkJ+7U1MgEW6UYoEAjQca+E+R2OZVtXWFmNpDVFt8H3fIgrcrOb6UMkJdIouYGtKDH8HfPcBpQwb83YtHA3TXI41qiwOQ1YpddgR5YtzOP+xUAFpjf72VRoFG/eEj/U59oWLzeWMU7CvhM9ycZBeyt+ptSR/dNvRCeHM5lMtsBNi7FSc9SJAh8Y2e1ixoBuBJLOc4I5n9sjETROgHUwzIIY6hbjmvmcfWcawrDvk1wRWFFTmDaeb4Fe0bccSt1ZYguVnGxltpX3WRg2U4T9M7EdN29ske2WxGY7oeZ+Yp8L6kNyCynYlhX26QyfW7p3CHQgk5ETpUatq7succf/Dgyswa6IrgOGOOYOt0lCgsgACwhm8cg6LuRuQZFnOfRkat88izOwteFkRxE/D1PZSZqyPXuIl77qw3xY813x1dEpBz1JbXi0/8Jz2N+0FKguolenHcPOy4EF5g32e7bdOwm6mfJU4jcaE6hCf9Nh/JjAnFcbO5yGZbOh24BjqE/EGeqN2Au6kJ5iK+r5/lYyuQUM/6LPaeIf43O7ZiHE9hZOLviT+gnsqbwavkLwZ3smr9ItlRAKNIi2u0M+KJZxbb6GPUIf3ZiTfGXxHGBcFuh8QLjbFFivRMcNumF+40aQoY40vn3EHi/l22+SQCfW09AcEAmHOdhRfaTlAfjKMfbFMmzYdid7YmPBu+wD0JcJ6LCvdnjhlAYy0JZLtN0d8m6wK+k6Xl1YCMDOfRALYDvFeKmC5XRpoHPUXXoQPWPOgnypnMtpxrImIR0C72E6Qp+zhwEzfUOE3Nz2GTdrghDL5wcWfUmEzTh/TZ/3w9apdQ46FvnhY4a6QaLtHiEnwRtRkHgUBo/Q51usJhf4TjEepo4IujzQb+SpwmsyFbQx5tfYWEQ9667CJstyplwxR16aphsoNbWbmywI8M/hu/udO8YKOmd02A/V74cyCvxj1QT6wqrc0Hcf24kNR5bR05KpZPsc8moFLygiNbC+OPP5qE/gqUWZ0yWCfiNKWx7RbtPBoG5sPsADu0jvL2HnwHlk2tjkbCqk65HUhAAnR10pY6qFKTNiP4f+nONpeUF4xQ8bnWMLDjLqmE41ukNuGHZLXuSbpNK7SG68sA4csyCObY2hFxtJvo5RbR7UBYQBfGHYtInmbVHEu5d+uaDfiFLPDbEa6fNCfs0y6l7vL2cLaUfko6Pp9Kj6HNJUuaCm+RVXGhxkmJedO4fYusKmuz8JYBDDDUDHQp6CfqQtL1rSJNik258yxYUk3FjTkK3iNrZCop8ksAxhvmMfydmGa1qdb7XrpcdB0KWCzhUuvtXzMjs+fMS8LZpGLTU9XsompkebJpj4LmIO7cZeCAZ70gffPz3mtMyWeOMHZNROyV5aGJjwFf+VLbYXtm8VHTluvBnaeoaBHxqkUaFB8XPoKZ30zblcD2BjneRvgMmXw/4kbKVOG6s8bMwl6XJBxwq3nwu288yJo1Fa51Hf8KrRnypODGOujwZdh2Ryux7iquf2lgZlKjMSjx+UJoYn03mFucSu8eBMabUFH90gs45BX0hWyfaJkHhRysWR0vyHNBRIbkG4febFE0wvXsAeoM+3AiFN3rSxVYfiK9htdZWCvlDBJqM/+eWDLrfhNUa8wU7zLh52rERIj8TLpYlsYmkyh/G3MmQswWyhuHO+shHkT57p1rMZkXImm8gR7SI3rAocVSjmGPRkFbO4n0DDdklV6OEDy7xshGBfkhCEoEMG7EuDlB5B/B4W59hax45gHXbpBtAXidvGMk/NJ8JKunTQ5YbbyHAJs1oRH3Ed5++EPPyrhyL9qYNysZTJTAxLFSxG8LukqV0Ee7dtvyR5NiNezuwNiw2rsATWj/xEmvtJEBaDHoB8C2b0Y9O6OYQpLfH//e1t092zGjoJk/Xj95HiuyMwCgOVK/8MTsc0muHzGgy6uarj8CBCAy6D/JuSskwi0oWNspEByNgi3pIXJu9+4Qa502m7avNhEnSFnXCx38ZB9/lXlfvQq7+RK/zvv/71n//+HW++pk9XsZ92xYeVuI84BSSJRzI5TH54GjDE6XOADq60uB2yq4sljc5C8GvJXcOmyFGtdr7Nic2TMycZUyKU3Hgy1GR3BUhwk/0RPUsavVZfXFy4ArCDFx2Gbe4DFcyeC6em4z5+JD/+9y+gvwD4kMNdoepHdmZjS4fgHrYSMOjVCpjwpybQvc0dYfR5QL8RK3BJi3WXEaqMkBTL+DX8H/yyNpJkew/Jp3nK/j7znaxatylrQmqIMrhHtQvWmIHnU0/ATLaHR/pg29PuwadTyoZo3HfosjkRKhmGEUjWlrFcJ8xIQV8wu+eYqhq241DoP//i9Ndf//nff//+++94PL4dj/8dwYbe+mH191+F5Y4w6KQGh8R8ICIH228u+FkzdMjLBApOnwX0WL4wYd7hBgH2Rgj/14WNGJMNA3ccWK37Fnlh7WI4vFA/2qp6V/TmZMTohGQq2LF6juzDgLEnRB2mobmnMxv7SXmKzft/spGjXffv3797V2SAnWmVR94B9KT/xLInHMb89UOs0v/lQH/99de//vU3bGu3gn7/VX7mGIMO1XbEHcBcDlkdbCLi18gD/ELDsIyCueFixPWBOQy1SJ7WF31h3yLfYqmOTeKwb2F++TTpUd9bIxfpDLclEbb5MPBTU9hXegqplqdPqLtk3hpm849ffvzxPrMH7v7444/ffffLn/f/uLu76cL2+rwvfEbCrz7M6UdVy9u/VVewHYf+dgKdEDbvHq2j6u+/yc+s+vy+un6GzQQovwLXIFzTTyB/S972XiF36aAHJycOziGa9UDtqL7g8/nAIOIScpUYSn54db5+vFqrVBsyHSb7Xjb5PdH2RhNyRiCQJBQPhIikkV+p373/C8D843329/0fv8P/EaLQd9lv6djnB0j82M+y+x4AJpzgv26Y/0Vs+upvP3+UHwKuxrYhFugE61OtHoZqLB+rsz1HtdSlgp6fnI07I+7A39VK8vT4ZHEhHPYTY5grL2j9Ji+A5+vD7y4szp9g7M9qW8lkBTu5gWrVANLlUrAUGATz6dxS0WI4IXRI/me9js27f34HkGP68S59resX+je8BARcf9cMPaph0I3FsH/+OGm/uY8/EDCN/7iB/h9ycb/9/LMiIqDQchGMQiJCiKQHq8HvYyail0nAjC4N9GBhNu4IL1Bt+eisBqhh2qqdrh4dL58sAi/7GL40SUWpSqOaVzjy5Dhy7AJeAPPzJyd1SsJ40iFik1haWkokhrOzmWI85M0g79q9e/+7H3/kEP/4C1Prd8VLKvTA9Hc58Gdh31b1ZLlmFexkRfz2UUOHGPS/KFvbQf8v9uMfouqvP5s+vhqGdncSjQPHrYYl+ym2HVhu1VPrIqXLAT2Ym3DhcfoUjsNh3xUMGdDCAjAwdnb9/isq+U74EzgOX7GRn5FPUDi8aj2NG9AOr3dtYsB/URAn4DK1rt03gy6h/6WL39H8cgAFHJcWBhOt7DzCFreA+y8L9n/DJM51LBHMa+bIB8kbWmi7EKguQAgAL3VmJXqvjLwE0GPpbBM9jrBl6lfJDiqYwTz6XXM+wEq+04YnVeguZtHdzc0uTJsY7Lt3/7gPavxHG7Q//kE/sPmLE+ogC3jYKWC4i5LfftUePjCBrmBPfmKZ+BAvi4+/m0HXl48QkeyY5/2g1GvoxAdVGvRdDyOGKHUc9Hyi6Bhp1BXzWF8WAtsdTij9pBQwyXf347e8gv4n6GVBTFw7MvN3dPs3bME7g37f/SRiEaDff6iiR9h4j/9ll+5/cZWug71nAV3rSkI5ZF0/JVVYq7T8jptyWsir29ZZ0IOTs/2aExm15XkZ3NTrXlBkNSKYlj2BvmDfMN2F7nNj3A1sm4Dv+tPxMHfQjTNhYXz84edfCZjbf1lZnNH/yEP57Xd2nIlWwzS+i/9NhherAQgDLTP5ome9ReA7CfroXsplB/WzE394XnK6ceIJ9BOl4tvL4U5GlEpiKzdHFe2COrPgrbac+V3riSqrJ2yiHKZff/7hNzi1Hv/LzOLiz79JoBIb77/a1WLNRwMzfpJNr5GUvZ8pMoTK016ybR0DPVrIuCSQkkfYAvX7luUNVb3Jax6e0WiusgkJa1/TMtnsbNl6NV1//MEV8HlA5xa8sy3nAHogALnWsLBIqj/8/BtW2ZgdAi7WO3jp6y8P0a8//8o+Yygpn1WfD+y3K6RYqo62MAP4xJcjvVRobsV3CPTRrGUjcU5Yri+QNBQ3PzyDKBe0s/1uO1qwFsoFC5mU2S/vuvuLsMXPw+lcgqPd75w+ZN4dSq/UVpfn61otDNKYXczHn3/X0UvYwcxwcNbgpf9hNn/96RH20znoXcuKJ3JGuqVA8NVoiwtk9BRVFs8kmgTiOwF6cDLjMjQ2cIrlOhXN4TP5MuSdPZDkXQ/y3b8onoOeiiCz87R5F4zzP3kM9VygM1vO6UPyG6u11eNjI7kI3ue8UfH7feLaf8WM/vDTA+yn6/9RoTZJ95WdlysYdB6FRXXV/6xt6SekOqO6GD7RCcf45k2FWJFMw36XDoCecGFyLXA0L6It0hbHtOUNdN8J51YP+iB84uYm6rssrCog+uMcoAtbbtPO6tKO69o6midKl7ia+HLF7VZ/B9CvX4ftEP7rKN7/w+7y4w8CdCza5tXgnH4CmpwEaVYpB/jMeTxUbJRfbz/oS87BLj15vKgE2PwLikN16s3xVj5z1AR0LE5dvPRNEmQjEPFIiubigLmAzhW3famYVLqRTEIQxQ9x0uWw8FUwlNgRe/gSKuSUhIvC638T1D7++sPPEnSomAgoin0Zy8twXTv1+fAzwVoeo+4/NtV6NOpnbDvoQYcRwfgJnNaxKle5dlHRQqvNVToUHF2RMi7ZWDb4/UeO1S40d8LAUkA/B+ZSQtgiND9+Z7XjAqsnC7SlTVw5tt2FJxZxCr7/B5txK4c6Pu4HFXR/JSDjylqgjs0E0kwB6vxsIQwN8POrUhqgRqH4toM+rNkpsDrPVbkAXXWolpvbZfRDdeFl1Rt+xLfskMLZpHFVBSVudt11NMrOzepyFUkykkcn89WkYHQs3TGYP7DsmZN8B39tZ137CMf9yr8Ge+fQIyVRN5ZhxAWq+4g6T9b9YQg8L4qarFCjjpe2gy4LofjDri2rcl3gpxzSGEGFgWW8pWb7RvU4f816EXf/cAisctCdLXE3yH/5g5dTWFjdJTTTtVXVaxwMwPKHHzirByye+r9IrkV7dN0Kem2BTKtSCu3QkZ/V5vgWsSbbWq2fnNSXeXlR42mhbQe9aLphBAIu7KCyFS9aq3qKzVxR06uNTTn/FcVg0LscUicEIwG6g03WHHLNZgvwyHwjIlL7V11b3yFl7//9l4XX/weoPXqE2IH8Y4FF0tiCH4AUYWf+Rb0Gas7nr8PQDF2Zfz3bMEbTdtBnlTsMnDoxOeVFxQWpLHqy464owxya2AFycWjoDwKgg5jmAAAgAElEQVS4I6ocvi5voP9ohtzK6naVbiNU/QGw/Kg96ukhe5Pq/zMr9P+y+6v+BgJBAX0+XEdnfr9qxKPaYpKufb/Pf3J0VjvjchCVGtfGth30JbEUt5ZBkzvjaRLAHrNmpFpGfKxhQMenBPadA6bfqZxuldMukH93/y5X2jr/bvWAX8yhGQ3ZncbfiHT/qK1/6rlHWF3URpLs6t/ssI+/k+OkIVedD8/rSTDbqtKIRzWi1OmTCYfDdf6O45SMToI+KsKdx2F3vWvKhqx6UumQKl+sixgEahiVC4vkjFtuxMTpzUAHUfHnH7sCxEdsP1nTB0WEj5NerViK+IgZB1iu3Pv06SV5yZA1U/8jjs/Ky4fg15lBx4brYqC66PcvVmtKlWUXqx2DxxNe5kIg1WwSSftdNtHtcdqIFRcV4/3MF27C6nghQyVkraI8w4Zem5nVm3K6+7qgiH/3i2RyTTt8eZ0hZvpurtKVqs/A1llNLZGjZhw46ivrO3xT2vj//voLKqBpzwPa+XRvhWh0VbyDg1ND8z4oqParMVdu0Pp8R/zZOE9G6SjocnuFRgJYOl/wzGt1Vz1wxU8rIJdXk5aaZ72ho6eELd0h5aDrbkfQVOv9PxTENfToXk9PzwMHVmcqfSmhBKEDp8erYv3pFEuCunozobjS67B+74ED6LRn0eengyjliq7WCcOEF874F8abjydoP+iT4nYaoGJxpI1afcFn0wa88LG+WnPqZmsYvPXVZYLFreJBBd2hSoZwOGbxXZOIfrhDdhTusbE699KN9I206sIYSSHUqj8w+vmHXz9+BHbne9OySq5DeGFlRdOZTpepVTo7PkxA96mBeAjTYPtOuCseMO8A6FERkmsQXfXZ6tcqq3Vs94V9SpEbluh1zOGuxe31BlrB75cZCFeVLUC/++cvahkFrW6+DxxuDregRztsE2k7q/P0G9RbjyUca0cYo1PYf/hNW++5t74il/PK+r1Pj7RqldnuJtCTfrJVhA+yLAC6XNLA68tiQocXzDuRcBFOW8DVFTOlWwQFtk6Plusn81DRWof62CbNDMkFiELZKijZslJSt86sLjkd29lQGvfHfUZ/3MW0aWtOXll/TXaQpqjv8O+2FEgXiYucn7BXE1AzTqD+Udvp6QEFjnl75eGjQ7DuHjzUfvv9V36cAjoW6v4K/oeDvir1euBYPswDT91NHQB9Wlypq3yXRY5W0g2jisnQXeFGspk/ubpcr88vLmAJYZIRRE4sSNfGjdXtoy10nbQr2bsnMOI7D3qUreKvs/ZyHs4X5XO81SRXst7Cbwrm1HHr+XQdzLmX1x9c38ES/vDRQ1gZP/PjFNDRaX0RSiEJ8jB8RNHr0j4oeZsg2AHQgyK16uqA++ablTK50eH665emF/RAJVk7PVs9XsZCgkgJKinqy8q6cmR1p1C5I6GVRy9fP+hRIe95sC4fNU3c8W+T3ZLTGVPhhonRiZWG1l8+0vSP2soDYPGPUERV/VWVBqZyKSjBmV+ExmcysmjZxhZowmO/cieKKBL8KowTF1YPK3bcykNvjx7u6uHLe9c/PVhxfFOnQoK0uBBRIR+KM6s3Bx0dYrG7vnPvwXUVcYB8x3QNOvTBMIfNlN7KzSo5Rwuj/0Ar5aq//kAtOrwmfv/tN9PCsNfIGQGk40Ue0AI1Wx9FxHOPSydAzwuX5cwlPBNWFO769R1nFK0IYAFLVCrXpuchJ1aXRRQIO83rjx6uHBICBftoff3lyx0Gtwo4XMG9dfsFI77GLFv5yKSj/rsV9J9//e0jRvlnUugMcuBnKdldQG9AXjdwudGhGrkJfiEuaRGl2k3Tdj5hxnl46HQfkg6xEcVVas9177KBkxOrywgaev0Jf/WDe5weEHCtcNMXH+xAyTr7nMOZzDnNoEw6fvzBRj8DzuC2//rbr7YlcT7QjeFzjKLoCOhpwerOEVbRdoxp5V4PcM/rdVfcMYu/fK0K2J4d763pnBxY/cf7YiLfTo+E2QFrDjhGXGFy/Q+nBIt5J5WEPPpXB1TN4LcCeuTzDyUQrO7cjOJTat4fSqm5s44lrIInVqkrXKWaAXjk9VkIcgjLyUwoeu2EsgVxuD5VrG/edzQKTHNAZMwCVR1AbUZOzQ5udJ5JQx0BfVoKNUet7juW0K73KM8Vi9idnZfrhLBKfc10qg2Ce1IqNOtN52RndVnRhl46nkZy+PXXOy8fqeuRlFCLEhp1Ukq/KmYlo2sNGN0ddLWtqb/JPKJh7/h0APSxPcVTcWpeUUMzViYjwvUT+Z+bnIWj5Ay2yHC22B9pPnvIXtyulDEePsQmAxfw9AzijwcggSyqp+vun2o9bbwwISJwKugmRr8A6D+ooBdHc4nMQX9ElfiGTO6gcwj49oOeL2kqOfjqal515UEzyeoIunTbUPbGWHR0eml4YjaTKXIql8sHqbKpRtNeCKeqZIRWHq4T2fKAnuIBtuswf68/MmkcQpsUcrluUOFGdKlEQ3DqFD+F0W3+2vk5HfRGMJgvZDOlYvmgXMzMDk9HM/KA2c8Hetpa9W4Py6kptvWLYG5y29RNk2KUxsbGgpgsl2Jh9R9/2dVsBP4apkf4/ysrK2R7NAvkvGre5PWR2R/pWQx7WbHjJKNbAzMXAV31BeH26OIalRm9iGefrd2gp20V0PYMq1LhQO3mC4CuuG32iTKUgmaRYy1Zlm66MzmNMOi6e9dcUMtVBFWo6b0lF41+IUbHpBpyzns3ZOUBnqcStBl0O+ZQTGGpflYSYOCwXZDVJSb2XW6BokXLdViayqXHhsH04hrpd//401ptxwx45LRtjgxHa8aFGB2zugp60fE2FVb3vHdPe0Efdep0QCYB7/epUeNHF4McSHHbnOKPUVsttsWWUwqWNyFrvtnIOO6yF82bWd2BDQvyCz9ekNHV6VJurrhSiep1FEVbQQ+qD9oQBi1p6eKQ++ZPFVP7gtIdWP21tKiNnO1S8vxS1JF1pvp2xXjfpflzx+FgCON99/6ftnS7SLvT/KxDc4EIVkBgxkrejHkT6C7zAXPykksecWon6DHFlNRS05Ltt8gOhJjC/pMzVWIdXlS6Xze5bXa1LmZxl9PqQlQEvFqwfJfPhYPhYDSbTumP+/f/pONIvqPzSf4Euv8nz7sDMXMwlZ2YncUOBKdZpXO3+hvQr4x+Z0RhbbgIflaGB7rNBxyTN+h1QGw7QVcMl9AetmimBUsfQbbb719ctgzzbUG6X++5p8THLNshCtPiIK9KWaQI+B+VbPofBPAff2QF8oAtQEpRpfDv7rJJRGQ8nUNxMzsDJ0tgXuwxDW/pVb1arX7E/8PE1wNdBJakiwl05ILpsDyJ84ZCNmoj6DLizjfQEqvg8Gj5+Ohsy1bpdnHpft2SbTPpVL6dCnGgYqpB1/ULHyyjFizfvc+wBWQ5tjxt5jqIrGWSgRUEqwAWAcafyADK/T/8/Kt6ct25EzUta3Q8JlfbB/qYfLjCWRVGhvODu7DtTkFXs21qGnuST36ljR45tXBp9z4H2NKZcKGp8m0lsrqwSAD0gfkB+99Nl+Xsk42JonOvO/K1D3Qp3KWGDVrdJjM9agVzsy2nGYINlrgKiU/mCkuJ4aytSNFVOn8hRHenIKxvulKXLZmkxehxKnDbQM9LY13RLHnHbnV+b+eX7j0m+qRug9JfmCwkEsN7GZEl10N652TzJZDt4pHLJoAiRexxJ5e2gS6XmykGnHaeI0eocdy9x0rk1QdA9+7de/16Z+fly3X1sXzp/NsGKk/ChkTWR58W1vElgy6tCUtcKBcxX7diS6/bcDUhTNEl8O4QhNfXHz0iMfHDw0P0j+bhixLSjUiqODu8hMGX2EcFY3UW9EKplMnuDSeWCpPTuVx6dFS66LOQ74gJulGIKNccyUgtr+8wrgVgFWQB20cs5QEAC+Fl+vG1Er19FImXi5lsgnC+DD56TLRdDPQsTz4hqEE1QhEl7hUnuc0SEA1TyKSy0X9QVIbrrzBUCeOyUesqA3+VzOydyP6TRqQ/JZ4pyuTz+Wg0Gsw3jtJcCPS0bjm380Uh2/v/bBTJbnmwyI0QXuaRSH9/fzweTwEdHByUy+VUvAx0cEBeS8Xj+Ag4MEQ3HdC9Vvmc55pMyV+jH67n4CAez7R95ozTMKH/S6Rj2YUBTaXK5SJs6Dc7AaoMdBlWZmlMo6P5PGUqSkFK4pegeIccNzqKP5Obni4QDzI7MQtlEGW8KvojoU5Zn24J5wuDvtehC718AuYFhOMp2K6RYlsAOwVwbbBxaxsoFozmR/FSwAshsTeBl0GqP2K0URg0CNRcCPSlf6yYxjowQliYQDycKEzmKL7RoONeyZdHsAby6fR0YTibKWFF0bIMKLqf60KgJ5qf8osgBC4OcHEJJDQw8SSGGLbe/bwAN6XYWDSdK2BVkCmmIsbF0P9aQKeSOn6A2XiWsjFWv1j1fm4uboHGolgFFIYnSpj3z7fd6P9V0AkjE1E9m81C0GAattCORdPn2W32n0GxWHB0emlvolTu98j4B+4L/Z9jvSPKx7reX1L1Mahj8+1Nx4147gJ39Y+gGOb8ycREsTnfu2RngL440GWS2eBGNVXIwMej+RLSIpMNhXUUIoDn2mT4H0ixYD63hDV+A7ZvsCXj5wedOk3EqD4oZ4oHJR7dBX1sVcc5+ESq4cWRQ7TcBW6rfRQrDHtvHG6BgqNY32dSjlzf797xclmgE+EMEQ+AFqK0UEaWJRY1aGIwt6LB4FgurhuNKgFIlXekIadPf37QYyVzD0aHz4a5PjFbSlmG3DTofWgxOFOGakCFJoCyQHvDwxhRzLOYJienp3O5HI1kAbauqJWbAFb0wOnos4NO1l38HG2k7aBoenK4FJfefSjnemiLoJ9jV1cvFCQZOfdK3iBJLTTOJdGS4EYbG3SciHcT+gxmBTbzCjy/5VJRB3Qh0EUrTcP9Ay5ApIgRGa5hY5rpaVzTn/6KQQfidYkuZfJAXxan3yiQb3XV6uRtZFJW0fSo+emOEqumsxo1mE5HGxgWnxV0wZHuvNEap3tupPFKYyC/Ub+bi0lqsiLy3fxeKgLFJLM5eQwdc9RB0IOJckTXI/GM6zmWyGVesk7nJDjSnSG/MNDZJbs9TmLnyfjisCzKKQn2J3666Y5bisHaMm0FuQ182V6oOJrA9itplzUK2G79DOFfES51H03RonhvO+h5IpzLzm8SOw4J4S9rMcElHFYPEnecT5RS8VQxs2S1E8bSheye6cXJRI78HM2l+euj2VR/PJNTjzKHoK0Ns0qNPcLGSSglVZH9hJ2hToHeQU6/QYrtUM7xPWqjcTFgzeqzVoAYAZ2ujCif0Iq0SEn9zugemeAS2ROKNzZB5EM0AZuy0oODWfpplJEKpWA5qaWfylbnnxoTJ9TNJ+wUCdDd4x1fHOg0oOZctU90pT6qHmhiO/pGXKyAnFp/jQy50bTUC/3D7MU0/BVZ4p/QE2oPbpmjnrfU9ipvEbLvVUWvVk6Fjux1OBu01CHQOyjeb9wgTTrOXhuR53EqUWO0LzUynMslOH8Nyy8AXz5njU6yvU3GMmqxHuvBsrKwllC5locOaNGvPjGdK7B5v8i0Pm35R2KTmtp5PU5qvjCJG3EfTPHFcTp9bshxmZaV509DwQcUsUnKSDrRoBx0O1dqZAfSoIUd+3PwqSXbwSaiOmUayQ/c4E3QJqszUY7H++lig0XRD6bemFnoo0iu3c9MpU6B3lFOp1E56bWN5dKmdyg7U0RFMi1P+Z4Y9hx09qgjpWxWlGFDNwBnO1GRYsAJFB5Vi8FSWQotkS9j5CxiBAIbatNv9c1iw/Sw6clpcn08XKKbTtgpEqC7By5bA73dETlCWRP/wHgBJkFpVJ26SQQjXXl4BBsSt2GgT9JLzJLnPjbJphSk+UPp3xtN89bGeFBJIsWHc0vCBp8Y403/cNqcdaHPmi5VEPXT+bIVJ0yLE3Yy88u3U0Hu3YxfWEQOaJQwBPfaSvI05FmGiECnEjOSSCSyjCjXgVZgoFOshN8SpAw+Su08psn5GLasVFnZ4A0p6wmzUJ9hlhn4mj6cSOyxk86SB2wrTDJF5GJOJ/Q8COr8JPbQaTPocvZBJ0CncplxMX3iVNiTZw4ptkSRPkilBYb9moox0CdGyQtK7gbynRgfKgC4J8XWL7Ybs+oNMaDYUeR6DgqluG2DD/ojYuVbE+jshJzvh/kJO0WT/CrdG9tazKd3BPRJhRmyghUZmpnG6fwcOyw7rKwcSrG9EmZjuqJy4lXKesPsRMPqq1z1DisAO5L1KZhAJyJICTzQEzbcALcl+oeCTvmM2EdjTAnCEyR2HGbFsQY978CpVLyTZ31g+24ar1MEQJTo7yIFvZ8/J/IXcw65deBOVpNJBZ1GERUNQMLEyCXm2AYS4r1joJ9j9PA5iMpcyI4KUzTL7DjMMjHrIFKFgLUJ6KU4+5SF0uSRqGuVcF6KnlMUPpA75B5EuhnoVkuOgM6EPrVQ1OeUURdU+6nQIdCle9MZ0Gl2FAwRMekT8414lAU+AsgwQtBEeFBO9QOFjBQ8fgJ6kbh0do+Scq0q9enXjg3bQee62gy6YRhwshQ7acSI2x6CumTs1VtwQmSzA9pGgk/cJ8C3CHqHVFOR4TyqK2ci/hERi7ksYfb+dD4P3YJ0QG4wmKeN+gT0A/JJexaMPBJdfeLMv2oA+ii5gAQN0RnTpOIrGLsRYye1h1VV0CdtJySXEOpYWK7joDsHzloneuFLVLWmyvQZkh/M16Ea2PmuCOhll/oZ+GZkwoAiFLOLd2Tm9BzDzwNadtBVY508vc556tzdRB3j9A6BTq2rDLXoElQk05wFU597KidSiu0VM+TZNhTv9gJpokFSjLdNjpVZpzPQLQnARLFkfsH6afsJO6zTBThtBl10rXaK0xkSVBbnx2jI1VD4jIoC1YAibjjhH2rIpWyXN5YtF9PBkCIvgKLEfigxTctBpyEBBgzFLc1iBqbvBIljD6qqoNOaDsW+pwva6xjX8xMHvd2cLluVOwU6AdUgjF5UEzxc/lJlrzhCLA4uDLlZooBVx4gUXfbT+SyKjKCeyJKlri2jfpqtPebuqTw64fwQTHLiwPGEHfF1CXWK0+W41U6FE6MyQzbJmcPEIMSSkwHBaea7g+VGgzNkoaiymAZFcvSZCHeGpl+NPMvVc2xIVS4/mXAbMuZ7Zmk21NB6ZyAXbSfsFHF/ut2cXhBGdcdiyCIDTaw1werCW6Dmij4MVnS+wD27MhzMwrDkBdnFx1JdaaortCLVE2zg2QT7QoOBTuM/XCbTSE2QZ3y0iTxGMDrNpxTabTIT6FHTCdkAXe/7rZybxLPqGOgdu/hpvl6J7BSsLnwwHqGJpIopcTW0SIKCzhIuRcJSsVyRrf4YzxYZmUKuwHCDJA6X4YQoUHyFSVnPFlcoXiwbPDDr0DNmAp2zHjnhrDxhp0hUDpbaC7oI73odRnp+4rFWJgezpr+AcvZ+zSJluTK9MLZsIrPDwxM8hgednOpUaJamASPf5I+NmorxCNRE1jvUZaQcXDgz6LGS7UMdKEMQJIYwtzkiN9150BlD8qQwk5Ep5T6sg28MzphcH2c0K1GmjFrDuLSejpyOGeJmP6ss79Q0UZq87FTxZnb/1M1clBN2iGRpVsdA9ziX8gJEa6FFwHTYvsYmVbbT5eA0wsklhxHUXBBHzcuBGt8m0IlBgJhYofUyDCjzzkTFnOO1E1WhLFDLCTuJ+Y0xIVfaDLoQrQ0sxJZp2IQydZfMYdXoBIc9nlV8ZSIjgO0tqBelbpDFqVo/E+LcGac0q2BDzQduoo8Nc9j7zQXxCsGDN8ylc/YTdohkBaDzJlZAFwNdlJkWO1jPOxwJleTXYzsb2VgkOpktFTN7OdNVgMvOPphQNpswecbRQqnf0Iz+othILU+mbop1UZiQ2IBBocTKg9PDmWImO9kgkBorJCwRmyA5oa6csEMklVebK2ck6OVO3kLUZONGpz2XE6Zlj1OhBAM7i3s5m0gK5s2tj1nNLdYU2yuX2lDKaD1hZ0jO3W8z6HLAeOrLn+1CRlF7ocm9z9rf3CaSm/O1uRr2HwX6V0YSmzbXvY8Kx6XR2Nlv9Dko5yFa2iLoDUYYfaPPQjJa2uZeNhmYOsdO7d/oUshLrUOLoDtsMfqNPivJNLR7KVuLoHe0K+sbXYDkJsttHkogQde/gf6FkczutHnmjNwTymVkxDf6XBQrXwLoHvfx/UaXREpGr80jxaIy1fR/IYj1f4lkFLbBVLUWQW8wlvAbfQ6S+5m3e0yoJxnyjT4HyaImw13zXgx0uWN350p5v9FFSMZm2j0FWhnV05kOxm90UZINxe2e9y7HJXWsxeWi9M/dl6k9JKdotntnB2VGVsv1Xvl0O2Hai6e+aitDmVjX754AvRDoSlFvq4XvWd2xiPiCRDTa1xw6kIoXtXvjHgX0FmugSXG6uZkvNnrxHH25Hevws1ChWGyH96u46Sn3mtWLgS6FSIs10KbZLoSmU+ate86zQ2YMvIoG89O+XJrUEGpHzGNUTkZNuT+4C4Gu9BEU2wt6jGYGc+JvrKS9e4Wxz8TpuVKrbCqbaFq8Etn3U2436DJ/V26t8H2CaB9xeaNMJQmciZL2HOr9TKCTsrTW7EdTl2wLJMcao3bvtao4Bg00hxeaNXF6ggunHH9f6SjyQJ8JdCKdWpsRxrtyWiVlxF6Dp9Yi6CjeWuH7rMLpovlHafiGl7zHAj4T6GTlNt4srhmdb3E3uRRKDR7DxUBXRkO0Djrj9GlueMYVcZ7GLx54LrP+TKBPfDmgK41cDVilVdBbnJIkOH0sy4cXT5iWUbRQ8L6srKAHc0t7S5MewwCxXLZULCXg6HMuZGfQRyeHE4Wct8cTYz31rdKY0h/bIEB+MdCl6mgQ9/FCnNP5wHwt7hJa8YQDbTXkoAf3aAbYOEh4cDEK7HkZ2elyvORwV1HXS3ACfbpI7ej+jLrm3L6CgtV6SFspdGiUCmsV9BZroJk65APW9VnrY8llE/ilfInjMJbPu2+DF1OnhkzLOAVKSY0xnZlNk+8tlWblAhuzNLMr/k50dDQ/hg2OSDwhP57GH8/gj++VMZEUdgR2++ZrRQYyEF5FnNtHi/FMVNyFeuFBl6Gm5yWZTW9Y6XAx0GUCr0EuxwsR0PtFgM+2OqF0PxUkYjsVuzFWyKQMI1JOWJZGcHoCS+aJadqxycYHmDdw4Q8UxuWG8lywlPhMduuwCN6oPrZUjOiakZoo0hdhPw9jNM1UZykDsyyUAeRsow7L18UpYxBki6SBld6FdHyiyp4VrZDMpmt6g2h0q6A3yNp6oazp6SBbqIdMgyvkybu5hBBeJiUgO8bjckicdVAIb3Oms9vFmwyPCc1K9LawzFfnXQxTfzplH0LC6SDm9HX9ZAmRDngjPSzvQjy7vG0DwYuRsieJMt3cRq2C3qA+wwuZQbdJODoKKkEHQ5gGT+TEMTnrcA/yHYwXjXiEo0alvvVgEsJgs731stjrhQaErOBlbxxojYnMueNDkvrjXNoQJThtuwvRKkLHbrSeH1QeZ6OOhIuBLrY2Qg0qsbyQvMoS4VJLHT0DPW+fsC+8hoJt4BCATiNTKBuNBXNsohMdOmcbG57mGlWD3RJjfIwBAGAbWjNh33fNdoQwoQ+mx2L5JXY+iGHZN5ITDq95sNHFSbniRsZWi6C3WhnJQY8U2K8HJgHPQI/aJ0lx/8aOOYBOa7R1dm1sTkwEzCwJeokq3mEut5gfwmyhhH2HRzPoJfqAUxMTGXIy46C/Pz4BjE6tXDbQKya3pnAaG89aj+hbLVcWq4OzGrlVFwNd2bmuNZnEHkl5VPCbyZqJUdCDsks2s1SYIDjT6WK8f1Yvzpa4tS524RE6MnrAMJOg90/SrRpRltn8QmFQC3CYTwrUM5PpyVk+Y7Bs+ThBjQ2SDQYJznTmnZxamCB7ExhRNloWKD67VKCxMzY+lILeciGAOjerUUirZdBbsz4IOnqWhuTI9xkmv5bOcuagR+jAloRYHXxpz5KQCnO19xi06hYaKf6E2WMhffVkvneanVdaE8x9oguFbbw32m8CnXycjBCGt81+esG0hOA0iF4uB72fhpuoIKE8Yx8VfSEaVQyGRtOALga6sqtJa34GnbjGRDoVmGragXJNgUp51M8VPp3ofkMMC+XShno+2dEl8njjpVIxFSfE7O1JDjpTeHsH5QJbeMpYQioA6FIQQtI0hpJ9fJh83Ax6ns6m1EulUpmdm56yzIekpdhXUgFTks8TtdwXmFZ0XaNChwuCLr+9tYgCna3IHFbmZilWAgedak3xUOhOfHk+K1QIG3acyUNH7D+gDANPGCLkwVg2ZafrYiLDlwk9MKWCbrFjJOhjmYj93JSMPL0ZaWCRxUblu+ftAxqTusNQowzExUCfbivoYrYi3WZV7rhp4nQl2UZ335lkTpDEK6juouxA+AkT8Ew5THXrbUJ0EfSblgI/6MB8QkoSdLvtJ2mY3oxUh4pMNw2mvTip2/s2wuVioCvhrtayBGbQWcul/EoqESdjltgFHcyfpfpA8fKagY6tKbnPtvgyurDkC3SrFs30KgV970bK9vEbKui27dMV2rOeKC83jjLPHb8wqXGFRmr3CwBd7qfAWFjCOOoMOlGHKEO1rzrpvwnos2zOsOma6cKygk5IjuY3gW6VnHJKtDXWpFBo1Ap6sF9cC91hoNWZfKbobyMD+4Kgy7m4rWWvLaNz2VoV4teF01mhCX1XeZka+zpVo/3FcimTyczu7c1mgMqlRIyBbhJ9Qccv1wSQhBpyOgGdrL0oy62hcrEI58wOZ8m5i+XZNHMvJegxuTO49TFcjNTEasNIz8VAl9mcFmtPidtjyLtlvMrtJ8rp0/SRK7iQNHyZGqs5+TLlpb2cZNngow8AAAojSURBVCErOYAe45uG2O9N6v4xlhFxTIFK0G/E0lZfQJIVdFINSQWVeQOZi5KaWG0YKW0V9BYLu+h+CkHLC6J8l8E6ZmVG8mQPqM2rODoU9KUbSrJN0Bg5iQPoNNPHDfrYkurryk+zK2gGOrfJrJNh4eSjVj1CPkdCkMQA7G8VdAWVxomwC4IulWdrhe8JK+jMKWIAE9BRLsjAFERMgTjZSsYGOkqQ77DsZlroN8ppBrql6I4FhbKjweBowpRRkTAEQ15Bp26TKbgWLRmRYb6CFQ6k9d9jpt9aoWlpaaGGKe+LgT4qQW9t+LeN01n0k4cnKafbQKf72U1HLM83yviR8K7J7V1iTOVUrcBVoR4KSU+034xQ1DPoo3y3dXlVB/SrnEEnC6vR3oLeSWZEmozybBV01NocaDunm7ZEcuN0un8STaQoYpzzY0H5CkI0Eoo9tigzyEyUtidtEI2yiAg6hXIp5ljhYgKdHqJs0pKmayprB13u+kHup+WNllXfIdUIlouBnpcmQ7kl79LO6TfySo7VxOmKNmSbZtGkRZYrmDx1WRKM40XcjRe6pMYY6FYfVg1qMErQ7yqTywgu0fstxBw/bgKdPXrOC8FhJnMLjUAPlpFmtJxkU+qfG6+glkFvbQ60A6ezPerJQ6TPKR21ppvZprg0OYXKBayOsT6mdgzkzemD12dz6dFcgrlRpN7DGfQbBTV6SqTCNPtuoziRzTC5hgoxJ0FhAZ2H2Au50XRhgotEbPrw3TvNN0rthnyp2PpEPtVNb9DfclHQlRxea3OgHTidb9QEC59xehRZeIRvj8dvEza3FlZMQdnLT5cBBVLj4wL6jXyWp9+yJFuDBY19jyXNE+hCyiJDqg0wd22pNGmzj6aMyESrffpBtcKjoSf9mUF34nSmkqHYhKrSyaijYIzkTZ6phOYGrX80Ey1IcwMdPOzJRKKQHqPGPF5QQXuVzGQD0JVAjv2DBFAb6NKQK/HrboXy6sNoGCi9GOjKeKnWhn87cTqPiWGQg4R9c86gQ8VU2pTVkqDfWDIbZzqrPXYCvZBKDStcRt0nONbG69OeQL8RtaAep3A6g04ctbaUvavZ9MYZ7wuCLt3Z1grfc+K+VaIheHhUEJZNjeXF34zkFuR5++5r1IebVmKShtiCxQF0cglK4EfJw8nyW+rBpZ1BT1ghC84qSy7OC7YdQUfk5mfldV+ccqp0a1jQdDHQx+Rabq3wPYZRdTBbJzimsURxNs+yajn5PhHBLGw3nelnhU2pAnzugNvNiTJR6EZqWK5LB9BJuF92S1Mzgi0CaHVKpYoThSDo31Is6Ah6bCJklMzSKj1LlgmKZCbFih4ldVMKjxA1RmyBYCYSabnqXc2mN65XvRjoitpqdfh3bslBVMT2yqZ2IABGrYmHDhK5VmK5JUwFmFiUKGUVbyI/vWRpZaPFECbtSXPg4sto4Yv9piaziZjTx+mJ7PcQTBeWCqa9w0jbixrAhHlNrD3iRr71ba9Ux9PINTqyZdAvZfh3LJHJmp/KZOJiagW4yxxPosYi77NnXnajjx9cFJ+x4cyw6bOxyUQb98BRYzOhhk/nYqAr6cdGnRRfItHmOJXovZAOpyArQ3BXr/aPfzGkWjeRhoupZdD/+RPfWUNKfG8pywy3hpGNL5XUonetwTyxG20AXctd6Au+JLI6AI2f2JdK6t7NTTIirYPemVl9sG/iGKagC+G3Yp73Vmx2LrNf/Q/djCiq1oo1TnhfEPRSO0GPBaP50XQ6l5ueLCwlhveyE7OZTKlULJbLB7BTKq0fj/fzOnJMB+VysVgi5VAT2exwIrFUKExO53LpdHo0n48G3UfExshCigqCvpS8WmdU/mdibu7TbVzE1jroF0kOxWLBYD49XUgMA8DFcireHzHsCU4hrVx+t/2p66EIXhupcrHElwNeC9PTk5PkVGQxwVqiiwmvHbx4oJytKAL3qDxNF80/brCwKTjZOLp3qaDHMNK56aXhiZIZZrUpoB0kvgtGBuiGYeh6g3Vj/mgEU388VSzNZvGCyaVHo8F/Bv7Tao9H42az1kH3kCeIjUXTk4ksxjpOi1NQOyFuSi2sKN2IpMoY/+HEZC4f/KLZ39S/2xiUlkFv2Ksci+Yx2hPFVH9EbysvXyaR60Z6CPg/k01MYqvhS2R+UyVIY/F7QdAVL8cR9Fh0NFcYzpYOIvo/FWsHQoT0ULxcmiC832pVWztJDcg1jsK2AXS2qLBtFgUjHFtn2UzxIB6hKuZSICdYXMaJTKRH+rHonwDW/xL0vtLT1LgWth2gZ8DJys5isxgjHTI4Z3sGARkt46UDfR6JgkDyR+JlLPcL02n3aWedJzXE1KSypXXQkeOvzYnjhNoA15ehQgB8rPWXptP56KUK/lg0nTA1STeshW0H6N9IEEmYIzD540XK+m3ImDahYLowXOo3D81rNoX/G+jtJ+IigpUBrF/KTCQKudFGQcKLUSyYzyUmSmTIhlXSNek1+wb6JRAyIsD7E8MQ7Wld9GPPaDKRxXAbbids0lX6DfTLIc6LKALRvsxsNrFEFgDE/pvLgFhsDPtGo+nJpeGJTOnAKs1t1KTG8gsFHem6YYRCEBLFpGRaXIjnZIAgkIrdCOOzWfTNiSh/rPrx3dFEwQRPGkGmYHo6l8tN05RBIQFJgwyMTOqPhNzTE2ZqUm/3+UDHuGJgIdB9UCYJs4lsdg/fOrl5SJPkSNIsPTo6ms/nWUaMp1U5sVdowgwfhg+Gz6TJU4NnVlhagq8cBrdSZu8O8CPsh4VBVsbnXxptvoJmEx0vDXREEmApsa6XCtM5QNSrhGsXgaQM0iUCK4TlcxMsn1ssl0FsgLgwGqT9vnBqNAEaqPWES4Nz60Y/9lxLszTFSTJWX/peqHRN5GE1UNm6RwQElg8kMRgyvgjJ0JhQswrldoNO+LkMlur/394d4zQMgwEUXmFAGRmoxBAYIpiQIjFFXXIF1PufBPu3Q6sOjZSmatB73xWe68R/XTUdVNr+4n2GfyRfAIjNoY3VMKYHbQwh08ZQ9oXjKHIDLl+LXBz9/Me99UT6k0u/bPsryDXtptfqthvKO9f0lDiUCwP32RVuFL38X0WTP9V59NRt9OvGO4mV8NGfXAGLR0QshdgXbrwxzP2b0sLoj7tx//06kD7VV4tt4bneBxzKIyJucE1vDG9rrYW5Xz0vja5Vxd3Qvh4102HzM58o6ktkvdd3iGnEcRKR94ukOZVenZ8emve5gb/Rt69eB/+bSJR5RF/nEXWd5LFENn51s3uv0YGMDmR0IKMDGR3I6EBGBzI6kNGBjA5kdCCjAxkdyOhARgcyOpDRgYwOZHQgowMZHcjoQEYHMjqQ0YGMDmR0IKMDGR3I6EBGBzI6kNGBjA5kdCCjAxkdyOhARgcyOpDRgYwOZHQgowMZHcjoQEYHMjqQ0YGMDmR0IKMDGR3I6EBGB/oFKnNuvctaX3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9" name="AutoShape 11" descr="data:image/png;base64,iVBORw0KGgoAAAANSUhEUgAAAfQAAAF3CAMAAABkLEnOAAAAA3NCSVQICAjb4U/gAAABfVBMVEX+/v7/yAbGGhHJVA7/woObVSQXpv/+/v4AAAD///8KBgNO2wwYCAAEAwT/z4wQDQoYr//SVw//0gb4S7yjWSX/zAUoHQnu7u4YDxb/2QYZGRnn5+f5+fksKSvRGxGVlZRBLxH/xIQ0NDTMzMwiIiJgYGB7e3t8OhD/yojAwMDZWhDd3d2mpqZJSUlTU1OaLdT/x4Y/Pz+JiYk5IQNRJAjV1dXz8/OUQg9wcHCwsLAWGwCshFlbRwGsSAu3t7fKnGlpaWn1v4HarQT1xAXougSdnZ2+lgNS5wyqhwMDGCekL+GAZQJlLgwKSnCNbEklCwJOPBg4DkwPbKUyEQNUCAcUjNOEhIRfSDA6OjqMEAsBDBSPcQOaegIVm+cGKj+zFQ7MogNqUwIHN1PAUQ10WwHir3fqtnt4XD43mwhuVDnbqXINXItjG4cRfb2RKcZ0Ip4qdwVDvQm6Tg2CJrFxDQpSF2/NU/YdUgSlEw4auP/kRq5cHEbGPpeKLWifMXkj+/WoAAAACHRSTlO/////////j4oZ4QUAACAASURBVHic7L2JQ1NX+j/8s1bf6y2HCxmzJ01ISCBmKSGsIbKTguyggIAWFLXurdaxtjPzt7/nOfvdkgtJ0H716YxAcpO7fM6zL+f//X//7xt9fXTjG31t9A30r5C+gf4V0jfQv0L6BvpXSN9A/wrpG+hfIX0D/Sukb6B/hfQN9K+QvoH+FdI30L9C+gb6V0jfQP8K6RvoXyF9A/0rpG+gf4X0DfQvnfLBtn/lN9C/cBruT+Xa/Z3fQP+yKYE0LZKItfdLv4H+RdOkoQFl8m391m+gf8mUjmiU2iviv4H+BVM+rnEKFdr4vd9A/3IpWAS4t7cJ6nqifV/8DfQvlyYw1ij0051XRLGj9qH+DfQvlsBw19CrN6/evA8RXm+bhP8G+pdKOeBvtH1nW3t75w0R8aFcm776G+hfKEVTBOc3b7XtNz8x1ONt8ty+FNBjY9HRdG56cnJyejqXzgdjbY5H/NNoLEPMt1dvDOP9nZ8Y6qjUnqfy+UGPpqeXsplyvD8SCRmEIpH+eKo4OzyZy3+10A8TzLd/2tY+YMwx6lSvL7Xlyz8v6PlCNpNiAQikWQnp8VK2MPp/HPjYWDAaHLPcJFXooTevMO6U7ryFBxSPtuOUnw/0aG6v2K/bkLZRfzmba8utfmkUy6fxmi8epOLxeCpVzmQLOa6zqUJHb9+j0Ps7HHWi1rPtOPNnAj1amIjbWduVUhOTY5/lOjtGwem9El7yCDEhR37q/aXhHPA8Vegf3oTQW4b5HSbg+9thy30O0IO5idQ5ECekH+yNdv7KYtF8Oje5lBje29sbThQmwaTswGmi07Mpw0mhYQqVh0eXyDvbb7hCx/T+zZ07H+DV4Tac//JBzyfKHoS6A0Uy0528rmgukc0c9Bu6xALpRj+I3XRbkU/vNVnyERKBC73/IBX6+9A2/gdeL7fBxLls0Eezcec7RSsrKw8frTN69HBl5dD2aIzSdGesumh6uJQKObMelsCRg8zSaHv0SyyXiTidxU6vXmEvnTM6FvRYuYNWN3KtX8Tlgp6ecLrjQwz2zut7D64D9WCCnw8e3Nt5uf5wxXyoXsq1/aKCk9mU0QQBDHwxkW79XLmM05kcHBe0/VYx4n66g814Jt/bEIK/TNDzWTvkhw/XdzDcPQxrgjf50UNfurez/vBQ/YAx296CgtHsgVdtEykVWpPzo7NmyI3A1tnR8nK9Xl9ePjrbCijvbr+VRhyATlj9Fbwz2/o9Xx7owUS/9SmuYMAFazsTAf7lIxX3/vZVD8UmnYSt3tXVtYn/b10MCKFU4uJLLjhsOlfydHl+wRcW5F9YPDmqBeibobeKESdYHZQ6aoNSvzTQc2U74g8aA27CXZXzpfYY8rHJoglXpG+OrA0MjI/fpjQ+PjAwMrKpm6RvfPiC3I4fgPyiwGp9cWF++Wj19PT0bHW5Pr/gD4d9eAnMJ8mVvNrGGP9kIsz5b8Bp0ydaFnWXBHo0axZs6NEOyPSmgEvgH+w8VJi9HeHIXEmFfLOyNn778dXeW7du9XKC368+vj0wUulSjkwVLsBrY8MhKUlqy/P1o60qOT110I3K6fIJxt1fr8Jr22C4m0C/cwcyL/Q74oXp6XQrduXlgG5h88P11+dBnMF+XYEdTVyM32LB0eml4ezEbCZTkssQba4N3CYwX7UTeRkDr+BeOrdJly9JyE/rJ6sV/DN5KvT5Koj1am31dIsshG3VcKdu+iuIyH3Y5heMIuW9i4cpLwX0hEmZrazfOy/igtulkC+eW8hFc4WJcjxi0CAYErK2a2T8Xe+tXhPKnMRrtzDuu/wj6LxFydPCT0W1ev3U0AKY2UGiE5EeDi/gZSBlv/H+/fZ7M59/wG77m5AhpQVqpVjyEkAPzrYDcgb7ung28XOxW7Qw62ylbxIeV5j6KlXmWLWP3+Yv0Tevjo/o/JFnzsNnCSFUKsvzZ0hLHi/6fD6//8oVP/6xuHyWNJBiOLy6c0cE3O/Q399vQ7GcxbWLXNSH7Dzo+aJynagFyCnsktkjngN0wemMS6R/d+Ax43GswB/fHh8Y2d3sYpYb0rs2KyMDtx8LKXDr6rhgyAPPTzyW5atNX50/rmrJ5QXM4NRu9y0u1wLWS8NszkB/8+HD2/dvCPTYnDfY2kEhxvHFCyr2joOeViNwD1+3BDmB/cEjgfqkpyuIJsouYc8uDjlmZ6y1dwEcHQM9sgY0MlLZhFTI7tr4Vc7ut64O7LIP9+e8PYDYBD9doD5f0wIY8rDPP19fPsZ0FpAmPfrw9hX9w9h+Sxic5lhC29uv3mIV/2qbYh169YYW0mjI4yVYqdOg5xTn/PDl9VYhB9SvCxHvBfXosDXui93wTSBNGyCQE30N9nnXLubrd48J1xO6+u72+BpeCkgVCI/X9POsOYl5bbEe0GrzRIMnA7qqbIzQhw9Ie//vfzMwEYb9DeD+/tWH7ZBBmHv71QcAHW2/wSKArY5MYiJTKpUgPXAeddNh0FXMH9771AbMiYjnsZpIrsn5gwkT5F0V7IhjNxyAfdelrfVSHgeZjT22x1dvE898BPM6Oe4q8dnw+6D6HwvdPr7pHfUYN2j0Vf8x0o99Yf/yFljqSUOgvv3q/U8QWN/+N0cd7MzQB4I7pjdvXxF9ToAOvd+GFWKSXfhoIzXhPVzYWdDTEvPD9XawOYNdoN7fWLNOK66ivjuCHfFe4YVfrWgjWI+PY19M3x3ANtv4yC5xy3RdRwQQwvkAPLHgdseFjL9d8bjmbtzIcl5eDq9i+R4On2xhC365zq11Y9vQPhBoP2jo7b/v3OHWGob1kAh2ICzZ+csfXpFcjAOhg2GP7N5R0Eclm63seIu99fR4iNIpvJ5q4LlFJ6QIJYr5Vi/X4BB4WdN2bw9swlu3b/UC9iAIBgZoPA5YHkS+XsHWPeb32yOaNvLuFmP2qyOe1hwvdcOcXceYV+bD/iMdS/jFIxZt1T4Ab4cAVVDYIMS3pVuGWRtRkh5m6G2IJNqdKZ7wZNp1EnRa9EMxv/fJA+TXH7zeeblDEjCeUc+4esy5A8HkFdDJFHASYwOXbGAEa3dNHxln1tnmCMhz6aJjBgeNjugheFnsYmYXqK9RVFKNeWuSrboAw3zhFP/qX6aCAnvdCAv090gjoQOkUYhd8OSr5BU27GQSGBkhIEP8XfTiVHQQ9KCMQnnAvKfn3suHK3DP6HBlvZmV39PDbXjX+qEEZxkEoPWKEMtapUtE07vWMBv3YnbHwD5WAzQ8JIM1+tou9exuPcarZEAo9jW25ho9Aa7dMJ8faQGMeU3bWsQWPFmI2+9fIf2nnz4onK01xRxrdHxQiAn70Cvs0BF6+2Gb+XMRD30wHQQ9Ky7VC+YP1mW0Dd879ucZuk7yHh/NOd1w9tbHhNFcAVamwRVqpKNNMOcGBrAVPoAVNlbQaOR2r2MIljnnIwjDjrl9AH8CH0ZN+zUa2WuQBQgyi8Koh5cRxtx/ii34IwrO9ltS37rtUrnhRtvYX//wigGM3t6R9NN7+irSmxdUdQ70SaFQD183x/z1Q8vtrbwmSfV7OzsvX0IC1sTmSjhW63eqKohm2LtdAwzyW48HKjqz5q6SXMrVXW0NS3Zdq2B2d0Gcwo41Oj5qvPfWeBdeJ1fHgQbW6JNvEBZjq15fDs9XMfC+I61WrzEWhYDL2/MWCgLod356KyJzYOa9x7zOgnfvmcPXtGK2Y6DnpeH+sqkJJ1U00rnsPcSm3z3G/oec8Qnk99bNT2vW5qtEeRSwcpu64r3viMmGjXERVwVrbATbZ3hZmJi8l/xnkfPckLuNUR8x41B0Myr4qj8KLyS143C4rgdWqQG3/eYOxuiVarJVk7Wz1aOjM3t8Tv0bRbZlMPaQCHnQ6tsM9p8+UOnTrLimY6BnxJU+auqr9ezQG4HqhS5RvbCyo0j8FY66KevCqGQxp6JMruprhM17b70bICbbY7YCaP701oi22QXLQkKL2f/xO0wkxWoS+L1gyHWNA+oWirgk96PMdan5sRF36vdh5ElpDDIA9DtvMHgMPiO5Wp9f9IfDC9iTMycIsGyqBpIB+YKi9ENv3mOjH5v7oW2WksPCg4gfo4le7xToBWFPrtxrivm9QxXyLoeiFU1bp4eq+VVJRRPqQcbnXQMEt96rmMvBZIO/ekmCfGBtBBPEWNauynwKhN4ru5tdXZu7oPWxU6/ifusx1uIjvbetlxZxsSSZcK8sAosv+sLHLLjy9i2kVN4LrytwVveTUPwiyIFq8nT1FJ8ioGsEa93Qq7Wj41pIs9HhK6bN34jsDLYTyIFNqms6BLr01tBOc//8kYL5Jv1hU3eHeO30XH/9SH1Dro2SIuG517BJeBizaAWzPBHzWLFjW24TPoV0okcGeoVZv0ZCMzoJ0ZJVp29CzlVJud4Cr+3dmuXCJpyfQJrChHX5QgVhhb5A/bTtn/797xBUwLFPV1fnfWH/lSu+heOAVj2tzy+AjY8tiFOUnK+fYtwDAT1wprj2jLaxGf+KMTivo3uPcd/+fKAPi4t71BTynh0FczdG17SdTz1myMln+JGyXJAHPncp5hAqB+OcKGZwvzSoiYK86W1sw43fYhp/l4TsBsZvvwN8wZNfI+Ea7O5J2G+9AxOgolxBZNYl+BljK281jL21U58fMzqht9gzfwsinhCqzft8JMN6kiT4Y47HauA0iT+IdQLm/iP8erKiVY99CybY0Svw75XSScjOhN7coVq9iQHfGdClFedBuBNGR45cjlbWd7jV9vKeCXIMuAl14TolVMxv3d7VNomlRrPhEGB7TPMpWNN3gQfWe+v2Whd/o1fE7EhsBuOOvXyllqJ3AOkD47KKxph1CYFN0+tKLmLLvYqZuc7U+QcM+r8Fmx/7AXKM+bIBqRj8h99f084WK4FAFfvzR2FfGFg8iTk+OR+erynMANMKNLVI+k1I+3CHJmImmpR4dAZ06aJ7sNyJRpeMrgC7/hqM9XW2fCyQk9UhUEfcdZqmTERkO8aoiwZPiZAH6x3Qfnz73W1A+Oom1tHYlesCjX+VReVV2w0fCnw9cluGbbDXhgZuEV+AUtw5TkAZHeT6GcYuTErfjFfbWkgBPXkCgh2Ldv+qZiz7feT3ZS3pn9dry9rqYsA48V3BsJ9qgdVTrbocDi8LZkchUhvLTTiSsOGYZ5rFYjsCumT0h82zLFS6d9lV+UOolr1+/dNLzUq6VAMSddqwz6ZwdRHMr65BDA3CKeBxQZSGpM2JQIH6iF1tBPR019o7WgL5mNrtKvDYK9/FXyJlPNjva7eIP0Ap5BSeydGlhy33eSOwGD4BsLAwfqUhkj8lt1lbDF8hOGMlXuH4Lwb0k3BdO/NXjMVl/HlQ977lKlo9rmpHvvBJkoNuvMesHhL1k3c+QOCGnDXTNNvWEdCFRvdixRFOBhhNGWa08vL665V1NeBqg9yCOiQ6Y9RT1EFX9z4eYQx/FSO0O44BHIB6J4w3Jmy2IQi06SAKbhEdvotNuF2olelVPHX4lNmxu72prfXSgA09sUMwhF6GQRj9ODwPmIfe3oGiiFc8e1pb8AnMtxj+V7ABsOoLL2PhcIzNgZq2TF6HwujTekVb9YcXt/gDwh4ACm2zdrc7b7XQT3RuQXPMOwJ6UJjudhfd/DcEWAmourm4XDt8tHP90472yFQVR0kY+ZsCdfpGGUu1JfrrAED9rkKxgkArBOZ6wVrbJYXOrD4CZPTuODbcK8JwhxXUNXL76uOrikjHcmJz/Jb8c5PYAiKvbtehoxHG6L75amBhgbAn9C4Ac7LAq8Acw8h/v+JfxLrc5zvCYOPfFuaxr8cEQE2rYS4/U1DfvkPqY7dFA8xPXjHvCOiTgl1f9zSCHLzu9fV1W6wFm2/31g9ffrr++oG5yQEWBzX5JIFeZ6xe4Hpl5CrFfAQYFmKnGHxADlIvYMW9A74mzK5VBgY2Ecmp4sUABJk1DPsuD+UQ5qZ6QpXwA7eY0iA0a0GdGpN6HUz3o/AZBQlKIrZ5dCW5yDHHTMwxvwL87fP7z7S6L7yKRQTYA0Ic1DC/YzGwSCU8wqb6e7RNY7BYuH+gzpoXzDsCugjGNXXX1p169x6u72DrDe1g0CGtohyBqDcnAN+khh83BUpsOs/mO8yH73YJ5tiW0xAkSwD6cWqbEeMbgZbQEHbau0iphKyuwKYdWUWQWhMyHnItUsKPd1EFcpWXTplRj9GIYHIBe+fVxWXIHG4jEpHhNxOYDztg7l9I6vPYhK/hf33zRtK/WA0sSiVwOl/Rjn1UWeDFg730V6+ISsc2XegN6W5sasN1CnRhxjXT6CwSp9Lhw/V7D9ZXMOD3MJPbvHLmw+tCupO/ERPwkT06ZA/j0fuY8jkE2Lsw1tjVAuh7qd29SRzyd1fHIVk+8M6aUxWx1l2WrSFWu44k6rfGUdftXuYeEDKFaFhg5hi089kiYPQBaiVkFlVflpif+TnmV3x1MN38sFJ84LtBFn6VvQuor84HQHos65zVWdUsZvJX1HDf84RQB0AXEdhmpju121Uef0k6Xx4d7jzYWTfMUkBXJTpSeR3UOovdk39HKNYEc2zLYYcdst9d4xBM56lz6qoTQ9yeU8WQ8rNKAw6jrit6fUCrEGMPJAghNR5CDdkqJFNR/RT/ih21N+rdnBL3HBtoFRVzvw9bbj6w4CtYlcMKAM2+yFFfrGjLJzqWEb5V+rhecXftrbZNDXePg4g6ALqQ7s1Md+6BU1pZf/2AJs/vvVxfsYp9a8COd5ZyAS+PJMJ9Tas8pphXsJuO/wQzHlJlOimbuArVFCNQ8zxwq5fXvooUC0ZUnld4a/hVwt1My49AWaWCuq54btRJx/7aYrVyrENhGymQ0biuCswDkH7w5FYl5lewRK8s+OFHDf8gsl5h9SuQoJ0/xlZfmFqGiLU+YRcdGh4peWryaz/ownZvHowjobhDzLjQpc4Qx4r8oR1xxFHe5KgjyeuS1YGwEMb4EOgx5iMYewLXLdDEkDqn0TmoS4RPjdDSKahzh/I4WuBuSp6O8DLYW2uMuwnq7zZpDFegLod4sljBUdi3TCKqIN3pUF+WLzsOE8zrVYy5X2B+BSMMdpuvrp/By8RrI+Y8XxTLWmWxRmI9VMBTJx26mEX6xlP3evtBT/MenvVmjH4dLPOX916/fn2PIY6t9YdWPU8sri6F1zcls4u4rYzW70KMndhZXMaDYAbMiVonabd3I6QcEoJ0mhIe0PUuqJ+8RRNpokS5clsm4BUTflzbfGzi9QMuWmlkBpz0Uz1JOxIJKMbGFNHqwM5XfL5jHR37FMzBvQMPzXdMV4VvIRBYJI67n4v/VTARDKw2aC0GQR27a4ZsePIk39sOep5L96aBmZ4HAPrOJ1EC+/qljceRgBqpEn6TLAMk/oASR/YBrLqvVqijzmQ85UlsxXfRKDpEV3YhOjfiVLmCVT5l9I0pHv3a5ajjxXT7Fo/V9goBf4ta+6JGkwYLsN2NLbIqKYAkjlpgqvsZZXQfZvNFElhVMPdDwBaYGjtq+A1feOGoipU/gCxYHcv1OsTpwiesYApaYV5p0A6hs1dylw96bElUPTeV7pTT1+mokQf31m08DhAYJvNNMdqFZmeszgCsEOU7QnXw7jsqrNfAfAdTjkGnrYEhb82RinMSCANPup8+Y8xOv4d+c+/4Gu176H2HlwD8Mj7AYnOIheFp5mGLyG9Ems3hza0X3U+JdK8shsMLyxVIoWAbXRCW6pUF/IIvnKwuhhcWl2HNoVUs5E+FPAhjQ24R4nSM1aG+8tU29Lih2hG9Bi8jadoLeloWwGLbvSmBTl958KkH2+o2y01iYAN5U64D9orOkAJ3DYMKBhfxqm5xOxuLeI75u02SRbdXQ5jp2WDfYPcUS3BUuF7fReDkU5ueLC4s8+X3MIeJyrozlk41qJG1P9fdPUUOXV2YX64h/XTev4DJDxUUkFIl7ph/YXGxXg0cr/Kyqeq8v4JfV9T+6jxeHEyrU5zJkauLVfJXw/LcDoAeU/vQ0XpTzHtekuN2Hq1oDUt/demhm3w1ZR1wd62CTfEREO4gw0n8BEQy1/KECONbrTUbhV50f/99X/cME/EjvVyRE9qlIf1dfArF0mem8xgNzRz5fCQUR/X5s6HBvu7n5A1a/qQnk5VKEqi2tbVVq9UCmrG1hV8MVE0XUgvXteQCZ3Xsw+snEKtbSGpmSrJIXfxyw7CjJdNVNFXpPZ+IUkfIFpbTKxVLeZBuYXZF6GvsDQr6+MCavgvm2giUulLNK7S84mBj1hdfjvRQKBAKmTj/eXff95i6n7Cg5wCz1NlBRGzgJVBRlQQrnApSDbfMgCF38nxw8PuhOStQnmgjfMqDscDqdW0LDL7wkemgZFKv01dCHrod2gf6pLk71BZ3tyBOpoU5aHF82SMD125eG7CWCPIUunTRFTPeVK44cktg2zuOsI1NdDG1xR5v6jTewhh9a2NqampmZuYF/v/Uxhb3PEIz3YA55nWGOnHRRSSG199VtNuc03UjzvoZozQiWafxUrKg9+cG8QKacSh0a07o2XzAOOGoQ6BuGVy7edMQn9Nl7bhOD/fgqbcL9NiwZSoecrXjiG+2Y/fN6NNOYsRvXruGYb+2tmvBnYDMFbmi2XVzgdXmbex10UBKL8j6Xv7XVbDhR3qZNUdON9MNNNhNaW7mOf2irSHC6MDrM1Svj1ztVTCHSltsHY7jl0m/eiibG+XOUpQoOVTHVhc7lmCOv6nZiEIz6VvMoqidocqisODnjcpJNbDgJ9k2FKLfWalXa8yi9zAnuk2gm0eMAB06g87mwtkya/Q2K2sYcYCcEGb3ETNzUA8OSVduk6NuWh7jVK+TgCr47SMyWbKL6GJgDPqsm4NL+Hqom9puaEO83sfML/yl4yZ5gvG+9Xiz6x35JrXlgYKuQ1sLveitOSI2+ua2NG+EdCOwvzHTx0VD1YA4nF8468eg1UGaI/Tq7Qcof0fLW1VWYOHBkmsP6KYRI66gM5m+Yk6dcTIw4tck4hR2EPOWYWQ6U+HShZfGO6XNx+M8djaCscKqd5dF0m7dRpVeJgEIMkyKSxoittv+0yH5yiC1v3aZN649fy5RX9MGqG2ntKpT8Y7qXO0GXrCTdL/YDwSSW/vPGe1j2iK0vxUKJJP01+fPNqZmXjzFxv5Q95Rc87UTX5iMqYEYDjbw/dR+D21TXj9bRcvUjfMwk6QtoI/K9lQJzj17vQRhcUdDHfP4wE0L4lTG37w5MGLu+kCizEaXsx3VIoyRq5v6OBXiwOhY83LLfbyijdBydlrSmnw6+L2Vup9MTc0Nml4wlaHuDw1u6PxEt/UKte2U9gIB+im9taluWDmwigYHnzzp6x40E9YqT6f2jcDTwb4h5eUhugLlqau14/kFGEwE0dpVbXlRWAzQs1pZRqs0b9+kkbZdoKuYPxK9CKr1DoC/doy+AHVhxK08Llndid1JzIbgLM16SePcbiNyHWxsFi8fIE7f5sj4rXe06OX5UJ8N9O8xDEOmF7o3lC/H+hlzoMFRH9FpclUxn1jyYTlMpfnWIDYZ5p7MwXf2YTD7TDQIiGP4DPhe/qLUN1g4yOWmVZNnyycL4YVAoG4kF8jXGzCvAjuFxnFgiybf+puP02wD6BJzdLgjM2frFqHuMli7K2nS42aqJAco7DcH1ixNXoTLJe7Km13jm8yKu921+Q40ugzFsc+ODFC5uWGV7o40qPhaz0EISLlbGUC0JEMJhI1RXXfko58KTXU/3dhK7j8ZcvjqoScbcFQSK3CntzHqQ1PmLocuDPyZdnSm1QnGpLr2Lf5ltRagksXDoLHWQc+L3n/t0b2eT6KM8aHg8ZfWAd4CuAC11V0wvzkA+Fy7ybV70uLyII47/CJRr6zxoPgA+Oi3dZYYUcIxiDnlUw1AV/mNs7qxMTRIX+Fyd1enX6VGP1lEjsrfgKbvJ2HBOy2wPrAXAs9nnnZ3O4gcvCbmnu0/fbphaW7Rq1pgFdWOSP/ieww6TCOpnbHkjoeB8C2DHhQ2HBkeJWtXV+59ck6UMoK6NMrjLmwO1ju09QzcZJL+5rW1ijV2ihmeFFUqOn2kiztou/rtXoI8YfRx+4U0AH1oUAr5QabVt6b4axJ1dkGqd0xrKLZOILQWmHnGzuUM+tTWxlMs/22QUxkP8RxsB2JxYLlvfM/VU7qj00//JkUzgTOdxvL0SwBdNP+vkOkRSsHyOk2iONptwOKcwW8OVEIDLrx+bc3AHrGQBODEBWwTuXWT7a5XGKP33iY2fEVnS6CiWUl3Bb1vaOrZ1JyEeAMBm89JfuxTbSwL6LQwNLAKV/Ws+5mmg1OVdBTv8EV2xOH89NUh7EsEZiCAsGGVcyz3C2XQ8Iz1s0CAqC8PebZWQU/wS3hIrXUF9EOXJEoguTYg1fjNm4CrC+hgu+9qaEQIg5tEzAccv5dRF0t+QWp1oBdL992rMoKKAlPPFIPYFfShoX0NJac4ykN9U/vPZ7pVm37IjLq03vNLLBwN5zNmpjRj6snUxpSDn0DRdbuAProkniQh4TfUPTj3Yup50h7egTE129DBdhpgq6DjoKd5iuXRAzYuxNqaYCLdqKiAE95NSgnuzOz4gIp5IWDc7W2t4hw85Eqke+8AL3xgWfLu7hc8Y4ohcef0mX3MWVscaMyPVo7sM4VVuU6Pmveo2Zrbh1N2dw+6gOtGwoTvfhHA3zIIvA8MP/XMDnzozRsDqnKoiuu4eB/jCl0MiXMHXQ+BEjdb6piRQ5ijXLU6EwW6NmAP2iRtMxs4jTPprldItcttGXdF4A13D3KDGGIzfU7S9XvwqV88CxGRbkFBQX1KqBXUnyVGc84Ssdif2wLQnTxDb5jTkP0zumYgYjiEJf2+WdShD7ClT5VPpuu09c6Fu+xkMRc7KkStNiu6I7oWGnBz2ATEAwNOa8FJvwPxKqYBZdbF1AAAIABJREFUCLs/7up6p8RdSXhV6OPQDIbj6ffOiPR1d89gJzk548qjfSYHPjIRvZGzbg4SeDKl6Rsv5uzf4azLHVDHa0tDU0I5AMcPvpjaF9KKVNWHIFdLQXebjNEu0HmF+8MHciKMC+hJJ2RvQlthQzYXADu+inFfSwas4m6NSfcRkkgnVTQ87sqSZ0M094GSc91zzwJTztoWHvcclglJB8QYWZKlqQTjc4i17m+RSa4zkEQ3tmwrZ3BoamrOG//3YVswYDIJ+gaxoGewp2jiBdsydCEjD/tttwQ660hWC6N61B5TtMId9JATtDdvbukjHjBvtBoA+IGRSkC6bKxa4ta7rk3S3zJAZxOQZBgHkEZXsFn8ZL+x39b94vlGA2wcs6XJqZk5CK4SX22qu28Ks+CGma3xcnpG6zRMJ+t2vpLBuWe2ixjiSmqf5H4hts14v9zZBkbG6KYKSNnAgB6u33vNQHexzlkKtTViSoNP5NZ2eY0q6Xpg4bhekiFDMqk2OLMx9QSSK6GphgoX4qbu7/Z1cy9c0jNIlfT1gVTWSMUMmF9PTF9Csjq6BcjBp1NTM84if2jI4SLwl2xhI2WGWBbKxoUe9lhvBXSm0U2TfmmJK2lduP7pAQ/Ej7QMbTPkrwmWG6HJFeKwXe1lXjqtalL88j7IdGB2xw+tsV1tN+BMSPFkTIgL+i1u+Q0SKQCyZcgSzO/u28AnnjIb9IPAsSEXqeN8EVj7TL0YHBqU4XkgD5XvLYA+RuOvlhwqDPY7fPjyHlRDccx3W+fnZqDzvKfoLqVwP97dJF2IdKpn6IWiGYeGNnRt64lz/LMx2SO0aOvphiWySxV+6InVYmBJlGfmhdA3BDIDSQNiyIOTh1fTIHXqFPLQztYC6KyrwdrT0PNgh3Sk9QjMjQZuuBm6m+5/NfmkiKuzECw227EV3/tuc/M2TBahXnpSSZn2Ya0Kovj8kJtokD3x590sCfOMS+g+woF6wnKGvj6siwNJ/AEzftQmFGVag3NP5xqa98o3mnSM3tnZsHtOjM7SatCSKpKsnjG3/uEd9psixsoctt5xBCr9dhfq6oLRoCSVuv+9UhsxF9A3Bt0Md8/UR9OsaKN7iBa7Cju7bxCEADYjxKHkX1AIyZkpbYvLiz4ivCEECHEEJhgGZ7YCSRcNbyNqPTDy4LG1AjpNJrn0oPfcE5k1zwp9JBAakX+twV9el8uA8Nuoh0YzbKIVUSez47QNRZb39c1MDZ0zTOZEQ6QICqwFKuml3dA9o2uazePrm9vYmMNvUXj72LUAzJBVZx+GlYHA3mh2crIshp4q8j3V0RJoNuPYeXxUz2uBuZsjbmVjIqERXyE3iRJOegZd3DTz0m9hs7239/amppLZTBpsoM4Hu7s9CoFBeOIogK0F6vzrIps2+BQkti3U24fNOoDJ8nrf4IuNZ5y3Ke+iZun+oe+fErNeDRJ1ttmB9mY6dqypY5oDbpgPrJn/vkaWq3DoyV9d1zxqeZlBG5ChmVuPzYk191D799wo4ni92Nh44U3dU37ewgAwtfy8Wyj1Z1S82D/UN7hlEjv0pJjYS0xgNwF96Onz5AagrtbZdratieZanIpee66/FG5jxC1pOmALqBOYDVYz4Qj6mqt1IG9aNC9tArebyKkiTjxA7Ew/5c98CIta7AGbjh50Zn2hufuwrCXBMSyUmdAmHjRyiuiB0b9le106ZkRIEPHRgIjngEB6DUr57iHy3jroDm2KPfdk0sXNcAdQLTKAGuBJ/pddvOOXjDVHZr8p20x0kW3Z5QMlksKFdjeMhp7u6zrXoaCmEVRAKqhgC+CJk0c/NMRVuiighPz30BCEyDd0N/kyOKPrIMvdogCDL/aT+zONNUxfN1xm4Ck2IecE6B7ica2APkricYf2AVLqaO6KW5486bAeRrp0xQBYC3WNmD8DdTSOFsJNcs/EVmO5dIjH0eJHlHw6x5qOn7sqccKviDMljbigwJxq629pMr1uQofMiMNW2SALkiBkbLyY+37u6RTdLddSW88+Nkflu+sqHBycGzJh3meP0Q6CEkAbg9g2FJLVZTxxu0BnadWXpl0brBP4XTQ6cPWa9R3897hyuD1G65Z7p5GZCJE8rKsYYu6U/bHnO9g9txEy1670mYU1U8eI5WNoV4LK6X2kPjE5Y5Px3VNwu1hUdw8q1lQoub8lMoCOWgVr7eRcI07uM0de++bsMVoMNj5HaEvJtLpsbtI20JnLpk4T6jHtxEJAd8YcUNpyYtkGf11jYtyw5VlvEsQyZBGO8GpnxKb2TgGfDXZDqF2JzHw/Zcp79REvWaRASOo1aZau3U/3wTS3OmDUvd7oJqkbTWQ9TE2ZTrFVkCaNyjKt1D2DQvbOjKEZ01k1rb/Tg4YS9L7WyVboZJTEPdsgwKqjNMZedcBqpHkhjG6lYvvgTWLG6dOks6rymEfeqbfG2LWvWzXOwcTaN/EN8ZKRyIUNPpnCa8SSGNvQQkjbN6NOQ6CBF7xiNTI5YUrxk0dkN9m+J25WY1a34Pt0y+q3Yye9D9sR6NnUhkg8oOa79rQGOt2vAmmPdh5gLn/w+uUjh2YGmxAHzENY7Iec3mpGAW3gWnLE8iK1AMt0U9PN26ZyZzt3cKgsyU4sCp5NyYI1LK0tgAxB4dNU4LklNUZ8q/7nTMDCPhoT8uaNMzK22XBi6SHM6t7K7tmZniSxolA/MPcUu5lPA/qMEoZFXgJyLWXZ+NxftPLw4cMVK+J0CIqDUscghdg/54McawXd3vzEEmwJejm8KJKB7mREkZCnzZGCQjblWLvF9jSAVf5TM+ZDfawnkfZqkT3RaJEBqgb0at0XrinixkQgOQJPvKNOOi725bLs69sPPJt5MqWF5kikQEuStgkvTastgc6Hhzl0p0FvGg2NOvhs4yNQIWWcm9WxSndaQ8Rgi0dvFMiZWdsaDctY6xTE40YOzNc40A1K9cmgJfVl7j6mux9STg/U5ysBv89Huk6Qk7wB43Hfe70kthgNXZFPGHSNTDx4RoxQqAIiJXudDcNispWEcdolBXFJyuoO6N28diFWDzjE8Rmj7/Gs3xrdkImC7sRitNzFFg9rQn3E3B6yvvhc3jPf55SCXvH7k4EFHxvu6KzVMYdOeb0MGFK0saGWTQ3NTe0HQoFnfRuk7H2qm3ZfeYnOtFYYOek4W8FYo/4WzXG7RtFCnkPrDN4Bpwocyuiw+SbdLAjaVHtvPaZmnKPd/DSJzcjQOSQrwRd74RtWn0lmso1igtvNDPSFBQI67SR17qoA07BpToUf+wzsvg212maoe2juxVMaBtaeY6uOhH0vYRLFtHVHek3tQ2Ks7tqphrwmXekHKg6hmZvXiGdGNBkx36FE7jbsiwvk8EiH5p5jM3irQaTGkQZfBGxCmlVQhMqzS2nZFJ7hoFcA9FOdrAtHQx0iNAFvIX4Q3VgqWFreoDKWhgEhZ0cjwl6C7612uORnrcWoEknG6q6qO3kuAY+/zWGR0IVF5yTSScQjYssFtSZOPr4Z4Lsp3b2lyYn6iIdlkdE05I0S5rHfFPSkn4Jeqx4TVBzVCbSvJL2IHID2uVPUdnBuX0gSluC5BNCxYs+mSD8NMiKpkJmzKSJuyII29lIAzQ93ZPQBpWeUjnVSG9scpOfQk/2NQWK/Pz0H6mB1WR0sxugWy4ntzZX0LQYw6P5kdZGodecMH0SBPKDeDUFgp7ger9Yi5Tp0NqGHptW2DCUIpguJ4cRSLkqyrQEVEjoG1y0AjxFzrId3PthBo7NkHH/ucpMoRpYQDH1QEOCEgNjzc9RQYDPOVu3GNLqFs1iZAUztDsCQ/8ACbVl2FPCkIS4500TTdGN2dlT+rMeGfHdf9xCxKi95jhzz4VTGpnET9/bENair8YT6TUe7j1pxOh/4Mip2idIDz54JuWd90qTuAD+ujSaFsJIGCaNbe9nIGazTPtjekzUY+70Qnq8mr9Ch/MhRwJNmm8BUw4oNwFx3NPNZ2T1JL/A4sJcx/20FnYo2BWLmT7lVw968CfuqeEH9JhbudjXBJIksFqFle5qxP/W0m+Q8nRnseyoYnZ+ky8EBG6NTH91qLOepG3sWntdhOqxeI3s0aC5xOaiNJSXwruuvr/vJFnzWfqW8OwtrjqEXUywO7GHiTLtnww5bIWY6161MDgx85KUSDq8OJ+FOOhyUyCOtxE/OQIsp82XcHPIhLA0dn6UDAb5WyFgqrmyd5TRKDdvV8AlMa15mG/EAuRjq3U+fQ1fMkCPsfWTGWciZz1/QjHHg+XORZ4vkvMDU5oHAsMzRiA101yLom57a2W6CGLc7AVR5KONeiD5FW0/JI2LGrH1qGCMwfI0pLxK+G3v2+9b0GiuDnLQ+Arbf5nK4DtuoHWnLGPQkabpCLqbjIDQoof2ZIVtza98g6at2Vvocc5UitstxpDaP/ib+ihgdcVNUqbo567QROdC4cZWsDAeFTheU0saTgxdEQJt1n7ha6YC6vjHkyXa2RcmZOs3YeojE7lzL2nHYd6qd+PyL1S3C62jfWdcMdT95rmOjc+rpoOxqhrbkwRcgtJ87NWT0OWFe9FIrdaPtoBNTCkFbImkxWxPuk3vwDZJuDfsYSe2EvYedLSh1glaBynMBzBQLVrlw8+AcFqzPn17Edh6kwt1hfBcdnVmF3Vfq4YWksejz1fVVNp/9+ZCzhdE9OLNvgKCeejE3RCeWwuQJmIuQnBp0tNtn7JhPeNqf60b7d3Yo0BEYgZGBgYGtgHJF7tmVm1DLGlpzbUgeCDjpfeatmeQrcJmSSmGzHpGr5h6EziZ4qu6wDwFH2XQ/94/tgRC5JduWfhJeDFUW/D7YRXORJgOeubRXDGHYyVwUI7n/bAPTs30ycSI55WjiiQ77ylZA1GtEmvcoM2r7dh7MgEZINA+XSM+bq99Gxgl14WXuADsMkEsiJ5PgJq16Nu9zmjBzOqs8b1D6PARmkv78hctEr+/p1IqAHfMpq2bhxLzGU7oByzyq+WGY63KY7rHL5tA5Uvfgk6nntNke0pb4rpPPZpyt+kE+xy457z/SKmycipeKd0rt37hn2DIdYjaWI1fYqKPt5rURA+bi0WkVkq4NwCytihPmVLqVTBJtmtSrKTEXpnndA9zYIcLSILSBYbeHcYb4LArrkmB85jSbkeZ3sTo/0YnxfuTz+2qwCwvdTZvs8OB2LdjnmJuZwkyOCQbEzg06m5ndcxtid3bYb5tt0+bNiAPqxGZ8ahImAhKQFlY1CrTDBFjAJwR5ePLK+LWBNTLqH9K0bphbvFLSMK9630PdpITNzW4mT3AIamVDzzFTdZNBneT594EdNTfzDJsbz2yf7aYCxLFVkKp0ox4+hi26yBY8/iRswuRnqKNGjbJkmhBefnD2bpfO+D4ehgHMsaV47KcyxNs+fIQ6sddqdI+P24lPUGag8VHHgjkJ+7U1MgEW6UYoEAjQca+E+R2OZVtXWFmNpDVFt8H3fIgrcrOb6UMkJdIouYGtKDH8HfPcBpQwb83YtHA3TXI41qiwOQ1YpddgR5YtzOP+xUAFpjf72VRoFG/eEj/U59oWLzeWMU7CvhM9ycZBeyt+ptSR/dNvRCeHM5lMtsBNi7FSc9SJAh8Y2e1ixoBuBJLOc4I5n9sjETROgHUwzIIY6hbjmvmcfWcawrDvk1wRWFFTmDaeb4Fe0bccSt1ZYguVnGxltpX3WRg2U4T9M7EdN29ske2WxGY7oeZ+Yp8L6kNyCynYlhX26QyfW7p3CHQgk5ETpUatq7succf/Dgyswa6IrgOGOOYOt0lCgsgACwhm8cg6LuRuQZFnOfRkat88izOwteFkRxE/D1PZSZqyPXuIl77qw3xY813x1dEpBz1JbXi0/8Jz2N+0FKguolenHcPOy4EF5g32e7bdOwm6mfJU4jcaE6hCf9Nh/JjAnFcbO5yGZbOh24BjqE/EGeqN2Au6kJ5iK+r5/lYyuQUM/6LPaeIf43O7ZiHE9hZOLviT+gnsqbwavkLwZ3smr9ItlRAKNIi2u0M+KJZxbb6GPUIf3ZiTfGXxHGBcFuh8QLjbFFivRMcNumF+40aQoY40vn3EHi/l22+SQCfW09AcEAmHOdhRfaTlAfjKMfbFMmzYdid7YmPBu+wD0JcJ6LCvdnjhlAYy0JZLtN0d8m6wK+k6Xl1YCMDOfRALYDvFeKmC5XRpoHPUXXoQPWPOgnypnMtpxrImIR0C72E6Qp+zhwEzfUOE3Nz2GTdrghDL5wcWfUmEzTh/TZ/3w9apdQ46FvnhY4a6QaLtHiEnwRtRkHgUBo/Q51usJhf4TjEepo4IujzQb+SpwmsyFbQx5tfYWEQ9667CJstyplwxR16aphsoNbWbmywI8M/hu/udO8YKOmd02A/V74cyCvxj1QT6wqrc0Hcf24kNR5bR05KpZPsc8moFLygiNbC+OPP5qE/gqUWZ0yWCfiNKWx7RbtPBoG5sPsADu0jvL2HnwHlk2tjkbCqk65HUhAAnR10pY6qFKTNiP4f+nONpeUF4xQ8bnWMLDjLqmE41ukNuGHZLXuSbpNK7SG68sA4csyCObY2hFxtJvo5RbR7UBYQBfGHYtInmbVHEu5d+uaDfiFLPDbEa6fNCfs0y6l7vL2cLaUfko6Pp9Kj6HNJUuaCm+RVXGhxkmJedO4fYusKmuz8JYBDDDUDHQp6CfqQtL1rSJNik258yxYUk3FjTkK3iNrZCop8ksAxhvmMfydmGa1qdb7XrpcdB0KWCzhUuvtXzMjs+fMS8LZpGLTU9XsompkebJpj4LmIO7cZeCAZ70gffPz3mtMyWeOMHZNROyV5aGJjwFf+VLbYXtm8VHTluvBnaeoaBHxqkUaFB8XPoKZ30zblcD2BjneRvgMmXw/4kbKVOG6s8bMwl6XJBxwq3nwu288yJo1Fa51Hf8KrRnypODGOujwZdh2Ryux7iquf2lgZlKjMSjx+UJoYn03mFucSu8eBMabUFH90gs45BX0hWyfaJkHhRysWR0vyHNBRIbkG4febFE0wvXsAeoM+3AiFN3rSxVYfiK9htdZWCvlDBJqM/+eWDLrfhNUa8wU7zLh52rERIj8TLpYlsYmkyh/G3MmQswWyhuHO+shHkT57p1rMZkXImm8gR7SI3rAocVSjmGPRkFbO4n0DDdklV6OEDy7xshGBfkhCEoEMG7EuDlB5B/B4W59hax45gHXbpBtAXidvGMk/NJ8JKunTQ5YbbyHAJs1oRH3Ed5++EPPyrhyL9qYNysZTJTAxLFSxG8LukqV0Ee7dtvyR5NiNezuwNiw2rsATWj/xEmvtJEBaDHoB8C2b0Y9O6OYQpLfH//e1t092zGjoJk/Xj95HiuyMwCgOVK/8MTsc0muHzGgy6uarj8CBCAy6D/JuSskwi0oWNspEByNgi3pIXJu9+4Qa502m7avNhEnSFnXCx38ZB9/lXlfvQq7+RK/zvv/71n//+HW++pk9XsZ92xYeVuI84BSSJRzI5TH54GjDE6XOADq60uB2yq4sljc5C8GvJXcOmyFGtdr7Nic2TMycZUyKU3Hgy1GR3BUhwk/0RPUsavVZfXFy4ArCDFx2Gbe4DFcyeC6em4z5+JD/+9y+gvwD4kMNdoepHdmZjS4fgHrYSMOjVCpjwpybQvc0dYfR5QL8RK3BJi3WXEaqMkBTL+DX8H/yyNpJkew/Jp3nK/j7znaxatylrQmqIMrhHtQvWmIHnU0/ATLaHR/pg29PuwadTyoZo3HfosjkRKhmGEUjWlrFcJ8xIQV8wu+eYqhq241DoP//i9Ndf//nff//+++94PL4dj/8dwYbe+mH191+F5Y4w6KQGh8R8ICIH228u+FkzdMjLBApOnwX0WL4wYd7hBgH2Rgj/14WNGJMNA3ccWK37Fnlh7WI4vFA/2qp6V/TmZMTohGQq2LF6juzDgLEnRB2mobmnMxv7SXmKzft/spGjXffv3797V2SAnWmVR94B9KT/xLInHMb89UOs0v/lQH/99de//vU3bGu3gn7/VX7mGIMO1XbEHcBcDlkdbCLi18gD/ELDsIyCueFixPWBOQy1SJ7WF31h3yLfYqmOTeKwb2F++TTpUd9bIxfpDLclEbb5MPBTU9hXegqplqdPqLtk3hpm849ffvzxPrMH7v7444/ffffLn/f/uLu76cL2+rwvfEbCrz7M6UdVy9u/VVewHYf+dgKdEDbvHq2j6u+/yc+s+vy+un6GzQQovwLXIFzTTyB/S972XiF36aAHJycOziGa9UDtqL7g8/nAIOIScpUYSn54db5+vFqrVBsyHSb7Xjb5PdH2RhNyRiCQJBQPhIikkV+p373/C8D843329/0fv8P/EaLQd9lv6djnB0j82M+y+x4AJpzgv26Y/0Vs+upvP3+UHwKuxrYhFugE61OtHoZqLB+rsz1HtdSlgp6fnI07I+7A39VK8vT4ZHEhHPYTY5grL2j9Ji+A5+vD7y4szp9g7M9qW8lkBTu5gWrVANLlUrAUGATz6dxS0WI4IXRI/me9js27f34HkGP68S59resX+je8BARcf9cMPaph0I3FsH/+OGm/uY8/EDCN/7iB/h9ycb/9/LMiIqDQchGMQiJCiKQHq8HvYyail0nAjC4N9GBhNu4IL1Bt+eisBqhh2qqdrh4dL58sAi/7GL40SUWpSqOaVzjy5Dhy7AJeAPPzJyd1SsJ40iFik1haWkokhrOzmWI85M0g79q9e/+7H3/kEP/4C1Prd8VLKvTA9Hc58Gdh31b1ZLlmFexkRfz2UUOHGPS/KFvbQf8v9uMfouqvP5s+vhqGdncSjQPHrYYl+ym2HVhu1VPrIqXLAT2Ym3DhcfoUjsNh3xUMGdDCAjAwdnb9/isq+U74EzgOX7GRn5FPUDi8aj2NG9AOr3dtYsB/URAn4DK1rt03gy6h/6WL39H8cgAFHJcWBhOt7DzCFreA+y8L9n/DJM51LBHMa+bIB8kbWmi7EKguQAgAL3VmJXqvjLwE0GPpbBM9jrBl6lfJDiqYwTz6XXM+wEq+04YnVeguZtHdzc0uTJsY7Lt3/7gPavxHG7Q//kE/sPmLE+ogC3jYKWC4i5LfftUePjCBrmBPfmKZ+BAvi4+/m0HXl48QkeyY5/2g1GvoxAdVGvRdDyOGKHUc9Hyi6Bhp1BXzWF8WAtsdTij9pBQwyXf347e8gv4n6GVBTFw7MvN3dPs3bME7g37f/SRiEaDff6iiR9h4j/9ll+5/cZWug71nAV3rSkI5ZF0/JVVYq7T8jptyWsir29ZZ0IOTs/2aExm15XkZ3NTrXlBkNSKYlj2BvmDfMN2F7nNj3A1sm4Dv+tPxMHfQjTNhYXz84edfCZjbf1lZnNH/yEP57Xd2nIlWwzS+i/9NhherAQgDLTP5ome9ReA7CfroXsplB/WzE394XnK6ceIJ9BOl4tvL4U5GlEpiKzdHFe2COrPgrbac+V3riSqrJ2yiHKZff/7hNzi1Hv/LzOLiz79JoBIb77/a1WLNRwMzfpJNr5GUvZ8pMoTK016ybR0DPVrIuCSQkkfYAvX7luUNVb3Jax6e0WiusgkJa1/TMtnsbNl6NV1//MEV8HlA5xa8sy3nAHogALnWsLBIqj/8/BtW2ZgdAi7WO3jp6y8P0a8//8o+Yygpn1WfD+y3K6RYqo62MAP4xJcjvVRobsV3CPTRrGUjcU5Yri+QNBQ3PzyDKBe0s/1uO1qwFsoFC5mU2S/vuvuLsMXPw+lcgqPd75w+ZN4dSq/UVpfn61otDNKYXczHn3/X0UvYwcxwcNbgpf9hNn/96RH20znoXcuKJ3JGuqVA8NVoiwtk9BRVFs8kmgTiOwF6cDLjMjQ2cIrlOhXN4TP5MuSdPZDkXQ/y3b8onoOeiiCz87R5F4zzP3kM9VygM1vO6UPyG6u11eNjI7kI3ue8UfH7feLaf8WM/vDTA+yn6/9RoTZJ95WdlysYdB6FRXXV/6xt6SekOqO6GD7RCcf45k2FWJFMw36XDoCecGFyLXA0L6It0hbHtOUNdN8J51YP+iB84uYm6rssrCog+uMcoAtbbtPO6tKO69o6midKl7ia+HLF7VZ/B9CvX4ftEP7rKN7/w+7y4w8CdCza5tXgnH4CmpwEaVYpB/jMeTxUbJRfbz/oS87BLj15vKgE2PwLikN16s3xVj5z1AR0LE5dvPRNEmQjEPFIiubigLmAzhW3famYVLqRTEIQxQ9x0uWw8FUwlNgRe/gSKuSUhIvC638T1D7++sPPEnSomAgoin0Zy8twXTv1+fAzwVoeo+4/NtV6NOpnbDvoQYcRwfgJnNaxKle5dlHRQqvNVToUHF2RMi7ZWDb4/UeO1S40d8LAUkA/B+ZSQtgiND9+Z7XjAqsnC7SlTVw5tt2FJxZxCr7/B5txK4c6Pu4HFXR/JSDjylqgjs0E0kwB6vxsIQwN8POrUhqgRqH4toM+rNkpsDrPVbkAXXWolpvbZfRDdeFl1Rt+xLfskMLZpHFVBSVudt11NMrOzepyFUkykkcn89WkYHQs3TGYP7DsmZN8B39tZ137CMf9yr8Ge+fQIyVRN5ZhxAWq+4g6T9b9YQg8L4qarFCjjpe2gy4LofjDri2rcl3gpxzSGEGFgWW8pWb7RvU4f816EXf/cAisctCdLXE3yH/5g5dTWFjdJTTTtVXVaxwMwPKHHzirByye+r9IrkV7dN0Kem2BTKtSCu3QkZ/V5vgWsSbbWq2fnNSXeXlR42mhbQe9aLphBAIu7KCyFS9aq3qKzVxR06uNTTn/FcVg0LscUicEIwG6g03WHHLNZgvwyHwjIlL7V11b3yFl7//9l4XX/weoPXqE2IH8Y4FF0tiCH4AUYWf+Rb0Gas7nr8PQDF2Zfz3bMEbTdtBnlTsMnDoxOeVFxQWpLHqy464owxya2AFycWjoDwKgg5jmAAAgAElEQVS4I6ocvi5voP9ohtzK6naVbiNU/QGw/Kg96ukhe5Pq/zMr9P+y+6v+BgJBAX0+XEdnfr9qxKPaYpKufb/Pf3J0VjvjchCVGtfGth30JbEUt5ZBkzvjaRLAHrNmpFpGfKxhQMenBPadA6bfqZxuldMukH93/y5X2jr/bvWAX8yhGQ3ZncbfiHT/qK1/6rlHWF3URpLs6t/ssI+/k+OkIVedD8/rSTDbqtKIRzWi1OmTCYfDdf6O45SMToI+KsKdx2F3vWvKhqx6UumQKl+sixgEahiVC4vkjFtuxMTpzUAHUfHnH7sCxEdsP1nTB0WEj5NerViK+IgZB1iu3Pv06SV5yZA1U/8jjs/Ky4fg15lBx4brYqC66PcvVmtKlWUXqx2DxxNe5kIg1WwSSftdNtHtcdqIFRcV4/3MF27C6nghQyVkraI8w4Zem5nVm3K6+7qgiH/3i2RyTTt8eZ0hZvpurtKVqs/A1llNLZGjZhw46ivrO3xT2vj//voLKqBpzwPa+XRvhWh0VbyDg1ND8z4oqParMVdu0Pp8R/zZOE9G6SjocnuFRgJYOl/wzGt1Vz1wxU8rIJdXk5aaZ72ho6eELd0h5aDrbkfQVOv9PxTENfToXk9PzwMHVmcqfSmhBKEDp8erYv3pFEuCunozobjS67B+74ED6LRn0eengyjliq7WCcOEF874F8abjydoP+iT4nYaoGJxpI1afcFn0wa88LG+WnPqZmsYvPXVZYLFreJBBd2hSoZwOGbxXZOIfrhDdhTusbE699KN9I206sIYSSHUqj8w+vmHXz9+BHbne9OySq5DeGFlRdOZTpepVTo7PkxA96mBeAjTYPtOuCseMO8A6FERkmsQXfXZ6tcqq3Vs94V9SpEbluh1zOGuxe31BlrB75cZCFeVLUC/++cvahkFrW6+DxxuDregRztsE2k7q/P0G9RbjyUca0cYo1PYf/hNW++5t74il/PK+r1Pj7RqldnuJtCTfrJVhA+yLAC6XNLA68tiQocXzDuRcBFOW8DVFTOlWwQFtk6Plusn81DRWof62CbNDMkFiELZKijZslJSt86sLjkd29lQGvfHfUZ/3MW0aWtOXll/TXaQpqjv8O+2FEgXiYucn7BXE1AzTqD+Udvp6QEFjnl75eGjQ7DuHjzUfvv9V36cAjoW6v4K/oeDvir1euBYPswDT91NHQB9Wlypq3yXRY5W0g2jisnQXeFGspk/ubpcr88vLmAJYZIRRE4sSNfGjdXtoy10nbQr2bsnMOI7D3qUreKvs/ZyHs4X5XO81SRXst7Cbwrm1HHr+XQdzLmX1x9c38ES/vDRQ1gZP/PjFNDRaX0RSiEJ8jB8RNHr0j4oeZsg2AHQgyK16uqA++ablTK50eH665emF/RAJVk7PVs9XsZCgkgJKinqy8q6cmR1p1C5I6GVRy9fP+hRIe95sC4fNU3c8W+T3ZLTGVPhhonRiZWG1l8+0vSP2soDYPGPUERV/VWVBqZyKSjBmV+ExmcysmjZxhZowmO/cieKKBL8KowTF1YPK3bcykNvjx7u6uHLe9c/PVhxfFOnQoK0uBBRIR+KM6s3Bx0dYrG7vnPvwXUVcYB8x3QNOvTBMIfNlN7KzSo5Rwuj/0Ar5aq//kAtOrwmfv/tN9PCsNfIGQGk40Ue0AI1Wx9FxHOPSydAzwuX5cwlPBNWFO769R1nFK0IYAFLVCrXpuchJ1aXRRQIO83rjx6uHBICBftoff3lyx0Gtwo4XMG9dfsFI77GLFv5yKSj/rsV9J9//e0jRvlnUugMcuBnKdldQG9AXjdwudGhGrkJfiEuaRGl2k3Tdj5hxnl46HQfkg6xEcVVas9177KBkxOrywgaev0Jf/WDe5weEHCtcNMXH+xAyTr7nMOZzDnNoEw6fvzBRj8DzuC2//rbr7YlcT7QjeFzjKLoCOhpwerOEVbRdoxp5V4PcM/rdVfcMYu/fK0K2J4d763pnBxY/cf7YiLfTo+E2QFrDjhGXGFy/Q+nBIt5J5WEPPpXB1TN4LcCeuTzDyUQrO7cjOJTat4fSqm5s44lrIInVqkrXKWaAXjk9VkIcgjLyUwoeu2EsgVxuD5VrG/edzQKTHNAZMwCVR1AbUZOzQ5udJ5JQx0BfVoKNUet7juW0K73KM8Vi9idnZfrhLBKfc10qg2Ce1IqNOtN52RndVnRhl46nkZy+PXXOy8fqeuRlFCLEhp1Ukq/KmYlo2sNGN0ddLWtqb/JPKJh7/h0APSxPcVTcWpeUUMzViYjwvUT+Z+bnIWj5Ay2yHC22B9pPnvIXtyulDEePsQmAxfw9AzijwcggSyqp+vun2o9bbwwISJwKugmRr8A6D+ooBdHc4nMQX9ElfiGTO6gcwj49oOeL2kqOfjqal515UEzyeoIunTbUPbGWHR0eml4YjaTKXIql8sHqbKpRtNeCKeqZIRWHq4T2fKAnuIBtuswf68/MmkcQpsUcrluUOFGdKlEQ3DqFD+F0W3+2vk5HfRGMJgvZDOlYvmgXMzMDk9HM/KA2c8Hetpa9W4Py6kptvWLYG5y29RNk2KUxsbGgpgsl2Jh9R9/2dVsBP4apkf4/ysrK2R7NAvkvGre5PWR2R/pWQx7WbHjJKNbAzMXAV31BeH26OIalRm9iGefrd2gp20V0PYMq1LhQO3mC4CuuG32iTKUgmaRYy1Zlm66MzmNMOi6e9dcUMtVBFWo6b0lF41+IUbHpBpyzns3ZOUBnqcStBl0O+ZQTGGpflYSYOCwXZDVJSb2XW6BokXLdViayqXHhsH04hrpd//401ptxwx45LRtjgxHa8aFGB2zugp60fE2FVb3vHdPe0Efdep0QCYB7/epUeNHF4McSHHbnOKPUVsttsWWUwqWNyFrvtnIOO6yF82bWd2BDQvyCz9ekNHV6VJurrhSiep1FEVbQQ+qD9oQBi1p6eKQ++ZPFVP7gtIdWP21tKiNnO1S8vxS1JF1pvp2xXjfpflzx+FgCON99/6ftnS7SLvT/KxDc4EIVkBgxkrejHkT6C7zAXPykksecWon6DHFlNRS05Ltt8gOhJjC/pMzVWIdXlS6Xze5bXa1LmZxl9PqQlQEvFqwfJfPhYPhYDSbTumP+/f/pONIvqPzSf4Euv8nz7sDMXMwlZ2YncUOBKdZpXO3+hvQr4x+Z0RhbbgIflaGB7rNBxyTN+h1QGw7QVcMl9AetmimBUsfQbbb719ctgzzbUG6X++5p8THLNshCtPiIK9KWaQI+B+VbPofBPAff2QF8oAtQEpRpfDv7rJJRGQ8nUNxMzsDJ0tgXuwxDW/pVb1arX7E/8PE1wNdBJakiwl05ILpsDyJ84ZCNmoj6DLizjfQEqvg8Gj5+Ohsy1bpdnHpft2SbTPpVL6dCnGgYqpB1/ULHyyjFizfvc+wBWQ5tjxt5jqIrGWSgRUEqwAWAcafyADK/T/8/Kt6ct25EzUta3Q8JlfbB/qYfLjCWRVGhvODu7DtTkFXs21qGnuST36ljR45tXBp9z4H2NKZcKGp8m0lsrqwSAD0gfkB+99Nl+Xsk42JonOvO/K1D3Qp3KWGDVrdJjM9agVzsy2nGYINlrgKiU/mCkuJ4aytSNFVOn8hRHenIKxvulKXLZmkxehxKnDbQM9LY13RLHnHbnV+b+eX7j0m+qRug9JfmCwkEsN7GZEl10N652TzJZDt4pHLJoAiRexxJ5e2gS6XmykGnHaeI0eocdy9x0rk1QdA9+7de/16Z+fly3X1sXzp/NsGKk/ChkTWR58W1vElgy6tCUtcKBcxX7diS6/bcDUhTNEl8O4QhNfXHz0iMfHDw0P0j+bhixLSjUiqODu8hMGX2EcFY3UW9EKplMnuDSeWCpPTuVx6dFS66LOQ74gJulGIKNccyUgtr+8wrgVgFWQB20cs5QEAC+Fl+vG1Er19FImXi5lsgnC+DD56TLRdDPQsTz4hqEE1QhEl7hUnuc0SEA1TyKSy0X9QVIbrrzBUCeOyUesqA3+VzOydyP6TRqQ/JZ4pyuTz+Wg0Gsw3jtJcCPS0bjm380Uh2/v/bBTJbnmwyI0QXuaRSH9/fzweTwEdHByUy+VUvAx0cEBeS8Xj+Ag4MEQ3HdC9Vvmc55pMyV+jH67n4CAez7R95ozTMKH/S6Rj2YUBTaXK5SJs6Dc7AaoMdBlWZmlMo6P5PGUqSkFK4pegeIccNzqKP5Obni4QDzI7MQtlEGW8KvojoU5Zn24J5wuDvtehC718AuYFhOMp2K6RYlsAOwVwbbBxaxsoFozmR/FSwAshsTeBl0GqP2K0URg0CNRcCPSlf6yYxjowQliYQDycKEzmKL7RoONeyZdHsAby6fR0YTibKWFF0bIMKLqf60KgJ5qf8osgBC4OcHEJJDQw8SSGGLbe/bwAN6XYWDSdK2BVkCmmIsbF0P9aQKeSOn6A2XiWsjFWv1j1fm4uboHGolgFFIYnSpj3z7fd6P9V0AkjE1E9m81C0GAattCORdPn2W32n0GxWHB0emlvolTu98j4B+4L/Z9jvSPKx7reX1L1Mahj8+1Nx4147gJ39Y+gGOb8ycREsTnfu2RngL440GWS2eBGNVXIwMej+RLSIpMNhXUUIoDn2mT4H0ixYD63hDV+A7ZvsCXj5wedOk3EqD4oZ4oHJR7dBX1sVcc5+ESq4cWRQ7TcBW6rfRQrDHtvHG6BgqNY32dSjlzf797xclmgE+EMEQ+AFqK0UEaWJRY1aGIwt6LB4FgurhuNKgFIlXekIadPf37QYyVzD0aHz4a5PjFbSlmG3DTofWgxOFOGakCFJoCyQHvDwxhRzLOYJienp3O5HI1kAbauqJWbAFb0wOnos4NO1l38HG2k7aBoenK4FJfefSjnemiLoJ9jV1cvFCQZOfdK3iBJLTTOJdGS4EYbG3SciHcT+gxmBTbzCjy/5VJRB3Qh0EUrTcP9Ay5ApIgRGa5hY5rpaVzTn/6KQQfidYkuZfJAXxan3yiQb3XV6uRtZFJW0fSo+emOEqumsxo1mE5HGxgWnxV0wZHuvNEap3tupPFKYyC/Ub+bi0lqsiLy3fxeKgLFJLM5eQwdc9RB0IOJckTXI/GM6zmWyGVesk7nJDjSnSG/MNDZJbs9TmLnyfjisCzKKQn2J3666Y5bisHaMm0FuQ182V6oOJrA9itplzUK2G79DOFfES51H03RonhvO+h5IpzLzm8SOw4J4S9rMcElHFYPEnecT5RS8VQxs2S1E8bSheye6cXJRI78HM2l+euj2VR/PJNTjzKHoK0Ns0qNPcLGSSglVZH9hJ2hToHeQU6/QYrtUM7xPWqjcTFgzeqzVoAYAZ2ujCif0Iq0SEn9zugemeAS2ROKNzZB5EM0AZuy0oODWfpplJEKpWA5qaWfylbnnxoTJ9TNJ+wUCdDd4x1fHOg0oOZctU90pT6qHmhiO/pGXKyAnFp/jQy50bTUC/3D7MU0/BVZ4p/QE2oPbpmjnrfU9ipvEbLvVUWvVk6Fjux1OBu01CHQOyjeb9wgTTrOXhuR53EqUWO0LzUynMslOH8Nyy8AXz5njU6yvU3GMmqxHuvBsrKwllC5locOaNGvPjGdK7B5v8i0Pm35R2KTmtp5PU5qvjCJG3EfTPHFcTp9bshxmZaV509DwQcUsUnKSDrRoBx0O1dqZAfSoIUd+3PwqSXbwSaiOmUayQ/c4E3QJqszUY7H++lig0XRD6bemFnoo0iu3c9MpU6B3lFOp1E56bWN5dKmdyg7U0RFMi1P+Z4Y9hx09qgjpWxWlGFDNwBnO1GRYsAJFB5Vi8FSWQotkS9j5CxiBAIbatNv9c1iw/Sw6clpcn08XKKbTtgpEqC7By5bA73dETlCWRP/wHgBJkFpVJ26SQQjXXl4BBsSt2GgT9JLzJLnPjbJphSk+UPp3xtN89bGeFBJIsWHc0vCBp8Y403/cNqcdaHPmi5VEPXT+bIVJ0yLE3Yy88u3U0Hu3YxfWEQOaJQwBPfaSvI05FmGiECnEjOSSCSyjCjXgVZgoFOshN8SpAw+Su08psn5GLasVFnZ4A0p6wmzUJ9hlhn4mj6cSOyxk86SB2wrTDJF5GJOJ/Q8COr8JPbQaTPocvZBJ0CncplxMX3iVNiTZw4ptkSRPkilBYb9moox0CdGyQtK7gbynRgfKgC4J8XWL7Ybs+oNMaDYUeR6DgqluG2DD/ojYuVbE+jshJzvh/kJO0WT/CrdG9tazKd3BPRJhRmyghUZmpnG6fwcOyw7rKwcSrG9EmZjuqJy4lXKesPsRMPqq1z1DisAO5L1KZhAJyJICTzQEzbcALcl+oeCTvmM2EdjTAnCEyR2HGbFsQY978CpVLyTZ31g+24ar1MEQJTo7yIFvZ8/J/IXcw65deBOVpNJBZ1GERUNQMLEyCXm2AYS4r1joJ9j9PA5iMpcyI4KUzTL7DjMMjHrIFKFgLUJ6KU4+5SF0uSRqGuVcF6KnlMUPpA75B5EuhnoVkuOgM6EPrVQ1OeUURdU+6nQIdCle9MZ0Gl2FAwRMekT8414lAU+AsgwQtBEeFBO9QOFjBQ8fgJ6kbh0do+Scq0q9enXjg3bQee62gy6YRhwshQ7acSI2x6CumTs1VtwQmSzA9pGgk/cJ8C3CHqHVFOR4TyqK2ci/hERi7ksYfb+dD4P3YJ0QG4wmKeN+gT0A/JJexaMPBJdfeLMv2oA+ii5gAQN0RnTpOIrGLsRYye1h1VV0CdtJySXEOpYWK7joDsHzloneuFLVLWmyvQZkh/M16Ea2PmuCOhll/oZ+GZkwoAiFLOLd2Tm9BzDzwNadtBVY508vc556tzdRB3j9A6BTq2rDLXoElQk05wFU597KidSiu0VM+TZNhTv9gJpokFSjLdNjpVZpzPQLQnARLFkfsH6afsJO6zTBThtBl10rXaK0xkSVBbnx2jI1VD4jIoC1YAibjjhH2rIpWyXN5YtF9PBkCIvgKLEfigxTctBpyEBBgzFLc1iBqbvBIljD6qqoNOaDsW+pwva6xjX8xMHvd2cLluVOwU6AdUgjF5UEzxc/lJlrzhCLA4uDLlZooBVx4gUXfbT+SyKjKCeyJKlri2jfpqtPebuqTw64fwQTHLiwPGEHfF1CXWK0+W41U6FE6MyQzbJmcPEIMSSkwHBaea7g+VGgzNkoaiymAZFcvSZCHeGpl+NPMvVc2xIVS4/mXAbMuZ7Zmk21NB6ZyAXbSfsFHF/ut2cXhBGdcdiyCIDTaw1werCW6Dmij4MVnS+wD27MhzMwrDkBdnFx1JdaaortCLVE2zg2QT7QoOBTuM/XCbTSE2QZ3y0iTxGMDrNpxTabTIT6FHTCdkAXe/7rZybxLPqGOgdu/hpvl6J7BSsLnwwHqGJpIopcTW0SIKCzhIuRcJSsVyRrf4YzxYZmUKuwHCDJA6X4YQoUHyFSVnPFlcoXiwbPDDr0DNmAp2zHjnhrDxhp0hUDpbaC7oI73odRnp+4rFWJgezpr+AcvZ+zSJluTK9MLZsIrPDwxM8hgednOpUaJamASPf5I+NmorxCNRE1jvUZaQcXDgz6LGS7UMdKEMQJIYwtzkiN9150BlD8qQwk5Ep5T6sg28MzphcH2c0K1GmjFrDuLSejpyOGeJmP6ss79Q0UZq87FTxZnb/1M1clBN2iGRpVsdA9ziX8gJEa6FFwHTYvsYmVbbT5eA0wsklhxHUXBBHzcuBGt8m0IlBgJhYofUyDCjzzkTFnOO1E1WhLFDLCTuJ+Y0xIVfaDLoQrQ0sxJZp2IQydZfMYdXoBIc9nlV8ZSIjgO0tqBelbpDFqVo/E+LcGac0q2BDzQduoo8Nc9j7zQXxCsGDN8ylc/YTdohkBaDzJlZAFwNdlJkWO1jPOxwJleTXYzsb2VgkOpktFTN7OdNVgMvOPphQNpswecbRQqnf0Iz+othILU+mbop1UZiQ2IBBocTKg9PDmWImO9kgkBorJCwRmyA5oa6csEMklVebK2ck6OVO3kLUZONGpz2XE6Zlj1OhBAM7i3s5m0gK5s2tj1nNLdYU2yuX2lDKaD1hZ0jO3W8z6HLAeOrLn+1CRlF7ocm9z9rf3CaSm/O1uRr2HwX6V0YSmzbXvY8Kx6XR2Nlv9Dko5yFa2iLoDUYYfaPPQjJa2uZeNhmYOsdO7d/oUshLrUOLoDtsMfqNPivJNLR7KVuLoHe0K+sbXYDkJsttHkogQde/gf6FkczutHnmjNwTymVkxDf6XBQrXwLoHvfx/UaXREpGr80jxaIy1fR/IYj1f4lkFLbBVLUWQW8wlvAbfQ6S+5m3e0yoJxnyjT4HyaImw13zXgx0uWN350p5v9FFSMZm2j0FWhnV05kOxm90UZINxe2e9y7HJXWsxeWi9M/dl6k9JKdotntnB2VGVsv1Xvl0O2Hai6e+aitDmVjX754AvRDoSlFvq4XvWd2xiPiCRDTa1xw6kIoXtXvjHgX0FmugSXG6uZkvNnrxHH25Hevws1ChWGyH96u46Sn3mtWLgS6FSIs10KbZLoSmU+ate86zQ2YMvIoG89O+XJrUEGpHzGNUTkZNuT+4C4Gu9BEU2wt6jGYGc+JvrKS9e4Wxz8TpuVKrbCqbaFq8Etn3U2436DJ/V26t8H2CaB9xeaNMJQmciZL2HOr9TKCTsrTW7EdTl2wLJMcao3bvtao4Bg00hxeaNXF6ggunHH9f6SjyQJ8JdCKdWpsRxrtyWiVlxF6Dp9Yi6CjeWuH7rMLpovlHafiGl7zHAj4T6GTlNt4srhmdb3E3uRRKDR7DxUBXRkO0Djrj9GlueMYVcZ7GLx54LrP+TKBPfDmgK41cDVilVdBbnJIkOH0sy4cXT5iWUbRQ8L6srKAHc0t7S5MewwCxXLZULCXg6HMuZGfQRyeHE4Wct8cTYz31rdKY0h/bIEB+MdCl6mgQ9/FCnNP5wHwt7hJa8YQDbTXkoAf3aAbYOEh4cDEK7HkZ2elyvORwV1HXS3ACfbpI7ej+jLrm3L6CgtV6SFspdGiUCmsV9BZroJk65APW9VnrY8llE/ilfInjMJbPu2+DF1OnhkzLOAVKSY0xnZlNk+8tlWblAhuzNLMr/k50dDQ/hg2OSDwhP57GH8/gj++VMZEUdgR2++ZrRQYyEF5FnNtHi/FMVNyFeuFBl6Gm5yWZTW9Y6XAx0GUCr0EuxwsR0PtFgM+2OqF0PxUkYjsVuzFWyKQMI1JOWJZGcHoCS+aJadqxycYHmDdw4Q8UxuWG8lywlPhMduuwCN6oPrZUjOiakZoo0hdhPw9jNM1UZykDsyyUAeRsow7L18UpYxBki6SBld6FdHyiyp4VrZDMpmt6g2h0q6A3yNp6oazp6SBbqIdMgyvkybu5hBBeJiUgO8bjckicdVAIb3Oms9vFmwyPCc1K9LawzFfnXQxTfzplH0LC6SDm9HX9ZAmRDngjPSzvQjy7vG0DwYuRsieJMt3cRq2C3qA+wwuZQbdJODoKKkEHQ5gGT+TEMTnrcA/yHYwXjXiEo0alvvVgEsJgs731stjrhQaErOBlbxxojYnMueNDkvrjXNoQJThtuwvRKkLHbrSeH1QeZ6OOhIuBLrY2Qg0qsbyQvMoS4VJLHT0DPW+fsC+8hoJt4BCATiNTKBuNBXNsohMdOmcbG57mGlWD3RJjfIwBAGAbWjNh33fNdoQwoQ+mx2L5JXY+iGHZN5ITDq95sNHFSbniRsZWi6C3WhnJQY8U2K8HJgHPQI/aJ0lx/8aOOYBOa7R1dm1sTkwEzCwJeokq3mEut5gfwmyhhH2HRzPoJfqAUxMTGXIy46C/Pz4BjE6tXDbQKya3pnAaG89aj+hbLVcWq4OzGrlVFwNd2bmuNZnEHkl5VPCbyZqJUdCDsks2s1SYIDjT6WK8f1Yvzpa4tS524RE6MnrAMJOg90/SrRpRltn8QmFQC3CYTwrUM5PpyVk+Y7Bs+ThBjQ2SDQYJznTmnZxamCB7ExhRNloWKD67VKCxMzY+lILeciGAOjerUUirZdBbsz4IOnqWhuTI9xkmv5bOcuagR+jAloRYHXxpz5KQCnO19xi06hYaKf6E2WMhffVkvneanVdaE8x9oguFbbw32m8CnXycjBCGt81+esG0hOA0iF4uB72fhpuoIKE8Yx8VfSEaVQyGRtOALga6sqtJa34GnbjGRDoVmGragXJNgUp51M8VPp3ofkMMC+XShno+2dEl8njjpVIxFSfE7O1JDjpTeHsH5QJbeMpYQioA6FIQQtI0hpJ9fJh83Ax6ns6m1EulUpmdm56yzIekpdhXUgFTks8TtdwXmFZ0XaNChwuCLr+9tYgCna3IHFbmZilWAgedak3xUOhOfHk+K1QIG3acyUNH7D+gDANPGCLkwVg2ZafrYiLDlwk9MKWCbrFjJOhjmYj93JSMPL0ZaWCRxUblu+ftAxqTusNQowzExUCfbivoYrYi3WZV7rhp4nQl2UZ335lkTpDEK6juouxA+AkT8Ew5THXrbUJ0EfSblgI/6MB8QkoSdLvtJ2mY3oxUh4pMNw2mvTip2/s2wuVioCvhrtayBGbQWcul/EoqESdjltgFHcyfpfpA8fKagY6tKbnPtvgyurDkC3SrFs30KgV970bK9vEbKui27dMV2rOeKC83jjLPHb8wqXGFRmr3CwBd7qfAWFjCOOoMOlGHKEO1rzrpvwnos2zOsOma6cKygk5IjuY3gW6VnHJKtDXWpFBo1Ap6sF9cC91hoNWZfKbobyMD+4Kgy7m4rWWvLaNz2VoV4teF01mhCX1XeZka+zpVo/3FcimTyczu7c1mgMqlRIyBbhJ9Qccv1wSQhBpyOgGdrL0oy62hcrEI58wOZ8m5i+XZNHMvJegxuTO49TFcjNTEasNIz8VAl9mcFmtPidtjyLtlvMrtJ8rp0/SRK7iQNHyZGqs5+TLlpb2cZNngow8AAAojSURBVCErOYAe45uG2O9N6v4xlhFxTIFK0G/E0lZfQJIVdFINSQWVeQOZi5KaWG0YKW0V9BYLu+h+CkHLC6J8l8E6ZmVG8mQPqM2rODoU9KUbSrJN0Bg5iQPoNNPHDfrYkurryk+zK2gGOrfJrJNh4eSjVj1CPkdCkMQA7G8VdAWVxomwC4IulWdrhe8JK+jMKWIAE9BRLsjAFERMgTjZSsYGOkqQ77DsZlroN8ppBrql6I4FhbKjweBowpRRkTAEQ15Bp26TKbgWLRmRYb6CFQ6k9d9jpt9aoWlpaaGGKe+LgT4qQW9t+LeN01n0k4cnKafbQKf72U1HLM83yviR8K7J7V1iTOVUrcBVoR4KSU+034xQ1DPoo3y3dXlVB/SrnEEnC6vR3oLeSWZEmozybBV01NocaDunm7ZEcuN0un8STaQoYpzzY0H5CkI0Eoo9tigzyEyUtidtEI2yiAg6hXIp5ljhYgKdHqJs0pKmayprB13u+kHup+WNllXfIdUIlouBnpcmQ7kl79LO6TfySo7VxOmKNmSbZtGkRZYrmDx1WRKM40XcjRe6pMYY6FYfVg1qMErQ7yqTywgu0fstxBw/bgKdPXrOC8FhJnMLjUAPlpFmtJxkU+qfG6+glkFvbQ60A6ezPerJQ6TPKR21ppvZprg0OYXKBayOsT6mdgzkzemD12dz6dFcgrlRpN7DGfQbBTV6SqTCNPtuoziRzTC5hgoxJ0FhAZ2H2Au50XRhgotEbPrw3TvNN0rthnyp2PpEPtVNb9DfclHQlRxea3OgHTidb9QEC59xehRZeIRvj8dvEza3FlZMQdnLT5cBBVLj4wL6jXyWp9+yJFuDBY19jyXNE+hCyiJDqg0wd22pNGmzj6aMyESrffpBtcKjoSf9mUF34nSmkqHYhKrSyaijYIzkTZ6phOYGrX80Ey1IcwMdPOzJRKKQHqPGPF5QQXuVzGQD0JVAjv2DBFAb6NKQK/HrboXy6sNoGCi9GOjKeKnWhn87cTqPiWGQg4R9c86gQ8VU2pTVkqDfWDIbZzqrPXYCvZBKDStcRt0nONbG69OeQL8RtaAep3A6g04ctbaUvavZ9MYZ7wuCLt3Z1grfc+K+VaIheHhUEJZNjeXF34zkFuR5++5r1IebVmKShtiCxQF0cglK4EfJw8nyW+rBpZ1BT1ghC84qSy7OC7YdQUfk5mfldV+ccqp0a1jQdDHQx+Rabq3wPYZRdTBbJzimsURxNs+yajn5PhHBLGw3nelnhU2pAnzugNvNiTJR6EZqWK5LB9BJuF92S1Mzgi0CaHVKpYoThSDo31Is6Ah6bCJklMzSKj1LlgmKZCbFih4ldVMKjxA1RmyBYCYSabnqXc2mN65XvRjoitpqdfh3bslBVMT2yqZ2IABGrYmHDhK5VmK5JUwFmFiUKGUVbyI/vWRpZaPFECbtSXPg4sto4Yv9piaziZjTx+mJ7PcQTBeWCqa9w0jbixrAhHlNrD3iRr71ba9Ux9PINTqyZdAvZfh3LJHJmp/KZOJiagW4yxxPosYi77NnXnajjx9cFJ+x4cyw6bOxyUQb98BRYzOhhk/nYqAr6cdGnRRfItHmOJXovZAOpyArQ3BXr/aPfzGkWjeRhoupZdD/+RPfWUNKfG8pywy3hpGNL5XUonetwTyxG20AXctd6Au+JLI6AI2f2JdK6t7NTTIirYPemVl9sG/iGKagC+G3Yp73Vmx2LrNf/Q/djCiq1oo1TnhfEPRSO0GPBaP50XQ6l5ueLCwlhveyE7OZTKlULJbLB7BTKq0fj/fzOnJMB+VysVgi5VAT2exwIrFUKExO53LpdHo0n48G3UfExshCigqCvpS8WmdU/mdibu7TbVzE1jroF0kOxWLBYD49XUgMA8DFcireHzHsCU4hrVx+t/2p66EIXhupcrHElwNeC9PTk5PkVGQxwVqiiwmvHbx4oJytKAL3qDxNF80/brCwKTjZOLp3qaDHMNK56aXhiZIZZrUpoB0kvgtGBuiGYeh6g3Vj/mgEU388VSzNZvGCyaVHo8F/Bv7Tao9H42az1kH3kCeIjUXTk4ksxjpOi1NQOyFuSi2sKN2IpMoY/+HEZC4f/KLZ39S/2xiUlkFv2Ksci+Yx2hPFVH9EbysvXyaR60Z6CPg/k01MYqvhS2R+UyVIY/F7QdAVL8cR9Fh0NFcYzpYOIvo/FWsHQoT0ULxcmiC832pVWztJDcg1jsK2AXS2qLBtFgUjHFtn2UzxIB6hKuZSICdYXMaJTKRH+rHonwDW/xL0vtLT1LgWth2gZ8DJys5isxgjHTI4Z3sGARkt46UDfR6JgkDyR+JlLPcL02n3aWedJzXE1KSypXXQkeOvzYnjhNoA15ehQgB8rPWXptP56KUK/lg0nTA1STeshW0H6N9IEEmYIzD540XK+m3ImDahYLowXOo3D81rNoX/G+jtJ+IigpUBrF/KTCQKudFGQcKLUSyYzyUmSmTIhlXSNek1+wb6JRAyIsD7E8MQ7Wld9GPPaDKRxXAbbids0lX6DfTLIc6LKALRvsxsNrFEFgDE/pvLgFhsDPtGo+nJpeGJTOnAKs1t1KTG8gsFHem6YYRCEBLFpGRaXIjnZIAgkIrdCOOzWfTNiSh/rPrx3dFEwQRPGkGmYHo6l8tN05RBIQFJgwyMTOqPhNzTE2ZqUm/3+UDHuGJgIdB9UCYJs4lsdg/fOrl5SJPkSNIsPTo6ms/nWUaMp1U5sVdowgwfhg+Gz6TJU4NnVlhagq8cBrdSZu8O8CPsh4VBVsbnXxptvoJmEx0vDXREEmApsa6XCtM5QNSrhGsXgaQM0iUCK4TlcxMsn1ssl0FsgLgwGqT9vnBqNAEaqPWES4Nz60Y/9lxLszTFSTJWX/peqHRN5GE1UNm6RwQElg8kMRgyvgjJ0JhQswrldoNO+LkMlur/394d4zQMgwEUXmFAGRmoxBAYIpiQIjFFXXIF1PufBPu3Q6sOjZSmatB73xWe68R/XTUdVNr+4n2GfyRfAIjNoY3VMKYHbQwh08ZQ9oXjKHIDLl+LXBz9/Me99UT6k0u/bPsryDXtptfqthvKO9f0lDiUCwP32RVuFL38X0WTP9V59NRt9OvGO4mV8NGfXAGLR0QshdgXbrwxzP2b0sLoj7tx//06kD7VV4tt4bneBxzKIyJucE1vDG9rrYW5Xz0vja5Vxd3Qvh4102HzM58o6ktkvdd3iGnEcRKR94ukOZVenZ8emve5gb/Rt69eB/+bSJR5RF/nEXWd5LFENn51s3uv0YGMDmR0IKMDGR3I6EBGBzI6kNGBjA5kdCCjAxkdyOhARgcyOpDRgYwOZHQgowMZHcjoQEYHMjqQ0YGMDmR0IKMDGR3I6EBGBzI6kNGBjA5kdCCjAxkdyOhARgcyOpDRgYwOZHQgowMZHcjoQEYHMjqQ0YGMDmR0IKMDGR3I6EBGB/oFKnNuvctaX3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a:grpSpLocks noChangeAspect="1"/>
          </p:cNvGrpSpPr>
          <p:nvPr/>
        </p:nvGrpSpPr>
        <p:grpSpPr>
          <a:xfrm>
            <a:off x="3215998" y="3528595"/>
            <a:ext cx="3172515" cy="2222826"/>
            <a:chOff x="2647794" y="3257289"/>
            <a:chExt cx="4391025" cy="3076575"/>
          </a:xfrm>
        </p:grpSpPr>
        <p:sp>
          <p:nvSpPr>
            <p:cNvPr id="17" name="Freeform 16"/>
            <p:cNvSpPr/>
            <p:nvPr/>
          </p:nvSpPr>
          <p:spPr>
            <a:xfrm>
              <a:off x="2883877" y="4943789"/>
              <a:ext cx="3918857" cy="1165609"/>
            </a:xfrm>
            <a:custGeom>
              <a:avLst/>
              <a:gdLst>
                <a:gd name="connsiteX0" fmla="*/ 0 w 3918857"/>
                <a:gd name="connsiteY0" fmla="*/ 70338 h 1165609"/>
                <a:gd name="connsiteX1" fmla="*/ 1065125 w 3918857"/>
                <a:gd name="connsiteY1" fmla="*/ 50242 h 1165609"/>
                <a:gd name="connsiteX2" fmla="*/ 2090057 w 3918857"/>
                <a:gd name="connsiteY2" fmla="*/ 0 h 1165609"/>
                <a:gd name="connsiteX3" fmla="*/ 2733152 w 3918857"/>
                <a:gd name="connsiteY3" fmla="*/ 20097 h 1165609"/>
                <a:gd name="connsiteX4" fmla="*/ 3326004 w 3918857"/>
                <a:gd name="connsiteY4" fmla="*/ 30145 h 1165609"/>
                <a:gd name="connsiteX5" fmla="*/ 3918857 w 3918857"/>
                <a:gd name="connsiteY5" fmla="*/ 110532 h 1165609"/>
                <a:gd name="connsiteX6" fmla="*/ 3918857 w 3918857"/>
                <a:gd name="connsiteY6" fmla="*/ 572756 h 1165609"/>
                <a:gd name="connsiteX7" fmla="*/ 3848519 w 3918857"/>
                <a:gd name="connsiteY7" fmla="*/ 1155560 h 1165609"/>
                <a:gd name="connsiteX8" fmla="*/ 3346101 w 3918857"/>
                <a:gd name="connsiteY8" fmla="*/ 1165609 h 1165609"/>
                <a:gd name="connsiteX9" fmla="*/ 2893925 w 3918857"/>
                <a:gd name="connsiteY9" fmla="*/ 1155560 h 1165609"/>
                <a:gd name="connsiteX10" fmla="*/ 1979525 w 3918857"/>
                <a:gd name="connsiteY10" fmla="*/ 1065125 h 1165609"/>
                <a:gd name="connsiteX11" fmla="*/ 1195754 w 3918857"/>
                <a:gd name="connsiteY11" fmla="*/ 1065125 h 1165609"/>
                <a:gd name="connsiteX12" fmla="*/ 411982 w 3918857"/>
                <a:gd name="connsiteY12" fmla="*/ 1125415 h 1165609"/>
                <a:gd name="connsiteX13" fmla="*/ 20097 w 3918857"/>
                <a:gd name="connsiteY13" fmla="*/ 1125415 h 1165609"/>
                <a:gd name="connsiteX14" fmla="*/ 0 w 3918857"/>
                <a:gd name="connsiteY14" fmla="*/ 70338 h 116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8857" h="1165609">
                  <a:moveTo>
                    <a:pt x="0" y="70338"/>
                  </a:moveTo>
                  <a:lnTo>
                    <a:pt x="1065125" y="50242"/>
                  </a:lnTo>
                  <a:lnTo>
                    <a:pt x="2090057" y="0"/>
                  </a:lnTo>
                  <a:lnTo>
                    <a:pt x="2733152" y="20097"/>
                  </a:lnTo>
                  <a:lnTo>
                    <a:pt x="3326004" y="30145"/>
                  </a:lnTo>
                  <a:lnTo>
                    <a:pt x="3918857" y="110532"/>
                  </a:lnTo>
                  <a:lnTo>
                    <a:pt x="3918857" y="572756"/>
                  </a:lnTo>
                  <a:lnTo>
                    <a:pt x="3848519" y="1155560"/>
                  </a:lnTo>
                  <a:lnTo>
                    <a:pt x="3346101" y="1165609"/>
                  </a:lnTo>
                  <a:lnTo>
                    <a:pt x="2893925" y="1155560"/>
                  </a:lnTo>
                  <a:lnTo>
                    <a:pt x="1979525" y="1065125"/>
                  </a:lnTo>
                  <a:lnTo>
                    <a:pt x="1195754" y="1065125"/>
                  </a:lnTo>
                  <a:lnTo>
                    <a:pt x="411982" y="1125415"/>
                  </a:lnTo>
                  <a:lnTo>
                    <a:pt x="20097" y="1125415"/>
                  </a:lnTo>
                  <a:lnTo>
                    <a:pt x="0" y="70338"/>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3"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47794" y="3257289"/>
              <a:ext cx="4391025" cy="3076575"/>
            </a:xfrm>
            <a:prstGeom prst="rect">
              <a:avLst/>
            </a:prstGeom>
            <a:noFill/>
            <a:ln w="9525">
              <a:noFill/>
              <a:miter lim="800000"/>
              <a:headEnd/>
              <a:tailEnd/>
            </a:ln>
          </p:spPr>
        </p:pic>
      </p:grpSp>
    </p:spTree>
    <p:extLst>
      <p:ext uri="{BB962C8B-B14F-4D97-AF65-F5344CB8AC3E}">
        <p14:creationId xmlns="" xmlns:p14="http://schemas.microsoft.com/office/powerpoint/2010/main" val="1340157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r>
              <a:rPr lang="en-US" dirty="0"/>
              <a:t>E</a:t>
            </a:r>
            <a:r>
              <a:rPr lang="en-US" dirty="0" smtClean="0"/>
              <a:t>. </a:t>
            </a:r>
            <a:r>
              <a:rPr lang="en-US" dirty="0"/>
              <a:t>Case Studies</a:t>
            </a:r>
          </a:p>
        </p:txBody>
      </p:sp>
      <p:sp>
        <p:nvSpPr>
          <p:cNvPr id="3" name="Content Placeholder 2"/>
          <p:cNvSpPr>
            <a:spLocks noGrp="1"/>
          </p:cNvSpPr>
          <p:nvPr>
            <p:ph idx="1"/>
          </p:nvPr>
        </p:nvSpPr>
        <p:spPr>
          <a:xfrm>
            <a:off x="663879" y="866899"/>
            <a:ext cx="7964305" cy="5433693"/>
          </a:xfrm>
        </p:spPr>
        <p:txBody>
          <a:bodyPr>
            <a:normAutofit/>
          </a:bodyPr>
          <a:lstStyle/>
          <a:p>
            <a:r>
              <a:rPr lang="en-US" dirty="0" smtClean="0"/>
              <a:t>Consider:</a:t>
            </a:r>
          </a:p>
          <a:p>
            <a:pPr lvl="1"/>
            <a:endParaRPr lang="en-US" dirty="0" smtClean="0"/>
          </a:p>
          <a:p>
            <a:pPr lvl="1"/>
            <a:r>
              <a:rPr lang="en-US" dirty="0" smtClean="0"/>
              <a:t>Is there an ethical dilemma? </a:t>
            </a:r>
          </a:p>
          <a:p>
            <a:endParaRPr lang="en-US" dirty="0" smtClean="0"/>
          </a:p>
          <a:p>
            <a:pPr lvl="1"/>
            <a:r>
              <a:rPr lang="en-US" dirty="0" smtClean="0"/>
              <a:t>Does the </a:t>
            </a:r>
            <a:r>
              <a:rPr lang="en-US" i="1" dirty="0" smtClean="0"/>
              <a:t>Surveyor’s Creed and Canons</a:t>
            </a:r>
            <a:r>
              <a:rPr lang="en-US" dirty="0" smtClean="0"/>
              <a:t> and/or your state society’s ethical code provide sufficient guidance? </a:t>
            </a:r>
          </a:p>
          <a:p>
            <a:endParaRPr lang="en-US" dirty="0" smtClean="0"/>
          </a:p>
          <a:p>
            <a:pPr lvl="1"/>
            <a:r>
              <a:rPr lang="en-US" dirty="0" smtClean="0"/>
              <a:t>If...</a:t>
            </a:r>
          </a:p>
          <a:p>
            <a:pPr lvl="2"/>
            <a:r>
              <a:rPr lang="en-US" dirty="0" smtClean="0"/>
              <a:t>1 ... no dilemma, is there a tipping point which would make it one? </a:t>
            </a:r>
          </a:p>
          <a:p>
            <a:pPr lvl="2"/>
            <a:r>
              <a:rPr lang="en-US" dirty="0" smtClean="0"/>
              <a:t>2 ... a dilemma, can something be changed? </a:t>
            </a:r>
          </a:p>
          <a:p>
            <a:pPr lvl="1"/>
            <a:endParaRPr lang="en-US" dirty="0" smtClean="0"/>
          </a:p>
          <a:p>
            <a:endParaRPr lang="en-US" dirty="0" smtClean="0"/>
          </a:p>
          <a:p>
            <a:pPr lvl="1"/>
            <a:endParaRPr lang="en-US" sz="2000" dirty="0"/>
          </a:p>
        </p:txBody>
      </p:sp>
      <p:pic>
        <p:nvPicPr>
          <p:cNvPr id="6" name="Picture 2" descr="C:\Users\Me\AppData\Local\Microsoft\Windows\INetCache\IE\ANHH25RX\think[1].png"/>
          <p:cNvPicPr>
            <a:picLocks noChangeAspect="1" noChangeArrowheads="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2210638" y="805390"/>
            <a:ext cx="803868" cy="80386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r>
              <a:rPr lang="en-US" dirty="0" smtClean="0"/>
              <a:t>E. </a:t>
            </a:r>
            <a:r>
              <a:rPr lang="en-US" dirty="0"/>
              <a:t>Case Studies</a:t>
            </a:r>
          </a:p>
        </p:txBody>
      </p:sp>
      <p:sp>
        <p:nvSpPr>
          <p:cNvPr id="3" name="Content Placeholder 2"/>
          <p:cNvSpPr>
            <a:spLocks noGrp="1"/>
          </p:cNvSpPr>
          <p:nvPr>
            <p:ph idx="1"/>
          </p:nvPr>
        </p:nvSpPr>
        <p:spPr>
          <a:xfrm>
            <a:off x="663879" y="866899"/>
            <a:ext cx="7964305" cy="5433693"/>
          </a:xfrm>
        </p:spPr>
        <p:txBody>
          <a:bodyPr>
            <a:normAutofit/>
          </a:bodyPr>
          <a:lstStyle/>
          <a:p>
            <a:r>
              <a:rPr lang="en-US" dirty="0" smtClean="0"/>
              <a:t>Consider:</a:t>
            </a:r>
          </a:p>
          <a:p>
            <a:endParaRPr lang="en-US" dirty="0" smtClean="0"/>
          </a:p>
          <a:p>
            <a:pPr lvl="1"/>
            <a:r>
              <a:rPr lang="en-US" dirty="0" smtClean="0"/>
              <a:t>Is there a legal element which affects your decision?</a:t>
            </a:r>
          </a:p>
          <a:p>
            <a:pPr lvl="1"/>
            <a:endParaRPr lang="en-US" dirty="0" smtClean="0"/>
          </a:p>
          <a:p>
            <a:pPr lvl="1"/>
            <a:r>
              <a:rPr lang="en-US" dirty="0" smtClean="0"/>
              <a:t>If ethics are involved - personal or professional?</a:t>
            </a:r>
          </a:p>
          <a:p>
            <a:pPr lvl="1"/>
            <a:endParaRPr lang="en-US" dirty="0" smtClean="0"/>
          </a:p>
          <a:p>
            <a:pPr lvl="1"/>
            <a:r>
              <a:rPr lang="en-US" dirty="0" smtClean="0"/>
              <a:t>What other parties might be affected and how? </a:t>
            </a:r>
          </a:p>
          <a:p>
            <a:pPr lvl="1"/>
            <a:endParaRPr lang="en-US" dirty="0" smtClean="0"/>
          </a:p>
          <a:p>
            <a:pPr lvl="1"/>
            <a:r>
              <a:rPr lang="en-US" dirty="0" smtClean="0"/>
              <a:t>Other factors which could change your ethical stance?</a:t>
            </a:r>
          </a:p>
          <a:p>
            <a:pPr lvl="1"/>
            <a:endParaRPr lang="en-US" dirty="0" smtClean="0"/>
          </a:p>
          <a:p>
            <a:pPr lvl="1"/>
            <a:r>
              <a:rPr lang="en-US" dirty="0" smtClean="0"/>
              <a:t>What happens if ethical perspectives clash?</a:t>
            </a:r>
          </a:p>
          <a:p>
            <a:pPr lvl="1"/>
            <a:endParaRPr lang="en-US" sz="2000" dirty="0"/>
          </a:p>
        </p:txBody>
      </p:sp>
      <p:pic>
        <p:nvPicPr>
          <p:cNvPr id="4" name="Picture 2" descr="C:\Users\Me\AppData\Local\Microsoft\Windows\INetCache\IE\ANHH25RX\think[1].png"/>
          <p:cNvPicPr>
            <a:picLocks noChangeAspect="1" noChangeArrowheads="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2210638" y="805390"/>
            <a:ext cx="803868" cy="80386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r>
              <a:rPr lang="en-US" dirty="0"/>
              <a:t>F. Case Studies</a:t>
            </a:r>
          </a:p>
        </p:txBody>
      </p:sp>
      <p:sp>
        <p:nvSpPr>
          <p:cNvPr id="3" name="Content Placeholder 2"/>
          <p:cNvSpPr>
            <a:spLocks noGrp="1"/>
          </p:cNvSpPr>
          <p:nvPr>
            <p:ph idx="1"/>
          </p:nvPr>
        </p:nvSpPr>
        <p:spPr>
          <a:xfrm>
            <a:off x="663879" y="866899"/>
            <a:ext cx="7964305" cy="5433693"/>
          </a:xfrm>
        </p:spPr>
        <p:txBody>
          <a:bodyPr>
            <a:normAutofit/>
          </a:bodyPr>
          <a:lstStyle/>
          <a:p>
            <a:r>
              <a:rPr lang="en-US" dirty="0"/>
              <a:t>Case Study 1</a:t>
            </a:r>
          </a:p>
          <a:p>
            <a:pPr lvl="1"/>
            <a:r>
              <a:rPr lang="en-US" dirty="0"/>
              <a:t>The phone call offering a class project</a:t>
            </a:r>
          </a:p>
          <a:p>
            <a:pPr lvl="1"/>
            <a:endParaRPr lang="en-US" dirty="0"/>
          </a:p>
          <a:p>
            <a:r>
              <a:rPr lang="en-US" dirty="0"/>
              <a:t>Case Study 2</a:t>
            </a:r>
          </a:p>
          <a:p>
            <a:pPr lvl="1"/>
            <a:r>
              <a:rPr lang="en-US" dirty="0"/>
              <a:t>Delayed map filing</a:t>
            </a:r>
          </a:p>
          <a:p>
            <a:pPr lvl="1"/>
            <a:endParaRPr lang="en-US" dirty="0"/>
          </a:p>
          <a:p>
            <a:r>
              <a:rPr lang="en-US" dirty="0"/>
              <a:t>Case Study 3</a:t>
            </a:r>
          </a:p>
          <a:p>
            <a:pPr lvl="1"/>
            <a:r>
              <a:rPr lang="en-US" dirty="0"/>
              <a:t>Easement not on map</a:t>
            </a:r>
          </a:p>
          <a:p>
            <a:pPr lvl="1"/>
            <a:endParaRPr lang="en-US" dirty="0"/>
          </a:p>
          <a:p>
            <a:r>
              <a:rPr lang="en-US" dirty="0"/>
              <a:t>Case Study 4</a:t>
            </a:r>
          </a:p>
          <a:p>
            <a:pPr lvl="1"/>
            <a:r>
              <a:rPr lang="en-US" dirty="0" smtClean="0"/>
              <a:t>Fence corner</a:t>
            </a:r>
            <a:endParaRPr lang="en-US" dirty="0"/>
          </a:p>
          <a:p>
            <a:pPr lvl="1"/>
            <a:endParaRPr lang="en-US" sz="2000" dirty="0"/>
          </a:p>
          <a:p>
            <a:pPr lvl="1"/>
            <a:endParaRPr lang="en-US" sz="2000" dirty="0"/>
          </a:p>
        </p:txBody>
      </p:sp>
      <p:grpSp>
        <p:nvGrpSpPr>
          <p:cNvPr id="2" name="Group 1">
            <a:extLst>
              <a:ext uri="{FF2B5EF4-FFF2-40B4-BE49-F238E27FC236}">
                <a16:creationId xmlns="" xmlns:a16="http://schemas.microsoft.com/office/drawing/2014/main" id="{DFAB20B3-F222-4FF7-9851-FEBE652164F7}"/>
              </a:ext>
            </a:extLst>
          </p:cNvPr>
          <p:cNvGrpSpPr>
            <a:grpSpLocks noChangeAspect="1"/>
          </p:cNvGrpSpPr>
          <p:nvPr/>
        </p:nvGrpSpPr>
        <p:grpSpPr>
          <a:xfrm>
            <a:off x="5554722" y="1009553"/>
            <a:ext cx="1832861" cy="1325880"/>
            <a:chOff x="5554722" y="1009553"/>
            <a:chExt cx="2044661" cy="1479095"/>
          </a:xfrm>
        </p:grpSpPr>
        <p:pic>
          <p:nvPicPr>
            <p:cNvPr id="12" name="Picture 14" descr="C:\Users\gmahun\AppData\Local\Microsoft\Windows\Temporary Internet Files\Content.IE5\I50FQQKU\MC900019756[1].wmf">
              <a:extLst>
                <a:ext uri="{FF2B5EF4-FFF2-40B4-BE49-F238E27FC236}">
                  <a16:creationId xmlns="" xmlns:a16="http://schemas.microsoft.com/office/drawing/2014/main" id="{052FA2AA-85A7-4335-AC07-5BD8F2FED25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54722" y="1795612"/>
              <a:ext cx="877826" cy="69303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3" name="Picture 17">
              <a:extLst>
                <a:ext uri="{FF2B5EF4-FFF2-40B4-BE49-F238E27FC236}">
                  <a16:creationId xmlns="" xmlns:a16="http://schemas.microsoft.com/office/drawing/2014/main" id="{CF8CD027-EC4C-4771-A330-6DCD2D91B562}"/>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77608" y="1009553"/>
              <a:ext cx="713260" cy="579962"/>
            </a:xfrm>
            <a:prstGeom prst="rect">
              <a:avLst/>
            </a:prstGeom>
            <a:ln>
              <a:noFill/>
            </a:ln>
            <a:effectLst>
              <a:outerShdw blurRad="190500" algn="tl" rotWithShape="0">
                <a:srgbClr val="000000">
                  <a:alpha val="70000"/>
                </a:srgbClr>
              </a:outerShdw>
            </a:effectLst>
          </p:spPr>
        </p:pic>
        <p:sp>
          <p:nvSpPr>
            <p:cNvPr id="14" name="Freeform 15">
              <a:extLst>
                <a:ext uri="{FF2B5EF4-FFF2-40B4-BE49-F238E27FC236}">
                  <a16:creationId xmlns="" xmlns:a16="http://schemas.microsoft.com/office/drawing/2014/main" id="{FEF469F7-4995-4FE4-BC53-3036639E779B}"/>
                </a:ext>
              </a:extLst>
            </p:cNvPr>
            <p:cNvSpPr/>
            <p:nvPr/>
          </p:nvSpPr>
          <p:spPr>
            <a:xfrm>
              <a:off x="6420678" y="1311964"/>
              <a:ext cx="1178705" cy="874645"/>
            </a:xfrm>
            <a:custGeom>
              <a:avLst/>
              <a:gdLst>
                <a:gd name="connsiteX0" fmla="*/ 953729 w 1605935"/>
                <a:gd name="connsiteY0" fmla="*/ 11471 h 1525638"/>
                <a:gd name="connsiteX1" fmla="*/ 1484671 w 1605935"/>
                <a:gd name="connsiteY1" fmla="*/ 90129 h 1525638"/>
                <a:gd name="connsiteX2" fmla="*/ 1573161 w 1605935"/>
                <a:gd name="connsiteY2" fmla="*/ 552245 h 1525638"/>
                <a:gd name="connsiteX3" fmla="*/ 1288026 w 1605935"/>
                <a:gd name="connsiteY3" fmla="*/ 847212 h 1525638"/>
                <a:gd name="connsiteX4" fmla="*/ 1297858 w 1605935"/>
                <a:gd name="connsiteY4" fmla="*/ 1417483 h 1525638"/>
                <a:gd name="connsiteX5" fmla="*/ 0 w 1605935"/>
                <a:gd name="connsiteY5" fmla="*/ 1496141 h 152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935" h="1525638">
                  <a:moveTo>
                    <a:pt x="953729" y="11471"/>
                  </a:moveTo>
                  <a:cubicBezTo>
                    <a:pt x="1167580" y="5735"/>
                    <a:pt x="1381432" y="0"/>
                    <a:pt x="1484671" y="90129"/>
                  </a:cubicBezTo>
                  <a:cubicBezTo>
                    <a:pt x="1587910" y="180258"/>
                    <a:pt x="1605935" y="426065"/>
                    <a:pt x="1573161" y="552245"/>
                  </a:cubicBezTo>
                  <a:cubicBezTo>
                    <a:pt x="1540387" y="678425"/>
                    <a:pt x="1333910" y="703006"/>
                    <a:pt x="1288026" y="847212"/>
                  </a:cubicBezTo>
                  <a:cubicBezTo>
                    <a:pt x="1242142" y="991418"/>
                    <a:pt x="1512529" y="1309328"/>
                    <a:pt x="1297858" y="1417483"/>
                  </a:cubicBezTo>
                  <a:cubicBezTo>
                    <a:pt x="1083187" y="1525638"/>
                    <a:pt x="541593" y="1510889"/>
                    <a:pt x="0" y="1496141"/>
                  </a:cubicBezTo>
                </a:path>
              </a:pathLst>
            </a:cu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15">
            <a:extLst>
              <a:ext uri="{FF2B5EF4-FFF2-40B4-BE49-F238E27FC236}">
                <a16:creationId xmlns="" xmlns:a16="http://schemas.microsoft.com/office/drawing/2014/main" id="{D833CDC9-AFFC-4F34-9C99-CB491442D77F}"/>
              </a:ext>
            </a:extLst>
          </p:cNvPr>
          <p:cNvGrpSpPr/>
          <p:nvPr>
            <p:custDataLst>
              <p:tags r:id="rId1"/>
            </p:custDataLst>
          </p:nvPr>
        </p:nvGrpSpPr>
        <p:grpSpPr>
          <a:xfrm rot="2137855">
            <a:off x="3844417" y="2311051"/>
            <a:ext cx="514023" cy="694822"/>
            <a:chOff x="3237961" y="3198777"/>
            <a:chExt cx="2127860" cy="3176902"/>
          </a:xfrm>
        </p:grpSpPr>
        <p:pic>
          <p:nvPicPr>
            <p:cNvPr id="17" name="Picture 2" descr="bnt1.jpg">
              <a:extLst>
                <a:ext uri="{FF2B5EF4-FFF2-40B4-BE49-F238E27FC236}">
                  <a16:creationId xmlns="" xmlns:a16="http://schemas.microsoft.com/office/drawing/2014/main" id="{E459A6FB-2BE0-45D0-8235-4F184F9A0D17}"/>
                </a:ext>
              </a:extLst>
            </p:cNvPr>
            <p:cNvPicPr>
              <a:picLocks noChangeAspect="1"/>
            </p:cNvPicPr>
            <p:nvPr/>
          </p:nvPicPr>
          <p:blipFill>
            <a:blip r:embed="rId5" cstate="print"/>
            <a:srcRect/>
            <a:stretch>
              <a:fillRect/>
            </a:stretch>
          </p:blipFill>
          <p:spPr bwMode="auto">
            <a:xfrm>
              <a:off x="3237961" y="3198777"/>
              <a:ext cx="2116787" cy="3176902"/>
            </a:xfrm>
            <a:prstGeom prst="rect">
              <a:avLst/>
            </a:prstGeom>
            <a:ln>
              <a:noFill/>
            </a:ln>
            <a:effectLst>
              <a:outerShdw blurRad="292100" dist="139700" dir="2700000" algn="tl" rotWithShape="0">
                <a:srgbClr val="333333">
                  <a:alpha val="65000"/>
                </a:srgbClr>
              </a:outerShdw>
            </a:effectLst>
          </p:spPr>
        </p:pic>
        <p:sp>
          <p:nvSpPr>
            <p:cNvPr id="18" name="Oval 17">
              <a:extLst>
                <a:ext uri="{FF2B5EF4-FFF2-40B4-BE49-F238E27FC236}">
                  <a16:creationId xmlns="" xmlns:a16="http://schemas.microsoft.com/office/drawing/2014/main" id="{64D3A467-A88D-4D7F-96AE-9695708215F3}"/>
                </a:ext>
              </a:extLst>
            </p:cNvPr>
            <p:cNvSpPr/>
            <p:nvPr/>
          </p:nvSpPr>
          <p:spPr bwMode="auto">
            <a:xfrm>
              <a:off x="3480778" y="4344064"/>
              <a:ext cx="308425" cy="303311"/>
            </a:xfrm>
            <a:prstGeom prst="ellipse">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a:extLst>
                <a:ext uri="{FF2B5EF4-FFF2-40B4-BE49-F238E27FC236}">
                  <a16:creationId xmlns="" xmlns:a16="http://schemas.microsoft.com/office/drawing/2014/main" id="{246B023E-437B-41CD-A2DE-DA2B62F35C62}"/>
                </a:ext>
              </a:extLst>
            </p:cNvPr>
            <p:cNvSpPr/>
            <p:nvPr/>
          </p:nvSpPr>
          <p:spPr bwMode="auto">
            <a:xfrm rot="19543960">
              <a:off x="3371882" y="4573694"/>
              <a:ext cx="643228" cy="1123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0" name="Rectangle 19">
              <a:extLst>
                <a:ext uri="{FF2B5EF4-FFF2-40B4-BE49-F238E27FC236}">
                  <a16:creationId xmlns="" xmlns:a16="http://schemas.microsoft.com/office/drawing/2014/main" id="{E4878C31-ABDC-478A-BE84-4F9DB15D3280}"/>
                </a:ext>
              </a:extLst>
            </p:cNvPr>
            <p:cNvSpPr/>
            <p:nvPr/>
          </p:nvSpPr>
          <p:spPr bwMode="auto">
            <a:xfrm>
              <a:off x="3701274" y="5086605"/>
              <a:ext cx="672312" cy="151656"/>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1" name="Rectangle 20">
              <a:extLst>
                <a:ext uri="{FF2B5EF4-FFF2-40B4-BE49-F238E27FC236}">
                  <a16:creationId xmlns="" xmlns:a16="http://schemas.microsoft.com/office/drawing/2014/main" id="{D3D16703-1A7C-4919-A030-0E5BA6FBBF59}"/>
                </a:ext>
              </a:extLst>
            </p:cNvPr>
            <p:cNvSpPr/>
            <p:nvPr/>
          </p:nvSpPr>
          <p:spPr bwMode="auto">
            <a:xfrm>
              <a:off x="4598141" y="3411238"/>
              <a:ext cx="426113" cy="5079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2" name="Rectangle 7">
              <a:extLst>
                <a:ext uri="{FF2B5EF4-FFF2-40B4-BE49-F238E27FC236}">
                  <a16:creationId xmlns="" xmlns:a16="http://schemas.microsoft.com/office/drawing/2014/main" id="{8316A225-56FA-4F60-8697-B13CF76DD0C1}"/>
                </a:ext>
              </a:extLst>
            </p:cNvPr>
            <p:cNvSpPr>
              <a:spLocks noChangeArrowheads="1"/>
            </p:cNvSpPr>
            <p:nvPr/>
          </p:nvSpPr>
          <p:spPr bwMode="auto">
            <a:xfrm>
              <a:off x="4711720" y="3201473"/>
              <a:ext cx="654101" cy="128288"/>
            </a:xfrm>
            <a:prstGeom prst="rect">
              <a:avLst/>
            </a:prstGeom>
            <a:solidFill>
              <a:schemeClr val="bg1"/>
            </a:solidFill>
            <a:ln w="9525" algn="ctr">
              <a:solidFill>
                <a:schemeClr val="bg1"/>
              </a:solidFill>
              <a:round/>
              <a:headEnd/>
              <a:tailEnd/>
            </a:ln>
          </p:spPr>
          <p:txBody>
            <a:bodyPr/>
            <a:lstStyle/>
            <a:p>
              <a:endParaRPr lang="en-US"/>
            </a:p>
          </p:txBody>
        </p:sp>
      </p:grpSp>
      <p:pic>
        <p:nvPicPr>
          <p:cNvPr id="25" name="Picture 24">
            <a:extLst>
              <a:ext uri="{FF2B5EF4-FFF2-40B4-BE49-F238E27FC236}">
                <a16:creationId xmlns="" xmlns:a16="http://schemas.microsoft.com/office/drawing/2014/main" id="{035D22FF-3D3D-4F51-8667-45374203F934}"/>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916018" y="3409120"/>
            <a:ext cx="1212573" cy="1212573"/>
          </a:xfrm>
          <a:prstGeom prst="rect">
            <a:avLst/>
          </a:prstGeom>
        </p:spPr>
      </p:pic>
      <p:pic>
        <p:nvPicPr>
          <p:cNvPr id="95" name="Picture 94">
            <a:extLst>
              <a:ext uri="{FF2B5EF4-FFF2-40B4-BE49-F238E27FC236}">
                <a16:creationId xmlns="" xmlns:a16="http://schemas.microsoft.com/office/drawing/2014/main" id="{47219173-C9AD-49C5-A4E8-A7E7F5C1BDBA}"/>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581108" y="5010239"/>
            <a:ext cx="1225826" cy="83356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1595438"/>
            <a:ext cx="5486400" cy="36671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dirty="0"/>
              <a:t>A. What are “Ethics”</a:t>
            </a:r>
          </a:p>
        </p:txBody>
      </p:sp>
      <p:sp>
        <p:nvSpPr>
          <p:cNvPr id="4" name="Content Placeholder 3"/>
          <p:cNvSpPr>
            <a:spLocks noGrp="1"/>
          </p:cNvSpPr>
          <p:nvPr>
            <p:ph idx="1"/>
          </p:nvPr>
        </p:nvSpPr>
        <p:spPr/>
        <p:txBody>
          <a:bodyPr>
            <a:normAutofit/>
          </a:bodyPr>
          <a:lstStyle/>
          <a:p>
            <a:r>
              <a:rPr lang="en-US" i="1" dirty="0"/>
              <a:t>Merriam-Webster’s </a:t>
            </a:r>
            <a:r>
              <a:rPr lang="en-US" dirty="0"/>
              <a:t>online dictionary Ethics definition:</a:t>
            </a:r>
          </a:p>
          <a:p>
            <a:endParaRPr lang="en-US" dirty="0"/>
          </a:p>
          <a:p>
            <a:pPr lvl="1"/>
            <a:r>
              <a:rPr lang="en-US" dirty="0"/>
              <a:t>1.  the discipline dealing with what is </a:t>
            </a:r>
            <a:r>
              <a:rPr lang="en-US" u="sng" dirty="0">
                <a:solidFill>
                  <a:srgbClr val="C00000"/>
                </a:solidFill>
              </a:rPr>
              <a:t>good and bad</a:t>
            </a:r>
            <a:r>
              <a:rPr lang="en-US" dirty="0">
                <a:solidFill>
                  <a:srgbClr val="C00000"/>
                </a:solidFill>
              </a:rPr>
              <a:t> </a:t>
            </a:r>
            <a:r>
              <a:rPr lang="en-US" dirty="0"/>
              <a:t>and with moral duty and obligation</a:t>
            </a:r>
          </a:p>
          <a:p>
            <a:pPr lvl="1"/>
            <a:endParaRPr lang="en-US" dirty="0"/>
          </a:p>
          <a:p>
            <a:pPr lvl="1"/>
            <a:r>
              <a:rPr lang="en-US" dirty="0"/>
              <a:t>2 a:  a set of</a:t>
            </a:r>
            <a:r>
              <a:rPr lang="en-US" dirty="0">
                <a:solidFill>
                  <a:srgbClr val="C00000"/>
                </a:solidFill>
              </a:rPr>
              <a:t> </a:t>
            </a:r>
            <a:r>
              <a:rPr lang="en-US" u="sng" dirty="0">
                <a:solidFill>
                  <a:srgbClr val="C00000"/>
                </a:solidFill>
              </a:rPr>
              <a:t>moral principles</a:t>
            </a:r>
            <a:r>
              <a:rPr lang="en-US" dirty="0"/>
              <a:t> :  a theory or system of moral values ...</a:t>
            </a:r>
          </a:p>
          <a:p>
            <a:pPr lvl="1"/>
            <a:r>
              <a:rPr lang="en-US" dirty="0"/>
              <a:t>   b:  the </a:t>
            </a:r>
            <a:r>
              <a:rPr lang="en-US" u="sng" dirty="0">
                <a:solidFill>
                  <a:srgbClr val="C00000"/>
                </a:solidFill>
              </a:rPr>
              <a:t>principles of conduct</a:t>
            </a:r>
            <a:r>
              <a:rPr lang="en-US" dirty="0"/>
              <a:t> governing an individual or a group</a:t>
            </a:r>
          </a:p>
          <a:p>
            <a:pPr lvl="1"/>
            <a:r>
              <a:rPr lang="en-US" dirty="0"/>
              <a:t>   c :  a </a:t>
            </a:r>
            <a:r>
              <a:rPr lang="en-US" u="sng" dirty="0">
                <a:solidFill>
                  <a:srgbClr val="C00000"/>
                </a:solidFill>
              </a:rPr>
              <a:t>guiding philosophy</a:t>
            </a:r>
          </a:p>
          <a:p>
            <a:pPr lvl="1"/>
            <a:r>
              <a:rPr lang="en-US" dirty="0"/>
              <a:t>   d :  a consciousness of </a:t>
            </a:r>
            <a:r>
              <a:rPr lang="en-US" u="sng" dirty="0">
                <a:solidFill>
                  <a:srgbClr val="C00000"/>
                </a:solidFill>
              </a:rPr>
              <a:t>moral importance</a:t>
            </a:r>
          </a:p>
          <a:p>
            <a:pPr lvl="1"/>
            <a:endParaRPr lang="en-US" dirty="0"/>
          </a:p>
          <a:p>
            <a:pPr lvl="1"/>
            <a:r>
              <a:rPr lang="en-US" dirty="0"/>
              <a:t>3. a set of </a:t>
            </a:r>
            <a:r>
              <a:rPr lang="en-US" u="sng" dirty="0">
                <a:solidFill>
                  <a:srgbClr val="C00000"/>
                </a:solidFill>
              </a:rPr>
              <a:t>moral issues or aspects</a:t>
            </a:r>
            <a:r>
              <a:rPr lang="en-US" dirty="0"/>
              <a:t> (as rightness)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lstStyle/>
          <a:p>
            <a:r>
              <a:rPr lang="en-US" b="1" dirty="0"/>
              <a:t>Values</a:t>
            </a:r>
          </a:p>
          <a:p>
            <a:pPr lvl="1"/>
            <a:r>
              <a:rPr lang="en-US" dirty="0"/>
              <a:t>Personal beliefs in which there is emotional investment.</a:t>
            </a:r>
          </a:p>
        </p:txBody>
      </p:sp>
      <p:sp>
        <p:nvSpPr>
          <p:cNvPr id="60420" name="Rectangle 4"/>
          <p:cNvSpPr>
            <a:spLocks noChangeArrowheads="1"/>
          </p:cNvSpPr>
          <p:nvPr/>
        </p:nvSpPr>
        <p:spPr bwMode="auto">
          <a:xfrm>
            <a:off x="3689084" y="4476887"/>
            <a:ext cx="1337226" cy="584775"/>
          </a:xfrm>
          <a:prstGeom prst="rect">
            <a:avLst/>
          </a:prstGeom>
          <a:noFill/>
          <a:ln w="9525">
            <a:noFill/>
            <a:miter lim="800000"/>
            <a:headEnd/>
            <a:tailEnd/>
          </a:ln>
          <a:effectLst/>
        </p:spPr>
        <p:txBody>
          <a:bodyPr wrap="none">
            <a:spAutoFit/>
          </a:bodyPr>
          <a:lstStyle/>
          <a:p>
            <a:r>
              <a:rPr lang="en-US" sz="3200" i="0" dirty="0">
                <a:latin typeface="Alba Super" pitchFamily="2" charset="0"/>
              </a:rPr>
              <a:t>Virtue</a:t>
            </a:r>
          </a:p>
        </p:txBody>
      </p:sp>
      <p:sp>
        <p:nvSpPr>
          <p:cNvPr id="60421" name="Rectangle 5"/>
          <p:cNvSpPr>
            <a:spLocks noChangeArrowheads="1"/>
          </p:cNvSpPr>
          <p:nvPr/>
        </p:nvSpPr>
        <p:spPr bwMode="auto">
          <a:xfrm rot="20005729">
            <a:off x="3204326" y="2906383"/>
            <a:ext cx="2682145" cy="584775"/>
          </a:xfrm>
          <a:prstGeom prst="rect">
            <a:avLst/>
          </a:prstGeom>
          <a:noFill/>
          <a:ln w="9525">
            <a:noFill/>
            <a:miter lim="800000"/>
            <a:headEnd/>
            <a:tailEnd/>
          </a:ln>
          <a:effectLst/>
        </p:spPr>
        <p:txBody>
          <a:bodyPr wrap="none">
            <a:spAutoFit/>
          </a:bodyPr>
          <a:lstStyle/>
          <a:p>
            <a:r>
              <a:rPr lang="en-US" sz="3200" i="0" dirty="0">
                <a:latin typeface="Castellar" pitchFamily="18" charset="0"/>
              </a:rPr>
              <a:t>Integrity</a:t>
            </a:r>
          </a:p>
        </p:txBody>
      </p:sp>
      <p:sp>
        <p:nvSpPr>
          <p:cNvPr id="60422" name="Rectangle 6"/>
          <p:cNvSpPr>
            <a:spLocks noChangeArrowheads="1"/>
          </p:cNvSpPr>
          <p:nvPr/>
        </p:nvSpPr>
        <p:spPr bwMode="auto">
          <a:xfrm rot="880296">
            <a:off x="4642981" y="1935427"/>
            <a:ext cx="2947345" cy="523220"/>
          </a:xfrm>
          <a:prstGeom prst="rect">
            <a:avLst/>
          </a:prstGeom>
          <a:noFill/>
          <a:ln w="9525">
            <a:noFill/>
            <a:miter lim="800000"/>
            <a:headEnd/>
            <a:tailEnd/>
          </a:ln>
          <a:effectLst/>
        </p:spPr>
        <p:txBody>
          <a:bodyPr wrap="none">
            <a:spAutoFit/>
          </a:bodyPr>
          <a:lstStyle/>
          <a:p>
            <a:r>
              <a:rPr lang="en-US" sz="2800" i="0" dirty="0">
                <a:latin typeface="Arial Black" pitchFamily="34" charset="0"/>
              </a:rPr>
              <a:t>Responsibility</a:t>
            </a:r>
          </a:p>
        </p:txBody>
      </p:sp>
      <p:sp>
        <p:nvSpPr>
          <p:cNvPr id="60423" name="Rectangle 7"/>
          <p:cNvSpPr>
            <a:spLocks noChangeArrowheads="1"/>
          </p:cNvSpPr>
          <p:nvPr/>
        </p:nvSpPr>
        <p:spPr bwMode="auto">
          <a:xfrm>
            <a:off x="1293373" y="2457671"/>
            <a:ext cx="2691571" cy="584775"/>
          </a:xfrm>
          <a:prstGeom prst="rect">
            <a:avLst/>
          </a:prstGeom>
          <a:noFill/>
          <a:ln w="9525">
            <a:noFill/>
            <a:miter lim="800000"/>
            <a:headEnd/>
            <a:tailEnd/>
          </a:ln>
          <a:effectLst/>
        </p:spPr>
        <p:txBody>
          <a:bodyPr wrap="none">
            <a:spAutoFit/>
          </a:bodyPr>
          <a:lstStyle/>
          <a:p>
            <a:r>
              <a:rPr lang="en-US" sz="3200" i="0" dirty="0">
                <a:latin typeface="Copperplate Gothic Bold" pitchFamily="34" charset="0"/>
              </a:rPr>
              <a:t>Obligation</a:t>
            </a:r>
          </a:p>
        </p:txBody>
      </p:sp>
      <p:sp>
        <p:nvSpPr>
          <p:cNvPr id="60424" name="Rectangle 8"/>
          <p:cNvSpPr>
            <a:spLocks noChangeArrowheads="1"/>
          </p:cNvSpPr>
          <p:nvPr/>
        </p:nvSpPr>
        <p:spPr bwMode="auto">
          <a:xfrm rot="20689628">
            <a:off x="603834" y="4311814"/>
            <a:ext cx="2134302" cy="584775"/>
          </a:xfrm>
          <a:prstGeom prst="rect">
            <a:avLst/>
          </a:prstGeom>
          <a:noFill/>
          <a:ln w="9525">
            <a:noFill/>
            <a:miter lim="800000"/>
            <a:headEnd/>
            <a:tailEnd/>
          </a:ln>
          <a:effectLst/>
        </p:spPr>
        <p:txBody>
          <a:bodyPr wrap="none">
            <a:spAutoFit/>
          </a:bodyPr>
          <a:lstStyle/>
          <a:p>
            <a:r>
              <a:rPr lang="en-US" sz="3200" i="0" dirty="0">
                <a:latin typeface="Copperplate Gothic Bold" pitchFamily="34" charset="0"/>
              </a:rPr>
              <a:t>Honesty</a:t>
            </a:r>
          </a:p>
        </p:txBody>
      </p:sp>
      <p:sp>
        <p:nvSpPr>
          <p:cNvPr id="60425" name="Rectangle 9"/>
          <p:cNvSpPr>
            <a:spLocks noChangeArrowheads="1"/>
          </p:cNvSpPr>
          <p:nvPr/>
        </p:nvSpPr>
        <p:spPr bwMode="auto">
          <a:xfrm rot="1150930">
            <a:off x="6122291" y="4549036"/>
            <a:ext cx="1935145" cy="584775"/>
          </a:xfrm>
          <a:prstGeom prst="rect">
            <a:avLst/>
          </a:prstGeom>
          <a:noFill/>
          <a:ln w="9525">
            <a:noFill/>
            <a:miter lim="800000"/>
            <a:headEnd/>
            <a:tailEnd/>
          </a:ln>
          <a:effectLst/>
        </p:spPr>
        <p:txBody>
          <a:bodyPr wrap="none">
            <a:spAutoFit/>
          </a:bodyPr>
          <a:lstStyle/>
          <a:p>
            <a:r>
              <a:rPr lang="en-US" sz="3200" i="0" dirty="0">
                <a:latin typeface="Eras Bold ITC" pitchFamily="34" charset="0"/>
              </a:rPr>
              <a:t>Courage</a:t>
            </a:r>
          </a:p>
        </p:txBody>
      </p:sp>
      <p:sp>
        <p:nvSpPr>
          <p:cNvPr id="60426" name="Rectangle 10"/>
          <p:cNvSpPr>
            <a:spLocks noChangeArrowheads="1"/>
          </p:cNvSpPr>
          <p:nvPr/>
        </p:nvSpPr>
        <p:spPr bwMode="auto">
          <a:xfrm rot="20958219">
            <a:off x="5539361" y="2877927"/>
            <a:ext cx="2326278" cy="584775"/>
          </a:xfrm>
          <a:prstGeom prst="rect">
            <a:avLst/>
          </a:prstGeom>
          <a:noFill/>
          <a:ln w="9525">
            <a:noFill/>
            <a:miter lim="800000"/>
            <a:headEnd/>
            <a:tailEnd/>
          </a:ln>
          <a:effectLst/>
        </p:spPr>
        <p:txBody>
          <a:bodyPr wrap="none">
            <a:spAutoFit/>
          </a:bodyPr>
          <a:lstStyle/>
          <a:p>
            <a:r>
              <a:rPr lang="en-US" sz="3200" i="0" dirty="0">
                <a:latin typeface="Forte" pitchFamily="66" charset="0"/>
              </a:rPr>
              <a:t>Self-Respect</a:t>
            </a:r>
          </a:p>
        </p:txBody>
      </p:sp>
      <p:sp>
        <p:nvSpPr>
          <p:cNvPr id="60427" name="Rectangle 11"/>
          <p:cNvSpPr>
            <a:spLocks noChangeArrowheads="1"/>
          </p:cNvSpPr>
          <p:nvPr/>
        </p:nvSpPr>
        <p:spPr bwMode="auto">
          <a:xfrm>
            <a:off x="4066716" y="3667013"/>
            <a:ext cx="2735236" cy="584775"/>
          </a:xfrm>
          <a:prstGeom prst="rect">
            <a:avLst/>
          </a:prstGeom>
          <a:noFill/>
          <a:ln w="9525">
            <a:noFill/>
            <a:miter lim="800000"/>
            <a:headEnd/>
            <a:tailEnd/>
          </a:ln>
          <a:effectLst/>
        </p:spPr>
        <p:txBody>
          <a:bodyPr wrap="none">
            <a:spAutoFit/>
          </a:bodyPr>
          <a:lstStyle/>
          <a:p>
            <a:r>
              <a:rPr lang="en-US" sz="3200" i="0" dirty="0">
                <a:latin typeface="Maiandra GD" pitchFamily="34" charset="0"/>
              </a:rPr>
              <a:t>Accountability</a:t>
            </a:r>
          </a:p>
        </p:txBody>
      </p:sp>
      <p:sp>
        <p:nvSpPr>
          <p:cNvPr id="60428" name="Rectangle 12"/>
          <p:cNvSpPr>
            <a:spLocks noChangeArrowheads="1"/>
          </p:cNvSpPr>
          <p:nvPr/>
        </p:nvSpPr>
        <p:spPr bwMode="auto">
          <a:xfrm rot="587222">
            <a:off x="1851282" y="1611653"/>
            <a:ext cx="2223686" cy="830997"/>
          </a:xfrm>
          <a:prstGeom prst="rect">
            <a:avLst/>
          </a:prstGeom>
          <a:noFill/>
          <a:ln w="9525">
            <a:noFill/>
            <a:miter lim="800000"/>
            <a:headEnd/>
            <a:tailEnd/>
          </a:ln>
          <a:effectLst/>
        </p:spPr>
        <p:txBody>
          <a:bodyPr wrap="none">
            <a:spAutoFit/>
          </a:bodyPr>
          <a:lstStyle/>
          <a:p>
            <a:r>
              <a:rPr lang="en-US" sz="4800" i="0" dirty="0">
                <a:latin typeface="French Script MT" pitchFamily="66" charset="0"/>
              </a:rPr>
              <a:t>Punctuality</a:t>
            </a:r>
          </a:p>
        </p:txBody>
      </p:sp>
      <p:sp>
        <p:nvSpPr>
          <p:cNvPr id="60429" name="Rectangle 13"/>
          <p:cNvSpPr>
            <a:spLocks noChangeArrowheads="1"/>
          </p:cNvSpPr>
          <p:nvPr/>
        </p:nvSpPr>
        <p:spPr bwMode="auto">
          <a:xfrm rot="929096">
            <a:off x="467784" y="3250726"/>
            <a:ext cx="2658100" cy="646331"/>
          </a:xfrm>
          <a:prstGeom prst="rect">
            <a:avLst/>
          </a:prstGeom>
          <a:noFill/>
          <a:ln w="9525">
            <a:noFill/>
            <a:miter lim="800000"/>
            <a:headEnd/>
            <a:tailEnd/>
          </a:ln>
          <a:effectLst/>
        </p:spPr>
        <p:txBody>
          <a:bodyPr wrap="none">
            <a:spAutoFit/>
          </a:bodyPr>
          <a:lstStyle/>
          <a:p>
            <a:r>
              <a:rPr lang="en-US" sz="3600" b="1" i="0" dirty="0">
                <a:latin typeface="Lucida Calligraphy" pitchFamily="66" charset="0"/>
              </a:rPr>
              <a:t>Character</a:t>
            </a:r>
          </a:p>
        </p:txBody>
      </p:sp>
      <p:sp>
        <p:nvSpPr>
          <p:cNvPr id="3" name="TextBox 2">
            <a:extLst>
              <a:ext uri="{FF2B5EF4-FFF2-40B4-BE49-F238E27FC236}">
                <a16:creationId xmlns="" xmlns:a16="http://schemas.microsoft.com/office/drawing/2014/main" id="{23C05C59-8F9D-4F5E-B0F9-22F9A86805EA}"/>
              </a:ext>
            </a:extLst>
          </p:cNvPr>
          <p:cNvSpPr txBox="1"/>
          <p:nvPr/>
        </p:nvSpPr>
        <p:spPr>
          <a:xfrm>
            <a:off x="2286000" y="5214026"/>
            <a:ext cx="4282391" cy="461665"/>
          </a:xfrm>
          <a:prstGeom prst="rect">
            <a:avLst/>
          </a:prstGeom>
          <a:noFill/>
        </p:spPr>
        <p:txBody>
          <a:bodyPr wrap="none" rtlCol="0">
            <a:spAutoFit/>
          </a:bodyPr>
          <a:lstStyle/>
          <a:p>
            <a:r>
              <a:rPr lang="en-US"/>
              <a:t>A job well done is its own reward</a:t>
            </a:r>
          </a:p>
        </p:txBody>
      </p:sp>
    </p:spTree>
    <p:extLst>
      <p:ext uri="{BB962C8B-B14F-4D97-AF65-F5344CB8AC3E}">
        <p14:creationId xmlns="" xmlns:p14="http://schemas.microsoft.com/office/powerpoint/2010/main" val="279260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a:xfrm>
            <a:off x="663880" y="866899"/>
            <a:ext cx="7799184" cy="5433693"/>
          </a:xfrm>
        </p:spPr>
        <p:txBody>
          <a:bodyPr>
            <a:normAutofit/>
          </a:bodyPr>
          <a:lstStyle/>
          <a:p>
            <a:r>
              <a:rPr lang="en-US" b="1" dirty="0"/>
              <a:t>Morals</a:t>
            </a:r>
          </a:p>
          <a:p>
            <a:pPr lvl="1"/>
            <a:r>
              <a:rPr lang="en-US" dirty="0"/>
              <a:t>Rules which guide decisions about how to achieve value(s) on a given task.</a:t>
            </a:r>
          </a:p>
          <a:p>
            <a:pPr lvl="1"/>
            <a:endParaRPr lang="en-US" dirty="0"/>
          </a:p>
          <a:p>
            <a:pPr lvl="2"/>
            <a:r>
              <a:rPr lang="en-US" sz="2000" dirty="0"/>
              <a:t>Task: Run your first marathon.</a:t>
            </a:r>
          </a:p>
          <a:p>
            <a:pPr lvl="2"/>
            <a:r>
              <a:rPr lang="en-US" sz="2000" dirty="0"/>
              <a:t>Value:  Satisfaction of completion</a:t>
            </a:r>
          </a:p>
          <a:p>
            <a:pPr lvl="2"/>
            <a:r>
              <a:rPr lang="en-US" sz="2000" dirty="0"/>
              <a:t>Moral framework: Run entire circuit </a:t>
            </a:r>
            <a:r>
              <a:rPr lang="en-US" sz="2000" dirty="0" err="1"/>
              <a:t>vs</a:t>
            </a:r>
            <a:r>
              <a:rPr lang="en-US" sz="2000" dirty="0"/>
              <a:t> taking a shortcut</a:t>
            </a:r>
          </a:p>
          <a:p>
            <a:pPr lvl="1"/>
            <a:endParaRPr lang="en-US" sz="2000" dirty="0"/>
          </a:p>
          <a:p>
            <a:pPr lvl="2"/>
            <a:r>
              <a:rPr lang="en-US" sz="2000" dirty="0"/>
              <a:t>Task: Re-</a:t>
            </a:r>
            <a:r>
              <a:rPr lang="en-US" sz="2000" dirty="0" err="1"/>
              <a:t>est</a:t>
            </a:r>
            <a:r>
              <a:rPr lang="en-US" sz="2000" dirty="0"/>
              <a:t> PLS corner</a:t>
            </a:r>
          </a:p>
          <a:p>
            <a:pPr lvl="2"/>
            <a:r>
              <a:rPr lang="en-US" sz="2000" dirty="0"/>
              <a:t>Value</a:t>
            </a:r>
            <a:r>
              <a:rPr lang="en-US" sz="2000"/>
              <a:t>: Sufficient </a:t>
            </a:r>
            <a:r>
              <a:rPr lang="en-US" sz="2000" dirty="0"/>
              <a:t>for purpose at hand </a:t>
            </a:r>
            <a:r>
              <a:rPr lang="en-US" sz="2000"/>
              <a:t>(Point of Commencement),</a:t>
            </a:r>
            <a:endParaRPr lang="en-US" sz="2000" dirty="0"/>
          </a:p>
          <a:p>
            <a:pPr lvl="2"/>
            <a:r>
              <a:rPr lang="en-US" sz="2000" dirty="0"/>
              <a:t>          Ensure future location certainty (perpetuation)</a:t>
            </a:r>
          </a:p>
          <a:p>
            <a:pPr lvl="2"/>
            <a:r>
              <a:rPr lang="en-US" sz="2000" dirty="0"/>
              <a:t>Morale framework: degree of evidence research?</a:t>
            </a:r>
          </a:p>
          <a:p>
            <a:pPr lvl="1"/>
            <a:r>
              <a:rPr lang="en-US" dirty="0"/>
              <a:t>          </a:t>
            </a:r>
          </a:p>
        </p:txBody>
      </p:sp>
      <p:pic>
        <p:nvPicPr>
          <p:cNvPr id="54276" name="Picture 4" descr="Screen beans for presentation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714" y="2544417"/>
            <a:ext cx="618768" cy="618768"/>
          </a:xfrm>
          <a:prstGeom prst="rect">
            <a:avLst/>
          </a:prstGeom>
          <a:noFill/>
        </p:spPr>
      </p:pic>
      <p:grpSp>
        <p:nvGrpSpPr>
          <p:cNvPr id="3" name="Group 2">
            <a:extLst>
              <a:ext uri="{FF2B5EF4-FFF2-40B4-BE49-F238E27FC236}">
                <a16:creationId xmlns="" xmlns:a16="http://schemas.microsoft.com/office/drawing/2014/main" id="{2708DF3B-0F5F-4B6A-8693-7CFC18A4AF99}"/>
              </a:ext>
            </a:extLst>
          </p:cNvPr>
          <p:cNvGrpSpPr/>
          <p:nvPr/>
        </p:nvGrpSpPr>
        <p:grpSpPr>
          <a:xfrm>
            <a:off x="1160743" y="5116749"/>
            <a:ext cx="1407359" cy="651381"/>
            <a:chOff x="2036232" y="5466945"/>
            <a:chExt cx="1407359" cy="651381"/>
          </a:xfrm>
        </p:grpSpPr>
        <p:grpSp>
          <p:nvGrpSpPr>
            <p:cNvPr id="7" name="Group 6">
              <a:extLst>
                <a:ext uri="{FF2B5EF4-FFF2-40B4-BE49-F238E27FC236}">
                  <a16:creationId xmlns="" xmlns:a16="http://schemas.microsoft.com/office/drawing/2014/main" id="{4DE01F22-E219-4B8C-87D7-2278C7911B07}"/>
                </a:ext>
              </a:extLst>
            </p:cNvPr>
            <p:cNvGrpSpPr/>
            <p:nvPr/>
          </p:nvGrpSpPr>
          <p:grpSpPr>
            <a:xfrm>
              <a:off x="2036232" y="5544765"/>
              <a:ext cx="1407359" cy="573561"/>
              <a:chOff x="3455357" y="3131654"/>
              <a:chExt cx="4543957" cy="2133183"/>
            </a:xfrm>
          </p:grpSpPr>
          <p:pic>
            <p:nvPicPr>
              <p:cNvPr id="8" name="Picture 7">
                <a:extLst>
                  <a:ext uri="{FF2B5EF4-FFF2-40B4-BE49-F238E27FC236}">
                    <a16:creationId xmlns="" xmlns:a16="http://schemas.microsoft.com/office/drawing/2014/main" id="{36404FF7-2BCF-4203-83E6-A1350878DDA1}"/>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3455357" y="4084085"/>
                <a:ext cx="2840314" cy="1180752"/>
              </a:xfrm>
              <a:prstGeom prst="rect">
                <a:avLst/>
              </a:prstGeom>
            </p:spPr>
          </p:pic>
          <p:sp>
            <p:nvSpPr>
              <p:cNvPr id="9" name="Cylinder 8">
                <a:extLst>
                  <a:ext uri="{FF2B5EF4-FFF2-40B4-BE49-F238E27FC236}">
                    <a16:creationId xmlns="" xmlns:a16="http://schemas.microsoft.com/office/drawing/2014/main" id="{1FEB117C-8752-4289-AE65-4316CDFE55E5}"/>
                  </a:ext>
                </a:extLst>
              </p:cNvPr>
              <p:cNvSpPr/>
              <p:nvPr/>
            </p:nvSpPr>
            <p:spPr>
              <a:xfrm flipH="1">
                <a:off x="6235810" y="4760844"/>
                <a:ext cx="45719" cy="159026"/>
              </a:xfrm>
              <a:prstGeom prst="can">
                <a:avLst/>
              </a:prstGeom>
              <a:solidFill>
                <a:schemeClr val="bg1">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 xmlns:a16="http://schemas.microsoft.com/office/drawing/2014/main" id="{64314C0C-8EEC-4220-BB1C-D54DCFE5D0BC}"/>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046563" y="3131654"/>
                <a:ext cx="2952751" cy="1866900"/>
              </a:xfrm>
              <a:prstGeom prst="rect">
                <a:avLst/>
              </a:prstGeom>
            </p:spPr>
          </p:pic>
        </p:grpSp>
        <p:pic>
          <p:nvPicPr>
            <p:cNvPr id="5" name="Picture 4">
              <a:extLst>
                <a:ext uri="{FF2B5EF4-FFF2-40B4-BE49-F238E27FC236}">
                  <a16:creationId xmlns="" xmlns:a16="http://schemas.microsoft.com/office/drawing/2014/main" id="{6D7277CC-42DC-4659-AC0D-79A1914159F1}"/>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flipH="1">
              <a:off x="2054991" y="5466945"/>
              <a:ext cx="539976" cy="615616"/>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normAutofit/>
          </a:bodyPr>
          <a:lstStyle/>
          <a:p>
            <a:r>
              <a:rPr lang="en-US" b="1" dirty="0"/>
              <a:t>Morals</a:t>
            </a:r>
          </a:p>
          <a:p>
            <a:pPr lvl="1"/>
            <a:r>
              <a:rPr lang="en-US" dirty="0"/>
              <a:t>Rules which guide decisions about how to achieve value(s) on a given task.</a:t>
            </a:r>
          </a:p>
          <a:p>
            <a:pPr lvl="2"/>
            <a:r>
              <a:rPr lang="en-US" dirty="0"/>
              <a:t>Flexible morale framework?</a:t>
            </a:r>
          </a:p>
          <a:p>
            <a:pPr lvl="3"/>
            <a:r>
              <a:rPr lang="en-US" dirty="0"/>
              <a:t>Willing to bend or change the rules depending on situation?</a:t>
            </a:r>
          </a:p>
          <a:p>
            <a:pPr lvl="2"/>
            <a:endParaRPr lang="en-US" sz="2000" dirty="0"/>
          </a:p>
        </p:txBody>
      </p:sp>
      <p:grpSp>
        <p:nvGrpSpPr>
          <p:cNvPr id="25" name="Group 24"/>
          <p:cNvGrpSpPr/>
          <p:nvPr/>
        </p:nvGrpSpPr>
        <p:grpSpPr>
          <a:xfrm>
            <a:off x="1028836" y="2888380"/>
            <a:ext cx="3359427" cy="2221418"/>
            <a:chOff x="756616" y="2776700"/>
            <a:chExt cx="3359427" cy="2221418"/>
          </a:xfrm>
        </p:grpSpPr>
        <p:pic>
          <p:nvPicPr>
            <p:cNvPr id="15" name="Picture 4" descr="http://www.allfordmustangs.com/photopost/data/500/1966_Ford_Mustang_Coupe_02.jpg">
              <a:extLst>
                <a:ext uri="{FF2B5EF4-FFF2-40B4-BE49-F238E27FC236}">
                  <a16:creationId xmlns="" xmlns:a16="http://schemas.microsoft.com/office/drawing/2014/main" id="{44DB9810-35CA-4820-A32E-2153AEDD1E8A}"/>
                </a:ext>
              </a:extLst>
            </p:cNvPr>
            <p:cNvPicPr>
              <a:picLocks noChangeAspect="1" noChangeArrowheads="1"/>
            </p:cNvPicPr>
            <p:nvPr/>
          </p:nvPicPr>
          <p:blipFill>
            <a:blip r:embed="rId3" cstate="print"/>
            <a:srcRect/>
            <a:stretch>
              <a:fillRect/>
            </a:stretch>
          </p:blipFill>
          <p:spPr bwMode="auto">
            <a:xfrm>
              <a:off x="1925019" y="4100831"/>
              <a:ext cx="2191024" cy="897287"/>
            </a:xfrm>
            <a:prstGeom prst="rect">
              <a:avLst/>
            </a:prstGeom>
            <a:ln>
              <a:noFill/>
            </a:ln>
            <a:effectLst>
              <a:outerShdw blurRad="292100" dist="139700" dir="2700000" algn="tl" rotWithShape="0">
                <a:srgbClr val="333333">
                  <a:alpha val="65000"/>
                </a:srgbClr>
              </a:outerShdw>
            </a:effectLst>
          </p:spPr>
        </p:pic>
        <p:grpSp>
          <p:nvGrpSpPr>
            <p:cNvPr id="24" name="Group 23"/>
            <p:cNvGrpSpPr/>
            <p:nvPr/>
          </p:nvGrpSpPr>
          <p:grpSpPr>
            <a:xfrm>
              <a:off x="756616" y="2776700"/>
              <a:ext cx="1316653" cy="1165723"/>
              <a:chOff x="756616" y="2776700"/>
              <a:chExt cx="1316653" cy="1165723"/>
            </a:xfrm>
          </p:grpSpPr>
          <p:pic>
            <p:nvPicPr>
              <p:cNvPr id="21" name="Picture 20">
                <a:extLst>
                  <a:ext uri="{FF2B5EF4-FFF2-40B4-BE49-F238E27FC236}">
                    <a16:creationId xmlns="" xmlns:a16="http://schemas.microsoft.com/office/drawing/2014/main" id="{27013AA4-A666-4D75-A385-669748C37BEA}"/>
                  </a:ext>
                </a:extLst>
              </p:cNvPr>
              <p:cNvPicPr>
                <a:picLocks noChangeAspect="1"/>
              </p:cNvPicPr>
              <p:nvPr/>
            </p:nvPicPr>
            <p:blipFill>
              <a:blip r:embed="rId4" cstate="print"/>
              <a:stretch>
                <a:fillRect/>
              </a:stretch>
            </p:blipFill>
            <p:spPr>
              <a:xfrm>
                <a:off x="926639" y="3177109"/>
                <a:ext cx="627615" cy="627615"/>
              </a:xfrm>
              <a:prstGeom prst="rect">
                <a:avLst/>
              </a:prstGeom>
            </p:spPr>
          </p:pic>
          <p:sp>
            <p:nvSpPr>
              <p:cNvPr id="13" name="Cloud Callout 9">
                <a:extLst>
                  <a:ext uri="{FF2B5EF4-FFF2-40B4-BE49-F238E27FC236}">
                    <a16:creationId xmlns="" xmlns:a16="http://schemas.microsoft.com/office/drawing/2014/main" id="{1898AFCF-7AC6-493D-9C31-37883DF69A68}"/>
                  </a:ext>
                </a:extLst>
              </p:cNvPr>
              <p:cNvSpPr/>
              <p:nvPr/>
            </p:nvSpPr>
            <p:spPr>
              <a:xfrm>
                <a:off x="756616" y="2813002"/>
                <a:ext cx="1272209" cy="1129421"/>
              </a:xfrm>
              <a:prstGeom prst="cloudCallout">
                <a:avLst>
                  <a:gd name="adj1" fmla="val 47734"/>
                  <a:gd name="adj2" fmla="val 684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1" name="Picture 7" descr="C:\Users\Me\AppData\Local\Microsoft\Windows\INetCache\IE\ANHH25RX\600px-BallPein[1].png"/>
              <p:cNvPicPr>
                <a:picLocks noChangeAspect="1" noChangeArrowheads="1"/>
              </p:cNvPicPr>
              <p:nvPr/>
            </p:nvPicPr>
            <p:blipFill>
              <a:blip r:embed="rId5" cstate="print"/>
              <a:srcRect/>
              <a:stretch>
                <a:fillRect/>
              </a:stretch>
            </p:blipFill>
            <p:spPr bwMode="auto">
              <a:xfrm rot="20541989">
                <a:off x="1189616" y="2776700"/>
                <a:ext cx="883653" cy="830634"/>
              </a:xfrm>
              <a:prstGeom prst="rect">
                <a:avLst/>
              </a:prstGeom>
              <a:noFill/>
            </p:spPr>
          </p:pic>
        </p:grpSp>
      </p:grpSp>
      <p:grpSp>
        <p:nvGrpSpPr>
          <p:cNvPr id="58" name="Group 57"/>
          <p:cNvGrpSpPr/>
          <p:nvPr/>
        </p:nvGrpSpPr>
        <p:grpSpPr>
          <a:xfrm>
            <a:off x="5071201" y="2910513"/>
            <a:ext cx="2697710" cy="2199285"/>
            <a:chOff x="5071201" y="2910513"/>
            <a:chExt cx="2697710" cy="2199285"/>
          </a:xfrm>
        </p:grpSpPr>
        <p:pic>
          <p:nvPicPr>
            <p:cNvPr id="18" name="Picture 5">
              <a:extLst>
                <a:ext uri="{FF2B5EF4-FFF2-40B4-BE49-F238E27FC236}">
                  <a16:creationId xmlns="" xmlns:a16="http://schemas.microsoft.com/office/drawing/2014/main" id="{6D4E41F5-809A-4E8D-B728-B9D6DE52D8FC}"/>
                </a:ext>
              </a:extLst>
            </p:cNvPr>
            <p:cNvPicPr>
              <a:picLocks noChangeAspect="1" noChangeArrowheads="1"/>
            </p:cNvPicPr>
            <p:nvPr/>
          </p:nvPicPr>
          <p:blipFill>
            <a:blip r:embed="rId6" cstate="print"/>
            <a:srcRect/>
            <a:stretch>
              <a:fillRect/>
            </a:stretch>
          </p:blipFill>
          <p:spPr bwMode="auto">
            <a:xfrm>
              <a:off x="5071201" y="4146993"/>
              <a:ext cx="1869366" cy="962805"/>
            </a:xfrm>
            <a:prstGeom prst="rect">
              <a:avLst/>
            </a:prstGeom>
            <a:ln>
              <a:noFill/>
            </a:ln>
            <a:effectLst>
              <a:outerShdw blurRad="292100" dist="139700" dir="2700000" algn="tl" rotWithShape="0">
                <a:srgbClr val="333333">
                  <a:alpha val="65000"/>
                </a:srgbClr>
              </a:outerShdw>
            </a:effectLst>
          </p:spPr>
        </p:pic>
        <p:pic>
          <p:nvPicPr>
            <p:cNvPr id="1058" name="Picture 34" descr="C:\Users\Me\AppData\Local\Microsoft\Windows\INetCache\IE\ANHH25RX\bt-300x169[1].jpg"/>
            <p:cNvPicPr>
              <a:picLocks noChangeAspect="1" noChangeArrowheads="1"/>
            </p:cNvPicPr>
            <p:nvPr/>
          </p:nvPicPr>
          <p:blipFill>
            <a:blip r:embed="rId7" cstate="print"/>
            <a:srcRect/>
            <a:stretch>
              <a:fillRect/>
            </a:stretch>
          </p:blipFill>
          <p:spPr bwMode="auto">
            <a:xfrm>
              <a:off x="6208846" y="2910513"/>
              <a:ext cx="1560065" cy="914226"/>
            </a:xfrm>
            <a:prstGeom prst="cloudCallout">
              <a:avLst>
                <a:gd name="adj1" fmla="val -64274"/>
                <a:gd name="adj2" fmla="val 89986"/>
              </a:avLst>
            </a:prstGeom>
            <a:noFill/>
            <a:ln>
              <a:solidFill>
                <a:schemeClr val="tx1">
                  <a:lumMod val="75000"/>
                  <a:lumOff val="25000"/>
                </a:schemeClr>
              </a:solidFill>
            </a:ln>
          </p:spPr>
        </p:pic>
      </p:grpSp>
    </p:spTree>
    <p:extLst>
      <p:ext uri="{BB962C8B-B14F-4D97-AF65-F5344CB8AC3E}">
        <p14:creationId xmlns="" xmlns:p14="http://schemas.microsoft.com/office/powerpoint/2010/main" val="350733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B. Values, Morals, Laws</a:t>
            </a:r>
          </a:p>
        </p:txBody>
      </p:sp>
      <p:sp>
        <p:nvSpPr>
          <p:cNvPr id="2" name="Content Placeholder 1"/>
          <p:cNvSpPr>
            <a:spLocks noGrp="1"/>
          </p:cNvSpPr>
          <p:nvPr>
            <p:ph idx="1"/>
          </p:nvPr>
        </p:nvSpPr>
        <p:spPr/>
        <p:txBody>
          <a:bodyPr>
            <a:normAutofit/>
          </a:bodyPr>
          <a:lstStyle/>
          <a:p>
            <a:r>
              <a:rPr lang="en-US" b="1" dirty="0"/>
              <a:t>Morals</a:t>
            </a:r>
          </a:p>
          <a:p>
            <a:pPr lvl="1"/>
            <a:r>
              <a:rPr lang="en-US" dirty="0"/>
              <a:t>Rules which guide decisions about how to achieve value(s) on a given task.</a:t>
            </a:r>
          </a:p>
          <a:p>
            <a:pPr lvl="2"/>
            <a:r>
              <a:rPr lang="en-US" dirty="0"/>
              <a:t>Flexible morale framework?</a:t>
            </a:r>
          </a:p>
          <a:p>
            <a:pPr lvl="3"/>
            <a:r>
              <a:rPr lang="en-US" dirty="0"/>
              <a:t>Willing to bend or change the rules depending on situation?</a:t>
            </a:r>
          </a:p>
          <a:p>
            <a:pPr lvl="2"/>
            <a:endParaRPr lang="en-US" sz="2000" dirty="0"/>
          </a:p>
        </p:txBody>
      </p:sp>
      <p:grpSp>
        <p:nvGrpSpPr>
          <p:cNvPr id="5" name="Group 4">
            <a:extLst>
              <a:ext uri="{FF2B5EF4-FFF2-40B4-BE49-F238E27FC236}">
                <a16:creationId xmlns="" xmlns:a16="http://schemas.microsoft.com/office/drawing/2014/main" id="{5EC1A2D1-FE85-4870-883B-89632B13B14B}"/>
              </a:ext>
            </a:extLst>
          </p:cNvPr>
          <p:cNvGrpSpPr/>
          <p:nvPr/>
        </p:nvGrpSpPr>
        <p:grpSpPr>
          <a:xfrm>
            <a:off x="1653702" y="2891230"/>
            <a:ext cx="3683610" cy="2247978"/>
            <a:chOff x="1653702" y="3299791"/>
            <a:chExt cx="3683610" cy="2247978"/>
          </a:xfrm>
        </p:grpSpPr>
        <p:grpSp>
          <p:nvGrpSpPr>
            <p:cNvPr id="30" name="Group 29">
              <a:extLst>
                <a:ext uri="{FF2B5EF4-FFF2-40B4-BE49-F238E27FC236}">
                  <a16:creationId xmlns="" xmlns:a16="http://schemas.microsoft.com/office/drawing/2014/main" id="{6A1836C0-A21F-4F34-BBE1-C9D716E087F1}"/>
                </a:ext>
              </a:extLst>
            </p:cNvPr>
            <p:cNvGrpSpPr/>
            <p:nvPr/>
          </p:nvGrpSpPr>
          <p:grpSpPr>
            <a:xfrm>
              <a:off x="1811716" y="4083904"/>
              <a:ext cx="1328958" cy="1234231"/>
              <a:chOff x="1682507" y="3845365"/>
              <a:chExt cx="1328958" cy="1234231"/>
            </a:xfrm>
          </p:grpSpPr>
          <p:pic>
            <p:nvPicPr>
              <p:cNvPr id="10" name="Picture 9">
                <a:extLst>
                  <a:ext uri="{FF2B5EF4-FFF2-40B4-BE49-F238E27FC236}">
                    <a16:creationId xmlns="" xmlns:a16="http://schemas.microsoft.com/office/drawing/2014/main" id="{5067FE25-553B-4CE7-BE52-D51EE7298F7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82507" y="3866322"/>
                <a:ext cx="1328958" cy="1213274"/>
              </a:xfrm>
              <a:prstGeom prst="rect">
                <a:avLst/>
              </a:prstGeom>
            </p:spPr>
          </p:pic>
          <p:pic>
            <p:nvPicPr>
              <p:cNvPr id="18" name="Picture 17">
                <a:extLst>
                  <a:ext uri="{FF2B5EF4-FFF2-40B4-BE49-F238E27FC236}">
                    <a16:creationId xmlns="" xmlns:a16="http://schemas.microsoft.com/office/drawing/2014/main" id="{A9E2E9F6-06F6-4D94-8FDE-4C58CF10E88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20775216">
                <a:off x="2562325" y="3858560"/>
                <a:ext cx="244983" cy="244983"/>
              </a:xfrm>
              <a:prstGeom prst="rect">
                <a:avLst/>
              </a:prstGeom>
            </p:spPr>
          </p:pic>
          <p:pic>
            <p:nvPicPr>
              <p:cNvPr id="29" name="Picture 28">
                <a:extLst>
                  <a:ext uri="{FF2B5EF4-FFF2-40B4-BE49-F238E27FC236}">
                    <a16:creationId xmlns="" xmlns:a16="http://schemas.microsoft.com/office/drawing/2014/main" id="{CF0258AA-E7A2-4A3D-93F7-7E37CBA1BC22}"/>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1102108">
                <a:off x="1877650" y="3845365"/>
                <a:ext cx="292434" cy="185445"/>
              </a:xfrm>
              <a:prstGeom prst="rect">
                <a:avLst/>
              </a:prstGeom>
            </p:spPr>
          </p:pic>
        </p:grpSp>
        <p:sp>
          <p:nvSpPr>
            <p:cNvPr id="33" name="Speech Bubble: Rectangle with Corners Rounded 32">
              <a:extLst>
                <a:ext uri="{FF2B5EF4-FFF2-40B4-BE49-F238E27FC236}">
                  <a16:creationId xmlns="" xmlns:a16="http://schemas.microsoft.com/office/drawing/2014/main" id="{72EB6A5E-7FB4-4C89-B41E-F6792839D7C0}"/>
                </a:ext>
              </a:extLst>
            </p:cNvPr>
            <p:cNvSpPr/>
            <p:nvPr/>
          </p:nvSpPr>
          <p:spPr>
            <a:xfrm>
              <a:off x="2773017" y="3299791"/>
              <a:ext cx="2564295" cy="655983"/>
            </a:xfrm>
            <a:prstGeom prst="wedgeRoundRectCallout">
              <a:avLst>
                <a:gd name="adj1" fmla="val -40977"/>
                <a:gd name="adj2" fmla="val 97513"/>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i="0" dirty="0">
                  <a:solidFill>
                    <a:schemeClr val="tx1"/>
                  </a:solidFill>
                </a:rPr>
                <a:t>I’d like to say thanks for the help by giving you a ...</a:t>
              </a:r>
            </a:p>
          </p:txBody>
        </p:sp>
        <p:grpSp>
          <p:nvGrpSpPr>
            <p:cNvPr id="4" name="Group 3">
              <a:extLst>
                <a:ext uri="{FF2B5EF4-FFF2-40B4-BE49-F238E27FC236}">
                  <a16:creationId xmlns="" xmlns:a16="http://schemas.microsoft.com/office/drawing/2014/main" id="{0BB73486-01FD-4F56-B4B0-F84271C65B1D}"/>
                </a:ext>
              </a:extLst>
            </p:cNvPr>
            <p:cNvGrpSpPr/>
            <p:nvPr/>
          </p:nvGrpSpPr>
          <p:grpSpPr>
            <a:xfrm>
              <a:off x="1653702" y="5270770"/>
              <a:ext cx="1731668" cy="276999"/>
              <a:chOff x="1653702" y="5270770"/>
              <a:chExt cx="1731668" cy="276999"/>
            </a:xfrm>
          </p:grpSpPr>
          <p:sp>
            <p:nvSpPr>
              <p:cNvPr id="3" name="TextBox 2">
                <a:extLst>
                  <a:ext uri="{FF2B5EF4-FFF2-40B4-BE49-F238E27FC236}">
                    <a16:creationId xmlns="" xmlns:a16="http://schemas.microsoft.com/office/drawing/2014/main" id="{7150DB70-CA73-4F57-8852-A266DA2356DD}"/>
                  </a:ext>
                </a:extLst>
              </p:cNvPr>
              <p:cNvSpPr txBox="1"/>
              <p:nvPr/>
            </p:nvSpPr>
            <p:spPr>
              <a:xfrm>
                <a:off x="1653702" y="5270770"/>
                <a:ext cx="766557" cy="276999"/>
              </a:xfrm>
              <a:prstGeom prst="rect">
                <a:avLst/>
              </a:prstGeom>
              <a:noFill/>
            </p:spPr>
            <p:txBody>
              <a:bodyPr wrap="none" rtlCol="0">
                <a:spAutoFit/>
              </a:bodyPr>
              <a:lstStyle/>
              <a:p>
                <a:r>
                  <a:rPr lang="en-US" sz="1200"/>
                  <a:t>Inspector</a:t>
                </a:r>
              </a:p>
            </p:txBody>
          </p:sp>
          <p:sp>
            <p:nvSpPr>
              <p:cNvPr id="11" name="TextBox 10">
                <a:extLst>
                  <a:ext uri="{FF2B5EF4-FFF2-40B4-BE49-F238E27FC236}">
                    <a16:creationId xmlns="" xmlns:a16="http://schemas.microsoft.com/office/drawing/2014/main" id="{A01EBD13-5960-4624-9F0D-0A132CCD9090}"/>
                  </a:ext>
                </a:extLst>
              </p:cNvPr>
              <p:cNvSpPr txBox="1"/>
              <p:nvPr/>
            </p:nvSpPr>
            <p:spPr>
              <a:xfrm>
                <a:off x="2516221" y="5270770"/>
                <a:ext cx="869149" cy="276999"/>
              </a:xfrm>
              <a:prstGeom prst="rect">
                <a:avLst/>
              </a:prstGeom>
              <a:noFill/>
            </p:spPr>
            <p:txBody>
              <a:bodyPr wrap="none" rtlCol="0">
                <a:spAutoFit/>
              </a:bodyPr>
              <a:lstStyle/>
              <a:p>
                <a:r>
                  <a:rPr lang="en-US" sz="1200"/>
                  <a:t>Contractor</a:t>
                </a:r>
              </a:p>
            </p:txBody>
          </p:sp>
        </p:grpSp>
      </p:grpSp>
    </p:spTree>
    <p:extLst>
      <p:ext uri="{BB962C8B-B14F-4D97-AF65-F5344CB8AC3E}">
        <p14:creationId xmlns="" xmlns:p14="http://schemas.microsoft.com/office/powerpoint/2010/main" val="2217336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3 - &amp;quot;Scenario&amp;quot;&quot;/&gt;&lt;property id=&quot;20307&quot; value=&quot;279&quot;/&gt;&lt;/object&gt;&lt;object type=&quot;3&quot; unique_id=&quot;10009&quot;&gt;&lt;property id=&quot;20148&quot; value=&quot;5&quot;/&gt;&lt;property id=&quot;20300&quot; value=&quot;Slide 10 - &amp;quot;B. Values, Morals, Laws&amp;quot;&quot;/&gt;&lt;property id=&quot;20307&quot; value=&quot;272&quot;/&gt;&lt;/object&gt;&lt;object type=&quot;3&quot; unique_id=&quot;10029&quot;&gt;&lt;property id=&quot;20148&quot; value=&quot;5&quot;/&gt;&lt;property id=&quot;20300&quot; value=&quot;Slide 28 - &amp;quot;E. Professional Ethics&amp;quot;&quot;/&gt;&lt;property id=&quot;20307&quot; value=&quot;280&quot;/&gt;&lt;/object&gt;&lt;object type=&quot;3&quot; unique_id=&quot;10329&quot;&gt;&lt;property id=&quot;20148&quot; value=&quot;5&quot;/&gt;&lt;property id=&quot;20300&quot; value=&quot;Slide 4 - &amp;quot;Scenario&amp;quot;&quot;/&gt;&lt;property id=&quot;20307&quot; value=&quot;289&quot;/&gt;&lt;/object&gt;&lt;object type=&quot;3&quot; unique_id=&quot;10330&quot;&gt;&lt;property id=&quot;20148&quot; value=&quot;5&quot;/&gt;&lt;property id=&quot;20300&quot; value=&quot;Slide 5 - &amp;quot;Scenario&amp;quot;&quot;/&gt;&lt;property id=&quot;20307&quot; value=&quot;288&quot;/&gt;&lt;/object&gt;&lt;object type=&quot;3&quot; unique_id=&quot;10331&quot;&gt;&lt;property id=&quot;20148&quot; value=&quot;5&quot;/&gt;&lt;property id=&quot;20300&quot; value=&quot;Slide 7 - &amp;quot;A. What are “Ethics”&amp;quot;&quot;/&gt;&lt;property id=&quot;20307&quot; value=&quot;287&quot;/&gt;&lt;/object&gt;&lt;object type=&quot;3&quot; unique_id=&quot;10364&quot;&gt;&lt;property id=&quot;20148&quot; value=&quot;5&quot;/&gt;&lt;property id=&quot;20300&quot; value=&quot;Slide 6 - &amp;quot;Scenario&amp;quot;&quot;/&gt;&lt;property id=&quot;20307&quot; value=&quot;290&quot;/&gt;&lt;/object&gt;&lt;object type=&quot;3&quot; unique_id=&quot;10365&quot;&gt;&lt;property id=&quot;20148&quot; value=&quot;5&quot;/&gt;&lt;property id=&quot;20300&quot; value=&quot;Slide 9 - &amp;quot;B. Values, Morals, Laws&amp;quot;&quot;/&gt;&lt;property id=&quot;20307&quot; value=&quot;291&quot;/&gt;&lt;/object&gt;&lt;object type=&quot;3&quot; unique_id=&quot;10492&quot;&gt;&lt;property id=&quot;20148&quot; value=&quot;5&quot;/&gt;&lt;property id=&quot;20300&quot; value=&quot;Slide 11 - &amp;quot;B. Values, Morals, Laws&amp;quot;&quot;/&gt;&lt;property id=&quot;20307&quot; value=&quot;293&quot;/&gt;&lt;/object&gt;&lt;object type=&quot;3&quot; unique_id=&quot;10493&quot;&gt;&lt;property id=&quot;20148&quot; value=&quot;5&quot;/&gt;&lt;property id=&quot;20300&quot; value=&quot;Slide 12 - &amp;quot;B. Values, Morals, Laws&amp;quot;&quot;/&gt;&lt;property id=&quot;20307&quot; value=&quot;294&quot;/&gt;&lt;/object&gt;&lt;object type=&quot;3&quot; unique_id=&quot;10494&quot;&gt;&lt;property id=&quot;20148&quot; value=&quot;5&quot;/&gt;&lt;property id=&quot;20300&quot; value=&quot;Slide 14 - &amp;quot;B. Values, Morals, Laws&amp;quot;&quot;/&gt;&lt;property id=&quot;20307&quot; value=&quot;295&quot;/&gt;&lt;/object&gt;&lt;object type=&quot;3&quot; unique_id=&quot;10685&quot;&gt;&lt;property id=&quot;20148&quot; value=&quot;5&quot;/&gt;&lt;property id=&quot;20300&quot; value=&quot;Slide 13 - &amp;quot;B. Values, Morals, Laws&amp;quot;&quot;/&gt;&lt;property id=&quot;20307&quot; value=&quot;296&quot;/&gt;&lt;/object&gt;&lt;object type=&quot;3&quot; unique_id=&quot;10686&quot;&gt;&lt;property id=&quot;20148&quot; value=&quot;5&quot;/&gt;&lt;property id=&quot;20300&quot; value=&quot;Slide 15 - &amp;quot;C. Laws and Ethics&amp;quot;&quot;/&gt;&lt;property id=&quot;20307&quot; value=&quot;299&quot;/&gt;&lt;/object&gt;&lt;object type=&quot;3&quot; unique_id=&quot;10687&quot;&gt;&lt;property id=&quot;20148&quot; value=&quot;5&quot;/&gt;&lt;property id=&quot;20300&quot; value=&quot;Slide 16 - &amp;quot;C. Laws and Ethics&amp;quot;&quot;/&gt;&lt;property id=&quot;20307&quot; value=&quot;297&quot;/&gt;&lt;/object&gt;&lt;object type=&quot;3&quot; unique_id=&quot;10690&quot;&gt;&lt;property id=&quot;20148&quot; value=&quot;5&quot;/&gt;&lt;property id=&quot;20300&quot; value=&quot;Slide 23 - &amp;quot;D. Ethical Decision Making&amp;quot;&quot;/&gt;&lt;property id=&quot;20307&quot; value=&quot;301&quot;/&gt;&lt;/object&gt;&lt;object type=&quot;3&quot; unique_id=&quot;10691&quot;&gt;&lt;property id=&quot;20148&quot; value=&quot;5&quot;/&gt;&lt;property id=&quot;20300&quot; value=&quot;Slide 24 - &amp;quot;D. Ethical Decision Making&amp;quot;&quot;/&gt;&lt;property id=&quot;20307&quot; value=&quot;302&quot;/&gt;&lt;/object&gt;&lt;object type=&quot;3&quot; unique_id=&quot;10692&quot;&gt;&lt;property id=&quot;20148&quot; value=&quot;5&quot;/&gt;&lt;property id=&quot;20300&quot; value=&quot;Slide 26 - &amp;quot;D. Ethical Decision Making&amp;quot;&quot;/&gt;&lt;property id=&quot;20307&quot; value=&quot;303&quot;/&gt;&lt;/object&gt;&lt;object type=&quot;3&quot; unique_id=&quot;10693&quot;&gt;&lt;property id=&quot;20148&quot; value=&quot;5&quot;/&gt;&lt;property id=&quot;20300&quot; value=&quot;Slide 27 - &amp;quot;D. Ethical Decision Making&amp;quot;&quot;/&gt;&lt;property id=&quot;20307&quot; value=&quot;304&quot;/&gt;&lt;/object&gt;&lt;object type=&quot;3&quot; unique_id=&quot;10748&quot;&gt;&lt;property id=&quot;20148&quot; value=&quot;5&quot;/&gt;&lt;property id=&quot;20300&quot; value=&quot;Slide 29 - &amp;quot;E. Professional Ethics&amp;quot;&quot;/&gt;&lt;property id=&quot;20307&quot; value=&quot;305&quot;/&gt;&lt;/object&gt;&lt;object type=&quot;3&quot; unique_id=&quot;11205&quot;&gt;&lt;property id=&quot;20148&quot; value=&quot;5&quot;/&gt;&lt;property id=&quot;20300&quot; value=&quot;Slide 35 - &amp;quot;F. Case Studies&amp;quot;&quot;/&gt;&lt;property id=&quot;20307&quot; value=&quot;312&quot;/&gt;&lt;/object&gt;&lt;object type=&quot;3&quot; unique_id=&quot;11206&quot;&gt;&lt;property id=&quot;20148&quot; value=&quot;5&quot;/&gt;&lt;property id=&quot;20300&quot; value=&quot;Slide 37 - &amp;quot;F. Case Studies&amp;quot;&quot;/&gt;&lt;property id=&quot;20307&quot; value=&quot;315&quot;/&gt;&lt;/object&gt;&lt;object type=&quot;3&quot; unique_id=&quot;11208&quot;&gt;&lt;property id=&quot;20148&quot; value=&quot;5&quot;/&gt;&lt;property id=&quot;20300&quot; value=&quot;Slide 42 - &amp;quot;F. Case Studies&amp;quot;&quot;/&gt;&lt;property id=&quot;20307&quot; value=&quot;318&quot;/&gt;&lt;/object&gt;&lt;object type=&quot;3&quot; unique_id=&quot;11210&quot;&gt;&lt;property id=&quot;20148&quot; value=&quot;5&quot;/&gt;&lt;property id=&quot;20300&quot; value=&quot;Slide 46&quot;/&gt;&lt;property id=&quot;20307&quot; value=&quot;320&quot;/&gt;&lt;/object&gt;&lt;object type=&quot;3&quot; unique_id=&quot;19661&quot;&gt;&lt;property id=&quot;20148&quot; value=&quot;5&quot;/&gt;&lt;property id=&quot;20300&quot; value=&quot;Slide 1 - &amp;quot;Overview of Ethics&amp;quot;&quot;/&gt;&lt;property id=&quot;20307&quot; value=&quot;334&quot;/&gt;&lt;/object&gt;&lt;object type=&quot;3&quot; unique_id=&quot;19662&quot;&gt;&lt;property id=&quot;20148&quot; value=&quot;5&quot;/&gt;&lt;property id=&quot;20300&quot; value=&quot;Slide 17 - &amp;quot;C. Laws and Ethics&amp;quot;&quot;/&gt;&lt;property id=&quot;20307&quot; value=&quot;325&quot;/&gt;&lt;/object&gt;&lt;object type=&quot;3&quot; unique_id=&quot;19663&quot;&gt;&lt;property id=&quot;20148&quot; value=&quot;5&quot;/&gt;&lt;property id=&quot;20300&quot; value=&quot;Slide 36 - &amp;quot;F. Case Studies&amp;quot;&quot;/&gt;&lt;property id=&quot;20307&quot; value=&quot;326&quot;/&gt;&lt;/object&gt;&lt;object type=&quot;3&quot; unique_id=&quot;19664&quot;&gt;&lt;property id=&quot;20148&quot; value=&quot;5&quot;/&gt;&lt;property id=&quot;20300&quot; value=&quot;Slide 45 - &amp;quot;F. Case Studies&amp;quot;&quot;/&gt;&lt;property id=&quot;20307&quot; value=&quot;327&quot;/&gt;&lt;/object&gt;&lt;object type=&quot;3&quot; unique_id=&quot;20997&quot;&gt;&lt;property id=&quot;20148&quot; value=&quot;5&quot;/&gt;&lt;property id=&quot;20300&quot; value=&quot;Slide 25 - &amp;quot;D. Ethical Decision Making&amp;quot;&quot;/&gt;&lt;property id=&quot;20307&quot; value=&quot;340&quot;/&gt;&lt;/object&gt;&lt;object type=&quot;3&quot; unique_id=&quot;20998&quot;&gt;&lt;property id=&quot;20148&quot; value=&quot;5&quot;/&gt;&lt;property id=&quot;20300&quot; value=&quot;Slide 30 - &amp;quot;E. Professional Ethics&amp;quot;&quot;/&gt;&lt;property id=&quot;20307&quot; value=&quot;342&quot;/&gt;&lt;/object&gt;&lt;object type=&quot;3&quot; unique_id=&quot;20999&quot;&gt;&lt;property id=&quot;20148&quot; value=&quot;5&quot;/&gt;&lt;property id=&quot;20300&quot; value=&quot;Slide 31 - &amp;quot;E. Professional Ethics&amp;quot;&quot;/&gt;&lt;property id=&quot;20307&quot; value=&quot;341&quot;/&gt;&lt;/object&gt;&lt;object type=&quot;3&quot; unique_id=&quot;21000&quot;&gt;&lt;property id=&quot;20148&quot; value=&quot;5&quot;/&gt;&lt;property id=&quot;20300&quot; value=&quot;Slide 32 - &amp;quot;E. Professional Ethics&amp;quot;&quot;/&gt;&lt;property id=&quot;20307&quot; value=&quot;343&quot;/&gt;&lt;/object&gt;&lt;object type=&quot;3&quot; unique_id=&quot;21001&quot;&gt;&lt;property id=&quot;20148&quot; value=&quot;5&quot;/&gt;&lt;property id=&quot;20300&quot; value=&quot;Slide 33 - &amp;quot;E. Professional Ethics&amp;quot;&quot;/&gt;&lt;property id=&quot;20307&quot; value=&quot;345&quot;/&gt;&lt;/object&gt;&lt;object type=&quot;3&quot; unique_id=&quot;21002&quot;&gt;&lt;property id=&quot;20148&quot; value=&quot;5&quot;/&gt;&lt;property id=&quot;20300&quot; value=&quot;Slide 34 - &amp;quot;E. Professional Ethics&amp;quot;&quot;/&gt;&lt;property id=&quot;20307&quot; value=&quot;346&quot;/&gt;&lt;/object&gt;&lt;object type=&quot;3&quot; unique_id=&quot;21004&quot;&gt;&lt;property id=&quot;20148&quot; value=&quot;5&quot;/&gt;&lt;property id=&quot;20300&quot; value=&quot;Slide 43 - &amp;quot;F. Case Studies&amp;quot;&quot;/&gt;&lt;property id=&quot;20307&quot; value=&quot;348&quot;/&gt;&lt;/object&gt;&lt;object type=&quot;3&quot; unique_id=&quot;21009&quot;&gt;&lt;property id=&quot;20148&quot; value=&quot;5&quot;/&gt;&lt;property id=&quot;20300&quot; value=&quot;Slide 47&quot;/&gt;&lt;property id=&quot;20307&quot; value=&quot;353&quot;/&gt;&lt;/object&gt;&lt;object type=&quot;3&quot; unique_id=&quot;21149&quot;&gt;&lt;property id=&quot;20148&quot; value=&quot;5&quot;/&gt;&lt;property id=&quot;20300&quot; value=&quot;Slide 2&quot;/&gt;&lt;property id=&quot;20307&quot; value=&quot;365&quot;/&gt;&lt;/object&gt;&lt;object type=&quot;3&quot; unique_id=&quot;21150&quot;&gt;&lt;property id=&quot;20148&quot; value=&quot;5&quot;/&gt;&lt;property id=&quot;20300&quot; value=&quot;Slide 8 - &amp;quot;A. What are “Ethics”&amp;quot;&quot;/&gt;&lt;property id=&quot;20307&quot; value=&quot;354&quot;/&gt;&lt;/object&gt;&lt;object type=&quot;3&quot; unique_id=&quot;21151&quot;&gt;&lt;property id=&quot;20148&quot; value=&quot;5&quot;/&gt;&lt;property id=&quot;20300&quot; value=&quot;Slide 18 - &amp;quot;C. Laws and Ethics&amp;quot;&quot;/&gt;&lt;property id=&quot;20307&quot; value=&quot;355&quot;/&gt;&lt;/object&gt;&lt;object type=&quot;3&quot; unique_id=&quot;21152&quot;&gt;&lt;property id=&quot;20148&quot; value=&quot;5&quot;/&gt;&lt;property id=&quot;20300&quot; value=&quot;Slide 19 - &amp;quot;C. Laws and Ethics&amp;quot;&quot;/&gt;&lt;property id=&quot;20307&quot; value=&quot;356&quot;/&gt;&lt;/object&gt;&lt;object type=&quot;3&quot; unique_id=&quot;21153&quot;&gt;&lt;property id=&quot;20148&quot; value=&quot;5&quot;/&gt;&lt;property id=&quot;20300&quot; value=&quot;Slide 20 - &amp;quot;C. Laws and Ethics&amp;quot;&quot;/&gt;&lt;property id=&quot;20307&quot; value=&quot;357&quot;/&gt;&lt;/object&gt;&lt;object type=&quot;3&quot; unique_id=&quot;21154&quot;&gt;&lt;property id=&quot;20148&quot; value=&quot;5&quot;/&gt;&lt;property id=&quot;20300&quot; value=&quot;Slide 21 - &amp;quot;C. Laws and Ethics&amp;quot;&quot;/&gt;&lt;property id=&quot;20307&quot; value=&quot;358&quot;/&gt;&lt;/object&gt;&lt;object type=&quot;3&quot; unique_id=&quot;21155&quot;&gt;&lt;property id=&quot;20148&quot; value=&quot;5&quot;/&gt;&lt;property id=&quot;20300&quot; value=&quot;Slide 22 - &amp;quot;C. Laws and Ethics&amp;quot;&quot;/&gt;&lt;property id=&quot;20307&quot; value=&quot;359&quot;/&gt;&lt;/object&gt;&lt;object type=&quot;3&quot; unique_id=&quot;21156&quot;&gt;&lt;property id=&quot;20148&quot; value=&quot;5&quot;/&gt;&lt;property id=&quot;20300&quot; value=&quot;Slide 38 - &amp;quot;F. Case Studies&amp;quot;&quot;/&gt;&lt;property id=&quot;20307&quot; value=&quot;360&quot;/&gt;&lt;/object&gt;&lt;object type=&quot;3&quot; unique_id=&quot;21157&quot;&gt;&lt;property id=&quot;20148&quot; value=&quot;5&quot;/&gt;&lt;property id=&quot;20300&quot; value=&quot;Slide 39 - &amp;quot;F. Case Studies&amp;quot;&quot;/&gt;&lt;property id=&quot;20307&quot; value=&quot;361&quot;/&gt;&lt;/object&gt;&lt;object type=&quot;3&quot; unique_id=&quot;21158&quot;&gt;&lt;property id=&quot;20148&quot; value=&quot;5&quot;/&gt;&lt;property id=&quot;20300&quot; value=&quot;Slide 40 - &amp;quot;F. Case Studies&amp;quot;&quot;/&gt;&lt;property id=&quot;20307&quot; value=&quot;362&quot;/&gt;&lt;/object&gt;&lt;object type=&quot;3&quot; unique_id=&quot;21159&quot;&gt;&lt;property id=&quot;20148&quot; value=&quot;5&quot;/&gt;&lt;property id=&quot;20300&quot; value=&quot;Slide 41 - &amp;quot;F. Case Studies&amp;quot;&quot;/&gt;&lt;property id=&quot;20307&quot; value=&quot;363&quot;/&gt;&lt;/object&gt;&lt;object type=&quot;3&quot; unique_id=&quot;21160&quot;&gt;&lt;property id=&quot;20148&quot; value=&quot;5&quot;/&gt;&lt;property id=&quot;20300&quot; value=&quot;Slide 44 - &amp;quot;F. Case Studies&amp;quot;&quot;/&gt;&lt;property id=&quot;20307&quot; value=&quot;36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231024-2C67-43B9-BC05-F10A079E1277}&quot;/&gt;&lt;filename val=&quot;C:\Users\jmahun\AppData\Local\Temp\PR\data\asimages\{DE231024-2C67-43B9-BC05-F10A079E1277}.png&quot;/&gt;&lt;hasEffects val=&quot;1&quot;/&gt;&lt;left val=&quot;285&quot;/&gt;&lt;top val=&quot;236.28&quot;/&gt;&lt;width val=&quot;215.64&quot;/&gt;&lt;height val=&quot;298.8&quot;/&gt;&lt;/ThreeDShape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5858</TotalTime>
  <Words>7349</Words>
  <Application>Microsoft Office PowerPoint</Application>
  <PresentationFormat>On-screen Show (4:3)</PresentationFormat>
  <Paragraphs>861</Paragraphs>
  <Slides>46</Slides>
  <Notes>24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46</vt:i4>
      </vt:variant>
    </vt:vector>
  </HeadingPairs>
  <TitlesOfParts>
    <vt:vector size="65" baseType="lpstr">
      <vt:lpstr>Arial</vt:lpstr>
      <vt:lpstr>Calibri</vt:lpstr>
      <vt:lpstr>Brush Script MT</vt:lpstr>
      <vt:lpstr>Verdana</vt:lpstr>
      <vt:lpstr>Alba Super</vt:lpstr>
      <vt:lpstr>Castellar</vt:lpstr>
      <vt:lpstr>Arial Black</vt:lpstr>
      <vt:lpstr>Copperplate Gothic Bold</vt:lpstr>
      <vt:lpstr>Eras Bold ITC</vt:lpstr>
      <vt:lpstr>Forte</vt:lpstr>
      <vt:lpstr>Maiandra GD</vt:lpstr>
      <vt:lpstr>French Script MT</vt:lpstr>
      <vt:lpstr>Lucida Calligraphy</vt:lpstr>
      <vt:lpstr>Times New Roman</vt:lpstr>
      <vt:lpstr>Wingdings</vt:lpstr>
      <vt:lpstr>SimSun</vt:lpstr>
      <vt:lpstr>Mangal</vt:lpstr>
      <vt:lpstr>Rage Italic</vt:lpstr>
      <vt:lpstr>Pushpin</vt:lpstr>
      <vt:lpstr>The Dilemma of Ethics?</vt:lpstr>
      <vt:lpstr>Slide 2</vt:lpstr>
      <vt:lpstr>A. What are “Ethics”</vt:lpstr>
      <vt:lpstr>A. What are “Ethics”</vt:lpstr>
      <vt:lpstr>A. What are “Ethics”</vt:lpstr>
      <vt:lpstr>B. Values, Morals, Laws</vt:lpstr>
      <vt:lpstr>B. Values, Morals, Laws</vt:lpstr>
      <vt:lpstr>B. Values, Morals, Laws</vt:lpstr>
      <vt:lpstr>B. Values, Morals, Laws</vt:lpstr>
      <vt:lpstr>B. Values, Morals, Laws</vt:lpstr>
      <vt:lpstr>B. Values, Morals, Laws</vt:lpstr>
      <vt:lpstr>B. Values, Morals, Laws</vt:lpstr>
      <vt:lpstr>B. Values, Morals, Laws</vt:lpstr>
      <vt:lpstr>B. Values, Morals, Laws</vt:lpstr>
      <vt:lpstr>B. Values, Morals, Laws</vt:lpstr>
      <vt:lpstr>B. Values, Morals, Laws</vt:lpstr>
      <vt:lpstr>B. Values, Morals, Laws</vt:lpstr>
      <vt:lpstr>B. Values, Morals, Laws</vt:lpstr>
      <vt:lpstr>C. Laws and Ethics</vt:lpstr>
      <vt:lpstr>C. Laws and Ethics</vt:lpstr>
      <vt:lpstr>C. Laws and Ethics</vt:lpstr>
      <vt:lpstr>C. Laws and Ethics</vt:lpstr>
      <vt:lpstr>C. Laws and Ethics</vt:lpstr>
      <vt:lpstr>C. Laws and Ethics</vt:lpstr>
      <vt:lpstr>C. Laws and Ethics</vt:lpstr>
      <vt:lpstr>C. Laws and Ethics</vt:lpstr>
      <vt:lpstr>C. Laws and Ethics</vt:lpstr>
      <vt:lpstr>C. Laws and Ethics</vt:lpstr>
      <vt:lpstr>C. Laws and Ethics</vt:lpstr>
      <vt:lpstr>C. Laws and Ethics</vt:lpstr>
      <vt:lpstr>D. Professional Ethics?</vt:lpstr>
      <vt:lpstr>D. Professional Ethics?</vt:lpstr>
      <vt:lpstr>D. Professional Ethics?</vt:lpstr>
      <vt:lpstr>D. Professional Ethics?</vt:lpstr>
      <vt:lpstr>D. Professional Ethics?</vt:lpstr>
      <vt:lpstr>D. Professional Ethics?</vt:lpstr>
      <vt:lpstr>D. Professional Ethics?</vt:lpstr>
      <vt:lpstr>D. Professional Ethics?</vt:lpstr>
      <vt:lpstr>D. Professional Ethics?</vt:lpstr>
      <vt:lpstr>D. Professional Ethics?</vt:lpstr>
      <vt:lpstr>D. Professional Ethics?</vt:lpstr>
      <vt:lpstr>Summary</vt:lpstr>
      <vt:lpstr>E. Case Studies</vt:lpstr>
      <vt:lpstr>E. Case Studies</vt:lpstr>
      <vt:lpstr>F. Case Studies</vt:lpstr>
      <vt:lpstr>Slide 46</vt:lpstr>
    </vt:vector>
  </TitlesOfParts>
  <Manager>Richard Storch</Manager>
  <Company>UW (Dept of Industrial Engg)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0: Intro to Engg Ethics</dc:title>
  <dc:subject>Engg Ethics</dc:subject>
  <dc:creator>Ron Merryman (rfkm@u.washington.edu)</dc:creator>
  <cp:keywords>engineering, ethics, dilemma, design, honesty</cp:keywords>
  <cp:lastModifiedBy>Me</cp:lastModifiedBy>
  <cp:revision>460</cp:revision>
  <dcterms:created xsi:type="dcterms:W3CDTF">2004-02-03T20:56:07Z</dcterms:created>
  <dcterms:modified xsi:type="dcterms:W3CDTF">2022-02-27T16:58:49Z</dcterms:modified>
</cp:coreProperties>
</file>