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notesMasterIdLst>
    <p:notesMasterId r:id="rId45"/>
  </p:notesMasterIdLst>
  <p:sldIdLst>
    <p:sldId id="289" r:id="rId2"/>
    <p:sldId id="531" r:id="rId3"/>
    <p:sldId id="514" r:id="rId4"/>
    <p:sldId id="530" r:id="rId5"/>
    <p:sldId id="480" r:id="rId6"/>
    <p:sldId id="481" r:id="rId7"/>
    <p:sldId id="444" r:id="rId8"/>
    <p:sldId id="443" r:id="rId9"/>
    <p:sldId id="482" r:id="rId10"/>
    <p:sldId id="439" r:id="rId11"/>
    <p:sldId id="440" r:id="rId12"/>
    <p:sldId id="485" r:id="rId13"/>
    <p:sldId id="486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83" r:id="rId23"/>
    <p:sldId id="497" r:id="rId24"/>
    <p:sldId id="498" r:id="rId25"/>
    <p:sldId id="500" r:id="rId26"/>
    <p:sldId id="499" r:id="rId27"/>
    <p:sldId id="501" r:id="rId28"/>
    <p:sldId id="502" r:id="rId29"/>
    <p:sldId id="503" r:id="rId30"/>
    <p:sldId id="504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27" r:id="rId40"/>
    <p:sldId id="528" r:id="rId41"/>
    <p:sldId id="515" r:id="rId42"/>
    <p:sldId id="529" r:id="rId43"/>
    <p:sldId id="523" r:id="rId44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46"/>
    </p:embeddedFont>
    <p:embeddedFont>
      <p:font typeface="Berlin Sans FB" panose="020E0602020502020306" pitchFamily="34" charset="0"/>
      <p:regular r:id="rId47"/>
      <p:bold r:id="rId48"/>
    </p:embeddedFont>
    <p:embeddedFont>
      <p:font typeface="Berlin Sans FB Demi" panose="020E0802020502020306" pitchFamily="34" charset="0"/>
      <p:bold r:id="rId49"/>
    </p:embeddedFont>
    <p:embeddedFont>
      <p:font typeface="Broadway" panose="04040905080B02020502" pitchFamily="82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A78"/>
    <a:srgbClr val="0033CC"/>
    <a:srgbClr val="FF0000"/>
    <a:srgbClr val="99CCFF"/>
    <a:srgbClr val="99CC00"/>
    <a:srgbClr val="008000"/>
    <a:srgbClr val="0000FF"/>
    <a:srgbClr val="00CC99"/>
    <a:srgbClr val="FF66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552B761-02C2-4646-BB86-AA859507DEA5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86373B6-FEA9-41E1-B01E-B88A13C52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10A9AEAB-38BD-4AFB-B4C9-AF741EE264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8034" y="2682910"/>
            <a:ext cx="6523348" cy="224470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308" y="2793442"/>
            <a:ext cx="6400800" cy="2050829"/>
          </a:xfr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F940-A260-4553-96F4-F3D647DFE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0E99-004A-46FF-A9BC-6E6D7D1FD4EF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73CE05-3026-4741-9956-82E72D2B3A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2600" y="498860"/>
            <a:ext cx="7589838" cy="1763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389C51-6395-4055-BEC3-0949C04B9339}"/>
              </a:ext>
            </a:extLst>
          </p:cNvPr>
          <p:cNvSpPr>
            <a:spLocks/>
          </p:cNvSpPr>
          <p:nvPr userDrawn="1"/>
        </p:nvSpPr>
        <p:spPr bwMode="auto">
          <a:xfrm>
            <a:off x="860425" y="50362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8806FA8C-E588-4046-A03B-FEFA2022F1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8488" y="198823"/>
            <a:ext cx="993775" cy="2352675"/>
          </a:xfrm>
          <a:prstGeom prst="parallelogram">
            <a:avLst>
              <a:gd name="adj" fmla="val 501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946" y="665956"/>
            <a:ext cx="6374876" cy="1470025"/>
          </a:xfrm>
        </p:spPr>
        <p:txBody>
          <a:bodyPr/>
          <a:lstStyle>
            <a:lvl1pPr>
              <a:defRPr sz="2800">
                <a:latin typeface="Berlin Sans FB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65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0DF4E9-6768-4D24-ACD2-9EB6D775B2BA}"/>
              </a:ext>
            </a:extLst>
          </p:cNvPr>
          <p:cNvSpPr/>
          <p:nvPr userDrawn="1"/>
        </p:nvSpPr>
        <p:spPr>
          <a:xfrm>
            <a:off x="575035" y="1406769"/>
            <a:ext cx="7965650" cy="80889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60" y="1055770"/>
            <a:ext cx="7772400" cy="1470025"/>
          </a:xfrm>
        </p:spPr>
        <p:txBody>
          <a:bodyPr/>
          <a:lstStyle>
            <a:lvl1pPr>
              <a:defRPr sz="2800">
                <a:latin typeface="Berlin Sans FB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2811544"/>
            <a:ext cx="6400800" cy="3099061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F940-A260-4553-96F4-F3D647DFE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0E99-004A-46FF-A9BC-6E6D7D1FD4EF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0DF4E9-6768-4D24-ACD2-9EB6D775B2BA}"/>
              </a:ext>
            </a:extLst>
          </p:cNvPr>
          <p:cNvSpPr/>
          <p:nvPr userDrawn="1"/>
        </p:nvSpPr>
        <p:spPr>
          <a:xfrm>
            <a:off x="645373" y="2039815"/>
            <a:ext cx="7965650" cy="80889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798" y="1055078"/>
            <a:ext cx="6400800" cy="3962399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F940-A260-4553-96F4-F3D647DFE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0E99-004A-46FF-A9BC-6E6D7D1FD4EF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85"/>
            <a:ext cx="8229600" cy="5793254"/>
          </a:xfrm>
        </p:spPr>
        <p:txBody>
          <a:bodyPr/>
          <a:lstStyle>
            <a:lvl1pPr>
              <a:defRPr sz="2000" b="1"/>
            </a:lvl1pPr>
            <a:lvl2pPr>
              <a:defRPr sz="2000" i="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59C9-65F2-4B37-9BA0-3B7EDA2A6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CB60-76AD-42AE-8EC7-8F461C855189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CA4E5A6-9F10-472F-B0FC-D48896CF4D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FB7971A-302A-4FC4-A3B9-E7BF730B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8D64816D-D3E0-40B5-981E-4509A7C7C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4B9616-5AF2-4811-8626-B10AC66A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CB43F07-2DCA-4B4F-9150-2F7221BE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F9F0DDC-4514-41FC-A686-412A802E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900BD0A-CE1B-4B67-951E-7955CE00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5398E56-9CBC-429E-9267-DF74A23F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E27F05-15B3-4166-B80E-56EE7BC8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7AB6D5E1-175C-4846-BFC2-8ACED9DF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1" y="0"/>
            <a:ext cx="8229600" cy="514350"/>
          </a:xfrm>
        </p:spPr>
        <p:txBody>
          <a:bodyPr/>
          <a:lstStyle>
            <a:lvl1pPr>
              <a:defRPr sz="2400" b="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C24F-EED4-4117-A102-DCB64317D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2F13-2222-4350-AF1A-D926592DF7BE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4350"/>
          </a:xfrm>
        </p:spPr>
        <p:txBody>
          <a:bodyPr/>
          <a:lstStyle>
            <a:lvl1pPr>
              <a:defRPr sz="2400" b="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F8E6420-2134-4F79-B8A8-F2B020C858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F0FE1E9-E8FA-43C0-BF63-46D4D9FF5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20A56B2-D748-442A-B9B7-1BC25B11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BB71697-5669-4587-BBF7-C4AE3AA92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64FF519-6B1C-4E7E-9B67-C634B6AE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AA1501B-36CE-4146-9E0F-C9E698BB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12E7D1F-21E7-48BD-B11A-4C6165BA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hlink"/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D36EE6F-270F-4114-90A6-E25A9F79A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383BAA3-8440-4DC9-B169-67DC9BC1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00B395F-5397-4FED-AC91-A916238E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4350"/>
          </a:xfrm>
        </p:spPr>
        <p:txBody>
          <a:bodyPr/>
          <a:lstStyle>
            <a:lvl1pPr>
              <a:defRPr sz="240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95375"/>
            <a:ext cx="40386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375"/>
            <a:ext cx="40386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1FAF-3570-46CE-898C-61E1C7EE7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4F5D-EA75-4331-8D10-6A027126FDB2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4350"/>
          </a:xfrm>
        </p:spPr>
        <p:txBody>
          <a:bodyPr/>
          <a:lstStyle>
            <a:lvl1pPr>
              <a:defRPr sz="240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95375"/>
            <a:ext cx="4038600" cy="477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95375"/>
            <a:ext cx="4038600" cy="230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30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35AA-B26B-4630-8B22-8752552CF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8A0E-BB01-42F0-A350-9E31B6B5F169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757929D0-DAA8-44A5-AB34-FA6E28C1F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5375"/>
            <a:ext cx="8229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fld id="{C98351C9-9CBD-4469-B58E-8E66415E4100}" type="datetimeFigureOut">
              <a:rPr lang="en-US"/>
              <a:pPr>
                <a:defRPr/>
              </a:pPr>
              <a:t>9/13/2021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27" r:id="rId3"/>
    <p:sldLayoutId id="2147483714" r:id="rId4"/>
    <p:sldLayoutId id="2147483719" r:id="rId5"/>
    <p:sldLayoutId id="2147483724" r:id="rId6"/>
    <p:sldLayoutId id="2147483725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erlin Sans FB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2pPr>
      <a:lvl3pPr marL="914400" indent="-2206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320800" indent="-2365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4pPr>
      <a:lvl5pPr marL="16589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5pPr>
      <a:lvl6pPr marL="21161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6pPr>
      <a:lvl7pPr marL="25733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7pPr>
      <a:lvl8pPr marL="30305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8pPr>
      <a:lvl9pPr marL="3487738" indent="-117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7658FB-8A94-41E3-9BFF-43643876B464}"/>
              </a:ext>
            </a:extLst>
          </p:cNvPr>
          <p:cNvSpPr/>
          <p:nvPr/>
        </p:nvSpPr>
        <p:spPr>
          <a:xfrm>
            <a:off x="1656080" y="5120640"/>
            <a:ext cx="5222240" cy="1076960"/>
          </a:xfrm>
          <a:prstGeom prst="rect">
            <a:avLst/>
          </a:prstGeom>
          <a:gradFill>
            <a:gsLst>
              <a:gs pos="38056">
                <a:schemeClr val="bg2">
                  <a:lumMod val="40000"/>
                  <a:lumOff val="60000"/>
                </a:schemeClr>
              </a:gs>
              <a:gs pos="0">
                <a:schemeClr val="bg2">
                  <a:lumMod val="60000"/>
                  <a:lumOff val="4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E6AA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40" name="Subtitle 2"/>
          <p:cNvSpPr>
            <a:spLocks/>
          </p:cNvSpPr>
          <p:nvPr/>
        </p:nvSpPr>
        <p:spPr bwMode="auto">
          <a:xfrm>
            <a:off x="860425" y="11668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BC219-BA36-47D1-8422-75C757EF8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Jerry Mahun, PLS</a:t>
            </a:r>
          </a:p>
          <a:p>
            <a:r>
              <a:rPr lang="en-US" dirty="0"/>
              <a:t>jerrymahun.com</a:t>
            </a:r>
          </a:p>
          <a:p>
            <a:r>
              <a:rPr lang="en-US" i="1" dirty="0"/>
              <a:t>Home | Mentoring Mondays | Rules of Construction</a:t>
            </a:r>
          </a:p>
          <a:p>
            <a:r>
              <a:rPr lang="en-US" i="1" dirty="0"/>
              <a:t>password:</a:t>
            </a:r>
            <a:r>
              <a:rPr lang="en-US" dirty="0"/>
              <a:t> monday_</a:t>
            </a:r>
            <a:r>
              <a:rPr lang="en-US"/>
              <a:t>roc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12053-F736-4290-826D-9E8CC2745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Mentoring Mondays, 13 Sep 2021</a:t>
            </a:r>
            <a:br>
              <a:rPr lang="en-US" dirty="0"/>
            </a:br>
            <a:r>
              <a:rPr lang="en-US" i="1" dirty="0"/>
              <a:t>Conflicting Title Elements: Rules of Construction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92E8D3-A629-4E01-AD73-F62DFDBC2529}"/>
              </a:ext>
            </a:extLst>
          </p:cNvPr>
          <p:cNvGrpSpPr/>
          <p:nvPr/>
        </p:nvGrpSpPr>
        <p:grpSpPr>
          <a:xfrm>
            <a:off x="1914885" y="5199148"/>
            <a:ext cx="4704630" cy="796913"/>
            <a:chOff x="2089177" y="5199148"/>
            <a:chExt cx="4704630" cy="7969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C06D9F-6026-4994-92F8-6C8578AEF78E}"/>
                </a:ext>
              </a:extLst>
            </p:cNvPr>
            <p:cNvSpPr txBox="1"/>
            <p:nvPr/>
          </p:nvSpPr>
          <p:spPr>
            <a:xfrm>
              <a:off x="2378826" y="5319454"/>
              <a:ext cx="4414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+mj-lt"/>
                </a:rPr>
                <a:t>Typos in original Powerpoint. Corrected version uploaded </a:t>
              </a:r>
              <a:r>
                <a:rPr lang="en-US" b="0">
                  <a:latin typeface="+mj-lt"/>
                </a:rPr>
                <a:t>Mon</a:t>
              </a:r>
              <a:r>
                <a:rPr lang="en-US" b="0" dirty="0">
                  <a:latin typeface="+mj-lt"/>
                </a:rPr>
                <a:t> 13 Sep 10:00 am CDT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6A78D-A787-490D-BD3A-1B71C043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77" y="5199148"/>
              <a:ext cx="425275" cy="79691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BFD316-457A-435F-AD99-230B6F7ABD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898">
            <a:off x="7048986" y="4198419"/>
            <a:ext cx="1922515" cy="1922515"/>
          </a:xfrm>
          <a:prstGeom prst="rect">
            <a:avLst/>
          </a:prstGeom>
        </p:spPr>
      </p:pic>
    </p:spTree>
  </p:cSld>
  <p:clrMapOvr>
    <a:masterClrMapping/>
  </p:clrMapOvr>
  <p:transition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framework </a:t>
            </a:r>
            <a:r>
              <a:rPr lang="en-US" b="0" dirty="0"/>
              <a:t>(aka </a:t>
            </a:r>
            <a:r>
              <a:rPr lang="en-US" b="0" i="1" dirty="0"/>
              <a:t>Order of Importance of Conflicting Elements</a:t>
            </a:r>
            <a:r>
              <a:rPr lang="en-US" b="0" dirty="0"/>
              <a:t>)</a:t>
            </a:r>
          </a:p>
          <a:p>
            <a:pPr lvl="1"/>
            <a:endParaRPr lang="en-US" b="0" i="0" dirty="0"/>
          </a:p>
          <a:p>
            <a:pPr lvl="1"/>
            <a:r>
              <a:rPr lang="en-US" b="0" dirty="0"/>
              <a:t>	Right of possession (unwritten rights)</a:t>
            </a:r>
          </a:p>
          <a:p>
            <a:pPr lvl="1"/>
            <a:r>
              <a:rPr lang="en-US" b="0" dirty="0"/>
              <a:t>	Senior right (in case of overlap)</a:t>
            </a:r>
          </a:p>
          <a:p>
            <a:pPr lvl="1"/>
            <a:r>
              <a:rPr lang="en-US" b="0" dirty="0"/>
              <a:t>	Written intentions of the parties (description)</a:t>
            </a:r>
          </a:p>
          <a:p>
            <a:pPr lvl="1"/>
            <a:r>
              <a:rPr lang="en-US" b="0" dirty="0"/>
              <a:t>		Call for survey</a:t>
            </a:r>
          </a:p>
          <a:p>
            <a:pPr lvl="1"/>
            <a:r>
              <a:rPr lang="en-US" b="0" dirty="0"/>
              <a:t>		Call for monuments; adjoiner</a:t>
            </a:r>
          </a:p>
          <a:p>
            <a:pPr lvl="1"/>
            <a:r>
              <a:rPr lang="en-US" b="0" dirty="0"/>
              <a:t>		Direction/distance</a:t>
            </a:r>
          </a:p>
          <a:p>
            <a:pPr lvl="1"/>
            <a:r>
              <a:rPr lang="en-US" b="0" dirty="0"/>
              <a:t>		Area/Coordinates</a:t>
            </a:r>
          </a:p>
          <a:p>
            <a:endParaRPr lang="en-US" b="0" dirty="0"/>
          </a:p>
          <a:p>
            <a:pPr lvl="1"/>
            <a:r>
              <a:rPr lang="en-US" i="0" dirty="0"/>
              <a:t>If elements conflict, </a:t>
            </a:r>
            <a:r>
              <a:rPr lang="en-US" i="0"/>
              <a:t>RoC</a:t>
            </a:r>
            <a:r>
              <a:rPr lang="en-US" i="0" dirty="0"/>
              <a:t> indicates their relative weight</a:t>
            </a:r>
          </a:p>
          <a:p>
            <a:pPr lvl="2"/>
            <a:r>
              <a:rPr lang="en-US" b="0" i="0" dirty="0"/>
              <a:t>Not strict; guidelines</a:t>
            </a:r>
          </a:p>
          <a:p>
            <a:pPr lvl="2"/>
            <a:r>
              <a:rPr lang="en-US" dirty="0"/>
              <a:t>Description wording can change order</a:t>
            </a:r>
            <a:r>
              <a:rPr lang="en-US" b="0" i="0" dirty="0"/>
              <a:t> </a:t>
            </a:r>
          </a:p>
          <a:p>
            <a:pPr lvl="1"/>
            <a:r>
              <a:rPr lang="en-US" i="0" dirty="0"/>
              <a:t>If higher elements are lost, lesser elements carry greater weight.</a:t>
            </a:r>
            <a:endParaRPr lang="en-US" b="0" dirty="0"/>
          </a:p>
          <a:p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2E0CE9-C108-4FCC-A0F9-1BBFDDF4BA11}"/>
              </a:ext>
            </a:extLst>
          </p:cNvPr>
          <p:cNvGrpSpPr/>
          <p:nvPr/>
        </p:nvGrpSpPr>
        <p:grpSpPr>
          <a:xfrm>
            <a:off x="257906" y="1359721"/>
            <a:ext cx="7338853" cy="2485448"/>
            <a:chOff x="1194384" y="2005018"/>
            <a:chExt cx="7338853" cy="2485448"/>
          </a:xfrm>
        </p:grpSpPr>
        <p:sp>
          <p:nvSpPr>
            <p:cNvPr id="5" name="Down Arrow 7">
              <a:extLst>
                <a:ext uri="{FF2B5EF4-FFF2-40B4-BE49-F238E27FC236}">
                  <a16:creationId xmlns:a16="http://schemas.microsoft.com/office/drawing/2014/main" id="{9B1D6CB2-72D5-4266-9655-F399D5F5CED6}"/>
                </a:ext>
              </a:extLst>
            </p:cNvPr>
            <p:cNvSpPr/>
            <p:nvPr/>
          </p:nvSpPr>
          <p:spPr>
            <a:xfrm rot="10800000">
              <a:off x="1194384" y="2384650"/>
              <a:ext cx="453060" cy="1819469"/>
            </a:xfrm>
            <a:prstGeom prst="downArrow">
              <a:avLst>
                <a:gd name="adj1" fmla="val 53071"/>
                <a:gd name="adj2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sz="1400" dirty="0"/>
                <a:t>Increasing weight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15F5AD-F0DD-4B79-8919-89E4A001EB48}"/>
                </a:ext>
              </a:extLst>
            </p:cNvPr>
            <p:cNvGrpSpPr/>
            <p:nvPr/>
          </p:nvGrpSpPr>
          <p:grpSpPr>
            <a:xfrm>
              <a:off x="1698478" y="2005018"/>
              <a:ext cx="6834759" cy="2485448"/>
              <a:chOff x="1698478" y="2071120"/>
              <a:chExt cx="6834759" cy="2485448"/>
            </a:xfrm>
          </p:grpSpPr>
          <p:sp>
            <p:nvSpPr>
              <p:cNvPr id="7" name="Line 30">
                <a:extLst>
                  <a:ext uri="{FF2B5EF4-FFF2-40B4-BE49-F238E27FC236}">
                    <a16:creationId xmlns:a16="http://schemas.microsoft.com/office/drawing/2014/main" id="{DD9ABA05-5D29-46D1-815C-3BDEFF95A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478" y="2739652"/>
                <a:ext cx="6799385" cy="0"/>
              </a:xfrm>
              <a:prstGeom prst="line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  <a:headEnd/>
                <a:tailEnd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32">
                <a:extLst>
                  <a:ext uri="{FF2B5EF4-FFF2-40B4-BE49-F238E27FC236}">
                    <a16:creationId xmlns:a16="http://schemas.microsoft.com/office/drawing/2014/main" id="{1E3085F7-6678-4767-B3A7-22F907688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953" y="3236296"/>
                <a:ext cx="302055" cy="1320272"/>
              </a:xfrm>
              <a:prstGeom prst="downArrow">
                <a:avLst>
                  <a:gd name="adj1" fmla="val 50000"/>
                  <a:gd name="adj2" fmla="val 59374"/>
                </a:avLst>
              </a:pr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Text Box 33">
                <a:extLst>
                  <a:ext uri="{FF2B5EF4-FFF2-40B4-BE49-F238E27FC236}">
                    <a16:creationId xmlns:a16="http://schemas.microsoft.com/office/drawing/2014/main" id="{A75248E7-A18B-4F6E-A14D-3E0615D9C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8587" y="2071120"/>
                <a:ext cx="16446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rgbClr val="CC3300"/>
                    </a:solidFill>
                  </a:rPr>
                  <a:t>Particular</a:t>
                </a:r>
              </a:p>
              <a:p>
                <a:r>
                  <a:rPr lang="en-US" b="0" dirty="0">
                    <a:solidFill>
                      <a:srgbClr val="CC3300"/>
                    </a:solidFill>
                  </a:rPr>
                  <a:t>circumstances</a:t>
                </a:r>
              </a:p>
            </p:txBody>
          </p:sp>
          <p:sp>
            <p:nvSpPr>
              <p:cNvPr id="11" name="Text Box 34">
                <a:extLst>
                  <a:ext uri="{FF2B5EF4-FFF2-40B4-BE49-F238E27FC236}">
                    <a16:creationId xmlns:a16="http://schemas.microsoft.com/office/drawing/2014/main" id="{0A98B631-7E83-4B44-A4FD-4A74497DA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6049" y="2761683"/>
                <a:ext cx="9207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rgbClr val="CC3300"/>
                    </a:solidFill>
                  </a:rPr>
                  <a:t>Written</a:t>
                </a:r>
              </a:p>
              <a:p>
                <a:r>
                  <a:rPr lang="en-US" b="0" dirty="0">
                    <a:solidFill>
                      <a:srgbClr val="CC3300"/>
                    </a:solidFill>
                  </a:rPr>
                  <a:t>Record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66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Right of Possession: Unwritten Rights</a:t>
            </a:r>
          </a:p>
          <a:p>
            <a:pPr lvl="1"/>
            <a:r>
              <a:rPr lang="en-US" dirty="0"/>
              <a:t>Based on adjacent owners actions/inactions</a:t>
            </a:r>
          </a:p>
          <a:p>
            <a:pPr lvl="2"/>
            <a:r>
              <a:rPr lang="en-US" dirty="0"/>
              <a:t>Ownership departs from description</a:t>
            </a:r>
          </a:p>
          <a:p>
            <a:pPr lvl="2"/>
            <a:r>
              <a:rPr lang="en-US" dirty="0"/>
              <a:t>Doctrines</a:t>
            </a:r>
          </a:p>
          <a:p>
            <a:pPr lvl="3"/>
            <a:r>
              <a:rPr lang="en-US" dirty="0"/>
              <a:t>Adverse possession</a:t>
            </a:r>
          </a:p>
          <a:p>
            <a:pPr lvl="3"/>
            <a:r>
              <a:rPr lang="en-US" dirty="0"/>
              <a:t>Prescription</a:t>
            </a:r>
          </a:p>
          <a:p>
            <a:pPr lvl="3"/>
            <a:r>
              <a:rPr lang="en-US" dirty="0"/>
              <a:t>Oral agreement</a:t>
            </a:r>
          </a:p>
          <a:p>
            <a:pPr lvl="3"/>
            <a:r>
              <a:rPr lang="en-US" dirty="0"/>
              <a:t>Equitable estoppel</a:t>
            </a:r>
          </a:p>
          <a:p>
            <a:pPr lvl="3"/>
            <a:r>
              <a:rPr lang="en-US" dirty="0"/>
              <a:t>Recognition and acquiescence</a:t>
            </a:r>
          </a:p>
          <a:p>
            <a:pPr lvl="2"/>
            <a:r>
              <a:rPr lang="en-US" dirty="0"/>
              <a:t>Ownership determined by courts</a:t>
            </a:r>
          </a:p>
          <a:p>
            <a:pPr lvl="3"/>
            <a:r>
              <a:rPr lang="en-US" dirty="0"/>
              <a:t>Surveyor doesn’t have authority</a:t>
            </a:r>
          </a:p>
          <a:p>
            <a:pPr lvl="3"/>
            <a:r>
              <a:rPr lang="en-US" dirty="0"/>
              <a:t>Map deed and use (encroachment)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6F4135-E510-4A85-AA44-3D2F8B7045E4}"/>
              </a:ext>
            </a:extLst>
          </p:cNvPr>
          <p:cNvGrpSpPr/>
          <p:nvPr/>
        </p:nvGrpSpPr>
        <p:grpSpPr>
          <a:xfrm>
            <a:off x="6170384" y="3723183"/>
            <a:ext cx="2088133" cy="2281222"/>
            <a:chOff x="5396044" y="4180383"/>
            <a:chExt cx="2088133" cy="22812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24C73E-F602-45A3-BAE3-512EF9BDA6CF}"/>
                </a:ext>
              </a:extLst>
            </p:cNvPr>
            <p:cNvGrpSpPr/>
            <p:nvPr/>
          </p:nvGrpSpPr>
          <p:grpSpPr>
            <a:xfrm>
              <a:off x="5655377" y="4180383"/>
              <a:ext cx="1828800" cy="1600940"/>
              <a:chOff x="5655377" y="3500449"/>
              <a:chExt cx="1828800" cy="16009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0861F6-E137-4362-99A0-A78C28DCA7FA}"/>
                  </a:ext>
                </a:extLst>
              </p:cNvPr>
              <p:cNvSpPr/>
              <p:nvPr/>
            </p:nvSpPr>
            <p:spPr>
              <a:xfrm>
                <a:off x="5655377" y="3500449"/>
                <a:ext cx="914400" cy="1600200"/>
              </a:xfrm>
              <a:prstGeom prst="rect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1A14E0A-C3D7-401E-B40E-D256765779AD}"/>
                  </a:ext>
                </a:extLst>
              </p:cNvPr>
              <p:cNvSpPr/>
              <p:nvPr/>
            </p:nvSpPr>
            <p:spPr>
              <a:xfrm>
                <a:off x="6569777" y="3500449"/>
                <a:ext cx="914400" cy="16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0271D7D-3F53-4FE1-9ACC-B98E50B26B72}"/>
                  </a:ext>
                </a:extLst>
              </p:cNvPr>
              <p:cNvSpPr/>
              <p:nvPr/>
            </p:nvSpPr>
            <p:spPr>
              <a:xfrm>
                <a:off x="6396790" y="3501190"/>
                <a:ext cx="176463" cy="1596189"/>
              </a:xfrm>
              <a:custGeom>
                <a:avLst/>
                <a:gdLst>
                  <a:gd name="connsiteX0" fmla="*/ 116305 w 176463"/>
                  <a:gd name="connsiteY0" fmla="*/ 0 h 1608221"/>
                  <a:gd name="connsiteX1" fmla="*/ 0 w 176463"/>
                  <a:gd name="connsiteY1" fmla="*/ 1600200 h 1608221"/>
                  <a:gd name="connsiteX2" fmla="*/ 176463 w 176463"/>
                  <a:gd name="connsiteY2" fmla="*/ 1608221 h 1608221"/>
                  <a:gd name="connsiteX3" fmla="*/ 168442 w 176463"/>
                  <a:gd name="connsiteY3" fmla="*/ 0 h 1608221"/>
                  <a:gd name="connsiteX4" fmla="*/ 116305 w 176463"/>
                  <a:gd name="connsiteY4" fmla="*/ 0 h 160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463" h="1608221">
                    <a:moveTo>
                      <a:pt x="116305" y="0"/>
                    </a:moveTo>
                    <a:lnTo>
                      <a:pt x="0" y="1600200"/>
                    </a:lnTo>
                    <a:lnTo>
                      <a:pt x="176463" y="1608221"/>
                    </a:lnTo>
                    <a:cubicBezTo>
                      <a:pt x="173789" y="1072147"/>
                      <a:pt x="171116" y="536074"/>
                      <a:pt x="168442" y="0"/>
                    </a:cubicBezTo>
                    <a:lnTo>
                      <a:pt x="116305" y="0"/>
                    </a:lnTo>
                    <a:close/>
                  </a:path>
                </a:pathLst>
              </a:cu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F5FEC80-EFCD-4114-97F5-B2F7B0C43B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00800" y="3505199"/>
                <a:ext cx="112296" cy="159619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CD5CA2-4198-46E7-AFB6-918CA096F0A6}"/>
                </a:ext>
              </a:extLst>
            </p:cNvPr>
            <p:cNvGrpSpPr/>
            <p:nvPr/>
          </p:nvGrpSpPr>
          <p:grpSpPr>
            <a:xfrm>
              <a:off x="6275057" y="4607348"/>
              <a:ext cx="939094" cy="655957"/>
              <a:chOff x="6279112" y="2386249"/>
              <a:chExt cx="939094" cy="65595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999417-9730-41EE-8D8F-D86B4C889069}"/>
                  </a:ext>
                </a:extLst>
              </p:cNvPr>
              <p:cNvSpPr txBox="1"/>
              <p:nvPr/>
            </p:nvSpPr>
            <p:spPr>
              <a:xfrm>
                <a:off x="6655231" y="2386249"/>
                <a:ext cx="5629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+mj-lt"/>
                  </a:rPr>
                  <a:t>Deed</a:t>
                </a:r>
              </a:p>
              <a:p>
                <a:r>
                  <a:rPr lang="en-US" sz="1400" b="0" dirty="0">
                    <a:latin typeface="+mj-lt"/>
                  </a:rPr>
                  <a:t>Line</a:t>
                </a: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03F610D-7DCB-4B71-86F6-BCB953C65D8D}"/>
                  </a:ext>
                </a:extLst>
              </p:cNvPr>
              <p:cNvSpPr/>
              <p:nvPr/>
            </p:nvSpPr>
            <p:spPr>
              <a:xfrm>
                <a:off x="6279112" y="2607604"/>
                <a:ext cx="625825" cy="434602"/>
              </a:xfrm>
              <a:prstGeom prst="arc">
                <a:avLst>
                  <a:gd name="adj1" fmla="val 342639"/>
                  <a:gd name="adj2" fmla="val 5052246"/>
                </a:avLst>
              </a:prstGeom>
              <a:ln w="317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B6B7C2-55EB-47E4-8EF1-7AEF24F2A8E0}"/>
                </a:ext>
              </a:extLst>
            </p:cNvPr>
            <p:cNvGrpSpPr/>
            <p:nvPr/>
          </p:nvGrpSpPr>
          <p:grpSpPr>
            <a:xfrm>
              <a:off x="5396044" y="5016446"/>
              <a:ext cx="1254505" cy="663457"/>
              <a:chOff x="5451675" y="2481858"/>
              <a:chExt cx="1254505" cy="66345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A86152-300B-428E-BAE7-376B0A66E946}"/>
                  </a:ext>
                </a:extLst>
              </p:cNvPr>
              <p:cNvSpPr txBox="1"/>
              <p:nvPr/>
            </p:nvSpPr>
            <p:spPr>
              <a:xfrm>
                <a:off x="5451675" y="2622095"/>
                <a:ext cx="9618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0" dirty="0">
                    <a:latin typeface="+mj-lt"/>
                  </a:rPr>
                  <a:t>Ownership</a:t>
                </a:r>
              </a:p>
              <a:p>
                <a:pPr algn="r"/>
                <a:r>
                  <a:rPr lang="en-US" sz="1400" b="0" dirty="0">
                    <a:latin typeface="+mj-lt"/>
                  </a:rPr>
                  <a:t>Line</a:t>
                </a: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0603FBA9-78BA-4AE6-8F21-B094889E88AB}"/>
                  </a:ext>
                </a:extLst>
              </p:cNvPr>
              <p:cNvSpPr/>
              <p:nvPr/>
            </p:nvSpPr>
            <p:spPr>
              <a:xfrm>
                <a:off x="6080355" y="2481858"/>
                <a:ext cx="625825" cy="434602"/>
              </a:xfrm>
              <a:prstGeom prst="arc">
                <a:avLst>
                  <a:gd name="adj1" fmla="val 10805542"/>
                  <a:gd name="adj2" fmla="val 16907980"/>
                </a:avLst>
              </a:prstGeom>
              <a:ln w="317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F31D2C6-4D89-4BE8-8249-08DEB7F8C70D}"/>
                </a:ext>
              </a:extLst>
            </p:cNvPr>
            <p:cNvSpPr/>
            <p:nvPr/>
          </p:nvSpPr>
          <p:spPr>
            <a:xfrm>
              <a:off x="6496992" y="5218686"/>
              <a:ext cx="348840" cy="975819"/>
            </a:xfrm>
            <a:prstGeom prst="arc">
              <a:avLst>
                <a:gd name="adj1" fmla="val 7036821"/>
                <a:gd name="adj2" fmla="val 12235725"/>
              </a:avLst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38A801-4EC9-47B0-99E8-CC591EF91743}"/>
                </a:ext>
              </a:extLst>
            </p:cNvPr>
            <p:cNvSpPr txBox="1"/>
            <p:nvPr/>
          </p:nvSpPr>
          <p:spPr>
            <a:xfrm>
              <a:off x="6194608" y="5938385"/>
              <a:ext cx="913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FF0000"/>
                  </a:solidFill>
                  <a:latin typeface="+mj-lt"/>
                </a:rPr>
                <a:t>Unwritten</a:t>
              </a:r>
            </a:p>
            <a:p>
              <a:pPr algn="ctr"/>
              <a:r>
                <a:rPr lang="en-US" sz="1400" b="0" dirty="0">
                  <a:solidFill>
                    <a:srgbClr val="FF0000"/>
                  </a:solidFill>
                  <a:latin typeface="+mj-lt"/>
                </a:rPr>
                <a:t>Right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B3CABB-4C75-4B19-A0AE-246D26DEA0DE}"/>
              </a:ext>
            </a:extLst>
          </p:cNvPr>
          <p:cNvGrpSpPr/>
          <p:nvPr/>
        </p:nvGrpSpPr>
        <p:grpSpPr>
          <a:xfrm>
            <a:off x="6429717" y="1338776"/>
            <a:ext cx="1828800" cy="1600940"/>
            <a:chOff x="5679440" y="1795976"/>
            <a:chExt cx="1828800" cy="16009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F6B728-9C25-402C-B7C5-81FA9F7B9432}"/>
                </a:ext>
              </a:extLst>
            </p:cNvPr>
            <p:cNvSpPr/>
            <p:nvPr/>
          </p:nvSpPr>
          <p:spPr>
            <a:xfrm>
              <a:off x="5679440" y="1795976"/>
              <a:ext cx="914400" cy="1600200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565E4C-0360-4FAD-9D3D-BDDDB0A48B4D}"/>
                </a:ext>
              </a:extLst>
            </p:cNvPr>
            <p:cNvSpPr/>
            <p:nvPr/>
          </p:nvSpPr>
          <p:spPr>
            <a:xfrm>
              <a:off x="6593840" y="1795976"/>
              <a:ext cx="91440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86CC83-FEAE-45E6-9249-48F7B4A456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4863" y="1800726"/>
              <a:ext cx="112296" cy="159619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84578AB-FF14-4B47-B745-4050A389CDD8}"/>
                </a:ext>
              </a:extLst>
            </p:cNvPr>
            <p:cNvGrpSpPr/>
            <p:nvPr/>
          </p:nvGrpSpPr>
          <p:grpSpPr>
            <a:xfrm>
              <a:off x="6279112" y="2386249"/>
              <a:ext cx="939094" cy="655957"/>
              <a:chOff x="6279112" y="2386249"/>
              <a:chExt cx="939094" cy="65595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4FB56F-808E-4796-BD7A-29E497718146}"/>
                  </a:ext>
                </a:extLst>
              </p:cNvPr>
              <p:cNvSpPr txBox="1"/>
              <p:nvPr/>
            </p:nvSpPr>
            <p:spPr>
              <a:xfrm>
                <a:off x="6655231" y="2386249"/>
                <a:ext cx="5629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+mj-lt"/>
                  </a:rPr>
                  <a:t>Deed</a:t>
                </a:r>
              </a:p>
              <a:p>
                <a:r>
                  <a:rPr lang="en-US" sz="1400" b="0" dirty="0">
                    <a:latin typeface="+mj-lt"/>
                  </a:rPr>
                  <a:t>Line</a:t>
                </a: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09D7748-BD44-4B4F-84B9-3EDF4E48A2A4}"/>
                  </a:ext>
                </a:extLst>
              </p:cNvPr>
              <p:cNvSpPr/>
              <p:nvPr/>
            </p:nvSpPr>
            <p:spPr>
              <a:xfrm>
                <a:off x="6279112" y="2607604"/>
                <a:ext cx="625825" cy="434602"/>
              </a:xfrm>
              <a:prstGeom prst="arc">
                <a:avLst>
                  <a:gd name="adj1" fmla="val 342639"/>
                  <a:gd name="adj2" fmla="val 5052246"/>
                </a:avLst>
              </a:prstGeom>
              <a:ln w="317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1F960-CF9C-4A45-B2CA-5555AAAC8A07}"/>
                </a:ext>
              </a:extLst>
            </p:cNvPr>
            <p:cNvSpPr txBox="1"/>
            <p:nvPr/>
          </p:nvSpPr>
          <p:spPr>
            <a:xfrm rot="16453879">
              <a:off x="6069077" y="2444863"/>
              <a:ext cx="611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Fence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07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Precedence establishment</a:t>
            </a:r>
          </a:p>
          <a:p>
            <a:pPr marL="744537" lvl="2" indent="0"/>
            <a:r>
              <a:rPr lang="en-US" dirty="0"/>
              <a:t>Once boundary is created, </a:t>
            </a:r>
            <a:r>
              <a:rPr lang="en-US"/>
              <a:t>Sr-Jr</a:t>
            </a:r>
            <a:r>
              <a:rPr lang="en-US" dirty="0"/>
              <a:t> relationship is established and doesn’t change unless boundary is legally removed.</a:t>
            </a:r>
          </a:p>
          <a:p>
            <a:pPr marL="1150937" lvl="3" indent="0"/>
            <a:r>
              <a:rPr lang="en-US" dirty="0"/>
              <a:t>Is a </a:t>
            </a:r>
            <a:r>
              <a:rPr lang="en-US" b="1" dirty="0"/>
              <a:t>boundary</a:t>
            </a:r>
            <a:r>
              <a:rPr lang="en-US" dirty="0"/>
              <a:t> attribute, not an </a:t>
            </a:r>
            <a:r>
              <a:rPr lang="en-US" b="1" dirty="0"/>
              <a:t>owner</a:t>
            </a:r>
            <a:r>
              <a:rPr lang="en-US" dirty="0"/>
              <a:t> attribute</a:t>
            </a:r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Child inherits parent’s </a:t>
            </a:r>
            <a:r>
              <a:rPr lang="en-US"/>
              <a:t>Sr-Jr</a:t>
            </a:r>
            <a:r>
              <a:rPr lang="en-US" dirty="0"/>
              <a:t> standing along shared boundaries.</a:t>
            </a:r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Parent is junior to children – parent must provide.</a:t>
            </a:r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≥2 adjoining children from common parent-</a:t>
            </a:r>
          </a:p>
          <a:p>
            <a:pPr marL="1150937" lvl="3" indent="0"/>
            <a:r>
              <a:rPr lang="en-US" dirty="0"/>
              <a:t>overlap/gap potential </a:t>
            </a:r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Resolution depends on how parcels are created</a:t>
            </a:r>
          </a:p>
          <a:p>
            <a:pPr marL="744537" lvl="2" indent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F22241-9A14-4607-8D47-A33E6CE0AD64}"/>
              </a:ext>
            </a:extLst>
          </p:cNvPr>
          <p:cNvGrpSpPr/>
          <p:nvPr/>
        </p:nvGrpSpPr>
        <p:grpSpPr>
          <a:xfrm>
            <a:off x="6677884" y="3632710"/>
            <a:ext cx="1797902" cy="1691640"/>
            <a:chOff x="3758837" y="4371264"/>
            <a:chExt cx="1797902" cy="16916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257E53-9E01-4787-A30A-DAF3BC4F4BFF}"/>
                </a:ext>
              </a:extLst>
            </p:cNvPr>
            <p:cNvGrpSpPr/>
            <p:nvPr/>
          </p:nvGrpSpPr>
          <p:grpSpPr>
            <a:xfrm>
              <a:off x="3825270" y="4371264"/>
              <a:ext cx="1731469" cy="1691640"/>
              <a:chOff x="2652962" y="4640895"/>
              <a:chExt cx="1731469" cy="16916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7760851-72C6-4483-BA33-20C8EDFE0C4F}"/>
                  </a:ext>
                </a:extLst>
              </p:cNvPr>
              <p:cNvSpPr/>
              <p:nvPr/>
            </p:nvSpPr>
            <p:spPr>
              <a:xfrm>
                <a:off x="2652962" y="4640895"/>
                <a:ext cx="1731469" cy="1691640"/>
              </a:xfrm>
              <a:prstGeom prst="rect">
                <a:avLst/>
              </a:prstGeom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18323E-48CF-4436-A547-86EBCAA996B4}"/>
                  </a:ext>
                </a:extLst>
              </p:cNvPr>
              <p:cNvSpPr/>
              <p:nvPr/>
            </p:nvSpPr>
            <p:spPr>
              <a:xfrm>
                <a:off x="2652962" y="5486715"/>
                <a:ext cx="723284" cy="84582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E29FE7-2830-4200-9C48-E1782953CD49}"/>
                  </a:ext>
                </a:extLst>
              </p:cNvPr>
              <p:cNvSpPr/>
              <p:nvPr/>
            </p:nvSpPr>
            <p:spPr>
              <a:xfrm>
                <a:off x="2652962" y="4640896"/>
                <a:ext cx="1127760" cy="845820"/>
              </a:xfrm>
              <a:prstGeom prst="rect">
                <a:avLst/>
              </a:prstGeom>
              <a:solidFill>
                <a:srgbClr val="99CC00"/>
              </a:solidFill>
              <a:ln w="1587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958068-CE62-43D6-9545-BCCD3FF98E7F}"/>
                  </a:ext>
                </a:extLst>
              </p:cNvPr>
              <p:cNvSpPr txBox="1"/>
              <p:nvPr/>
            </p:nvSpPr>
            <p:spPr>
              <a:xfrm>
                <a:off x="3478270" y="5673306"/>
                <a:ext cx="6556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+mj-lt"/>
                  </a:rPr>
                  <a:t>Parent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BBEC78-D289-4288-934E-7B40188F7907}"/>
                  </a:ext>
                </a:extLst>
              </p:cNvPr>
              <p:cNvSpPr txBox="1"/>
              <p:nvPr/>
            </p:nvSpPr>
            <p:spPr>
              <a:xfrm>
                <a:off x="2740036" y="5624075"/>
                <a:ext cx="546945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+mj-lt"/>
                  </a:rPr>
                  <a:t>Child</a:t>
                </a:r>
              </a:p>
              <a:p>
                <a:pPr algn="ctr"/>
                <a:r>
                  <a:rPr lang="en-US" sz="1400" b="0" dirty="0">
                    <a:latin typeface="+mj-lt"/>
                  </a:rPr>
                  <a:t>A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1E2E55-1F06-4785-B5BE-732FA68AE7B5}"/>
                  </a:ext>
                </a:extLst>
              </p:cNvPr>
              <p:cNvSpPr txBox="1"/>
              <p:nvPr/>
            </p:nvSpPr>
            <p:spPr>
              <a:xfrm>
                <a:off x="2944409" y="4785491"/>
                <a:ext cx="546945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+mj-lt"/>
                  </a:rPr>
                  <a:t>Child</a:t>
                </a:r>
              </a:p>
              <a:p>
                <a:pPr algn="ctr"/>
                <a:r>
                  <a:rPr lang="en-US" sz="1400" b="0" dirty="0">
                    <a:latin typeface="+mj-lt"/>
                  </a:rPr>
                  <a:t>B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8BA445-3039-4B94-9FAE-A136C415F2A6}"/>
                </a:ext>
              </a:extLst>
            </p:cNvPr>
            <p:cNvSpPr/>
            <p:nvPr/>
          </p:nvSpPr>
          <p:spPr>
            <a:xfrm>
              <a:off x="3758837" y="5140234"/>
              <a:ext cx="832757" cy="179615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66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1. Simultaneous</a:t>
            </a:r>
          </a:p>
          <a:p>
            <a:pPr marL="744537" lvl="2" indent="0"/>
            <a:r>
              <a:rPr lang="en-US" dirty="0"/>
              <a:t>Parcel boundaries have equal standing: no sr-jr rights</a:t>
            </a:r>
          </a:p>
          <a:p>
            <a:pPr marL="744537" lvl="2" indent="0"/>
            <a:r>
              <a:rPr lang="en-US" dirty="0"/>
              <a:t>Excess or deficiency proportioned between found original corners</a:t>
            </a:r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Subdivision</a:t>
            </a:r>
          </a:p>
          <a:p>
            <a:pPr marL="744537" lvl="2" indent="0"/>
            <a:endParaRPr lang="en-US" dirty="0"/>
          </a:p>
          <a:p>
            <a:pPr marL="744537" lvl="2" indent="0"/>
            <a:endParaRPr lang="en-US" dirty="0"/>
          </a:p>
          <a:p>
            <a:pPr marL="744537" lvl="2" indent="0"/>
            <a:endParaRPr lang="en-US" dirty="0"/>
          </a:p>
          <a:p>
            <a:pPr marL="744537" lvl="2" indent="0"/>
            <a:endParaRPr lang="en-US" dirty="0"/>
          </a:p>
          <a:p>
            <a:pPr marL="744537" lvl="2" indent="0"/>
            <a:endParaRPr lang="en-US" dirty="0"/>
          </a:p>
          <a:p>
            <a:pPr marL="744537" lvl="2" indent="0"/>
            <a:r>
              <a:rPr lang="en-US" dirty="0"/>
              <a:t>USPLS</a:t>
            </a:r>
          </a:p>
          <a:p>
            <a:pPr marL="1150937" lvl="3" indent="0"/>
            <a:r>
              <a:rPr lang="en-US" dirty="0"/>
              <a:t>Single or Double Proportionate Measurement</a:t>
            </a:r>
          </a:p>
          <a:p>
            <a:pPr marL="744537" lvl="2" indent="0"/>
            <a:endParaRPr lang="en-US" dirty="0"/>
          </a:p>
          <a:p>
            <a:pPr marL="744537" lvl="2" indent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CC1AE2-C27A-43B5-9A52-2E68C86F6C52}"/>
              </a:ext>
            </a:extLst>
          </p:cNvPr>
          <p:cNvGrpSpPr>
            <a:grpSpLocks noChangeAspect="1"/>
          </p:cNvGrpSpPr>
          <p:nvPr/>
        </p:nvGrpSpPr>
        <p:grpSpPr>
          <a:xfrm>
            <a:off x="1895941" y="2712444"/>
            <a:ext cx="3519837" cy="1623646"/>
            <a:chOff x="1895941" y="2382740"/>
            <a:chExt cx="3739021" cy="17247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2519D9-893A-4ED8-9D43-D482625712BF}"/>
                </a:ext>
              </a:extLst>
            </p:cNvPr>
            <p:cNvSpPr/>
            <p:nvPr/>
          </p:nvSpPr>
          <p:spPr>
            <a:xfrm>
              <a:off x="3005964" y="2913085"/>
              <a:ext cx="856858" cy="11035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58280D-A409-430D-A548-FE2AD3183D97}"/>
                </a:ext>
              </a:extLst>
            </p:cNvPr>
            <p:cNvSpPr/>
            <p:nvPr/>
          </p:nvSpPr>
          <p:spPr>
            <a:xfrm>
              <a:off x="1934889" y="2913085"/>
              <a:ext cx="1071073" cy="1129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EFFB4E-581D-4576-8C53-1187BB98FBAF}"/>
                </a:ext>
              </a:extLst>
            </p:cNvPr>
            <p:cNvSpPr/>
            <p:nvPr/>
          </p:nvSpPr>
          <p:spPr>
            <a:xfrm>
              <a:off x="3862822" y="2913085"/>
              <a:ext cx="1285288" cy="10905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BE4E75-51A0-4BCE-8551-725575E65350}"/>
                </a:ext>
              </a:extLst>
            </p:cNvPr>
            <p:cNvSpPr txBox="1"/>
            <p:nvPr/>
          </p:nvSpPr>
          <p:spPr>
            <a:xfrm>
              <a:off x="2047577" y="2952032"/>
              <a:ext cx="792154" cy="326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125.0 ft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E4DAC8-2AA9-4626-A94C-A657CD2A5D5C}"/>
                </a:ext>
              </a:extLst>
            </p:cNvPr>
            <p:cNvSpPr txBox="1"/>
            <p:nvPr/>
          </p:nvSpPr>
          <p:spPr>
            <a:xfrm>
              <a:off x="3007919" y="2952032"/>
              <a:ext cx="792154" cy="326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100.0 ft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7E41C-FE0C-4940-BDF0-8EA205F2C540}"/>
                </a:ext>
              </a:extLst>
            </p:cNvPr>
            <p:cNvSpPr txBox="1"/>
            <p:nvPr/>
          </p:nvSpPr>
          <p:spPr>
            <a:xfrm>
              <a:off x="4130234" y="2952032"/>
              <a:ext cx="792154" cy="326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150.0 ft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757CA8-F63C-4C12-81DC-3AB2D43A5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4183" y="2885778"/>
              <a:ext cx="68549" cy="685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C39B9E-F900-4EB9-B268-AB3B9F4F4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9396" y="2888624"/>
              <a:ext cx="68549" cy="685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6595FDFE-D23C-4658-A391-DB4ADCD317B8}"/>
                </a:ext>
              </a:extLst>
            </p:cNvPr>
            <p:cNvSpPr/>
            <p:nvPr/>
          </p:nvSpPr>
          <p:spPr>
            <a:xfrm>
              <a:off x="1960855" y="2523602"/>
              <a:ext cx="3674107" cy="727032"/>
            </a:xfrm>
            <a:prstGeom prst="arc">
              <a:avLst>
                <a:gd name="adj1" fmla="val 10907937"/>
                <a:gd name="adj2" fmla="val 12296135"/>
              </a:avLst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40AF1B6-C32A-494A-9217-7357D4F0F245}"/>
                </a:ext>
              </a:extLst>
            </p:cNvPr>
            <p:cNvSpPr/>
            <p:nvPr/>
          </p:nvSpPr>
          <p:spPr>
            <a:xfrm>
              <a:off x="1947875" y="2523604"/>
              <a:ext cx="3193745" cy="727032"/>
            </a:xfrm>
            <a:prstGeom prst="arc">
              <a:avLst>
                <a:gd name="adj1" fmla="val 19510928"/>
                <a:gd name="adj2" fmla="val 21423031"/>
              </a:avLst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CAF1E4-2497-4D81-AE26-608CF2DA00C4}"/>
                </a:ext>
              </a:extLst>
            </p:cNvPr>
            <p:cNvSpPr txBox="1"/>
            <p:nvPr/>
          </p:nvSpPr>
          <p:spPr>
            <a:xfrm>
              <a:off x="3144781" y="2382740"/>
              <a:ext cx="792154" cy="326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+mj-lt"/>
                </a:rPr>
                <a:t>372.5 ft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7084D8-3CB4-4918-AE99-8D0719A51356}"/>
                </a:ext>
              </a:extLst>
            </p:cNvPr>
            <p:cNvSpPr/>
            <p:nvPr/>
          </p:nvSpPr>
          <p:spPr>
            <a:xfrm>
              <a:off x="1895941" y="3938716"/>
              <a:ext cx="3323575" cy="168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16ABD9-D16C-409C-AD55-D6D3A066CFFF}"/>
                </a:ext>
              </a:extLst>
            </p:cNvPr>
            <p:cNvSpPr txBox="1"/>
            <p:nvPr/>
          </p:nvSpPr>
          <p:spPr>
            <a:xfrm>
              <a:off x="2150180" y="339344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dirty="0">
                  <a:latin typeface="+mj-lt"/>
                </a:rPr>
                <a:t>Lot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D7400B-6754-4DAB-BE40-858FA34C568C}"/>
                </a:ext>
              </a:extLst>
            </p:cNvPr>
            <p:cNvSpPr txBox="1"/>
            <p:nvPr/>
          </p:nvSpPr>
          <p:spPr>
            <a:xfrm>
              <a:off x="3122248" y="339344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dirty="0">
                  <a:latin typeface="+mj-lt"/>
                </a:rPr>
                <a:t>Lot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8A21FD-4701-4A19-B691-65F7639ED3CF}"/>
                </a:ext>
              </a:extLst>
            </p:cNvPr>
            <p:cNvSpPr txBox="1"/>
            <p:nvPr/>
          </p:nvSpPr>
          <p:spPr>
            <a:xfrm>
              <a:off x="4185948" y="339344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1" dirty="0">
                  <a:latin typeface="+mj-lt"/>
                </a:rPr>
                <a:t>Lot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A2005E-9A6E-4555-B46D-AF7780A2E249}"/>
              </a:ext>
            </a:extLst>
          </p:cNvPr>
          <p:cNvGrpSpPr/>
          <p:nvPr/>
        </p:nvGrpSpPr>
        <p:grpSpPr>
          <a:xfrm>
            <a:off x="5169877" y="3001107"/>
            <a:ext cx="3685624" cy="1531445"/>
            <a:chOff x="4970584" y="2743201"/>
            <a:chExt cx="3685624" cy="15314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01527B-1A41-4047-976F-BC2E93A0A1BA}"/>
                </a:ext>
              </a:extLst>
            </p:cNvPr>
            <p:cNvSpPr txBox="1"/>
            <p:nvPr/>
          </p:nvSpPr>
          <p:spPr>
            <a:xfrm>
              <a:off x="4970584" y="2743201"/>
              <a:ext cx="3685624" cy="1531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0" dirty="0">
                  <a:latin typeface="+mj-lt"/>
                </a:rPr>
                <a:t>Lot 1: W = (372.5/375.0) x 125.0 = 124.2 ft</a:t>
              </a:r>
            </a:p>
            <a:p>
              <a:pPr>
                <a:lnSpc>
                  <a:spcPct val="150000"/>
                </a:lnSpc>
              </a:pPr>
              <a:r>
                <a:rPr lang="en-US" sz="1600" b="0" dirty="0">
                  <a:latin typeface="+mj-lt"/>
                </a:rPr>
                <a:t>Lot 2: W = (372.5/375.0) x 100.0 =   99.3 ft</a:t>
              </a:r>
            </a:p>
            <a:p>
              <a:pPr>
                <a:lnSpc>
                  <a:spcPct val="150000"/>
                </a:lnSpc>
              </a:pPr>
              <a:r>
                <a:rPr lang="en-US" sz="1600" b="0" dirty="0">
                  <a:latin typeface="+mj-lt"/>
                </a:rPr>
                <a:t>Lot 3: W = (372.5/375.0) x 150.0 = 149.0 ft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0" dirty="0">
                  <a:latin typeface="+mj-lt"/>
                  <a:sym typeface="Wingdings" panose="05000000000000000000" pitchFamily="2" charset="2"/>
                </a:rPr>
                <a:t> </a:t>
              </a:r>
              <a:r>
                <a:rPr lang="en-US" sz="1600" b="0" dirty="0">
                  <a:latin typeface="+mj-lt"/>
                </a:rPr>
                <a:t>372.5 ft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86CC4E-8072-4FC9-A1E9-5604C53AF56A}"/>
                </a:ext>
              </a:extLst>
            </p:cNvPr>
            <p:cNvCxnSpPr>
              <a:cxnSpLocks/>
            </p:cNvCxnSpPr>
            <p:nvPr/>
          </p:nvCxnSpPr>
          <p:spPr>
            <a:xfrm>
              <a:off x="7807570" y="3903785"/>
              <a:ext cx="75027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394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2. Sequential</a:t>
            </a:r>
          </a:p>
          <a:p>
            <a:pPr marL="744537" lvl="2" indent="0"/>
            <a:r>
              <a:rPr lang="en-US" dirty="0"/>
              <a:t>Earlier created boundaries have higher standing than later boundaries</a:t>
            </a:r>
          </a:p>
          <a:p>
            <a:pPr marL="744537" lvl="2" indent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6B7EED-5846-4316-9364-81739FAE2059}"/>
              </a:ext>
            </a:extLst>
          </p:cNvPr>
          <p:cNvGrpSpPr/>
          <p:nvPr/>
        </p:nvGrpSpPr>
        <p:grpSpPr>
          <a:xfrm>
            <a:off x="1654443" y="1868347"/>
            <a:ext cx="6220236" cy="4564677"/>
            <a:chOff x="1068293" y="1868347"/>
            <a:chExt cx="6220236" cy="456467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DCBECD-88F4-49B4-B0FE-62833A25799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72729" y="1868347"/>
              <a:ext cx="2652713" cy="20354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Parent</a:t>
              </a:r>
            </a:p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Parcel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441316-5FBC-4D11-8FD4-5990132BA5A7}"/>
                </a:ext>
              </a:extLst>
            </p:cNvPr>
            <p:cNvGrpSpPr/>
            <p:nvPr/>
          </p:nvGrpSpPr>
          <p:grpSpPr>
            <a:xfrm>
              <a:off x="4633251" y="4393209"/>
              <a:ext cx="2652712" cy="2035415"/>
              <a:chOff x="5045427" y="4393209"/>
              <a:chExt cx="2652712" cy="2035415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CAF3974-90DF-4D5A-AB32-488DD8E43E1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045427" y="4393209"/>
                <a:ext cx="1523782" cy="101770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C: 2015</a:t>
                </a:r>
              </a:p>
              <a:p>
                <a:pPr algn="ctr"/>
                <a:endPara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E2DC9FE-05F5-492C-B9CC-61311AAD122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569208" y="4393209"/>
                <a:ext cx="1128931" cy="2035415"/>
              </a:xfrm>
              <a:prstGeom prst="rect">
                <a:avLst/>
              </a:prstGeom>
              <a:solidFill>
                <a:srgbClr val="B9D77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A: 2008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AC90887-9555-4554-B4AB-733F467B4A9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045427" y="5410914"/>
                <a:ext cx="1523782" cy="10177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B: 2010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A97D59A-6CB1-4267-8142-CB7E0B4A1884}"/>
                  </a:ext>
                </a:extLst>
              </p:cNvPr>
              <p:cNvSpPr txBox="1"/>
              <p:nvPr/>
            </p:nvSpPr>
            <p:spPr>
              <a:xfrm>
                <a:off x="5613203" y="5129645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Jr</a:t>
                </a:r>
              </a:p>
              <a:p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Sr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09E969C-075F-4415-9B5F-ECEE84063B68}"/>
                  </a:ext>
                </a:extLst>
              </p:cNvPr>
              <p:cNvSpPr txBox="1"/>
              <p:nvPr/>
            </p:nvSpPr>
            <p:spPr>
              <a:xfrm rot="16200000">
                <a:off x="6125399" y="5102680"/>
                <a:ext cx="930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Jr         Jr</a:t>
                </a:r>
                <a:endPara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Sr         Sr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64B3CB-BD3A-4EC5-8459-D02243F222D6}"/>
                </a:ext>
              </a:extLst>
            </p:cNvPr>
            <p:cNvGrpSpPr/>
            <p:nvPr/>
          </p:nvGrpSpPr>
          <p:grpSpPr>
            <a:xfrm>
              <a:off x="4630686" y="1868347"/>
              <a:ext cx="2657843" cy="2035415"/>
              <a:chOff x="5060000" y="1868347"/>
              <a:chExt cx="2657843" cy="203541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9940C6-9DF0-428C-8B03-B3C4FB5579A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060000" y="1868347"/>
                <a:ext cx="2652713" cy="20354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075ED7-3765-4D90-894E-53E94FB68A9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588912" y="1868347"/>
                <a:ext cx="1128931" cy="2035415"/>
              </a:xfrm>
              <a:prstGeom prst="rect">
                <a:avLst/>
              </a:prstGeom>
              <a:solidFill>
                <a:srgbClr val="B9D77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A:2008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F415AE-BEF5-419E-A8F9-2E421CFDEAD5}"/>
                  </a:ext>
                </a:extLst>
              </p:cNvPr>
              <p:cNvSpPr txBox="1"/>
              <p:nvPr/>
            </p:nvSpPr>
            <p:spPr>
              <a:xfrm>
                <a:off x="5334000" y="2532185"/>
                <a:ext cx="1079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latin typeface="+mj-lt"/>
                  </a:rPr>
                  <a:t>Parent</a:t>
                </a:r>
              </a:p>
              <a:p>
                <a:pPr algn="ctr"/>
                <a:r>
                  <a:rPr lang="en-US" sz="1600" b="0" dirty="0">
                    <a:latin typeface="+mj-lt"/>
                  </a:rPr>
                  <a:t>Remainder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C52023-F2BA-4089-BC16-4C7AC3A474AE}"/>
                  </a:ext>
                </a:extLst>
              </p:cNvPr>
              <p:cNvSpPr txBox="1"/>
              <p:nvPr/>
            </p:nvSpPr>
            <p:spPr>
              <a:xfrm rot="16200000">
                <a:off x="6395801" y="2605664"/>
                <a:ext cx="365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Jr </a:t>
                </a:r>
              </a:p>
              <a:p>
                <a:pPr algn="ctr"/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Sr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2FF4DB-7E2A-4552-88F0-8FC59C853C62}"/>
                </a:ext>
              </a:extLst>
            </p:cNvPr>
            <p:cNvGrpSpPr/>
            <p:nvPr/>
          </p:nvGrpSpPr>
          <p:grpSpPr>
            <a:xfrm>
              <a:off x="1068293" y="4393209"/>
              <a:ext cx="2661584" cy="2039815"/>
              <a:chOff x="1085878" y="4447424"/>
              <a:chExt cx="2661584" cy="203981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07111AA-D1A8-40E4-9E0B-AA1BD7828EE6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085878" y="4447424"/>
                <a:ext cx="2652713" cy="20354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C2C367-C9BB-4BFB-AEEA-3661621A35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618531" y="4451824"/>
                <a:ext cx="1128931" cy="2035415"/>
              </a:xfrm>
              <a:prstGeom prst="rect">
                <a:avLst/>
              </a:prstGeom>
              <a:solidFill>
                <a:srgbClr val="B9D77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A: 2008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FC72681-81FB-44B8-830D-D08DC29849F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94750" y="5469529"/>
                <a:ext cx="1523782" cy="10177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B: 2010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B51BDA-F3CA-4B5D-93D0-B0A4D05EF56A}"/>
                  </a:ext>
                </a:extLst>
              </p:cNvPr>
              <p:cNvSpPr txBox="1"/>
              <p:nvPr/>
            </p:nvSpPr>
            <p:spPr>
              <a:xfrm>
                <a:off x="1662526" y="5188260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Jr</a:t>
                </a:r>
              </a:p>
              <a:p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Sr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1E6F193-6E05-4484-A073-9837C3DB29DE}"/>
                  </a:ext>
                </a:extLst>
              </p:cNvPr>
              <p:cNvSpPr txBox="1"/>
              <p:nvPr/>
            </p:nvSpPr>
            <p:spPr>
              <a:xfrm rot="16200000">
                <a:off x="2174723" y="5161295"/>
                <a:ext cx="930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Jr         Jr</a:t>
                </a:r>
              </a:p>
              <a:p>
                <a:pPr algn="ctr"/>
                <a:r>
                  <a:rPr lang="en-US" sz="1600" b="0" dirty="0">
                    <a:solidFill>
                      <a:srgbClr val="0033CC"/>
                    </a:solidFill>
                    <a:latin typeface="+mj-lt"/>
                    <a:cs typeface="Calibri Light" panose="020F0302020204030204" pitchFamily="34" charset="0"/>
                  </a:rPr>
                  <a:t>Sr         Sr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038A36-DED0-4EF7-9225-43D54E760D90}"/>
                  </a:ext>
                </a:extLst>
              </p:cNvPr>
              <p:cNvSpPr txBox="1"/>
              <p:nvPr/>
            </p:nvSpPr>
            <p:spPr>
              <a:xfrm>
                <a:off x="1395046" y="4536832"/>
                <a:ext cx="1079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latin typeface="+mj-lt"/>
                  </a:rPr>
                  <a:t>Parent</a:t>
                </a:r>
              </a:p>
              <a:p>
                <a:pPr algn="ctr"/>
                <a:r>
                  <a:rPr lang="en-US" sz="1600" b="0" dirty="0">
                    <a:latin typeface="+mj-lt"/>
                  </a:rPr>
                  <a:t>Remainder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62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2. Sequential</a:t>
            </a:r>
          </a:p>
          <a:p>
            <a:pPr marL="744537" lvl="2" indent="0"/>
            <a:r>
              <a:rPr lang="en-US" dirty="0"/>
              <a:t>Child inherits parent’s sr-jr relationship along shared boundaries</a:t>
            </a:r>
          </a:p>
          <a:p>
            <a:pPr marL="744537" lvl="2" indent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8C209B-119A-4505-8F48-04447053DABC}"/>
              </a:ext>
            </a:extLst>
          </p:cNvPr>
          <p:cNvGrpSpPr/>
          <p:nvPr/>
        </p:nvGrpSpPr>
        <p:grpSpPr>
          <a:xfrm>
            <a:off x="1667309" y="2259606"/>
            <a:ext cx="2652712" cy="2035415"/>
            <a:chOff x="5045427" y="4393209"/>
            <a:chExt cx="2652712" cy="20354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BB79D4-2DFA-4CE7-A86C-6108A81FD6A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45427" y="4393209"/>
              <a:ext cx="1523782" cy="101770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C: 2015</a:t>
              </a:r>
            </a:p>
            <a:p>
              <a:pPr algn="ctr"/>
              <a:endParaRPr lang="en-US" sz="1600" b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E578E0-75CE-4347-866D-BD8DD6C52B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569208" y="4393209"/>
              <a:ext cx="1128931" cy="2035415"/>
            </a:xfrm>
            <a:prstGeom prst="rect">
              <a:avLst/>
            </a:prstGeom>
            <a:solidFill>
              <a:srgbClr val="B9D7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A: 2008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FC4878-918D-49B4-9041-EC0A144988C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45427" y="5410914"/>
              <a:ext cx="1523782" cy="10177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B: 2010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A60932-C8C3-4CCE-B5EA-BE78C524E6F5}"/>
                </a:ext>
              </a:extLst>
            </p:cNvPr>
            <p:cNvSpPr txBox="1"/>
            <p:nvPr/>
          </p:nvSpPr>
          <p:spPr>
            <a:xfrm>
              <a:off x="5613203" y="5129645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Jr</a:t>
              </a:r>
            </a:p>
            <a:p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Sr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255B4E-FCD5-46C2-B725-675B7E79C751}"/>
                </a:ext>
              </a:extLst>
            </p:cNvPr>
            <p:cNvSpPr txBox="1"/>
            <p:nvPr/>
          </p:nvSpPr>
          <p:spPr>
            <a:xfrm rot="16200000">
              <a:off x="6125400" y="5102680"/>
              <a:ext cx="930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Jr         Jr</a:t>
              </a:r>
            </a:p>
            <a:p>
              <a:pPr algn="ctr"/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Sr         Sr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E3FD1-B14B-46C8-8413-1C7FBB7A9A23}"/>
              </a:ext>
            </a:extLst>
          </p:cNvPr>
          <p:cNvGrpSpPr/>
          <p:nvPr/>
        </p:nvGrpSpPr>
        <p:grpSpPr>
          <a:xfrm>
            <a:off x="5043555" y="2259606"/>
            <a:ext cx="2652712" cy="2562631"/>
            <a:chOff x="5043555" y="1814132"/>
            <a:chExt cx="2652712" cy="25626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F9D78F-0EA2-4BF7-859C-867023FB6C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43555" y="1814132"/>
              <a:ext cx="1523782" cy="101770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C: 2015</a:t>
              </a:r>
            </a:p>
            <a:p>
              <a:pPr algn="ctr"/>
              <a:endParaRPr lang="en-US" sz="1600" b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1ABA354-7FDA-4ED6-8649-666C1A94B67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567336" y="1814132"/>
              <a:ext cx="1128931" cy="2035415"/>
            </a:xfrm>
            <a:prstGeom prst="rect">
              <a:avLst/>
            </a:prstGeom>
            <a:solidFill>
              <a:srgbClr val="B9D7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338E9-1C8D-4221-BE54-46BB86C4507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43555" y="2831837"/>
              <a:ext cx="1523782" cy="10177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B: 2010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341D03-BF93-48B3-9CC5-470EEE03D362}"/>
                </a:ext>
              </a:extLst>
            </p:cNvPr>
            <p:cNvSpPr txBox="1"/>
            <p:nvPr/>
          </p:nvSpPr>
          <p:spPr>
            <a:xfrm>
              <a:off x="5611331" y="2550568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Jr</a:t>
              </a:r>
            </a:p>
            <a:p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Sr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E93739-E13C-4705-BA85-1E05BEA28024}"/>
                </a:ext>
              </a:extLst>
            </p:cNvPr>
            <p:cNvSpPr/>
            <p:nvPr/>
          </p:nvSpPr>
          <p:spPr>
            <a:xfrm>
              <a:off x="6564923" y="2942492"/>
              <a:ext cx="644770" cy="90267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E370A1-0900-47BE-BFEF-0B1B44CB9C86}"/>
                </a:ext>
              </a:extLst>
            </p:cNvPr>
            <p:cNvSpPr txBox="1"/>
            <p:nvPr/>
          </p:nvSpPr>
          <p:spPr>
            <a:xfrm rot="16200000">
              <a:off x="5891092" y="2523603"/>
              <a:ext cx="13949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Jr         Jr</a:t>
              </a:r>
            </a:p>
            <a:p>
              <a:pPr algn="ctr"/>
              <a:r>
                <a:rPr lang="en-US" sz="1600" b="0" dirty="0">
                  <a:solidFill>
                    <a:srgbClr val="0033CC"/>
                  </a:solidFill>
                  <a:latin typeface="+mj-lt"/>
                  <a:cs typeface="Calibri Light" panose="020F0302020204030204" pitchFamily="34" charset="0"/>
                </a:rPr>
                <a:t>Sr             Sr   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88B1A-A823-4300-BEA3-8F710EFC3A41}"/>
                </a:ext>
              </a:extLst>
            </p:cNvPr>
            <p:cNvSpPr txBox="1"/>
            <p:nvPr/>
          </p:nvSpPr>
          <p:spPr>
            <a:xfrm>
              <a:off x="6600093" y="1852246"/>
              <a:ext cx="1079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j-lt"/>
                </a:rPr>
                <a:t>A</a:t>
              </a:r>
            </a:p>
            <a:p>
              <a:pPr algn="ctr"/>
              <a:r>
                <a:rPr lang="en-US" sz="1600" b="0" dirty="0">
                  <a:latin typeface="+mj-lt"/>
                </a:rPr>
                <a:t>Remainder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85569-90CE-4070-B2F6-360D95DEBE5B}"/>
                </a:ext>
              </a:extLst>
            </p:cNvPr>
            <p:cNvSpPr txBox="1"/>
            <p:nvPr/>
          </p:nvSpPr>
          <p:spPr>
            <a:xfrm>
              <a:off x="6752492" y="2661139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00FF"/>
                  </a:solidFill>
                  <a:latin typeface="+mj-lt"/>
                </a:rPr>
                <a:t>Jr</a:t>
              </a:r>
            </a:p>
            <a:p>
              <a:r>
                <a:rPr lang="en-US" sz="1600" b="0" dirty="0">
                  <a:solidFill>
                    <a:srgbClr val="0000FF"/>
                  </a:solidFill>
                  <a:latin typeface="+mj-lt"/>
                </a:rPr>
                <a:t>Sr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F64D0B-4199-4101-AA66-EC231095D33A}"/>
                </a:ext>
              </a:extLst>
            </p:cNvPr>
            <p:cNvSpPr txBox="1"/>
            <p:nvPr/>
          </p:nvSpPr>
          <p:spPr>
            <a:xfrm rot="-5400000">
              <a:off x="7022123" y="3235570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0000FF"/>
                  </a:solidFill>
                  <a:latin typeface="+mj-lt"/>
                </a:rPr>
                <a:t>Sr</a:t>
              </a:r>
            </a:p>
            <a:p>
              <a:pPr algn="ctr"/>
              <a:r>
                <a:rPr lang="en-US" sz="1600" b="0" dirty="0">
                  <a:solidFill>
                    <a:srgbClr val="0000FF"/>
                  </a:solidFill>
                  <a:latin typeface="+mj-lt"/>
                </a:rPr>
                <a:t>Jr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0CC86-AB0F-4E67-AB9C-3EE9F840FA64}"/>
                </a:ext>
              </a:extLst>
            </p:cNvPr>
            <p:cNvSpPr txBox="1"/>
            <p:nvPr/>
          </p:nvSpPr>
          <p:spPr>
            <a:xfrm>
              <a:off x="6600482" y="4038209"/>
              <a:ext cx="827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j-lt"/>
                </a:rPr>
                <a:t>D: 2017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58801C-4ED0-4FEA-A78C-BF044F094F33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H="1" flipV="1">
              <a:off x="6811108" y="3563817"/>
              <a:ext cx="203110" cy="474392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69D8F134-C44F-4C76-AC7D-534DCB6CCACE}"/>
              </a:ext>
            </a:extLst>
          </p:cNvPr>
          <p:cNvSpPr/>
          <p:nvPr/>
        </p:nvSpPr>
        <p:spPr>
          <a:xfrm>
            <a:off x="6116320" y="4043680"/>
            <a:ext cx="873760" cy="1452880"/>
          </a:xfrm>
          <a:prstGeom prst="arc">
            <a:avLst>
              <a:gd name="adj1" fmla="val 11324770"/>
              <a:gd name="adj2" fmla="val 16072321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CDFF9-266A-4204-89FD-E62FAF664E86}"/>
              </a:ext>
            </a:extLst>
          </p:cNvPr>
          <p:cNvSpPr txBox="1"/>
          <p:nvPr/>
        </p:nvSpPr>
        <p:spPr>
          <a:xfrm>
            <a:off x="5556737" y="4689231"/>
            <a:ext cx="112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j-lt"/>
              </a:rPr>
              <a:t>Inheritance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2436E-B721-4A56-99BD-E08B6BD50E1B}"/>
              </a:ext>
            </a:extLst>
          </p:cNvPr>
          <p:cNvSpPr txBox="1"/>
          <p:nvPr/>
        </p:nvSpPr>
        <p:spPr>
          <a:xfrm>
            <a:off x="2180491" y="5205046"/>
            <a:ext cx="520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j-lt"/>
              </a:rPr>
              <a:t>Parcel D description might call Parcel B as adjoiner </a:t>
            </a:r>
            <a:r>
              <a:rPr lang="en-US" dirty="0">
                <a:latin typeface="+mj-lt"/>
              </a:rPr>
              <a:t>but</a:t>
            </a:r>
          </a:p>
          <a:p>
            <a:r>
              <a:rPr lang="en-US" b="0" dirty="0">
                <a:latin typeface="+mj-lt"/>
              </a:rPr>
              <a:t>Parcel D is senior by inheritance.</a:t>
            </a:r>
          </a:p>
        </p:txBody>
      </p:sp>
    </p:spTree>
    <p:extLst>
      <p:ext uri="{BB962C8B-B14F-4D97-AF65-F5344CB8AC3E}">
        <p14:creationId xmlns:p14="http://schemas.microsoft.com/office/powerpoint/2010/main" val="180664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2. Sequential</a:t>
            </a:r>
          </a:p>
          <a:p>
            <a:pPr marL="744537" lvl="2" indent="0"/>
            <a:r>
              <a:rPr lang="en-US" dirty="0"/>
              <a:t>Along sr-jr boundaries:</a:t>
            </a:r>
          </a:p>
          <a:p>
            <a:pPr marL="744537" lvl="2" indent="0"/>
            <a:r>
              <a:rPr lang="en-US" dirty="0"/>
              <a:t>    • Sr parcel protected in case of an overlap - the junior parcel yields.</a:t>
            </a:r>
          </a:p>
          <a:p>
            <a:pPr marL="744537" lvl="2" indent="0"/>
            <a:r>
              <a:rPr lang="en-US" dirty="0"/>
              <a:t>    • If excess, gap is parent remainder. </a:t>
            </a:r>
          </a:p>
          <a:p>
            <a:pPr marL="1150937" lvl="3" indent="0"/>
            <a:r>
              <a:rPr lang="en-US" dirty="0"/>
              <a:t>Touchy situation: Give to one parcel or other or split between?</a:t>
            </a:r>
          </a:p>
          <a:p>
            <a:pPr marL="1150937" lvl="3" indent="0"/>
            <a:r>
              <a:rPr lang="en-US" i="1" dirty="0"/>
              <a:t>Obviously</a:t>
            </a:r>
            <a:r>
              <a:rPr lang="en-US" dirty="0"/>
              <a:t> original intent wasn’t for a gap to exist. </a:t>
            </a:r>
          </a:p>
          <a:p>
            <a:pPr marL="1489075" lvl="4" indent="0"/>
            <a:r>
              <a:rPr lang="en-US" dirty="0"/>
              <a:t>“The question is not what reasonable men intended to convey but what they in fact described in the contract or memorandum.” </a:t>
            </a:r>
          </a:p>
          <a:p>
            <a:pPr marL="1946275" lvl="5" indent="0"/>
            <a:r>
              <a:rPr lang="en-US" i="1" dirty="0"/>
              <a:t>Wiegand v. Gissal, 28 Wis. 2d 488, Wis. Supreme Court 1965</a:t>
            </a:r>
          </a:p>
          <a:p>
            <a:pPr marL="1150937" lvl="3" indent="0"/>
            <a:r>
              <a:rPr lang="en-US" dirty="0"/>
              <a:t>The gap was not conveyed.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206F7F-989C-4F6E-BB6A-A2163DC24964}"/>
              </a:ext>
            </a:extLst>
          </p:cNvPr>
          <p:cNvGrpSpPr/>
          <p:nvPr/>
        </p:nvGrpSpPr>
        <p:grpSpPr>
          <a:xfrm>
            <a:off x="2391504" y="4911970"/>
            <a:ext cx="1371600" cy="1463040"/>
            <a:chOff x="398584" y="4888523"/>
            <a:chExt cx="1371600" cy="14630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68915-8333-4366-A117-A28F2AD52FEB}"/>
                </a:ext>
              </a:extLst>
            </p:cNvPr>
            <p:cNvSpPr/>
            <p:nvPr/>
          </p:nvSpPr>
          <p:spPr>
            <a:xfrm>
              <a:off x="398584" y="4888523"/>
              <a:ext cx="1371600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94DF1C-36DE-460F-8A6D-957518991CC1}"/>
                </a:ext>
              </a:extLst>
            </p:cNvPr>
            <p:cNvSpPr txBox="1"/>
            <p:nvPr/>
          </p:nvSpPr>
          <p:spPr>
            <a:xfrm>
              <a:off x="723484" y="5450766"/>
              <a:ext cx="7218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j-lt"/>
                </a:rPr>
                <a:t>Parent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37493D-E662-484D-851D-71B19C00475C}"/>
              </a:ext>
            </a:extLst>
          </p:cNvPr>
          <p:cNvGrpSpPr/>
          <p:nvPr/>
        </p:nvGrpSpPr>
        <p:grpSpPr>
          <a:xfrm>
            <a:off x="4103072" y="4911970"/>
            <a:ext cx="2420816" cy="1474762"/>
            <a:chOff x="2661138" y="4927209"/>
            <a:chExt cx="2420816" cy="14747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729496-CAD0-4619-BD6E-CCA4BA71612A}"/>
                </a:ext>
              </a:extLst>
            </p:cNvPr>
            <p:cNvSpPr/>
            <p:nvPr/>
          </p:nvSpPr>
          <p:spPr>
            <a:xfrm>
              <a:off x="3710354" y="4933070"/>
              <a:ext cx="1371600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497A0F-D307-4162-8D20-29AD83AFBE81}"/>
                </a:ext>
              </a:extLst>
            </p:cNvPr>
            <p:cNvGrpSpPr/>
            <p:nvPr/>
          </p:nvGrpSpPr>
          <p:grpSpPr>
            <a:xfrm>
              <a:off x="3710354" y="4927209"/>
              <a:ext cx="1371600" cy="1474762"/>
              <a:chOff x="3716216" y="4930727"/>
              <a:chExt cx="1371600" cy="1474762"/>
            </a:xfrm>
          </p:grpSpPr>
          <p:sp>
            <p:nvSpPr>
              <p:cNvPr id="6" name="Flowchart: Manual Input 5">
                <a:extLst>
                  <a:ext uri="{FF2B5EF4-FFF2-40B4-BE49-F238E27FC236}">
                    <a16:creationId xmlns:a16="http://schemas.microsoft.com/office/drawing/2014/main" id="{1ABCE6A1-0E82-40C7-BCA9-A34F6913ABBC}"/>
                  </a:ext>
                </a:extLst>
              </p:cNvPr>
              <p:cNvSpPr/>
              <p:nvPr/>
            </p:nvSpPr>
            <p:spPr>
              <a:xfrm>
                <a:off x="3716216" y="5673969"/>
                <a:ext cx="1371600" cy="731520"/>
              </a:xfrm>
              <a:prstGeom prst="flowChartManualInput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Manual Input 22">
                <a:extLst>
                  <a:ext uri="{FF2B5EF4-FFF2-40B4-BE49-F238E27FC236}">
                    <a16:creationId xmlns:a16="http://schemas.microsoft.com/office/drawing/2014/main" id="{5EF3478E-6896-407F-B75B-9489F2BA05E9}"/>
                  </a:ext>
                </a:extLst>
              </p:cNvPr>
              <p:cNvSpPr/>
              <p:nvPr/>
            </p:nvSpPr>
            <p:spPr>
              <a:xfrm rot="10800000" flipH="1">
                <a:off x="3716216" y="4930727"/>
                <a:ext cx="1371600" cy="731520"/>
              </a:xfrm>
              <a:prstGeom prst="flowChartManualInput">
                <a:avLst/>
              </a:prstGeom>
              <a:solidFill>
                <a:srgbClr val="92D050"/>
              </a:soli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9DA37A-FE0B-4933-B5A8-71F220F9245E}"/>
                </a:ext>
              </a:extLst>
            </p:cNvPr>
            <p:cNvSpPr txBox="1"/>
            <p:nvPr/>
          </p:nvSpPr>
          <p:spPr>
            <a:xfrm>
              <a:off x="4044461" y="5029201"/>
              <a:ext cx="817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j-lt"/>
                </a:rPr>
                <a:t>A: 2010</a:t>
              </a:r>
            </a:p>
            <a:p>
              <a:r>
                <a:rPr lang="en-US" sz="1600" b="0" dirty="0">
                  <a:latin typeface="+mj-lt"/>
                </a:rPr>
                <a:t>Sr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C69F32-30C5-4A5C-812E-DACC540C4971}"/>
                </a:ext>
              </a:extLst>
            </p:cNvPr>
            <p:cNvSpPr txBox="1"/>
            <p:nvPr/>
          </p:nvSpPr>
          <p:spPr>
            <a:xfrm>
              <a:off x="4044461" y="5709139"/>
              <a:ext cx="813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j-lt"/>
                </a:rPr>
                <a:t>Jr</a:t>
              </a:r>
            </a:p>
            <a:p>
              <a:r>
                <a:rPr lang="en-US" sz="1600" b="0" dirty="0">
                  <a:latin typeface="+mj-lt"/>
                </a:rPr>
                <a:t>B: 2013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FFF273-3D0A-40AE-88EA-FAC3550EB155}"/>
                </a:ext>
              </a:extLst>
            </p:cNvPr>
            <p:cNvSpPr txBox="1"/>
            <p:nvPr/>
          </p:nvSpPr>
          <p:spPr>
            <a:xfrm>
              <a:off x="2661138" y="5357446"/>
              <a:ext cx="1079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latin typeface="+mj-lt"/>
                </a:rPr>
                <a:t>Parent</a:t>
              </a:r>
            </a:p>
            <a:p>
              <a:pPr algn="r"/>
              <a:r>
                <a:rPr lang="en-US" sz="1600" b="0" dirty="0">
                  <a:latin typeface="+mj-lt"/>
                </a:rPr>
                <a:t>Remainder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F3B1-6B6D-44DE-AF88-1E59E25AA3CE}"/>
                </a:ext>
              </a:extLst>
            </p:cNvPr>
            <p:cNvCxnSpPr>
              <a:cxnSpLocks/>
            </p:cNvCxnSpPr>
            <p:nvPr/>
          </p:nvCxnSpPr>
          <p:spPr>
            <a:xfrm>
              <a:off x="3540369" y="5685692"/>
              <a:ext cx="398585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619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Parcel boundaries may or may not have sr-jr relationships</a:t>
            </a:r>
          </a:p>
          <a:p>
            <a:pPr marL="744537" lvl="2" indent="0"/>
            <a:r>
              <a:rPr lang="en-US" dirty="0"/>
              <a:t>Example:</a:t>
            </a:r>
          </a:p>
          <a:p>
            <a:pPr marL="1150937" lvl="3" indent="0"/>
            <a:r>
              <a:rPr lang="en-US" dirty="0"/>
              <a:t>Subdivision: simultaneous, no sr-jr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37190B-8C7B-481C-A3F8-4066FB8E1C58}"/>
              </a:ext>
            </a:extLst>
          </p:cNvPr>
          <p:cNvGrpSpPr/>
          <p:nvPr/>
        </p:nvGrpSpPr>
        <p:grpSpPr>
          <a:xfrm>
            <a:off x="1693984" y="2960078"/>
            <a:ext cx="5577842" cy="2366645"/>
            <a:chOff x="1693984" y="2960078"/>
            <a:chExt cx="5577842" cy="2366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EC4AA8-90D7-4645-A4E7-ED8485F8464C}"/>
                </a:ext>
              </a:extLst>
            </p:cNvPr>
            <p:cNvGrpSpPr/>
            <p:nvPr/>
          </p:nvGrpSpPr>
          <p:grpSpPr>
            <a:xfrm>
              <a:off x="1746738" y="2971800"/>
              <a:ext cx="5486399" cy="2354923"/>
              <a:chOff x="1770184" y="2391509"/>
              <a:chExt cx="5486399" cy="23549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B7C3E-C18C-448F-884F-8C1B311A955A}"/>
                  </a:ext>
                </a:extLst>
              </p:cNvPr>
              <p:cNvSpPr/>
              <p:nvPr/>
            </p:nvSpPr>
            <p:spPr>
              <a:xfrm>
                <a:off x="17701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D4A253-B4C2-40E7-BB0B-517EAA5A2DB6}"/>
                  </a:ext>
                </a:extLst>
              </p:cNvPr>
              <p:cNvSpPr/>
              <p:nvPr/>
            </p:nvSpPr>
            <p:spPr>
              <a:xfrm>
                <a:off x="35989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6B8598-F061-48C4-BA40-AC5CADF4BA84}"/>
                  </a:ext>
                </a:extLst>
              </p:cNvPr>
              <p:cNvSpPr/>
              <p:nvPr/>
            </p:nvSpPr>
            <p:spPr>
              <a:xfrm>
                <a:off x="5427783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0E8D2-E5E0-43C8-87FA-C85501FA856B}"/>
                  </a:ext>
                </a:extLst>
              </p:cNvPr>
              <p:cNvSpPr txBox="1"/>
              <p:nvPr/>
            </p:nvSpPr>
            <p:spPr>
              <a:xfrm>
                <a:off x="2309446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910D7C-1C5B-40B3-9094-AF5DFE6ADCE7}"/>
                  </a:ext>
                </a:extLst>
              </p:cNvPr>
              <p:cNvSpPr txBox="1"/>
              <p:nvPr/>
            </p:nvSpPr>
            <p:spPr>
              <a:xfrm>
                <a:off x="59084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E1BFEC-1F55-4BAC-A7CB-0FF27D6085B0}"/>
                  </a:ext>
                </a:extLst>
              </p:cNvPr>
              <p:cNvSpPr txBox="1"/>
              <p:nvPr/>
            </p:nvSpPr>
            <p:spPr>
              <a:xfrm>
                <a:off x="40796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210E7E-F5C7-4D41-90EB-946ACF5D6BF5}"/>
                  </a:ext>
                </a:extLst>
              </p:cNvPr>
              <p:cNvSpPr txBox="1"/>
              <p:nvPr/>
            </p:nvSpPr>
            <p:spPr>
              <a:xfrm>
                <a:off x="2368062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F81250-06DB-4196-99F5-38938AA17A51}"/>
                  </a:ext>
                </a:extLst>
              </p:cNvPr>
              <p:cNvSpPr txBox="1"/>
              <p:nvPr/>
            </p:nvSpPr>
            <p:spPr>
              <a:xfrm>
                <a:off x="59670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9B03C2-0ED6-4177-B62F-F46744164331}"/>
                  </a:ext>
                </a:extLst>
              </p:cNvPr>
              <p:cNvSpPr txBox="1"/>
              <p:nvPr/>
            </p:nvSpPr>
            <p:spPr>
              <a:xfrm>
                <a:off x="41382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EE84D5-79D7-4980-9A1B-E3E6011406FB}"/>
                  </a:ext>
                </a:extLst>
              </p:cNvPr>
              <p:cNvSpPr txBox="1"/>
              <p:nvPr/>
            </p:nvSpPr>
            <p:spPr>
              <a:xfrm>
                <a:off x="2356340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936CB-5D4B-42B2-90A6-4C0566ACDDD2}"/>
                  </a:ext>
                </a:extLst>
              </p:cNvPr>
              <p:cNvSpPr txBox="1"/>
              <p:nvPr/>
            </p:nvSpPr>
            <p:spPr>
              <a:xfrm>
                <a:off x="5955324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1F2751-1765-456A-831A-9E7FC3BF5A45}"/>
                  </a:ext>
                </a:extLst>
              </p:cNvPr>
              <p:cNvSpPr txBox="1"/>
              <p:nvPr/>
            </p:nvSpPr>
            <p:spPr>
              <a:xfrm>
                <a:off x="4126524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12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362D9A-5EC0-41E3-AC80-6AC917AF6DD0}"/>
                </a:ext>
              </a:extLst>
            </p:cNvPr>
            <p:cNvGrpSpPr/>
            <p:nvPr/>
          </p:nvGrpSpPr>
          <p:grpSpPr>
            <a:xfrm>
              <a:off x="1693984" y="2960078"/>
              <a:ext cx="5577842" cy="2365717"/>
              <a:chOff x="1693984" y="2960078"/>
              <a:chExt cx="5577842" cy="236571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BC0B705-1183-4F15-B583-25C374102E49}"/>
                  </a:ext>
                </a:extLst>
              </p:cNvPr>
              <p:cNvGrpSpPr/>
              <p:nvPr/>
            </p:nvGrpSpPr>
            <p:grpSpPr>
              <a:xfrm>
                <a:off x="1693984" y="2960078"/>
                <a:ext cx="5577842" cy="91440"/>
                <a:chOff x="1699846" y="2960078"/>
                <a:chExt cx="5577842" cy="9144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47381B8-A931-4BC6-8B70-104AC4E15D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9846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D7EC20C-9770-4FE1-BFAE-7D1BDFAB95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69173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62D5D45-12AC-4AF2-A11D-EAC881CB2F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86248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F99ED59-4048-48FC-BBFE-F2F60C092C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40369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B1621BA-C93C-4CE0-B49A-FF6373D80270}"/>
                  </a:ext>
                </a:extLst>
              </p:cNvPr>
              <p:cNvGrpSpPr/>
              <p:nvPr/>
            </p:nvGrpSpPr>
            <p:grpSpPr>
              <a:xfrm>
                <a:off x="1693984" y="5234355"/>
                <a:ext cx="5577842" cy="91440"/>
                <a:chOff x="1699846" y="2960078"/>
                <a:chExt cx="5577842" cy="9144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F5F3C5B-5B4A-45F8-B8A6-689C1B212B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9846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49FD245-B9EC-4DBC-8958-54B6F73B23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69173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DC0CCDF-DDEF-4A63-89EF-4538EF3FDB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86248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698CFF2-2BAB-4BC3-B60A-5B4E423BE5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40369" y="296007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111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985"/>
            <a:ext cx="8405446" cy="5793254"/>
          </a:xfrm>
        </p:spPr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Parcel boundaries may or may not have sr-jr relationships</a:t>
            </a:r>
          </a:p>
          <a:p>
            <a:pPr marL="744537" lvl="2" indent="0"/>
            <a:r>
              <a:rPr lang="en-US" dirty="0"/>
              <a:t>Example:</a:t>
            </a:r>
          </a:p>
          <a:p>
            <a:pPr marL="1150937" lvl="3" indent="0"/>
            <a:r>
              <a:rPr lang="en-US" dirty="0"/>
              <a:t>Sequentially: “West 100.0 ft of Lot 12” </a:t>
            </a:r>
            <a:r>
              <a:rPr lang="en-US" sz="1800" dirty="0"/>
              <a:t>later “East 100.0 ft of Lot 12”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CB0F7-F8E4-43A1-9789-29AAD64DD675}"/>
              </a:ext>
            </a:extLst>
          </p:cNvPr>
          <p:cNvGrpSpPr/>
          <p:nvPr/>
        </p:nvGrpSpPr>
        <p:grpSpPr>
          <a:xfrm>
            <a:off x="1746738" y="2971800"/>
            <a:ext cx="5486399" cy="3751384"/>
            <a:chOff x="1746738" y="2508739"/>
            <a:chExt cx="5486399" cy="37513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EC4AA8-90D7-4645-A4E7-ED8485F8464C}"/>
                </a:ext>
              </a:extLst>
            </p:cNvPr>
            <p:cNvGrpSpPr/>
            <p:nvPr/>
          </p:nvGrpSpPr>
          <p:grpSpPr>
            <a:xfrm>
              <a:off x="1746738" y="2508739"/>
              <a:ext cx="5486399" cy="2354923"/>
              <a:chOff x="1770184" y="2391509"/>
              <a:chExt cx="5486399" cy="23549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B7C3E-C18C-448F-884F-8C1B311A955A}"/>
                  </a:ext>
                </a:extLst>
              </p:cNvPr>
              <p:cNvSpPr/>
              <p:nvPr/>
            </p:nvSpPr>
            <p:spPr>
              <a:xfrm>
                <a:off x="17701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D4A253-B4C2-40E7-BB0B-517EAA5A2DB6}"/>
                  </a:ext>
                </a:extLst>
              </p:cNvPr>
              <p:cNvSpPr/>
              <p:nvPr/>
            </p:nvSpPr>
            <p:spPr>
              <a:xfrm>
                <a:off x="35989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6B8598-F061-48C4-BA40-AC5CADF4BA84}"/>
                  </a:ext>
                </a:extLst>
              </p:cNvPr>
              <p:cNvSpPr/>
              <p:nvPr/>
            </p:nvSpPr>
            <p:spPr>
              <a:xfrm>
                <a:off x="5427783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0E8D2-E5E0-43C8-87FA-C85501FA856B}"/>
                  </a:ext>
                </a:extLst>
              </p:cNvPr>
              <p:cNvSpPr txBox="1"/>
              <p:nvPr/>
            </p:nvSpPr>
            <p:spPr>
              <a:xfrm>
                <a:off x="2309446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910D7C-1C5B-40B3-9094-AF5DFE6ADCE7}"/>
                  </a:ext>
                </a:extLst>
              </p:cNvPr>
              <p:cNvSpPr txBox="1"/>
              <p:nvPr/>
            </p:nvSpPr>
            <p:spPr>
              <a:xfrm>
                <a:off x="59084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E1BFEC-1F55-4BAC-A7CB-0FF27D6085B0}"/>
                  </a:ext>
                </a:extLst>
              </p:cNvPr>
              <p:cNvSpPr txBox="1"/>
              <p:nvPr/>
            </p:nvSpPr>
            <p:spPr>
              <a:xfrm>
                <a:off x="40796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210E7E-F5C7-4D41-90EB-946ACF5D6BF5}"/>
                  </a:ext>
                </a:extLst>
              </p:cNvPr>
              <p:cNvSpPr txBox="1"/>
              <p:nvPr/>
            </p:nvSpPr>
            <p:spPr>
              <a:xfrm>
                <a:off x="2368062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F81250-06DB-4196-99F5-38938AA17A51}"/>
                  </a:ext>
                </a:extLst>
              </p:cNvPr>
              <p:cNvSpPr txBox="1"/>
              <p:nvPr/>
            </p:nvSpPr>
            <p:spPr>
              <a:xfrm>
                <a:off x="59670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9B03C2-0ED6-4177-B62F-F46744164331}"/>
                  </a:ext>
                </a:extLst>
              </p:cNvPr>
              <p:cNvSpPr txBox="1"/>
              <p:nvPr/>
            </p:nvSpPr>
            <p:spPr>
              <a:xfrm>
                <a:off x="41382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EE84D5-79D7-4980-9A1B-E3E6011406FB}"/>
                  </a:ext>
                </a:extLst>
              </p:cNvPr>
              <p:cNvSpPr txBox="1"/>
              <p:nvPr/>
            </p:nvSpPr>
            <p:spPr>
              <a:xfrm>
                <a:off x="2356340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936CB-5D4B-42B2-90A6-4C0566ACDDD2}"/>
                  </a:ext>
                </a:extLst>
              </p:cNvPr>
              <p:cNvSpPr txBox="1"/>
              <p:nvPr/>
            </p:nvSpPr>
            <p:spPr>
              <a:xfrm>
                <a:off x="5955324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13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5A32F3-4C08-4B60-9E1F-9ADBDC038026}"/>
                </a:ext>
              </a:extLst>
            </p:cNvPr>
            <p:cNvSpPr/>
            <p:nvPr/>
          </p:nvSpPr>
          <p:spPr>
            <a:xfrm>
              <a:off x="3575539" y="2532183"/>
              <a:ext cx="914400" cy="2286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2CC302-D776-4C2D-B971-E63BCEB9974B}"/>
                </a:ext>
              </a:extLst>
            </p:cNvPr>
            <p:cNvSpPr/>
            <p:nvPr/>
          </p:nvSpPr>
          <p:spPr>
            <a:xfrm>
              <a:off x="4489939" y="2532183"/>
              <a:ext cx="914400" cy="22860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D301DF-4555-4820-B216-42ECD4F20570}"/>
                </a:ext>
              </a:extLst>
            </p:cNvPr>
            <p:cNvSpPr txBox="1"/>
            <p:nvPr/>
          </p:nvSpPr>
          <p:spPr>
            <a:xfrm rot="-5400000">
              <a:off x="4337542" y="3399697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</a:rPr>
                <a:t>Sr</a:t>
              </a:r>
            </a:p>
            <a:p>
              <a:r>
                <a:rPr lang="en-US" sz="1600" b="0" dirty="0">
                  <a:latin typeface="+mn-lt"/>
                </a:rPr>
                <a:t>Jr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13826-0E0C-4FCE-88A8-FB70E535A6B8}"/>
                </a:ext>
              </a:extLst>
            </p:cNvPr>
            <p:cNvSpPr txBox="1"/>
            <p:nvPr/>
          </p:nvSpPr>
          <p:spPr>
            <a:xfrm>
              <a:off x="3587263" y="3153513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</a:rPr>
                <a:t>W 100.0’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4E1710-A7DA-4F61-9DDA-AF78A7662A6D}"/>
                </a:ext>
              </a:extLst>
            </p:cNvPr>
            <p:cNvSpPr txBox="1"/>
            <p:nvPr/>
          </p:nvSpPr>
          <p:spPr>
            <a:xfrm>
              <a:off x="4548555" y="3153513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</a:rPr>
                <a:t>E 100.0’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5DD15-C576-4C96-B654-A4B9911A2BCC}"/>
                </a:ext>
              </a:extLst>
            </p:cNvPr>
            <p:cNvSpPr txBox="1"/>
            <p:nvPr/>
          </p:nvSpPr>
          <p:spPr>
            <a:xfrm>
              <a:off x="3516922" y="5462954"/>
              <a:ext cx="1900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n-lt"/>
                </a:rPr>
                <a:t>No sr-jr relationships</a:t>
              </a:r>
            </a:p>
            <a:p>
              <a:pPr algn="ctr"/>
              <a:r>
                <a:rPr lang="en-US" sz="1600" b="0" dirty="0">
                  <a:latin typeface="+mn-lt"/>
                </a:rPr>
                <a:t>along these lines.</a:t>
              </a: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322838E-BBA2-46B8-BF6F-15D26876D988}"/>
                </a:ext>
              </a:extLst>
            </p:cNvPr>
            <p:cNvSpPr/>
            <p:nvPr/>
          </p:nvSpPr>
          <p:spPr>
            <a:xfrm>
              <a:off x="2754922" y="4595445"/>
              <a:ext cx="1664678" cy="1664678"/>
            </a:xfrm>
            <a:prstGeom prst="arc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D021F5AC-374B-45CA-B26E-E67A847B81FB}"/>
                </a:ext>
              </a:extLst>
            </p:cNvPr>
            <p:cNvSpPr/>
            <p:nvPr/>
          </p:nvSpPr>
          <p:spPr>
            <a:xfrm flipH="1">
              <a:off x="4525108" y="4595445"/>
              <a:ext cx="1664208" cy="1664678"/>
            </a:xfrm>
            <a:prstGeom prst="arc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04218B-BCA3-4031-9241-82D048017F7A}"/>
              </a:ext>
            </a:extLst>
          </p:cNvPr>
          <p:cNvGrpSpPr/>
          <p:nvPr/>
        </p:nvGrpSpPr>
        <p:grpSpPr>
          <a:xfrm>
            <a:off x="1693984" y="2960078"/>
            <a:ext cx="5577842" cy="2365717"/>
            <a:chOff x="1693984" y="2960078"/>
            <a:chExt cx="5577842" cy="23657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480B25-7261-455A-921E-A1B8017F6BA3}"/>
                </a:ext>
              </a:extLst>
            </p:cNvPr>
            <p:cNvGrpSpPr/>
            <p:nvPr/>
          </p:nvGrpSpPr>
          <p:grpSpPr>
            <a:xfrm>
              <a:off x="1693984" y="2960078"/>
              <a:ext cx="5577842" cy="91440"/>
              <a:chOff x="1699846" y="2960078"/>
              <a:chExt cx="5577842" cy="9144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780B3A2-187B-468A-BB74-724160650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C1EA33C-7B49-4E11-9957-5A90871A1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9173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7FF5CCC-7DBC-49E4-B8E5-EDA2E2236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9447D5B-514F-467E-ADBB-D6C3A1293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0369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F06BBA4-0127-464F-A070-B82A18AEF535}"/>
                </a:ext>
              </a:extLst>
            </p:cNvPr>
            <p:cNvGrpSpPr/>
            <p:nvPr/>
          </p:nvGrpSpPr>
          <p:grpSpPr>
            <a:xfrm>
              <a:off x="1693984" y="5234355"/>
              <a:ext cx="5577842" cy="91440"/>
              <a:chOff x="1699846" y="2960078"/>
              <a:chExt cx="5577842" cy="9144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9C469FD-3470-4AF6-833F-1C1D8BD971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925F553-B8F8-4DBF-BE81-5C99BE068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9173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064DE93-0EBF-4CEB-9682-C2D09BF30B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71AD8B-96D4-4A81-8303-7D9DB672AC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0369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90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A34CCFF-182C-40A3-9AD2-0DD73A1DB4CB}"/>
              </a:ext>
            </a:extLst>
          </p:cNvPr>
          <p:cNvSpPr/>
          <p:nvPr/>
        </p:nvSpPr>
        <p:spPr>
          <a:xfrm>
            <a:off x="3538105" y="3008168"/>
            <a:ext cx="1839190" cy="2296391"/>
          </a:xfrm>
          <a:custGeom>
            <a:avLst/>
            <a:gdLst>
              <a:gd name="connsiteX0" fmla="*/ 41563 w 1839190"/>
              <a:gd name="connsiteY0" fmla="*/ 5196 h 2296391"/>
              <a:gd name="connsiteX1" fmla="*/ 1833995 w 1839190"/>
              <a:gd name="connsiteY1" fmla="*/ 0 h 2296391"/>
              <a:gd name="connsiteX2" fmla="*/ 1839190 w 1839190"/>
              <a:gd name="connsiteY2" fmla="*/ 2296391 h 2296391"/>
              <a:gd name="connsiteX3" fmla="*/ 0 w 1839190"/>
              <a:gd name="connsiteY3" fmla="*/ 2280805 h 2296391"/>
              <a:gd name="connsiteX4" fmla="*/ 41563 w 1839190"/>
              <a:gd name="connsiteY4" fmla="*/ 5196 h 229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190" h="2296391">
                <a:moveTo>
                  <a:pt x="41563" y="5196"/>
                </a:moveTo>
                <a:lnTo>
                  <a:pt x="1833995" y="0"/>
                </a:lnTo>
                <a:cubicBezTo>
                  <a:pt x="1835727" y="765464"/>
                  <a:pt x="1837458" y="1530927"/>
                  <a:pt x="1839190" y="2296391"/>
                </a:cubicBezTo>
                <a:lnTo>
                  <a:pt x="0" y="2280805"/>
                </a:lnTo>
                <a:lnTo>
                  <a:pt x="41563" y="519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Parcel boundaries may or may not have sr-jr relationships</a:t>
            </a:r>
          </a:p>
          <a:p>
            <a:pPr marL="744537" lvl="2" indent="0"/>
            <a:r>
              <a:rPr lang="en-US" dirty="0"/>
              <a:t>Example:</a:t>
            </a:r>
          </a:p>
          <a:p>
            <a:pPr marL="1150937" lvl="3" indent="0"/>
            <a:r>
              <a:rPr lang="en-US" dirty="0"/>
              <a:t>Sequentially: “West 100.0 ft of Lot 12” </a:t>
            </a:r>
            <a:r>
              <a:rPr lang="en-US" sz="1800" dirty="0"/>
              <a:t>later “East 100.0 ft of Lot 12”</a:t>
            </a:r>
          </a:p>
          <a:p>
            <a:pPr marL="1150937" lvl="3" indent="0"/>
            <a:r>
              <a:rPr lang="en-US" dirty="0"/>
              <a:t>Resurvey: Deficiency on N, excess on S creates 2.0 ft remainder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B7C3E-C18C-448F-884F-8C1B311A955A}"/>
              </a:ext>
            </a:extLst>
          </p:cNvPr>
          <p:cNvSpPr/>
          <p:nvPr/>
        </p:nvSpPr>
        <p:spPr>
          <a:xfrm>
            <a:off x="1746738" y="3006968"/>
            <a:ext cx="1828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B8598-F061-48C4-BA40-AC5CADF4BA84}"/>
              </a:ext>
            </a:extLst>
          </p:cNvPr>
          <p:cNvSpPr/>
          <p:nvPr/>
        </p:nvSpPr>
        <p:spPr>
          <a:xfrm>
            <a:off x="5335732" y="3006968"/>
            <a:ext cx="189740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0E8D2-E5E0-43C8-87FA-C85501FA856B}"/>
              </a:ext>
            </a:extLst>
          </p:cNvPr>
          <p:cNvSpPr txBox="1"/>
          <p:nvPr/>
        </p:nvSpPr>
        <p:spPr>
          <a:xfrm>
            <a:off x="2286000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910D7C-1C5B-40B3-9094-AF5DFE6ADCE7}"/>
              </a:ext>
            </a:extLst>
          </p:cNvPr>
          <p:cNvSpPr txBox="1"/>
          <p:nvPr/>
        </p:nvSpPr>
        <p:spPr>
          <a:xfrm>
            <a:off x="5884984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1BFEC-1F55-4BAC-A7CB-0FF27D6085B0}"/>
              </a:ext>
            </a:extLst>
          </p:cNvPr>
          <p:cNvSpPr txBox="1"/>
          <p:nvPr/>
        </p:nvSpPr>
        <p:spPr>
          <a:xfrm>
            <a:off x="4056184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210E7E-F5C7-4D41-90EB-946ACF5D6BF5}"/>
              </a:ext>
            </a:extLst>
          </p:cNvPr>
          <p:cNvSpPr txBox="1"/>
          <p:nvPr/>
        </p:nvSpPr>
        <p:spPr>
          <a:xfrm>
            <a:off x="2344616" y="498816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81250-06DB-4196-99F5-38938AA17A51}"/>
              </a:ext>
            </a:extLst>
          </p:cNvPr>
          <p:cNvSpPr txBox="1"/>
          <p:nvPr/>
        </p:nvSpPr>
        <p:spPr>
          <a:xfrm>
            <a:off x="5943600" y="498816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EE84D5-79D7-4980-9A1B-E3E6011406FB}"/>
              </a:ext>
            </a:extLst>
          </p:cNvPr>
          <p:cNvSpPr txBox="1"/>
          <p:nvPr/>
        </p:nvSpPr>
        <p:spPr>
          <a:xfrm>
            <a:off x="2332894" y="388620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Lot 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936CB-5D4B-42B2-90A6-4C0566ACDDD2}"/>
              </a:ext>
            </a:extLst>
          </p:cNvPr>
          <p:cNvSpPr txBox="1"/>
          <p:nvPr/>
        </p:nvSpPr>
        <p:spPr>
          <a:xfrm>
            <a:off x="5931878" y="388620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Lot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301DF-4555-4820-B216-42ECD4F20570}"/>
              </a:ext>
            </a:extLst>
          </p:cNvPr>
          <p:cNvSpPr txBox="1"/>
          <p:nvPr/>
        </p:nvSpPr>
        <p:spPr>
          <a:xfrm rot="16200000">
            <a:off x="4337542" y="3862758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Sr</a:t>
            </a:r>
          </a:p>
          <a:p>
            <a:r>
              <a:rPr lang="en-US" sz="1600" b="0" dirty="0">
                <a:latin typeface="+mn-lt"/>
              </a:rPr>
              <a:t>Jr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13826-0E0C-4FCE-88A8-FB70E535A6B8}"/>
              </a:ext>
            </a:extLst>
          </p:cNvPr>
          <p:cNvSpPr txBox="1"/>
          <p:nvPr/>
        </p:nvSpPr>
        <p:spPr>
          <a:xfrm>
            <a:off x="3587263" y="361657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W 100.0’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4E1710-A7DA-4F61-9DDA-AF78A7662A6D}"/>
              </a:ext>
            </a:extLst>
          </p:cNvPr>
          <p:cNvSpPr txBox="1"/>
          <p:nvPr/>
        </p:nvSpPr>
        <p:spPr>
          <a:xfrm>
            <a:off x="4548555" y="361657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 100.0’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E4612-275F-433D-A751-3CC31D8BC78C}"/>
              </a:ext>
            </a:extLst>
          </p:cNvPr>
          <p:cNvSpPr txBox="1"/>
          <p:nvPr/>
        </p:nvSpPr>
        <p:spPr>
          <a:xfrm>
            <a:off x="4196860" y="270803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198.0’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16A71-8B60-4BFB-9B4E-9E0C233802DA}"/>
              </a:ext>
            </a:extLst>
          </p:cNvPr>
          <p:cNvSpPr txBox="1"/>
          <p:nvPr/>
        </p:nvSpPr>
        <p:spPr>
          <a:xfrm>
            <a:off x="4067905" y="5459045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202.0’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962E2D-C62A-421B-B064-0A09028B3906}"/>
              </a:ext>
            </a:extLst>
          </p:cNvPr>
          <p:cNvSpPr/>
          <p:nvPr/>
        </p:nvSpPr>
        <p:spPr>
          <a:xfrm>
            <a:off x="4468091" y="2997777"/>
            <a:ext cx="898813" cy="2306782"/>
          </a:xfrm>
          <a:custGeom>
            <a:avLst/>
            <a:gdLst>
              <a:gd name="connsiteX0" fmla="*/ 0 w 981941"/>
              <a:gd name="connsiteY0" fmla="*/ 0 h 2301586"/>
              <a:gd name="connsiteX1" fmla="*/ 72737 w 981941"/>
              <a:gd name="connsiteY1" fmla="*/ 2301586 h 2301586"/>
              <a:gd name="connsiteX2" fmla="*/ 981941 w 981941"/>
              <a:gd name="connsiteY2" fmla="*/ 2301586 h 2301586"/>
              <a:gd name="connsiteX3" fmla="*/ 966355 w 981941"/>
              <a:gd name="connsiteY3" fmla="*/ 10391 h 2301586"/>
              <a:gd name="connsiteX4" fmla="*/ 0 w 981941"/>
              <a:gd name="connsiteY4" fmla="*/ 0 h 230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941" h="2301586">
                <a:moveTo>
                  <a:pt x="0" y="0"/>
                </a:moveTo>
                <a:lnTo>
                  <a:pt x="72737" y="2301586"/>
                </a:lnTo>
                <a:lnTo>
                  <a:pt x="981941" y="2301586"/>
                </a:lnTo>
                <a:lnTo>
                  <a:pt x="966355" y="10391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21FAC9-446B-4ED9-83F0-479AA37B6EEA}"/>
              </a:ext>
            </a:extLst>
          </p:cNvPr>
          <p:cNvSpPr/>
          <p:nvPr/>
        </p:nvSpPr>
        <p:spPr>
          <a:xfrm>
            <a:off x="3538105" y="2997777"/>
            <a:ext cx="975280" cy="2301054"/>
          </a:xfrm>
          <a:custGeom>
            <a:avLst/>
            <a:gdLst>
              <a:gd name="connsiteX0" fmla="*/ 31172 w 950768"/>
              <a:gd name="connsiteY0" fmla="*/ 5196 h 2291196"/>
              <a:gd name="connsiteX1" fmla="*/ 950768 w 950768"/>
              <a:gd name="connsiteY1" fmla="*/ 0 h 2291196"/>
              <a:gd name="connsiteX2" fmla="*/ 904009 w 950768"/>
              <a:gd name="connsiteY2" fmla="*/ 2291196 h 2291196"/>
              <a:gd name="connsiteX3" fmla="*/ 0 w 950768"/>
              <a:gd name="connsiteY3" fmla="*/ 2291196 h 2291196"/>
              <a:gd name="connsiteX4" fmla="*/ 31172 w 950768"/>
              <a:gd name="connsiteY4" fmla="*/ 5196 h 229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68" h="2291196">
                <a:moveTo>
                  <a:pt x="31172" y="5196"/>
                </a:moveTo>
                <a:lnTo>
                  <a:pt x="950768" y="0"/>
                </a:lnTo>
                <a:lnTo>
                  <a:pt x="904009" y="2291196"/>
                </a:lnTo>
                <a:lnTo>
                  <a:pt x="0" y="2291196"/>
                </a:lnTo>
                <a:lnTo>
                  <a:pt x="31172" y="5196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E624C6-5AFF-4051-9B09-0E67EA84C74D}"/>
              </a:ext>
            </a:extLst>
          </p:cNvPr>
          <p:cNvSpPr txBox="1"/>
          <p:nvPr/>
        </p:nvSpPr>
        <p:spPr>
          <a:xfrm>
            <a:off x="3744989" y="298891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100.0’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51690-B9FF-4891-AB58-F0A5815B7CDC}"/>
              </a:ext>
            </a:extLst>
          </p:cNvPr>
          <p:cNvSpPr txBox="1"/>
          <p:nvPr/>
        </p:nvSpPr>
        <p:spPr>
          <a:xfrm>
            <a:off x="4581455" y="298891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98.0’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F323F2-EFBF-4AD1-99B5-7570DA143C81}"/>
              </a:ext>
            </a:extLst>
          </p:cNvPr>
          <p:cNvSpPr txBox="1"/>
          <p:nvPr/>
        </p:nvSpPr>
        <p:spPr>
          <a:xfrm>
            <a:off x="3689574" y="50064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100.0’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651868-78DF-4C56-8606-4644853D66C9}"/>
              </a:ext>
            </a:extLst>
          </p:cNvPr>
          <p:cNvSpPr txBox="1"/>
          <p:nvPr/>
        </p:nvSpPr>
        <p:spPr>
          <a:xfrm>
            <a:off x="4666312" y="50064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100.0’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3EBC10-EDD5-4CFD-83E8-8EC5E61DB4D3}"/>
              </a:ext>
            </a:extLst>
          </p:cNvPr>
          <p:cNvGrpSpPr/>
          <p:nvPr/>
        </p:nvGrpSpPr>
        <p:grpSpPr>
          <a:xfrm>
            <a:off x="1693984" y="2960078"/>
            <a:ext cx="5577842" cy="2376107"/>
            <a:chOff x="1693984" y="2960078"/>
            <a:chExt cx="5577842" cy="237610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F03D37-DBA0-4D4B-87C6-04087AA6FB4C}"/>
                </a:ext>
              </a:extLst>
            </p:cNvPr>
            <p:cNvGrpSpPr/>
            <p:nvPr/>
          </p:nvGrpSpPr>
          <p:grpSpPr>
            <a:xfrm>
              <a:off x="1693984" y="2960078"/>
              <a:ext cx="5577842" cy="91440"/>
              <a:chOff x="1699846" y="2960078"/>
              <a:chExt cx="5577842" cy="9144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12CA296-6E1F-4D6C-8F33-1704642B0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FBA41B1-4A00-4DF3-BB8F-060231F33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241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97C5A18-63E9-4B97-8167-A8AC71ED9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B619709-C83F-4EBE-8DCB-DEBE93230E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5174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AFA4A2-4EB1-4251-81FE-B5AA2E1AE1BC}"/>
                </a:ext>
              </a:extLst>
            </p:cNvPr>
            <p:cNvGrpSpPr/>
            <p:nvPr/>
          </p:nvGrpSpPr>
          <p:grpSpPr>
            <a:xfrm>
              <a:off x="1693984" y="5234355"/>
              <a:ext cx="5577842" cy="101830"/>
              <a:chOff x="1699846" y="2960078"/>
              <a:chExt cx="5577842" cy="10183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0FF12F-A257-45BB-8316-E9CBC4B734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15C80B-E4ED-43D1-B874-AE2E5E0783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6803" y="297046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0585CA-96F6-4909-B2A7-7BBAABEA8B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2C922D-F781-4740-BCD9-95CB6AC188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4420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504C7D3-E44D-43A7-AF08-F6262421DF2D}"/>
              </a:ext>
            </a:extLst>
          </p:cNvPr>
          <p:cNvSpPr txBox="1"/>
          <p:nvPr/>
        </p:nvSpPr>
        <p:spPr>
          <a:xfrm>
            <a:off x="5275384" y="5728675"/>
            <a:ext cx="1326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2.0’ Remainer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A71551-8BFF-40C1-BE35-4CCF1D46F65A}"/>
              </a:ext>
            </a:extLst>
          </p:cNvPr>
          <p:cNvSpPr txBox="1"/>
          <p:nvPr/>
        </p:nvSpPr>
        <p:spPr>
          <a:xfrm rot="16200000">
            <a:off x="4302374" y="4015158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Sr</a:t>
            </a:r>
          </a:p>
          <a:p>
            <a:r>
              <a:rPr lang="en-US" sz="1600" b="0" dirty="0">
                <a:latin typeface="+mn-lt"/>
              </a:rPr>
              <a:t>Jr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FA76A9-D1F5-406F-8AED-ECA463E6B588}"/>
              </a:ext>
            </a:extLst>
          </p:cNvPr>
          <p:cNvSpPr txBox="1"/>
          <p:nvPr/>
        </p:nvSpPr>
        <p:spPr>
          <a:xfrm>
            <a:off x="3552095" y="376897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W 100.0’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875AB8-D85B-4671-9CF6-8B7D65F69620}"/>
              </a:ext>
            </a:extLst>
          </p:cNvPr>
          <p:cNvSpPr txBox="1"/>
          <p:nvPr/>
        </p:nvSpPr>
        <p:spPr>
          <a:xfrm>
            <a:off x="4513387" y="376897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 100.0’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0ADC57-C3DB-44FC-9276-EDF555F6A500}"/>
              </a:ext>
            </a:extLst>
          </p:cNvPr>
          <p:cNvCxnSpPr>
            <a:cxnSpLocks/>
          </p:cNvCxnSpPr>
          <p:nvPr/>
        </p:nvCxnSpPr>
        <p:spPr>
          <a:xfrm flipH="1" flipV="1">
            <a:off x="4513386" y="5345724"/>
            <a:ext cx="738553" cy="56270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8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0800A00-3B1F-420F-9085-AA4876FE9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074" y="1406771"/>
            <a:ext cx="6400800" cy="3657600"/>
          </a:xfrm>
        </p:spPr>
        <p:txBody>
          <a:bodyPr/>
          <a:lstStyle/>
          <a:p>
            <a:r>
              <a:rPr lang="en-US" sz="2400" dirty="0"/>
              <a:t>The original </a:t>
            </a:r>
            <a:r>
              <a:rPr lang="en-US" sz="2400" i="1" dirty="0"/>
              <a:t>Spice Girls</a:t>
            </a:r>
            <a:r>
              <a:rPr lang="en-US" sz="24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B6CC4-DC9C-4DE5-A067-2C6D42F8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4" y="2156656"/>
            <a:ext cx="5486400" cy="222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7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985"/>
            <a:ext cx="8405446" cy="5793254"/>
          </a:xfrm>
        </p:spPr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Parcel boundaries may or may not have sr-jr relationships</a:t>
            </a:r>
          </a:p>
          <a:p>
            <a:pPr marL="744537" lvl="2" indent="0"/>
            <a:r>
              <a:rPr lang="en-US" dirty="0"/>
              <a:t>Example:</a:t>
            </a:r>
          </a:p>
          <a:p>
            <a:pPr marL="1150937" lvl="3" indent="0"/>
            <a:r>
              <a:rPr lang="en-US" dirty="0"/>
              <a:t>Instead: “West 100.0 ft of Lot 12” </a:t>
            </a:r>
            <a:r>
              <a:rPr lang="en-US" sz="1800" dirty="0"/>
              <a:t>later “Lot 12 except West 100.0 ft”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CB0F7-F8E4-43A1-9789-29AAD64DD675}"/>
              </a:ext>
            </a:extLst>
          </p:cNvPr>
          <p:cNvGrpSpPr/>
          <p:nvPr/>
        </p:nvGrpSpPr>
        <p:grpSpPr>
          <a:xfrm>
            <a:off x="1746738" y="2971800"/>
            <a:ext cx="5486399" cy="3751384"/>
            <a:chOff x="1746738" y="2508739"/>
            <a:chExt cx="5486399" cy="37513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EC4AA8-90D7-4645-A4E7-ED8485F8464C}"/>
                </a:ext>
              </a:extLst>
            </p:cNvPr>
            <p:cNvGrpSpPr/>
            <p:nvPr/>
          </p:nvGrpSpPr>
          <p:grpSpPr>
            <a:xfrm>
              <a:off x="1746738" y="2508739"/>
              <a:ext cx="5486399" cy="2354923"/>
              <a:chOff x="1770184" y="2391509"/>
              <a:chExt cx="5486399" cy="23549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B7C3E-C18C-448F-884F-8C1B311A955A}"/>
                  </a:ext>
                </a:extLst>
              </p:cNvPr>
              <p:cNvSpPr/>
              <p:nvPr/>
            </p:nvSpPr>
            <p:spPr>
              <a:xfrm>
                <a:off x="17701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D4A253-B4C2-40E7-BB0B-517EAA5A2DB6}"/>
                  </a:ext>
                </a:extLst>
              </p:cNvPr>
              <p:cNvSpPr/>
              <p:nvPr/>
            </p:nvSpPr>
            <p:spPr>
              <a:xfrm>
                <a:off x="3598984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6B8598-F061-48C4-BA40-AC5CADF4BA84}"/>
                  </a:ext>
                </a:extLst>
              </p:cNvPr>
              <p:cNvSpPr/>
              <p:nvPr/>
            </p:nvSpPr>
            <p:spPr>
              <a:xfrm>
                <a:off x="5427783" y="2426677"/>
                <a:ext cx="1828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40E8D2-E5E0-43C8-87FA-C85501FA856B}"/>
                  </a:ext>
                </a:extLst>
              </p:cNvPr>
              <p:cNvSpPr txBox="1"/>
              <p:nvPr/>
            </p:nvSpPr>
            <p:spPr>
              <a:xfrm>
                <a:off x="2309446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910D7C-1C5B-40B3-9094-AF5DFE6ADCE7}"/>
                  </a:ext>
                </a:extLst>
              </p:cNvPr>
              <p:cNvSpPr txBox="1"/>
              <p:nvPr/>
            </p:nvSpPr>
            <p:spPr>
              <a:xfrm>
                <a:off x="59084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E1BFEC-1F55-4BAC-A7CB-0FF27D6085B0}"/>
                  </a:ext>
                </a:extLst>
              </p:cNvPr>
              <p:cNvSpPr txBox="1"/>
              <p:nvPr/>
            </p:nvSpPr>
            <p:spPr>
              <a:xfrm>
                <a:off x="4079630" y="2391509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210E7E-F5C7-4D41-90EB-946ACF5D6BF5}"/>
                  </a:ext>
                </a:extLst>
              </p:cNvPr>
              <p:cNvSpPr txBox="1"/>
              <p:nvPr/>
            </p:nvSpPr>
            <p:spPr>
              <a:xfrm>
                <a:off x="2368062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F81250-06DB-4196-99F5-38938AA17A51}"/>
                  </a:ext>
                </a:extLst>
              </p:cNvPr>
              <p:cNvSpPr txBox="1"/>
              <p:nvPr/>
            </p:nvSpPr>
            <p:spPr>
              <a:xfrm>
                <a:off x="59670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9B03C2-0ED6-4177-B62F-F46744164331}"/>
                  </a:ext>
                </a:extLst>
              </p:cNvPr>
              <p:cNvSpPr txBox="1"/>
              <p:nvPr/>
            </p:nvSpPr>
            <p:spPr>
              <a:xfrm>
                <a:off x="4138246" y="4407878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200.00’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EE84D5-79D7-4980-9A1B-E3E6011406FB}"/>
                  </a:ext>
                </a:extLst>
              </p:cNvPr>
              <p:cNvSpPr txBox="1"/>
              <p:nvPr/>
            </p:nvSpPr>
            <p:spPr>
              <a:xfrm>
                <a:off x="2356340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936CB-5D4B-42B2-90A6-4C0566ACDDD2}"/>
                  </a:ext>
                </a:extLst>
              </p:cNvPr>
              <p:cNvSpPr txBox="1"/>
              <p:nvPr/>
            </p:nvSpPr>
            <p:spPr>
              <a:xfrm>
                <a:off x="5955324" y="3305913"/>
                <a:ext cx="700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n-lt"/>
                  </a:rPr>
                  <a:t>Lot 13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5A32F3-4C08-4B60-9E1F-9ADBDC038026}"/>
                </a:ext>
              </a:extLst>
            </p:cNvPr>
            <p:cNvSpPr/>
            <p:nvPr/>
          </p:nvSpPr>
          <p:spPr>
            <a:xfrm>
              <a:off x="3575539" y="2532183"/>
              <a:ext cx="914400" cy="2286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2CC302-D776-4C2D-B971-E63BCEB9974B}"/>
                </a:ext>
              </a:extLst>
            </p:cNvPr>
            <p:cNvSpPr/>
            <p:nvPr/>
          </p:nvSpPr>
          <p:spPr>
            <a:xfrm>
              <a:off x="4489939" y="2532183"/>
              <a:ext cx="914400" cy="22860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D301DF-4555-4820-B216-42ECD4F20570}"/>
                </a:ext>
              </a:extLst>
            </p:cNvPr>
            <p:cNvSpPr txBox="1"/>
            <p:nvPr/>
          </p:nvSpPr>
          <p:spPr>
            <a:xfrm rot="16200000">
              <a:off x="4325819" y="3669326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</a:rPr>
                <a:t>Sr</a:t>
              </a:r>
            </a:p>
            <a:p>
              <a:r>
                <a:rPr lang="en-US" sz="1600" b="0" dirty="0">
                  <a:latin typeface="+mn-lt"/>
                </a:rPr>
                <a:t>Jr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13826-0E0C-4FCE-88A8-FB70E535A6B8}"/>
                </a:ext>
              </a:extLst>
            </p:cNvPr>
            <p:cNvSpPr txBox="1"/>
            <p:nvPr/>
          </p:nvSpPr>
          <p:spPr>
            <a:xfrm>
              <a:off x="3587263" y="3153513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</a:rPr>
                <a:t>W 100.0’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4E1710-A7DA-4F61-9DDA-AF78A7662A6D}"/>
                </a:ext>
              </a:extLst>
            </p:cNvPr>
            <p:cNvSpPr txBox="1"/>
            <p:nvPr/>
          </p:nvSpPr>
          <p:spPr>
            <a:xfrm>
              <a:off x="4443047" y="2848713"/>
              <a:ext cx="9284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n-lt"/>
                </a:rPr>
                <a:t>Lot 12</a:t>
              </a:r>
            </a:p>
            <a:p>
              <a:pPr algn="ctr"/>
              <a:r>
                <a:rPr lang="en-US" sz="1600" b="0" dirty="0">
                  <a:latin typeface="+mn-lt"/>
                </a:rPr>
                <a:t>except</a:t>
              </a:r>
            </a:p>
            <a:p>
              <a:pPr algn="ctr"/>
              <a:r>
                <a:rPr lang="en-US" sz="1600" b="0" dirty="0">
                  <a:latin typeface="+mn-lt"/>
                </a:rPr>
                <a:t>W 100.0’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5DD15-C576-4C96-B654-A4B9911A2BCC}"/>
                </a:ext>
              </a:extLst>
            </p:cNvPr>
            <p:cNvSpPr txBox="1"/>
            <p:nvPr/>
          </p:nvSpPr>
          <p:spPr>
            <a:xfrm>
              <a:off x="3516922" y="5462954"/>
              <a:ext cx="19002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n-lt"/>
                </a:rPr>
                <a:t>No sr-jr relationships</a:t>
              </a:r>
            </a:p>
            <a:p>
              <a:pPr algn="ctr"/>
              <a:r>
                <a:rPr lang="en-US" sz="1600" b="0" dirty="0">
                  <a:latin typeface="+mn-lt"/>
                </a:rPr>
                <a:t>along these lines.</a:t>
              </a: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322838E-BBA2-46B8-BF6F-15D26876D988}"/>
                </a:ext>
              </a:extLst>
            </p:cNvPr>
            <p:cNvSpPr/>
            <p:nvPr/>
          </p:nvSpPr>
          <p:spPr>
            <a:xfrm>
              <a:off x="2754922" y="4595445"/>
              <a:ext cx="1664678" cy="1664678"/>
            </a:xfrm>
            <a:prstGeom prst="arc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D021F5AC-374B-45CA-B26E-E67A847B81FB}"/>
                </a:ext>
              </a:extLst>
            </p:cNvPr>
            <p:cNvSpPr/>
            <p:nvPr/>
          </p:nvSpPr>
          <p:spPr>
            <a:xfrm flipH="1">
              <a:off x="4525108" y="4595445"/>
              <a:ext cx="1664208" cy="1664678"/>
            </a:xfrm>
            <a:prstGeom prst="arc">
              <a:avLst/>
            </a:prstGeom>
            <a:ln>
              <a:solidFill>
                <a:schemeClr val="tx1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04218B-BCA3-4031-9241-82D048017F7A}"/>
              </a:ext>
            </a:extLst>
          </p:cNvPr>
          <p:cNvGrpSpPr/>
          <p:nvPr/>
        </p:nvGrpSpPr>
        <p:grpSpPr>
          <a:xfrm>
            <a:off x="1693984" y="2960078"/>
            <a:ext cx="5577842" cy="2365717"/>
            <a:chOff x="1693984" y="2960078"/>
            <a:chExt cx="5577842" cy="23657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480B25-7261-455A-921E-A1B8017F6BA3}"/>
                </a:ext>
              </a:extLst>
            </p:cNvPr>
            <p:cNvGrpSpPr/>
            <p:nvPr/>
          </p:nvGrpSpPr>
          <p:grpSpPr>
            <a:xfrm>
              <a:off x="1693984" y="2960078"/>
              <a:ext cx="5577842" cy="91440"/>
              <a:chOff x="1699846" y="2960078"/>
              <a:chExt cx="5577842" cy="9144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780B3A2-187B-468A-BB74-724160650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C1EA33C-7B49-4E11-9957-5A90871A16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9173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7FF5CCC-7DBC-49E4-B8E5-EDA2E2236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9447D5B-514F-467E-ADBB-D6C3A1293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0369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F06BBA4-0127-464F-A070-B82A18AEF535}"/>
                </a:ext>
              </a:extLst>
            </p:cNvPr>
            <p:cNvGrpSpPr/>
            <p:nvPr/>
          </p:nvGrpSpPr>
          <p:grpSpPr>
            <a:xfrm>
              <a:off x="1693984" y="5234355"/>
              <a:ext cx="5577842" cy="91440"/>
              <a:chOff x="1699846" y="2960078"/>
              <a:chExt cx="5577842" cy="9144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9C469FD-3470-4AF6-833F-1C1D8BD971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925F553-B8F8-4DBF-BE81-5C99BE068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9173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064DE93-0EBF-4CEB-9682-C2D09BF30B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71AD8B-96D4-4A81-8303-7D9DB672AC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40369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6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A34CCFF-182C-40A3-9AD2-0DD73A1DB4CB}"/>
              </a:ext>
            </a:extLst>
          </p:cNvPr>
          <p:cNvSpPr/>
          <p:nvPr/>
        </p:nvSpPr>
        <p:spPr>
          <a:xfrm>
            <a:off x="3538105" y="3008168"/>
            <a:ext cx="1839190" cy="2296391"/>
          </a:xfrm>
          <a:custGeom>
            <a:avLst/>
            <a:gdLst>
              <a:gd name="connsiteX0" fmla="*/ 41563 w 1839190"/>
              <a:gd name="connsiteY0" fmla="*/ 5196 h 2296391"/>
              <a:gd name="connsiteX1" fmla="*/ 1833995 w 1839190"/>
              <a:gd name="connsiteY1" fmla="*/ 0 h 2296391"/>
              <a:gd name="connsiteX2" fmla="*/ 1839190 w 1839190"/>
              <a:gd name="connsiteY2" fmla="*/ 2296391 h 2296391"/>
              <a:gd name="connsiteX3" fmla="*/ 0 w 1839190"/>
              <a:gd name="connsiteY3" fmla="*/ 2280805 h 2296391"/>
              <a:gd name="connsiteX4" fmla="*/ 41563 w 1839190"/>
              <a:gd name="connsiteY4" fmla="*/ 5196 h 229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190" h="2296391">
                <a:moveTo>
                  <a:pt x="41563" y="5196"/>
                </a:moveTo>
                <a:lnTo>
                  <a:pt x="1833995" y="0"/>
                </a:lnTo>
                <a:cubicBezTo>
                  <a:pt x="1835727" y="765464"/>
                  <a:pt x="1837458" y="1530927"/>
                  <a:pt x="1839190" y="2296391"/>
                </a:cubicBezTo>
                <a:lnTo>
                  <a:pt x="0" y="2280805"/>
                </a:lnTo>
                <a:lnTo>
                  <a:pt x="41563" y="519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Senior Right: Gap or Overlap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Parcel boundaries may or may not have sr-jr relationships</a:t>
            </a:r>
          </a:p>
          <a:p>
            <a:pPr marL="744537" lvl="2" indent="0"/>
            <a:r>
              <a:rPr lang="en-US" dirty="0"/>
              <a:t>Example:</a:t>
            </a:r>
          </a:p>
          <a:p>
            <a:pPr marL="1150937" lvl="3" indent="0"/>
            <a:r>
              <a:rPr lang="en-US" dirty="0"/>
              <a:t>Instead: “West 100.0 ft of Lot 12” </a:t>
            </a:r>
            <a:r>
              <a:rPr lang="en-US" sz="1800" dirty="0"/>
              <a:t>later “East 100.0 ft of Lot 12”</a:t>
            </a:r>
          </a:p>
          <a:p>
            <a:pPr marL="1150937" lvl="3" indent="0"/>
            <a:r>
              <a:rPr lang="en-US" dirty="0"/>
              <a:t>Resurvey:  Deficiency on N, excess on S to junior parcel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B7C3E-C18C-448F-884F-8C1B311A955A}"/>
              </a:ext>
            </a:extLst>
          </p:cNvPr>
          <p:cNvSpPr/>
          <p:nvPr/>
        </p:nvSpPr>
        <p:spPr>
          <a:xfrm>
            <a:off x="1746738" y="3006968"/>
            <a:ext cx="1828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B8598-F061-48C4-BA40-AC5CADF4BA84}"/>
              </a:ext>
            </a:extLst>
          </p:cNvPr>
          <p:cNvSpPr/>
          <p:nvPr/>
        </p:nvSpPr>
        <p:spPr>
          <a:xfrm>
            <a:off x="5335732" y="3006968"/>
            <a:ext cx="189740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0E8D2-E5E0-43C8-87FA-C85501FA856B}"/>
              </a:ext>
            </a:extLst>
          </p:cNvPr>
          <p:cNvSpPr txBox="1"/>
          <p:nvPr/>
        </p:nvSpPr>
        <p:spPr>
          <a:xfrm>
            <a:off x="2286000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910D7C-1C5B-40B3-9094-AF5DFE6ADCE7}"/>
              </a:ext>
            </a:extLst>
          </p:cNvPr>
          <p:cNvSpPr txBox="1"/>
          <p:nvPr/>
        </p:nvSpPr>
        <p:spPr>
          <a:xfrm>
            <a:off x="5884984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1BFEC-1F55-4BAC-A7CB-0FF27D6085B0}"/>
              </a:ext>
            </a:extLst>
          </p:cNvPr>
          <p:cNvSpPr txBox="1"/>
          <p:nvPr/>
        </p:nvSpPr>
        <p:spPr>
          <a:xfrm>
            <a:off x="4056184" y="29718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210E7E-F5C7-4D41-90EB-946ACF5D6BF5}"/>
              </a:ext>
            </a:extLst>
          </p:cNvPr>
          <p:cNvSpPr txBox="1"/>
          <p:nvPr/>
        </p:nvSpPr>
        <p:spPr>
          <a:xfrm>
            <a:off x="2344616" y="498816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81250-06DB-4196-99F5-38938AA17A51}"/>
              </a:ext>
            </a:extLst>
          </p:cNvPr>
          <p:cNvSpPr txBox="1"/>
          <p:nvPr/>
        </p:nvSpPr>
        <p:spPr>
          <a:xfrm>
            <a:off x="5943600" y="498816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200.00’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EE84D5-79D7-4980-9A1B-E3E6011406FB}"/>
              </a:ext>
            </a:extLst>
          </p:cNvPr>
          <p:cNvSpPr txBox="1"/>
          <p:nvPr/>
        </p:nvSpPr>
        <p:spPr>
          <a:xfrm>
            <a:off x="2332894" y="388620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Lot 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936CB-5D4B-42B2-90A6-4C0566ACDDD2}"/>
              </a:ext>
            </a:extLst>
          </p:cNvPr>
          <p:cNvSpPr txBox="1"/>
          <p:nvPr/>
        </p:nvSpPr>
        <p:spPr>
          <a:xfrm>
            <a:off x="5931878" y="388620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Lot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301DF-4555-4820-B216-42ECD4F20570}"/>
              </a:ext>
            </a:extLst>
          </p:cNvPr>
          <p:cNvSpPr txBox="1"/>
          <p:nvPr/>
        </p:nvSpPr>
        <p:spPr>
          <a:xfrm rot="16200000">
            <a:off x="4337542" y="3862758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Sr</a:t>
            </a:r>
          </a:p>
          <a:p>
            <a:r>
              <a:rPr lang="en-US" sz="1600" b="0" dirty="0">
                <a:latin typeface="+mn-lt"/>
              </a:rPr>
              <a:t>Jr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13826-0E0C-4FCE-88A8-FB70E535A6B8}"/>
              </a:ext>
            </a:extLst>
          </p:cNvPr>
          <p:cNvSpPr txBox="1"/>
          <p:nvPr/>
        </p:nvSpPr>
        <p:spPr>
          <a:xfrm>
            <a:off x="3587263" y="361657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W 100.0’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4E1710-A7DA-4F61-9DDA-AF78A7662A6D}"/>
              </a:ext>
            </a:extLst>
          </p:cNvPr>
          <p:cNvSpPr txBox="1"/>
          <p:nvPr/>
        </p:nvSpPr>
        <p:spPr>
          <a:xfrm>
            <a:off x="4548555" y="361657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 100.0’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E4612-275F-433D-A751-3CC31D8BC78C}"/>
              </a:ext>
            </a:extLst>
          </p:cNvPr>
          <p:cNvSpPr txBox="1"/>
          <p:nvPr/>
        </p:nvSpPr>
        <p:spPr>
          <a:xfrm>
            <a:off x="4196860" y="270803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198.0’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16A71-8B60-4BFB-9B4E-9E0C233802DA}"/>
              </a:ext>
            </a:extLst>
          </p:cNvPr>
          <p:cNvSpPr txBox="1"/>
          <p:nvPr/>
        </p:nvSpPr>
        <p:spPr>
          <a:xfrm>
            <a:off x="4173414" y="547076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202.0’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962E2D-C62A-421B-B064-0A09028B3906}"/>
              </a:ext>
            </a:extLst>
          </p:cNvPr>
          <p:cNvSpPr/>
          <p:nvPr/>
        </p:nvSpPr>
        <p:spPr>
          <a:xfrm>
            <a:off x="4396967" y="2997777"/>
            <a:ext cx="969938" cy="2306782"/>
          </a:xfrm>
          <a:custGeom>
            <a:avLst/>
            <a:gdLst>
              <a:gd name="connsiteX0" fmla="*/ 0 w 981941"/>
              <a:gd name="connsiteY0" fmla="*/ 0 h 2301586"/>
              <a:gd name="connsiteX1" fmla="*/ 72737 w 981941"/>
              <a:gd name="connsiteY1" fmla="*/ 2301586 h 2301586"/>
              <a:gd name="connsiteX2" fmla="*/ 981941 w 981941"/>
              <a:gd name="connsiteY2" fmla="*/ 2301586 h 2301586"/>
              <a:gd name="connsiteX3" fmla="*/ 966355 w 981941"/>
              <a:gd name="connsiteY3" fmla="*/ 10391 h 2301586"/>
              <a:gd name="connsiteX4" fmla="*/ 0 w 981941"/>
              <a:gd name="connsiteY4" fmla="*/ 0 h 230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941" h="2301586">
                <a:moveTo>
                  <a:pt x="0" y="0"/>
                </a:moveTo>
                <a:lnTo>
                  <a:pt x="72737" y="2301586"/>
                </a:lnTo>
                <a:lnTo>
                  <a:pt x="981941" y="2301586"/>
                </a:lnTo>
                <a:lnTo>
                  <a:pt x="966355" y="10391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21FAC9-446B-4ED9-83F0-479AA37B6EEA}"/>
              </a:ext>
            </a:extLst>
          </p:cNvPr>
          <p:cNvSpPr/>
          <p:nvPr/>
        </p:nvSpPr>
        <p:spPr>
          <a:xfrm>
            <a:off x="3538105" y="2997777"/>
            <a:ext cx="975280" cy="2301054"/>
          </a:xfrm>
          <a:custGeom>
            <a:avLst/>
            <a:gdLst>
              <a:gd name="connsiteX0" fmla="*/ 31172 w 950768"/>
              <a:gd name="connsiteY0" fmla="*/ 5196 h 2291196"/>
              <a:gd name="connsiteX1" fmla="*/ 950768 w 950768"/>
              <a:gd name="connsiteY1" fmla="*/ 0 h 2291196"/>
              <a:gd name="connsiteX2" fmla="*/ 904009 w 950768"/>
              <a:gd name="connsiteY2" fmla="*/ 2291196 h 2291196"/>
              <a:gd name="connsiteX3" fmla="*/ 0 w 950768"/>
              <a:gd name="connsiteY3" fmla="*/ 2291196 h 2291196"/>
              <a:gd name="connsiteX4" fmla="*/ 31172 w 950768"/>
              <a:gd name="connsiteY4" fmla="*/ 5196 h 229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768" h="2291196">
                <a:moveTo>
                  <a:pt x="31172" y="5196"/>
                </a:moveTo>
                <a:lnTo>
                  <a:pt x="950768" y="0"/>
                </a:lnTo>
                <a:lnTo>
                  <a:pt x="904009" y="2291196"/>
                </a:lnTo>
                <a:lnTo>
                  <a:pt x="0" y="2291196"/>
                </a:lnTo>
                <a:lnTo>
                  <a:pt x="31172" y="5196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E624C6-5AFF-4051-9B09-0E67EA84C74D}"/>
              </a:ext>
            </a:extLst>
          </p:cNvPr>
          <p:cNvSpPr txBox="1"/>
          <p:nvPr/>
        </p:nvSpPr>
        <p:spPr>
          <a:xfrm>
            <a:off x="3744989" y="298891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100.0’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51690-B9FF-4891-AB58-F0A5815B7CDC}"/>
              </a:ext>
            </a:extLst>
          </p:cNvPr>
          <p:cNvSpPr txBox="1"/>
          <p:nvPr/>
        </p:nvSpPr>
        <p:spPr>
          <a:xfrm>
            <a:off x="4581455" y="298891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98.0’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F323F2-EFBF-4AD1-99B5-7570DA143C81}"/>
              </a:ext>
            </a:extLst>
          </p:cNvPr>
          <p:cNvSpPr txBox="1"/>
          <p:nvPr/>
        </p:nvSpPr>
        <p:spPr>
          <a:xfrm>
            <a:off x="3689574" y="50064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100.0’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651868-78DF-4C56-8606-4644853D66C9}"/>
              </a:ext>
            </a:extLst>
          </p:cNvPr>
          <p:cNvSpPr txBox="1"/>
          <p:nvPr/>
        </p:nvSpPr>
        <p:spPr>
          <a:xfrm>
            <a:off x="4666312" y="50064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j-lt"/>
              </a:rPr>
              <a:t>102.0’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3EBC10-EDD5-4CFD-83E8-8EC5E61DB4D3}"/>
              </a:ext>
            </a:extLst>
          </p:cNvPr>
          <p:cNvGrpSpPr/>
          <p:nvPr/>
        </p:nvGrpSpPr>
        <p:grpSpPr>
          <a:xfrm>
            <a:off x="1693984" y="2960078"/>
            <a:ext cx="5577842" cy="2376107"/>
            <a:chOff x="1693984" y="2960078"/>
            <a:chExt cx="5577842" cy="237610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F03D37-DBA0-4D4B-87C6-04087AA6FB4C}"/>
                </a:ext>
              </a:extLst>
            </p:cNvPr>
            <p:cNvGrpSpPr/>
            <p:nvPr/>
          </p:nvGrpSpPr>
          <p:grpSpPr>
            <a:xfrm>
              <a:off x="1693984" y="2960078"/>
              <a:ext cx="5577842" cy="91440"/>
              <a:chOff x="1699846" y="2960078"/>
              <a:chExt cx="5577842" cy="9144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12CA296-6E1F-4D6C-8F33-1704642B0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FBA41B1-4A00-4DF3-BB8F-060231F33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241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97C5A18-63E9-4B97-8167-A8AC71ED9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B619709-C83F-4EBE-8DCB-DEBE93230E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5174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AFA4A2-4EB1-4251-81FE-B5AA2E1AE1BC}"/>
                </a:ext>
              </a:extLst>
            </p:cNvPr>
            <p:cNvGrpSpPr/>
            <p:nvPr/>
          </p:nvGrpSpPr>
          <p:grpSpPr>
            <a:xfrm>
              <a:off x="1693984" y="5234355"/>
              <a:ext cx="5577842" cy="101830"/>
              <a:chOff x="1699846" y="2960078"/>
              <a:chExt cx="5577842" cy="10183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0FF12F-A257-45BB-8316-E9CBC4B734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846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15C80B-E4ED-43D1-B874-AE2E5E0783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6803" y="297046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0585CA-96F6-4909-B2A7-7BBAABEA8B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6248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82C922D-F781-4740-BCD9-95CB6AC188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4420" y="296007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3FF19EB-1BBA-432E-B26E-72677B733BA7}"/>
              </a:ext>
            </a:extLst>
          </p:cNvPr>
          <p:cNvSpPr txBox="1"/>
          <p:nvPr/>
        </p:nvSpPr>
        <p:spPr>
          <a:xfrm rot="16200000">
            <a:off x="4325819" y="4132387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Sr</a:t>
            </a:r>
          </a:p>
          <a:p>
            <a:r>
              <a:rPr lang="en-US" sz="1600" b="0" dirty="0">
                <a:latin typeface="+mn-lt"/>
              </a:rPr>
              <a:t>Jr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E8777C-0819-4BB9-8228-27D5316D6421}"/>
              </a:ext>
            </a:extLst>
          </p:cNvPr>
          <p:cNvSpPr txBox="1"/>
          <p:nvPr/>
        </p:nvSpPr>
        <p:spPr>
          <a:xfrm>
            <a:off x="3587263" y="361657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W 100.0’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D788D1-370A-4555-B31E-73A56FB20AD1}"/>
              </a:ext>
            </a:extLst>
          </p:cNvPr>
          <p:cNvSpPr txBox="1"/>
          <p:nvPr/>
        </p:nvSpPr>
        <p:spPr>
          <a:xfrm>
            <a:off x="4443047" y="3311774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>
                <a:latin typeface="+mn-lt"/>
              </a:rPr>
              <a:t>Lot 12</a:t>
            </a:r>
          </a:p>
          <a:p>
            <a:pPr algn="ctr"/>
            <a:r>
              <a:rPr lang="en-US" sz="1600" b="0" dirty="0">
                <a:latin typeface="+mn-lt"/>
              </a:rPr>
              <a:t>except</a:t>
            </a:r>
          </a:p>
          <a:p>
            <a:pPr algn="ctr"/>
            <a:r>
              <a:rPr lang="en-US" sz="1600" b="0" dirty="0">
                <a:latin typeface="+mn-lt"/>
              </a:rPr>
              <a:t>W 100.0’</a:t>
            </a:r>
          </a:p>
        </p:txBody>
      </p:sp>
    </p:spTree>
    <p:extLst>
      <p:ext uri="{BB962C8B-B14F-4D97-AF65-F5344CB8AC3E}">
        <p14:creationId xmlns:p14="http://schemas.microsoft.com/office/powerpoint/2010/main" val="285179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985"/>
            <a:ext cx="7256585" cy="5793254"/>
          </a:xfrm>
        </p:spPr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a. Statute of Frauds (SoF)</a:t>
            </a:r>
          </a:p>
          <a:p>
            <a:pPr lvl="3"/>
            <a:r>
              <a:rPr lang="en-US" dirty="0"/>
              <a:t>Contract must be in writing to be valid.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All terms included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Prevents contradiction by action or word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Interested third parties can interpret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84262" lvl="3" indent="0"/>
            <a:r>
              <a:rPr lang="en-US" dirty="0"/>
              <a:t>Deed is a contract for property conveyance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Description defines physical extent and rights transferred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Written intent</a:t>
            </a:r>
          </a:p>
          <a:p>
            <a:pPr marL="1084262" lvl="3" indent="0"/>
            <a:endParaRPr lang="en-US" dirty="0"/>
          </a:p>
          <a:p>
            <a:pPr marL="1084262" lvl="3" indent="0"/>
            <a:r>
              <a:rPr lang="en-US" dirty="0"/>
              <a:t>What about </a:t>
            </a:r>
            <a:r>
              <a:rPr lang="en-US" i="1" dirty="0"/>
              <a:t>unwritten</a:t>
            </a:r>
            <a:r>
              <a:rPr lang="en-US" dirty="0"/>
              <a:t> rights?</a:t>
            </a:r>
          </a:p>
          <a:p>
            <a:pPr marL="1422400" lvl="4" indent="0"/>
            <a:r>
              <a:rPr lang="en-US" dirty="0"/>
              <a:t>Courts do not view unwritten rights as title </a:t>
            </a:r>
            <a:r>
              <a:rPr lang="en-US" i="1" dirty="0"/>
              <a:t>transfer</a:t>
            </a:r>
            <a:r>
              <a:rPr lang="en-US" dirty="0"/>
              <a:t> but instead as title </a:t>
            </a:r>
            <a:r>
              <a:rPr lang="en-US" i="1" dirty="0"/>
              <a:t>clarification</a:t>
            </a:r>
            <a:r>
              <a:rPr lang="en-US" dirty="0"/>
              <a:t>.</a:t>
            </a:r>
          </a:p>
          <a:p>
            <a:pPr marL="1084262" lvl="3" indent="0"/>
            <a:endParaRPr lang="en-US" dirty="0"/>
          </a:p>
          <a:p>
            <a:pPr marL="1084262" lvl="3" indent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B5FDE-566D-4CC6-851D-0A2C28DF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7">
            <a:off x="7777163" y="3411417"/>
            <a:ext cx="945797" cy="1524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B042-529F-4B1E-8D55-92BEAD62D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5" y="4865077"/>
            <a:ext cx="931273" cy="8988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401BF3-93A0-4567-94FE-768FB753EF23}"/>
              </a:ext>
            </a:extLst>
          </p:cNvPr>
          <p:cNvGrpSpPr/>
          <p:nvPr/>
        </p:nvGrpSpPr>
        <p:grpSpPr>
          <a:xfrm>
            <a:off x="6607787" y="1074678"/>
            <a:ext cx="1399076" cy="1708454"/>
            <a:chOff x="6607787" y="1074678"/>
            <a:chExt cx="1399076" cy="1708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36AB03-0C05-487E-913C-CF0A3B90B714}"/>
                </a:ext>
              </a:extLst>
            </p:cNvPr>
            <p:cNvSpPr/>
            <p:nvPr/>
          </p:nvSpPr>
          <p:spPr>
            <a:xfrm>
              <a:off x="7197901" y="1098346"/>
              <a:ext cx="741117" cy="1119674"/>
            </a:xfrm>
            <a:custGeom>
              <a:avLst/>
              <a:gdLst>
                <a:gd name="connsiteX0" fmla="*/ 122631 w 741117"/>
                <a:gd name="connsiteY0" fmla="*/ 0 h 1119674"/>
                <a:gd name="connsiteX1" fmla="*/ 741117 w 741117"/>
                <a:gd name="connsiteY1" fmla="*/ 266589 h 1119674"/>
                <a:gd name="connsiteX2" fmla="*/ 655809 w 741117"/>
                <a:gd name="connsiteY2" fmla="*/ 706461 h 1119674"/>
                <a:gd name="connsiteX3" fmla="*/ 594493 w 741117"/>
                <a:gd name="connsiteY3" fmla="*/ 1119674 h 1119674"/>
                <a:gd name="connsiteX4" fmla="*/ 266589 w 741117"/>
                <a:gd name="connsiteY4" fmla="*/ 871746 h 1119674"/>
                <a:gd name="connsiteX5" fmla="*/ 181280 w 741117"/>
                <a:gd name="connsiteY5" fmla="*/ 802433 h 1119674"/>
                <a:gd name="connsiteX6" fmla="*/ 0 w 741117"/>
                <a:gd name="connsiteY6" fmla="*/ 719790 h 1119674"/>
                <a:gd name="connsiteX7" fmla="*/ 34656 w 741117"/>
                <a:gd name="connsiteY7" fmla="*/ 506519 h 1119674"/>
                <a:gd name="connsiteX8" fmla="*/ 45320 w 741117"/>
                <a:gd name="connsiteY8" fmla="*/ 370559 h 1119674"/>
                <a:gd name="connsiteX9" fmla="*/ 122631 w 741117"/>
                <a:gd name="connsiteY9" fmla="*/ 0 h 111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117" h="1119674">
                  <a:moveTo>
                    <a:pt x="122631" y="0"/>
                  </a:moveTo>
                  <a:lnTo>
                    <a:pt x="741117" y="266589"/>
                  </a:lnTo>
                  <a:lnTo>
                    <a:pt x="655809" y="706461"/>
                  </a:lnTo>
                  <a:lnTo>
                    <a:pt x="594493" y="1119674"/>
                  </a:lnTo>
                  <a:lnTo>
                    <a:pt x="266589" y="871746"/>
                  </a:lnTo>
                  <a:lnTo>
                    <a:pt x="181280" y="802433"/>
                  </a:lnTo>
                  <a:lnTo>
                    <a:pt x="0" y="719790"/>
                  </a:lnTo>
                  <a:lnTo>
                    <a:pt x="34656" y="506519"/>
                  </a:lnTo>
                  <a:lnTo>
                    <a:pt x="45320" y="370559"/>
                  </a:lnTo>
                  <a:lnTo>
                    <a:pt x="1226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426170-9F69-4132-A5FE-08A610B0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787" y="1074678"/>
              <a:ext cx="1399076" cy="170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90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b. Description Interpretation</a:t>
            </a:r>
          </a:p>
          <a:p>
            <a:pPr lvl="2"/>
            <a:r>
              <a:rPr lang="en-US" dirty="0"/>
              <a:t>Simultaneous: references to map or plat</a:t>
            </a:r>
          </a:p>
          <a:p>
            <a:pPr lvl="3"/>
            <a:r>
              <a:rPr lang="en-US" dirty="0"/>
              <a:t>Unless errors on map, intent relatively clear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Sequential or Combination: </a:t>
            </a:r>
            <a:r>
              <a:rPr lang="en-US" i="1" dirty="0"/>
              <a:t>narrative</a:t>
            </a:r>
            <a:r>
              <a:rPr lang="en-US" dirty="0"/>
              <a:t> descriptions</a:t>
            </a:r>
          </a:p>
          <a:p>
            <a:pPr lvl="3"/>
            <a:r>
              <a:rPr lang="en-US" dirty="0"/>
              <a:t>Greater conflicts potential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Archaic terms, “ancient” measurements</a:t>
            </a:r>
          </a:p>
          <a:p>
            <a:pPr marL="1422400" lvl="4" indent="0"/>
            <a:r>
              <a:rPr lang="en-US" sz="1600" dirty="0">
                <a:latin typeface="+mj-lt"/>
              </a:rPr>
              <a:t>“</a:t>
            </a:r>
            <a:r>
              <a:rPr lang="en-US" sz="1600" i="0" dirty="0">
                <a:effectLst/>
                <a:latin typeface="+mj-lt"/>
              </a:rPr>
              <a:t>Commencing at a point 20 rods 19 links North of a point that is 26 links East of the East side of the steel tube at the Northeast corner of the wagon bridge...” </a:t>
            </a:r>
            <a:r>
              <a:rPr lang="en-US" sz="1600" i="1" dirty="0">
                <a:effectLst/>
                <a:latin typeface="+mj-lt"/>
              </a:rPr>
              <a:t>(1992)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Written by non-surveyors</a:t>
            </a:r>
          </a:p>
          <a:p>
            <a:pPr marL="1422400" lvl="4" indent="0"/>
            <a:r>
              <a:rPr lang="en-US" sz="1600" i="1" dirty="0">
                <a:effectLst/>
                <a:latin typeface="+mj-lt"/>
              </a:rPr>
              <a:t>“</a:t>
            </a:r>
            <a:r>
              <a:rPr lang="en-US" sz="1600" i="0" dirty="0">
                <a:effectLst/>
                <a:latin typeface="+mj-lt"/>
              </a:rPr>
              <a:t>Commencing at the West 1/4 corner of Section 9; thence N80° 29ft 17in. East, 2781.62 ft; thence S89° 11ft East, 177.84 ft;...” </a:t>
            </a:r>
            <a:r>
              <a:rPr lang="en-US" sz="1600" i="1" dirty="0">
                <a:effectLst/>
                <a:latin typeface="+mj-lt"/>
              </a:rPr>
              <a:t>(1996)</a:t>
            </a:r>
          </a:p>
          <a:p>
            <a:pPr marL="1422400" lvl="4" indent="0"/>
            <a:endParaRPr lang="en-US" dirty="0"/>
          </a:p>
          <a:p>
            <a:pPr marL="677862" lvl="2" indent="0"/>
            <a:r>
              <a:rPr lang="en-US" dirty="0"/>
              <a:t>Surveyor must follow common law principles to interpret &amp; apply description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71EB4-68BA-4D31-B61F-A3C98502E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5" y="4482903"/>
            <a:ext cx="1253104" cy="9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8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c. Controlling and Informative Terms</a:t>
            </a:r>
          </a:p>
          <a:p>
            <a:pPr lvl="3"/>
            <a:r>
              <a:rPr lang="en-US" dirty="0"/>
              <a:t>Controlling: defines course termination and/or path</a:t>
            </a:r>
          </a:p>
          <a:p>
            <a:pPr lvl="4"/>
            <a:r>
              <a:rPr lang="en-US" dirty="0"/>
              <a:t>Key words: to, along, parallel, perpendicular, with, continuing...</a:t>
            </a:r>
          </a:p>
          <a:p>
            <a:pPr lvl="4"/>
            <a:r>
              <a:rPr lang="en-US" dirty="0"/>
              <a:t>Identify a condition</a:t>
            </a:r>
          </a:p>
          <a:p>
            <a:pPr lvl="3"/>
            <a:r>
              <a:rPr lang="en-US" dirty="0"/>
              <a:t>Informative: all other terms, help identify controlling term(s)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“..thence North 38 degrees West 139.6 feet </a:t>
            </a:r>
            <a:r>
              <a:rPr lang="en-US" b="1" dirty="0"/>
              <a:t>to</a:t>
            </a:r>
            <a:r>
              <a:rPr lang="en-US" dirty="0"/>
              <a:t> an iron stake...”</a:t>
            </a:r>
          </a:p>
          <a:p>
            <a:pPr lvl="4"/>
            <a:r>
              <a:rPr lang="en-US" dirty="0"/>
              <a:t>Go to and end at the iron stake (</a:t>
            </a:r>
            <a:r>
              <a:rPr lang="en-US" i="1" dirty="0"/>
              <a:t>to</a:t>
            </a:r>
            <a:r>
              <a:rPr lang="en-US" dirty="0"/>
              <a:t>);</a:t>
            </a:r>
          </a:p>
          <a:p>
            <a:pPr lvl="4"/>
            <a:r>
              <a:rPr lang="en-US" dirty="0"/>
              <a:t>Monument higher element, dist &amp; dir yield if conflict.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“...thence southwesterly </a:t>
            </a:r>
            <a:r>
              <a:rPr lang="en-US" b="1" dirty="0"/>
              <a:t>along</a:t>
            </a:r>
            <a:r>
              <a:rPr lang="en-US" dirty="0"/>
              <a:t> said high water mark </a:t>
            </a:r>
            <a:r>
              <a:rPr lang="en-US" b="1" dirty="0"/>
              <a:t>to</a:t>
            </a:r>
            <a:r>
              <a:rPr lang="en-US" dirty="0"/>
              <a:t> an iron stake...”</a:t>
            </a:r>
          </a:p>
          <a:p>
            <a:pPr lvl="4"/>
            <a:r>
              <a:rPr lang="en-US" dirty="0"/>
              <a:t>Course follows topographic feature (</a:t>
            </a:r>
            <a:r>
              <a:rPr lang="en-US" i="1" dirty="0"/>
              <a:t>along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and ends at an iron stake (</a:t>
            </a:r>
            <a:r>
              <a:rPr lang="en-US" i="1" dirty="0"/>
              <a:t>to</a:t>
            </a:r>
            <a:r>
              <a:rPr lang="en-US" dirty="0"/>
              <a:t>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87E494-D7A6-49BB-8DBF-F9F745AB6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476" y="3212122"/>
            <a:ext cx="845394" cy="9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d. Ambiguities</a:t>
            </a:r>
          </a:p>
          <a:p>
            <a:pPr lvl="3"/>
            <a:r>
              <a:rPr lang="en-US" dirty="0"/>
              <a:t>(1) Extrinsic evidence</a:t>
            </a:r>
          </a:p>
          <a:p>
            <a:pPr lvl="3"/>
            <a:r>
              <a:rPr lang="en-US" dirty="0"/>
              <a:t>Physical and parol evidence outside the description.</a:t>
            </a:r>
          </a:p>
          <a:p>
            <a:pPr lvl="3"/>
            <a:r>
              <a:rPr lang="en-US" dirty="0"/>
              <a:t>Cannot be used to change description terms, only help explain.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(2) Ambiguity Types</a:t>
            </a:r>
          </a:p>
          <a:p>
            <a:pPr lvl="3"/>
            <a:r>
              <a:rPr lang="en-US" dirty="0"/>
              <a:t>Ambiguity: when something can be </a:t>
            </a:r>
            <a:r>
              <a:rPr lang="en-US" i="1" dirty="0"/>
              <a:t>reasonably</a:t>
            </a:r>
            <a:r>
              <a:rPr lang="en-US" dirty="0"/>
              <a:t> interpreted more than one way. Introduces confusion.</a:t>
            </a:r>
          </a:p>
          <a:p>
            <a:pPr lvl="4"/>
            <a:r>
              <a:rPr lang="en-US" dirty="0"/>
              <a:t>Common in descriptions written by non-surveyors.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EC57A-9BBF-4135-92CF-845F1A948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1" y="2926169"/>
            <a:ext cx="716857" cy="15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9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d. Ambiguities</a:t>
            </a:r>
          </a:p>
          <a:p>
            <a:pPr lvl="3"/>
            <a:r>
              <a:rPr lang="en-US" dirty="0"/>
              <a:t>(2) Ambiguity Types</a:t>
            </a:r>
          </a:p>
          <a:p>
            <a:pPr lvl="3"/>
            <a:r>
              <a:rPr lang="en-US" dirty="0"/>
              <a:t>(a) Latent</a:t>
            </a:r>
          </a:p>
          <a:p>
            <a:pPr lvl="4"/>
            <a:r>
              <a:rPr lang="en-US" dirty="0"/>
              <a:t>Hidden, not apparent until application.</a:t>
            </a:r>
          </a:p>
          <a:p>
            <a:pPr lvl="4"/>
            <a:r>
              <a:rPr lang="en-US" dirty="0"/>
              <a:t>“Commencing at a point 84 1/4° East of the center of Section Seven (7); being station "A” having bearing tree viz; a black oak 14 inches in diameter, South 6° East 57 links distant, (said black oak being North 84 3/4° East, 24 7/25 rods of Stephen A. Thayer dwelling house),...” </a:t>
            </a:r>
            <a:r>
              <a:rPr lang="en-US" i="1" dirty="0"/>
              <a:t>(1999)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May need extrinsic evidence to reconstruct location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8C132-02D2-4546-AF43-FC5CB309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8" y="3214488"/>
            <a:ext cx="486931" cy="17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1. Background</a:t>
            </a:r>
          </a:p>
          <a:p>
            <a:pPr lvl="2"/>
            <a:r>
              <a:rPr lang="en-US" dirty="0"/>
              <a:t>d. Ambiguities</a:t>
            </a:r>
          </a:p>
          <a:p>
            <a:pPr lvl="3"/>
            <a:r>
              <a:rPr lang="en-US" dirty="0"/>
              <a:t>(2) Ambiguity Types</a:t>
            </a:r>
          </a:p>
          <a:p>
            <a:pPr lvl="3"/>
            <a:r>
              <a:rPr lang="en-US" dirty="0"/>
              <a:t>(a) Patent</a:t>
            </a:r>
          </a:p>
          <a:p>
            <a:pPr lvl="4"/>
            <a:r>
              <a:rPr lang="en-US" dirty="0"/>
              <a:t>Obvious, immediately apparent </a:t>
            </a:r>
          </a:p>
          <a:p>
            <a:pPr lvl="5"/>
            <a:r>
              <a:rPr lang="en-US" sz="1800" dirty="0"/>
              <a:t>“... thence S55° 55ft 20in West, 15.36 ft;"” </a:t>
            </a:r>
            <a:r>
              <a:rPr lang="en-US" sz="1800" i="1" dirty="0"/>
              <a:t>(1999)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Mistake in original contract. </a:t>
            </a:r>
          </a:p>
          <a:p>
            <a:pPr lvl="4"/>
            <a:r>
              <a:rPr lang="en-US" dirty="0"/>
              <a:t>Mistake must be found and applied where it occurred.</a:t>
            </a:r>
          </a:p>
          <a:p>
            <a:pPr lvl="4"/>
            <a:r>
              <a:rPr lang="en-US" dirty="0"/>
              <a:t>Correction instrument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076FF0-F45D-498B-BBFF-C2747DCA0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3" y="2651759"/>
            <a:ext cx="1163093" cy="14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6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2. Call for survey</a:t>
            </a:r>
          </a:p>
          <a:p>
            <a:pPr lvl="2"/>
            <a:r>
              <a:rPr lang="en-US" dirty="0"/>
              <a:t>Some boundary creations are based on survey and monumentation</a:t>
            </a:r>
          </a:p>
          <a:p>
            <a:pPr lvl="3"/>
            <a:r>
              <a:rPr lang="en-US" dirty="0"/>
              <a:t>USPLS: survey before sale</a:t>
            </a:r>
          </a:p>
          <a:p>
            <a:pPr lvl="3"/>
            <a:r>
              <a:rPr lang="en-US" dirty="0"/>
              <a:t>Subdivision plat: map and monument before sale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Survey &amp; map are primary evidence of intent.</a:t>
            </a:r>
          </a:p>
          <a:p>
            <a:pPr lvl="3"/>
            <a:r>
              <a:rPr lang="en-US" dirty="0"/>
              <a:t>Typical for simultaneously created parcels.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3. Monuments and Corners</a:t>
            </a:r>
          </a:p>
          <a:p>
            <a:pPr lvl="2"/>
            <a:r>
              <a:rPr lang="en-US" dirty="0"/>
              <a:t>a. Monument v Corner</a:t>
            </a:r>
          </a:p>
          <a:p>
            <a:pPr lvl="3"/>
            <a:r>
              <a:rPr lang="en-US" dirty="0"/>
              <a:t>Corner: legal location; dimensionless</a:t>
            </a:r>
          </a:p>
          <a:p>
            <a:pPr lvl="3"/>
            <a:r>
              <a:rPr lang="en-US" dirty="0"/>
              <a:t>Monument: physical feature used to mark a corner</a:t>
            </a:r>
          </a:p>
          <a:p>
            <a:pPr lvl="3"/>
            <a:r>
              <a:rPr lang="en-US" dirty="0"/>
              <a:t>Monument is corner surrogate, if it controls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1F7A7A-65F5-42FF-A471-B5EDF9D530D9}"/>
              </a:ext>
            </a:extLst>
          </p:cNvPr>
          <p:cNvGrpSpPr>
            <a:grpSpLocks noChangeAspect="1"/>
          </p:cNvGrpSpPr>
          <p:nvPr/>
        </p:nvGrpSpPr>
        <p:grpSpPr>
          <a:xfrm>
            <a:off x="5901604" y="2637434"/>
            <a:ext cx="3080628" cy="1828800"/>
            <a:chOff x="1344384" y="4320970"/>
            <a:chExt cx="3207759" cy="190427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38262C-5099-43DC-AE76-AC681B4CC006}"/>
                </a:ext>
              </a:extLst>
            </p:cNvPr>
            <p:cNvCxnSpPr/>
            <p:nvPr/>
          </p:nvCxnSpPr>
          <p:spPr>
            <a:xfrm flipV="1">
              <a:off x="1739348" y="5088835"/>
              <a:ext cx="2405269" cy="954156"/>
            </a:xfrm>
            <a:prstGeom prst="line">
              <a:avLst/>
            </a:prstGeom>
            <a:ln w="635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00D596-5367-4533-8AC3-63F94B98C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84" y="5078895"/>
              <a:ext cx="742833" cy="11463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71FA8E-A93D-4303-A274-5CF4C502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03" y="4320970"/>
              <a:ext cx="457240" cy="78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31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3. Monuments and Corners</a:t>
            </a:r>
          </a:p>
          <a:p>
            <a:pPr lvl="2"/>
            <a:r>
              <a:rPr lang="en-US" dirty="0"/>
              <a:t>b. Monument</a:t>
            </a:r>
          </a:p>
          <a:p>
            <a:pPr lvl="3"/>
            <a:r>
              <a:rPr lang="en-US" dirty="0"/>
              <a:t>(1) To control over lesser elements</a:t>
            </a:r>
          </a:p>
          <a:p>
            <a:pPr lvl="4"/>
            <a:r>
              <a:rPr lang="en-US" dirty="0"/>
              <a:t>Must be </a:t>
            </a:r>
          </a:p>
          <a:p>
            <a:pPr marL="1827213" lvl="4" indent="-285750">
              <a:buFont typeface="Arial" panose="020B0604020202020204" pitchFamily="34" charset="0"/>
              <a:buChar char="•"/>
            </a:pPr>
            <a:r>
              <a:rPr lang="en-US" dirty="0"/>
              <a:t>Called in description</a:t>
            </a:r>
          </a:p>
          <a:p>
            <a:pPr marL="1827213" lvl="4" indent="-285750">
              <a:buFont typeface="Arial" panose="020B0604020202020204" pitchFamily="34" charset="0"/>
              <a:buChar char="•"/>
            </a:pPr>
            <a:r>
              <a:rPr lang="en-US" dirty="0"/>
              <a:t>Identifiable</a:t>
            </a:r>
          </a:p>
          <a:p>
            <a:pPr marL="1827213" lvl="4" indent="-285750">
              <a:buFont typeface="Arial" panose="020B0604020202020204" pitchFamily="34" charset="0"/>
              <a:buChar char="•"/>
            </a:pPr>
            <a:r>
              <a:rPr lang="en-US" dirty="0"/>
              <a:t>Undisturbed</a:t>
            </a:r>
          </a:p>
          <a:p>
            <a:pPr marL="1541463" lvl="4" indent="0"/>
            <a:r>
              <a:rPr lang="en-US" dirty="0"/>
              <a:t>Can control</a:t>
            </a:r>
          </a:p>
          <a:p>
            <a:pPr marL="1827213" lvl="4" indent="-285750">
              <a:buFont typeface="Arial" panose="020B0604020202020204" pitchFamily="34" charset="0"/>
              <a:buChar char="•"/>
            </a:pPr>
            <a:r>
              <a:rPr lang="en-US" dirty="0"/>
              <a:t>Direction and termination</a:t>
            </a:r>
          </a:p>
          <a:p>
            <a:pPr marL="1827213" lvl="4" indent="-285750">
              <a:buFont typeface="Arial" panose="020B0604020202020204" pitchFamily="34" charset="0"/>
              <a:buChar char="•"/>
            </a:pPr>
            <a:r>
              <a:rPr lang="en-US" dirty="0"/>
              <a:t>Direction only; termination controlled by higher element</a:t>
            </a:r>
          </a:p>
          <a:p>
            <a:pPr marL="1203325" lvl="3" indent="0"/>
            <a:r>
              <a:rPr lang="en-US" dirty="0"/>
              <a:t>(2) Accessories</a:t>
            </a:r>
          </a:p>
          <a:p>
            <a:pPr marL="1541463" lvl="4" indent="0"/>
            <a:r>
              <a:rPr lang="en-US" dirty="0"/>
              <a:t>When established at original monument placement, are considered part of the monument.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3E0F8-7B31-48B8-9175-70E9A923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18" y="1535722"/>
            <a:ext cx="2389031" cy="19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E46A-36EE-4519-926D-CEBFF3615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62806-275D-4BEF-9DB9-33C0118AA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0" y="2260560"/>
            <a:ext cx="6400800" cy="3378240"/>
          </a:xfrm>
        </p:spPr>
        <p:txBody>
          <a:bodyPr/>
          <a:lstStyle/>
          <a:p>
            <a:r>
              <a:rPr lang="en-US" dirty="0"/>
              <a:t>How parcels and boundaries are created</a:t>
            </a:r>
          </a:p>
          <a:p>
            <a:r>
              <a:rPr lang="en-US" dirty="0"/>
              <a:t>Where the Rules of Construction come from</a:t>
            </a:r>
          </a:p>
          <a:p>
            <a:r>
              <a:rPr lang="en-US" dirty="0"/>
              <a:t>What are unwritten rights</a:t>
            </a:r>
          </a:p>
          <a:p>
            <a:r>
              <a:rPr lang="en-US" dirty="0"/>
              <a:t>How gaps and overlaps are handled</a:t>
            </a:r>
          </a:p>
          <a:p>
            <a:r>
              <a:rPr lang="en-US" dirty="0"/>
              <a:t>The Statute of Frauds and why it matters</a:t>
            </a:r>
          </a:p>
          <a:p>
            <a:r>
              <a:rPr lang="en-US" dirty="0"/>
              <a:t>Description interpretation issues: Ambiguities; Controlling/informative terms</a:t>
            </a:r>
          </a:p>
          <a:p>
            <a:r>
              <a:rPr lang="en-US" dirty="0"/>
              <a:t>Written intent conflicts</a:t>
            </a:r>
          </a:p>
        </p:txBody>
      </p:sp>
    </p:spTree>
    <p:extLst>
      <p:ext uri="{BB962C8B-B14F-4D97-AF65-F5344CB8AC3E}">
        <p14:creationId xmlns:p14="http://schemas.microsoft.com/office/powerpoint/2010/main" val="3393746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3. Monuments</a:t>
            </a:r>
          </a:p>
          <a:p>
            <a:pPr lvl="2"/>
            <a:r>
              <a:rPr lang="en-US" dirty="0"/>
              <a:t>b. Monument</a:t>
            </a:r>
          </a:p>
          <a:p>
            <a:pPr lvl="3"/>
            <a:r>
              <a:rPr lang="en-US" dirty="0"/>
              <a:t>(3) Disposition: Location certainty</a:t>
            </a:r>
          </a:p>
          <a:p>
            <a:pPr marL="1443037" lvl="3" indent="-342900">
              <a:buFont typeface="Arial" panose="020B0604020202020204" pitchFamily="34" charset="0"/>
              <a:buChar char="•"/>
            </a:pPr>
            <a:r>
              <a:rPr lang="en-US" dirty="0"/>
              <a:t>Existent (Found): position can be identified by original mon/acc or acceptable physical &amp; parol evidence. Location is certain.</a:t>
            </a:r>
            <a:br>
              <a:rPr lang="en-US" dirty="0"/>
            </a:br>
            <a:endParaRPr lang="en-US" dirty="0"/>
          </a:p>
          <a:p>
            <a:pPr marL="1443037" lvl="3" indent="-342900">
              <a:buFont typeface="Arial" panose="020B0604020202020204" pitchFamily="34" charset="0"/>
              <a:buChar char="•"/>
            </a:pPr>
            <a:r>
              <a:rPr lang="en-US" dirty="0"/>
              <a:t>Obliterated: no traces of original mon/acc, but position can be re-est beyond reasonable doubt using physical &amp; parol evidence.</a:t>
            </a:r>
            <a:br>
              <a:rPr lang="en-US" dirty="0"/>
            </a:br>
            <a:endParaRPr lang="en-US" dirty="0"/>
          </a:p>
          <a:p>
            <a:pPr marL="1443037" lvl="3" indent="-342900">
              <a:buFont typeface="Arial" panose="020B0604020202020204" pitchFamily="34" charset="0"/>
              <a:buChar char="•"/>
            </a:pPr>
            <a:r>
              <a:rPr lang="en-US" dirty="0"/>
              <a:t>Lost: Insufficient evidence to re-est beyond reasonable doubt. Must resort to measurements to surrounding corners.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F78B6-26B6-4B48-86D1-9066FA34E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76" y="4923693"/>
            <a:ext cx="722971" cy="1078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BED77C-35EF-4EE0-B4B0-2F521C143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69" y="4724399"/>
            <a:ext cx="1332623" cy="1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6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3. Monuments</a:t>
            </a:r>
          </a:p>
          <a:p>
            <a:pPr lvl="2"/>
            <a:r>
              <a:rPr lang="en-US" dirty="0"/>
              <a:t>b. Monument</a:t>
            </a:r>
          </a:p>
          <a:p>
            <a:pPr lvl="3"/>
            <a:r>
              <a:rPr lang="en-US" dirty="0"/>
              <a:t>(4) Corner by Common Report</a:t>
            </a:r>
          </a:p>
          <a:p>
            <a:pPr lvl="3"/>
            <a:r>
              <a:rPr lang="en-US" dirty="0"/>
              <a:t>Location based on reputation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Reasonable location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Accepted by all affected parties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Location can’t be disproved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22400" lvl="4" indent="0"/>
            <a:r>
              <a:rPr lang="en-US" dirty="0"/>
              <a:t>Avoid using this location justification. Based on unwritten rights.</a:t>
            </a:r>
          </a:p>
          <a:p>
            <a:pPr marL="1422400" lvl="4" indent="0"/>
            <a:r>
              <a:rPr lang="en-US" dirty="0"/>
              <a:t>Evidence collection and evaluation.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7CBE03-2DA5-4FD1-9476-0D20D1AA261C}"/>
              </a:ext>
            </a:extLst>
          </p:cNvPr>
          <p:cNvGrpSpPr/>
          <p:nvPr/>
        </p:nvGrpSpPr>
        <p:grpSpPr>
          <a:xfrm>
            <a:off x="2036232" y="4749629"/>
            <a:ext cx="3526113" cy="1368698"/>
            <a:chOff x="3455357" y="3131654"/>
            <a:chExt cx="4543957" cy="21331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8DBBD1-A700-4ABB-A567-90EB1CE1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55357" y="4084085"/>
              <a:ext cx="2840314" cy="1180752"/>
            </a:xfrm>
            <a:prstGeom prst="rect">
              <a:avLst/>
            </a:prstGeom>
          </p:spPr>
        </p:pic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373E8E9E-B1C3-4FFE-B7BE-3C1AA87C5B29}"/>
                </a:ext>
              </a:extLst>
            </p:cNvPr>
            <p:cNvSpPr/>
            <p:nvPr/>
          </p:nvSpPr>
          <p:spPr>
            <a:xfrm flipH="1">
              <a:off x="6235810" y="4760844"/>
              <a:ext cx="45719" cy="159026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240C29-13F5-470B-8931-14B1E0C8B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563" y="3131654"/>
              <a:ext cx="2952751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96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4. Measurements</a:t>
            </a:r>
          </a:p>
          <a:p>
            <a:pPr lvl="2"/>
            <a:r>
              <a:rPr lang="en-US" dirty="0"/>
              <a:t>a. Distance and Direction</a:t>
            </a:r>
          </a:p>
          <a:p>
            <a:pPr lvl="3"/>
            <a:r>
              <a:rPr lang="en-US" dirty="0"/>
              <a:t>Inferior to a controlling monument</a:t>
            </a:r>
          </a:p>
          <a:p>
            <a:pPr lvl="3"/>
            <a:r>
              <a:rPr lang="en-US" dirty="0"/>
              <a:t>Control if: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Monuments not called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r>
              <a:rPr lang="en-US" dirty="0"/>
              <a:t>Called monuments are lost</a:t>
            </a:r>
          </a:p>
          <a:p>
            <a:pPr marL="1370012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84262" lvl="3" indent="0"/>
            <a:r>
              <a:rPr lang="en-US" dirty="0"/>
              <a:t>Direction basis? Can recreate in field?</a:t>
            </a:r>
          </a:p>
          <a:p>
            <a:pPr marL="1084262" lvl="3" indent="0"/>
            <a:endParaRPr lang="en-US" dirty="0"/>
          </a:p>
          <a:p>
            <a:pPr marL="1084262" lvl="3" indent="0"/>
            <a:r>
              <a:rPr lang="en-US" dirty="0"/>
              <a:t>How numbers are written convey magnitude and implied accuracy.</a:t>
            </a:r>
          </a:p>
          <a:p>
            <a:pPr marL="1422400" lvl="4" indent="0"/>
            <a:r>
              <a:rPr lang="en-US" dirty="0"/>
              <a:t>“North, 200 ft”</a:t>
            </a:r>
          </a:p>
          <a:p>
            <a:pPr marL="1879600" lvl="5" indent="0"/>
            <a:r>
              <a:rPr lang="en-US" sz="1800" dirty="0"/>
              <a:t>How close to north? Distance to 100 ft, 10 ft, 1 ft?</a:t>
            </a:r>
          </a:p>
          <a:p>
            <a:pPr marL="1422400" lvl="4" indent="0"/>
            <a:endParaRPr lang="en-US" dirty="0"/>
          </a:p>
          <a:p>
            <a:pPr marL="1422400" lvl="4" indent="0"/>
            <a:r>
              <a:rPr lang="en-US" dirty="0"/>
              <a:t>“...thence S88°16’52”W, 0.30 feet to the existing east line of Section 1, T5N, R9E; thence S00°18’01”W, 0.01 feet along said east line of Section 1;...” </a:t>
            </a:r>
            <a:r>
              <a:rPr lang="en-US" i="1" dirty="0"/>
              <a:t>(2002)</a:t>
            </a:r>
          </a:p>
          <a:p>
            <a:pPr marL="677862" lvl="2" indent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A46F2-AC09-4875-8A3A-A1A5962A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73" y="1724617"/>
            <a:ext cx="1347333" cy="1908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40BB6-FF1F-4D7F-A902-8754F1246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808">
            <a:off x="5824397" y="1491605"/>
            <a:ext cx="223132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26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4. Measurements</a:t>
            </a:r>
          </a:p>
          <a:p>
            <a:pPr lvl="2"/>
            <a:r>
              <a:rPr lang="en-US" dirty="0"/>
              <a:t>b. General directions</a:t>
            </a:r>
          </a:p>
          <a:p>
            <a:pPr lvl="3"/>
            <a:r>
              <a:rPr lang="en-US" dirty="0"/>
              <a:t>Informative term</a:t>
            </a:r>
          </a:p>
          <a:p>
            <a:pPr lvl="4"/>
            <a:r>
              <a:rPr lang="en-US" dirty="0"/>
              <a:t>A range of directions for each general 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2AEF0-1AD0-4B40-87BF-983148AB2953}"/>
              </a:ext>
            </a:extLst>
          </p:cNvPr>
          <p:cNvGrpSpPr>
            <a:grpSpLocks noChangeAspect="1"/>
          </p:cNvGrpSpPr>
          <p:nvPr/>
        </p:nvGrpSpPr>
        <p:grpSpPr>
          <a:xfrm>
            <a:off x="5260480" y="1937645"/>
            <a:ext cx="3678497" cy="3796545"/>
            <a:chOff x="4534333" y="1777848"/>
            <a:chExt cx="2924324" cy="3018170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C0440080-A7AC-4A4F-B537-C48894EA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333" y="3218728"/>
              <a:ext cx="108321" cy="14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rPr>
                <a:t>W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0379F21F-8EA8-4A95-9F03-011EC4D76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8762" y="3216710"/>
              <a:ext cx="59895" cy="14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rPr>
                <a:t>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EE3D47-88BB-4EBF-BF8C-BA8AC3F1E033}"/>
                </a:ext>
              </a:extLst>
            </p:cNvPr>
            <p:cNvGrpSpPr/>
            <p:nvPr/>
          </p:nvGrpSpPr>
          <p:grpSpPr>
            <a:xfrm>
              <a:off x="4710113" y="1985170"/>
              <a:ext cx="2582863" cy="2585205"/>
              <a:chOff x="4829175" y="2063751"/>
              <a:chExt cx="2582863" cy="2585205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D336C5BC-0B33-453A-9110-748A2188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3352801"/>
                <a:ext cx="995363" cy="990600"/>
              </a:xfrm>
              <a:custGeom>
                <a:avLst/>
                <a:gdLst>
                  <a:gd name="T0" fmla="*/ 627 w 627"/>
                  <a:gd name="T1" fmla="*/ 0 h 624"/>
                  <a:gd name="T2" fmla="*/ 0 w 627"/>
                  <a:gd name="T3" fmla="*/ 258 h 624"/>
                  <a:gd name="T4" fmla="*/ 17 w 627"/>
                  <a:gd name="T5" fmla="*/ 296 h 624"/>
                  <a:gd name="T6" fmla="*/ 36 w 627"/>
                  <a:gd name="T7" fmla="*/ 332 h 624"/>
                  <a:gd name="T8" fmla="*/ 57 w 627"/>
                  <a:gd name="T9" fmla="*/ 367 h 624"/>
                  <a:gd name="T10" fmla="*/ 80 w 627"/>
                  <a:gd name="T11" fmla="*/ 400 h 624"/>
                  <a:gd name="T12" fmla="*/ 106 w 627"/>
                  <a:gd name="T13" fmla="*/ 432 h 624"/>
                  <a:gd name="T14" fmla="*/ 133 w 627"/>
                  <a:gd name="T15" fmla="*/ 463 h 624"/>
                  <a:gd name="T16" fmla="*/ 162 w 627"/>
                  <a:gd name="T17" fmla="*/ 492 h 624"/>
                  <a:gd name="T18" fmla="*/ 192 w 627"/>
                  <a:gd name="T19" fmla="*/ 519 h 624"/>
                  <a:gd name="T20" fmla="*/ 225 w 627"/>
                  <a:gd name="T21" fmla="*/ 544 h 624"/>
                  <a:gd name="T22" fmla="*/ 258 w 627"/>
                  <a:gd name="T23" fmla="*/ 567 h 624"/>
                  <a:gd name="T24" fmla="*/ 294 w 627"/>
                  <a:gd name="T25" fmla="*/ 589 h 624"/>
                  <a:gd name="T26" fmla="*/ 330 w 627"/>
                  <a:gd name="T27" fmla="*/ 607 h 624"/>
                  <a:gd name="T28" fmla="*/ 367 w 627"/>
                  <a:gd name="T29" fmla="*/ 624 h 624"/>
                  <a:gd name="T30" fmla="*/ 627 w 627"/>
                  <a:gd name="T3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7" h="624">
                    <a:moveTo>
                      <a:pt x="627" y="0"/>
                    </a:moveTo>
                    <a:lnTo>
                      <a:pt x="0" y="258"/>
                    </a:lnTo>
                    <a:lnTo>
                      <a:pt x="17" y="296"/>
                    </a:lnTo>
                    <a:lnTo>
                      <a:pt x="36" y="332"/>
                    </a:lnTo>
                    <a:lnTo>
                      <a:pt x="57" y="367"/>
                    </a:lnTo>
                    <a:lnTo>
                      <a:pt x="80" y="400"/>
                    </a:lnTo>
                    <a:lnTo>
                      <a:pt x="106" y="432"/>
                    </a:lnTo>
                    <a:lnTo>
                      <a:pt x="133" y="463"/>
                    </a:lnTo>
                    <a:lnTo>
                      <a:pt x="162" y="492"/>
                    </a:lnTo>
                    <a:lnTo>
                      <a:pt x="192" y="519"/>
                    </a:lnTo>
                    <a:lnTo>
                      <a:pt x="225" y="544"/>
                    </a:lnTo>
                    <a:lnTo>
                      <a:pt x="258" y="567"/>
                    </a:lnTo>
                    <a:lnTo>
                      <a:pt x="294" y="589"/>
                    </a:lnTo>
                    <a:lnTo>
                      <a:pt x="330" y="607"/>
                    </a:lnTo>
                    <a:lnTo>
                      <a:pt x="367" y="624"/>
                    </a:lnTo>
                    <a:lnTo>
                      <a:pt x="62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8100000" scaled="0"/>
                <a:tileRect/>
              </a:gradFill>
              <a:ln w="0">
                <a:solidFill>
                  <a:srgbClr val="D6D6D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DFC872CD-6ED1-4403-8160-CE09FB431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352801"/>
                <a:ext cx="993775" cy="990600"/>
              </a:xfrm>
              <a:custGeom>
                <a:avLst/>
                <a:gdLst>
                  <a:gd name="T0" fmla="*/ 0 w 626"/>
                  <a:gd name="T1" fmla="*/ 0 h 624"/>
                  <a:gd name="T2" fmla="*/ 259 w 626"/>
                  <a:gd name="T3" fmla="*/ 624 h 624"/>
                  <a:gd name="T4" fmla="*/ 294 w 626"/>
                  <a:gd name="T5" fmla="*/ 609 h 624"/>
                  <a:gd name="T6" fmla="*/ 328 w 626"/>
                  <a:gd name="T7" fmla="*/ 591 h 624"/>
                  <a:gd name="T8" fmla="*/ 360 w 626"/>
                  <a:gd name="T9" fmla="*/ 572 h 624"/>
                  <a:gd name="T10" fmla="*/ 392 w 626"/>
                  <a:gd name="T11" fmla="*/ 551 h 624"/>
                  <a:gd name="T12" fmla="*/ 423 w 626"/>
                  <a:gd name="T13" fmla="*/ 528 h 624"/>
                  <a:gd name="T14" fmla="*/ 452 w 626"/>
                  <a:gd name="T15" fmla="*/ 504 h 624"/>
                  <a:gd name="T16" fmla="*/ 479 w 626"/>
                  <a:gd name="T17" fmla="*/ 478 h 624"/>
                  <a:gd name="T18" fmla="*/ 505 w 626"/>
                  <a:gd name="T19" fmla="*/ 450 h 624"/>
                  <a:gd name="T20" fmla="*/ 530 w 626"/>
                  <a:gd name="T21" fmla="*/ 421 h 624"/>
                  <a:gd name="T22" fmla="*/ 553 w 626"/>
                  <a:gd name="T23" fmla="*/ 391 h 624"/>
                  <a:gd name="T24" fmla="*/ 574 w 626"/>
                  <a:gd name="T25" fmla="*/ 359 h 624"/>
                  <a:gd name="T26" fmla="*/ 593 w 626"/>
                  <a:gd name="T27" fmla="*/ 327 h 624"/>
                  <a:gd name="T28" fmla="*/ 611 w 626"/>
                  <a:gd name="T29" fmla="*/ 293 h 624"/>
                  <a:gd name="T30" fmla="*/ 626 w 626"/>
                  <a:gd name="T31" fmla="*/ 258 h 624"/>
                  <a:gd name="T32" fmla="*/ 0 w 626"/>
                  <a:gd name="T33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" h="624">
                    <a:moveTo>
                      <a:pt x="0" y="0"/>
                    </a:moveTo>
                    <a:lnTo>
                      <a:pt x="259" y="624"/>
                    </a:lnTo>
                    <a:lnTo>
                      <a:pt x="294" y="609"/>
                    </a:lnTo>
                    <a:lnTo>
                      <a:pt x="328" y="591"/>
                    </a:lnTo>
                    <a:lnTo>
                      <a:pt x="360" y="572"/>
                    </a:lnTo>
                    <a:lnTo>
                      <a:pt x="392" y="551"/>
                    </a:lnTo>
                    <a:lnTo>
                      <a:pt x="423" y="528"/>
                    </a:lnTo>
                    <a:lnTo>
                      <a:pt x="452" y="504"/>
                    </a:lnTo>
                    <a:lnTo>
                      <a:pt x="479" y="478"/>
                    </a:lnTo>
                    <a:lnTo>
                      <a:pt x="505" y="450"/>
                    </a:lnTo>
                    <a:lnTo>
                      <a:pt x="530" y="421"/>
                    </a:lnTo>
                    <a:lnTo>
                      <a:pt x="553" y="391"/>
                    </a:lnTo>
                    <a:lnTo>
                      <a:pt x="574" y="359"/>
                    </a:lnTo>
                    <a:lnTo>
                      <a:pt x="593" y="327"/>
                    </a:lnTo>
                    <a:lnTo>
                      <a:pt x="611" y="293"/>
                    </a:lnTo>
                    <a:lnTo>
                      <a:pt x="626" y="25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3900000" scaled="0"/>
                <a:tileRect/>
              </a:gradFill>
              <a:ln w="0">
                <a:solidFill>
                  <a:srgbClr val="D6D6D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4A3BBF5D-4607-4985-BA91-E64BFE503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2360613"/>
                <a:ext cx="993775" cy="992188"/>
              </a:xfrm>
              <a:custGeom>
                <a:avLst/>
                <a:gdLst>
                  <a:gd name="T0" fmla="*/ 0 w 626"/>
                  <a:gd name="T1" fmla="*/ 625 h 625"/>
                  <a:gd name="T2" fmla="*/ 626 w 626"/>
                  <a:gd name="T3" fmla="*/ 366 h 625"/>
                  <a:gd name="T4" fmla="*/ 611 w 626"/>
                  <a:gd name="T5" fmla="*/ 331 h 625"/>
                  <a:gd name="T6" fmla="*/ 593 w 626"/>
                  <a:gd name="T7" fmla="*/ 298 h 625"/>
                  <a:gd name="T8" fmla="*/ 574 w 626"/>
                  <a:gd name="T9" fmla="*/ 265 h 625"/>
                  <a:gd name="T10" fmla="*/ 553 w 626"/>
                  <a:gd name="T11" fmla="*/ 233 h 625"/>
                  <a:gd name="T12" fmla="*/ 530 w 626"/>
                  <a:gd name="T13" fmla="*/ 203 h 625"/>
                  <a:gd name="T14" fmla="*/ 505 w 626"/>
                  <a:gd name="T15" fmla="*/ 174 h 625"/>
                  <a:gd name="T16" fmla="*/ 479 w 626"/>
                  <a:gd name="T17" fmla="*/ 147 h 625"/>
                  <a:gd name="T18" fmla="*/ 452 w 626"/>
                  <a:gd name="T19" fmla="*/ 120 h 625"/>
                  <a:gd name="T20" fmla="*/ 423 w 626"/>
                  <a:gd name="T21" fmla="*/ 96 h 625"/>
                  <a:gd name="T22" fmla="*/ 392 w 626"/>
                  <a:gd name="T23" fmla="*/ 73 h 625"/>
                  <a:gd name="T24" fmla="*/ 360 w 626"/>
                  <a:gd name="T25" fmla="*/ 52 h 625"/>
                  <a:gd name="T26" fmla="*/ 328 w 626"/>
                  <a:gd name="T27" fmla="*/ 33 h 625"/>
                  <a:gd name="T28" fmla="*/ 294 w 626"/>
                  <a:gd name="T29" fmla="*/ 15 h 625"/>
                  <a:gd name="T30" fmla="*/ 259 w 626"/>
                  <a:gd name="T31" fmla="*/ 0 h 625"/>
                  <a:gd name="T32" fmla="*/ 0 w 626"/>
                  <a:gd name="T33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" h="625">
                    <a:moveTo>
                      <a:pt x="0" y="625"/>
                    </a:moveTo>
                    <a:lnTo>
                      <a:pt x="626" y="366"/>
                    </a:lnTo>
                    <a:lnTo>
                      <a:pt x="611" y="331"/>
                    </a:lnTo>
                    <a:lnTo>
                      <a:pt x="593" y="298"/>
                    </a:lnTo>
                    <a:lnTo>
                      <a:pt x="574" y="265"/>
                    </a:lnTo>
                    <a:lnTo>
                      <a:pt x="553" y="233"/>
                    </a:lnTo>
                    <a:lnTo>
                      <a:pt x="530" y="203"/>
                    </a:lnTo>
                    <a:lnTo>
                      <a:pt x="505" y="174"/>
                    </a:lnTo>
                    <a:lnTo>
                      <a:pt x="479" y="147"/>
                    </a:lnTo>
                    <a:lnTo>
                      <a:pt x="452" y="120"/>
                    </a:lnTo>
                    <a:lnTo>
                      <a:pt x="423" y="96"/>
                    </a:lnTo>
                    <a:lnTo>
                      <a:pt x="392" y="73"/>
                    </a:lnTo>
                    <a:lnTo>
                      <a:pt x="360" y="52"/>
                    </a:lnTo>
                    <a:lnTo>
                      <a:pt x="328" y="33"/>
                    </a:lnTo>
                    <a:lnTo>
                      <a:pt x="294" y="15"/>
                    </a:lnTo>
                    <a:lnTo>
                      <a:pt x="259" y="0"/>
                    </a:lnTo>
                    <a:lnTo>
                      <a:pt x="0" y="6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18900000" scaled="0"/>
                <a:tileRect/>
              </a:gradFill>
              <a:ln w="0">
                <a:solidFill>
                  <a:srgbClr val="D6D6D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7F82D0B-6A45-4B44-80E5-10F71F40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360613"/>
                <a:ext cx="995363" cy="992188"/>
              </a:xfrm>
              <a:custGeom>
                <a:avLst/>
                <a:gdLst>
                  <a:gd name="T0" fmla="*/ 627 w 627"/>
                  <a:gd name="T1" fmla="*/ 625 h 625"/>
                  <a:gd name="T2" fmla="*/ 367 w 627"/>
                  <a:gd name="T3" fmla="*/ 0 h 625"/>
                  <a:gd name="T4" fmla="*/ 332 w 627"/>
                  <a:gd name="T5" fmla="*/ 15 h 625"/>
                  <a:gd name="T6" fmla="*/ 299 w 627"/>
                  <a:gd name="T7" fmla="*/ 33 h 625"/>
                  <a:gd name="T8" fmla="*/ 266 w 627"/>
                  <a:gd name="T9" fmla="*/ 52 h 625"/>
                  <a:gd name="T10" fmla="*/ 234 w 627"/>
                  <a:gd name="T11" fmla="*/ 73 h 625"/>
                  <a:gd name="T12" fmla="*/ 204 w 627"/>
                  <a:gd name="T13" fmla="*/ 96 h 625"/>
                  <a:gd name="T14" fmla="*/ 175 w 627"/>
                  <a:gd name="T15" fmla="*/ 120 h 625"/>
                  <a:gd name="T16" fmla="*/ 147 w 627"/>
                  <a:gd name="T17" fmla="*/ 147 h 625"/>
                  <a:gd name="T18" fmla="*/ 121 w 627"/>
                  <a:gd name="T19" fmla="*/ 174 h 625"/>
                  <a:gd name="T20" fmla="*/ 96 w 627"/>
                  <a:gd name="T21" fmla="*/ 203 h 625"/>
                  <a:gd name="T22" fmla="*/ 73 w 627"/>
                  <a:gd name="T23" fmla="*/ 233 h 625"/>
                  <a:gd name="T24" fmla="*/ 52 w 627"/>
                  <a:gd name="T25" fmla="*/ 265 h 625"/>
                  <a:gd name="T26" fmla="*/ 33 w 627"/>
                  <a:gd name="T27" fmla="*/ 298 h 625"/>
                  <a:gd name="T28" fmla="*/ 16 w 627"/>
                  <a:gd name="T29" fmla="*/ 331 h 625"/>
                  <a:gd name="T30" fmla="*/ 0 w 627"/>
                  <a:gd name="T31" fmla="*/ 366 h 625"/>
                  <a:gd name="T32" fmla="*/ 627 w 627"/>
                  <a:gd name="T33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7" h="625">
                    <a:moveTo>
                      <a:pt x="627" y="625"/>
                    </a:moveTo>
                    <a:lnTo>
                      <a:pt x="367" y="0"/>
                    </a:lnTo>
                    <a:lnTo>
                      <a:pt x="332" y="15"/>
                    </a:lnTo>
                    <a:lnTo>
                      <a:pt x="299" y="33"/>
                    </a:lnTo>
                    <a:lnTo>
                      <a:pt x="266" y="52"/>
                    </a:lnTo>
                    <a:lnTo>
                      <a:pt x="234" y="73"/>
                    </a:lnTo>
                    <a:lnTo>
                      <a:pt x="204" y="96"/>
                    </a:lnTo>
                    <a:lnTo>
                      <a:pt x="175" y="120"/>
                    </a:lnTo>
                    <a:lnTo>
                      <a:pt x="147" y="147"/>
                    </a:lnTo>
                    <a:lnTo>
                      <a:pt x="121" y="174"/>
                    </a:lnTo>
                    <a:lnTo>
                      <a:pt x="96" y="203"/>
                    </a:lnTo>
                    <a:lnTo>
                      <a:pt x="73" y="233"/>
                    </a:lnTo>
                    <a:lnTo>
                      <a:pt x="52" y="265"/>
                    </a:lnTo>
                    <a:lnTo>
                      <a:pt x="33" y="298"/>
                    </a:lnTo>
                    <a:lnTo>
                      <a:pt x="16" y="331"/>
                    </a:lnTo>
                    <a:lnTo>
                      <a:pt x="0" y="366"/>
                    </a:lnTo>
                    <a:lnTo>
                      <a:pt x="627" y="6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>
                      <a:tint val="66000"/>
                      <a:satMod val="160000"/>
                    </a:srgbClr>
                  </a:gs>
                  <a:gs pos="50000">
                    <a:srgbClr val="0066FF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14100000" scaled="0"/>
                <a:tileRect/>
              </a:gradFill>
              <a:ln w="0">
                <a:solidFill>
                  <a:srgbClr val="D6D6D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D44CFAEA-B9D0-4A01-A938-EB65E620A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175" y="2859088"/>
                <a:ext cx="1292225" cy="985838"/>
              </a:xfrm>
              <a:custGeom>
                <a:avLst/>
                <a:gdLst>
                  <a:gd name="T0" fmla="*/ 187 w 814"/>
                  <a:gd name="T1" fmla="*/ 569 h 621"/>
                  <a:gd name="T2" fmla="*/ 814 w 814"/>
                  <a:gd name="T3" fmla="*/ 311 h 621"/>
                  <a:gd name="T4" fmla="*/ 187 w 814"/>
                  <a:gd name="T5" fmla="*/ 52 h 621"/>
                  <a:gd name="T6" fmla="*/ 62 w 814"/>
                  <a:gd name="T7" fmla="*/ 0 h 621"/>
                  <a:gd name="T8" fmla="*/ 44 w 814"/>
                  <a:gd name="T9" fmla="*/ 46 h 621"/>
                  <a:gd name="T10" fmla="*/ 30 w 814"/>
                  <a:gd name="T11" fmla="*/ 93 h 621"/>
                  <a:gd name="T12" fmla="*/ 18 w 814"/>
                  <a:gd name="T13" fmla="*/ 140 h 621"/>
                  <a:gd name="T14" fmla="*/ 9 w 814"/>
                  <a:gd name="T15" fmla="*/ 188 h 621"/>
                  <a:gd name="T16" fmla="*/ 3 w 814"/>
                  <a:gd name="T17" fmla="*/ 237 h 621"/>
                  <a:gd name="T18" fmla="*/ 0 w 814"/>
                  <a:gd name="T19" fmla="*/ 286 h 621"/>
                  <a:gd name="T20" fmla="*/ 0 w 814"/>
                  <a:gd name="T21" fmla="*/ 335 h 621"/>
                  <a:gd name="T22" fmla="*/ 3 w 814"/>
                  <a:gd name="T23" fmla="*/ 384 h 621"/>
                  <a:gd name="T24" fmla="*/ 9 w 814"/>
                  <a:gd name="T25" fmla="*/ 433 h 621"/>
                  <a:gd name="T26" fmla="*/ 18 w 814"/>
                  <a:gd name="T27" fmla="*/ 481 h 621"/>
                  <a:gd name="T28" fmla="*/ 30 w 814"/>
                  <a:gd name="T29" fmla="*/ 529 h 621"/>
                  <a:gd name="T30" fmla="*/ 44 w 814"/>
                  <a:gd name="T31" fmla="*/ 575 h 621"/>
                  <a:gd name="T32" fmla="*/ 62 w 814"/>
                  <a:gd name="T33" fmla="*/ 621 h 621"/>
                  <a:gd name="T34" fmla="*/ 187 w 814"/>
                  <a:gd name="T35" fmla="*/ 569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4" h="621">
                    <a:moveTo>
                      <a:pt x="187" y="569"/>
                    </a:moveTo>
                    <a:lnTo>
                      <a:pt x="814" y="311"/>
                    </a:lnTo>
                    <a:lnTo>
                      <a:pt x="187" y="52"/>
                    </a:lnTo>
                    <a:lnTo>
                      <a:pt x="62" y="0"/>
                    </a:lnTo>
                    <a:lnTo>
                      <a:pt x="44" y="46"/>
                    </a:lnTo>
                    <a:lnTo>
                      <a:pt x="30" y="93"/>
                    </a:lnTo>
                    <a:lnTo>
                      <a:pt x="18" y="140"/>
                    </a:lnTo>
                    <a:lnTo>
                      <a:pt x="9" y="188"/>
                    </a:lnTo>
                    <a:lnTo>
                      <a:pt x="3" y="237"/>
                    </a:lnTo>
                    <a:lnTo>
                      <a:pt x="0" y="286"/>
                    </a:lnTo>
                    <a:lnTo>
                      <a:pt x="0" y="335"/>
                    </a:lnTo>
                    <a:lnTo>
                      <a:pt x="3" y="384"/>
                    </a:lnTo>
                    <a:lnTo>
                      <a:pt x="9" y="433"/>
                    </a:lnTo>
                    <a:lnTo>
                      <a:pt x="18" y="481"/>
                    </a:lnTo>
                    <a:lnTo>
                      <a:pt x="30" y="529"/>
                    </a:lnTo>
                    <a:lnTo>
                      <a:pt x="44" y="575"/>
                    </a:lnTo>
                    <a:lnTo>
                      <a:pt x="62" y="621"/>
                    </a:lnTo>
                    <a:lnTo>
                      <a:pt x="187" y="5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F3F3"/>
                  </a:gs>
                </a:gsLst>
                <a:lin ang="10800000" scaled="0"/>
                <a:tileRect/>
              </a:gradFill>
              <a:ln w="0">
                <a:solidFill>
                  <a:srgbClr val="FF7FD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A702259B-520C-429B-B09A-240BECFA7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0" y="3352801"/>
                <a:ext cx="989013" cy="1287463"/>
              </a:xfrm>
              <a:custGeom>
                <a:avLst/>
                <a:gdLst>
                  <a:gd name="T0" fmla="*/ 571 w 623"/>
                  <a:gd name="T1" fmla="*/ 624 h 811"/>
                  <a:gd name="T2" fmla="*/ 312 w 623"/>
                  <a:gd name="T3" fmla="*/ 0 h 811"/>
                  <a:gd name="T4" fmla="*/ 52 w 623"/>
                  <a:gd name="T5" fmla="*/ 624 h 811"/>
                  <a:gd name="T6" fmla="*/ 0 w 623"/>
                  <a:gd name="T7" fmla="*/ 749 h 811"/>
                  <a:gd name="T8" fmla="*/ 43 w 623"/>
                  <a:gd name="T9" fmla="*/ 765 h 811"/>
                  <a:gd name="T10" fmla="*/ 86 w 623"/>
                  <a:gd name="T11" fmla="*/ 779 h 811"/>
                  <a:gd name="T12" fmla="*/ 131 w 623"/>
                  <a:gd name="T13" fmla="*/ 791 h 811"/>
                  <a:gd name="T14" fmla="*/ 175 w 623"/>
                  <a:gd name="T15" fmla="*/ 799 h 811"/>
                  <a:gd name="T16" fmla="*/ 221 w 623"/>
                  <a:gd name="T17" fmla="*/ 806 h 811"/>
                  <a:gd name="T18" fmla="*/ 266 w 623"/>
                  <a:gd name="T19" fmla="*/ 810 h 811"/>
                  <a:gd name="T20" fmla="*/ 312 w 623"/>
                  <a:gd name="T21" fmla="*/ 811 h 811"/>
                  <a:gd name="T22" fmla="*/ 357 w 623"/>
                  <a:gd name="T23" fmla="*/ 810 h 811"/>
                  <a:gd name="T24" fmla="*/ 403 w 623"/>
                  <a:gd name="T25" fmla="*/ 806 h 811"/>
                  <a:gd name="T26" fmla="*/ 448 w 623"/>
                  <a:gd name="T27" fmla="*/ 799 h 811"/>
                  <a:gd name="T28" fmla="*/ 493 w 623"/>
                  <a:gd name="T29" fmla="*/ 791 h 811"/>
                  <a:gd name="T30" fmla="*/ 537 w 623"/>
                  <a:gd name="T31" fmla="*/ 779 h 811"/>
                  <a:gd name="T32" fmla="*/ 581 w 623"/>
                  <a:gd name="T33" fmla="*/ 765 h 811"/>
                  <a:gd name="T34" fmla="*/ 623 w 623"/>
                  <a:gd name="T35" fmla="*/ 749 h 811"/>
                  <a:gd name="T36" fmla="*/ 571 w 623"/>
                  <a:gd name="T37" fmla="*/ 624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3" h="811">
                    <a:moveTo>
                      <a:pt x="571" y="624"/>
                    </a:moveTo>
                    <a:lnTo>
                      <a:pt x="312" y="0"/>
                    </a:lnTo>
                    <a:lnTo>
                      <a:pt x="52" y="624"/>
                    </a:lnTo>
                    <a:lnTo>
                      <a:pt x="0" y="749"/>
                    </a:lnTo>
                    <a:lnTo>
                      <a:pt x="43" y="765"/>
                    </a:lnTo>
                    <a:lnTo>
                      <a:pt x="86" y="779"/>
                    </a:lnTo>
                    <a:lnTo>
                      <a:pt x="131" y="791"/>
                    </a:lnTo>
                    <a:lnTo>
                      <a:pt x="175" y="799"/>
                    </a:lnTo>
                    <a:lnTo>
                      <a:pt x="221" y="806"/>
                    </a:lnTo>
                    <a:lnTo>
                      <a:pt x="266" y="810"/>
                    </a:lnTo>
                    <a:lnTo>
                      <a:pt x="312" y="811"/>
                    </a:lnTo>
                    <a:lnTo>
                      <a:pt x="357" y="810"/>
                    </a:lnTo>
                    <a:lnTo>
                      <a:pt x="403" y="806"/>
                    </a:lnTo>
                    <a:lnTo>
                      <a:pt x="448" y="799"/>
                    </a:lnTo>
                    <a:lnTo>
                      <a:pt x="493" y="791"/>
                    </a:lnTo>
                    <a:lnTo>
                      <a:pt x="537" y="779"/>
                    </a:lnTo>
                    <a:lnTo>
                      <a:pt x="581" y="765"/>
                    </a:lnTo>
                    <a:lnTo>
                      <a:pt x="623" y="749"/>
                    </a:lnTo>
                    <a:lnTo>
                      <a:pt x="571" y="6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F3F3"/>
                  </a:gs>
                </a:gsLst>
                <a:lin ang="5400000" scaled="0"/>
                <a:tileRect/>
              </a:gradFill>
              <a:ln w="0">
                <a:solidFill>
                  <a:srgbClr val="FF7FD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06F8494F-90F3-4E35-B3B9-2D22C9CC7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2859088"/>
                <a:ext cx="1290638" cy="985838"/>
              </a:xfrm>
              <a:custGeom>
                <a:avLst/>
                <a:gdLst>
                  <a:gd name="T0" fmla="*/ 626 w 813"/>
                  <a:gd name="T1" fmla="*/ 52 h 621"/>
                  <a:gd name="T2" fmla="*/ 0 w 813"/>
                  <a:gd name="T3" fmla="*/ 311 h 621"/>
                  <a:gd name="T4" fmla="*/ 626 w 813"/>
                  <a:gd name="T5" fmla="*/ 569 h 621"/>
                  <a:gd name="T6" fmla="*/ 752 w 813"/>
                  <a:gd name="T7" fmla="*/ 621 h 621"/>
                  <a:gd name="T8" fmla="*/ 769 w 813"/>
                  <a:gd name="T9" fmla="*/ 575 h 621"/>
                  <a:gd name="T10" fmla="*/ 784 w 813"/>
                  <a:gd name="T11" fmla="*/ 529 h 621"/>
                  <a:gd name="T12" fmla="*/ 795 w 813"/>
                  <a:gd name="T13" fmla="*/ 481 h 621"/>
                  <a:gd name="T14" fmla="*/ 804 w 813"/>
                  <a:gd name="T15" fmla="*/ 433 h 621"/>
                  <a:gd name="T16" fmla="*/ 810 w 813"/>
                  <a:gd name="T17" fmla="*/ 384 h 621"/>
                  <a:gd name="T18" fmla="*/ 813 w 813"/>
                  <a:gd name="T19" fmla="*/ 335 h 621"/>
                  <a:gd name="T20" fmla="*/ 813 w 813"/>
                  <a:gd name="T21" fmla="*/ 286 h 621"/>
                  <a:gd name="T22" fmla="*/ 810 w 813"/>
                  <a:gd name="T23" fmla="*/ 237 h 621"/>
                  <a:gd name="T24" fmla="*/ 804 w 813"/>
                  <a:gd name="T25" fmla="*/ 188 h 621"/>
                  <a:gd name="T26" fmla="*/ 795 w 813"/>
                  <a:gd name="T27" fmla="*/ 140 h 621"/>
                  <a:gd name="T28" fmla="*/ 784 w 813"/>
                  <a:gd name="T29" fmla="*/ 93 h 621"/>
                  <a:gd name="T30" fmla="*/ 769 w 813"/>
                  <a:gd name="T31" fmla="*/ 46 h 621"/>
                  <a:gd name="T32" fmla="*/ 752 w 813"/>
                  <a:gd name="T33" fmla="*/ 0 h 621"/>
                  <a:gd name="T34" fmla="*/ 626 w 813"/>
                  <a:gd name="T35" fmla="*/ 5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3" h="621">
                    <a:moveTo>
                      <a:pt x="626" y="52"/>
                    </a:moveTo>
                    <a:lnTo>
                      <a:pt x="0" y="311"/>
                    </a:lnTo>
                    <a:lnTo>
                      <a:pt x="626" y="569"/>
                    </a:lnTo>
                    <a:lnTo>
                      <a:pt x="752" y="621"/>
                    </a:lnTo>
                    <a:lnTo>
                      <a:pt x="769" y="575"/>
                    </a:lnTo>
                    <a:lnTo>
                      <a:pt x="784" y="529"/>
                    </a:lnTo>
                    <a:lnTo>
                      <a:pt x="795" y="481"/>
                    </a:lnTo>
                    <a:lnTo>
                      <a:pt x="804" y="433"/>
                    </a:lnTo>
                    <a:lnTo>
                      <a:pt x="810" y="384"/>
                    </a:lnTo>
                    <a:lnTo>
                      <a:pt x="813" y="335"/>
                    </a:lnTo>
                    <a:lnTo>
                      <a:pt x="813" y="286"/>
                    </a:lnTo>
                    <a:lnTo>
                      <a:pt x="810" y="237"/>
                    </a:lnTo>
                    <a:lnTo>
                      <a:pt x="804" y="188"/>
                    </a:lnTo>
                    <a:lnTo>
                      <a:pt x="795" y="140"/>
                    </a:lnTo>
                    <a:lnTo>
                      <a:pt x="784" y="93"/>
                    </a:lnTo>
                    <a:lnTo>
                      <a:pt x="769" y="46"/>
                    </a:lnTo>
                    <a:lnTo>
                      <a:pt x="752" y="0"/>
                    </a:lnTo>
                    <a:lnTo>
                      <a:pt x="626" y="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F3F3"/>
                  </a:gs>
                </a:gsLst>
                <a:lin ang="0" scaled="0"/>
                <a:tileRect/>
              </a:gradFill>
              <a:ln w="0">
                <a:solidFill>
                  <a:srgbClr val="FF7FD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32E2CA3A-57C7-49B8-9BAE-414E9C090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0" y="2063751"/>
                <a:ext cx="989013" cy="1289050"/>
              </a:xfrm>
              <a:custGeom>
                <a:avLst/>
                <a:gdLst>
                  <a:gd name="T0" fmla="*/ 571 w 623"/>
                  <a:gd name="T1" fmla="*/ 187 h 812"/>
                  <a:gd name="T2" fmla="*/ 623 w 623"/>
                  <a:gd name="T3" fmla="*/ 62 h 812"/>
                  <a:gd name="T4" fmla="*/ 581 w 623"/>
                  <a:gd name="T5" fmla="*/ 46 h 812"/>
                  <a:gd name="T6" fmla="*/ 537 w 623"/>
                  <a:gd name="T7" fmla="*/ 32 h 812"/>
                  <a:gd name="T8" fmla="*/ 493 w 623"/>
                  <a:gd name="T9" fmla="*/ 21 h 812"/>
                  <a:gd name="T10" fmla="*/ 448 w 623"/>
                  <a:gd name="T11" fmla="*/ 12 h 812"/>
                  <a:gd name="T12" fmla="*/ 403 w 623"/>
                  <a:gd name="T13" fmla="*/ 5 h 812"/>
                  <a:gd name="T14" fmla="*/ 357 w 623"/>
                  <a:gd name="T15" fmla="*/ 2 h 812"/>
                  <a:gd name="T16" fmla="*/ 312 w 623"/>
                  <a:gd name="T17" fmla="*/ 0 h 812"/>
                  <a:gd name="T18" fmla="*/ 266 w 623"/>
                  <a:gd name="T19" fmla="*/ 2 h 812"/>
                  <a:gd name="T20" fmla="*/ 221 w 623"/>
                  <a:gd name="T21" fmla="*/ 5 h 812"/>
                  <a:gd name="T22" fmla="*/ 175 w 623"/>
                  <a:gd name="T23" fmla="*/ 12 h 812"/>
                  <a:gd name="T24" fmla="*/ 131 w 623"/>
                  <a:gd name="T25" fmla="*/ 21 h 812"/>
                  <a:gd name="T26" fmla="*/ 86 w 623"/>
                  <a:gd name="T27" fmla="*/ 32 h 812"/>
                  <a:gd name="T28" fmla="*/ 43 w 623"/>
                  <a:gd name="T29" fmla="*/ 46 h 812"/>
                  <a:gd name="T30" fmla="*/ 0 w 623"/>
                  <a:gd name="T31" fmla="*/ 62 h 812"/>
                  <a:gd name="T32" fmla="*/ 52 w 623"/>
                  <a:gd name="T33" fmla="*/ 187 h 812"/>
                  <a:gd name="T34" fmla="*/ 312 w 623"/>
                  <a:gd name="T35" fmla="*/ 812 h 812"/>
                  <a:gd name="T36" fmla="*/ 571 w 623"/>
                  <a:gd name="T37" fmla="*/ 187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3" h="812">
                    <a:moveTo>
                      <a:pt x="571" y="187"/>
                    </a:moveTo>
                    <a:lnTo>
                      <a:pt x="623" y="62"/>
                    </a:lnTo>
                    <a:lnTo>
                      <a:pt x="581" y="46"/>
                    </a:lnTo>
                    <a:lnTo>
                      <a:pt x="537" y="32"/>
                    </a:lnTo>
                    <a:lnTo>
                      <a:pt x="493" y="21"/>
                    </a:lnTo>
                    <a:lnTo>
                      <a:pt x="448" y="12"/>
                    </a:lnTo>
                    <a:lnTo>
                      <a:pt x="403" y="5"/>
                    </a:lnTo>
                    <a:lnTo>
                      <a:pt x="357" y="2"/>
                    </a:lnTo>
                    <a:lnTo>
                      <a:pt x="312" y="0"/>
                    </a:lnTo>
                    <a:lnTo>
                      <a:pt x="266" y="2"/>
                    </a:lnTo>
                    <a:lnTo>
                      <a:pt x="221" y="5"/>
                    </a:lnTo>
                    <a:lnTo>
                      <a:pt x="175" y="12"/>
                    </a:lnTo>
                    <a:lnTo>
                      <a:pt x="131" y="21"/>
                    </a:lnTo>
                    <a:lnTo>
                      <a:pt x="86" y="32"/>
                    </a:lnTo>
                    <a:lnTo>
                      <a:pt x="43" y="46"/>
                    </a:lnTo>
                    <a:lnTo>
                      <a:pt x="0" y="62"/>
                    </a:lnTo>
                    <a:lnTo>
                      <a:pt x="52" y="187"/>
                    </a:lnTo>
                    <a:lnTo>
                      <a:pt x="312" y="812"/>
                    </a:lnTo>
                    <a:lnTo>
                      <a:pt x="571" y="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F3F3"/>
                  </a:gs>
                </a:gsLst>
                <a:lin ang="16200000" scaled="1"/>
                <a:tileRect/>
              </a:gradFill>
              <a:ln w="0">
                <a:solidFill>
                  <a:srgbClr val="FF7FD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57694D2E-58C5-4EB5-ACDF-12F8EBF84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6832" y="2115199"/>
                <a:ext cx="1025149" cy="2467840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13F8BC69-3FBC-4CB5-833D-C0D90BBD5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693" y="2842563"/>
                <a:ext cx="2484224" cy="102583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A9D7B241-50DF-4762-BAF3-DD822D77B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8880" y="2847758"/>
                <a:ext cx="2443641" cy="1009074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73C13DD-033D-4AC7-8214-610001CCC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7082" y="2129053"/>
                <a:ext cx="1021885" cy="2459182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6E5981E9-6323-42A2-9C82-0890F0351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2859088"/>
                <a:ext cx="96838" cy="985838"/>
              </a:xfrm>
              <a:custGeom>
                <a:avLst/>
                <a:gdLst>
                  <a:gd name="T0" fmla="*/ 0 w 290"/>
                  <a:gd name="T1" fmla="*/ 2915 h 2915"/>
                  <a:gd name="T2" fmla="*/ 160 w 290"/>
                  <a:gd name="T3" fmla="*/ 2444 h 2915"/>
                  <a:gd name="T4" fmla="*/ 258 w 290"/>
                  <a:gd name="T5" fmla="*/ 1955 h 2915"/>
                  <a:gd name="T6" fmla="*/ 290 w 290"/>
                  <a:gd name="T7" fmla="*/ 1458 h 2915"/>
                  <a:gd name="T8" fmla="*/ 258 w 290"/>
                  <a:gd name="T9" fmla="*/ 960 h 2915"/>
                  <a:gd name="T10" fmla="*/ 160 w 290"/>
                  <a:gd name="T11" fmla="*/ 471 h 2915"/>
                  <a:gd name="T12" fmla="*/ 0 w 290"/>
                  <a:gd name="T13" fmla="*/ 0 h 2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2915">
                    <a:moveTo>
                      <a:pt x="0" y="2915"/>
                    </a:moveTo>
                    <a:lnTo>
                      <a:pt x="160" y="2444"/>
                    </a:lnTo>
                    <a:lnTo>
                      <a:pt x="258" y="1955"/>
                    </a:lnTo>
                    <a:lnTo>
                      <a:pt x="290" y="1458"/>
                    </a:lnTo>
                    <a:lnTo>
                      <a:pt x="258" y="960"/>
                    </a:lnTo>
                    <a:lnTo>
                      <a:pt x="160" y="4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B44F8C4F-0515-45C9-8F39-BABEEB7F8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0" y="2063751"/>
                <a:ext cx="989013" cy="98425"/>
              </a:xfrm>
              <a:custGeom>
                <a:avLst/>
                <a:gdLst>
                  <a:gd name="T0" fmla="*/ 2916 w 2916"/>
                  <a:gd name="T1" fmla="*/ 290 h 290"/>
                  <a:gd name="T2" fmla="*/ 2444 w 2916"/>
                  <a:gd name="T3" fmla="*/ 130 h 290"/>
                  <a:gd name="T4" fmla="*/ 1956 w 2916"/>
                  <a:gd name="T5" fmla="*/ 32 h 290"/>
                  <a:gd name="T6" fmla="*/ 1458 w 2916"/>
                  <a:gd name="T7" fmla="*/ 0 h 290"/>
                  <a:gd name="T8" fmla="*/ 961 w 2916"/>
                  <a:gd name="T9" fmla="*/ 32 h 290"/>
                  <a:gd name="T10" fmla="*/ 472 w 2916"/>
                  <a:gd name="T11" fmla="*/ 130 h 290"/>
                  <a:gd name="T12" fmla="*/ 0 w 2916"/>
                  <a:gd name="T13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290">
                    <a:moveTo>
                      <a:pt x="2916" y="290"/>
                    </a:moveTo>
                    <a:lnTo>
                      <a:pt x="2444" y="130"/>
                    </a:lnTo>
                    <a:lnTo>
                      <a:pt x="1956" y="32"/>
                    </a:lnTo>
                    <a:lnTo>
                      <a:pt x="1458" y="0"/>
                    </a:lnTo>
                    <a:lnTo>
                      <a:pt x="961" y="32"/>
                    </a:lnTo>
                    <a:lnTo>
                      <a:pt x="472" y="130"/>
                    </a:lnTo>
                    <a:lnTo>
                      <a:pt x="0" y="29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295344D5-7859-4CD6-AF96-303C8123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175" y="2859088"/>
                <a:ext cx="98425" cy="985838"/>
              </a:xfrm>
              <a:custGeom>
                <a:avLst/>
                <a:gdLst>
                  <a:gd name="T0" fmla="*/ 290 w 290"/>
                  <a:gd name="T1" fmla="*/ 0 h 2915"/>
                  <a:gd name="T2" fmla="*/ 129 w 290"/>
                  <a:gd name="T3" fmla="*/ 471 h 2915"/>
                  <a:gd name="T4" fmla="*/ 32 w 290"/>
                  <a:gd name="T5" fmla="*/ 960 h 2915"/>
                  <a:gd name="T6" fmla="*/ 0 w 290"/>
                  <a:gd name="T7" fmla="*/ 1458 h 2915"/>
                  <a:gd name="T8" fmla="*/ 32 w 290"/>
                  <a:gd name="T9" fmla="*/ 1955 h 2915"/>
                  <a:gd name="T10" fmla="*/ 129 w 290"/>
                  <a:gd name="T11" fmla="*/ 2444 h 2915"/>
                  <a:gd name="T12" fmla="*/ 290 w 290"/>
                  <a:gd name="T13" fmla="*/ 2915 h 2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2915">
                    <a:moveTo>
                      <a:pt x="290" y="0"/>
                    </a:moveTo>
                    <a:lnTo>
                      <a:pt x="129" y="471"/>
                    </a:lnTo>
                    <a:lnTo>
                      <a:pt x="32" y="960"/>
                    </a:lnTo>
                    <a:lnTo>
                      <a:pt x="0" y="1458"/>
                    </a:lnTo>
                    <a:lnTo>
                      <a:pt x="32" y="1955"/>
                    </a:lnTo>
                    <a:lnTo>
                      <a:pt x="129" y="2444"/>
                    </a:lnTo>
                    <a:lnTo>
                      <a:pt x="290" y="291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2A9BA315-E797-4A06-94EC-9A89EA9A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0" y="4541838"/>
                <a:ext cx="989013" cy="98425"/>
              </a:xfrm>
              <a:custGeom>
                <a:avLst/>
                <a:gdLst>
                  <a:gd name="T0" fmla="*/ 0 w 2916"/>
                  <a:gd name="T1" fmla="*/ 0 h 290"/>
                  <a:gd name="T2" fmla="*/ 472 w 2916"/>
                  <a:gd name="T3" fmla="*/ 160 h 290"/>
                  <a:gd name="T4" fmla="*/ 961 w 2916"/>
                  <a:gd name="T5" fmla="*/ 258 h 290"/>
                  <a:gd name="T6" fmla="*/ 1458 w 2916"/>
                  <a:gd name="T7" fmla="*/ 290 h 290"/>
                  <a:gd name="T8" fmla="*/ 1956 w 2916"/>
                  <a:gd name="T9" fmla="*/ 258 h 290"/>
                  <a:gd name="T10" fmla="*/ 2444 w 2916"/>
                  <a:gd name="T11" fmla="*/ 160 h 290"/>
                  <a:gd name="T12" fmla="*/ 2916 w 2916"/>
                  <a:gd name="T1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290">
                    <a:moveTo>
                      <a:pt x="0" y="0"/>
                    </a:moveTo>
                    <a:lnTo>
                      <a:pt x="472" y="160"/>
                    </a:lnTo>
                    <a:lnTo>
                      <a:pt x="961" y="258"/>
                    </a:lnTo>
                    <a:lnTo>
                      <a:pt x="1458" y="290"/>
                    </a:lnTo>
                    <a:lnTo>
                      <a:pt x="1956" y="258"/>
                    </a:lnTo>
                    <a:lnTo>
                      <a:pt x="2444" y="160"/>
                    </a:lnTo>
                    <a:lnTo>
                      <a:pt x="2916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0AABE1AA-B1C0-41E1-90D5-968E8906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2360613"/>
                <a:ext cx="582613" cy="581025"/>
              </a:xfrm>
              <a:custGeom>
                <a:avLst/>
                <a:gdLst>
                  <a:gd name="T0" fmla="*/ 1719 w 1719"/>
                  <a:gd name="T1" fmla="*/ 1719 h 1719"/>
                  <a:gd name="T2" fmla="*/ 1535 w 1719"/>
                  <a:gd name="T3" fmla="*/ 1346 h 1719"/>
                  <a:gd name="T4" fmla="*/ 1304 w 1719"/>
                  <a:gd name="T5" fmla="*/ 1001 h 1719"/>
                  <a:gd name="T6" fmla="*/ 1030 w 1719"/>
                  <a:gd name="T7" fmla="*/ 689 h 1719"/>
                  <a:gd name="T8" fmla="*/ 718 w 1719"/>
                  <a:gd name="T9" fmla="*/ 415 h 1719"/>
                  <a:gd name="T10" fmla="*/ 373 w 1719"/>
                  <a:gd name="T11" fmla="*/ 184 h 1719"/>
                  <a:gd name="T12" fmla="*/ 0 w 1719"/>
                  <a:gd name="T13" fmla="*/ 0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9" h="1719">
                    <a:moveTo>
                      <a:pt x="1719" y="1719"/>
                    </a:moveTo>
                    <a:lnTo>
                      <a:pt x="1535" y="1346"/>
                    </a:lnTo>
                    <a:lnTo>
                      <a:pt x="1304" y="1001"/>
                    </a:lnTo>
                    <a:lnTo>
                      <a:pt x="1030" y="689"/>
                    </a:lnTo>
                    <a:lnTo>
                      <a:pt x="718" y="415"/>
                    </a:lnTo>
                    <a:lnTo>
                      <a:pt x="373" y="1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1A3A50AE-57E2-48D0-B906-D4A2FD0CA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360613"/>
                <a:ext cx="582613" cy="581025"/>
              </a:xfrm>
              <a:custGeom>
                <a:avLst/>
                <a:gdLst>
                  <a:gd name="T0" fmla="*/ 1718 w 1718"/>
                  <a:gd name="T1" fmla="*/ 0 h 1719"/>
                  <a:gd name="T2" fmla="*/ 1346 w 1718"/>
                  <a:gd name="T3" fmla="*/ 184 h 1719"/>
                  <a:gd name="T4" fmla="*/ 1001 w 1718"/>
                  <a:gd name="T5" fmla="*/ 415 h 1719"/>
                  <a:gd name="T6" fmla="*/ 688 w 1718"/>
                  <a:gd name="T7" fmla="*/ 689 h 1719"/>
                  <a:gd name="T8" fmla="*/ 415 w 1718"/>
                  <a:gd name="T9" fmla="*/ 1001 h 1719"/>
                  <a:gd name="T10" fmla="*/ 184 w 1718"/>
                  <a:gd name="T11" fmla="*/ 1346 h 1719"/>
                  <a:gd name="T12" fmla="*/ 0 w 1718"/>
                  <a:gd name="T13" fmla="*/ 1719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8" h="1719">
                    <a:moveTo>
                      <a:pt x="1718" y="0"/>
                    </a:moveTo>
                    <a:lnTo>
                      <a:pt x="1346" y="184"/>
                    </a:lnTo>
                    <a:lnTo>
                      <a:pt x="1001" y="415"/>
                    </a:lnTo>
                    <a:lnTo>
                      <a:pt x="688" y="689"/>
                    </a:lnTo>
                    <a:lnTo>
                      <a:pt x="415" y="1001"/>
                    </a:lnTo>
                    <a:lnTo>
                      <a:pt x="184" y="1346"/>
                    </a:lnTo>
                    <a:lnTo>
                      <a:pt x="0" y="171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372681D-2A11-49EF-B475-9370AC585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3762376"/>
                <a:ext cx="582613" cy="581025"/>
              </a:xfrm>
              <a:custGeom>
                <a:avLst/>
                <a:gdLst>
                  <a:gd name="T0" fmla="*/ 0 w 1718"/>
                  <a:gd name="T1" fmla="*/ 0 h 1719"/>
                  <a:gd name="T2" fmla="*/ 184 w 1718"/>
                  <a:gd name="T3" fmla="*/ 373 h 1719"/>
                  <a:gd name="T4" fmla="*/ 415 w 1718"/>
                  <a:gd name="T5" fmla="*/ 718 h 1719"/>
                  <a:gd name="T6" fmla="*/ 688 w 1718"/>
                  <a:gd name="T7" fmla="*/ 1030 h 1719"/>
                  <a:gd name="T8" fmla="*/ 1001 w 1718"/>
                  <a:gd name="T9" fmla="*/ 1304 h 1719"/>
                  <a:gd name="T10" fmla="*/ 1346 w 1718"/>
                  <a:gd name="T11" fmla="*/ 1535 h 1719"/>
                  <a:gd name="T12" fmla="*/ 1718 w 1718"/>
                  <a:gd name="T13" fmla="*/ 1719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8" h="1719">
                    <a:moveTo>
                      <a:pt x="0" y="0"/>
                    </a:moveTo>
                    <a:lnTo>
                      <a:pt x="184" y="373"/>
                    </a:lnTo>
                    <a:lnTo>
                      <a:pt x="415" y="718"/>
                    </a:lnTo>
                    <a:lnTo>
                      <a:pt x="688" y="1030"/>
                    </a:lnTo>
                    <a:lnTo>
                      <a:pt x="1001" y="1304"/>
                    </a:lnTo>
                    <a:lnTo>
                      <a:pt x="1346" y="1535"/>
                    </a:lnTo>
                    <a:lnTo>
                      <a:pt x="1718" y="171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A50D9A34-AE04-45A2-A714-3F234240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3762376"/>
                <a:ext cx="582613" cy="581025"/>
              </a:xfrm>
              <a:custGeom>
                <a:avLst/>
                <a:gdLst>
                  <a:gd name="T0" fmla="*/ 0 w 1719"/>
                  <a:gd name="T1" fmla="*/ 1719 h 1719"/>
                  <a:gd name="T2" fmla="*/ 373 w 1719"/>
                  <a:gd name="T3" fmla="*/ 1535 h 1719"/>
                  <a:gd name="T4" fmla="*/ 718 w 1719"/>
                  <a:gd name="T5" fmla="*/ 1304 h 1719"/>
                  <a:gd name="T6" fmla="*/ 1030 w 1719"/>
                  <a:gd name="T7" fmla="*/ 1030 h 1719"/>
                  <a:gd name="T8" fmla="*/ 1304 w 1719"/>
                  <a:gd name="T9" fmla="*/ 718 h 1719"/>
                  <a:gd name="T10" fmla="*/ 1535 w 1719"/>
                  <a:gd name="T11" fmla="*/ 373 h 1719"/>
                  <a:gd name="T12" fmla="*/ 1719 w 1719"/>
                  <a:gd name="T13" fmla="*/ 0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9" h="1719">
                    <a:moveTo>
                      <a:pt x="0" y="1719"/>
                    </a:moveTo>
                    <a:lnTo>
                      <a:pt x="373" y="1535"/>
                    </a:lnTo>
                    <a:lnTo>
                      <a:pt x="718" y="1304"/>
                    </a:lnTo>
                    <a:lnTo>
                      <a:pt x="1030" y="1030"/>
                    </a:lnTo>
                    <a:lnTo>
                      <a:pt x="1304" y="718"/>
                    </a:lnTo>
                    <a:lnTo>
                      <a:pt x="1535" y="373"/>
                    </a:lnTo>
                    <a:lnTo>
                      <a:pt x="1719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A92992CD-4969-47C3-84A6-6CCCD483F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020000">
                <a:off x="6149041" y="3868359"/>
                <a:ext cx="435828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 22.5° E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id="{A7EFD0CF-9DB6-4809-A9FA-62DC39ADD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20000">
                <a:off x="6136279" y="2699959"/>
                <a:ext cx="458767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 22.5° E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862C4BBC-E119-4794-B90F-2DA62DD0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6492887" y="3033914"/>
                <a:ext cx="458767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 67.5° E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:a16="http://schemas.microsoft.com/office/drawing/2014/main" id="{205BBCA7-4561-403B-BC9F-7749E786B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20000">
                <a:off x="6465462" y="3516513"/>
                <a:ext cx="435828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 67.5° E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BD149BF9-E38F-4501-A5EE-189120E5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020000">
                <a:off x="5634727" y="2726947"/>
                <a:ext cx="507192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 22.5° W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19466A7D-E4B3-4028-A58D-4503C8564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20000">
                <a:off x="5278842" y="3041853"/>
                <a:ext cx="507192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 67.5° W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0E19B792-79C5-476A-BFB3-971745570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5302217" y="3522864"/>
                <a:ext cx="484254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 67.5° W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9F32F82A-6D65-444B-BADF-2E6F7530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20000">
                <a:off x="5648872" y="3855659"/>
                <a:ext cx="484254" cy="146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 22.5° W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38">
                <a:extLst>
                  <a:ext uri="{FF2B5EF4-FFF2-40B4-BE49-F238E27FC236}">
                    <a16:creationId xmlns:a16="http://schemas.microsoft.com/office/drawing/2014/main" id="{607B0D81-6C3E-44BC-993A-A758F3DF3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550" y="2082801"/>
                <a:ext cx="470237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Northerly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39">
                <a:extLst>
                  <a:ext uri="{FF2B5EF4-FFF2-40B4-BE49-F238E27FC236}">
                    <a16:creationId xmlns:a16="http://schemas.microsoft.com/office/drawing/2014/main" id="{FA40DAF7-7925-4197-85AA-651D7E55D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00209" y="3303210"/>
                <a:ext cx="382357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Easterly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Rectangle 40">
                <a:extLst>
                  <a:ext uri="{FF2B5EF4-FFF2-40B4-BE49-F238E27FC236}">
                    <a16:creationId xmlns:a16="http://schemas.microsoft.com/office/drawing/2014/main" id="{49F413D6-1DAF-4247-B399-84906641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4502151"/>
                <a:ext cx="468962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Southerly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Rectangle 41">
                <a:extLst>
                  <a:ext uri="{FF2B5EF4-FFF2-40B4-BE49-F238E27FC236}">
                    <a16:creationId xmlns:a16="http://schemas.microsoft.com/office/drawing/2014/main" id="{5F617392-C4C6-4E32-9A72-97B4BF69C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735793" y="3250823"/>
                <a:ext cx="431241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Westerly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5" name="Rectangle 42">
                <a:extLst>
                  <a:ext uri="{FF2B5EF4-FFF2-40B4-BE49-F238E27FC236}">
                    <a16:creationId xmlns:a16="http://schemas.microsoft.com/office/drawing/2014/main" id="{FB313EB9-9B5E-4D19-99DF-F9829A567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920045" y="4108242"/>
                <a:ext cx="697733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Southwesterly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6" name="Rectangle 43">
                <a:extLst>
                  <a:ext uri="{FF2B5EF4-FFF2-40B4-BE49-F238E27FC236}">
                    <a16:creationId xmlns:a16="http://schemas.microsoft.com/office/drawing/2014/main" id="{C273078C-5857-4705-B894-B28F7502E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6589680" y="4116986"/>
                <a:ext cx="671482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Southeasterly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7" name="Rectangle 44">
                <a:extLst>
                  <a:ext uri="{FF2B5EF4-FFF2-40B4-BE49-F238E27FC236}">
                    <a16:creationId xmlns:a16="http://schemas.microsoft.com/office/drawing/2014/main" id="{BCC9C8C0-8972-4F3A-9A64-D1559BE11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6595625" y="2445154"/>
                <a:ext cx="672756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Northeasterly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8" name="Rectangle 45">
                <a:extLst>
                  <a:ext uri="{FF2B5EF4-FFF2-40B4-BE49-F238E27FC236}">
                    <a16:creationId xmlns:a16="http://schemas.microsoft.com/office/drawing/2014/main" id="{9B081EAC-46CB-437F-83E3-F116F6ED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4922963" y="2479516"/>
                <a:ext cx="699008" cy="146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Northwesterly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CA26D2-6973-44F8-95B6-EC4004E8F753}"/>
                </a:ext>
              </a:extLst>
            </p:cNvPr>
            <p:cNvGrpSpPr/>
            <p:nvPr/>
          </p:nvGrpSpPr>
          <p:grpSpPr>
            <a:xfrm>
              <a:off x="4630738" y="1903703"/>
              <a:ext cx="2743200" cy="2743200"/>
              <a:chOff x="4630738" y="1862138"/>
              <a:chExt cx="2743200" cy="2743200"/>
            </a:xfrm>
          </p:grpSpPr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55212342-40F3-455A-9CAA-C2570DFCA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2338" y="1862138"/>
                <a:ext cx="0" cy="27432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12" name="Line 17">
                <a:extLst>
                  <a:ext uri="{FF2B5EF4-FFF2-40B4-BE49-F238E27FC236}">
                    <a16:creationId xmlns:a16="http://schemas.microsoft.com/office/drawing/2014/main" id="{41EA4741-6435-4481-AF64-8745CEE64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0738" y="3233738"/>
                <a:ext cx="274320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</p:grp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CC6C72EA-1173-4AD3-B028-3724E9CE2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593" y="4649213"/>
              <a:ext cx="54798" cy="14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rPr>
                <a:t>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B3CFEFE6-4DC6-4E84-AD32-D1FA5BFD2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43" y="1777848"/>
              <a:ext cx="76461" cy="14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FF0000"/>
                  </a:solidFill>
                  <a:latin typeface="+mj-lt"/>
                </a:rPr>
                <a:t>N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68E3C00-E8B9-4A1E-8397-5D6BBBEED347}"/>
              </a:ext>
            </a:extLst>
          </p:cNvPr>
          <p:cNvSpPr txBox="1"/>
          <p:nvPr/>
        </p:nvSpPr>
        <p:spPr>
          <a:xfrm>
            <a:off x="562709" y="3563815"/>
            <a:ext cx="443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“...to the northerly sideline of Maple Drive; thence easterly along said sideline...”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94B794-8836-4E4D-81DE-A3085875EE7A}"/>
              </a:ext>
            </a:extLst>
          </p:cNvPr>
          <p:cNvGrpSpPr/>
          <p:nvPr/>
        </p:nvGrpSpPr>
        <p:grpSpPr>
          <a:xfrm>
            <a:off x="926122" y="4478214"/>
            <a:ext cx="3118339" cy="1852246"/>
            <a:chOff x="715106" y="3622430"/>
            <a:chExt cx="3118339" cy="185224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9E7C3E9-F089-4EF9-9123-720F7FFE97D0}"/>
                </a:ext>
              </a:extLst>
            </p:cNvPr>
            <p:cNvGrpSpPr/>
            <p:nvPr/>
          </p:nvGrpSpPr>
          <p:grpSpPr>
            <a:xfrm>
              <a:off x="715106" y="4759569"/>
              <a:ext cx="3118339" cy="715107"/>
              <a:chOff x="808892" y="3974123"/>
              <a:chExt cx="3118339" cy="71510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8D64C56-2A17-4E44-8915-74F25E10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892" y="3974123"/>
                <a:ext cx="3118339" cy="339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010D527-E244-4756-9D6E-E4C816DFF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892" y="4161692"/>
                <a:ext cx="3118339" cy="33996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2764F11-C05C-4811-B8F7-3DCDB201EB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892" y="4349261"/>
                <a:ext cx="3118339" cy="339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9CDBF2F-D3A6-4B79-86FD-58554CCB3A23}"/>
                </a:ext>
              </a:extLst>
            </p:cNvPr>
            <p:cNvCxnSpPr/>
            <p:nvPr/>
          </p:nvCxnSpPr>
          <p:spPr>
            <a:xfrm flipH="1">
              <a:off x="1500553" y="3622430"/>
              <a:ext cx="316523" cy="1219200"/>
            </a:xfrm>
            <a:prstGeom prst="straightConnector1">
              <a:avLst/>
            </a:prstGeom>
            <a:ln w="254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F39DF12-42D7-4463-9D06-4F4D3F41619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477106" y="4841630"/>
              <a:ext cx="1509707" cy="164592"/>
            </a:xfrm>
            <a:prstGeom prst="line">
              <a:avLst/>
            </a:prstGeom>
            <a:ln w="254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97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4. Measurements</a:t>
            </a:r>
          </a:p>
          <a:p>
            <a:pPr lvl="2"/>
            <a:r>
              <a:rPr lang="en-US" dirty="0"/>
              <a:t>c. What’s a conflict?</a:t>
            </a:r>
          </a:p>
          <a:p>
            <a:pPr lvl="3"/>
            <a:r>
              <a:rPr lang="en-US" dirty="0"/>
              <a:t>Last two courses “... thence S18°20’W, 283.2 ft to a 1/2-inch iron pin; thence 220 ft back to the point of beginning.”</a:t>
            </a:r>
          </a:p>
          <a:p>
            <a:pPr lvl="4"/>
            <a:r>
              <a:rPr lang="en-US" dirty="0"/>
              <a:t>All corners have been recovered until last one before POB.</a:t>
            </a:r>
          </a:p>
          <a:p>
            <a:pPr lvl="4"/>
            <a:r>
              <a:rPr lang="en-US" dirty="0"/>
              <a:t>No mon evidence at S18°20’W, 283.2 ft, pt A.</a:t>
            </a:r>
          </a:p>
          <a:p>
            <a:pPr lvl="4"/>
            <a:r>
              <a:rPr lang="en-US" dirty="0"/>
              <a:t>1/2-inch iron pin at S17°50’10”W, 285.72 ft, p B.</a:t>
            </a:r>
          </a:p>
          <a:p>
            <a:pPr lvl="4"/>
            <a:r>
              <a:rPr lang="en-US" dirty="0"/>
              <a:t>A &amp; B ~3 ft apart.</a:t>
            </a:r>
          </a:p>
          <a:p>
            <a:pPr lvl="4"/>
            <a:r>
              <a:rPr lang="en-US" dirty="0"/>
              <a:t>POB to pt A is 220.5 ft, to pt B 224.52 ft. 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Are dist and dir to pt B “too far” from record dir and dist?</a:t>
            </a:r>
          </a:p>
          <a:p>
            <a:pPr lvl="4"/>
            <a:r>
              <a:rPr lang="en-US" dirty="0"/>
              <a:t>Can lower elements control over higher elements?</a:t>
            </a:r>
          </a:p>
          <a:p>
            <a:pPr lvl="3"/>
            <a:r>
              <a:rPr lang="en-US" dirty="0"/>
              <a:t>Does pt A fit closing line better than pt B?</a:t>
            </a:r>
          </a:p>
          <a:p>
            <a:pPr lvl="4"/>
            <a:r>
              <a:rPr lang="en-US" dirty="0"/>
              <a:t>Is B-POB dist within the uncertainty of the 220 ft call? </a:t>
            </a:r>
          </a:p>
          <a:p>
            <a:pPr lvl="4"/>
            <a:r>
              <a:rPr lang="en-US" dirty="0"/>
              <a:t>How much must elements differ to conflict with each other?</a:t>
            </a:r>
          </a:p>
          <a:p>
            <a:pPr lvl="4"/>
            <a:endParaRPr lang="en-US" dirty="0"/>
          </a:p>
          <a:p>
            <a:pPr lvl="3"/>
            <a:r>
              <a:rPr lang="en-US" dirty="0"/>
              <a:t>Extrinsic evidence?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1B1EFE-7428-4010-A736-C0B8AD244E06}"/>
              </a:ext>
            </a:extLst>
          </p:cNvPr>
          <p:cNvGrpSpPr>
            <a:grpSpLocks noChangeAspect="1"/>
          </p:cNvGrpSpPr>
          <p:nvPr/>
        </p:nvGrpSpPr>
        <p:grpSpPr>
          <a:xfrm>
            <a:off x="7244895" y="2195227"/>
            <a:ext cx="1310370" cy="1634363"/>
            <a:chOff x="8306589" y="5770746"/>
            <a:chExt cx="567866" cy="708273"/>
          </a:xfrm>
        </p:grpSpPr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EC42B498-59F9-4569-8297-FAA073D80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0013" y="5791231"/>
              <a:ext cx="205015" cy="6032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dirty="0">
                <a:latin typeface="+mj-lt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5CEBEA3-42A5-4391-BAFF-D70B60E214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5134" y="6367821"/>
              <a:ext cx="56373" cy="45720"/>
              <a:chOff x="8420061" y="5257482"/>
              <a:chExt cx="82296" cy="66744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B58E365-652B-4A2B-A282-763FAFA42EF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8420061" y="5270904"/>
                <a:ext cx="82296" cy="3990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ED545CC-F0F8-4AD0-80E2-A50119D713C1}"/>
                  </a:ext>
                </a:extLst>
              </p:cNvPr>
              <p:cNvCxnSpPr/>
              <p:nvPr/>
            </p:nvCxnSpPr>
            <p:spPr>
              <a:xfrm>
                <a:off x="8433777" y="5257482"/>
                <a:ext cx="54864" cy="6674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14B318-B84C-4675-A1C4-1CF20C50A1BB}"/>
                </a:ext>
              </a:extLst>
            </p:cNvPr>
            <p:cNvSpPr txBox="1"/>
            <p:nvPr/>
          </p:nvSpPr>
          <p:spPr>
            <a:xfrm>
              <a:off x="8306589" y="6314840"/>
              <a:ext cx="129350" cy="14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j-lt"/>
                </a:rPr>
                <a:t>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F1C765B-52E4-4D38-8623-CD69E9E91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0422" y="6296543"/>
              <a:ext cx="39627" cy="3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dirty="0"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4ECEC7-BAD7-43FB-8C06-D0387E7005AE}"/>
                </a:ext>
              </a:extLst>
            </p:cNvPr>
            <p:cNvSpPr txBox="1"/>
            <p:nvPr/>
          </p:nvSpPr>
          <p:spPr>
            <a:xfrm>
              <a:off x="8704607" y="6332302"/>
              <a:ext cx="127961" cy="14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j-lt"/>
                </a:rPr>
                <a:t>B</a:t>
              </a:r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E47B11A0-C0BC-4D79-9AA5-329C08F0B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88698" y="5770746"/>
              <a:ext cx="85757" cy="5230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179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5. Area/Coordinates</a:t>
            </a:r>
          </a:p>
          <a:p>
            <a:pPr lvl="2"/>
            <a:r>
              <a:rPr lang="en-US" dirty="0"/>
              <a:t>a. Area</a:t>
            </a:r>
          </a:p>
          <a:p>
            <a:pPr lvl="3"/>
            <a:r>
              <a:rPr lang="en-US" dirty="0"/>
              <a:t>USPLS: nominal or legal area. Actual area may be larger or smaller.</a:t>
            </a:r>
          </a:p>
          <a:p>
            <a:pPr lvl="3"/>
            <a:r>
              <a:rPr lang="en-US" dirty="0"/>
              <a:t>Subdiv laws: areas included on plat</a:t>
            </a:r>
          </a:p>
          <a:p>
            <a:pPr lvl="3"/>
            <a:r>
              <a:rPr lang="en-US" dirty="0"/>
              <a:t>Informative in both cases.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M&amp;B descriptions</a:t>
            </a:r>
          </a:p>
          <a:p>
            <a:pPr lvl="3"/>
            <a:r>
              <a:rPr lang="en-US" dirty="0"/>
              <a:t>Area generally in summation</a:t>
            </a:r>
          </a:p>
          <a:p>
            <a:pPr lvl="4"/>
            <a:r>
              <a:rPr lang="en-US" dirty="0"/>
              <a:t>“...said parcel containing 1.5 acres.”</a:t>
            </a:r>
          </a:p>
          <a:p>
            <a:pPr lvl="4"/>
            <a:r>
              <a:rPr lang="en-US" dirty="0"/>
              <a:t>Informative</a:t>
            </a:r>
          </a:p>
          <a:p>
            <a:pPr lvl="3"/>
            <a:r>
              <a:rPr lang="en-US" dirty="0"/>
              <a:t>Controls if intent was to convey specific amount.</a:t>
            </a:r>
          </a:p>
          <a:p>
            <a:pPr lvl="4"/>
            <a:r>
              <a:rPr lang="en-US" dirty="0"/>
              <a:t>“...the Easterly 2 acres...”</a:t>
            </a:r>
          </a:p>
          <a:p>
            <a:pPr lvl="4"/>
            <a:r>
              <a:rPr lang="en-US" dirty="0"/>
              <a:t>“...the southeasterly half...”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78AFC7-A0D9-4166-BA83-C586DDE74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15" y="2100978"/>
            <a:ext cx="3007785" cy="38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5. Area/Coordinates</a:t>
            </a:r>
          </a:p>
          <a:p>
            <a:pPr lvl="2"/>
            <a:r>
              <a:rPr lang="en-US" dirty="0"/>
              <a:t>b. Coordinates</a:t>
            </a:r>
          </a:p>
          <a:p>
            <a:pPr lvl="3"/>
            <a:r>
              <a:rPr lang="en-US" dirty="0"/>
              <a:t>Coordinates, even with GPS, are derived quantities.</a:t>
            </a:r>
          </a:p>
          <a:p>
            <a:pPr lvl="3"/>
            <a:r>
              <a:rPr lang="en-US" dirty="0"/>
              <a:t>Historically have either not been included or were informative.</a:t>
            </a:r>
          </a:p>
          <a:p>
            <a:pPr lvl="3"/>
            <a:r>
              <a:rPr lang="en-US" dirty="0"/>
              <a:t>Times changing’:</a:t>
            </a:r>
          </a:p>
          <a:p>
            <a:pPr lvl="4"/>
            <a:r>
              <a:rPr lang="en-US" dirty="0"/>
              <a:t>“...thence Northerly 487 feet, more or less, to GPS waypoint, Lat. 43.828655, Long. -90.661033; thence Northwesterly 296 feet, more or less, to GPS waypoint, Lat. 43.829424, Long. -90.661390; thence Westerly 298 feet more or less, to GPS waypoint, Lat. 43.829516, Long. -90.662515;...” </a:t>
            </a:r>
            <a:r>
              <a:rPr lang="en-US" i="1" dirty="0"/>
              <a:t>(2005)</a:t>
            </a:r>
            <a:endParaRPr lang="en-US" dirty="0"/>
          </a:p>
          <a:p>
            <a:pPr lvl="4"/>
            <a:endParaRPr lang="en-US" i="1" dirty="0"/>
          </a:p>
          <a:p>
            <a:pPr lvl="3"/>
            <a:r>
              <a:rPr lang="en-US" dirty="0"/>
              <a:t>No higher element calls.</a:t>
            </a:r>
          </a:p>
          <a:p>
            <a:pPr lvl="3"/>
            <a:r>
              <a:rPr lang="en-US" dirty="0"/>
              <a:t>Controlling terms: </a:t>
            </a:r>
            <a:r>
              <a:rPr lang="en-US" i="1" dirty="0"/>
              <a:t>to</a:t>
            </a:r>
            <a:r>
              <a:rPr lang="en-US" dirty="0"/>
              <a:t> GPS waypoint</a:t>
            </a:r>
          </a:p>
          <a:p>
            <a:pPr lvl="3"/>
            <a:r>
              <a:rPr lang="en-US" dirty="0"/>
              <a:t>Coordinate questions</a:t>
            </a:r>
          </a:p>
          <a:p>
            <a:pPr lvl="4"/>
            <a:r>
              <a:rPr lang="en-US" dirty="0"/>
              <a:t>Units? Accuracy? Datum/adjustment?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</p:spTree>
    <p:extLst>
      <p:ext uri="{BB962C8B-B14F-4D97-AF65-F5344CB8AC3E}">
        <p14:creationId xmlns:p14="http://schemas.microsoft.com/office/powerpoint/2010/main" val="3220455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6. More or less</a:t>
            </a:r>
          </a:p>
          <a:p>
            <a:pPr lvl="2"/>
            <a:r>
              <a:rPr lang="en-US" dirty="0"/>
              <a:t>Indicates an element has unknown certainty.</a:t>
            </a:r>
          </a:p>
          <a:p>
            <a:pPr lvl="2"/>
            <a:r>
              <a:rPr lang="en-US" dirty="0"/>
              <a:t>The element is informative</a:t>
            </a:r>
          </a:p>
          <a:p>
            <a:pPr lvl="2"/>
            <a:r>
              <a:rPr lang="en-US" dirty="0"/>
              <a:t>Similar terms: </a:t>
            </a:r>
            <a:r>
              <a:rPr lang="en-US" i="1" dirty="0"/>
              <a:t>approximately, plus minus, ±, about</a:t>
            </a:r>
          </a:p>
          <a:p>
            <a:pPr lvl="2"/>
            <a:endParaRPr lang="en-US" i="1" dirty="0"/>
          </a:p>
          <a:p>
            <a:pPr lvl="3"/>
            <a:r>
              <a:rPr lang="en-US" sz="2000" i="1" dirty="0"/>
              <a:t>“...thence running in an Easterly and Southeasterly direction along the South and Southwesterly line of private road that is used by the grantee herein a distance of about 28 rods; thence...” (2001)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Need extrinsic evidence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1F234F-9453-4EBD-B53F-B61C51043957}"/>
              </a:ext>
            </a:extLst>
          </p:cNvPr>
          <p:cNvGrpSpPr/>
          <p:nvPr/>
        </p:nvGrpSpPr>
        <p:grpSpPr>
          <a:xfrm>
            <a:off x="4923694" y="4360985"/>
            <a:ext cx="3880337" cy="2332892"/>
            <a:chOff x="4923694" y="4360985"/>
            <a:chExt cx="3880337" cy="23328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CD9A14-73A2-4773-9032-BA9C7B84C068}"/>
                </a:ext>
              </a:extLst>
            </p:cNvPr>
            <p:cNvGrpSpPr/>
            <p:nvPr/>
          </p:nvGrpSpPr>
          <p:grpSpPr>
            <a:xfrm>
              <a:off x="4923694" y="4360985"/>
              <a:ext cx="2614244" cy="2332892"/>
              <a:chOff x="2356340" y="4525108"/>
              <a:chExt cx="2614244" cy="2332892"/>
            </a:xfrm>
          </p:grpSpPr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E35131F6-A552-4246-BBBC-0CB6F501A47E}"/>
                  </a:ext>
                </a:extLst>
              </p:cNvPr>
              <p:cNvSpPr/>
              <p:nvPr/>
            </p:nvSpPr>
            <p:spPr>
              <a:xfrm>
                <a:off x="2356340" y="4525108"/>
                <a:ext cx="1770184" cy="562707"/>
              </a:xfrm>
              <a:prstGeom prst="wedgeRoundRectCallout">
                <a:avLst>
                  <a:gd name="adj1" fmla="val -778"/>
                  <a:gd name="adj2" fmla="val 10208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  <a:latin typeface="+mj-lt"/>
                  </a:rPr>
                  <a:t>Go to the last Stop sign and take a left.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CA835F4-217C-41C3-BD09-891B2276D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767" y="5238851"/>
                <a:ext cx="655817" cy="148702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F8E0A8F-F7C5-43DA-BBA3-A536BECB9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76965" y="5305169"/>
                <a:ext cx="873003" cy="1552831"/>
              </a:xfrm>
              <a:prstGeom prst="rect">
                <a:avLst/>
              </a:prstGeom>
            </p:spPr>
          </p:pic>
        </p:grpSp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F73D9BA7-AF92-46D2-80BB-7FB448AB9AE0}"/>
                </a:ext>
              </a:extLst>
            </p:cNvPr>
            <p:cNvSpPr/>
            <p:nvPr/>
          </p:nvSpPr>
          <p:spPr>
            <a:xfrm>
              <a:off x="7139353" y="4360985"/>
              <a:ext cx="1664678" cy="726830"/>
            </a:xfrm>
            <a:prstGeom prst="cloudCallout">
              <a:avLst>
                <a:gd name="adj1" fmla="val -32833"/>
                <a:gd name="adj2" fmla="val 64853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746A64-7942-4D81-9D75-8BD63C565643}"/>
                </a:ext>
              </a:extLst>
            </p:cNvPr>
            <p:cNvSpPr txBox="1"/>
            <p:nvPr/>
          </p:nvSpPr>
          <p:spPr>
            <a:xfrm>
              <a:off x="7291752" y="4443046"/>
              <a:ext cx="1361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How do I know </a:t>
              </a:r>
            </a:p>
            <a:p>
              <a:r>
                <a:rPr lang="en-US" sz="1400" b="0" dirty="0">
                  <a:latin typeface="+mj-lt"/>
                </a:rPr>
                <a:t>it’s the </a:t>
              </a:r>
              <a:r>
                <a:rPr lang="en-US" sz="1400" b="0" i="1" dirty="0">
                  <a:latin typeface="+mj-lt"/>
                </a:rPr>
                <a:t>last</a:t>
              </a:r>
              <a:r>
                <a:rPr lang="en-US" sz="1400" b="0" dirty="0">
                  <a:latin typeface="+mj-lt"/>
                </a:rPr>
                <a:t> one?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006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lvl="1"/>
            <a:r>
              <a:rPr lang="en-US" dirty="0"/>
              <a:t>7. Conflicting Title Elements</a:t>
            </a:r>
          </a:p>
          <a:p>
            <a:pPr lvl="2"/>
            <a:r>
              <a:rPr lang="en-US" sz="1800" dirty="0"/>
              <a:t>“...Beginning at a 1-inch diameter iron bar in the north line of the Pohl property; thence N10°20’E 241 ft to a 1/2-inch iron pin; thence N85°35’E 267 ft to a 1/2-inch iron pin; thence S18°45’W 283 ft; thence back to the point of beginning”</a:t>
            </a:r>
          </a:p>
          <a:p>
            <a:pPr lvl="1"/>
            <a:r>
              <a:rPr lang="en-US" sz="1800" i="0" dirty="0"/>
              <a:t>First two courses found with no issues.  Diagram shows third course situation.</a:t>
            </a:r>
          </a:p>
          <a:p>
            <a:pPr lvl="1"/>
            <a:r>
              <a:rPr lang="en-US" sz="1800" i="0" dirty="0"/>
              <a:t>How to run in last two courses?</a:t>
            </a:r>
          </a:p>
          <a:p>
            <a:pPr lvl="1"/>
            <a:r>
              <a:rPr lang="en-US" sz="1800" i="0" dirty="0"/>
              <a:t>Assume no extrinsic evidence available.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85A752-0481-44BA-BBBD-453018D7FF18}"/>
              </a:ext>
            </a:extLst>
          </p:cNvPr>
          <p:cNvGrpSpPr/>
          <p:nvPr/>
        </p:nvGrpSpPr>
        <p:grpSpPr>
          <a:xfrm>
            <a:off x="367049" y="3840480"/>
            <a:ext cx="8683166" cy="2634862"/>
            <a:chOff x="343603" y="3550927"/>
            <a:chExt cx="8683166" cy="26348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701ED4-BE8F-4768-869D-FBF51F677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1955" y="5595744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7F9DD8EB-6321-408D-8C8F-826BC788E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78" y="5546315"/>
              <a:ext cx="2630811" cy="985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FA83180-4574-49BF-BAC9-E8E0F216E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795" y="3735084"/>
              <a:ext cx="333796" cy="18324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CA3FDAA-C54C-45A2-8044-C416546C9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591" y="3575619"/>
              <a:ext cx="2068989" cy="1594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7FC205C-4381-4439-ADEA-F6C48C6CA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799" y="3575619"/>
              <a:ext cx="706781" cy="2079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5D6261-0478-4435-B4DC-649EA0F41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394" y="5529377"/>
              <a:ext cx="77840" cy="77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075C76-5091-4356-9ECB-8622C52A1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358" y="3706100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1F7E5C-20AE-4721-A468-61D730192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3386" y="3550927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1D9383-D5F4-427E-825A-D2E18D2AB5E3}"/>
                </a:ext>
              </a:extLst>
            </p:cNvPr>
            <p:cNvSpPr txBox="1"/>
            <p:nvPr/>
          </p:nvSpPr>
          <p:spPr>
            <a:xfrm>
              <a:off x="832838" y="5593425"/>
              <a:ext cx="1402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</a:t>
              </a:r>
            </a:p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(senior property)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26636D-33E2-49D4-91FA-A3A4D95E8E18}"/>
                </a:ext>
              </a:extLst>
            </p:cNvPr>
            <p:cNvSpPr/>
            <p:nvPr/>
          </p:nvSpPr>
          <p:spPr>
            <a:xfrm>
              <a:off x="2219872" y="5389465"/>
              <a:ext cx="551370" cy="508126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3C7200-E404-459A-B48B-269936D735C2}"/>
                </a:ext>
              </a:extLst>
            </p:cNvPr>
            <p:cNvSpPr/>
            <p:nvPr/>
          </p:nvSpPr>
          <p:spPr>
            <a:xfrm>
              <a:off x="2620392" y="5694113"/>
              <a:ext cx="1290773" cy="346896"/>
            </a:xfrm>
            <a:custGeom>
              <a:avLst/>
              <a:gdLst>
                <a:gd name="connsiteX0" fmla="*/ 0 w 2603500"/>
                <a:gd name="connsiteY0" fmla="*/ 609600 h 953535"/>
                <a:gd name="connsiteX1" fmla="*/ 749300 w 2603500"/>
                <a:gd name="connsiteY1" fmla="*/ 927100 h 953535"/>
                <a:gd name="connsiteX2" fmla="*/ 2603500 w 2603500"/>
                <a:gd name="connsiteY2" fmla="*/ 0 h 95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953535">
                  <a:moveTo>
                    <a:pt x="0" y="609600"/>
                  </a:moveTo>
                  <a:cubicBezTo>
                    <a:pt x="157691" y="819150"/>
                    <a:pt x="315383" y="1028700"/>
                    <a:pt x="749300" y="927100"/>
                  </a:cubicBezTo>
                  <a:cubicBezTo>
                    <a:pt x="1183217" y="825500"/>
                    <a:pt x="1893358" y="412750"/>
                    <a:pt x="2603500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46597C-F7CE-4ABD-B056-A4522409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3145" y="4736202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FE508FCA-EC8D-4E59-BA77-686AD0E0D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992" y="4580700"/>
              <a:ext cx="2729168" cy="711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A22CB69A-7B8C-4BE9-9D89-DBB748176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5937" y="3973200"/>
              <a:ext cx="259076" cy="7623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BDF5CE-E91E-4054-A554-00997D064C0F}"/>
                </a:ext>
              </a:extLst>
            </p:cNvPr>
            <p:cNvSpPr txBox="1"/>
            <p:nvPr/>
          </p:nvSpPr>
          <p:spPr>
            <a:xfrm>
              <a:off x="5850156" y="4894695"/>
              <a:ext cx="31766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1/2-inch iron pin found at S17°50’36”W 282.91 ft. Pin is 2.0 ft south of Pohl’s line. Origin unknown.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6F18C1-1569-4D7F-935F-8D81A9C3305D}"/>
                </a:ext>
              </a:extLst>
            </p:cNvPr>
            <p:cNvSpPr txBox="1"/>
            <p:nvPr/>
          </p:nvSpPr>
          <p:spPr>
            <a:xfrm>
              <a:off x="3270738" y="4706089"/>
              <a:ext cx="24576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>
                  <a:latin typeface="+mj-lt"/>
                </a:rPr>
                <a:t>No monument found at S18°45’W 283 ft. This location is 1.3 ft south of Pohl’s line.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09537-B491-49D7-94C9-BDF86C915E9D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731926" y="4707160"/>
              <a:ext cx="70056" cy="3396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A7634D-0E0B-4EFB-8977-84AC546F9AD0}"/>
                </a:ext>
              </a:extLst>
            </p:cNvPr>
            <p:cNvCxnSpPr/>
            <p:nvPr/>
          </p:nvCxnSpPr>
          <p:spPr>
            <a:xfrm>
              <a:off x="5743602" y="4695734"/>
              <a:ext cx="46704" cy="5681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B3E61-8D1A-48B7-AF69-CC8686ADF170}"/>
                </a:ext>
              </a:extLst>
            </p:cNvPr>
            <p:cNvSpPr txBox="1"/>
            <p:nvPr/>
          </p:nvSpPr>
          <p:spPr>
            <a:xfrm>
              <a:off x="4824685" y="5662569"/>
              <a:ext cx="204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Distance between the two positions is ~2.5 ft.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236404-6AE4-4648-A5B7-CBB77D62271B}"/>
                </a:ext>
              </a:extLst>
            </p:cNvPr>
            <p:cNvSpPr txBox="1"/>
            <p:nvPr/>
          </p:nvSpPr>
          <p:spPr>
            <a:xfrm>
              <a:off x="6719349" y="4449438"/>
              <a:ext cx="799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 line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7D285C-8244-48B2-A154-A232F73BF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603" y="5516782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F7450B-28DC-470E-AF97-F5A036710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5813" y="5507491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065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+mj-lt"/>
              </a:rPr>
              <a:t>Short answer</a:t>
            </a: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Proceed at record S18°45’W, ~281.7 ft, to Pohl’s line and stop. Monument not called for, so it can’t control. Neither can the 283 ft distance since that would violate Pohl’s senior right.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+mj-lt"/>
              </a:rPr>
              <a:t>Longer answer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Although we are looking for the termination of the third course, we can check the next course to see if it provides any additional informative terms, such as a distance back to the POB. In this case it doesn’t but if it did that 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+mj-lt"/>
              </a:rPr>
              <a:t>might</a:t>
            </a: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 help.</a:t>
            </a:r>
          </a:p>
          <a:p>
            <a:pPr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Regardless, we know the third course must stop at Pohl’s senior line. </a:t>
            </a:r>
          </a:p>
          <a:p>
            <a:pPr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Does the monument have a controlling role? Why is it there? Accept because it’s like the others? Accept by Common Report?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85A752-0481-44BA-BBBD-453018D7FF18}"/>
              </a:ext>
            </a:extLst>
          </p:cNvPr>
          <p:cNvGrpSpPr/>
          <p:nvPr/>
        </p:nvGrpSpPr>
        <p:grpSpPr>
          <a:xfrm>
            <a:off x="367049" y="3840480"/>
            <a:ext cx="8683166" cy="2634862"/>
            <a:chOff x="343603" y="3550927"/>
            <a:chExt cx="8683166" cy="26348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701ED4-BE8F-4768-869D-FBF51F677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1955" y="5595744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7F9DD8EB-6321-408D-8C8F-826BC788E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78" y="5546315"/>
              <a:ext cx="2630811" cy="985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FA83180-4574-49BF-BAC9-E8E0F216E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795" y="3735084"/>
              <a:ext cx="333796" cy="18324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CA3FDAA-C54C-45A2-8044-C416546C9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591" y="3575619"/>
              <a:ext cx="2068989" cy="1594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7FC205C-4381-4439-ADEA-F6C48C6CA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799" y="3575619"/>
              <a:ext cx="706781" cy="2079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5D6261-0478-4435-B4DC-649EA0F41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394" y="5529377"/>
              <a:ext cx="77840" cy="77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075C76-5091-4356-9ECB-8622C52A1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358" y="3706100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1F7E5C-20AE-4721-A468-61D730192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3386" y="3550927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1D9383-D5F4-427E-825A-D2E18D2AB5E3}"/>
                </a:ext>
              </a:extLst>
            </p:cNvPr>
            <p:cNvSpPr txBox="1"/>
            <p:nvPr/>
          </p:nvSpPr>
          <p:spPr>
            <a:xfrm>
              <a:off x="832838" y="5593425"/>
              <a:ext cx="1402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</a:t>
              </a:r>
            </a:p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(senior property)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26636D-33E2-49D4-91FA-A3A4D95E8E18}"/>
                </a:ext>
              </a:extLst>
            </p:cNvPr>
            <p:cNvSpPr/>
            <p:nvPr/>
          </p:nvSpPr>
          <p:spPr>
            <a:xfrm>
              <a:off x="2219872" y="5389465"/>
              <a:ext cx="551370" cy="508126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3C7200-E404-459A-B48B-269936D735C2}"/>
                </a:ext>
              </a:extLst>
            </p:cNvPr>
            <p:cNvSpPr/>
            <p:nvPr/>
          </p:nvSpPr>
          <p:spPr>
            <a:xfrm>
              <a:off x="2620392" y="5694113"/>
              <a:ext cx="1290773" cy="346896"/>
            </a:xfrm>
            <a:custGeom>
              <a:avLst/>
              <a:gdLst>
                <a:gd name="connsiteX0" fmla="*/ 0 w 2603500"/>
                <a:gd name="connsiteY0" fmla="*/ 609600 h 953535"/>
                <a:gd name="connsiteX1" fmla="*/ 749300 w 2603500"/>
                <a:gd name="connsiteY1" fmla="*/ 927100 h 953535"/>
                <a:gd name="connsiteX2" fmla="*/ 2603500 w 2603500"/>
                <a:gd name="connsiteY2" fmla="*/ 0 h 95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953535">
                  <a:moveTo>
                    <a:pt x="0" y="609600"/>
                  </a:moveTo>
                  <a:cubicBezTo>
                    <a:pt x="157691" y="819150"/>
                    <a:pt x="315383" y="1028700"/>
                    <a:pt x="749300" y="927100"/>
                  </a:cubicBezTo>
                  <a:cubicBezTo>
                    <a:pt x="1183217" y="825500"/>
                    <a:pt x="1893358" y="412750"/>
                    <a:pt x="2603500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46597C-F7CE-4ABD-B056-A4522409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3145" y="4736202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FE508FCA-EC8D-4E59-BA77-686AD0E0D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992" y="4580700"/>
              <a:ext cx="2729168" cy="711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A22CB69A-7B8C-4BE9-9D89-DBB748176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5937" y="3973200"/>
              <a:ext cx="259076" cy="7623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BDF5CE-E91E-4054-A554-00997D064C0F}"/>
                </a:ext>
              </a:extLst>
            </p:cNvPr>
            <p:cNvSpPr txBox="1"/>
            <p:nvPr/>
          </p:nvSpPr>
          <p:spPr>
            <a:xfrm>
              <a:off x="5850156" y="4894695"/>
              <a:ext cx="31766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1/2-inch iron pin found at S17°50’36”W 282.91 ft. Pin is 2.0 ft south of Pohl’s line. Origin unknown.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6F18C1-1569-4D7F-935F-8D81A9C3305D}"/>
                </a:ext>
              </a:extLst>
            </p:cNvPr>
            <p:cNvSpPr txBox="1"/>
            <p:nvPr/>
          </p:nvSpPr>
          <p:spPr>
            <a:xfrm>
              <a:off x="3270738" y="4706089"/>
              <a:ext cx="24576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>
                  <a:latin typeface="+mj-lt"/>
                </a:rPr>
                <a:t>No monument found at S18°45’W 283 ft. This location is 1.3 ft south of Pohl’s line.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09537-B491-49D7-94C9-BDF86C915E9D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731926" y="4707160"/>
              <a:ext cx="70056" cy="3396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A7634D-0E0B-4EFB-8977-84AC546F9AD0}"/>
                </a:ext>
              </a:extLst>
            </p:cNvPr>
            <p:cNvCxnSpPr/>
            <p:nvPr/>
          </p:nvCxnSpPr>
          <p:spPr>
            <a:xfrm>
              <a:off x="5743602" y="4695734"/>
              <a:ext cx="46704" cy="5681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B3E61-8D1A-48B7-AF69-CC8686ADF170}"/>
                </a:ext>
              </a:extLst>
            </p:cNvPr>
            <p:cNvSpPr txBox="1"/>
            <p:nvPr/>
          </p:nvSpPr>
          <p:spPr>
            <a:xfrm>
              <a:off x="4824685" y="5662569"/>
              <a:ext cx="204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Distance between the two positions is ~2.5 ft.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236404-6AE4-4648-A5B7-CBB77D62271B}"/>
                </a:ext>
              </a:extLst>
            </p:cNvPr>
            <p:cNvSpPr txBox="1"/>
            <p:nvPr/>
          </p:nvSpPr>
          <p:spPr>
            <a:xfrm>
              <a:off x="6719349" y="4449438"/>
              <a:ext cx="799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 line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7D285C-8244-48B2-A154-A232F73BF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603" y="5516782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F7450B-28DC-470E-AF97-F5A036710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5813" y="5507491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25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E46A-36EE-4519-926D-CEBFF3615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enough to be dangerous...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54718A-16E3-4A85-8742-A036E3C8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24" y="2473570"/>
            <a:ext cx="8874368" cy="4021016"/>
          </a:xfrm>
        </p:spPr>
        <p:txBody>
          <a:bodyPr/>
          <a:lstStyle/>
          <a:p>
            <a:r>
              <a:rPr lang="en-US" sz="2000" b="0" dirty="0">
                <a:latin typeface="+mj-lt"/>
              </a:rPr>
              <a:t>A ~40 slide Powerpoint doesn’t make you a description interpretation expert.</a:t>
            </a:r>
          </a:p>
          <a:p>
            <a:r>
              <a:rPr lang="en-US" sz="2000" b="0" dirty="0">
                <a:latin typeface="+mj-lt"/>
              </a:rPr>
              <a:t>This material is a general overview with a lot of caveats because it is based on common law.</a:t>
            </a:r>
          </a:p>
          <a:p>
            <a:r>
              <a:rPr lang="en-US" sz="2000" dirty="0">
                <a:latin typeface="+mj-lt"/>
              </a:rPr>
              <a:t>Common law can vary between jurisdictions; must be familiar with your area.</a:t>
            </a:r>
            <a:endParaRPr lang="en-US" sz="2000" b="0" dirty="0">
              <a:latin typeface="+mj-lt"/>
            </a:endParaRPr>
          </a:p>
          <a:p>
            <a:r>
              <a:rPr lang="en-US" sz="2000" b="0" dirty="0">
                <a:latin typeface="+mj-lt"/>
              </a:rPr>
              <a:t>Often there is no definitive solution to a re-establishment problem, only the “best” given the circumstances. </a:t>
            </a:r>
          </a:p>
          <a:p>
            <a:r>
              <a:rPr lang="en-US" sz="2000" b="0" dirty="0">
                <a:latin typeface="+mj-lt"/>
              </a:rPr>
              <a:t>Changing evidence even a little can dramatically affect the conclusion.</a:t>
            </a:r>
          </a:p>
          <a:p>
            <a:r>
              <a:rPr lang="en-US" sz="2000" dirty="0">
                <a:latin typeface="+mj-lt"/>
              </a:rPr>
              <a:t>Research is key, including a title search back to parcel beginnings and parol evidence.</a:t>
            </a:r>
            <a:endParaRPr lang="en-US" sz="2000" b="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Consider all reasonable alternatives and why they do or don’t apply.</a:t>
            </a:r>
          </a:p>
        </p:txBody>
      </p:sp>
    </p:spTree>
    <p:extLst>
      <p:ext uri="{BB962C8B-B14F-4D97-AF65-F5344CB8AC3E}">
        <p14:creationId xmlns:p14="http://schemas.microsoft.com/office/powerpoint/2010/main" val="4203851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3C698-E4D9-4A02-B71A-8B7C3315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Written Intent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+mj-lt"/>
              </a:rPr>
              <a:t>Longer answer continued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Are S17°50’36”W &amp; 292.91 ft w/in uncertainty of record S18°45’W and 283 ft? Brng might not, but the dist is. Does that mean because distance fits that the bearing yields and the monument controls direction?  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Without a monument call, that’s a tough sell. 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Monument might be a potential unwritten rights ownership corner and line, but that’s not for the surveyor to decide. 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ay be a reason the monument exists, but nothing in the description gives it authority.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What sources of extrinsic evidence should be investigated?</a:t>
            </a:r>
          </a:p>
          <a:p>
            <a:pPr algn="l" rtl="0">
              <a:spcBef>
                <a:spcPts val="216"/>
              </a:spcBef>
              <a:spcAft>
                <a:spcPts val="216"/>
              </a:spcAft>
            </a:pPr>
            <a:r>
              <a:rPr lang="en-US" sz="1600" b="0" i="1" dirty="0">
                <a:solidFill>
                  <a:srgbClr val="FF0000"/>
                </a:solidFill>
                <a:effectLst/>
                <a:latin typeface="+mj-lt"/>
              </a:rPr>
              <a:t>Always</a:t>
            </a:r>
            <a:r>
              <a:rPr lang="en-US" sz="1600" b="0" dirty="0">
                <a:solidFill>
                  <a:srgbClr val="FF0000"/>
                </a:solidFill>
                <a:effectLst/>
                <a:latin typeface="+mj-lt"/>
              </a:rPr>
              <a:t> identify plausible alternatives and explain why they aren’t acceptable.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DE37F-E8E8-40CC-96E0-58F2CED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Rules of Construction (RoC)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85A752-0481-44BA-BBBD-453018D7FF18}"/>
              </a:ext>
            </a:extLst>
          </p:cNvPr>
          <p:cNvGrpSpPr/>
          <p:nvPr/>
        </p:nvGrpSpPr>
        <p:grpSpPr>
          <a:xfrm>
            <a:off x="367049" y="3840480"/>
            <a:ext cx="8683166" cy="2634862"/>
            <a:chOff x="343603" y="3550927"/>
            <a:chExt cx="8683166" cy="26348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701ED4-BE8F-4768-869D-FBF51F6771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1955" y="5595744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7F9DD8EB-6321-408D-8C8F-826BC788E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78" y="5546315"/>
              <a:ext cx="2630811" cy="985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FA83180-4574-49BF-BAC9-E8E0F216E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795" y="3735084"/>
              <a:ext cx="333796" cy="18324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CA3FDAA-C54C-45A2-8044-C416546C9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591" y="3575619"/>
              <a:ext cx="2068989" cy="1594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7FC205C-4381-4439-ADEA-F6C48C6CA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799" y="3575619"/>
              <a:ext cx="706781" cy="2079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5D6261-0478-4435-B4DC-649EA0F41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394" y="5529377"/>
              <a:ext cx="77840" cy="77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075C76-5091-4356-9ECB-8622C52A1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358" y="3706100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1F7E5C-20AE-4721-A468-61D730192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3386" y="3550927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1D9383-D5F4-427E-825A-D2E18D2AB5E3}"/>
                </a:ext>
              </a:extLst>
            </p:cNvPr>
            <p:cNvSpPr txBox="1"/>
            <p:nvPr/>
          </p:nvSpPr>
          <p:spPr>
            <a:xfrm>
              <a:off x="832838" y="5593425"/>
              <a:ext cx="1402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</a:t>
              </a:r>
            </a:p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(senior property)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26636D-33E2-49D4-91FA-A3A4D95E8E18}"/>
                </a:ext>
              </a:extLst>
            </p:cNvPr>
            <p:cNvSpPr/>
            <p:nvPr/>
          </p:nvSpPr>
          <p:spPr>
            <a:xfrm>
              <a:off x="2219872" y="5389465"/>
              <a:ext cx="551370" cy="508126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3C7200-E404-459A-B48B-269936D735C2}"/>
                </a:ext>
              </a:extLst>
            </p:cNvPr>
            <p:cNvSpPr/>
            <p:nvPr/>
          </p:nvSpPr>
          <p:spPr>
            <a:xfrm>
              <a:off x="2620392" y="5694113"/>
              <a:ext cx="1290773" cy="346896"/>
            </a:xfrm>
            <a:custGeom>
              <a:avLst/>
              <a:gdLst>
                <a:gd name="connsiteX0" fmla="*/ 0 w 2603500"/>
                <a:gd name="connsiteY0" fmla="*/ 609600 h 953535"/>
                <a:gd name="connsiteX1" fmla="*/ 749300 w 2603500"/>
                <a:gd name="connsiteY1" fmla="*/ 927100 h 953535"/>
                <a:gd name="connsiteX2" fmla="*/ 2603500 w 2603500"/>
                <a:gd name="connsiteY2" fmla="*/ 0 h 95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953535">
                  <a:moveTo>
                    <a:pt x="0" y="609600"/>
                  </a:moveTo>
                  <a:cubicBezTo>
                    <a:pt x="157691" y="819150"/>
                    <a:pt x="315383" y="1028700"/>
                    <a:pt x="749300" y="927100"/>
                  </a:cubicBezTo>
                  <a:cubicBezTo>
                    <a:pt x="1183217" y="825500"/>
                    <a:pt x="1893358" y="412750"/>
                    <a:pt x="2603500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46597C-F7CE-4ABD-B056-A4522409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3145" y="4736202"/>
              <a:ext cx="77840" cy="778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FE508FCA-EC8D-4E59-BA77-686AD0E0D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992" y="4580700"/>
              <a:ext cx="2729168" cy="711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A22CB69A-7B8C-4BE9-9D89-DBB748176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5937" y="3973200"/>
              <a:ext cx="259076" cy="7623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b="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BDF5CE-E91E-4054-A554-00997D064C0F}"/>
                </a:ext>
              </a:extLst>
            </p:cNvPr>
            <p:cNvSpPr txBox="1"/>
            <p:nvPr/>
          </p:nvSpPr>
          <p:spPr>
            <a:xfrm>
              <a:off x="5850156" y="4894695"/>
              <a:ext cx="31766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1/2-inch iron pin found at S17°50’36”W 282.91 ft. Pin is 2.0 ft south of Pohl’s line. Origin unknown.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6F18C1-1569-4D7F-935F-8D81A9C3305D}"/>
                </a:ext>
              </a:extLst>
            </p:cNvPr>
            <p:cNvSpPr txBox="1"/>
            <p:nvPr/>
          </p:nvSpPr>
          <p:spPr>
            <a:xfrm>
              <a:off x="3270738" y="4706089"/>
              <a:ext cx="24576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>
                  <a:latin typeface="+mj-lt"/>
                </a:rPr>
                <a:t>No monument found at S18°45’W 283 ft. This location is 1.3 ft south of Pohl’s line.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09537-B491-49D7-94C9-BDF86C915E9D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731926" y="4707160"/>
              <a:ext cx="70056" cy="3396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A7634D-0E0B-4EFB-8977-84AC546F9AD0}"/>
                </a:ext>
              </a:extLst>
            </p:cNvPr>
            <p:cNvCxnSpPr/>
            <p:nvPr/>
          </p:nvCxnSpPr>
          <p:spPr>
            <a:xfrm>
              <a:off x="5743602" y="4695734"/>
              <a:ext cx="46704" cy="5681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B3E61-8D1A-48B7-AF69-CC8686ADF170}"/>
                </a:ext>
              </a:extLst>
            </p:cNvPr>
            <p:cNvSpPr txBox="1"/>
            <p:nvPr/>
          </p:nvSpPr>
          <p:spPr>
            <a:xfrm>
              <a:off x="4824685" y="5662569"/>
              <a:ext cx="204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j-lt"/>
                </a:rPr>
                <a:t>Distance between the two positions is ~2.5 ft.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236404-6AE4-4648-A5B7-CBB77D62271B}"/>
                </a:ext>
              </a:extLst>
            </p:cNvPr>
            <p:cNvSpPr txBox="1"/>
            <p:nvPr/>
          </p:nvSpPr>
          <p:spPr>
            <a:xfrm>
              <a:off x="6719349" y="4449438"/>
              <a:ext cx="799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FF"/>
                  </a:solidFill>
                  <a:latin typeface="+mj-lt"/>
                </a:rPr>
                <a:t>Pohl line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7D285C-8244-48B2-A154-A232F73BF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603" y="5516782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F7450B-28DC-470E-AF97-F5A036710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25813" y="5507491"/>
              <a:ext cx="77840" cy="778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73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E46A-36EE-4519-926D-CEBFF3615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62806-275D-4BEF-9DB9-33C0118AA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0" y="2260560"/>
            <a:ext cx="6400800" cy="3378240"/>
          </a:xfrm>
        </p:spPr>
        <p:txBody>
          <a:bodyPr/>
          <a:lstStyle/>
          <a:p>
            <a:r>
              <a:rPr lang="en-US" dirty="0"/>
              <a:t>How parcels and boundaries are created</a:t>
            </a:r>
          </a:p>
          <a:p>
            <a:r>
              <a:rPr lang="en-US" dirty="0"/>
              <a:t>Where the Rules of Construction come from</a:t>
            </a:r>
          </a:p>
          <a:p>
            <a:r>
              <a:rPr lang="en-US" dirty="0"/>
              <a:t>What are unwritten rights</a:t>
            </a:r>
          </a:p>
          <a:p>
            <a:r>
              <a:rPr lang="en-US" dirty="0"/>
              <a:t>How gaps and overlaps are handled</a:t>
            </a:r>
          </a:p>
          <a:p>
            <a:r>
              <a:rPr lang="en-US" dirty="0"/>
              <a:t>The Statute of Frauds and why it matters</a:t>
            </a:r>
          </a:p>
          <a:p>
            <a:r>
              <a:rPr lang="en-US" dirty="0"/>
              <a:t>Description interpretation issues: Ambiguities; Controlling/informative terms</a:t>
            </a:r>
          </a:p>
          <a:p>
            <a:r>
              <a:rPr lang="en-US" dirty="0"/>
              <a:t>Written intent conflicts</a:t>
            </a:r>
          </a:p>
        </p:txBody>
      </p:sp>
    </p:spTree>
    <p:extLst>
      <p:ext uri="{BB962C8B-B14F-4D97-AF65-F5344CB8AC3E}">
        <p14:creationId xmlns:p14="http://schemas.microsoft.com/office/powerpoint/2010/main" val="2145613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89EE-4925-448A-A4DB-BE189E899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B2D9A-BD9D-4E97-AD39-A6854607B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FC822-9319-4E75-9FCC-78FB66D45B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596" y="3004404"/>
            <a:ext cx="4219575" cy="2771775"/>
          </a:xfrm>
          <a:prstGeom prst="rect">
            <a:avLst/>
          </a:prstGeom>
        </p:spPr>
      </p:pic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0B8FD288-11EA-4F9E-BC79-B49281F12DF9}"/>
              </a:ext>
            </a:extLst>
          </p:cNvPr>
          <p:cNvSpPr/>
          <p:nvPr/>
        </p:nvSpPr>
        <p:spPr>
          <a:xfrm>
            <a:off x="7842738" y="6377354"/>
            <a:ext cx="914400" cy="3165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2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5D63B-8051-4DBE-8D78-FF6D1A8B1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40" y="2220364"/>
            <a:ext cx="1885950" cy="34385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89FD6C-014E-4F99-BE1F-078040D8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0859D-B307-420A-AB87-6095204210C2}"/>
              </a:ext>
            </a:extLst>
          </p:cNvPr>
          <p:cNvSpPr txBox="1"/>
          <p:nvPr/>
        </p:nvSpPr>
        <p:spPr>
          <a:xfrm>
            <a:off x="2485293" y="1230923"/>
            <a:ext cx="322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latin typeface="Broadway" panose="04040905080B02020502" pitchFamily="82" charset="0"/>
              </a:rPr>
              <a:t>That’s It!</a:t>
            </a:r>
          </a:p>
        </p:txBody>
      </p:sp>
    </p:spTree>
    <p:extLst>
      <p:ext uri="{BB962C8B-B14F-4D97-AF65-F5344CB8AC3E}">
        <p14:creationId xmlns:p14="http://schemas.microsoft.com/office/powerpoint/2010/main" val="364455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FAC7-8186-434D-A5CA-154557D8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What, Why?</a:t>
            </a:r>
          </a:p>
          <a:p>
            <a:pPr lvl="1"/>
            <a:r>
              <a:rPr lang="en-US" dirty="0"/>
              <a:t>Parent-Child</a:t>
            </a:r>
          </a:p>
          <a:p>
            <a:pPr lvl="2"/>
            <a:r>
              <a:rPr lang="en-US" dirty="0"/>
              <a:t>At least one new boundary</a:t>
            </a:r>
          </a:p>
          <a:p>
            <a:pPr lvl="2"/>
            <a:r>
              <a:rPr lang="en-US" dirty="0"/>
              <a:t>Possible shared boundaries</a:t>
            </a:r>
          </a:p>
          <a:p>
            <a:pPr lvl="2"/>
            <a:r>
              <a:rPr lang="en-US" dirty="0"/>
              <a:t>Multiple children, multiple new boundaries – how do they relate?</a:t>
            </a:r>
          </a:p>
          <a:p>
            <a:pPr lvl="1"/>
            <a:r>
              <a:rPr lang="en-US" b="0" dirty="0"/>
              <a:t>Family analogy</a:t>
            </a:r>
          </a:p>
          <a:p>
            <a:pPr lvl="2"/>
            <a:r>
              <a:rPr lang="en-US" b="0" i="0" dirty="0"/>
              <a:t>Child inherits characteristics from parent</a:t>
            </a:r>
          </a:p>
          <a:p>
            <a:pPr lvl="2"/>
            <a:r>
              <a:rPr lang="en-US" b="0" i="0" dirty="0"/>
              <a:t>Parent must provide for child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473D2-8F35-4AB8-B492-6E2CB234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Parcel Creation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AB8285-D5B0-4C4D-A761-A4239B9C8F9F}"/>
              </a:ext>
            </a:extLst>
          </p:cNvPr>
          <p:cNvGrpSpPr/>
          <p:nvPr/>
        </p:nvGrpSpPr>
        <p:grpSpPr>
          <a:xfrm>
            <a:off x="6595620" y="909637"/>
            <a:ext cx="1344893" cy="1081956"/>
            <a:chOff x="2024429" y="3451451"/>
            <a:chExt cx="1503520" cy="12095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2EF30F-55C7-42E2-A921-4E8EDA81D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3885" y="3451451"/>
              <a:ext cx="780814" cy="10940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E82F2F-7451-4667-874D-56C9A395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7528" y="3909602"/>
              <a:ext cx="517516" cy="6582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286306-21E7-4895-AEFF-11711CDE4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4429" y="3971175"/>
              <a:ext cx="420788" cy="5352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AAA613-5273-4105-BCC1-08245DCC6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2267" y="4113361"/>
              <a:ext cx="417644" cy="4630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0BCD4B-F0A3-4E8D-AD9D-A35C7BB46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976" y="4200250"/>
              <a:ext cx="362261" cy="46077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8D2E7F-3C79-47CF-9F4B-1D70A030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13936" y="4088393"/>
              <a:ext cx="414013" cy="526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3049F0-04BC-4350-81DA-E4117FD7D713}"/>
              </a:ext>
            </a:extLst>
          </p:cNvPr>
          <p:cNvGrpSpPr/>
          <p:nvPr/>
        </p:nvGrpSpPr>
        <p:grpSpPr>
          <a:xfrm>
            <a:off x="4998468" y="909637"/>
            <a:ext cx="698435" cy="1006265"/>
            <a:chOff x="4060620" y="3289421"/>
            <a:chExt cx="780814" cy="11249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70818E-ADCA-4701-98E3-E29285AF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0620" y="3289421"/>
              <a:ext cx="780814" cy="10940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EB9CF9-40B2-4561-8338-309F78448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9002" y="3951331"/>
              <a:ext cx="417644" cy="4630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C50BA0-DCD2-45E8-8055-B9EFDE2FB744}"/>
              </a:ext>
            </a:extLst>
          </p:cNvPr>
          <p:cNvGrpSpPr/>
          <p:nvPr/>
        </p:nvGrpSpPr>
        <p:grpSpPr>
          <a:xfrm>
            <a:off x="422030" y="3761664"/>
            <a:ext cx="8380268" cy="1694359"/>
            <a:chOff x="339969" y="3644433"/>
            <a:chExt cx="8380268" cy="16943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CD27A-596D-40F8-A7CB-2BE86FF9A4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969" y="3644433"/>
              <a:ext cx="8380268" cy="1694359"/>
              <a:chOff x="3341076" y="2599517"/>
              <a:chExt cx="4968704" cy="100459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76696ED-63E7-44A5-A270-B364C3A534E6}"/>
                  </a:ext>
                </a:extLst>
              </p:cNvPr>
              <p:cNvSpPr/>
              <p:nvPr/>
            </p:nvSpPr>
            <p:spPr>
              <a:xfrm>
                <a:off x="3341076" y="2599518"/>
                <a:ext cx="1337310" cy="1002982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6B9137C-33E3-46F8-9E45-CE75C1E65796}"/>
                  </a:ext>
                </a:extLst>
              </p:cNvPr>
              <p:cNvGrpSpPr/>
              <p:nvPr/>
            </p:nvGrpSpPr>
            <p:grpSpPr>
              <a:xfrm>
                <a:off x="5135402" y="2599518"/>
                <a:ext cx="1337310" cy="1002982"/>
                <a:chOff x="3516921" y="5251939"/>
                <a:chExt cx="1828800" cy="137160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A32F1A8-6331-4B03-AC3E-C44E2B30D84F}"/>
                    </a:ext>
                  </a:extLst>
                </p:cNvPr>
                <p:cNvSpPr/>
                <p:nvPr/>
              </p:nvSpPr>
              <p:spPr>
                <a:xfrm>
                  <a:off x="3516921" y="5251939"/>
                  <a:ext cx="1828800" cy="13716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57DCBE7-8E55-447F-B8EE-4ED331312B2C}"/>
                    </a:ext>
                  </a:extLst>
                </p:cNvPr>
                <p:cNvSpPr/>
                <p:nvPr/>
              </p:nvSpPr>
              <p:spPr>
                <a:xfrm>
                  <a:off x="3516921" y="5937739"/>
                  <a:ext cx="457200" cy="685800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404EC57-A5D0-4C25-89C2-551A0AD835F3}"/>
                    </a:ext>
                  </a:extLst>
                </p:cNvPr>
                <p:cNvSpPr txBox="1"/>
                <p:nvPr/>
              </p:nvSpPr>
              <p:spPr>
                <a:xfrm>
                  <a:off x="4243755" y="5662246"/>
                  <a:ext cx="531591" cy="2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+mj-lt"/>
                    </a:rPr>
                    <a:t>Parent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F561DE0-489B-4D6E-9B08-BF50962D1C87}"/>
                    </a:ext>
                  </a:extLst>
                </p:cNvPr>
                <p:cNvSpPr txBox="1"/>
                <p:nvPr/>
              </p:nvSpPr>
              <p:spPr>
                <a:xfrm>
                  <a:off x="3530490" y="6107723"/>
                  <a:ext cx="443469" cy="424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latin typeface="+mj-lt"/>
                    </a:rPr>
                    <a:t>Child</a:t>
                  </a:r>
                </a:p>
                <a:p>
                  <a:pPr algn="ctr"/>
                  <a:r>
                    <a:rPr lang="en-US" sz="1400" b="0" dirty="0"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8BF4D43-4BDC-41D4-95D9-D4539DC8C7FF}"/>
                  </a:ext>
                </a:extLst>
              </p:cNvPr>
              <p:cNvGrpSpPr/>
              <p:nvPr/>
            </p:nvGrpSpPr>
            <p:grpSpPr>
              <a:xfrm>
                <a:off x="6929727" y="2599517"/>
                <a:ext cx="1380053" cy="1004594"/>
                <a:chOff x="6658706" y="4747846"/>
                <a:chExt cx="1887253" cy="137380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7D1FB70-F3A2-4679-ADC8-EAC39B4792B5}"/>
                    </a:ext>
                  </a:extLst>
                </p:cNvPr>
                <p:cNvGrpSpPr/>
                <p:nvPr/>
              </p:nvGrpSpPr>
              <p:grpSpPr>
                <a:xfrm>
                  <a:off x="6658706" y="4747846"/>
                  <a:ext cx="1828800" cy="1371600"/>
                  <a:chOff x="6658706" y="4736124"/>
                  <a:chExt cx="1828800" cy="1371600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3A36665-4422-494D-937A-D07C8EF6D935}"/>
                      </a:ext>
                    </a:extLst>
                  </p:cNvPr>
                  <p:cNvSpPr/>
                  <p:nvPr/>
                </p:nvSpPr>
                <p:spPr>
                  <a:xfrm>
                    <a:off x="6658706" y="4736124"/>
                    <a:ext cx="1828800" cy="1371600"/>
                  </a:xfrm>
                  <a:prstGeom prst="rect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latin typeface="+mj-lt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7AFD82F-6790-4D2E-ACE0-0A6DB69AB901}"/>
                      </a:ext>
                    </a:extLst>
                  </p:cNvPr>
                  <p:cNvSpPr/>
                  <p:nvPr/>
                </p:nvSpPr>
                <p:spPr>
                  <a:xfrm>
                    <a:off x="6658706" y="5421924"/>
                    <a:ext cx="457200" cy="685800"/>
                  </a:xfrm>
                  <a:prstGeom prst="rect">
                    <a:avLst/>
                  </a:prstGeom>
                  <a:solidFill>
                    <a:schemeClr val="accent3">
                      <a:lumMod val="9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latin typeface="+mj-lt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FA841F1-801E-4DFB-B5C2-25198A50E11A}"/>
                      </a:ext>
                    </a:extLst>
                  </p:cNvPr>
                  <p:cNvSpPr/>
                  <p:nvPr/>
                </p:nvSpPr>
                <p:spPr>
                  <a:xfrm>
                    <a:off x="7502767" y="5650524"/>
                    <a:ext cx="685800" cy="457200"/>
                  </a:xfrm>
                  <a:prstGeom prst="rect">
                    <a:avLst/>
                  </a:prstGeom>
                  <a:solidFill>
                    <a:srgbClr val="99CCFF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latin typeface="+mj-lt"/>
                    </a:endParaRPr>
                  </a:p>
                </p:txBody>
              </p:sp>
            </p:grp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432D714-C43E-449D-84A1-AD439A2AE1E8}"/>
                    </a:ext>
                  </a:extLst>
                </p:cNvPr>
                <p:cNvSpPr/>
                <p:nvPr/>
              </p:nvSpPr>
              <p:spPr>
                <a:xfrm>
                  <a:off x="6658706" y="4747847"/>
                  <a:ext cx="914400" cy="685800"/>
                </a:xfrm>
                <a:prstGeom prst="rect">
                  <a:avLst/>
                </a:prstGeom>
                <a:solidFill>
                  <a:srgbClr val="99CC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40EA63B-CE20-40FD-AA39-B434671A1E21}"/>
                    </a:ext>
                  </a:extLst>
                </p:cNvPr>
                <p:cNvSpPr/>
                <p:nvPr/>
              </p:nvSpPr>
              <p:spPr>
                <a:xfrm>
                  <a:off x="8170985" y="4747846"/>
                  <a:ext cx="320040" cy="1371600"/>
                </a:xfrm>
                <a:prstGeom prst="rect">
                  <a:avLst/>
                </a:prstGeom>
                <a:solidFill>
                  <a:srgbClr val="FF6699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F21A19F-6DB1-4EA3-AABC-04468378B2AA}"/>
                    </a:ext>
                  </a:extLst>
                </p:cNvPr>
                <p:cNvSpPr txBox="1"/>
                <p:nvPr/>
              </p:nvSpPr>
              <p:spPr>
                <a:xfrm>
                  <a:off x="7432432" y="5404338"/>
                  <a:ext cx="531591" cy="2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>
                      <a:latin typeface="+mj-lt"/>
                    </a:rPr>
                    <a:t>Parent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BA37DBD-E82A-4253-9C86-3FE3CD16B136}"/>
                    </a:ext>
                  </a:extLst>
                </p:cNvPr>
                <p:cNvSpPr txBox="1"/>
                <p:nvPr/>
              </p:nvSpPr>
              <p:spPr>
                <a:xfrm>
                  <a:off x="6672276" y="5545019"/>
                  <a:ext cx="443469" cy="424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latin typeface="+mj-lt"/>
                    </a:rPr>
                    <a:t>Child</a:t>
                  </a:r>
                </a:p>
                <a:p>
                  <a:pPr algn="ctr"/>
                  <a:r>
                    <a:rPr lang="en-US" sz="1400" b="0" dirty="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EB69E32-C63B-4C34-B142-73CAD99AA4F0}"/>
                    </a:ext>
                  </a:extLst>
                </p:cNvPr>
                <p:cNvSpPr txBox="1"/>
                <p:nvPr/>
              </p:nvSpPr>
              <p:spPr>
                <a:xfrm>
                  <a:off x="6895014" y="4865086"/>
                  <a:ext cx="443469" cy="424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latin typeface="+mj-lt"/>
                    </a:rPr>
                    <a:t>Child</a:t>
                  </a:r>
                </a:p>
                <a:p>
                  <a:pPr algn="ctr"/>
                  <a:r>
                    <a:rPr lang="en-US" sz="1400" b="0" dirty="0">
                      <a:latin typeface="+mj-lt"/>
                    </a:rPr>
                    <a:t>D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C08602F-B0FD-4850-8FF0-59005E286745}"/>
                    </a:ext>
                  </a:extLst>
                </p:cNvPr>
                <p:cNvSpPr txBox="1"/>
                <p:nvPr/>
              </p:nvSpPr>
              <p:spPr>
                <a:xfrm>
                  <a:off x="7633563" y="5697419"/>
                  <a:ext cx="443469" cy="424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latin typeface="+mj-lt"/>
                    </a:rPr>
                    <a:t>Child</a:t>
                  </a:r>
                </a:p>
                <a:p>
                  <a:pPr algn="ctr"/>
                  <a:r>
                    <a:rPr lang="en-US" sz="1400" b="0" dirty="0">
                      <a:latin typeface="+mj-lt"/>
                    </a:rPr>
                    <a:t>B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304C00-5234-4F70-8CC3-A7B3E602E1AF}"/>
                    </a:ext>
                  </a:extLst>
                </p:cNvPr>
                <p:cNvSpPr txBox="1"/>
                <p:nvPr/>
              </p:nvSpPr>
              <p:spPr>
                <a:xfrm>
                  <a:off x="8102490" y="5017485"/>
                  <a:ext cx="443469" cy="424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latin typeface="+mj-lt"/>
                    </a:rPr>
                    <a:t>Child</a:t>
                  </a:r>
                </a:p>
                <a:p>
                  <a:pPr algn="ctr"/>
                  <a:r>
                    <a:rPr lang="en-US" sz="1400" b="0" dirty="0">
                      <a:latin typeface="+mj-lt"/>
                    </a:rPr>
                    <a:t>C</a:t>
                  </a:r>
                </a:p>
              </p:txBody>
            </p:sp>
          </p:grp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8A8E2E3-DAB2-4EEF-85E9-045EC006FC54}"/>
                </a:ext>
              </a:extLst>
            </p:cNvPr>
            <p:cNvSpPr/>
            <p:nvPr/>
          </p:nvSpPr>
          <p:spPr>
            <a:xfrm>
              <a:off x="2743200" y="4315766"/>
              <a:ext cx="515815" cy="351692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F187B6E3-253B-4B5A-A756-5BACAB648C08}"/>
                </a:ext>
              </a:extLst>
            </p:cNvPr>
            <p:cNvSpPr/>
            <p:nvPr/>
          </p:nvSpPr>
          <p:spPr>
            <a:xfrm>
              <a:off x="5720861" y="4315766"/>
              <a:ext cx="515815" cy="351692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061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73D2-8F35-4AB8-B492-6E2CB234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Parcel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FAC7-8186-434D-A5CA-154557D8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Processes</a:t>
            </a:r>
          </a:p>
          <a:p>
            <a:pPr lvl="1"/>
            <a:r>
              <a:rPr lang="en-US" dirty="0"/>
              <a:t>How boundaries are created affect:</a:t>
            </a:r>
          </a:p>
          <a:p>
            <a:pPr lvl="2"/>
            <a:r>
              <a:rPr lang="en-US" dirty="0"/>
              <a:t>Description type</a:t>
            </a:r>
          </a:p>
          <a:p>
            <a:pPr lvl="2"/>
            <a:r>
              <a:rPr lang="en-US" dirty="0"/>
              <a:t>How are gaps and overlaps handled</a:t>
            </a:r>
          </a:p>
          <a:p>
            <a:pPr marL="338137" lvl="1" indent="0"/>
            <a:endParaRPr lang="en-US" i="0" dirty="0"/>
          </a:p>
          <a:p>
            <a:pPr marL="338137" lvl="1" indent="0"/>
            <a:r>
              <a:rPr lang="en-US" i="0" dirty="0"/>
              <a:t>Boundary creation</a:t>
            </a:r>
          </a:p>
          <a:p>
            <a:pPr marL="744537" lvl="2" indent="0"/>
            <a:r>
              <a:rPr lang="en-US" i="0" dirty="0"/>
              <a:t>Establishes boundary once and forever. </a:t>
            </a:r>
          </a:p>
          <a:p>
            <a:pPr marL="744537" lvl="2" indent="0"/>
            <a:r>
              <a:rPr lang="en-US" i="0" dirty="0"/>
              <a:t>Creates adjoiner relationship</a:t>
            </a:r>
          </a:p>
          <a:p>
            <a:pPr marL="744537" lvl="2" indent="0"/>
            <a:r>
              <a:rPr lang="en-US" i="0" dirty="0"/>
              <a:t>Location is “without error.”</a:t>
            </a:r>
          </a:p>
          <a:p>
            <a:pPr marL="744537" lvl="2" indent="0"/>
            <a:r>
              <a:rPr lang="en-US" i="0" dirty="0"/>
              <a:t>Creates evidence framework for later re-establishment.</a:t>
            </a:r>
          </a:p>
          <a:p>
            <a:endParaRPr lang="en-US" dirty="0"/>
          </a:p>
          <a:p>
            <a:pPr lvl="1"/>
            <a:r>
              <a:rPr lang="en-US" dirty="0"/>
              <a:t>Creation methods</a:t>
            </a:r>
          </a:p>
          <a:p>
            <a:pPr lvl="2"/>
            <a:r>
              <a:rPr lang="en-US" dirty="0"/>
              <a:t>Simultaneous</a:t>
            </a:r>
          </a:p>
          <a:p>
            <a:pPr lvl="2"/>
            <a:r>
              <a:rPr lang="en-US" dirty="0"/>
              <a:t>Sequential</a:t>
            </a:r>
          </a:p>
          <a:p>
            <a:pPr lvl="2"/>
            <a:r>
              <a:rPr lang="en-US" dirty="0"/>
              <a:t>Combination</a:t>
            </a:r>
          </a:p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9B0870-2D83-4851-A1A5-10EFE838C9D9}"/>
              </a:ext>
            </a:extLst>
          </p:cNvPr>
          <p:cNvGrpSpPr>
            <a:grpSpLocks noChangeAspect="1"/>
          </p:cNvGrpSpPr>
          <p:nvPr/>
        </p:nvGrpSpPr>
        <p:grpSpPr>
          <a:xfrm>
            <a:off x="5931874" y="1641230"/>
            <a:ext cx="1865663" cy="1370569"/>
            <a:chOff x="5873261" y="5121953"/>
            <a:chExt cx="1980175" cy="145469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F55CB0-EF81-4E02-9106-78ED2171A11F}"/>
                </a:ext>
              </a:extLst>
            </p:cNvPr>
            <p:cNvSpPr/>
            <p:nvPr/>
          </p:nvSpPr>
          <p:spPr>
            <a:xfrm>
              <a:off x="5873261" y="5287108"/>
              <a:ext cx="1113692" cy="1289538"/>
            </a:xfrm>
            <a:prstGeom prst="rect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27935B-6E39-41EF-975D-4E17E0ECCD29}"/>
                </a:ext>
              </a:extLst>
            </p:cNvPr>
            <p:cNvSpPr/>
            <p:nvPr/>
          </p:nvSpPr>
          <p:spPr>
            <a:xfrm rot="20621892">
              <a:off x="6939036" y="5121953"/>
              <a:ext cx="914400" cy="13481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FFA3A07-BD0E-46D1-9784-8D5D68D832CE}"/>
                </a:ext>
              </a:extLst>
            </p:cNvPr>
            <p:cNvSpPr/>
            <p:nvPr/>
          </p:nvSpPr>
          <p:spPr>
            <a:xfrm>
              <a:off x="6750032" y="5286458"/>
              <a:ext cx="245262" cy="765111"/>
            </a:xfrm>
            <a:custGeom>
              <a:avLst/>
              <a:gdLst>
                <a:gd name="connsiteX0" fmla="*/ 0 w 245262"/>
                <a:gd name="connsiteY0" fmla="*/ 0 h 765111"/>
                <a:gd name="connsiteX1" fmla="*/ 245262 w 245262"/>
                <a:gd name="connsiteY1" fmla="*/ 0 h 765111"/>
                <a:gd name="connsiteX2" fmla="*/ 245262 w 245262"/>
                <a:gd name="connsiteY2" fmla="*/ 765111 h 765111"/>
                <a:gd name="connsiteX3" fmla="*/ 0 w 245262"/>
                <a:gd name="connsiteY3" fmla="*/ 0 h 7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62" h="765111">
                  <a:moveTo>
                    <a:pt x="0" y="0"/>
                  </a:moveTo>
                  <a:lnTo>
                    <a:pt x="245262" y="0"/>
                  </a:lnTo>
                  <a:lnTo>
                    <a:pt x="245262" y="76511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rgbClr val="0033CC"/>
              </a:fgClr>
              <a:bgClr>
                <a:schemeClr val="bg1"/>
              </a:bgClr>
            </a:pattFill>
            <a:ln w="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F01718-2654-4748-9F48-62715BD247B3}"/>
                </a:ext>
              </a:extLst>
            </p:cNvPr>
            <p:cNvSpPr/>
            <p:nvPr/>
          </p:nvSpPr>
          <p:spPr>
            <a:xfrm>
              <a:off x="6992627" y="6030241"/>
              <a:ext cx="146624" cy="543842"/>
            </a:xfrm>
            <a:custGeom>
              <a:avLst/>
              <a:gdLst>
                <a:gd name="connsiteX0" fmla="*/ 0 w 146624"/>
                <a:gd name="connsiteY0" fmla="*/ 0 h 543842"/>
                <a:gd name="connsiteX1" fmla="*/ 0 w 146624"/>
                <a:gd name="connsiteY1" fmla="*/ 543842 h 543842"/>
                <a:gd name="connsiteX2" fmla="*/ 146624 w 146624"/>
                <a:gd name="connsiteY2" fmla="*/ 543842 h 543842"/>
                <a:gd name="connsiteX3" fmla="*/ 0 w 146624"/>
                <a:gd name="connsiteY3" fmla="*/ 0 h 54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24" h="543842">
                  <a:moveTo>
                    <a:pt x="0" y="0"/>
                  </a:moveTo>
                  <a:lnTo>
                    <a:pt x="0" y="543842"/>
                  </a:lnTo>
                  <a:lnTo>
                    <a:pt x="146624" y="543842"/>
                  </a:lnTo>
                  <a:lnTo>
                    <a:pt x="0" y="0"/>
                  </a:lnTo>
                  <a:close/>
                </a:path>
              </a:pathLst>
            </a:custGeom>
            <a:pattFill prst="narHorz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752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B. Processes</a:t>
            </a:r>
          </a:p>
          <a:p>
            <a:pPr marL="338137" lvl="1" indent="0"/>
            <a:r>
              <a:rPr lang="en-US" dirty="0"/>
              <a:t>1. Simultaneous</a:t>
            </a:r>
          </a:p>
          <a:p>
            <a:pPr marL="744537" lvl="2" indent="0"/>
            <a:r>
              <a:rPr lang="en-US" dirty="0"/>
              <a:t>Boundaries created at the same time by the same legal instrument. Have equal standing - no </a:t>
            </a:r>
            <a:r>
              <a:rPr lang="en-US"/>
              <a:t>Sr-Jr</a:t>
            </a:r>
            <a:r>
              <a:rPr lang="en-US" dirty="0"/>
              <a:t> relationships.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Parcel Creation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CBB77-0EAF-4ED4-B6A5-29006E8370F2}"/>
              </a:ext>
            </a:extLst>
          </p:cNvPr>
          <p:cNvGrpSpPr>
            <a:grpSpLocks noChangeAspect="1"/>
          </p:cNvGrpSpPr>
          <p:nvPr/>
        </p:nvGrpSpPr>
        <p:grpSpPr>
          <a:xfrm>
            <a:off x="1119299" y="2561985"/>
            <a:ext cx="4914612" cy="1509047"/>
            <a:chOff x="1992094" y="2184749"/>
            <a:chExt cx="4406759" cy="1353109"/>
          </a:xfrm>
        </p:grpSpPr>
        <p:sp>
          <p:nvSpPr>
            <p:cNvPr id="20" name="Right Arrow 6">
              <a:extLst>
                <a:ext uri="{FF2B5EF4-FFF2-40B4-BE49-F238E27FC236}">
                  <a16:creationId xmlns:a16="http://schemas.microsoft.com/office/drawing/2014/main" id="{F044C891-A8C3-4ADA-B620-BBE2EBDCC15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053857" y="2743281"/>
              <a:ext cx="377381" cy="241627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BC29ECEB-64DB-463E-8C6C-59CAD7DB9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324" y="2572632"/>
              <a:ext cx="762529" cy="482204"/>
            </a:xfrm>
            <a:custGeom>
              <a:avLst/>
              <a:gdLst/>
              <a:ahLst/>
              <a:cxnLst>
                <a:cxn ang="0">
                  <a:pos x="0" y="418"/>
                </a:cxn>
                <a:cxn ang="0">
                  <a:pos x="661" y="418"/>
                </a:cxn>
                <a:cxn ang="0">
                  <a:pos x="661" y="0"/>
                </a:cxn>
                <a:cxn ang="0">
                  <a:pos x="62" y="132"/>
                </a:cxn>
                <a:cxn ang="0">
                  <a:pos x="63" y="142"/>
                </a:cxn>
                <a:cxn ang="0">
                  <a:pos x="64" y="152"/>
                </a:cxn>
                <a:cxn ang="0">
                  <a:pos x="65" y="163"/>
                </a:cxn>
                <a:cxn ang="0">
                  <a:pos x="65" y="173"/>
                </a:cxn>
                <a:cxn ang="0">
                  <a:pos x="64" y="183"/>
                </a:cxn>
                <a:cxn ang="0">
                  <a:pos x="62" y="193"/>
                </a:cxn>
                <a:cxn ang="0">
                  <a:pos x="60" y="203"/>
                </a:cxn>
                <a:cxn ang="0">
                  <a:pos x="57" y="213"/>
                </a:cxn>
                <a:cxn ang="0">
                  <a:pos x="54" y="223"/>
                </a:cxn>
                <a:cxn ang="0">
                  <a:pos x="50" y="233"/>
                </a:cxn>
                <a:cxn ang="0">
                  <a:pos x="46" y="242"/>
                </a:cxn>
                <a:cxn ang="0">
                  <a:pos x="41" y="251"/>
                </a:cxn>
                <a:cxn ang="0">
                  <a:pos x="35" y="259"/>
                </a:cxn>
                <a:cxn ang="0">
                  <a:pos x="29" y="268"/>
                </a:cxn>
                <a:cxn ang="0">
                  <a:pos x="23" y="275"/>
                </a:cxn>
                <a:cxn ang="0">
                  <a:pos x="16" y="283"/>
                </a:cxn>
                <a:cxn ang="0">
                  <a:pos x="8" y="290"/>
                </a:cxn>
                <a:cxn ang="0">
                  <a:pos x="0" y="296"/>
                </a:cxn>
                <a:cxn ang="0">
                  <a:pos x="0" y="418"/>
                </a:cxn>
              </a:cxnLst>
              <a:rect l="0" t="0" r="r" b="b"/>
              <a:pathLst>
                <a:path w="661" h="418">
                  <a:moveTo>
                    <a:pt x="0" y="418"/>
                  </a:moveTo>
                  <a:lnTo>
                    <a:pt x="661" y="418"/>
                  </a:lnTo>
                  <a:lnTo>
                    <a:pt x="661" y="0"/>
                  </a:lnTo>
                  <a:lnTo>
                    <a:pt x="62" y="132"/>
                  </a:lnTo>
                  <a:lnTo>
                    <a:pt x="63" y="142"/>
                  </a:lnTo>
                  <a:lnTo>
                    <a:pt x="64" y="152"/>
                  </a:lnTo>
                  <a:lnTo>
                    <a:pt x="65" y="163"/>
                  </a:lnTo>
                  <a:lnTo>
                    <a:pt x="65" y="173"/>
                  </a:lnTo>
                  <a:lnTo>
                    <a:pt x="64" y="183"/>
                  </a:lnTo>
                  <a:lnTo>
                    <a:pt x="62" y="193"/>
                  </a:lnTo>
                  <a:lnTo>
                    <a:pt x="60" y="203"/>
                  </a:lnTo>
                  <a:lnTo>
                    <a:pt x="57" y="213"/>
                  </a:lnTo>
                  <a:lnTo>
                    <a:pt x="54" y="223"/>
                  </a:lnTo>
                  <a:lnTo>
                    <a:pt x="50" y="233"/>
                  </a:lnTo>
                  <a:lnTo>
                    <a:pt x="46" y="242"/>
                  </a:lnTo>
                  <a:lnTo>
                    <a:pt x="41" y="251"/>
                  </a:lnTo>
                  <a:lnTo>
                    <a:pt x="35" y="259"/>
                  </a:lnTo>
                  <a:lnTo>
                    <a:pt x="29" y="268"/>
                  </a:lnTo>
                  <a:lnTo>
                    <a:pt x="23" y="275"/>
                  </a:lnTo>
                  <a:lnTo>
                    <a:pt x="16" y="283"/>
                  </a:lnTo>
                  <a:lnTo>
                    <a:pt x="8" y="290"/>
                  </a:lnTo>
                  <a:lnTo>
                    <a:pt x="0" y="296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CC9966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D8579C-B3F3-4F25-AE76-A48F73A6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466" y="2569170"/>
              <a:ext cx="381842" cy="966716"/>
            </a:xfrm>
            <a:custGeom>
              <a:avLst/>
              <a:gdLst/>
              <a:ahLst/>
              <a:cxnLst>
                <a:cxn ang="0">
                  <a:pos x="266" y="299"/>
                </a:cxn>
                <a:cxn ang="0">
                  <a:pos x="282" y="285"/>
                </a:cxn>
                <a:cxn ang="0">
                  <a:pos x="296" y="269"/>
                </a:cxn>
                <a:cxn ang="0">
                  <a:pos x="308" y="252"/>
                </a:cxn>
                <a:cxn ang="0">
                  <a:pos x="317" y="233"/>
                </a:cxn>
                <a:cxn ang="0">
                  <a:pos x="324" y="212"/>
                </a:cxn>
                <a:cxn ang="0">
                  <a:pos x="329" y="192"/>
                </a:cxn>
                <a:cxn ang="0">
                  <a:pos x="331" y="170"/>
                </a:cxn>
                <a:cxn ang="0">
                  <a:pos x="330" y="149"/>
                </a:cxn>
                <a:cxn ang="0">
                  <a:pos x="326" y="128"/>
                </a:cxn>
                <a:cxn ang="0">
                  <a:pos x="320" y="107"/>
                </a:cxn>
                <a:cxn ang="0">
                  <a:pos x="311" y="88"/>
                </a:cxn>
                <a:cxn ang="0">
                  <a:pos x="300" y="70"/>
                </a:cxn>
                <a:cxn ang="0">
                  <a:pos x="287" y="53"/>
                </a:cxn>
                <a:cxn ang="0">
                  <a:pos x="271" y="38"/>
                </a:cxn>
                <a:cxn ang="0">
                  <a:pos x="254" y="26"/>
                </a:cxn>
                <a:cxn ang="0">
                  <a:pos x="236" y="16"/>
                </a:cxn>
                <a:cxn ang="0">
                  <a:pos x="216" y="8"/>
                </a:cxn>
                <a:cxn ang="0">
                  <a:pos x="196" y="2"/>
                </a:cxn>
                <a:cxn ang="0">
                  <a:pos x="175" y="0"/>
                </a:cxn>
                <a:cxn ang="0">
                  <a:pos x="153" y="0"/>
                </a:cxn>
                <a:cxn ang="0">
                  <a:pos x="132" y="3"/>
                </a:cxn>
                <a:cxn ang="0">
                  <a:pos x="112" y="9"/>
                </a:cxn>
                <a:cxn ang="0">
                  <a:pos x="93" y="17"/>
                </a:cxn>
                <a:cxn ang="0">
                  <a:pos x="74" y="28"/>
                </a:cxn>
                <a:cxn ang="0">
                  <a:pos x="57" y="41"/>
                </a:cxn>
                <a:cxn ang="0">
                  <a:pos x="42" y="56"/>
                </a:cxn>
                <a:cxn ang="0">
                  <a:pos x="29" y="72"/>
                </a:cxn>
                <a:cxn ang="0">
                  <a:pos x="18" y="91"/>
                </a:cxn>
                <a:cxn ang="0">
                  <a:pos x="10" y="110"/>
                </a:cxn>
                <a:cxn ang="0">
                  <a:pos x="4" y="131"/>
                </a:cxn>
                <a:cxn ang="0">
                  <a:pos x="1" y="152"/>
                </a:cxn>
                <a:cxn ang="0">
                  <a:pos x="0" y="173"/>
                </a:cxn>
                <a:cxn ang="0">
                  <a:pos x="3" y="195"/>
                </a:cxn>
                <a:cxn ang="0">
                  <a:pos x="7" y="216"/>
                </a:cxn>
                <a:cxn ang="0">
                  <a:pos x="15" y="236"/>
                </a:cxn>
                <a:cxn ang="0">
                  <a:pos x="25" y="254"/>
                </a:cxn>
                <a:cxn ang="0">
                  <a:pos x="37" y="272"/>
                </a:cxn>
                <a:cxn ang="0">
                  <a:pos x="51" y="288"/>
                </a:cxn>
                <a:cxn ang="0">
                  <a:pos x="68" y="301"/>
                </a:cxn>
                <a:cxn ang="0">
                  <a:pos x="68" y="838"/>
                </a:cxn>
                <a:cxn ang="0">
                  <a:pos x="266" y="838"/>
                </a:cxn>
              </a:cxnLst>
              <a:rect l="0" t="0" r="r" b="b"/>
              <a:pathLst>
                <a:path w="331" h="838">
                  <a:moveTo>
                    <a:pt x="266" y="421"/>
                  </a:moveTo>
                  <a:lnTo>
                    <a:pt x="266" y="299"/>
                  </a:lnTo>
                  <a:lnTo>
                    <a:pt x="274" y="293"/>
                  </a:lnTo>
                  <a:lnTo>
                    <a:pt x="282" y="285"/>
                  </a:lnTo>
                  <a:lnTo>
                    <a:pt x="289" y="278"/>
                  </a:lnTo>
                  <a:lnTo>
                    <a:pt x="296" y="269"/>
                  </a:lnTo>
                  <a:lnTo>
                    <a:pt x="302" y="261"/>
                  </a:lnTo>
                  <a:lnTo>
                    <a:pt x="308" y="252"/>
                  </a:lnTo>
                  <a:lnTo>
                    <a:pt x="313" y="242"/>
                  </a:lnTo>
                  <a:lnTo>
                    <a:pt x="317" y="233"/>
                  </a:lnTo>
                  <a:lnTo>
                    <a:pt x="321" y="223"/>
                  </a:lnTo>
                  <a:lnTo>
                    <a:pt x="324" y="212"/>
                  </a:lnTo>
                  <a:lnTo>
                    <a:pt x="327" y="202"/>
                  </a:lnTo>
                  <a:lnTo>
                    <a:pt x="329" y="192"/>
                  </a:lnTo>
                  <a:lnTo>
                    <a:pt x="330" y="181"/>
                  </a:lnTo>
                  <a:lnTo>
                    <a:pt x="331" y="170"/>
                  </a:lnTo>
                  <a:lnTo>
                    <a:pt x="331" y="159"/>
                  </a:lnTo>
                  <a:lnTo>
                    <a:pt x="330" y="149"/>
                  </a:lnTo>
                  <a:lnTo>
                    <a:pt x="328" y="138"/>
                  </a:lnTo>
                  <a:lnTo>
                    <a:pt x="326" y="128"/>
                  </a:lnTo>
                  <a:lnTo>
                    <a:pt x="323" y="117"/>
                  </a:lnTo>
                  <a:lnTo>
                    <a:pt x="320" y="107"/>
                  </a:lnTo>
                  <a:lnTo>
                    <a:pt x="316" y="97"/>
                  </a:lnTo>
                  <a:lnTo>
                    <a:pt x="311" y="88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94" y="61"/>
                  </a:lnTo>
                  <a:lnTo>
                    <a:pt x="287" y="53"/>
                  </a:lnTo>
                  <a:lnTo>
                    <a:pt x="279" y="46"/>
                  </a:lnTo>
                  <a:lnTo>
                    <a:pt x="271" y="38"/>
                  </a:lnTo>
                  <a:lnTo>
                    <a:pt x="263" y="32"/>
                  </a:lnTo>
                  <a:lnTo>
                    <a:pt x="254" y="26"/>
                  </a:lnTo>
                  <a:lnTo>
                    <a:pt x="245" y="20"/>
                  </a:lnTo>
                  <a:lnTo>
                    <a:pt x="236" y="16"/>
                  </a:lnTo>
                  <a:lnTo>
                    <a:pt x="226" y="11"/>
                  </a:lnTo>
                  <a:lnTo>
                    <a:pt x="216" y="8"/>
                  </a:lnTo>
                  <a:lnTo>
                    <a:pt x="206" y="5"/>
                  </a:lnTo>
                  <a:lnTo>
                    <a:pt x="196" y="2"/>
                  </a:lnTo>
                  <a:lnTo>
                    <a:pt x="185" y="1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3" y="0"/>
                  </a:lnTo>
                  <a:lnTo>
                    <a:pt x="143" y="1"/>
                  </a:lnTo>
                  <a:lnTo>
                    <a:pt x="132" y="3"/>
                  </a:lnTo>
                  <a:lnTo>
                    <a:pt x="122" y="6"/>
                  </a:lnTo>
                  <a:lnTo>
                    <a:pt x="112" y="9"/>
                  </a:lnTo>
                  <a:lnTo>
                    <a:pt x="102" y="12"/>
                  </a:lnTo>
                  <a:lnTo>
                    <a:pt x="93" y="17"/>
                  </a:lnTo>
                  <a:lnTo>
                    <a:pt x="83" y="22"/>
                  </a:lnTo>
                  <a:lnTo>
                    <a:pt x="74" y="28"/>
                  </a:lnTo>
                  <a:lnTo>
                    <a:pt x="65" y="34"/>
                  </a:lnTo>
                  <a:lnTo>
                    <a:pt x="57" y="41"/>
                  </a:lnTo>
                  <a:lnTo>
                    <a:pt x="50" y="48"/>
                  </a:lnTo>
                  <a:lnTo>
                    <a:pt x="42" y="56"/>
                  </a:lnTo>
                  <a:lnTo>
                    <a:pt x="36" y="64"/>
                  </a:lnTo>
                  <a:lnTo>
                    <a:pt x="29" y="72"/>
                  </a:lnTo>
                  <a:lnTo>
                    <a:pt x="24" y="81"/>
                  </a:lnTo>
                  <a:lnTo>
                    <a:pt x="18" y="91"/>
                  </a:lnTo>
                  <a:lnTo>
                    <a:pt x="14" y="100"/>
                  </a:lnTo>
                  <a:lnTo>
                    <a:pt x="10" y="110"/>
                  </a:lnTo>
                  <a:lnTo>
                    <a:pt x="7" y="121"/>
                  </a:lnTo>
                  <a:lnTo>
                    <a:pt x="4" y="131"/>
                  </a:lnTo>
                  <a:lnTo>
                    <a:pt x="2" y="141"/>
                  </a:lnTo>
                  <a:lnTo>
                    <a:pt x="1" y="152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1" y="184"/>
                  </a:lnTo>
                  <a:lnTo>
                    <a:pt x="3" y="195"/>
                  </a:lnTo>
                  <a:lnTo>
                    <a:pt x="5" y="205"/>
                  </a:lnTo>
                  <a:lnTo>
                    <a:pt x="7" y="216"/>
                  </a:lnTo>
                  <a:lnTo>
                    <a:pt x="11" y="226"/>
                  </a:lnTo>
                  <a:lnTo>
                    <a:pt x="15" y="236"/>
                  </a:lnTo>
                  <a:lnTo>
                    <a:pt x="20" y="245"/>
                  </a:lnTo>
                  <a:lnTo>
                    <a:pt x="25" y="254"/>
                  </a:lnTo>
                  <a:lnTo>
                    <a:pt x="31" y="263"/>
                  </a:lnTo>
                  <a:lnTo>
                    <a:pt x="37" y="272"/>
                  </a:lnTo>
                  <a:lnTo>
                    <a:pt x="44" y="280"/>
                  </a:lnTo>
                  <a:lnTo>
                    <a:pt x="51" y="288"/>
                  </a:lnTo>
                  <a:lnTo>
                    <a:pt x="59" y="295"/>
                  </a:lnTo>
                  <a:lnTo>
                    <a:pt x="68" y="301"/>
                  </a:lnTo>
                  <a:lnTo>
                    <a:pt x="68" y="421"/>
                  </a:lnTo>
                  <a:lnTo>
                    <a:pt x="68" y="838"/>
                  </a:lnTo>
                  <a:lnTo>
                    <a:pt x="167" y="838"/>
                  </a:lnTo>
                  <a:lnTo>
                    <a:pt x="266" y="838"/>
                  </a:lnTo>
                  <a:lnTo>
                    <a:pt x="266" y="42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91F1CFD-6106-4F87-B540-9C2D16B5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324" y="3054836"/>
              <a:ext cx="762529" cy="481051"/>
            </a:xfrm>
            <a:prstGeom prst="rect">
              <a:avLst/>
            </a:prstGeom>
            <a:solidFill>
              <a:srgbClr val="FFBF7F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217E4CFF-77D7-4B56-AC7F-20E215F7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382" y="3054836"/>
              <a:ext cx="762529" cy="481051"/>
            </a:xfrm>
            <a:prstGeom prst="rect">
              <a:avLst/>
            </a:prstGeom>
            <a:solidFill>
              <a:srgbClr val="FFBF7F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DAC02CA-75E7-4226-B1D8-4576D85D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382" y="2572632"/>
              <a:ext cx="762529" cy="482204"/>
            </a:xfrm>
            <a:custGeom>
              <a:avLst/>
              <a:gdLst/>
              <a:ahLst/>
              <a:cxnLst>
                <a:cxn ang="0">
                  <a:pos x="0" y="418"/>
                </a:cxn>
                <a:cxn ang="0">
                  <a:pos x="661" y="418"/>
                </a:cxn>
                <a:cxn ang="0">
                  <a:pos x="661" y="298"/>
                </a:cxn>
                <a:cxn ang="0">
                  <a:pos x="653" y="292"/>
                </a:cxn>
                <a:cxn ang="0">
                  <a:pos x="645" y="286"/>
                </a:cxn>
                <a:cxn ang="0">
                  <a:pos x="639" y="279"/>
                </a:cxn>
                <a:cxn ang="0">
                  <a:pos x="632" y="271"/>
                </a:cxn>
                <a:cxn ang="0">
                  <a:pos x="626" y="263"/>
                </a:cxn>
                <a:cxn ang="0">
                  <a:pos x="620" y="255"/>
                </a:cxn>
                <a:cxn ang="0">
                  <a:pos x="615" y="247"/>
                </a:cxn>
                <a:cxn ang="0">
                  <a:pos x="611" y="238"/>
                </a:cxn>
                <a:cxn ang="0">
                  <a:pos x="606" y="229"/>
                </a:cxn>
                <a:cxn ang="0">
                  <a:pos x="603" y="220"/>
                </a:cxn>
                <a:cxn ang="0">
                  <a:pos x="600" y="210"/>
                </a:cxn>
                <a:cxn ang="0">
                  <a:pos x="597" y="200"/>
                </a:cxn>
                <a:cxn ang="0">
                  <a:pos x="595" y="191"/>
                </a:cxn>
                <a:cxn ang="0">
                  <a:pos x="594" y="181"/>
                </a:cxn>
                <a:cxn ang="0">
                  <a:pos x="594" y="171"/>
                </a:cxn>
                <a:cxn ang="0">
                  <a:pos x="593" y="161"/>
                </a:cxn>
                <a:cxn ang="0">
                  <a:pos x="594" y="151"/>
                </a:cxn>
                <a:cxn ang="0">
                  <a:pos x="595" y="141"/>
                </a:cxn>
                <a:cxn ang="0">
                  <a:pos x="596" y="131"/>
                </a:cxn>
                <a:cxn ang="0">
                  <a:pos x="0" y="0"/>
                </a:cxn>
                <a:cxn ang="0">
                  <a:pos x="0" y="418"/>
                </a:cxn>
              </a:cxnLst>
              <a:rect l="0" t="0" r="r" b="b"/>
              <a:pathLst>
                <a:path w="661" h="418">
                  <a:moveTo>
                    <a:pt x="0" y="418"/>
                  </a:moveTo>
                  <a:lnTo>
                    <a:pt x="661" y="418"/>
                  </a:lnTo>
                  <a:lnTo>
                    <a:pt x="661" y="298"/>
                  </a:lnTo>
                  <a:lnTo>
                    <a:pt x="653" y="292"/>
                  </a:lnTo>
                  <a:lnTo>
                    <a:pt x="645" y="286"/>
                  </a:lnTo>
                  <a:lnTo>
                    <a:pt x="639" y="279"/>
                  </a:lnTo>
                  <a:lnTo>
                    <a:pt x="632" y="271"/>
                  </a:lnTo>
                  <a:lnTo>
                    <a:pt x="626" y="263"/>
                  </a:lnTo>
                  <a:lnTo>
                    <a:pt x="620" y="255"/>
                  </a:lnTo>
                  <a:lnTo>
                    <a:pt x="615" y="247"/>
                  </a:lnTo>
                  <a:lnTo>
                    <a:pt x="611" y="238"/>
                  </a:lnTo>
                  <a:lnTo>
                    <a:pt x="606" y="229"/>
                  </a:lnTo>
                  <a:lnTo>
                    <a:pt x="603" y="220"/>
                  </a:lnTo>
                  <a:lnTo>
                    <a:pt x="600" y="210"/>
                  </a:lnTo>
                  <a:lnTo>
                    <a:pt x="597" y="200"/>
                  </a:lnTo>
                  <a:lnTo>
                    <a:pt x="595" y="191"/>
                  </a:lnTo>
                  <a:lnTo>
                    <a:pt x="594" y="181"/>
                  </a:lnTo>
                  <a:lnTo>
                    <a:pt x="594" y="171"/>
                  </a:lnTo>
                  <a:lnTo>
                    <a:pt x="593" y="161"/>
                  </a:lnTo>
                  <a:lnTo>
                    <a:pt x="594" y="151"/>
                  </a:lnTo>
                  <a:lnTo>
                    <a:pt x="595" y="141"/>
                  </a:lnTo>
                  <a:lnTo>
                    <a:pt x="596" y="131"/>
                  </a:lnTo>
                  <a:lnTo>
                    <a:pt x="0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CC9966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EA17DFD-8938-494F-A1D2-59115AC3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382" y="2187330"/>
              <a:ext cx="876735" cy="536424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0" y="0"/>
                </a:cxn>
                <a:cxn ang="0">
                  <a:pos x="0" y="334"/>
                </a:cxn>
                <a:cxn ang="0">
                  <a:pos x="596" y="465"/>
                </a:cxn>
                <a:cxn ang="0">
                  <a:pos x="599" y="455"/>
                </a:cxn>
                <a:cxn ang="0">
                  <a:pos x="601" y="446"/>
                </a:cxn>
                <a:cxn ang="0">
                  <a:pos x="605" y="436"/>
                </a:cxn>
                <a:cxn ang="0">
                  <a:pos x="609" y="427"/>
                </a:cxn>
                <a:cxn ang="0">
                  <a:pos x="613" y="418"/>
                </a:cxn>
                <a:cxn ang="0">
                  <a:pos x="618" y="409"/>
                </a:cxn>
                <a:cxn ang="0">
                  <a:pos x="624" y="401"/>
                </a:cxn>
                <a:cxn ang="0">
                  <a:pos x="630" y="393"/>
                </a:cxn>
                <a:cxn ang="0">
                  <a:pos x="636" y="386"/>
                </a:cxn>
                <a:cxn ang="0">
                  <a:pos x="643" y="378"/>
                </a:cxn>
                <a:cxn ang="0">
                  <a:pos x="650" y="372"/>
                </a:cxn>
                <a:cxn ang="0">
                  <a:pos x="658" y="365"/>
                </a:cxn>
                <a:cxn ang="0">
                  <a:pos x="666" y="359"/>
                </a:cxn>
                <a:cxn ang="0">
                  <a:pos x="675" y="354"/>
                </a:cxn>
                <a:cxn ang="0">
                  <a:pos x="683" y="349"/>
                </a:cxn>
                <a:cxn ang="0">
                  <a:pos x="692" y="345"/>
                </a:cxn>
                <a:cxn ang="0">
                  <a:pos x="701" y="341"/>
                </a:cxn>
                <a:cxn ang="0">
                  <a:pos x="711" y="338"/>
                </a:cxn>
                <a:cxn ang="0">
                  <a:pos x="720" y="335"/>
                </a:cxn>
                <a:cxn ang="0">
                  <a:pos x="730" y="333"/>
                </a:cxn>
                <a:cxn ang="0">
                  <a:pos x="740" y="332"/>
                </a:cxn>
                <a:cxn ang="0">
                  <a:pos x="750" y="331"/>
                </a:cxn>
                <a:cxn ang="0">
                  <a:pos x="760" y="331"/>
                </a:cxn>
                <a:cxn ang="0">
                  <a:pos x="760" y="0"/>
                </a:cxn>
              </a:cxnLst>
              <a:rect l="0" t="0" r="r" b="b"/>
              <a:pathLst>
                <a:path w="760" h="465">
                  <a:moveTo>
                    <a:pt x="760" y="0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596" y="465"/>
                  </a:lnTo>
                  <a:lnTo>
                    <a:pt x="599" y="455"/>
                  </a:lnTo>
                  <a:lnTo>
                    <a:pt x="601" y="446"/>
                  </a:lnTo>
                  <a:lnTo>
                    <a:pt x="605" y="436"/>
                  </a:lnTo>
                  <a:lnTo>
                    <a:pt x="609" y="427"/>
                  </a:lnTo>
                  <a:lnTo>
                    <a:pt x="613" y="418"/>
                  </a:lnTo>
                  <a:lnTo>
                    <a:pt x="618" y="409"/>
                  </a:lnTo>
                  <a:lnTo>
                    <a:pt x="624" y="401"/>
                  </a:lnTo>
                  <a:lnTo>
                    <a:pt x="630" y="393"/>
                  </a:lnTo>
                  <a:lnTo>
                    <a:pt x="636" y="386"/>
                  </a:lnTo>
                  <a:lnTo>
                    <a:pt x="643" y="378"/>
                  </a:lnTo>
                  <a:lnTo>
                    <a:pt x="650" y="372"/>
                  </a:lnTo>
                  <a:lnTo>
                    <a:pt x="658" y="365"/>
                  </a:lnTo>
                  <a:lnTo>
                    <a:pt x="666" y="359"/>
                  </a:lnTo>
                  <a:lnTo>
                    <a:pt x="675" y="354"/>
                  </a:lnTo>
                  <a:lnTo>
                    <a:pt x="683" y="349"/>
                  </a:lnTo>
                  <a:lnTo>
                    <a:pt x="692" y="345"/>
                  </a:lnTo>
                  <a:lnTo>
                    <a:pt x="701" y="341"/>
                  </a:lnTo>
                  <a:lnTo>
                    <a:pt x="711" y="338"/>
                  </a:lnTo>
                  <a:lnTo>
                    <a:pt x="720" y="335"/>
                  </a:lnTo>
                  <a:lnTo>
                    <a:pt x="730" y="333"/>
                  </a:lnTo>
                  <a:lnTo>
                    <a:pt x="740" y="332"/>
                  </a:lnTo>
                  <a:lnTo>
                    <a:pt x="750" y="331"/>
                  </a:lnTo>
                  <a:lnTo>
                    <a:pt x="760" y="331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CCB266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1FEC5BB-485E-42D4-8532-AF7976320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117" y="2187330"/>
              <a:ext cx="876735" cy="537577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0" y="0"/>
                </a:cxn>
                <a:cxn ang="0">
                  <a:pos x="0" y="331"/>
                </a:cxn>
                <a:cxn ang="0">
                  <a:pos x="10" y="331"/>
                </a:cxn>
                <a:cxn ang="0">
                  <a:pos x="20" y="332"/>
                </a:cxn>
                <a:cxn ang="0">
                  <a:pos x="30" y="334"/>
                </a:cxn>
                <a:cxn ang="0">
                  <a:pos x="41" y="336"/>
                </a:cxn>
                <a:cxn ang="0">
                  <a:pos x="50" y="339"/>
                </a:cxn>
                <a:cxn ang="0">
                  <a:pos x="60" y="343"/>
                </a:cxn>
                <a:cxn ang="0">
                  <a:pos x="69" y="347"/>
                </a:cxn>
                <a:cxn ang="0">
                  <a:pos x="79" y="352"/>
                </a:cxn>
                <a:cxn ang="0">
                  <a:pos x="87" y="357"/>
                </a:cxn>
                <a:cxn ang="0">
                  <a:pos x="96" y="363"/>
                </a:cxn>
                <a:cxn ang="0">
                  <a:pos x="104" y="369"/>
                </a:cxn>
                <a:cxn ang="0">
                  <a:pos x="112" y="376"/>
                </a:cxn>
                <a:cxn ang="0">
                  <a:pos x="119" y="383"/>
                </a:cxn>
                <a:cxn ang="0">
                  <a:pos x="126" y="391"/>
                </a:cxn>
                <a:cxn ang="0">
                  <a:pos x="132" y="399"/>
                </a:cxn>
                <a:cxn ang="0">
                  <a:pos x="138" y="408"/>
                </a:cxn>
                <a:cxn ang="0">
                  <a:pos x="143" y="417"/>
                </a:cxn>
                <a:cxn ang="0">
                  <a:pos x="148" y="426"/>
                </a:cxn>
                <a:cxn ang="0">
                  <a:pos x="152" y="436"/>
                </a:cxn>
                <a:cxn ang="0">
                  <a:pos x="156" y="446"/>
                </a:cxn>
                <a:cxn ang="0">
                  <a:pos x="159" y="456"/>
                </a:cxn>
                <a:cxn ang="0">
                  <a:pos x="161" y="466"/>
                </a:cxn>
                <a:cxn ang="0">
                  <a:pos x="760" y="334"/>
                </a:cxn>
                <a:cxn ang="0">
                  <a:pos x="760" y="0"/>
                </a:cxn>
              </a:cxnLst>
              <a:rect l="0" t="0" r="r" b="b"/>
              <a:pathLst>
                <a:path w="760" h="466">
                  <a:moveTo>
                    <a:pt x="760" y="0"/>
                  </a:moveTo>
                  <a:lnTo>
                    <a:pt x="0" y="0"/>
                  </a:lnTo>
                  <a:lnTo>
                    <a:pt x="0" y="331"/>
                  </a:lnTo>
                  <a:lnTo>
                    <a:pt x="10" y="331"/>
                  </a:lnTo>
                  <a:lnTo>
                    <a:pt x="20" y="332"/>
                  </a:lnTo>
                  <a:lnTo>
                    <a:pt x="30" y="334"/>
                  </a:lnTo>
                  <a:lnTo>
                    <a:pt x="41" y="336"/>
                  </a:lnTo>
                  <a:lnTo>
                    <a:pt x="50" y="339"/>
                  </a:lnTo>
                  <a:lnTo>
                    <a:pt x="60" y="343"/>
                  </a:lnTo>
                  <a:lnTo>
                    <a:pt x="69" y="347"/>
                  </a:lnTo>
                  <a:lnTo>
                    <a:pt x="79" y="352"/>
                  </a:lnTo>
                  <a:lnTo>
                    <a:pt x="87" y="357"/>
                  </a:lnTo>
                  <a:lnTo>
                    <a:pt x="96" y="363"/>
                  </a:lnTo>
                  <a:lnTo>
                    <a:pt x="104" y="369"/>
                  </a:lnTo>
                  <a:lnTo>
                    <a:pt x="112" y="376"/>
                  </a:lnTo>
                  <a:lnTo>
                    <a:pt x="119" y="383"/>
                  </a:lnTo>
                  <a:lnTo>
                    <a:pt x="126" y="391"/>
                  </a:lnTo>
                  <a:lnTo>
                    <a:pt x="132" y="399"/>
                  </a:lnTo>
                  <a:lnTo>
                    <a:pt x="138" y="408"/>
                  </a:lnTo>
                  <a:lnTo>
                    <a:pt x="143" y="417"/>
                  </a:lnTo>
                  <a:lnTo>
                    <a:pt x="148" y="426"/>
                  </a:lnTo>
                  <a:lnTo>
                    <a:pt x="152" y="436"/>
                  </a:lnTo>
                  <a:lnTo>
                    <a:pt x="156" y="446"/>
                  </a:lnTo>
                  <a:lnTo>
                    <a:pt x="159" y="456"/>
                  </a:lnTo>
                  <a:lnTo>
                    <a:pt x="161" y="466"/>
                  </a:lnTo>
                  <a:lnTo>
                    <a:pt x="760" y="33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CC7F66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12">
              <a:extLst>
                <a:ext uri="{FF2B5EF4-FFF2-40B4-BE49-F238E27FC236}">
                  <a16:creationId xmlns:a16="http://schemas.microsoft.com/office/drawing/2014/main" id="{F2995976-71FA-46E9-9531-235855903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117" y="2765282"/>
              <a:ext cx="0" cy="7725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D7BC9CF4-084D-46A6-865E-1687133A9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2117" y="2187330"/>
              <a:ext cx="1154" cy="3818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9EFAD49A-27E1-4797-9299-FFC433B7D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759" y="3242872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1</a:t>
              </a:r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id="{F8B6F10F-F73B-42C6-9BE0-3BBF0FEA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759" y="2784894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2</a:t>
              </a:r>
            </a:p>
          </p:txBody>
        </p:sp>
        <p:sp>
          <p:nvSpPr>
            <p:cNvPr id="32" name="Rectangle 35">
              <a:extLst>
                <a:ext uri="{FF2B5EF4-FFF2-40B4-BE49-F238E27FC236}">
                  <a16:creationId xmlns:a16="http://schemas.microsoft.com/office/drawing/2014/main" id="{11FD770B-6041-4A0D-BC27-F0A8A94B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759" y="2325761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3</a:t>
              </a: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328DF65D-28B3-45C0-87F8-21C86CD2A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343" y="3242872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6</a:t>
              </a: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ED0D66A7-2944-4C08-9096-F792760C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343" y="2784894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5</a:t>
              </a: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06FCE22E-2388-490E-8C0E-FD972A825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343" y="2325761"/>
              <a:ext cx="306797" cy="18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Lot 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F7A4A2C-0B0E-476F-AB05-188113F57B91}"/>
                </a:ext>
              </a:extLst>
            </p:cNvPr>
            <p:cNvSpPr/>
            <p:nvPr/>
          </p:nvSpPr>
          <p:spPr>
            <a:xfrm>
              <a:off x="1992094" y="2184749"/>
              <a:ext cx="1751793" cy="13531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24CF715-6468-4F6E-A62E-E61C99B85E62}"/>
                </a:ext>
              </a:extLst>
            </p:cNvPr>
            <p:cNvCxnSpPr/>
            <p:nvPr/>
          </p:nvCxnSpPr>
          <p:spPr>
            <a:xfrm>
              <a:off x="5408909" y="3536042"/>
              <a:ext cx="22828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F31E56-1A6A-46E3-8E12-6E8DC53CE33E}"/>
              </a:ext>
            </a:extLst>
          </p:cNvPr>
          <p:cNvGrpSpPr>
            <a:grpSpLocks noChangeAspect="1"/>
          </p:cNvGrpSpPr>
          <p:nvPr/>
        </p:nvGrpSpPr>
        <p:grpSpPr>
          <a:xfrm>
            <a:off x="1140325" y="4367790"/>
            <a:ext cx="4872560" cy="2099546"/>
            <a:chOff x="1784351" y="2227263"/>
            <a:chExt cx="5570538" cy="2400300"/>
          </a:xfrm>
        </p:grpSpPr>
        <p:sp>
          <p:nvSpPr>
            <p:cNvPr id="50" name="Line 5">
              <a:extLst>
                <a:ext uri="{FF2B5EF4-FFF2-40B4-BE49-F238E27FC236}">
                  <a16:creationId xmlns:a16="http://schemas.microsoft.com/office/drawing/2014/main" id="{3E1F0896-B96E-406F-9BC9-866BD526D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3429000"/>
              <a:ext cx="2936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6">
              <a:extLst>
                <a:ext uri="{FF2B5EF4-FFF2-40B4-BE49-F238E27FC236}">
                  <a16:creationId xmlns:a16="http://schemas.microsoft.com/office/drawing/2014/main" id="{85BC5FFC-5351-4AEF-BD92-D78C5C725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6" y="3132138"/>
              <a:ext cx="0" cy="296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7">
              <a:extLst>
                <a:ext uri="{FF2B5EF4-FFF2-40B4-BE49-F238E27FC236}">
                  <a16:creationId xmlns:a16="http://schemas.microsoft.com/office/drawing/2014/main" id="{61FD29A8-4E76-4C40-BC7C-F04DFDE89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9988" y="3132138"/>
              <a:ext cx="2936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8">
              <a:extLst>
                <a:ext uri="{FF2B5EF4-FFF2-40B4-BE49-F238E27FC236}">
                  <a16:creationId xmlns:a16="http://schemas.microsoft.com/office/drawing/2014/main" id="{43E56163-5521-47F1-8222-35570A278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3132138"/>
              <a:ext cx="0" cy="296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Line 9">
              <a:extLst>
                <a:ext uri="{FF2B5EF4-FFF2-40B4-BE49-F238E27FC236}">
                  <a16:creationId xmlns:a16="http://schemas.microsoft.com/office/drawing/2014/main" id="{BC0767E0-F4A5-4D00-878A-D584E2AAD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3132138"/>
              <a:ext cx="2936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10">
              <a:extLst>
                <a:ext uri="{FF2B5EF4-FFF2-40B4-BE49-F238E27FC236}">
                  <a16:creationId xmlns:a16="http://schemas.microsoft.com/office/drawing/2014/main" id="{123A4ADE-1CF9-4A1D-9ABD-E3DDE0B2D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6" y="2836863"/>
              <a:ext cx="0" cy="295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Line 11">
              <a:extLst>
                <a:ext uri="{FF2B5EF4-FFF2-40B4-BE49-F238E27FC236}">
                  <a16:creationId xmlns:a16="http://schemas.microsoft.com/office/drawing/2014/main" id="{4DDB5548-D2F4-49EB-AC3A-698A12B8C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9988" y="2836863"/>
              <a:ext cx="2936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643923C9-F80F-418E-8CFD-E4B81594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2836863"/>
              <a:ext cx="0" cy="295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Line 13">
              <a:extLst>
                <a:ext uri="{FF2B5EF4-FFF2-40B4-BE49-F238E27FC236}">
                  <a16:creationId xmlns:a16="http://schemas.microsoft.com/office/drawing/2014/main" id="{3734A1EC-7844-4AB7-89C2-F22D7E450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676" y="3429000"/>
              <a:ext cx="2952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4">
              <a:extLst>
                <a:ext uri="{FF2B5EF4-FFF2-40B4-BE49-F238E27FC236}">
                  <a16:creationId xmlns:a16="http://schemas.microsoft.com/office/drawing/2014/main" id="{2EE27234-438A-44A2-928F-DD5D59D35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951" y="3132138"/>
              <a:ext cx="0" cy="296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Line 15">
              <a:extLst>
                <a:ext uri="{FF2B5EF4-FFF2-40B4-BE49-F238E27FC236}">
                  <a16:creationId xmlns:a16="http://schemas.microsoft.com/office/drawing/2014/main" id="{2729F64F-8581-4521-BCEB-72B2847E5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3676" y="3132138"/>
              <a:ext cx="2952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888095FB-4031-4C84-8A2E-06699AE90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676" y="3132138"/>
              <a:ext cx="0" cy="296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2997ACE0-09C0-4136-A1F8-C2EA9AAEC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676" y="3132138"/>
              <a:ext cx="2952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Line 18">
              <a:extLst>
                <a:ext uri="{FF2B5EF4-FFF2-40B4-BE49-F238E27FC236}">
                  <a16:creationId xmlns:a16="http://schemas.microsoft.com/office/drawing/2014/main" id="{01B9E3A0-9C27-49BD-9835-E9374D623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951" y="2836863"/>
              <a:ext cx="0" cy="295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Line 19">
              <a:extLst>
                <a:ext uri="{FF2B5EF4-FFF2-40B4-BE49-F238E27FC236}">
                  <a16:creationId xmlns:a16="http://schemas.microsoft.com/office/drawing/2014/main" id="{E55666A8-D0C8-4CEF-8E56-CD1B97C14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3676" y="2836863"/>
              <a:ext cx="2952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20">
              <a:extLst>
                <a:ext uri="{FF2B5EF4-FFF2-40B4-BE49-F238E27FC236}">
                  <a16:creationId xmlns:a16="http://schemas.microsoft.com/office/drawing/2014/main" id="{1151F6A1-3CBB-408E-BC32-A400906D1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676" y="2836863"/>
              <a:ext cx="0" cy="295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CC25E331-346E-429D-96EB-3A5EB317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813" y="3132138"/>
              <a:ext cx="0" cy="296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Line 22">
              <a:extLst>
                <a:ext uri="{FF2B5EF4-FFF2-40B4-BE49-F238E27FC236}">
                  <a16:creationId xmlns:a16="http://schemas.microsoft.com/office/drawing/2014/main" id="{075BB8D1-1A3C-4990-A048-C3B19B6B8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813" y="2836863"/>
              <a:ext cx="0" cy="295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Line 23">
              <a:extLst>
                <a:ext uri="{FF2B5EF4-FFF2-40B4-BE49-F238E27FC236}">
                  <a16:creationId xmlns:a16="http://schemas.microsoft.com/office/drawing/2014/main" id="{28567F6E-C6D4-4C9F-B618-B3B71253A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1813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Line 24">
              <a:extLst>
                <a:ext uri="{FF2B5EF4-FFF2-40B4-BE49-F238E27FC236}">
                  <a16:creationId xmlns:a16="http://schemas.microsoft.com/office/drawing/2014/main" id="{DB3CF19E-B38C-4AE8-9FB6-C2AF9577F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813" y="224631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Line 25">
              <a:extLst>
                <a:ext uri="{FF2B5EF4-FFF2-40B4-BE49-F238E27FC236}">
                  <a16:creationId xmlns:a16="http://schemas.microsoft.com/office/drawing/2014/main" id="{68FC19CD-75E4-48BD-AACC-5B2164ACF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1813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Line 26">
              <a:extLst>
                <a:ext uri="{FF2B5EF4-FFF2-40B4-BE49-F238E27FC236}">
                  <a16:creationId xmlns:a16="http://schemas.microsoft.com/office/drawing/2014/main" id="{2FF97F9C-89CE-403A-9F40-85EA29720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776" y="2246313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Line 27">
              <a:extLst>
                <a:ext uri="{FF2B5EF4-FFF2-40B4-BE49-F238E27FC236}">
                  <a16:creationId xmlns:a16="http://schemas.microsoft.com/office/drawing/2014/main" id="{E6390517-6573-4118-AB11-7E77B9D8E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326" y="224631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Line 28">
              <a:extLst>
                <a:ext uri="{FF2B5EF4-FFF2-40B4-BE49-F238E27FC236}">
                  <a16:creationId xmlns:a16="http://schemas.microsoft.com/office/drawing/2014/main" id="{0B457360-317A-4829-ACC6-FED5D0A75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326" y="2246313"/>
              <a:ext cx="11779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29">
              <a:extLst>
                <a:ext uri="{FF2B5EF4-FFF2-40B4-BE49-F238E27FC236}">
                  <a16:creationId xmlns:a16="http://schemas.microsoft.com/office/drawing/2014/main" id="{EBA5365E-3078-4E10-BD45-8391AC394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251" y="2246313"/>
              <a:ext cx="0" cy="1182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30">
              <a:extLst>
                <a:ext uri="{FF2B5EF4-FFF2-40B4-BE49-F238E27FC236}">
                  <a16:creationId xmlns:a16="http://schemas.microsoft.com/office/drawing/2014/main" id="{812D8C41-860A-4D14-9C53-86865C6B0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1813" y="4610100"/>
              <a:ext cx="1179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Line 31">
              <a:extLst>
                <a:ext uri="{FF2B5EF4-FFF2-40B4-BE49-F238E27FC236}">
                  <a16:creationId xmlns:a16="http://schemas.microsoft.com/office/drawing/2014/main" id="{98B2A496-BC5E-4128-95B3-71E29F13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1813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Line 32">
              <a:extLst>
                <a:ext uri="{FF2B5EF4-FFF2-40B4-BE49-F238E27FC236}">
                  <a16:creationId xmlns:a16="http://schemas.microsoft.com/office/drawing/2014/main" id="{90D8D3AF-167D-44D8-B73A-27C2237E4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251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Line 33">
              <a:extLst>
                <a:ext uri="{FF2B5EF4-FFF2-40B4-BE49-F238E27FC236}">
                  <a16:creationId xmlns:a16="http://schemas.microsoft.com/office/drawing/2014/main" id="{61E77DF4-0FD9-4309-B8D9-3C9D02086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1326" y="4610100"/>
              <a:ext cx="11779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Line 34">
              <a:extLst>
                <a:ext uri="{FF2B5EF4-FFF2-40B4-BE49-F238E27FC236}">
                  <a16:creationId xmlns:a16="http://schemas.microsoft.com/office/drawing/2014/main" id="{AD2A38AB-044A-4899-992C-CBF0A8121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0776" y="4610100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Line 35">
              <a:extLst>
                <a:ext uri="{FF2B5EF4-FFF2-40B4-BE49-F238E27FC236}">
                  <a16:creationId xmlns:a16="http://schemas.microsoft.com/office/drawing/2014/main" id="{6E0A5190-7570-4609-AFDD-503B5F8A4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Line 36">
              <a:extLst>
                <a:ext uri="{FF2B5EF4-FFF2-40B4-BE49-F238E27FC236}">
                  <a16:creationId xmlns:a16="http://schemas.microsoft.com/office/drawing/2014/main" id="{FD2AE749-2171-4193-A830-ECEB6AA3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951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Line 37">
              <a:extLst>
                <a:ext uri="{FF2B5EF4-FFF2-40B4-BE49-F238E27FC236}">
                  <a16:creationId xmlns:a16="http://schemas.microsoft.com/office/drawing/2014/main" id="{CF86C725-ADA7-42C8-98A9-E70F4F653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9988" y="3429000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Line 38">
              <a:extLst>
                <a:ext uri="{FF2B5EF4-FFF2-40B4-BE49-F238E27FC236}">
                  <a16:creationId xmlns:a16="http://schemas.microsoft.com/office/drawing/2014/main" id="{83C62FFB-02FD-4E24-ADAA-604AAA5FC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9988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Line 39">
              <a:extLst>
                <a:ext uri="{FF2B5EF4-FFF2-40B4-BE49-F238E27FC236}">
                  <a16:creationId xmlns:a16="http://schemas.microsoft.com/office/drawing/2014/main" id="{C172C836-A67D-488B-8D45-9824060A4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224631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Line 40">
              <a:extLst>
                <a:ext uri="{FF2B5EF4-FFF2-40B4-BE49-F238E27FC236}">
                  <a16:creationId xmlns:a16="http://schemas.microsoft.com/office/drawing/2014/main" id="{E08CC37F-C3A1-4B4D-B1F4-6ED8CC292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951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41">
              <a:extLst>
                <a:ext uri="{FF2B5EF4-FFF2-40B4-BE49-F238E27FC236}">
                  <a16:creationId xmlns:a16="http://schemas.microsoft.com/office/drawing/2014/main" id="{1A4B7F30-4B0B-4509-8D70-02271147D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9988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Line 42">
              <a:extLst>
                <a:ext uri="{FF2B5EF4-FFF2-40B4-BE49-F238E27FC236}">
                  <a16:creationId xmlns:a16="http://schemas.microsoft.com/office/drawing/2014/main" id="{9DE15049-50EB-4CBD-87AC-F7CF302B0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9988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Line 43">
              <a:extLst>
                <a:ext uri="{FF2B5EF4-FFF2-40B4-BE49-F238E27FC236}">
                  <a16:creationId xmlns:a16="http://schemas.microsoft.com/office/drawing/2014/main" id="{B55CF8E2-8EFE-467E-B4CD-7478BC897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951" y="224631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44">
              <a:extLst>
                <a:ext uri="{FF2B5EF4-FFF2-40B4-BE49-F238E27FC236}">
                  <a16:creationId xmlns:a16="http://schemas.microsoft.com/office/drawing/2014/main" id="{FB884CC0-9B67-4D4C-BE02-E82CAEAD0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Line 45">
              <a:extLst>
                <a:ext uri="{FF2B5EF4-FFF2-40B4-BE49-F238E27FC236}">
                  <a16:creationId xmlns:a16="http://schemas.microsoft.com/office/drawing/2014/main" id="{C29412B2-02A9-4162-A5AB-D46339A1B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8951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Line 46">
              <a:extLst>
                <a:ext uri="{FF2B5EF4-FFF2-40B4-BE49-F238E27FC236}">
                  <a16:creationId xmlns:a16="http://schemas.microsoft.com/office/drawing/2014/main" id="{7B5757AA-6D1D-4C5F-87E7-08107DC38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951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Line 47">
              <a:extLst>
                <a:ext uri="{FF2B5EF4-FFF2-40B4-BE49-F238E27FC236}">
                  <a16:creationId xmlns:a16="http://schemas.microsoft.com/office/drawing/2014/main" id="{3B74A3A5-3B69-4858-B6C9-A61F67391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951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Line 48">
              <a:extLst>
                <a:ext uri="{FF2B5EF4-FFF2-40B4-BE49-F238E27FC236}">
                  <a16:creationId xmlns:a16="http://schemas.microsoft.com/office/drawing/2014/main" id="{157003F2-7486-4492-9AAB-CAA469B83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Line 49">
              <a:extLst>
                <a:ext uri="{FF2B5EF4-FFF2-40B4-BE49-F238E27FC236}">
                  <a16:creationId xmlns:a16="http://schemas.microsoft.com/office/drawing/2014/main" id="{5EBDAA72-6ED9-40D7-A448-EBD22C069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8951" y="3429000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Line 50">
              <a:extLst>
                <a:ext uri="{FF2B5EF4-FFF2-40B4-BE49-F238E27FC236}">
                  <a16:creationId xmlns:a16="http://schemas.microsoft.com/office/drawing/2014/main" id="{9F2721FA-A7CC-47E6-BD6C-C665DF9AB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951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Line 51">
              <a:extLst>
                <a:ext uri="{FF2B5EF4-FFF2-40B4-BE49-F238E27FC236}">
                  <a16:creationId xmlns:a16="http://schemas.microsoft.com/office/drawing/2014/main" id="{4C618F9F-88EB-4738-832F-A0CD400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224631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Line 52">
              <a:extLst>
                <a:ext uri="{FF2B5EF4-FFF2-40B4-BE49-F238E27FC236}">
                  <a16:creationId xmlns:a16="http://schemas.microsoft.com/office/drawing/2014/main" id="{9D56F66A-37D4-46BB-96D6-59E28001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76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Line 53">
              <a:extLst>
                <a:ext uri="{FF2B5EF4-FFF2-40B4-BE49-F238E27FC236}">
                  <a16:creationId xmlns:a16="http://schemas.microsoft.com/office/drawing/2014/main" id="{9B152552-3D28-4755-AE6A-F63826511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57913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Line 54">
              <a:extLst>
                <a:ext uri="{FF2B5EF4-FFF2-40B4-BE49-F238E27FC236}">
                  <a16:creationId xmlns:a16="http://schemas.microsoft.com/office/drawing/2014/main" id="{23D7554C-123E-48E3-9C48-80B4901BA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7913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ne 55">
              <a:extLst>
                <a:ext uri="{FF2B5EF4-FFF2-40B4-BE49-F238E27FC236}">
                  <a16:creationId xmlns:a16="http://schemas.microsoft.com/office/drawing/2014/main" id="{BF9723EA-53D3-49FA-98F7-4D0D12DB0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76" y="2246313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ne 56">
              <a:extLst>
                <a:ext uri="{FF2B5EF4-FFF2-40B4-BE49-F238E27FC236}">
                  <a16:creationId xmlns:a16="http://schemas.microsoft.com/office/drawing/2014/main" id="{D35D23A7-297A-4F0C-B140-2F0D86D05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6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Line 57">
              <a:extLst>
                <a:ext uri="{FF2B5EF4-FFF2-40B4-BE49-F238E27FC236}">
                  <a16:creationId xmlns:a16="http://schemas.microsoft.com/office/drawing/2014/main" id="{0B702D59-3FAA-4D7F-9685-A2164834D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6876" y="2836863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Line 58">
              <a:extLst>
                <a:ext uri="{FF2B5EF4-FFF2-40B4-BE49-F238E27FC236}">
                  <a16:creationId xmlns:a16="http://schemas.microsoft.com/office/drawing/2014/main" id="{D881D5BE-F1E7-4632-8E30-AE572559C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6876" y="2246313"/>
              <a:ext cx="0" cy="590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Line 59">
              <a:extLst>
                <a:ext uri="{FF2B5EF4-FFF2-40B4-BE49-F238E27FC236}">
                  <a16:creationId xmlns:a16="http://schemas.microsoft.com/office/drawing/2014/main" id="{E18FF69A-817C-45FA-9DFC-8D58B117C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76" y="2836863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Line 60">
              <a:extLst>
                <a:ext uri="{FF2B5EF4-FFF2-40B4-BE49-F238E27FC236}">
                  <a16:creationId xmlns:a16="http://schemas.microsoft.com/office/drawing/2014/main" id="{61F1464C-509B-4AD1-82DD-6563D56B0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6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Line 61">
              <a:extLst>
                <a:ext uri="{FF2B5EF4-FFF2-40B4-BE49-F238E27FC236}">
                  <a16:creationId xmlns:a16="http://schemas.microsoft.com/office/drawing/2014/main" id="{73AF0849-D15D-41E2-8CD3-F18306153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6876" y="3429000"/>
              <a:ext cx="59055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Line 62">
              <a:extLst>
                <a:ext uri="{FF2B5EF4-FFF2-40B4-BE49-F238E27FC236}">
                  <a16:creationId xmlns:a16="http://schemas.microsoft.com/office/drawing/2014/main" id="{07A47D4F-F047-481B-A2BE-CB08FDA34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6876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Line 63">
              <a:extLst>
                <a:ext uri="{FF2B5EF4-FFF2-40B4-BE49-F238E27FC236}">
                  <a16:creationId xmlns:a16="http://schemas.microsoft.com/office/drawing/2014/main" id="{70277436-B12C-4AB9-A0BD-BEE37E922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2836863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Line 64">
              <a:extLst>
                <a:ext uri="{FF2B5EF4-FFF2-40B4-BE49-F238E27FC236}">
                  <a16:creationId xmlns:a16="http://schemas.microsoft.com/office/drawing/2014/main" id="{0268B7BC-847B-4DD4-9DA8-41E9D63C7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76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Line 65">
              <a:extLst>
                <a:ext uri="{FF2B5EF4-FFF2-40B4-BE49-F238E27FC236}">
                  <a16:creationId xmlns:a16="http://schemas.microsoft.com/office/drawing/2014/main" id="{C280ECA1-F94C-40FA-826B-0674CDE79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57913" y="3429000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Line 66">
              <a:extLst>
                <a:ext uri="{FF2B5EF4-FFF2-40B4-BE49-F238E27FC236}">
                  <a16:creationId xmlns:a16="http://schemas.microsoft.com/office/drawing/2014/main" id="{40AD13FC-9E6D-4B0F-9390-0982E1355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7913" y="2836863"/>
              <a:ext cx="0" cy="592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Line 67">
              <a:extLst>
                <a:ext uri="{FF2B5EF4-FFF2-40B4-BE49-F238E27FC236}">
                  <a16:creationId xmlns:a16="http://schemas.microsoft.com/office/drawing/2014/main" id="{290B0406-E0B4-4232-9E35-A2B1908E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2246313"/>
              <a:ext cx="1179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Line 68">
              <a:extLst>
                <a:ext uri="{FF2B5EF4-FFF2-40B4-BE49-F238E27FC236}">
                  <a16:creationId xmlns:a16="http://schemas.microsoft.com/office/drawing/2014/main" id="{3FAFA564-BC06-4C27-974A-AF1C696F3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6" y="2246313"/>
              <a:ext cx="0" cy="1182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Line 69">
              <a:extLst>
                <a:ext uri="{FF2B5EF4-FFF2-40B4-BE49-F238E27FC236}">
                  <a16:creationId xmlns:a16="http://schemas.microsoft.com/office/drawing/2014/main" id="{83954588-F039-4195-8FB3-765C726D6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57913" y="3429000"/>
              <a:ext cx="1179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70">
              <a:extLst>
                <a:ext uri="{FF2B5EF4-FFF2-40B4-BE49-F238E27FC236}">
                  <a16:creationId xmlns:a16="http://schemas.microsoft.com/office/drawing/2014/main" id="{443EB8FA-B5A6-4F72-B0E5-827DB18E8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7913" y="2246313"/>
              <a:ext cx="0" cy="1182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Line 71">
              <a:extLst>
                <a:ext uri="{FF2B5EF4-FFF2-40B4-BE49-F238E27FC236}">
                  <a16:creationId xmlns:a16="http://schemas.microsoft.com/office/drawing/2014/main" id="{29B62318-9F07-4CCD-98D5-A68FDADE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9988" y="3429000"/>
              <a:ext cx="11779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Line 72">
              <a:extLst>
                <a:ext uri="{FF2B5EF4-FFF2-40B4-BE49-F238E27FC236}">
                  <a16:creationId xmlns:a16="http://schemas.microsoft.com/office/drawing/2014/main" id="{4F23415A-0A1E-4B2C-B564-D4AD7029E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66519612-2963-4DD6-B38B-2F5265BCF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9988" y="4610100"/>
              <a:ext cx="11779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Line 74">
              <a:extLst>
                <a:ext uri="{FF2B5EF4-FFF2-40B4-BE49-F238E27FC236}">
                  <a16:creationId xmlns:a16="http://schemas.microsoft.com/office/drawing/2014/main" id="{90BE2DBB-FAF1-4E29-9454-A1461C4B4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9988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Line 75">
              <a:extLst>
                <a:ext uri="{FF2B5EF4-FFF2-40B4-BE49-F238E27FC236}">
                  <a16:creationId xmlns:a16="http://schemas.microsoft.com/office/drawing/2014/main" id="{0AA737EB-3BDB-4AB0-A8CD-446631933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3429000"/>
              <a:ext cx="1179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Line 76">
              <a:extLst>
                <a:ext uri="{FF2B5EF4-FFF2-40B4-BE49-F238E27FC236}">
                  <a16:creationId xmlns:a16="http://schemas.microsoft.com/office/drawing/2014/main" id="{77A1B15B-21CA-4C34-AEAE-2D13D8236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6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Line 77">
              <a:extLst>
                <a:ext uri="{FF2B5EF4-FFF2-40B4-BE49-F238E27FC236}">
                  <a16:creationId xmlns:a16="http://schemas.microsoft.com/office/drawing/2014/main" id="{0B7B11AA-A60B-4E9A-973F-D2E3970B1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57913" y="4610100"/>
              <a:ext cx="1179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Line 78">
              <a:extLst>
                <a:ext uri="{FF2B5EF4-FFF2-40B4-BE49-F238E27FC236}">
                  <a16:creationId xmlns:a16="http://schemas.microsoft.com/office/drawing/2014/main" id="{6EF0EDC4-B79D-4BF2-8990-3EF530A25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7913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Line 79">
              <a:extLst>
                <a:ext uri="{FF2B5EF4-FFF2-40B4-BE49-F238E27FC236}">
                  <a16:creationId xmlns:a16="http://schemas.microsoft.com/office/drawing/2014/main" id="{2E7EA7C2-E95E-4AF9-814A-1CDDE298B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8951" y="4610100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Line 80">
              <a:extLst>
                <a:ext uri="{FF2B5EF4-FFF2-40B4-BE49-F238E27FC236}">
                  <a16:creationId xmlns:a16="http://schemas.microsoft.com/office/drawing/2014/main" id="{62C11F4A-C89A-439D-B2F2-3D88A81D7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8951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Line 81">
              <a:extLst>
                <a:ext uri="{FF2B5EF4-FFF2-40B4-BE49-F238E27FC236}">
                  <a16:creationId xmlns:a16="http://schemas.microsoft.com/office/drawing/2014/main" id="{63E68D9C-134A-460A-A3DB-2C0554BF9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951" y="3429000"/>
              <a:ext cx="5889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Line 82">
              <a:extLst>
                <a:ext uri="{FF2B5EF4-FFF2-40B4-BE49-F238E27FC236}">
                  <a16:creationId xmlns:a16="http://schemas.microsoft.com/office/drawing/2014/main" id="{4C365D0D-E32A-4270-9902-8D87DCABD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7913" y="3429000"/>
              <a:ext cx="0" cy="1181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Freeform 83">
              <a:extLst>
                <a:ext uri="{FF2B5EF4-FFF2-40B4-BE49-F238E27FC236}">
                  <a16:creationId xmlns:a16="http://schemas.microsoft.com/office/drawing/2014/main" id="{4F11F871-3368-4713-A599-626F3264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2227263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1 w 22"/>
                <a:gd name="T7" fmla="*/ 7 h 23"/>
                <a:gd name="T8" fmla="*/ 21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5 w 22"/>
                <a:gd name="T19" fmla="*/ 1 h 23"/>
                <a:gd name="T20" fmla="*/ 14 w 22"/>
                <a:gd name="T21" fmla="*/ 1 h 23"/>
                <a:gd name="T22" fmla="*/ 12 w 22"/>
                <a:gd name="T23" fmla="*/ 0 h 23"/>
                <a:gd name="T24" fmla="*/ 11 w 22"/>
                <a:gd name="T25" fmla="*/ 0 h 23"/>
                <a:gd name="T26" fmla="*/ 10 w 22"/>
                <a:gd name="T27" fmla="*/ 0 h 23"/>
                <a:gd name="T28" fmla="*/ 8 w 22"/>
                <a:gd name="T29" fmla="*/ 1 h 23"/>
                <a:gd name="T30" fmla="*/ 7 w 22"/>
                <a:gd name="T31" fmla="*/ 1 h 23"/>
                <a:gd name="T32" fmla="*/ 5 w 22"/>
                <a:gd name="T33" fmla="*/ 2 h 23"/>
                <a:gd name="T34" fmla="*/ 4 w 22"/>
                <a:gd name="T35" fmla="*/ 3 h 23"/>
                <a:gd name="T36" fmla="*/ 3 w 22"/>
                <a:gd name="T37" fmla="*/ 4 h 23"/>
                <a:gd name="T38" fmla="*/ 2 w 22"/>
                <a:gd name="T39" fmla="*/ 5 h 23"/>
                <a:gd name="T40" fmla="*/ 1 w 22"/>
                <a:gd name="T41" fmla="*/ 6 h 23"/>
                <a:gd name="T42" fmla="*/ 1 w 22"/>
                <a:gd name="T43" fmla="*/ 7 h 23"/>
                <a:gd name="T44" fmla="*/ 0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0 w 22"/>
                <a:gd name="T53" fmla="*/ 14 h 23"/>
                <a:gd name="T54" fmla="*/ 1 w 22"/>
                <a:gd name="T55" fmla="*/ 16 h 23"/>
                <a:gd name="T56" fmla="*/ 1 w 22"/>
                <a:gd name="T57" fmla="*/ 17 h 23"/>
                <a:gd name="T58" fmla="*/ 2 w 22"/>
                <a:gd name="T59" fmla="*/ 18 h 23"/>
                <a:gd name="T60" fmla="*/ 3 w 22"/>
                <a:gd name="T61" fmla="*/ 19 h 23"/>
                <a:gd name="T62" fmla="*/ 4 w 22"/>
                <a:gd name="T63" fmla="*/ 20 h 23"/>
                <a:gd name="T64" fmla="*/ 5 w 22"/>
                <a:gd name="T65" fmla="*/ 21 h 23"/>
                <a:gd name="T66" fmla="*/ 7 w 22"/>
                <a:gd name="T67" fmla="*/ 22 h 23"/>
                <a:gd name="T68" fmla="*/ 8 w 22"/>
                <a:gd name="T69" fmla="*/ 22 h 23"/>
                <a:gd name="T70" fmla="*/ 10 w 22"/>
                <a:gd name="T71" fmla="*/ 22 h 23"/>
                <a:gd name="T72" fmla="*/ 11 w 22"/>
                <a:gd name="T73" fmla="*/ 23 h 23"/>
                <a:gd name="T74" fmla="*/ 12 w 22"/>
                <a:gd name="T75" fmla="*/ 22 h 23"/>
                <a:gd name="T76" fmla="*/ 14 w 22"/>
                <a:gd name="T77" fmla="*/ 22 h 23"/>
                <a:gd name="T78" fmla="*/ 15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1 w 22"/>
                <a:gd name="T89" fmla="*/ 17 h 23"/>
                <a:gd name="T90" fmla="*/ 21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Freeform 84">
              <a:extLst>
                <a:ext uri="{FF2B5EF4-FFF2-40B4-BE49-F238E27FC236}">
                  <a16:creationId xmlns:a16="http://schemas.microsoft.com/office/drawing/2014/main" id="{06BD1619-7D66-4119-B683-9C78EC1C2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2227263"/>
              <a:ext cx="34925" cy="36513"/>
            </a:xfrm>
            <a:custGeom>
              <a:avLst/>
              <a:gdLst>
                <a:gd name="T0" fmla="*/ 98 w 98"/>
                <a:gd name="T1" fmla="*/ 45 h 98"/>
                <a:gd name="T2" fmla="*/ 97 w 98"/>
                <a:gd name="T3" fmla="*/ 39 h 98"/>
                <a:gd name="T4" fmla="*/ 95 w 98"/>
                <a:gd name="T5" fmla="*/ 33 h 98"/>
                <a:gd name="T6" fmla="*/ 93 w 98"/>
                <a:gd name="T7" fmla="*/ 27 h 98"/>
                <a:gd name="T8" fmla="*/ 90 w 98"/>
                <a:gd name="T9" fmla="*/ 21 h 98"/>
                <a:gd name="T10" fmla="*/ 86 w 98"/>
                <a:gd name="T11" fmla="*/ 16 h 98"/>
                <a:gd name="T12" fmla="*/ 81 w 98"/>
                <a:gd name="T13" fmla="*/ 12 h 98"/>
                <a:gd name="T14" fmla="*/ 76 w 98"/>
                <a:gd name="T15" fmla="*/ 8 h 98"/>
                <a:gd name="T16" fmla="*/ 71 w 98"/>
                <a:gd name="T17" fmla="*/ 5 h 98"/>
                <a:gd name="T18" fmla="*/ 65 w 98"/>
                <a:gd name="T19" fmla="*/ 2 h 98"/>
                <a:gd name="T20" fmla="*/ 59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2 h 98"/>
                <a:gd name="T30" fmla="*/ 27 w 98"/>
                <a:gd name="T31" fmla="*/ 5 h 98"/>
                <a:gd name="T32" fmla="*/ 22 w 98"/>
                <a:gd name="T33" fmla="*/ 8 h 98"/>
                <a:gd name="T34" fmla="*/ 17 w 98"/>
                <a:gd name="T35" fmla="*/ 12 h 98"/>
                <a:gd name="T36" fmla="*/ 12 w 98"/>
                <a:gd name="T37" fmla="*/ 16 h 98"/>
                <a:gd name="T38" fmla="*/ 8 w 98"/>
                <a:gd name="T39" fmla="*/ 21 h 98"/>
                <a:gd name="T40" fmla="*/ 5 w 98"/>
                <a:gd name="T41" fmla="*/ 27 h 98"/>
                <a:gd name="T42" fmla="*/ 3 w 98"/>
                <a:gd name="T43" fmla="*/ 33 h 98"/>
                <a:gd name="T44" fmla="*/ 1 w 98"/>
                <a:gd name="T45" fmla="*/ 39 h 98"/>
                <a:gd name="T46" fmla="*/ 0 w 98"/>
                <a:gd name="T47" fmla="*/ 45 h 98"/>
                <a:gd name="T48" fmla="*/ 0 w 98"/>
                <a:gd name="T49" fmla="*/ 52 h 98"/>
                <a:gd name="T50" fmla="*/ 1 w 98"/>
                <a:gd name="T51" fmla="*/ 58 h 98"/>
                <a:gd name="T52" fmla="*/ 3 w 98"/>
                <a:gd name="T53" fmla="*/ 64 h 98"/>
                <a:gd name="T54" fmla="*/ 5 w 98"/>
                <a:gd name="T55" fmla="*/ 70 h 98"/>
                <a:gd name="T56" fmla="*/ 8 w 98"/>
                <a:gd name="T57" fmla="*/ 76 h 98"/>
                <a:gd name="T58" fmla="*/ 12 w 98"/>
                <a:gd name="T59" fmla="*/ 81 h 98"/>
                <a:gd name="T60" fmla="*/ 17 w 98"/>
                <a:gd name="T61" fmla="*/ 86 h 98"/>
                <a:gd name="T62" fmla="*/ 22 w 98"/>
                <a:gd name="T63" fmla="*/ 89 h 98"/>
                <a:gd name="T64" fmla="*/ 27 w 98"/>
                <a:gd name="T65" fmla="*/ 93 h 98"/>
                <a:gd name="T66" fmla="*/ 33 w 98"/>
                <a:gd name="T67" fmla="*/ 95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9 w 98"/>
                <a:gd name="T75" fmla="*/ 97 h 98"/>
                <a:gd name="T76" fmla="*/ 65 w 98"/>
                <a:gd name="T77" fmla="*/ 95 h 98"/>
                <a:gd name="T78" fmla="*/ 71 w 98"/>
                <a:gd name="T79" fmla="*/ 93 h 98"/>
                <a:gd name="T80" fmla="*/ 76 w 98"/>
                <a:gd name="T81" fmla="*/ 89 h 98"/>
                <a:gd name="T82" fmla="*/ 81 w 98"/>
                <a:gd name="T83" fmla="*/ 86 h 98"/>
                <a:gd name="T84" fmla="*/ 86 w 98"/>
                <a:gd name="T85" fmla="*/ 81 h 98"/>
                <a:gd name="T86" fmla="*/ 90 w 98"/>
                <a:gd name="T87" fmla="*/ 76 h 98"/>
                <a:gd name="T88" fmla="*/ 93 w 98"/>
                <a:gd name="T89" fmla="*/ 70 h 98"/>
                <a:gd name="T90" fmla="*/ 95 w 98"/>
                <a:gd name="T91" fmla="*/ 64 h 98"/>
                <a:gd name="T92" fmla="*/ 97 w 98"/>
                <a:gd name="T93" fmla="*/ 58 h 98"/>
                <a:gd name="T94" fmla="*/ 98 w 98"/>
                <a:gd name="T9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5"/>
                  </a:lnTo>
                  <a:lnTo>
                    <a:pt x="98" y="42"/>
                  </a:lnTo>
                  <a:lnTo>
                    <a:pt x="97" y="39"/>
                  </a:lnTo>
                  <a:lnTo>
                    <a:pt x="96" y="36"/>
                  </a:lnTo>
                  <a:lnTo>
                    <a:pt x="95" y="33"/>
                  </a:lnTo>
                  <a:lnTo>
                    <a:pt x="94" y="30"/>
                  </a:lnTo>
                  <a:lnTo>
                    <a:pt x="93" y="27"/>
                  </a:lnTo>
                  <a:lnTo>
                    <a:pt x="91" y="24"/>
                  </a:lnTo>
                  <a:lnTo>
                    <a:pt x="90" y="21"/>
                  </a:lnTo>
                  <a:lnTo>
                    <a:pt x="88" y="19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1" y="5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4" y="67"/>
                  </a:lnTo>
                  <a:lnTo>
                    <a:pt x="5" y="70"/>
                  </a:lnTo>
                  <a:lnTo>
                    <a:pt x="7" y="73"/>
                  </a:lnTo>
                  <a:lnTo>
                    <a:pt x="8" y="76"/>
                  </a:lnTo>
                  <a:lnTo>
                    <a:pt x="10" y="79"/>
                  </a:lnTo>
                  <a:lnTo>
                    <a:pt x="12" y="81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89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6" y="96"/>
                  </a:lnTo>
                  <a:lnTo>
                    <a:pt x="39" y="97"/>
                  </a:lnTo>
                  <a:lnTo>
                    <a:pt x="43" y="97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2" y="96"/>
                  </a:lnTo>
                  <a:lnTo>
                    <a:pt x="65" y="95"/>
                  </a:lnTo>
                  <a:lnTo>
                    <a:pt x="68" y="94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76" y="89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3"/>
                  </a:lnTo>
                  <a:lnTo>
                    <a:pt x="86" y="81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4" y="67"/>
                  </a:lnTo>
                  <a:lnTo>
                    <a:pt x="95" y="64"/>
                  </a:lnTo>
                  <a:lnTo>
                    <a:pt x="96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Freeform 85">
              <a:extLst>
                <a:ext uri="{FF2B5EF4-FFF2-40B4-BE49-F238E27FC236}">
                  <a16:creationId xmlns:a16="http://schemas.microsoft.com/office/drawing/2014/main" id="{D1E79B0E-86D1-42C4-B848-F43A9016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3409950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1 w 22"/>
                <a:gd name="T7" fmla="*/ 7 h 23"/>
                <a:gd name="T8" fmla="*/ 21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5 w 22"/>
                <a:gd name="T19" fmla="*/ 1 h 23"/>
                <a:gd name="T20" fmla="*/ 14 w 22"/>
                <a:gd name="T21" fmla="*/ 1 h 23"/>
                <a:gd name="T22" fmla="*/ 12 w 22"/>
                <a:gd name="T23" fmla="*/ 0 h 23"/>
                <a:gd name="T24" fmla="*/ 11 w 22"/>
                <a:gd name="T25" fmla="*/ 0 h 23"/>
                <a:gd name="T26" fmla="*/ 10 w 22"/>
                <a:gd name="T27" fmla="*/ 0 h 23"/>
                <a:gd name="T28" fmla="*/ 8 w 22"/>
                <a:gd name="T29" fmla="*/ 1 h 23"/>
                <a:gd name="T30" fmla="*/ 7 w 22"/>
                <a:gd name="T31" fmla="*/ 1 h 23"/>
                <a:gd name="T32" fmla="*/ 5 w 22"/>
                <a:gd name="T33" fmla="*/ 2 h 23"/>
                <a:gd name="T34" fmla="*/ 4 w 22"/>
                <a:gd name="T35" fmla="*/ 3 h 23"/>
                <a:gd name="T36" fmla="*/ 3 w 22"/>
                <a:gd name="T37" fmla="*/ 4 h 23"/>
                <a:gd name="T38" fmla="*/ 2 w 22"/>
                <a:gd name="T39" fmla="*/ 5 h 23"/>
                <a:gd name="T40" fmla="*/ 1 w 22"/>
                <a:gd name="T41" fmla="*/ 6 h 23"/>
                <a:gd name="T42" fmla="*/ 1 w 22"/>
                <a:gd name="T43" fmla="*/ 7 h 23"/>
                <a:gd name="T44" fmla="*/ 0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0 w 22"/>
                <a:gd name="T53" fmla="*/ 14 h 23"/>
                <a:gd name="T54" fmla="*/ 1 w 22"/>
                <a:gd name="T55" fmla="*/ 16 h 23"/>
                <a:gd name="T56" fmla="*/ 1 w 22"/>
                <a:gd name="T57" fmla="*/ 17 h 23"/>
                <a:gd name="T58" fmla="*/ 2 w 22"/>
                <a:gd name="T59" fmla="*/ 18 h 23"/>
                <a:gd name="T60" fmla="*/ 3 w 22"/>
                <a:gd name="T61" fmla="*/ 19 h 23"/>
                <a:gd name="T62" fmla="*/ 4 w 22"/>
                <a:gd name="T63" fmla="*/ 20 h 23"/>
                <a:gd name="T64" fmla="*/ 5 w 22"/>
                <a:gd name="T65" fmla="*/ 21 h 23"/>
                <a:gd name="T66" fmla="*/ 7 w 22"/>
                <a:gd name="T67" fmla="*/ 22 h 23"/>
                <a:gd name="T68" fmla="*/ 8 w 22"/>
                <a:gd name="T69" fmla="*/ 22 h 23"/>
                <a:gd name="T70" fmla="*/ 10 w 22"/>
                <a:gd name="T71" fmla="*/ 22 h 23"/>
                <a:gd name="T72" fmla="*/ 11 w 22"/>
                <a:gd name="T73" fmla="*/ 23 h 23"/>
                <a:gd name="T74" fmla="*/ 12 w 22"/>
                <a:gd name="T75" fmla="*/ 22 h 23"/>
                <a:gd name="T76" fmla="*/ 14 w 22"/>
                <a:gd name="T77" fmla="*/ 22 h 23"/>
                <a:gd name="T78" fmla="*/ 15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1 w 22"/>
                <a:gd name="T89" fmla="*/ 17 h 23"/>
                <a:gd name="T90" fmla="*/ 21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EA0ECE78-0C39-4212-8E9D-DBFC2F51A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3409950"/>
              <a:ext cx="34925" cy="36513"/>
            </a:xfrm>
            <a:custGeom>
              <a:avLst/>
              <a:gdLst>
                <a:gd name="T0" fmla="*/ 98 w 98"/>
                <a:gd name="T1" fmla="*/ 46 h 99"/>
                <a:gd name="T2" fmla="*/ 97 w 98"/>
                <a:gd name="T3" fmla="*/ 40 h 99"/>
                <a:gd name="T4" fmla="*/ 95 w 98"/>
                <a:gd name="T5" fmla="*/ 34 h 99"/>
                <a:gd name="T6" fmla="*/ 93 w 98"/>
                <a:gd name="T7" fmla="*/ 28 h 99"/>
                <a:gd name="T8" fmla="*/ 90 w 98"/>
                <a:gd name="T9" fmla="*/ 22 h 99"/>
                <a:gd name="T10" fmla="*/ 86 w 98"/>
                <a:gd name="T11" fmla="*/ 17 h 99"/>
                <a:gd name="T12" fmla="*/ 81 w 98"/>
                <a:gd name="T13" fmla="*/ 13 h 99"/>
                <a:gd name="T14" fmla="*/ 76 w 98"/>
                <a:gd name="T15" fmla="*/ 9 h 99"/>
                <a:gd name="T16" fmla="*/ 71 w 98"/>
                <a:gd name="T17" fmla="*/ 6 h 99"/>
                <a:gd name="T18" fmla="*/ 65 w 98"/>
                <a:gd name="T19" fmla="*/ 3 h 99"/>
                <a:gd name="T20" fmla="*/ 59 w 98"/>
                <a:gd name="T21" fmla="*/ 1 h 99"/>
                <a:gd name="T22" fmla="*/ 52 w 98"/>
                <a:gd name="T23" fmla="*/ 1 h 99"/>
                <a:gd name="T24" fmla="*/ 46 w 98"/>
                <a:gd name="T25" fmla="*/ 1 h 99"/>
                <a:gd name="T26" fmla="*/ 39 w 98"/>
                <a:gd name="T27" fmla="*/ 1 h 99"/>
                <a:gd name="T28" fmla="*/ 33 w 98"/>
                <a:gd name="T29" fmla="*/ 3 h 99"/>
                <a:gd name="T30" fmla="*/ 27 w 98"/>
                <a:gd name="T31" fmla="*/ 6 h 99"/>
                <a:gd name="T32" fmla="*/ 22 w 98"/>
                <a:gd name="T33" fmla="*/ 9 h 99"/>
                <a:gd name="T34" fmla="*/ 17 w 98"/>
                <a:gd name="T35" fmla="*/ 13 h 99"/>
                <a:gd name="T36" fmla="*/ 12 w 98"/>
                <a:gd name="T37" fmla="*/ 17 h 99"/>
                <a:gd name="T38" fmla="*/ 8 w 98"/>
                <a:gd name="T39" fmla="*/ 22 h 99"/>
                <a:gd name="T40" fmla="*/ 5 w 98"/>
                <a:gd name="T41" fmla="*/ 28 h 99"/>
                <a:gd name="T42" fmla="*/ 3 w 98"/>
                <a:gd name="T43" fmla="*/ 34 h 99"/>
                <a:gd name="T44" fmla="*/ 1 w 98"/>
                <a:gd name="T45" fmla="*/ 40 h 99"/>
                <a:gd name="T46" fmla="*/ 0 w 98"/>
                <a:gd name="T47" fmla="*/ 46 h 99"/>
                <a:gd name="T48" fmla="*/ 0 w 98"/>
                <a:gd name="T49" fmla="*/ 53 h 99"/>
                <a:gd name="T50" fmla="*/ 1 w 98"/>
                <a:gd name="T51" fmla="*/ 59 h 99"/>
                <a:gd name="T52" fmla="*/ 3 w 98"/>
                <a:gd name="T53" fmla="*/ 65 h 99"/>
                <a:gd name="T54" fmla="*/ 5 w 98"/>
                <a:gd name="T55" fmla="*/ 71 h 99"/>
                <a:gd name="T56" fmla="*/ 8 w 98"/>
                <a:gd name="T57" fmla="*/ 77 h 99"/>
                <a:gd name="T58" fmla="*/ 12 w 98"/>
                <a:gd name="T59" fmla="*/ 82 h 99"/>
                <a:gd name="T60" fmla="*/ 17 w 98"/>
                <a:gd name="T61" fmla="*/ 86 h 99"/>
                <a:gd name="T62" fmla="*/ 22 w 98"/>
                <a:gd name="T63" fmla="*/ 90 h 99"/>
                <a:gd name="T64" fmla="*/ 27 w 98"/>
                <a:gd name="T65" fmla="*/ 93 h 99"/>
                <a:gd name="T66" fmla="*/ 33 w 98"/>
                <a:gd name="T67" fmla="*/ 96 h 99"/>
                <a:gd name="T68" fmla="*/ 39 w 98"/>
                <a:gd name="T69" fmla="*/ 98 h 99"/>
                <a:gd name="T70" fmla="*/ 46 w 98"/>
                <a:gd name="T71" fmla="*/ 98 h 99"/>
                <a:gd name="T72" fmla="*/ 52 w 98"/>
                <a:gd name="T73" fmla="*/ 98 h 99"/>
                <a:gd name="T74" fmla="*/ 59 w 98"/>
                <a:gd name="T75" fmla="*/ 98 h 99"/>
                <a:gd name="T76" fmla="*/ 65 w 98"/>
                <a:gd name="T77" fmla="*/ 96 h 99"/>
                <a:gd name="T78" fmla="*/ 71 w 98"/>
                <a:gd name="T79" fmla="*/ 93 h 99"/>
                <a:gd name="T80" fmla="*/ 76 w 98"/>
                <a:gd name="T81" fmla="*/ 90 h 99"/>
                <a:gd name="T82" fmla="*/ 81 w 98"/>
                <a:gd name="T83" fmla="*/ 86 h 99"/>
                <a:gd name="T84" fmla="*/ 86 w 98"/>
                <a:gd name="T85" fmla="*/ 82 h 99"/>
                <a:gd name="T86" fmla="*/ 90 w 98"/>
                <a:gd name="T87" fmla="*/ 77 h 99"/>
                <a:gd name="T88" fmla="*/ 93 w 98"/>
                <a:gd name="T89" fmla="*/ 71 h 99"/>
                <a:gd name="T90" fmla="*/ 95 w 98"/>
                <a:gd name="T91" fmla="*/ 65 h 99"/>
                <a:gd name="T92" fmla="*/ 97 w 98"/>
                <a:gd name="T93" fmla="*/ 59 h 99"/>
                <a:gd name="T94" fmla="*/ 98 w 98"/>
                <a:gd name="T9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9">
                  <a:moveTo>
                    <a:pt x="98" y="50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2"/>
                  </a:lnTo>
                  <a:lnTo>
                    <a:pt x="88" y="20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1" y="13"/>
                  </a:lnTo>
                  <a:lnTo>
                    <a:pt x="79" y="11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8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9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9" y="98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Freeform 87">
              <a:extLst>
                <a:ext uri="{FF2B5EF4-FFF2-40B4-BE49-F238E27FC236}">
                  <a16:creationId xmlns:a16="http://schemas.microsoft.com/office/drawing/2014/main" id="{8A72FA1D-A835-4A5B-9A0D-77AB273E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92638"/>
              <a:ext cx="34925" cy="34925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0 h 22"/>
                <a:gd name="T4" fmla="*/ 22 w 22"/>
                <a:gd name="T5" fmla="*/ 9 h 22"/>
                <a:gd name="T6" fmla="*/ 21 w 22"/>
                <a:gd name="T7" fmla="*/ 7 h 22"/>
                <a:gd name="T8" fmla="*/ 21 w 22"/>
                <a:gd name="T9" fmla="*/ 6 h 22"/>
                <a:gd name="T10" fmla="*/ 20 w 22"/>
                <a:gd name="T11" fmla="*/ 4 h 22"/>
                <a:gd name="T12" fmla="*/ 19 w 22"/>
                <a:gd name="T13" fmla="*/ 4 h 22"/>
                <a:gd name="T14" fmla="*/ 18 w 22"/>
                <a:gd name="T15" fmla="*/ 2 h 22"/>
                <a:gd name="T16" fmla="*/ 17 w 22"/>
                <a:gd name="T17" fmla="*/ 2 h 22"/>
                <a:gd name="T18" fmla="*/ 15 w 22"/>
                <a:gd name="T19" fmla="*/ 1 h 22"/>
                <a:gd name="T20" fmla="*/ 14 w 22"/>
                <a:gd name="T21" fmla="*/ 1 h 22"/>
                <a:gd name="T22" fmla="*/ 12 w 22"/>
                <a:gd name="T23" fmla="*/ 0 h 22"/>
                <a:gd name="T24" fmla="*/ 11 w 22"/>
                <a:gd name="T25" fmla="*/ 0 h 22"/>
                <a:gd name="T26" fmla="*/ 10 w 22"/>
                <a:gd name="T27" fmla="*/ 0 h 22"/>
                <a:gd name="T28" fmla="*/ 8 w 22"/>
                <a:gd name="T29" fmla="*/ 1 h 22"/>
                <a:gd name="T30" fmla="*/ 7 w 22"/>
                <a:gd name="T31" fmla="*/ 1 h 22"/>
                <a:gd name="T32" fmla="*/ 5 w 22"/>
                <a:gd name="T33" fmla="*/ 2 h 22"/>
                <a:gd name="T34" fmla="*/ 4 w 22"/>
                <a:gd name="T35" fmla="*/ 2 h 22"/>
                <a:gd name="T36" fmla="*/ 3 w 22"/>
                <a:gd name="T37" fmla="*/ 4 h 22"/>
                <a:gd name="T38" fmla="*/ 2 w 22"/>
                <a:gd name="T39" fmla="*/ 4 h 22"/>
                <a:gd name="T40" fmla="*/ 1 w 22"/>
                <a:gd name="T41" fmla="*/ 6 h 22"/>
                <a:gd name="T42" fmla="*/ 1 w 22"/>
                <a:gd name="T43" fmla="*/ 7 h 22"/>
                <a:gd name="T44" fmla="*/ 0 w 22"/>
                <a:gd name="T45" fmla="*/ 9 h 22"/>
                <a:gd name="T46" fmla="*/ 0 w 22"/>
                <a:gd name="T47" fmla="*/ 10 h 22"/>
                <a:gd name="T48" fmla="*/ 0 w 22"/>
                <a:gd name="T49" fmla="*/ 11 h 22"/>
                <a:gd name="T50" fmla="*/ 0 w 22"/>
                <a:gd name="T51" fmla="*/ 13 h 22"/>
                <a:gd name="T52" fmla="*/ 0 w 22"/>
                <a:gd name="T53" fmla="*/ 14 h 22"/>
                <a:gd name="T54" fmla="*/ 1 w 22"/>
                <a:gd name="T55" fmla="*/ 16 h 22"/>
                <a:gd name="T56" fmla="*/ 1 w 22"/>
                <a:gd name="T57" fmla="*/ 17 h 22"/>
                <a:gd name="T58" fmla="*/ 2 w 22"/>
                <a:gd name="T59" fmla="*/ 18 h 22"/>
                <a:gd name="T60" fmla="*/ 3 w 22"/>
                <a:gd name="T61" fmla="*/ 19 h 22"/>
                <a:gd name="T62" fmla="*/ 4 w 22"/>
                <a:gd name="T63" fmla="*/ 20 h 22"/>
                <a:gd name="T64" fmla="*/ 5 w 22"/>
                <a:gd name="T65" fmla="*/ 21 h 22"/>
                <a:gd name="T66" fmla="*/ 7 w 22"/>
                <a:gd name="T67" fmla="*/ 22 h 22"/>
                <a:gd name="T68" fmla="*/ 8 w 22"/>
                <a:gd name="T69" fmla="*/ 22 h 22"/>
                <a:gd name="T70" fmla="*/ 10 w 22"/>
                <a:gd name="T71" fmla="*/ 22 h 22"/>
                <a:gd name="T72" fmla="*/ 11 w 22"/>
                <a:gd name="T73" fmla="*/ 22 h 22"/>
                <a:gd name="T74" fmla="*/ 12 w 22"/>
                <a:gd name="T75" fmla="*/ 22 h 22"/>
                <a:gd name="T76" fmla="*/ 14 w 22"/>
                <a:gd name="T77" fmla="*/ 22 h 22"/>
                <a:gd name="T78" fmla="*/ 15 w 22"/>
                <a:gd name="T79" fmla="*/ 22 h 22"/>
                <a:gd name="T80" fmla="*/ 17 w 22"/>
                <a:gd name="T81" fmla="*/ 21 h 22"/>
                <a:gd name="T82" fmla="*/ 18 w 22"/>
                <a:gd name="T83" fmla="*/ 20 h 22"/>
                <a:gd name="T84" fmla="*/ 19 w 22"/>
                <a:gd name="T85" fmla="*/ 19 h 22"/>
                <a:gd name="T86" fmla="*/ 20 w 22"/>
                <a:gd name="T87" fmla="*/ 18 h 22"/>
                <a:gd name="T88" fmla="*/ 21 w 22"/>
                <a:gd name="T89" fmla="*/ 17 h 22"/>
                <a:gd name="T90" fmla="*/ 21 w 22"/>
                <a:gd name="T91" fmla="*/ 16 h 22"/>
                <a:gd name="T92" fmla="*/ 22 w 22"/>
                <a:gd name="T93" fmla="*/ 14 h 22"/>
                <a:gd name="T94" fmla="*/ 22 w 22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Freeform 88">
              <a:extLst>
                <a:ext uri="{FF2B5EF4-FFF2-40B4-BE49-F238E27FC236}">
                  <a16:creationId xmlns:a16="http://schemas.microsoft.com/office/drawing/2014/main" id="{DA8B06AC-21A5-4167-A2D4-7AE24DA0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92638"/>
              <a:ext cx="34925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5 w 98"/>
                <a:gd name="T5" fmla="*/ 34 h 98"/>
                <a:gd name="T6" fmla="*/ 93 w 98"/>
                <a:gd name="T7" fmla="*/ 28 h 98"/>
                <a:gd name="T8" fmla="*/ 90 w 98"/>
                <a:gd name="T9" fmla="*/ 22 h 98"/>
                <a:gd name="T10" fmla="*/ 86 w 98"/>
                <a:gd name="T11" fmla="*/ 17 h 98"/>
                <a:gd name="T12" fmla="*/ 81 w 98"/>
                <a:gd name="T13" fmla="*/ 12 h 98"/>
                <a:gd name="T14" fmla="*/ 76 w 98"/>
                <a:gd name="T15" fmla="*/ 9 h 98"/>
                <a:gd name="T16" fmla="*/ 71 w 98"/>
                <a:gd name="T17" fmla="*/ 5 h 98"/>
                <a:gd name="T18" fmla="*/ 65 w 98"/>
                <a:gd name="T19" fmla="*/ 3 h 98"/>
                <a:gd name="T20" fmla="*/ 59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3 h 98"/>
                <a:gd name="T30" fmla="*/ 27 w 98"/>
                <a:gd name="T31" fmla="*/ 5 h 98"/>
                <a:gd name="T32" fmla="*/ 22 w 98"/>
                <a:gd name="T33" fmla="*/ 9 h 98"/>
                <a:gd name="T34" fmla="*/ 17 w 98"/>
                <a:gd name="T35" fmla="*/ 12 h 98"/>
                <a:gd name="T36" fmla="*/ 12 w 98"/>
                <a:gd name="T37" fmla="*/ 17 h 98"/>
                <a:gd name="T38" fmla="*/ 8 w 98"/>
                <a:gd name="T39" fmla="*/ 22 h 98"/>
                <a:gd name="T40" fmla="*/ 5 w 98"/>
                <a:gd name="T41" fmla="*/ 28 h 98"/>
                <a:gd name="T42" fmla="*/ 3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3 w 98"/>
                <a:gd name="T53" fmla="*/ 65 h 98"/>
                <a:gd name="T54" fmla="*/ 5 w 98"/>
                <a:gd name="T55" fmla="*/ 71 h 98"/>
                <a:gd name="T56" fmla="*/ 8 w 98"/>
                <a:gd name="T57" fmla="*/ 77 h 98"/>
                <a:gd name="T58" fmla="*/ 12 w 98"/>
                <a:gd name="T59" fmla="*/ 82 h 98"/>
                <a:gd name="T60" fmla="*/ 17 w 98"/>
                <a:gd name="T61" fmla="*/ 86 h 98"/>
                <a:gd name="T62" fmla="*/ 22 w 98"/>
                <a:gd name="T63" fmla="*/ 90 h 98"/>
                <a:gd name="T64" fmla="*/ 27 w 98"/>
                <a:gd name="T65" fmla="*/ 93 h 98"/>
                <a:gd name="T66" fmla="*/ 33 w 98"/>
                <a:gd name="T67" fmla="*/ 96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9 w 98"/>
                <a:gd name="T75" fmla="*/ 97 h 98"/>
                <a:gd name="T76" fmla="*/ 65 w 98"/>
                <a:gd name="T77" fmla="*/ 96 h 98"/>
                <a:gd name="T78" fmla="*/ 71 w 98"/>
                <a:gd name="T79" fmla="*/ 93 h 98"/>
                <a:gd name="T80" fmla="*/ 76 w 98"/>
                <a:gd name="T81" fmla="*/ 90 h 98"/>
                <a:gd name="T82" fmla="*/ 81 w 98"/>
                <a:gd name="T83" fmla="*/ 86 h 98"/>
                <a:gd name="T84" fmla="*/ 86 w 98"/>
                <a:gd name="T85" fmla="*/ 82 h 98"/>
                <a:gd name="T86" fmla="*/ 90 w 98"/>
                <a:gd name="T87" fmla="*/ 77 h 98"/>
                <a:gd name="T88" fmla="*/ 93 w 98"/>
                <a:gd name="T89" fmla="*/ 71 h 98"/>
                <a:gd name="T90" fmla="*/ 95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Freeform 89">
              <a:extLst>
                <a:ext uri="{FF2B5EF4-FFF2-40B4-BE49-F238E27FC236}">
                  <a16:creationId xmlns:a16="http://schemas.microsoft.com/office/drawing/2014/main" id="{06D926FC-D4CA-460B-9AA1-57779F1B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4592638"/>
              <a:ext cx="34925" cy="34925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0 h 22"/>
                <a:gd name="T4" fmla="*/ 22 w 22"/>
                <a:gd name="T5" fmla="*/ 9 h 22"/>
                <a:gd name="T6" fmla="*/ 22 w 22"/>
                <a:gd name="T7" fmla="*/ 7 h 22"/>
                <a:gd name="T8" fmla="*/ 21 w 22"/>
                <a:gd name="T9" fmla="*/ 6 h 22"/>
                <a:gd name="T10" fmla="*/ 20 w 22"/>
                <a:gd name="T11" fmla="*/ 4 h 22"/>
                <a:gd name="T12" fmla="*/ 19 w 22"/>
                <a:gd name="T13" fmla="*/ 4 h 22"/>
                <a:gd name="T14" fmla="*/ 18 w 22"/>
                <a:gd name="T15" fmla="*/ 2 h 22"/>
                <a:gd name="T16" fmla="*/ 17 w 22"/>
                <a:gd name="T17" fmla="*/ 2 h 22"/>
                <a:gd name="T18" fmla="*/ 16 w 22"/>
                <a:gd name="T19" fmla="*/ 1 h 22"/>
                <a:gd name="T20" fmla="*/ 14 w 22"/>
                <a:gd name="T21" fmla="*/ 1 h 22"/>
                <a:gd name="T22" fmla="*/ 13 w 22"/>
                <a:gd name="T23" fmla="*/ 0 h 22"/>
                <a:gd name="T24" fmla="*/ 11 w 22"/>
                <a:gd name="T25" fmla="*/ 0 h 22"/>
                <a:gd name="T26" fmla="*/ 10 w 22"/>
                <a:gd name="T27" fmla="*/ 0 h 22"/>
                <a:gd name="T28" fmla="*/ 8 w 22"/>
                <a:gd name="T29" fmla="*/ 1 h 22"/>
                <a:gd name="T30" fmla="*/ 7 w 22"/>
                <a:gd name="T31" fmla="*/ 1 h 22"/>
                <a:gd name="T32" fmla="*/ 6 w 22"/>
                <a:gd name="T33" fmla="*/ 2 h 22"/>
                <a:gd name="T34" fmla="*/ 4 w 22"/>
                <a:gd name="T35" fmla="*/ 2 h 22"/>
                <a:gd name="T36" fmla="*/ 3 w 22"/>
                <a:gd name="T37" fmla="*/ 4 h 22"/>
                <a:gd name="T38" fmla="*/ 2 w 22"/>
                <a:gd name="T39" fmla="*/ 4 h 22"/>
                <a:gd name="T40" fmla="*/ 2 w 22"/>
                <a:gd name="T41" fmla="*/ 6 h 22"/>
                <a:gd name="T42" fmla="*/ 1 w 22"/>
                <a:gd name="T43" fmla="*/ 7 h 22"/>
                <a:gd name="T44" fmla="*/ 0 w 22"/>
                <a:gd name="T45" fmla="*/ 9 h 22"/>
                <a:gd name="T46" fmla="*/ 0 w 22"/>
                <a:gd name="T47" fmla="*/ 10 h 22"/>
                <a:gd name="T48" fmla="*/ 0 w 22"/>
                <a:gd name="T49" fmla="*/ 11 h 22"/>
                <a:gd name="T50" fmla="*/ 0 w 22"/>
                <a:gd name="T51" fmla="*/ 13 h 22"/>
                <a:gd name="T52" fmla="*/ 0 w 22"/>
                <a:gd name="T53" fmla="*/ 14 h 22"/>
                <a:gd name="T54" fmla="*/ 1 w 22"/>
                <a:gd name="T55" fmla="*/ 16 h 22"/>
                <a:gd name="T56" fmla="*/ 2 w 22"/>
                <a:gd name="T57" fmla="*/ 17 h 22"/>
                <a:gd name="T58" fmla="*/ 2 w 22"/>
                <a:gd name="T59" fmla="*/ 18 h 22"/>
                <a:gd name="T60" fmla="*/ 3 w 22"/>
                <a:gd name="T61" fmla="*/ 19 h 22"/>
                <a:gd name="T62" fmla="*/ 4 w 22"/>
                <a:gd name="T63" fmla="*/ 20 h 22"/>
                <a:gd name="T64" fmla="*/ 6 w 22"/>
                <a:gd name="T65" fmla="*/ 21 h 22"/>
                <a:gd name="T66" fmla="*/ 7 w 22"/>
                <a:gd name="T67" fmla="*/ 22 h 22"/>
                <a:gd name="T68" fmla="*/ 8 w 22"/>
                <a:gd name="T69" fmla="*/ 22 h 22"/>
                <a:gd name="T70" fmla="*/ 10 w 22"/>
                <a:gd name="T71" fmla="*/ 22 h 22"/>
                <a:gd name="T72" fmla="*/ 11 w 22"/>
                <a:gd name="T73" fmla="*/ 22 h 22"/>
                <a:gd name="T74" fmla="*/ 13 w 22"/>
                <a:gd name="T75" fmla="*/ 22 h 22"/>
                <a:gd name="T76" fmla="*/ 14 w 22"/>
                <a:gd name="T77" fmla="*/ 22 h 22"/>
                <a:gd name="T78" fmla="*/ 16 w 22"/>
                <a:gd name="T79" fmla="*/ 22 h 22"/>
                <a:gd name="T80" fmla="*/ 17 w 22"/>
                <a:gd name="T81" fmla="*/ 21 h 22"/>
                <a:gd name="T82" fmla="*/ 18 w 22"/>
                <a:gd name="T83" fmla="*/ 20 h 22"/>
                <a:gd name="T84" fmla="*/ 19 w 22"/>
                <a:gd name="T85" fmla="*/ 19 h 22"/>
                <a:gd name="T86" fmla="*/ 20 w 22"/>
                <a:gd name="T87" fmla="*/ 18 h 22"/>
                <a:gd name="T88" fmla="*/ 21 w 22"/>
                <a:gd name="T89" fmla="*/ 17 h 22"/>
                <a:gd name="T90" fmla="*/ 22 w 22"/>
                <a:gd name="T91" fmla="*/ 16 h 22"/>
                <a:gd name="T92" fmla="*/ 22 w 22"/>
                <a:gd name="T93" fmla="*/ 14 h 22"/>
                <a:gd name="T94" fmla="*/ 22 w 22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Freeform 90">
              <a:extLst>
                <a:ext uri="{FF2B5EF4-FFF2-40B4-BE49-F238E27FC236}">
                  <a16:creationId xmlns:a16="http://schemas.microsoft.com/office/drawing/2014/main" id="{84BBEE48-B258-4DB6-8F78-E697DF773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4592638"/>
              <a:ext cx="34925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5 w 98"/>
                <a:gd name="T5" fmla="*/ 34 h 98"/>
                <a:gd name="T6" fmla="*/ 93 w 98"/>
                <a:gd name="T7" fmla="*/ 28 h 98"/>
                <a:gd name="T8" fmla="*/ 90 w 98"/>
                <a:gd name="T9" fmla="*/ 22 h 98"/>
                <a:gd name="T10" fmla="*/ 86 w 98"/>
                <a:gd name="T11" fmla="*/ 17 h 98"/>
                <a:gd name="T12" fmla="*/ 81 w 98"/>
                <a:gd name="T13" fmla="*/ 12 h 98"/>
                <a:gd name="T14" fmla="*/ 76 w 98"/>
                <a:gd name="T15" fmla="*/ 9 h 98"/>
                <a:gd name="T16" fmla="*/ 71 w 98"/>
                <a:gd name="T17" fmla="*/ 5 h 98"/>
                <a:gd name="T18" fmla="*/ 65 w 98"/>
                <a:gd name="T19" fmla="*/ 3 h 98"/>
                <a:gd name="T20" fmla="*/ 58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3 h 98"/>
                <a:gd name="T30" fmla="*/ 27 w 98"/>
                <a:gd name="T31" fmla="*/ 5 h 98"/>
                <a:gd name="T32" fmla="*/ 22 w 98"/>
                <a:gd name="T33" fmla="*/ 9 h 98"/>
                <a:gd name="T34" fmla="*/ 16 w 98"/>
                <a:gd name="T35" fmla="*/ 12 h 98"/>
                <a:gd name="T36" fmla="*/ 12 w 98"/>
                <a:gd name="T37" fmla="*/ 17 h 98"/>
                <a:gd name="T38" fmla="*/ 8 w 98"/>
                <a:gd name="T39" fmla="*/ 22 h 98"/>
                <a:gd name="T40" fmla="*/ 5 w 98"/>
                <a:gd name="T41" fmla="*/ 28 h 98"/>
                <a:gd name="T42" fmla="*/ 2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2 w 98"/>
                <a:gd name="T53" fmla="*/ 65 h 98"/>
                <a:gd name="T54" fmla="*/ 5 w 98"/>
                <a:gd name="T55" fmla="*/ 71 h 98"/>
                <a:gd name="T56" fmla="*/ 8 w 98"/>
                <a:gd name="T57" fmla="*/ 77 h 98"/>
                <a:gd name="T58" fmla="*/ 12 w 98"/>
                <a:gd name="T59" fmla="*/ 82 h 98"/>
                <a:gd name="T60" fmla="*/ 16 w 98"/>
                <a:gd name="T61" fmla="*/ 86 h 98"/>
                <a:gd name="T62" fmla="*/ 22 w 98"/>
                <a:gd name="T63" fmla="*/ 90 h 98"/>
                <a:gd name="T64" fmla="*/ 27 w 98"/>
                <a:gd name="T65" fmla="*/ 93 h 98"/>
                <a:gd name="T66" fmla="*/ 33 w 98"/>
                <a:gd name="T67" fmla="*/ 96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8 w 98"/>
                <a:gd name="T75" fmla="*/ 97 h 98"/>
                <a:gd name="T76" fmla="*/ 65 w 98"/>
                <a:gd name="T77" fmla="*/ 96 h 98"/>
                <a:gd name="T78" fmla="*/ 71 w 98"/>
                <a:gd name="T79" fmla="*/ 93 h 98"/>
                <a:gd name="T80" fmla="*/ 76 w 98"/>
                <a:gd name="T81" fmla="*/ 90 h 98"/>
                <a:gd name="T82" fmla="*/ 81 w 98"/>
                <a:gd name="T83" fmla="*/ 86 h 98"/>
                <a:gd name="T84" fmla="*/ 86 w 98"/>
                <a:gd name="T85" fmla="*/ 82 h 98"/>
                <a:gd name="T86" fmla="*/ 90 w 98"/>
                <a:gd name="T87" fmla="*/ 77 h 98"/>
                <a:gd name="T88" fmla="*/ 93 w 98"/>
                <a:gd name="T89" fmla="*/ 71 h 98"/>
                <a:gd name="T90" fmla="*/ 95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7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2" y="98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8" y="97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Freeform 91">
              <a:extLst>
                <a:ext uri="{FF2B5EF4-FFF2-40B4-BE49-F238E27FC236}">
                  <a16:creationId xmlns:a16="http://schemas.microsoft.com/office/drawing/2014/main" id="{1FB28246-8031-4250-A3D5-4BF83329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4592638"/>
              <a:ext cx="36513" cy="34925"/>
            </a:xfrm>
            <a:custGeom>
              <a:avLst/>
              <a:gdLst>
                <a:gd name="T0" fmla="*/ 23 w 23"/>
                <a:gd name="T1" fmla="*/ 11 h 22"/>
                <a:gd name="T2" fmla="*/ 23 w 23"/>
                <a:gd name="T3" fmla="*/ 10 h 22"/>
                <a:gd name="T4" fmla="*/ 22 w 23"/>
                <a:gd name="T5" fmla="*/ 9 h 22"/>
                <a:gd name="T6" fmla="*/ 22 w 23"/>
                <a:gd name="T7" fmla="*/ 7 h 22"/>
                <a:gd name="T8" fmla="*/ 21 w 23"/>
                <a:gd name="T9" fmla="*/ 6 h 22"/>
                <a:gd name="T10" fmla="*/ 20 w 23"/>
                <a:gd name="T11" fmla="*/ 4 h 22"/>
                <a:gd name="T12" fmla="*/ 19 w 23"/>
                <a:gd name="T13" fmla="*/ 4 h 22"/>
                <a:gd name="T14" fmla="*/ 18 w 23"/>
                <a:gd name="T15" fmla="*/ 2 h 22"/>
                <a:gd name="T16" fmla="*/ 17 w 23"/>
                <a:gd name="T17" fmla="*/ 2 h 22"/>
                <a:gd name="T18" fmla="*/ 16 w 23"/>
                <a:gd name="T19" fmla="*/ 1 h 22"/>
                <a:gd name="T20" fmla="*/ 14 w 23"/>
                <a:gd name="T21" fmla="*/ 1 h 22"/>
                <a:gd name="T22" fmla="*/ 13 w 23"/>
                <a:gd name="T23" fmla="*/ 0 h 22"/>
                <a:gd name="T24" fmla="*/ 12 w 23"/>
                <a:gd name="T25" fmla="*/ 0 h 22"/>
                <a:gd name="T26" fmla="*/ 10 w 23"/>
                <a:gd name="T27" fmla="*/ 0 h 22"/>
                <a:gd name="T28" fmla="*/ 9 w 23"/>
                <a:gd name="T29" fmla="*/ 1 h 22"/>
                <a:gd name="T30" fmla="*/ 7 w 23"/>
                <a:gd name="T31" fmla="*/ 1 h 22"/>
                <a:gd name="T32" fmla="*/ 6 w 23"/>
                <a:gd name="T33" fmla="*/ 2 h 22"/>
                <a:gd name="T34" fmla="*/ 5 w 23"/>
                <a:gd name="T35" fmla="*/ 2 h 22"/>
                <a:gd name="T36" fmla="*/ 4 w 23"/>
                <a:gd name="T37" fmla="*/ 4 h 22"/>
                <a:gd name="T38" fmla="*/ 3 w 23"/>
                <a:gd name="T39" fmla="*/ 4 h 22"/>
                <a:gd name="T40" fmla="*/ 2 w 23"/>
                <a:gd name="T41" fmla="*/ 6 h 22"/>
                <a:gd name="T42" fmla="*/ 1 w 23"/>
                <a:gd name="T43" fmla="*/ 7 h 22"/>
                <a:gd name="T44" fmla="*/ 1 w 23"/>
                <a:gd name="T45" fmla="*/ 9 h 22"/>
                <a:gd name="T46" fmla="*/ 0 w 23"/>
                <a:gd name="T47" fmla="*/ 10 h 22"/>
                <a:gd name="T48" fmla="*/ 0 w 23"/>
                <a:gd name="T49" fmla="*/ 11 h 22"/>
                <a:gd name="T50" fmla="*/ 0 w 23"/>
                <a:gd name="T51" fmla="*/ 13 h 22"/>
                <a:gd name="T52" fmla="*/ 1 w 23"/>
                <a:gd name="T53" fmla="*/ 14 h 22"/>
                <a:gd name="T54" fmla="*/ 1 w 23"/>
                <a:gd name="T55" fmla="*/ 16 h 22"/>
                <a:gd name="T56" fmla="*/ 2 w 23"/>
                <a:gd name="T57" fmla="*/ 17 h 22"/>
                <a:gd name="T58" fmla="*/ 3 w 23"/>
                <a:gd name="T59" fmla="*/ 18 h 22"/>
                <a:gd name="T60" fmla="*/ 4 w 23"/>
                <a:gd name="T61" fmla="*/ 19 h 22"/>
                <a:gd name="T62" fmla="*/ 5 w 23"/>
                <a:gd name="T63" fmla="*/ 20 h 22"/>
                <a:gd name="T64" fmla="*/ 6 w 23"/>
                <a:gd name="T65" fmla="*/ 21 h 22"/>
                <a:gd name="T66" fmla="*/ 7 w 23"/>
                <a:gd name="T67" fmla="*/ 22 h 22"/>
                <a:gd name="T68" fmla="*/ 9 w 23"/>
                <a:gd name="T69" fmla="*/ 22 h 22"/>
                <a:gd name="T70" fmla="*/ 10 w 23"/>
                <a:gd name="T71" fmla="*/ 22 h 22"/>
                <a:gd name="T72" fmla="*/ 12 w 23"/>
                <a:gd name="T73" fmla="*/ 22 h 22"/>
                <a:gd name="T74" fmla="*/ 13 w 23"/>
                <a:gd name="T75" fmla="*/ 22 h 22"/>
                <a:gd name="T76" fmla="*/ 14 w 23"/>
                <a:gd name="T77" fmla="*/ 22 h 22"/>
                <a:gd name="T78" fmla="*/ 16 w 23"/>
                <a:gd name="T79" fmla="*/ 22 h 22"/>
                <a:gd name="T80" fmla="*/ 17 w 23"/>
                <a:gd name="T81" fmla="*/ 21 h 22"/>
                <a:gd name="T82" fmla="*/ 18 w 23"/>
                <a:gd name="T83" fmla="*/ 20 h 22"/>
                <a:gd name="T84" fmla="*/ 19 w 23"/>
                <a:gd name="T85" fmla="*/ 19 h 22"/>
                <a:gd name="T86" fmla="*/ 20 w 23"/>
                <a:gd name="T87" fmla="*/ 18 h 22"/>
                <a:gd name="T88" fmla="*/ 21 w 23"/>
                <a:gd name="T89" fmla="*/ 17 h 22"/>
                <a:gd name="T90" fmla="*/ 22 w 23"/>
                <a:gd name="T91" fmla="*/ 16 h 22"/>
                <a:gd name="T92" fmla="*/ 22 w 23"/>
                <a:gd name="T93" fmla="*/ 14 h 22"/>
                <a:gd name="T94" fmla="*/ 23 w 23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23" y="12"/>
                  </a:moveTo>
                  <a:lnTo>
                    <a:pt x="23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Freeform 92">
              <a:extLst>
                <a:ext uri="{FF2B5EF4-FFF2-40B4-BE49-F238E27FC236}">
                  <a16:creationId xmlns:a16="http://schemas.microsoft.com/office/drawing/2014/main" id="{304E140B-F9D5-48F5-8471-71EF74E79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4592638"/>
              <a:ext cx="36513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5 w 98"/>
                <a:gd name="T5" fmla="*/ 34 h 98"/>
                <a:gd name="T6" fmla="*/ 93 w 98"/>
                <a:gd name="T7" fmla="*/ 28 h 98"/>
                <a:gd name="T8" fmla="*/ 89 w 98"/>
                <a:gd name="T9" fmla="*/ 22 h 98"/>
                <a:gd name="T10" fmla="*/ 86 w 98"/>
                <a:gd name="T11" fmla="*/ 17 h 98"/>
                <a:gd name="T12" fmla="*/ 81 w 98"/>
                <a:gd name="T13" fmla="*/ 12 h 98"/>
                <a:gd name="T14" fmla="*/ 76 w 98"/>
                <a:gd name="T15" fmla="*/ 9 h 98"/>
                <a:gd name="T16" fmla="*/ 70 w 98"/>
                <a:gd name="T17" fmla="*/ 5 h 98"/>
                <a:gd name="T18" fmla="*/ 64 w 98"/>
                <a:gd name="T19" fmla="*/ 3 h 98"/>
                <a:gd name="T20" fmla="*/ 58 w 98"/>
                <a:gd name="T21" fmla="*/ 1 h 98"/>
                <a:gd name="T22" fmla="*/ 52 w 98"/>
                <a:gd name="T23" fmla="*/ 0 h 98"/>
                <a:gd name="T24" fmla="*/ 45 w 98"/>
                <a:gd name="T25" fmla="*/ 0 h 98"/>
                <a:gd name="T26" fmla="*/ 39 w 98"/>
                <a:gd name="T27" fmla="*/ 1 h 98"/>
                <a:gd name="T28" fmla="*/ 33 w 98"/>
                <a:gd name="T29" fmla="*/ 3 h 98"/>
                <a:gd name="T30" fmla="*/ 27 w 98"/>
                <a:gd name="T31" fmla="*/ 5 h 98"/>
                <a:gd name="T32" fmla="*/ 21 w 98"/>
                <a:gd name="T33" fmla="*/ 9 h 98"/>
                <a:gd name="T34" fmla="*/ 16 w 98"/>
                <a:gd name="T35" fmla="*/ 12 h 98"/>
                <a:gd name="T36" fmla="*/ 12 w 98"/>
                <a:gd name="T37" fmla="*/ 17 h 98"/>
                <a:gd name="T38" fmla="*/ 8 w 98"/>
                <a:gd name="T39" fmla="*/ 22 h 98"/>
                <a:gd name="T40" fmla="*/ 5 w 98"/>
                <a:gd name="T41" fmla="*/ 28 h 98"/>
                <a:gd name="T42" fmla="*/ 2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2 w 98"/>
                <a:gd name="T53" fmla="*/ 65 h 98"/>
                <a:gd name="T54" fmla="*/ 5 w 98"/>
                <a:gd name="T55" fmla="*/ 71 h 98"/>
                <a:gd name="T56" fmla="*/ 8 w 98"/>
                <a:gd name="T57" fmla="*/ 77 h 98"/>
                <a:gd name="T58" fmla="*/ 12 w 98"/>
                <a:gd name="T59" fmla="*/ 82 h 98"/>
                <a:gd name="T60" fmla="*/ 16 w 98"/>
                <a:gd name="T61" fmla="*/ 86 h 98"/>
                <a:gd name="T62" fmla="*/ 21 w 98"/>
                <a:gd name="T63" fmla="*/ 90 h 98"/>
                <a:gd name="T64" fmla="*/ 27 w 98"/>
                <a:gd name="T65" fmla="*/ 93 h 98"/>
                <a:gd name="T66" fmla="*/ 33 w 98"/>
                <a:gd name="T67" fmla="*/ 96 h 98"/>
                <a:gd name="T68" fmla="*/ 39 w 98"/>
                <a:gd name="T69" fmla="*/ 97 h 98"/>
                <a:gd name="T70" fmla="*/ 45 w 98"/>
                <a:gd name="T71" fmla="*/ 98 h 98"/>
                <a:gd name="T72" fmla="*/ 52 w 98"/>
                <a:gd name="T73" fmla="*/ 98 h 98"/>
                <a:gd name="T74" fmla="*/ 58 w 98"/>
                <a:gd name="T75" fmla="*/ 97 h 98"/>
                <a:gd name="T76" fmla="*/ 64 w 98"/>
                <a:gd name="T77" fmla="*/ 96 h 98"/>
                <a:gd name="T78" fmla="*/ 70 w 98"/>
                <a:gd name="T79" fmla="*/ 93 h 98"/>
                <a:gd name="T80" fmla="*/ 76 w 98"/>
                <a:gd name="T81" fmla="*/ 90 h 98"/>
                <a:gd name="T82" fmla="*/ 81 w 98"/>
                <a:gd name="T83" fmla="*/ 86 h 98"/>
                <a:gd name="T84" fmla="*/ 86 w 98"/>
                <a:gd name="T85" fmla="*/ 82 h 98"/>
                <a:gd name="T86" fmla="*/ 89 w 98"/>
                <a:gd name="T87" fmla="*/ 77 h 98"/>
                <a:gd name="T88" fmla="*/ 93 w 98"/>
                <a:gd name="T89" fmla="*/ 71 h 98"/>
                <a:gd name="T90" fmla="*/ 95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7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9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3" y="15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7" y="4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1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9" y="88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8" y="97"/>
                  </a:lnTo>
                  <a:lnTo>
                    <a:pt x="61" y="97"/>
                  </a:lnTo>
                  <a:lnTo>
                    <a:pt x="64" y="96"/>
                  </a:lnTo>
                  <a:lnTo>
                    <a:pt x="67" y="95"/>
                  </a:lnTo>
                  <a:lnTo>
                    <a:pt x="70" y="93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3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89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Freeform 93">
              <a:extLst>
                <a:ext uri="{FF2B5EF4-FFF2-40B4-BE49-F238E27FC236}">
                  <a16:creationId xmlns:a16="http://schemas.microsoft.com/office/drawing/2014/main" id="{37ED2606-15AD-4DF1-B47F-1ED006640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3409950"/>
              <a:ext cx="36513" cy="3651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0 h 23"/>
                <a:gd name="T4" fmla="*/ 22 w 23"/>
                <a:gd name="T5" fmla="*/ 9 h 23"/>
                <a:gd name="T6" fmla="*/ 22 w 23"/>
                <a:gd name="T7" fmla="*/ 7 h 23"/>
                <a:gd name="T8" fmla="*/ 21 w 23"/>
                <a:gd name="T9" fmla="*/ 6 h 23"/>
                <a:gd name="T10" fmla="*/ 20 w 23"/>
                <a:gd name="T11" fmla="*/ 5 h 23"/>
                <a:gd name="T12" fmla="*/ 19 w 23"/>
                <a:gd name="T13" fmla="*/ 4 h 23"/>
                <a:gd name="T14" fmla="*/ 18 w 23"/>
                <a:gd name="T15" fmla="*/ 3 h 23"/>
                <a:gd name="T16" fmla="*/ 17 w 23"/>
                <a:gd name="T17" fmla="*/ 2 h 23"/>
                <a:gd name="T18" fmla="*/ 16 w 23"/>
                <a:gd name="T19" fmla="*/ 1 h 23"/>
                <a:gd name="T20" fmla="*/ 14 w 23"/>
                <a:gd name="T21" fmla="*/ 1 h 23"/>
                <a:gd name="T22" fmla="*/ 13 w 23"/>
                <a:gd name="T23" fmla="*/ 0 h 23"/>
                <a:gd name="T24" fmla="*/ 12 w 23"/>
                <a:gd name="T25" fmla="*/ 0 h 23"/>
                <a:gd name="T26" fmla="*/ 10 w 23"/>
                <a:gd name="T27" fmla="*/ 0 h 23"/>
                <a:gd name="T28" fmla="*/ 9 w 23"/>
                <a:gd name="T29" fmla="*/ 1 h 23"/>
                <a:gd name="T30" fmla="*/ 7 w 23"/>
                <a:gd name="T31" fmla="*/ 1 h 23"/>
                <a:gd name="T32" fmla="*/ 6 w 23"/>
                <a:gd name="T33" fmla="*/ 2 h 23"/>
                <a:gd name="T34" fmla="*/ 5 w 23"/>
                <a:gd name="T35" fmla="*/ 3 h 23"/>
                <a:gd name="T36" fmla="*/ 4 w 23"/>
                <a:gd name="T37" fmla="*/ 4 h 23"/>
                <a:gd name="T38" fmla="*/ 3 w 23"/>
                <a:gd name="T39" fmla="*/ 5 h 23"/>
                <a:gd name="T40" fmla="*/ 2 w 23"/>
                <a:gd name="T41" fmla="*/ 6 h 23"/>
                <a:gd name="T42" fmla="*/ 1 w 23"/>
                <a:gd name="T43" fmla="*/ 7 h 23"/>
                <a:gd name="T44" fmla="*/ 1 w 23"/>
                <a:gd name="T45" fmla="*/ 9 h 23"/>
                <a:gd name="T46" fmla="*/ 0 w 23"/>
                <a:gd name="T47" fmla="*/ 10 h 23"/>
                <a:gd name="T48" fmla="*/ 0 w 23"/>
                <a:gd name="T49" fmla="*/ 12 h 23"/>
                <a:gd name="T50" fmla="*/ 0 w 23"/>
                <a:gd name="T51" fmla="*/ 13 h 23"/>
                <a:gd name="T52" fmla="*/ 1 w 23"/>
                <a:gd name="T53" fmla="*/ 14 h 23"/>
                <a:gd name="T54" fmla="*/ 1 w 23"/>
                <a:gd name="T55" fmla="*/ 16 h 23"/>
                <a:gd name="T56" fmla="*/ 2 w 23"/>
                <a:gd name="T57" fmla="*/ 17 h 23"/>
                <a:gd name="T58" fmla="*/ 3 w 23"/>
                <a:gd name="T59" fmla="*/ 18 h 23"/>
                <a:gd name="T60" fmla="*/ 4 w 23"/>
                <a:gd name="T61" fmla="*/ 19 h 23"/>
                <a:gd name="T62" fmla="*/ 5 w 23"/>
                <a:gd name="T63" fmla="*/ 20 h 23"/>
                <a:gd name="T64" fmla="*/ 6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0 w 23"/>
                <a:gd name="T71" fmla="*/ 22 h 23"/>
                <a:gd name="T72" fmla="*/ 12 w 23"/>
                <a:gd name="T73" fmla="*/ 23 h 23"/>
                <a:gd name="T74" fmla="*/ 13 w 23"/>
                <a:gd name="T75" fmla="*/ 22 h 23"/>
                <a:gd name="T76" fmla="*/ 14 w 23"/>
                <a:gd name="T77" fmla="*/ 22 h 23"/>
                <a:gd name="T78" fmla="*/ 16 w 23"/>
                <a:gd name="T79" fmla="*/ 22 h 23"/>
                <a:gd name="T80" fmla="*/ 17 w 23"/>
                <a:gd name="T81" fmla="*/ 21 h 23"/>
                <a:gd name="T82" fmla="*/ 18 w 23"/>
                <a:gd name="T83" fmla="*/ 20 h 23"/>
                <a:gd name="T84" fmla="*/ 19 w 23"/>
                <a:gd name="T85" fmla="*/ 19 h 23"/>
                <a:gd name="T86" fmla="*/ 20 w 23"/>
                <a:gd name="T87" fmla="*/ 18 h 23"/>
                <a:gd name="T88" fmla="*/ 21 w 23"/>
                <a:gd name="T89" fmla="*/ 17 h 23"/>
                <a:gd name="T90" fmla="*/ 22 w 23"/>
                <a:gd name="T91" fmla="*/ 16 h 23"/>
                <a:gd name="T92" fmla="*/ 22 w 23"/>
                <a:gd name="T93" fmla="*/ 14 h 23"/>
                <a:gd name="T94" fmla="*/ 23 w 23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Freeform 94">
              <a:extLst>
                <a:ext uri="{FF2B5EF4-FFF2-40B4-BE49-F238E27FC236}">
                  <a16:creationId xmlns:a16="http://schemas.microsoft.com/office/drawing/2014/main" id="{8595391B-59E0-41CB-A14C-82CE05F3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3409950"/>
              <a:ext cx="36513" cy="36513"/>
            </a:xfrm>
            <a:custGeom>
              <a:avLst/>
              <a:gdLst>
                <a:gd name="T0" fmla="*/ 98 w 98"/>
                <a:gd name="T1" fmla="*/ 46 h 99"/>
                <a:gd name="T2" fmla="*/ 97 w 98"/>
                <a:gd name="T3" fmla="*/ 40 h 99"/>
                <a:gd name="T4" fmla="*/ 95 w 98"/>
                <a:gd name="T5" fmla="*/ 34 h 99"/>
                <a:gd name="T6" fmla="*/ 93 w 98"/>
                <a:gd name="T7" fmla="*/ 28 h 99"/>
                <a:gd name="T8" fmla="*/ 89 w 98"/>
                <a:gd name="T9" fmla="*/ 22 h 99"/>
                <a:gd name="T10" fmla="*/ 86 w 98"/>
                <a:gd name="T11" fmla="*/ 17 h 99"/>
                <a:gd name="T12" fmla="*/ 81 w 98"/>
                <a:gd name="T13" fmla="*/ 13 h 99"/>
                <a:gd name="T14" fmla="*/ 76 w 98"/>
                <a:gd name="T15" fmla="*/ 9 h 99"/>
                <a:gd name="T16" fmla="*/ 70 w 98"/>
                <a:gd name="T17" fmla="*/ 6 h 99"/>
                <a:gd name="T18" fmla="*/ 64 w 98"/>
                <a:gd name="T19" fmla="*/ 3 h 99"/>
                <a:gd name="T20" fmla="*/ 58 w 98"/>
                <a:gd name="T21" fmla="*/ 1 h 99"/>
                <a:gd name="T22" fmla="*/ 52 w 98"/>
                <a:gd name="T23" fmla="*/ 1 h 99"/>
                <a:gd name="T24" fmla="*/ 45 w 98"/>
                <a:gd name="T25" fmla="*/ 1 h 99"/>
                <a:gd name="T26" fmla="*/ 39 w 98"/>
                <a:gd name="T27" fmla="*/ 1 h 99"/>
                <a:gd name="T28" fmla="*/ 33 w 98"/>
                <a:gd name="T29" fmla="*/ 3 h 99"/>
                <a:gd name="T30" fmla="*/ 27 w 98"/>
                <a:gd name="T31" fmla="*/ 6 h 99"/>
                <a:gd name="T32" fmla="*/ 21 w 98"/>
                <a:gd name="T33" fmla="*/ 9 h 99"/>
                <a:gd name="T34" fmla="*/ 16 w 98"/>
                <a:gd name="T35" fmla="*/ 13 h 99"/>
                <a:gd name="T36" fmla="*/ 12 w 98"/>
                <a:gd name="T37" fmla="*/ 17 h 99"/>
                <a:gd name="T38" fmla="*/ 8 w 98"/>
                <a:gd name="T39" fmla="*/ 22 h 99"/>
                <a:gd name="T40" fmla="*/ 5 w 98"/>
                <a:gd name="T41" fmla="*/ 28 h 99"/>
                <a:gd name="T42" fmla="*/ 2 w 98"/>
                <a:gd name="T43" fmla="*/ 34 h 99"/>
                <a:gd name="T44" fmla="*/ 1 w 98"/>
                <a:gd name="T45" fmla="*/ 40 h 99"/>
                <a:gd name="T46" fmla="*/ 0 w 98"/>
                <a:gd name="T47" fmla="*/ 46 h 99"/>
                <a:gd name="T48" fmla="*/ 0 w 98"/>
                <a:gd name="T49" fmla="*/ 53 h 99"/>
                <a:gd name="T50" fmla="*/ 1 w 98"/>
                <a:gd name="T51" fmla="*/ 59 h 99"/>
                <a:gd name="T52" fmla="*/ 2 w 98"/>
                <a:gd name="T53" fmla="*/ 65 h 99"/>
                <a:gd name="T54" fmla="*/ 5 w 98"/>
                <a:gd name="T55" fmla="*/ 71 h 99"/>
                <a:gd name="T56" fmla="*/ 8 w 98"/>
                <a:gd name="T57" fmla="*/ 77 h 99"/>
                <a:gd name="T58" fmla="*/ 12 w 98"/>
                <a:gd name="T59" fmla="*/ 82 h 99"/>
                <a:gd name="T60" fmla="*/ 16 w 98"/>
                <a:gd name="T61" fmla="*/ 86 h 99"/>
                <a:gd name="T62" fmla="*/ 21 w 98"/>
                <a:gd name="T63" fmla="*/ 90 h 99"/>
                <a:gd name="T64" fmla="*/ 27 w 98"/>
                <a:gd name="T65" fmla="*/ 93 h 99"/>
                <a:gd name="T66" fmla="*/ 33 w 98"/>
                <a:gd name="T67" fmla="*/ 96 h 99"/>
                <a:gd name="T68" fmla="*/ 39 w 98"/>
                <a:gd name="T69" fmla="*/ 98 h 99"/>
                <a:gd name="T70" fmla="*/ 45 w 98"/>
                <a:gd name="T71" fmla="*/ 98 h 99"/>
                <a:gd name="T72" fmla="*/ 52 w 98"/>
                <a:gd name="T73" fmla="*/ 98 h 99"/>
                <a:gd name="T74" fmla="*/ 58 w 98"/>
                <a:gd name="T75" fmla="*/ 98 h 99"/>
                <a:gd name="T76" fmla="*/ 64 w 98"/>
                <a:gd name="T77" fmla="*/ 96 h 99"/>
                <a:gd name="T78" fmla="*/ 70 w 98"/>
                <a:gd name="T79" fmla="*/ 93 h 99"/>
                <a:gd name="T80" fmla="*/ 76 w 98"/>
                <a:gd name="T81" fmla="*/ 90 h 99"/>
                <a:gd name="T82" fmla="*/ 81 w 98"/>
                <a:gd name="T83" fmla="*/ 86 h 99"/>
                <a:gd name="T84" fmla="*/ 86 w 98"/>
                <a:gd name="T85" fmla="*/ 82 h 99"/>
                <a:gd name="T86" fmla="*/ 89 w 98"/>
                <a:gd name="T87" fmla="*/ 77 h 99"/>
                <a:gd name="T88" fmla="*/ 93 w 98"/>
                <a:gd name="T89" fmla="*/ 71 h 99"/>
                <a:gd name="T90" fmla="*/ 95 w 98"/>
                <a:gd name="T91" fmla="*/ 65 h 99"/>
                <a:gd name="T92" fmla="*/ 97 w 98"/>
                <a:gd name="T93" fmla="*/ 59 h 99"/>
                <a:gd name="T94" fmla="*/ 98 w 98"/>
                <a:gd name="T9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9">
                  <a:moveTo>
                    <a:pt x="98" y="50"/>
                  </a:moveTo>
                  <a:lnTo>
                    <a:pt x="98" y="46"/>
                  </a:lnTo>
                  <a:lnTo>
                    <a:pt x="97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9" y="22"/>
                  </a:lnTo>
                  <a:lnTo>
                    <a:pt x="88" y="20"/>
                  </a:lnTo>
                  <a:lnTo>
                    <a:pt x="86" y="17"/>
                  </a:lnTo>
                  <a:lnTo>
                    <a:pt x="83" y="15"/>
                  </a:lnTo>
                  <a:lnTo>
                    <a:pt x="81" y="13"/>
                  </a:lnTo>
                  <a:lnTo>
                    <a:pt x="79" y="11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70" y="6"/>
                  </a:lnTo>
                  <a:lnTo>
                    <a:pt x="67" y="4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1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9" y="88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8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9" y="99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8" y="98"/>
                  </a:lnTo>
                  <a:lnTo>
                    <a:pt x="61" y="97"/>
                  </a:lnTo>
                  <a:lnTo>
                    <a:pt x="64" y="96"/>
                  </a:lnTo>
                  <a:lnTo>
                    <a:pt x="67" y="95"/>
                  </a:lnTo>
                  <a:lnTo>
                    <a:pt x="70" y="93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3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89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8" y="53"/>
                  </a:lnTo>
                  <a:lnTo>
                    <a:pt x="98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Freeform 95">
              <a:extLst>
                <a:ext uri="{FF2B5EF4-FFF2-40B4-BE49-F238E27FC236}">
                  <a16:creationId xmlns:a16="http://schemas.microsoft.com/office/drawing/2014/main" id="{0ABE8D3C-A4EE-4F56-B99F-818F74863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2227263"/>
              <a:ext cx="36513" cy="3651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0 h 23"/>
                <a:gd name="T4" fmla="*/ 22 w 23"/>
                <a:gd name="T5" fmla="*/ 9 h 23"/>
                <a:gd name="T6" fmla="*/ 22 w 23"/>
                <a:gd name="T7" fmla="*/ 7 h 23"/>
                <a:gd name="T8" fmla="*/ 21 w 23"/>
                <a:gd name="T9" fmla="*/ 6 h 23"/>
                <a:gd name="T10" fmla="*/ 20 w 23"/>
                <a:gd name="T11" fmla="*/ 5 h 23"/>
                <a:gd name="T12" fmla="*/ 19 w 23"/>
                <a:gd name="T13" fmla="*/ 4 h 23"/>
                <a:gd name="T14" fmla="*/ 18 w 23"/>
                <a:gd name="T15" fmla="*/ 3 h 23"/>
                <a:gd name="T16" fmla="*/ 17 w 23"/>
                <a:gd name="T17" fmla="*/ 2 h 23"/>
                <a:gd name="T18" fmla="*/ 16 w 23"/>
                <a:gd name="T19" fmla="*/ 1 h 23"/>
                <a:gd name="T20" fmla="*/ 14 w 23"/>
                <a:gd name="T21" fmla="*/ 1 h 23"/>
                <a:gd name="T22" fmla="*/ 13 w 23"/>
                <a:gd name="T23" fmla="*/ 0 h 23"/>
                <a:gd name="T24" fmla="*/ 12 w 23"/>
                <a:gd name="T25" fmla="*/ 0 h 23"/>
                <a:gd name="T26" fmla="*/ 10 w 23"/>
                <a:gd name="T27" fmla="*/ 0 h 23"/>
                <a:gd name="T28" fmla="*/ 9 w 23"/>
                <a:gd name="T29" fmla="*/ 1 h 23"/>
                <a:gd name="T30" fmla="*/ 7 w 23"/>
                <a:gd name="T31" fmla="*/ 1 h 23"/>
                <a:gd name="T32" fmla="*/ 6 w 23"/>
                <a:gd name="T33" fmla="*/ 2 h 23"/>
                <a:gd name="T34" fmla="*/ 5 w 23"/>
                <a:gd name="T35" fmla="*/ 3 h 23"/>
                <a:gd name="T36" fmla="*/ 4 w 23"/>
                <a:gd name="T37" fmla="*/ 4 h 23"/>
                <a:gd name="T38" fmla="*/ 3 w 23"/>
                <a:gd name="T39" fmla="*/ 5 h 23"/>
                <a:gd name="T40" fmla="*/ 2 w 23"/>
                <a:gd name="T41" fmla="*/ 6 h 23"/>
                <a:gd name="T42" fmla="*/ 1 w 23"/>
                <a:gd name="T43" fmla="*/ 7 h 23"/>
                <a:gd name="T44" fmla="*/ 1 w 23"/>
                <a:gd name="T45" fmla="*/ 9 h 23"/>
                <a:gd name="T46" fmla="*/ 0 w 23"/>
                <a:gd name="T47" fmla="*/ 10 h 23"/>
                <a:gd name="T48" fmla="*/ 0 w 23"/>
                <a:gd name="T49" fmla="*/ 12 h 23"/>
                <a:gd name="T50" fmla="*/ 0 w 23"/>
                <a:gd name="T51" fmla="*/ 13 h 23"/>
                <a:gd name="T52" fmla="*/ 1 w 23"/>
                <a:gd name="T53" fmla="*/ 14 h 23"/>
                <a:gd name="T54" fmla="*/ 1 w 23"/>
                <a:gd name="T55" fmla="*/ 16 h 23"/>
                <a:gd name="T56" fmla="*/ 2 w 23"/>
                <a:gd name="T57" fmla="*/ 17 h 23"/>
                <a:gd name="T58" fmla="*/ 3 w 23"/>
                <a:gd name="T59" fmla="*/ 18 h 23"/>
                <a:gd name="T60" fmla="*/ 4 w 23"/>
                <a:gd name="T61" fmla="*/ 19 h 23"/>
                <a:gd name="T62" fmla="*/ 5 w 23"/>
                <a:gd name="T63" fmla="*/ 20 h 23"/>
                <a:gd name="T64" fmla="*/ 6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0 w 23"/>
                <a:gd name="T71" fmla="*/ 22 h 23"/>
                <a:gd name="T72" fmla="*/ 12 w 23"/>
                <a:gd name="T73" fmla="*/ 23 h 23"/>
                <a:gd name="T74" fmla="*/ 13 w 23"/>
                <a:gd name="T75" fmla="*/ 22 h 23"/>
                <a:gd name="T76" fmla="*/ 14 w 23"/>
                <a:gd name="T77" fmla="*/ 22 h 23"/>
                <a:gd name="T78" fmla="*/ 16 w 23"/>
                <a:gd name="T79" fmla="*/ 22 h 23"/>
                <a:gd name="T80" fmla="*/ 17 w 23"/>
                <a:gd name="T81" fmla="*/ 21 h 23"/>
                <a:gd name="T82" fmla="*/ 18 w 23"/>
                <a:gd name="T83" fmla="*/ 20 h 23"/>
                <a:gd name="T84" fmla="*/ 19 w 23"/>
                <a:gd name="T85" fmla="*/ 19 h 23"/>
                <a:gd name="T86" fmla="*/ 20 w 23"/>
                <a:gd name="T87" fmla="*/ 18 h 23"/>
                <a:gd name="T88" fmla="*/ 21 w 23"/>
                <a:gd name="T89" fmla="*/ 17 h 23"/>
                <a:gd name="T90" fmla="*/ 22 w 23"/>
                <a:gd name="T91" fmla="*/ 16 h 23"/>
                <a:gd name="T92" fmla="*/ 22 w 23"/>
                <a:gd name="T93" fmla="*/ 14 h 23"/>
                <a:gd name="T94" fmla="*/ 23 w 23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Freeform 96">
              <a:extLst>
                <a:ext uri="{FF2B5EF4-FFF2-40B4-BE49-F238E27FC236}">
                  <a16:creationId xmlns:a16="http://schemas.microsoft.com/office/drawing/2014/main" id="{DE907B23-70CE-4496-AE53-0844949D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2227263"/>
              <a:ext cx="36513" cy="36513"/>
            </a:xfrm>
            <a:custGeom>
              <a:avLst/>
              <a:gdLst>
                <a:gd name="T0" fmla="*/ 98 w 98"/>
                <a:gd name="T1" fmla="*/ 45 h 98"/>
                <a:gd name="T2" fmla="*/ 97 w 98"/>
                <a:gd name="T3" fmla="*/ 39 h 98"/>
                <a:gd name="T4" fmla="*/ 95 w 98"/>
                <a:gd name="T5" fmla="*/ 33 h 98"/>
                <a:gd name="T6" fmla="*/ 93 w 98"/>
                <a:gd name="T7" fmla="*/ 27 h 98"/>
                <a:gd name="T8" fmla="*/ 89 w 98"/>
                <a:gd name="T9" fmla="*/ 21 h 98"/>
                <a:gd name="T10" fmla="*/ 86 w 98"/>
                <a:gd name="T11" fmla="*/ 16 h 98"/>
                <a:gd name="T12" fmla="*/ 81 w 98"/>
                <a:gd name="T13" fmla="*/ 12 h 98"/>
                <a:gd name="T14" fmla="*/ 76 w 98"/>
                <a:gd name="T15" fmla="*/ 8 h 98"/>
                <a:gd name="T16" fmla="*/ 70 w 98"/>
                <a:gd name="T17" fmla="*/ 5 h 98"/>
                <a:gd name="T18" fmla="*/ 64 w 98"/>
                <a:gd name="T19" fmla="*/ 2 h 98"/>
                <a:gd name="T20" fmla="*/ 58 w 98"/>
                <a:gd name="T21" fmla="*/ 1 h 98"/>
                <a:gd name="T22" fmla="*/ 52 w 98"/>
                <a:gd name="T23" fmla="*/ 0 h 98"/>
                <a:gd name="T24" fmla="*/ 45 w 98"/>
                <a:gd name="T25" fmla="*/ 0 h 98"/>
                <a:gd name="T26" fmla="*/ 39 w 98"/>
                <a:gd name="T27" fmla="*/ 1 h 98"/>
                <a:gd name="T28" fmla="*/ 33 w 98"/>
                <a:gd name="T29" fmla="*/ 2 h 98"/>
                <a:gd name="T30" fmla="*/ 27 w 98"/>
                <a:gd name="T31" fmla="*/ 5 h 98"/>
                <a:gd name="T32" fmla="*/ 21 w 98"/>
                <a:gd name="T33" fmla="*/ 8 h 98"/>
                <a:gd name="T34" fmla="*/ 16 w 98"/>
                <a:gd name="T35" fmla="*/ 12 h 98"/>
                <a:gd name="T36" fmla="*/ 12 w 98"/>
                <a:gd name="T37" fmla="*/ 16 h 98"/>
                <a:gd name="T38" fmla="*/ 8 w 98"/>
                <a:gd name="T39" fmla="*/ 21 h 98"/>
                <a:gd name="T40" fmla="*/ 5 w 98"/>
                <a:gd name="T41" fmla="*/ 27 h 98"/>
                <a:gd name="T42" fmla="*/ 2 w 98"/>
                <a:gd name="T43" fmla="*/ 33 h 98"/>
                <a:gd name="T44" fmla="*/ 1 w 98"/>
                <a:gd name="T45" fmla="*/ 39 h 98"/>
                <a:gd name="T46" fmla="*/ 0 w 98"/>
                <a:gd name="T47" fmla="*/ 45 h 98"/>
                <a:gd name="T48" fmla="*/ 0 w 98"/>
                <a:gd name="T49" fmla="*/ 52 h 98"/>
                <a:gd name="T50" fmla="*/ 1 w 98"/>
                <a:gd name="T51" fmla="*/ 58 h 98"/>
                <a:gd name="T52" fmla="*/ 2 w 98"/>
                <a:gd name="T53" fmla="*/ 64 h 98"/>
                <a:gd name="T54" fmla="*/ 5 w 98"/>
                <a:gd name="T55" fmla="*/ 70 h 98"/>
                <a:gd name="T56" fmla="*/ 8 w 98"/>
                <a:gd name="T57" fmla="*/ 76 h 98"/>
                <a:gd name="T58" fmla="*/ 12 w 98"/>
                <a:gd name="T59" fmla="*/ 81 h 98"/>
                <a:gd name="T60" fmla="*/ 16 w 98"/>
                <a:gd name="T61" fmla="*/ 86 h 98"/>
                <a:gd name="T62" fmla="*/ 21 w 98"/>
                <a:gd name="T63" fmla="*/ 89 h 98"/>
                <a:gd name="T64" fmla="*/ 27 w 98"/>
                <a:gd name="T65" fmla="*/ 93 h 98"/>
                <a:gd name="T66" fmla="*/ 33 w 98"/>
                <a:gd name="T67" fmla="*/ 95 h 98"/>
                <a:gd name="T68" fmla="*/ 39 w 98"/>
                <a:gd name="T69" fmla="*/ 97 h 98"/>
                <a:gd name="T70" fmla="*/ 45 w 98"/>
                <a:gd name="T71" fmla="*/ 98 h 98"/>
                <a:gd name="T72" fmla="*/ 52 w 98"/>
                <a:gd name="T73" fmla="*/ 98 h 98"/>
                <a:gd name="T74" fmla="*/ 58 w 98"/>
                <a:gd name="T75" fmla="*/ 97 h 98"/>
                <a:gd name="T76" fmla="*/ 64 w 98"/>
                <a:gd name="T77" fmla="*/ 95 h 98"/>
                <a:gd name="T78" fmla="*/ 70 w 98"/>
                <a:gd name="T79" fmla="*/ 93 h 98"/>
                <a:gd name="T80" fmla="*/ 76 w 98"/>
                <a:gd name="T81" fmla="*/ 89 h 98"/>
                <a:gd name="T82" fmla="*/ 81 w 98"/>
                <a:gd name="T83" fmla="*/ 86 h 98"/>
                <a:gd name="T84" fmla="*/ 86 w 98"/>
                <a:gd name="T85" fmla="*/ 81 h 98"/>
                <a:gd name="T86" fmla="*/ 89 w 98"/>
                <a:gd name="T87" fmla="*/ 76 h 98"/>
                <a:gd name="T88" fmla="*/ 93 w 98"/>
                <a:gd name="T89" fmla="*/ 70 h 98"/>
                <a:gd name="T90" fmla="*/ 95 w 98"/>
                <a:gd name="T91" fmla="*/ 64 h 98"/>
                <a:gd name="T92" fmla="*/ 97 w 98"/>
                <a:gd name="T93" fmla="*/ 58 h 98"/>
                <a:gd name="T94" fmla="*/ 98 w 98"/>
                <a:gd name="T9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5"/>
                  </a:lnTo>
                  <a:lnTo>
                    <a:pt x="97" y="42"/>
                  </a:lnTo>
                  <a:lnTo>
                    <a:pt x="97" y="39"/>
                  </a:lnTo>
                  <a:lnTo>
                    <a:pt x="96" y="36"/>
                  </a:lnTo>
                  <a:lnTo>
                    <a:pt x="95" y="33"/>
                  </a:lnTo>
                  <a:lnTo>
                    <a:pt x="94" y="30"/>
                  </a:lnTo>
                  <a:lnTo>
                    <a:pt x="93" y="27"/>
                  </a:lnTo>
                  <a:lnTo>
                    <a:pt x="91" y="24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6"/>
                  </a:lnTo>
                  <a:lnTo>
                    <a:pt x="83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3" y="67"/>
                  </a:lnTo>
                  <a:lnTo>
                    <a:pt x="5" y="70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10" y="79"/>
                  </a:lnTo>
                  <a:lnTo>
                    <a:pt x="12" y="81"/>
                  </a:lnTo>
                  <a:lnTo>
                    <a:pt x="14" y="83"/>
                  </a:lnTo>
                  <a:lnTo>
                    <a:pt x="16" y="86"/>
                  </a:lnTo>
                  <a:lnTo>
                    <a:pt x="19" y="88"/>
                  </a:lnTo>
                  <a:lnTo>
                    <a:pt x="21" y="89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6" y="96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7"/>
                  </a:lnTo>
                  <a:lnTo>
                    <a:pt x="58" y="97"/>
                  </a:lnTo>
                  <a:lnTo>
                    <a:pt x="61" y="96"/>
                  </a:lnTo>
                  <a:lnTo>
                    <a:pt x="64" y="95"/>
                  </a:lnTo>
                  <a:lnTo>
                    <a:pt x="67" y="94"/>
                  </a:lnTo>
                  <a:lnTo>
                    <a:pt x="70" y="93"/>
                  </a:lnTo>
                  <a:lnTo>
                    <a:pt x="73" y="91"/>
                  </a:lnTo>
                  <a:lnTo>
                    <a:pt x="76" y="89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3" y="83"/>
                  </a:lnTo>
                  <a:lnTo>
                    <a:pt x="86" y="81"/>
                  </a:lnTo>
                  <a:lnTo>
                    <a:pt x="88" y="79"/>
                  </a:lnTo>
                  <a:lnTo>
                    <a:pt x="89" y="7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4" y="67"/>
                  </a:lnTo>
                  <a:lnTo>
                    <a:pt x="95" y="64"/>
                  </a:lnTo>
                  <a:lnTo>
                    <a:pt x="96" y="61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Freeform 97">
              <a:extLst>
                <a:ext uri="{FF2B5EF4-FFF2-40B4-BE49-F238E27FC236}">
                  <a16:creationId xmlns:a16="http://schemas.microsoft.com/office/drawing/2014/main" id="{AFC14F68-1799-4387-957B-23C5A538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2227263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2 w 22"/>
                <a:gd name="T7" fmla="*/ 7 h 23"/>
                <a:gd name="T8" fmla="*/ 21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6 w 22"/>
                <a:gd name="T19" fmla="*/ 1 h 23"/>
                <a:gd name="T20" fmla="*/ 14 w 22"/>
                <a:gd name="T21" fmla="*/ 1 h 23"/>
                <a:gd name="T22" fmla="*/ 13 w 22"/>
                <a:gd name="T23" fmla="*/ 0 h 23"/>
                <a:gd name="T24" fmla="*/ 11 w 22"/>
                <a:gd name="T25" fmla="*/ 0 h 23"/>
                <a:gd name="T26" fmla="*/ 10 w 22"/>
                <a:gd name="T27" fmla="*/ 0 h 23"/>
                <a:gd name="T28" fmla="*/ 8 w 22"/>
                <a:gd name="T29" fmla="*/ 1 h 23"/>
                <a:gd name="T30" fmla="*/ 7 w 22"/>
                <a:gd name="T31" fmla="*/ 1 h 23"/>
                <a:gd name="T32" fmla="*/ 6 w 22"/>
                <a:gd name="T33" fmla="*/ 2 h 23"/>
                <a:gd name="T34" fmla="*/ 4 w 22"/>
                <a:gd name="T35" fmla="*/ 3 h 23"/>
                <a:gd name="T36" fmla="*/ 3 w 22"/>
                <a:gd name="T37" fmla="*/ 4 h 23"/>
                <a:gd name="T38" fmla="*/ 2 w 22"/>
                <a:gd name="T39" fmla="*/ 5 h 23"/>
                <a:gd name="T40" fmla="*/ 2 w 22"/>
                <a:gd name="T41" fmla="*/ 6 h 23"/>
                <a:gd name="T42" fmla="*/ 1 w 22"/>
                <a:gd name="T43" fmla="*/ 7 h 23"/>
                <a:gd name="T44" fmla="*/ 0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0 w 22"/>
                <a:gd name="T53" fmla="*/ 14 h 23"/>
                <a:gd name="T54" fmla="*/ 1 w 22"/>
                <a:gd name="T55" fmla="*/ 16 h 23"/>
                <a:gd name="T56" fmla="*/ 2 w 22"/>
                <a:gd name="T57" fmla="*/ 17 h 23"/>
                <a:gd name="T58" fmla="*/ 2 w 22"/>
                <a:gd name="T59" fmla="*/ 18 h 23"/>
                <a:gd name="T60" fmla="*/ 3 w 22"/>
                <a:gd name="T61" fmla="*/ 19 h 23"/>
                <a:gd name="T62" fmla="*/ 4 w 22"/>
                <a:gd name="T63" fmla="*/ 20 h 23"/>
                <a:gd name="T64" fmla="*/ 6 w 22"/>
                <a:gd name="T65" fmla="*/ 21 h 23"/>
                <a:gd name="T66" fmla="*/ 7 w 22"/>
                <a:gd name="T67" fmla="*/ 22 h 23"/>
                <a:gd name="T68" fmla="*/ 8 w 22"/>
                <a:gd name="T69" fmla="*/ 22 h 23"/>
                <a:gd name="T70" fmla="*/ 10 w 22"/>
                <a:gd name="T71" fmla="*/ 22 h 23"/>
                <a:gd name="T72" fmla="*/ 11 w 22"/>
                <a:gd name="T73" fmla="*/ 23 h 23"/>
                <a:gd name="T74" fmla="*/ 13 w 22"/>
                <a:gd name="T75" fmla="*/ 22 h 23"/>
                <a:gd name="T76" fmla="*/ 14 w 22"/>
                <a:gd name="T77" fmla="*/ 22 h 23"/>
                <a:gd name="T78" fmla="*/ 16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1 w 22"/>
                <a:gd name="T89" fmla="*/ 17 h 23"/>
                <a:gd name="T90" fmla="*/ 22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Freeform 98">
              <a:extLst>
                <a:ext uri="{FF2B5EF4-FFF2-40B4-BE49-F238E27FC236}">
                  <a16:creationId xmlns:a16="http://schemas.microsoft.com/office/drawing/2014/main" id="{FCC2B34C-274B-42A7-9DD9-6C3544E1A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2227263"/>
              <a:ext cx="34925" cy="36513"/>
            </a:xfrm>
            <a:custGeom>
              <a:avLst/>
              <a:gdLst>
                <a:gd name="T0" fmla="*/ 98 w 98"/>
                <a:gd name="T1" fmla="*/ 45 h 98"/>
                <a:gd name="T2" fmla="*/ 97 w 98"/>
                <a:gd name="T3" fmla="*/ 39 h 98"/>
                <a:gd name="T4" fmla="*/ 95 w 98"/>
                <a:gd name="T5" fmla="*/ 33 h 98"/>
                <a:gd name="T6" fmla="*/ 93 w 98"/>
                <a:gd name="T7" fmla="*/ 27 h 98"/>
                <a:gd name="T8" fmla="*/ 90 w 98"/>
                <a:gd name="T9" fmla="*/ 21 h 98"/>
                <a:gd name="T10" fmla="*/ 86 w 98"/>
                <a:gd name="T11" fmla="*/ 16 h 98"/>
                <a:gd name="T12" fmla="*/ 81 w 98"/>
                <a:gd name="T13" fmla="*/ 12 h 98"/>
                <a:gd name="T14" fmla="*/ 76 w 98"/>
                <a:gd name="T15" fmla="*/ 8 h 98"/>
                <a:gd name="T16" fmla="*/ 71 w 98"/>
                <a:gd name="T17" fmla="*/ 5 h 98"/>
                <a:gd name="T18" fmla="*/ 65 w 98"/>
                <a:gd name="T19" fmla="*/ 2 h 98"/>
                <a:gd name="T20" fmla="*/ 58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2 h 98"/>
                <a:gd name="T30" fmla="*/ 27 w 98"/>
                <a:gd name="T31" fmla="*/ 5 h 98"/>
                <a:gd name="T32" fmla="*/ 22 w 98"/>
                <a:gd name="T33" fmla="*/ 8 h 98"/>
                <a:gd name="T34" fmla="*/ 16 w 98"/>
                <a:gd name="T35" fmla="*/ 12 h 98"/>
                <a:gd name="T36" fmla="*/ 12 w 98"/>
                <a:gd name="T37" fmla="*/ 16 h 98"/>
                <a:gd name="T38" fmla="*/ 8 w 98"/>
                <a:gd name="T39" fmla="*/ 21 h 98"/>
                <a:gd name="T40" fmla="*/ 5 w 98"/>
                <a:gd name="T41" fmla="*/ 27 h 98"/>
                <a:gd name="T42" fmla="*/ 2 w 98"/>
                <a:gd name="T43" fmla="*/ 33 h 98"/>
                <a:gd name="T44" fmla="*/ 1 w 98"/>
                <a:gd name="T45" fmla="*/ 39 h 98"/>
                <a:gd name="T46" fmla="*/ 0 w 98"/>
                <a:gd name="T47" fmla="*/ 45 h 98"/>
                <a:gd name="T48" fmla="*/ 0 w 98"/>
                <a:gd name="T49" fmla="*/ 52 h 98"/>
                <a:gd name="T50" fmla="*/ 1 w 98"/>
                <a:gd name="T51" fmla="*/ 58 h 98"/>
                <a:gd name="T52" fmla="*/ 2 w 98"/>
                <a:gd name="T53" fmla="*/ 64 h 98"/>
                <a:gd name="T54" fmla="*/ 5 w 98"/>
                <a:gd name="T55" fmla="*/ 70 h 98"/>
                <a:gd name="T56" fmla="*/ 8 w 98"/>
                <a:gd name="T57" fmla="*/ 76 h 98"/>
                <a:gd name="T58" fmla="*/ 12 w 98"/>
                <a:gd name="T59" fmla="*/ 81 h 98"/>
                <a:gd name="T60" fmla="*/ 16 w 98"/>
                <a:gd name="T61" fmla="*/ 86 h 98"/>
                <a:gd name="T62" fmla="*/ 22 w 98"/>
                <a:gd name="T63" fmla="*/ 89 h 98"/>
                <a:gd name="T64" fmla="*/ 27 w 98"/>
                <a:gd name="T65" fmla="*/ 93 h 98"/>
                <a:gd name="T66" fmla="*/ 33 w 98"/>
                <a:gd name="T67" fmla="*/ 95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8 w 98"/>
                <a:gd name="T75" fmla="*/ 97 h 98"/>
                <a:gd name="T76" fmla="*/ 65 w 98"/>
                <a:gd name="T77" fmla="*/ 95 h 98"/>
                <a:gd name="T78" fmla="*/ 71 w 98"/>
                <a:gd name="T79" fmla="*/ 93 h 98"/>
                <a:gd name="T80" fmla="*/ 76 w 98"/>
                <a:gd name="T81" fmla="*/ 89 h 98"/>
                <a:gd name="T82" fmla="*/ 81 w 98"/>
                <a:gd name="T83" fmla="*/ 86 h 98"/>
                <a:gd name="T84" fmla="*/ 86 w 98"/>
                <a:gd name="T85" fmla="*/ 81 h 98"/>
                <a:gd name="T86" fmla="*/ 90 w 98"/>
                <a:gd name="T87" fmla="*/ 76 h 98"/>
                <a:gd name="T88" fmla="*/ 93 w 98"/>
                <a:gd name="T89" fmla="*/ 70 h 98"/>
                <a:gd name="T90" fmla="*/ 95 w 98"/>
                <a:gd name="T91" fmla="*/ 64 h 98"/>
                <a:gd name="T92" fmla="*/ 97 w 98"/>
                <a:gd name="T93" fmla="*/ 58 h 98"/>
                <a:gd name="T94" fmla="*/ 98 w 98"/>
                <a:gd name="T9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5"/>
                  </a:lnTo>
                  <a:lnTo>
                    <a:pt x="97" y="42"/>
                  </a:lnTo>
                  <a:lnTo>
                    <a:pt x="97" y="39"/>
                  </a:lnTo>
                  <a:lnTo>
                    <a:pt x="96" y="36"/>
                  </a:lnTo>
                  <a:lnTo>
                    <a:pt x="95" y="33"/>
                  </a:lnTo>
                  <a:lnTo>
                    <a:pt x="94" y="30"/>
                  </a:lnTo>
                  <a:lnTo>
                    <a:pt x="93" y="27"/>
                  </a:lnTo>
                  <a:lnTo>
                    <a:pt x="91" y="24"/>
                  </a:lnTo>
                  <a:lnTo>
                    <a:pt x="90" y="21"/>
                  </a:lnTo>
                  <a:lnTo>
                    <a:pt x="88" y="19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1" y="5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4"/>
                  </a:lnTo>
                  <a:lnTo>
                    <a:pt x="4" y="67"/>
                  </a:lnTo>
                  <a:lnTo>
                    <a:pt x="5" y="70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10" y="79"/>
                  </a:lnTo>
                  <a:lnTo>
                    <a:pt x="12" y="81"/>
                  </a:lnTo>
                  <a:lnTo>
                    <a:pt x="14" y="83"/>
                  </a:lnTo>
                  <a:lnTo>
                    <a:pt x="16" y="86"/>
                  </a:lnTo>
                  <a:lnTo>
                    <a:pt x="19" y="88"/>
                  </a:lnTo>
                  <a:lnTo>
                    <a:pt x="22" y="89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6" y="96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7"/>
                  </a:lnTo>
                  <a:lnTo>
                    <a:pt x="58" y="97"/>
                  </a:lnTo>
                  <a:lnTo>
                    <a:pt x="62" y="96"/>
                  </a:lnTo>
                  <a:lnTo>
                    <a:pt x="65" y="95"/>
                  </a:lnTo>
                  <a:lnTo>
                    <a:pt x="68" y="94"/>
                  </a:lnTo>
                  <a:lnTo>
                    <a:pt x="71" y="93"/>
                  </a:lnTo>
                  <a:lnTo>
                    <a:pt x="73" y="91"/>
                  </a:lnTo>
                  <a:lnTo>
                    <a:pt x="76" y="89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3"/>
                  </a:lnTo>
                  <a:lnTo>
                    <a:pt x="86" y="81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4" y="67"/>
                  </a:lnTo>
                  <a:lnTo>
                    <a:pt x="95" y="64"/>
                  </a:lnTo>
                  <a:lnTo>
                    <a:pt x="96" y="61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Freeform 99">
              <a:extLst>
                <a:ext uri="{FF2B5EF4-FFF2-40B4-BE49-F238E27FC236}">
                  <a16:creationId xmlns:a16="http://schemas.microsoft.com/office/drawing/2014/main" id="{36633064-A0C8-40C5-AAB3-65CB20C8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227263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2 w 22"/>
                <a:gd name="T7" fmla="*/ 7 h 23"/>
                <a:gd name="T8" fmla="*/ 21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6 w 22"/>
                <a:gd name="T19" fmla="*/ 1 h 23"/>
                <a:gd name="T20" fmla="*/ 14 w 22"/>
                <a:gd name="T21" fmla="*/ 1 h 23"/>
                <a:gd name="T22" fmla="*/ 13 w 22"/>
                <a:gd name="T23" fmla="*/ 0 h 23"/>
                <a:gd name="T24" fmla="*/ 11 w 22"/>
                <a:gd name="T25" fmla="*/ 0 h 23"/>
                <a:gd name="T26" fmla="*/ 10 w 22"/>
                <a:gd name="T27" fmla="*/ 0 h 23"/>
                <a:gd name="T28" fmla="*/ 9 w 22"/>
                <a:gd name="T29" fmla="*/ 1 h 23"/>
                <a:gd name="T30" fmla="*/ 7 w 22"/>
                <a:gd name="T31" fmla="*/ 1 h 23"/>
                <a:gd name="T32" fmla="*/ 6 w 22"/>
                <a:gd name="T33" fmla="*/ 2 h 23"/>
                <a:gd name="T34" fmla="*/ 4 w 22"/>
                <a:gd name="T35" fmla="*/ 3 h 23"/>
                <a:gd name="T36" fmla="*/ 4 w 22"/>
                <a:gd name="T37" fmla="*/ 4 h 23"/>
                <a:gd name="T38" fmla="*/ 2 w 22"/>
                <a:gd name="T39" fmla="*/ 5 h 23"/>
                <a:gd name="T40" fmla="*/ 2 w 22"/>
                <a:gd name="T41" fmla="*/ 6 h 23"/>
                <a:gd name="T42" fmla="*/ 1 w 22"/>
                <a:gd name="T43" fmla="*/ 7 h 23"/>
                <a:gd name="T44" fmla="*/ 1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1 w 22"/>
                <a:gd name="T53" fmla="*/ 14 h 23"/>
                <a:gd name="T54" fmla="*/ 1 w 22"/>
                <a:gd name="T55" fmla="*/ 16 h 23"/>
                <a:gd name="T56" fmla="*/ 2 w 22"/>
                <a:gd name="T57" fmla="*/ 17 h 23"/>
                <a:gd name="T58" fmla="*/ 2 w 22"/>
                <a:gd name="T59" fmla="*/ 18 h 23"/>
                <a:gd name="T60" fmla="*/ 4 w 22"/>
                <a:gd name="T61" fmla="*/ 19 h 23"/>
                <a:gd name="T62" fmla="*/ 4 w 22"/>
                <a:gd name="T63" fmla="*/ 20 h 23"/>
                <a:gd name="T64" fmla="*/ 6 w 22"/>
                <a:gd name="T65" fmla="*/ 21 h 23"/>
                <a:gd name="T66" fmla="*/ 7 w 22"/>
                <a:gd name="T67" fmla="*/ 22 h 23"/>
                <a:gd name="T68" fmla="*/ 9 w 22"/>
                <a:gd name="T69" fmla="*/ 22 h 23"/>
                <a:gd name="T70" fmla="*/ 10 w 22"/>
                <a:gd name="T71" fmla="*/ 22 h 23"/>
                <a:gd name="T72" fmla="*/ 11 w 22"/>
                <a:gd name="T73" fmla="*/ 23 h 23"/>
                <a:gd name="T74" fmla="*/ 13 w 22"/>
                <a:gd name="T75" fmla="*/ 22 h 23"/>
                <a:gd name="T76" fmla="*/ 14 w 22"/>
                <a:gd name="T77" fmla="*/ 22 h 23"/>
                <a:gd name="T78" fmla="*/ 16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1 w 22"/>
                <a:gd name="T89" fmla="*/ 17 h 23"/>
                <a:gd name="T90" fmla="*/ 22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Freeform 100">
              <a:extLst>
                <a:ext uri="{FF2B5EF4-FFF2-40B4-BE49-F238E27FC236}">
                  <a16:creationId xmlns:a16="http://schemas.microsoft.com/office/drawing/2014/main" id="{961766EC-F5CF-4E91-9FEF-997BBB7E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227263"/>
              <a:ext cx="34925" cy="36513"/>
            </a:xfrm>
            <a:custGeom>
              <a:avLst/>
              <a:gdLst>
                <a:gd name="T0" fmla="*/ 98 w 98"/>
                <a:gd name="T1" fmla="*/ 45 h 98"/>
                <a:gd name="T2" fmla="*/ 97 w 98"/>
                <a:gd name="T3" fmla="*/ 39 h 98"/>
                <a:gd name="T4" fmla="*/ 96 w 98"/>
                <a:gd name="T5" fmla="*/ 33 h 98"/>
                <a:gd name="T6" fmla="*/ 93 w 98"/>
                <a:gd name="T7" fmla="*/ 27 h 98"/>
                <a:gd name="T8" fmla="*/ 90 w 98"/>
                <a:gd name="T9" fmla="*/ 21 h 98"/>
                <a:gd name="T10" fmla="*/ 86 w 98"/>
                <a:gd name="T11" fmla="*/ 16 h 98"/>
                <a:gd name="T12" fmla="*/ 82 w 98"/>
                <a:gd name="T13" fmla="*/ 12 h 98"/>
                <a:gd name="T14" fmla="*/ 77 w 98"/>
                <a:gd name="T15" fmla="*/ 8 h 98"/>
                <a:gd name="T16" fmla="*/ 71 w 98"/>
                <a:gd name="T17" fmla="*/ 5 h 98"/>
                <a:gd name="T18" fmla="*/ 65 w 98"/>
                <a:gd name="T19" fmla="*/ 2 h 98"/>
                <a:gd name="T20" fmla="*/ 59 w 98"/>
                <a:gd name="T21" fmla="*/ 1 h 98"/>
                <a:gd name="T22" fmla="*/ 53 w 98"/>
                <a:gd name="T23" fmla="*/ 0 h 98"/>
                <a:gd name="T24" fmla="*/ 46 w 98"/>
                <a:gd name="T25" fmla="*/ 0 h 98"/>
                <a:gd name="T26" fmla="*/ 40 w 98"/>
                <a:gd name="T27" fmla="*/ 1 h 98"/>
                <a:gd name="T28" fmla="*/ 34 w 98"/>
                <a:gd name="T29" fmla="*/ 2 h 98"/>
                <a:gd name="T30" fmla="*/ 28 w 98"/>
                <a:gd name="T31" fmla="*/ 5 h 98"/>
                <a:gd name="T32" fmla="*/ 22 w 98"/>
                <a:gd name="T33" fmla="*/ 8 h 98"/>
                <a:gd name="T34" fmla="*/ 17 w 98"/>
                <a:gd name="T35" fmla="*/ 12 h 98"/>
                <a:gd name="T36" fmla="*/ 12 w 98"/>
                <a:gd name="T37" fmla="*/ 16 h 98"/>
                <a:gd name="T38" fmla="*/ 9 w 98"/>
                <a:gd name="T39" fmla="*/ 21 h 98"/>
                <a:gd name="T40" fmla="*/ 5 w 98"/>
                <a:gd name="T41" fmla="*/ 27 h 98"/>
                <a:gd name="T42" fmla="*/ 3 w 98"/>
                <a:gd name="T43" fmla="*/ 33 h 98"/>
                <a:gd name="T44" fmla="*/ 1 w 98"/>
                <a:gd name="T45" fmla="*/ 39 h 98"/>
                <a:gd name="T46" fmla="*/ 0 w 98"/>
                <a:gd name="T47" fmla="*/ 45 h 98"/>
                <a:gd name="T48" fmla="*/ 0 w 98"/>
                <a:gd name="T49" fmla="*/ 52 h 98"/>
                <a:gd name="T50" fmla="*/ 1 w 98"/>
                <a:gd name="T51" fmla="*/ 58 h 98"/>
                <a:gd name="T52" fmla="*/ 3 w 98"/>
                <a:gd name="T53" fmla="*/ 64 h 98"/>
                <a:gd name="T54" fmla="*/ 5 w 98"/>
                <a:gd name="T55" fmla="*/ 70 h 98"/>
                <a:gd name="T56" fmla="*/ 9 w 98"/>
                <a:gd name="T57" fmla="*/ 76 h 98"/>
                <a:gd name="T58" fmla="*/ 12 w 98"/>
                <a:gd name="T59" fmla="*/ 81 h 98"/>
                <a:gd name="T60" fmla="*/ 17 w 98"/>
                <a:gd name="T61" fmla="*/ 86 h 98"/>
                <a:gd name="T62" fmla="*/ 22 w 98"/>
                <a:gd name="T63" fmla="*/ 89 h 98"/>
                <a:gd name="T64" fmla="*/ 28 w 98"/>
                <a:gd name="T65" fmla="*/ 93 h 98"/>
                <a:gd name="T66" fmla="*/ 34 w 98"/>
                <a:gd name="T67" fmla="*/ 95 h 98"/>
                <a:gd name="T68" fmla="*/ 40 w 98"/>
                <a:gd name="T69" fmla="*/ 97 h 98"/>
                <a:gd name="T70" fmla="*/ 46 w 98"/>
                <a:gd name="T71" fmla="*/ 98 h 98"/>
                <a:gd name="T72" fmla="*/ 53 w 98"/>
                <a:gd name="T73" fmla="*/ 98 h 98"/>
                <a:gd name="T74" fmla="*/ 59 w 98"/>
                <a:gd name="T75" fmla="*/ 97 h 98"/>
                <a:gd name="T76" fmla="*/ 65 w 98"/>
                <a:gd name="T77" fmla="*/ 95 h 98"/>
                <a:gd name="T78" fmla="*/ 71 w 98"/>
                <a:gd name="T79" fmla="*/ 93 h 98"/>
                <a:gd name="T80" fmla="*/ 77 w 98"/>
                <a:gd name="T81" fmla="*/ 89 h 98"/>
                <a:gd name="T82" fmla="*/ 82 w 98"/>
                <a:gd name="T83" fmla="*/ 86 h 98"/>
                <a:gd name="T84" fmla="*/ 86 w 98"/>
                <a:gd name="T85" fmla="*/ 81 h 98"/>
                <a:gd name="T86" fmla="*/ 90 w 98"/>
                <a:gd name="T87" fmla="*/ 76 h 98"/>
                <a:gd name="T88" fmla="*/ 93 w 98"/>
                <a:gd name="T89" fmla="*/ 70 h 98"/>
                <a:gd name="T90" fmla="*/ 96 w 98"/>
                <a:gd name="T91" fmla="*/ 64 h 98"/>
                <a:gd name="T92" fmla="*/ 97 w 98"/>
                <a:gd name="T93" fmla="*/ 58 h 98"/>
                <a:gd name="T94" fmla="*/ 98 w 98"/>
                <a:gd name="T9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5"/>
                  </a:lnTo>
                  <a:lnTo>
                    <a:pt x="98" y="42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6" y="33"/>
                  </a:lnTo>
                  <a:lnTo>
                    <a:pt x="95" y="30"/>
                  </a:lnTo>
                  <a:lnTo>
                    <a:pt x="93" y="27"/>
                  </a:lnTo>
                  <a:lnTo>
                    <a:pt x="92" y="24"/>
                  </a:lnTo>
                  <a:lnTo>
                    <a:pt x="90" y="21"/>
                  </a:lnTo>
                  <a:lnTo>
                    <a:pt x="88" y="19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0"/>
                  </a:lnTo>
                  <a:lnTo>
                    <a:pt x="77" y="8"/>
                  </a:lnTo>
                  <a:lnTo>
                    <a:pt x="74" y="6"/>
                  </a:lnTo>
                  <a:lnTo>
                    <a:pt x="71" y="5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4" y="67"/>
                  </a:lnTo>
                  <a:lnTo>
                    <a:pt x="5" y="70"/>
                  </a:lnTo>
                  <a:lnTo>
                    <a:pt x="7" y="73"/>
                  </a:lnTo>
                  <a:lnTo>
                    <a:pt x="9" y="76"/>
                  </a:lnTo>
                  <a:lnTo>
                    <a:pt x="10" y="79"/>
                  </a:lnTo>
                  <a:lnTo>
                    <a:pt x="12" y="81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89"/>
                  </a:lnTo>
                  <a:lnTo>
                    <a:pt x="25" y="91"/>
                  </a:lnTo>
                  <a:lnTo>
                    <a:pt x="28" y="93"/>
                  </a:lnTo>
                  <a:lnTo>
                    <a:pt x="31" y="94"/>
                  </a:lnTo>
                  <a:lnTo>
                    <a:pt x="34" y="95"/>
                  </a:lnTo>
                  <a:lnTo>
                    <a:pt x="37" y="96"/>
                  </a:lnTo>
                  <a:lnTo>
                    <a:pt x="40" y="97"/>
                  </a:lnTo>
                  <a:lnTo>
                    <a:pt x="43" y="97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3" y="98"/>
                  </a:lnTo>
                  <a:lnTo>
                    <a:pt x="56" y="97"/>
                  </a:lnTo>
                  <a:lnTo>
                    <a:pt x="59" y="97"/>
                  </a:lnTo>
                  <a:lnTo>
                    <a:pt x="62" y="96"/>
                  </a:lnTo>
                  <a:lnTo>
                    <a:pt x="65" y="95"/>
                  </a:lnTo>
                  <a:lnTo>
                    <a:pt x="68" y="94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77" y="89"/>
                  </a:lnTo>
                  <a:lnTo>
                    <a:pt x="79" y="88"/>
                  </a:lnTo>
                  <a:lnTo>
                    <a:pt x="82" y="86"/>
                  </a:lnTo>
                  <a:lnTo>
                    <a:pt x="84" y="83"/>
                  </a:lnTo>
                  <a:lnTo>
                    <a:pt x="86" y="81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2" y="73"/>
                  </a:lnTo>
                  <a:lnTo>
                    <a:pt x="93" y="70"/>
                  </a:lnTo>
                  <a:lnTo>
                    <a:pt x="95" y="67"/>
                  </a:lnTo>
                  <a:lnTo>
                    <a:pt x="96" y="64"/>
                  </a:lnTo>
                  <a:lnTo>
                    <a:pt x="97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Freeform 101">
              <a:extLst>
                <a:ext uri="{FF2B5EF4-FFF2-40B4-BE49-F238E27FC236}">
                  <a16:creationId xmlns:a16="http://schemas.microsoft.com/office/drawing/2014/main" id="{85A5CC6D-B4FF-44B8-97D8-B83797F28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3409950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2 w 22"/>
                <a:gd name="T7" fmla="*/ 7 h 23"/>
                <a:gd name="T8" fmla="*/ 21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6 w 22"/>
                <a:gd name="T19" fmla="*/ 1 h 23"/>
                <a:gd name="T20" fmla="*/ 14 w 22"/>
                <a:gd name="T21" fmla="*/ 1 h 23"/>
                <a:gd name="T22" fmla="*/ 13 w 22"/>
                <a:gd name="T23" fmla="*/ 0 h 23"/>
                <a:gd name="T24" fmla="*/ 11 w 22"/>
                <a:gd name="T25" fmla="*/ 0 h 23"/>
                <a:gd name="T26" fmla="*/ 10 w 22"/>
                <a:gd name="T27" fmla="*/ 0 h 23"/>
                <a:gd name="T28" fmla="*/ 9 w 22"/>
                <a:gd name="T29" fmla="*/ 1 h 23"/>
                <a:gd name="T30" fmla="*/ 7 w 22"/>
                <a:gd name="T31" fmla="*/ 1 h 23"/>
                <a:gd name="T32" fmla="*/ 6 w 22"/>
                <a:gd name="T33" fmla="*/ 2 h 23"/>
                <a:gd name="T34" fmla="*/ 4 w 22"/>
                <a:gd name="T35" fmla="*/ 3 h 23"/>
                <a:gd name="T36" fmla="*/ 4 w 22"/>
                <a:gd name="T37" fmla="*/ 4 h 23"/>
                <a:gd name="T38" fmla="*/ 2 w 22"/>
                <a:gd name="T39" fmla="*/ 5 h 23"/>
                <a:gd name="T40" fmla="*/ 2 w 22"/>
                <a:gd name="T41" fmla="*/ 6 h 23"/>
                <a:gd name="T42" fmla="*/ 1 w 22"/>
                <a:gd name="T43" fmla="*/ 7 h 23"/>
                <a:gd name="T44" fmla="*/ 1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1 w 22"/>
                <a:gd name="T53" fmla="*/ 14 h 23"/>
                <a:gd name="T54" fmla="*/ 1 w 22"/>
                <a:gd name="T55" fmla="*/ 16 h 23"/>
                <a:gd name="T56" fmla="*/ 2 w 22"/>
                <a:gd name="T57" fmla="*/ 17 h 23"/>
                <a:gd name="T58" fmla="*/ 2 w 22"/>
                <a:gd name="T59" fmla="*/ 18 h 23"/>
                <a:gd name="T60" fmla="*/ 4 w 22"/>
                <a:gd name="T61" fmla="*/ 19 h 23"/>
                <a:gd name="T62" fmla="*/ 4 w 22"/>
                <a:gd name="T63" fmla="*/ 20 h 23"/>
                <a:gd name="T64" fmla="*/ 6 w 22"/>
                <a:gd name="T65" fmla="*/ 21 h 23"/>
                <a:gd name="T66" fmla="*/ 7 w 22"/>
                <a:gd name="T67" fmla="*/ 22 h 23"/>
                <a:gd name="T68" fmla="*/ 9 w 22"/>
                <a:gd name="T69" fmla="*/ 22 h 23"/>
                <a:gd name="T70" fmla="*/ 10 w 22"/>
                <a:gd name="T71" fmla="*/ 22 h 23"/>
                <a:gd name="T72" fmla="*/ 11 w 22"/>
                <a:gd name="T73" fmla="*/ 23 h 23"/>
                <a:gd name="T74" fmla="*/ 13 w 22"/>
                <a:gd name="T75" fmla="*/ 22 h 23"/>
                <a:gd name="T76" fmla="*/ 14 w 22"/>
                <a:gd name="T77" fmla="*/ 22 h 23"/>
                <a:gd name="T78" fmla="*/ 16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1 w 22"/>
                <a:gd name="T89" fmla="*/ 17 h 23"/>
                <a:gd name="T90" fmla="*/ 22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Freeform 102">
              <a:extLst>
                <a:ext uri="{FF2B5EF4-FFF2-40B4-BE49-F238E27FC236}">
                  <a16:creationId xmlns:a16="http://schemas.microsoft.com/office/drawing/2014/main" id="{B53A1A13-8B9C-47D7-B7C9-328DFB12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3409950"/>
              <a:ext cx="34925" cy="36513"/>
            </a:xfrm>
            <a:custGeom>
              <a:avLst/>
              <a:gdLst>
                <a:gd name="T0" fmla="*/ 98 w 98"/>
                <a:gd name="T1" fmla="*/ 46 h 99"/>
                <a:gd name="T2" fmla="*/ 97 w 98"/>
                <a:gd name="T3" fmla="*/ 40 h 99"/>
                <a:gd name="T4" fmla="*/ 96 w 98"/>
                <a:gd name="T5" fmla="*/ 34 h 99"/>
                <a:gd name="T6" fmla="*/ 93 w 98"/>
                <a:gd name="T7" fmla="*/ 28 h 99"/>
                <a:gd name="T8" fmla="*/ 90 w 98"/>
                <a:gd name="T9" fmla="*/ 22 h 99"/>
                <a:gd name="T10" fmla="*/ 86 w 98"/>
                <a:gd name="T11" fmla="*/ 17 h 99"/>
                <a:gd name="T12" fmla="*/ 82 w 98"/>
                <a:gd name="T13" fmla="*/ 13 h 99"/>
                <a:gd name="T14" fmla="*/ 77 w 98"/>
                <a:gd name="T15" fmla="*/ 9 h 99"/>
                <a:gd name="T16" fmla="*/ 71 w 98"/>
                <a:gd name="T17" fmla="*/ 6 h 99"/>
                <a:gd name="T18" fmla="*/ 65 w 98"/>
                <a:gd name="T19" fmla="*/ 3 h 99"/>
                <a:gd name="T20" fmla="*/ 59 w 98"/>
                <a:gd name="T21" fmla="*/ 1 h 99"/>
                <a:gd name="T22" fmla="*/ 53 w 98"/>
                <a:gd name="T23" fmla="*/ 1 h 99"/>
                <a:gd name="T24" fmla="*/ 46 w 98"/>
                <a:gd name="T25" fmla="*/ 1 h 99"/>
                <a:gd name="T26" fmla="*/ 40 w 98"/>
                <a:gd name="T27" fmla="*/ 1 h 99"/>
                <a:gd name="T28" fmla="*/ 34 w 98"/>
                <a:gd name="T29" fmla="*/ 3 h 99"/>
                <a:gd name="T30" fmla="*/ 28 w 98"/>
                <a:gd name="T31" fmla="*/ 6 h 99"/>
                <a:gd name="T32" fmla="*/ 22 w 98"/>
                <a:gd name="T33" fmla="*/ 9 h 99"/>
                <a:gd name="T34" fmla="*/ 17 w 98"/>
                <a:gd name="T35" fmla="*/ 13 h 99"/>
                <a:gd name="T36" fmla="*/ 12 w 98"/>
                <a:gd name="T37" fmla="*/ 17 h 99"/>
                <a:gd name="T38" fmla="*/ 9 w 98"/>
                <a:gd name="T39" fmla="*/ 22 h 99"/>
                <a:gd name="T40" fmla="*/ 5 w 98"/>
                <a:gd name="T41" fmla="*/ 28 h 99"/>
                <a:gd name="T42" fmla="*/ 3 w 98"/>
                <a:gd name="T43" fmla="*/ 34 h 99"/>
                <a:gd name="T44" fmla="*/ 1 w 98"/>
                <a:gd name="T45" fmla="*/ 40 h 99"/>
                <a:gd name="T46" fmla="*/ 0 w 98"/>
                <a:gd name="T47" fmla="*/ 46 h 99"/>
                <a:gd name="T48" fmla="*/ 0 w 98"/>
                <a:gd name="T49" fmla="*/ 53 h 99"/>
                <a:gd name="T50" fmla="*/ 1 w 98"/>
                <a:gd name="T51" fmla="*/ 59 h 99"/>
                <a:gd name="T52" fmla="*/ 3 w 98"/>
                <a:gd name="T53" fmla="*/ 65 h 99"/>
                <a:gd name="T54" fmla="*/ 5 w 98"/>
                <a:gd name="T55" fmla="*/ 71 h 99"/>
                <a:gd name="T56" fmla="*/ 9 w 98"/>
                <a:gd name="T57" fmla="*/ 77 h 99"/>
                <a:gd name="T58" fmla="*/ 12 w 98"/>
                <a:gd name="T59" fmla="*/ 82 h 99"/>
                <a:gd name="T60" fmla="*/ 17 w 98"/>
                <a:gd name="T61" fmla="*/ 86 h 99"/>
                <a:gd name="T62" fmla="*/ 22 w 98"/>
                <a:gd name="T63" fmla="*/ 90 h 99"/>
                <a:gd name="T64" fmla="*/ 28 w 98"/>
                <a:gd name="T65" fmla="*/ 93 h 99"/>
                <a:gd name="T66" fmla="*/ 34 w 98"/>
                <a:gd name="T67" fmla="*/ 96 h 99"/>
                <a:gd name="T68" fmla="*/ 40 w 98"/>
                <a:gd name="T69" fmla="*/ 98 h 99"/>
                <a:gd name="T70" fmla="*/ 46 w 98"/>
                <a:gd name="T71" fmla="*/ 98 h 99"/>
                <a:gd name="T72" fmla="*/ 53 w 98"/>
                <a:gd name="T73" fmla="*/ 98 h 99"/>
                <a:gd name="T74" fmla="*/ 59 w 98"/>
                <a:gd name="T75" fmla="*/ 98 h 99"/>
                <a:gd name="T76" fmla="*/ 65 w 98"/>
                <a:gd name="T77" fmla="*/ 96 h 99"/>
                <a:gd name="T78" fmla="*/ 71 w 98"/>
                <a:gd name="T79" fmla="*/ 93 h 99"/>
                <a:gd name="T80" fmla="*/ 77 w 98"/>
                <a:gd name="T81" fmla="*/ 90 h 99"/>
                <a:gd name="T82" fmla="*/ 82 w 98"/>
                <a:gd name="T83" fmla="*/ 86 h 99"/>
                <a:gd name="T84" fmla="*/ 86 w 98"/>
                <a:gd name="T85" fmla="*/ 82 h 99"/>
                <a:gd name="T86" fmla="*/ 90 w 98"/>
                <a:gd name="T87" fmla="*/ 77 h 99"/>
                <a:gd name="T88" fmla="*/ 93 w 98"/>
                <a:gd name="T89" fmla="*/ 71 h 99"/>
                <a:gd name="T90" fmla="*/ 96 w 98"/>
                <a:gd name="T91" fmla="*/ 65 h 99"/>
                <a:gd name="T92" fmla="*/ 97 w 98"/>
                <a:gd name="T93" fmla="*/ 59 h 99"/>
                <a:gd name="T94" fmla="*/ 98 w 98"/>
                <a:gd name="T9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9">
                  <a:moveTo>
                    <a:pt x="98" y="50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6" y="34"/>
                  </a:lnTo>
                  <a:lnTo>
                    <a:pt x="95" y="31"/>
                  </a:lnTo>
                  <a:lnTo>
                    <a:pt x="93" y="28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8" y="20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2" y="13"/>
                  </a:lnTo>
                  <a:lnTo>
                    <a:pt x="79" y="11"/>
                  </a:lnTo>
                  <a:lnTo>
                    <a:pt x="77" y="9"/>
                  </a:lnTo>
                  <a:lnTo>
                    <a:pt x="74" y="7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9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6"/>
                  </a:lnTo>
                  <a:lnTo>
                    <a:pt x="37" y="97"/>
                  </a:lnTo>
                  <a:lnTo>
                    <a:pt x="40" y="98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9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9" y="98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7" y="90"/>
                  </a:lnTo>
                  <a:lnTo>
                    <a:pt x="79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4"/>
                  </a:lnTo>
                  <a:lnTo>
                    <a:pt x="93" y="71"/>
                  </a:lnTo>
                  <a:lnTo>
                    <a:pt x="95" y="68"/>
                  </a:lnTo>
                  <a:lnTo>
                    <a:pt x="96" y="65"/>
                  </a:lnTo>
                  <a:lnTo>
                    <a:pt x="97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Freeform 103">
              <a:extLst>
                <a:ext uri="{FF2B5EF4-FFF2-40B4-BE49-F238E27FC236}">
                  <a16:creationId xmlns:a16="http://schemas.microsoft.com/office/drawing/2014/main" id="{0A8D0CFB-74CE-4171-B869-C914BD257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4592638"/>
              <a:ext cx="34925" cy="34925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0 h 22"/>
                <a:gd name="T4" fmla="*/ 22 w 22"/>
                <a:gd name="T5" fmla="*/ 9 h 22"/>
                <a:gd name="T6" fmla="*/ 22 w 22"/>
                <a:gd name="T7" fmla="*/ 7 h 22"/>
                <a:gd name="T8" fmla="*/ 21 w 22"/>
                <a:gd name="T9" fmla="*/ 6 h 22"/>
                <a:gd name="T10" fmla="*/ 20 w 22"/>
                <a:gd name="T11" fmla="*/ 4 h 22"/>
                <a:gd name="T12" fmla="*/ 19 w 22"/>
                <a:gd name="T13" fmla="*/ 4 h 22"/>
                <a:gd name="T14" fmla="*/ 18 w 22"/>
                <a:gd name="T15" fmla="*/ 2 h 22"/>
                <a:gd name="T16" fmla="*/ 17 w 22"/>
                <a:gd name="T17" fmla="*/ 2 h 22"/>
                <a:gd name="T18" fmla="*/ 16 w 22"/>
                <a:gd name="T19" fmla="*/ 1 h 22"/>
                <a:gd name="T20" fmla="*/ 14 w 22"/>
                <a:gd name="T21" fmla="*/ 1 h 22"/>
                <a:gd name="T22" fmla="*/ 13 w 22"/>
                <a:gd name="T23" fmla="*/ 0 h 22"/>
                <a:gd name="T24" fmla="*/ 11 w 22"/>
                <a:gd name="T25" fmla="*/ 0 h 22"/>
                <a:gd name="T26" fmla="*/ 10 w 22"/>
                <a:gd name="T27" fmla="*/ 0 h 22"/>
                <a:gd name="T28" fmla="*/ 9 w 22"/>
                <a:gd name="T29" fmla="*/ 1 h 22"/>
                <a:gd name="T30" fmla="*/ 7 w 22"/>
                <a:gd name="T31" fmla="*/ 1 h 22"/>
                <a:gd name="T32" fmla="*/ 6 w 22"/>
                <a:gd name="T33" fmla="*/ 2 h 22"/>
                <a:gd name="T34" fmla="*/ 4 w 22"/>
                <a:gd name="T35" fmla="*/ 2 h 22"/>
                <a:gd name="T36" fmla="*/ 4 w 22"/>
                <a:gd name="T37" fmla="*/ 4 h 22"/>
                <a:gd name="T38" fmla="*/ 2 w 22"/>
                <a:gd name="T39" fmla="*/ 4 h 22"/>
                <a:gd name="T40" fmla="*/ 2 w 22"/>
                <a:gd name="T41" fmla="*/ 6 h 22"/>
                <a:gd name="T42" fmla="*/ 1 w 22"/>
                <a:gd name="T43" fmla="*/ 7 h 22"/>
                <a:gd name="T44" fmla="*/ 1 w 22"/>
                <a:gd name="T45" fmla="*/ 9 h 22"/>
                <a:gd name="T46" fmla="*/ 0 w 22"/>
                <a:gd name="T47" fmla="*/ 10 h 22"/>
                <a:gd name="T48" fmla="*/ 0 w 22"/>
                <a:gd name="T49" fmla="*/ 11 h 22"/>
                <a:gd name="T50" fmla="*/ 0 w 22"/>
                <a:gd name="T51" fmla="*/ 13 h 22"/>
                <a:gd name="T52" fmla="*/ 1 w 22"/>
                <a:gd name="T53" fmla="*/ 14 h 22"/>
                <a:gd name="T54" fmla="*/ 1 w 22"/>
                <a:gd name="T55" fmla="*/ 16 h 22"/>
                <a:gd name="T56" fmla="*/ 2 w 22"/>
                <a:gd name="T57" fmla="*/ 17 h 22"/>
                <a:gd name="T58" fmla="*/ 2 w 22"/>
                <a:gd name="T59" fmla="*/ 18 h 22"/>
                <a:gd name="T60" fmla="*/ 4 w 22"/>
                <a:gd name="T61" fmla="*/ 19 h 22"/>
                <a:gd name="T62" fmla="*/ 4 w 22"/>
                <a:gd name="T63" fmla="*/ 20 h 22"/>
                <a:gd name="T64" fmla="*/ 6 w 22"/>
                <a:gd name="T65" fmla="*/ 21 h 22"/>
                <a:gd name="T66" fmla="*/ 7 w 22"/>
                <a:gd name="T67" fmla="*/ 22 h 22"/>
                <a:gd name="T68" fmla="*/ 9 w 22"/>
                <a:gd name="T69" fmla="*/ 22 h 22"/>
                <a:gd name="T70" fmla="*/ 10 w 22"/>
                <a:gd name="T71" fmla="*/ 22 h 22"/>
                <a:gd name="T72" fmla="*/ 11 w 22"/>
                <a:gd name="T73" fmla="*/ 22 h 22"/>
                <a:gd name="T74" fmla="*/ 13 w 22"/>
                <a:gd name="T75" fmla="*/ 22 h 22"/>
                <a:gd name="T76" fmla="*/ 14 w 22"/>
                <a:gd name="T77" fmla="*/ 22 h 22"/>
                <a:gd name="T78" fmla="*/ 16 w 22"/>
                <a:gd name="T79" fmla="*/ 22 h 22"/>
                <a:gd name="T80" fmla="*/ 17 w 22"/>
                <a:gd name="T81" fmla="*/ 21 h 22"/>
                <a:gd name="T82" fmla="*/ 18 w 22"/>
                <a:gd name="T83" fmla="*/ 20 h 22"/>
                <a:gd name="T84" fmla="*/ 19 w 22"/>
                <a:gd name="T85" fmla="*/ 19 h 22"/>
                <a:gd name="T86" fmla="*/ 20 w 22"/>
                <a:gd name="T87" fmla="*/ 18 h 22"/>
                <a:gd name="T88" fmla="*/ 21 w 22"/>
                <a:gd name="T89" fmla="*/ 17 h 22"/>
                <a:gd name="T90" fmla="*/ 22 w 22"/>
                <a:gd name="T91" fmla="*/ 16 h 22"/>
                <a:gd name="T92" fmla="*/ 22 w 22"/>
                <a:gd name="T93" fmla="*/ 14 h 22"/>
                <a:gd name="T94" fmla="*/ 22 w 22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Freeform 104">
              <a:extLst>
                <a:ext uri="{FF2B5EF4-FFF2-40B4-BE49-F238E27FC236}">
                  <a16:creationId xmlns:a16="http://schemas.microsoft.com/office/drawing/2014/main" id="{158F37B9-7D84-4A8C-95C4-803E5394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4592638"/>
              <a:ext cx="34925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6 w 98"/>
                <a:gd name="T5" fmla="*/ 34 h 98"/>
                <a:gd name="T6" fmla="*/ 93 w 98"/>
                <a:gd name="T7" fmla="*/ 28 h 98"/>
                <a:gd name="T8" fmla="*/ 90 w 98"/>
                <a:gd name="T9" fmla="*/ 22 h 98"/>
                <a:gd name="T10" fmla="*/ 86 w 98"/>
                <a:gd name="T11" fmla="*/ 17 h 98"/>
                <a:gd name="T12" fmla="*/ 82 w 98"/>
                <a:gd name="T13" fmla="*/ 12 h 98"/>
                <a:gd name="T14" fmla="*/ 77 w 98"/>
                <a:gd name="T15" fmla="*/ 9 h 98"/>
                <a:gd name="T16" fmla="*/ 71 w 98"/>
                <a:gd name="T17" fmla="*/ 5 h 98"/>
                <a:gd name="T18" fmla="*/ 65 w 98"/>
                <a:gd name="T19" fmla="*/ 3 h 98"/>
                <a:gd name="T20" fmla="*/ 59 w 98"/>
                <a:gd name="T21" fmla="*/ 1 h 98"/>
                <a:gd name="T22" fmla="*/ 53 w 98"/>
                <a:gd name="T23" fmla="*/ 0 h 98"/>
                <a:gd name="T24" fmla="*/ 46 w 98"/>
                <a:gd name="T25" fmla="*/ 0 h 98"/>
                <a:gd name="T26" fmla="*/ 40 w 98"/>
                <a:gd name="T27" fmla="*/ 1 h 98"/>
                <a:gd name="T28" fmla="*/ 34 w 98"/>
                <a:gd name="T29" fmla="*/ 3 h 98"/>
                <a:gd name="T30" fmla="*/ 28 w 98"/>
                <a:gd name="T31" fmla="*/ 5 h 98"/>
                <a:gd name="T32" fmla="*/ 22 w 98"/>
                <a:gd name="T33" fmla="*/ 9 h 98"/>
                <a:gd name="T34" fmla="*/ 17 w 98"/>
                <a:gd name="T35" fmla="*/ 12 h 98"/>
                <a:gd name="T36" fmla="*/ 12 w 98"/>
                <a:gd name="T37" fmla="*/ 17 h 98"/>
                <a:gd name="T38" fmla="*/ 9 w 98"/>
                <a:gd name="T39" fmla="*/ 22 h 98"/>
                <a:gd name="T40" fmla="*/ 5 w 98"/>
                <a:gd name="T41" fmla="*/ 28 h 98"/>
                <a:gd name="T42" fmla="*/ 3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3 w 98"/>
                <a:gd name="T53" fmla="*/ 65 h 98"/>
                <a:gd name="T54" fmla="*/ 5 w 98"/>
                <a:gd name="T55" fmla="*/ 71 h 98"/>
                <a:gd name="T56" fmla="*/ 9 w 98"/>
                <a:gd name="T57" fmla="*/ 77 h 98"/>
                <a:gd name="T58" fmla="*/ 12 w 98"/>
                <a:gd name="T59" fmla="*/ 82 h 98"/>
                <a:gd name="T60" fmla="*/ 17 w 98"/>
                <a:gd name="T61" fmla="*/ 86 h 98"/>
                <a:gd name="T62" fmla="*/ 22 w 98"/>
                <a:gd name="T63" fmla="*/ 90 h 98"/>
                <a:gd name="T64" fmla="*/ 28 w 98"/>
                <a:gd name="T65" fmla="*/ 93 h 98"/>
                <a:gd name="T66" fmla="*/ 34 w 98"/>
                <a:gd name="T67" fmla="*/ 96 h 98"/>
                <a:gd name="T68" fmla="*/ 40 w 98"/>
                <a:gd name="T69" fmla="*/ 97 h 98"/>
                <a:gd name="T70" fmla="*/ 46 w 98"/>
                <a:gd name="T71" fmla="*/ 98 h 98"/>
                <a:gd name="T72" fmla="*/ 53 w 98"/>
                <a:gd name="T73" fmla="*/ 98 h 98"/>
                <a:gd name="T74" fmla="*/ 59 w 98"/>
                <a:gd name="T75" fmla="*/ 97 h 98"/>
                <a:gd name="T76" fmla="*/ 65 w 98"/>
                <a:gd name="T77" fmla="*/ 96 h 98"/>
                <a:gd name="T78" fmla="*/ 71 w 98"/>
                <a:gd name="T79" fmla="*/ 93 h 98"/>
                <a:gd name="T80" fmla="*/ 77 w 98"/>
                <a:gd name="T81" fmla="*/ 90 h 98"/>
                <a:gd name="T82" fmla="*/ 82 w 98"/>
                <a:gd name="T83" fmla="*/ 86 h 98"/>
                <a:gd name="T84" fmla="*/ 86 w 98"/>
                <a:gd name="T85" fmla="*/ 82 h 98"/>
                <a:gd name="T86" fmla="*/ 90 w 98"/>
                <a:gd name="T87" fmla="*/ 77 h 98"/>
                <a:gd name="T88" fmla="*/ 93 w 98"/>
                <a:gd name="T89" fmla="*/ 71 h 98"/>
                <a:gd name="T90" fmla="*/ 96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6" y="34"/>
                  </a:lnTo>
                  <a:lnTo>
                    <a:pt x="95" y="31"/>
                  </a:lnTo>
                  <a:lnTo>
                    <a:pt x="93" y="28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2" y="12"/>
                  </a:lnTo>
                  <a:lnTo>
                    <a:pt x="79" y="10"/>
                  </a:lnTo>
                  <a:lnTo>
                    <a:pt x="77" y="9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9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6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7" y="90"/>
                  </a:lnTo>
                  <a:lnTo>
                    <a:pt x="79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4"/>
                  </a:lnTo>
                  <a:lnTo>
                    <a:pt x="93" y="71"/>
                  </a:lnTo>
                  <a:lnTo>
                    <a:pt x="95" y="68"/>
                  </a:lnTo>
                  <a:lnTo>
                    <a:pt x="96" y="65"/>
                  </a:lnTo>
                  <a:lnTo>
                    <a:pt x="97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Freeform 105">
              <a:extLst>
                <a:ext uri="{FF2B5EF4-FFF2-40B4-BE49-F238E27FC236}">
                  <a16:creationId xmlns:a16="http://schemas.microsoft.com/office/drawing/2014/main" id="{B6BC53AD-A2BE-413F-AA1C-EC1F71F4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6" y="4592638"/>
              <a:ext cx="36513" cy="34925"/>
            </a:xfrm>
            <a:custGeom>
              <a:avLst/>
              <a:gdLst>
                <a:gd name="T0" fmla="*/ 23 w 23"/>
                <a:gd name="T1" fmla="*/ 11 h 22"/>
                <a:gd name="T2" fmla="*/ 23 w 23"/>
                <a:gd name="T3" fmla="*/ 10 h 22"/>
                <a:gd name="T4" fmla="*/ 22 w 23"/>
                <a:gd name="T5" fmla="*/ 9 h 22"/>
                <a:gd name="T6" fmla="*/ 22 w 23"/>
                <a:gd name="T7" fmla="*/ 7 h 22"/>
                <a:gd name="T8" fmla="*/ 21 w 23"/>
                <a:gd name="T9" fmla="*/ 6 h 22"/>
                <a:gd name="T10" fmla="*/ 20 w 23"/>
                <a:gd name="T11" fmla="*/ 4 h 22"/>
                <a:gd name="T12" fmla="*/ 19 w 23"/>
                <a:gd name="T13" fmla="*/ 4 h 22"/>
                <a:gd name="T14" fmla="*/ 18 w 23"/>
                <a:gd name="T15" fmla="*/ 2 h 22"/>
                <a:gd name="T16" fmla="*/ 17 w 23"/>
                <a:gd name="T17" fmla="*/ 2 h 22"/>
                <a:gd name="T18" fmla="*/ 16 w 23"/>
                <a:gd name="T19" fmla="*/ 1 h 22"/>
                <a:gd name="T20" fmla="*/ 14 w 23"/>
                <a:gd name="T21" fmla="*/ 1 h 22"/>
                <a:gd name="T22" fmla="*/ 13 w 23"/>
                <a:gd name="T23" fmla="*/ 0 h 22"/>
                <a:gd name="T24" fmla="*/ 12 w 23"/>
                <a:gd name="T25" fmla="*/ 0 h 22"/>
                <a:gd name="T26" fmla="*/ 10 w 23"/>
                <a:gd name="T27" fmla="*/ 0 h 22"/>
                <a:gd name="T28" fmla="*/ 9 w 23"/>
                <a:gd name="T29" fmla="*/ 1 h 22"/>
                <a:gd name="T30" fmla="*/ 7 w 23"/>
                <a:gd name="T31" fmla="*/ 1 h 22"/>
                <a:gd name="T32" fmla="*/ 6 w 23"/>
                <a:gd name="T33" fmla="*/ 2 h 22"/>
                <a:gd name="T34" fmla="*/ 5 w 23"/>
                <a:gd name="T35" fmla="*/ 2 h 22"/>
                <a:gd name="T36" fmla="*/ 4 w 23"/>
                <a:gd name="T37" fmla="*/ 4 h 22"/>
                <a:gd name="T38" fmla="*/ 3 w 23"/>
                <a:gd name="T39" fmla="*/ 4 h 22"/>
                <a:gd name="T40" fmla="*/ 2 w 23"/>
                <a:gd name="T41" fmla="*/ 6 h 22"/>
                <a:gd name="T42" fmla="*/ 1 w 23"/>
                <a:gd name="T43" fmla="*/ 7 h 22"/>
                <a:gd name="T44" fmla="*/ 1 w 23"/>
                <a:gd name="T45" fmla="*/ 9 h 22"/>
                <a:gd name="T46" fmla="*/ 1 w 23"/>
                <a:gd name="T47" fmla="*/ 10 h 22"/>
                <a:gd name="T48" fmla="*/ 0 w 23"/>
                <a:gd name="T49" fmla="*/ 11 h 22"/>
                <a:gd name="T50" fmla="*/ 1 w 23"/>
                <a:gd name="T51" fmla="*/ 13 h 22"/>
                <a:gd name="T52" fmla="*/ 1 w 23"/>
                <a:gd name="T53" fmla="*/ 14 h 22"/>
                <a:gd name="T54" fmla="*/ 1 w 23"/>
                <a:gd name="T55" fmla="*/ 16 h 22"/>
                <a:gd name="T56" fmla="*/ 2 w 23"/>
                <a:gd name="T57" fmla="*/ 17 h 22"/>
                <a:gd name="T58" fmla="*/ 3 w 23"/>
                <a:gd name="T59" fmla="*/ 18 h 22"/>
                <a:gd name="T60" fmla="*/ 4 w 23"/>
                <a:gd name="T61" fmla="*/ 19 h 22"/>
                <a:gd name="T62" fmla="*/ 5 w 23"/>
                <a:gd name="T63" fmla="*/ 20 h 22"/>
                <a:gd name="T64" fmla="*/ 6 w 23"/>
                <a:gd name="T65" fmla="*/ 21 h 22"/>
                <a:gd name="T66" fmla="*/ 7 w 23"/>
                <a:gd name="T67" fmla="*/ 22 h 22"/>
                <a:gd name="T68" fmla="*/ 9 w 23"/>
                <a:gd name="T69" fmla="*/ 22 h 22"/>
                <a:gd name="T70" fmla="*/ 10 w 23"/>
                <a:gd name="T71" fmla="*/ 22 h 22"/>
                <a:gd name="T72" fmla="*/ 12 w 23"/>
                <a:gd name="T73" fmla="*/ 22 h 22"/>
                <a:gd name="T74" fmla="*/ 13 w 23"/>
                <a:gd name="T75" fmla="*/ 22 h 22"/>
                <a:gd name="T76" fmla="*/ 14 w 23"/>
                <a:gd name="T77" fmla="*/ 22 h 22"/>
                <a:gd name="T78" fmla="*/ 16 w 23"/>
                <a:gd name="T79" fmla="*/ 22 h 22"/>
                <a:gd name="T80" fmla="*/ 17 w 23"/>
                <a:gd name="T81" fmla="*/ 21 h 22"/>
                <a:gd name="T82" fmla="*/ 18 w 23"/>
                <a:gd name="T83" fmla="*/ 20 h 22"/>
                <a:gd name="T84" fmla="*/ 19 w 23"/>
                <a:gd name="T85" fmla="*/ 19 h 22"/>
                <a:gd name="T86" fmla="*/ 20 w 23"/>
                <a:gd name="T87" fmla="*/ 18 h 22"/>
                <a:gd name="T88" fmla="*/ 21 w 23"/>
                <a:gd name="T89" fmla="*/ 17 h 22"/>
                <a:gd name="T90" fmla="*/ 22 w 23"/>
                <a:gd name="T91" fmla="*/ 16 h 22"/>
                <a:gd name="T92" fmla="*/ 22 w 23"/>
                <a:gd name="T93" fmla="*/ 14 h 22"/>
                <a:gd name="T94" fmla="*/ 23 w 23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23" y="12"/>
                  </a:moveTo>
                  <a:lnTo>
                    <a:pt x="23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Freeform 106">
              <a:extLst>
                <a:ext uri="{FF2B5EF4-FFF2-40B4-BE49-F238E27FC236}">
                  <a16:creationId xmlns:a16="http://schemas.microsoft.com/office/drawing/2014/main" id="{B507CE61-0314-468E-82DF-731A8224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6" y="4592638"/>
              <a:ext cx="36513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6 w 98"/>
                <a:gd name="T5" fmla="*/ 34 h 98"/>
                <a:gd name="T6" fmla="*/ 93 w 98"/>
                <a:gd name="T7" fmla="*/ 28 h 98"/>
                <a:gd name="T8" fmla="*/ 90 w 98"/>
                <a:gd name="T9" fmla="*/ 22 h 98"/>
                <a:gd name="T10" fmla="*/ 86 w 98"/>
                <a:gd name="T11" fmla="*/ 17 h 98"/>
                <a:gd name="T12" fmla="*/ 82 w 98"/>
                <a:gd name="T13" fmla="*/ 12 h 98"/>
                <a:gd name="T14" fmla="*/ 76 w 98"/>
                <a:gd name="T15" fmla="*/ 9 h 98"/>
                <a:gd name="T16" fmla="*/ 71 w 98"/>
                <a:gd name="T17" fmla="*/ 5 h 98"/>
                <a:gd name="T18" fmla="*/ 65 w 98"/>
                <a:gd name="T19" fmla="*/ 3 h 98"/>
                <a:gd name="T20" fmla="*/ 59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40 w 98"/>
                <a:gd name="T27" fmla="*/ 1 h 98"/>
                <a:gd name="T28" fmla="*/ 33 w 98"/>
                <a:gd name="T29" fmla="*/ 3 h 98"/>
                <a:gd name="T30" fmla="*/ 27 w 98"/>
                <a:gd name="T31" fmla="*/ 5 h 98"/>
                <a:gd name="T32" fmla="*/ 22 w 98"/>
                <a:gd name="T33" fmla="*/ 9 h 98"/>
                <a:gd name="T34" fmla="*/ 17 w 98"/>
                <a:gd name="T35" fmla="*/ 12 h 98"/>
                <a:gd name="T36" fmla="*/ 12 w 98"/>
                <a:gd name="T37" fmla="*/ 17 h 98"/>
                <a:gd name="T38" fmla="*/ 8 w 98"/>
                <a:gd name="T39" fmla="*/ 22 h 98"/>
                <a:gd name="T40" fmla="*/ 5 w 98"/>
                <a:gd name="T41" fmla="*/ 28 h 98"/>
                <a:gd name="T42" fmla="*/ 3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3 w 98"/>
                <a:gd name="T53" fmla="*/ 65 h 98"/>
                <a:gd name="T54" fmla="*/ 5 w 98"/>
                <a:gd name="T55" fmla="*/ 71 h 98"/>
                <a:gd name="T56" fmla="*/ 8 w 98"/>
                <a:gd name="T57" fmla="*/ 77 h 98"/>
                <a:gd name="T58" fmla="*/ 12 w 98"/>
                <a:gd name="T59" fmla="*/ 82 h 98"/>
                <a:gd name="T60" fmla="*/ 17 w 98"/>
                <a:gd name="T61" fmla="*/ 86 h 98"/>
                <a:gd name="T62" fmla="*/ 22 w 98"/>
                <a:gd name="T63" fmla="*/ 90 h 98"/>
                <a:gd name="T64" fmla="*/ 27 w 98"/>
                <a:gd name="T65" fmla="*/ 93 h 98"/>
                <a:gd name="T66" fmla="*/ 33 w 98"/>
                <a:gd name="T67" fmla="*/ 96 h 98"/>
                <a:gd name="T68" fmla="*/ 40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9 w 98"/>
                <a:gd name="T75" fmla="*/ 97 h 98"/>
                <a:gd name="T76" fmla="*/ 65 w 98"/>
                <a:gd name="T77" fmla="*/ 96 h 98"/>
                <a:gd name="T78" fmla="*/ 71 w 98"/>
                <a:gd name="T79" fmla="*/ 93 h 98"/>
                <a:gd name="T80" fmla="*/ 76 w 98"/>
                <a:gd name="T81" fmla="*/ 90 h 98"/>
                <a:gd name="T82" fmla="*/ 82 w 98"/>
                <a:gd name="T83" fmla="*/ 86 h 98"/>
                <a:gd name="T84" fmla="*/ 86 w 98"/>
                <a:gd name="T85" fmla="*/ 82 h 98"/>
                <a:gd name="T86" fmla="*/ 90 w 98"/>
                <a:gd name="T87" fmla="*/ 77 h 98"/>
                <a:gd name="T88" fmla="*/ 93 w 98"/>
                <a:gd name="T89" fmla="*/ 71 h 98"/>
                <a:gd name="T90" fmla="*/ 96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6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2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6" y="65"/>
                  </a:lnTo>
                  <a:lnTo>
                    <a:pt x="97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Freeform 107">
              <a:extLst>
                <a:ext uri="{FF2B5EF4-FFF2-40B4-BE49-F238E27FC236}">
                  <a16:creationId xmlns:a16="http://schemas.microsoft.com/office/drawing/2014/main" id="{57CCD48F-589C-4629-B85B-C1303DD8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4592638"/>
              <a:ext cx="34925" cy="34925"/>
            </a:xfrm>
            <a:custGeom>
              <a:avLst/>
              <a:gdLst>
                <a:gd name="T0" fmla="*/ 22 w 22"/>
                <a:gd name="T1" fmla="*/ 11 h 22"/>
                <a:gd name="T2" fmla="*/ 22 w 22"/>
                <a:gd name="T3" fmla="*/ 10 h 22"/>
                <a:gd name="T4" fmla="*/ 22 w 22"/>
                <a:gd name="T5" fmla="*/ 9 h 22"/>
                <a:gd name="T6" fmla="*/ 21 w 22"/>
                <a:gd name="T7" fmla="*/ 7 h 22"/>
                <a:gd name="T8" fmla="*/ 20 w 22"/>
                <a:gd name="T9" fmla="*/ 6 h 22"/>
                <a:gd name="T10" fmla="*/ 20 w 22"/>
                <a:gd name="T11" fmla="*/ 4 h 22"/>
                <a:gd name="T12" fmla="*/ 19 w 22"/>
                <a:gd name="T13" fmla="*/ 4 h 22"/>
                <a:gd name="T14" fmla="*/ 18 w 22"/>
                <a:gd name="T15" fmla="*/ 2 h 22"/>
                <a:gd name="T16" fmla="*/ 17 w 22"/>
                <a:gd name="T17" fmla="*/ 2 h 22"/>
                <a:gd name="T18" fmla="*/ 15 w 22"/>
                <a:gd name="T19" fmla="*/ 1 h 22"/>
                <a:gd name="T20" fmla="*/ 14 w 22"/>
                <a:gd name="T21" fmla="*/ 1 h 22"/>
                <a:gd name="T22" fmla="*/ 12 w 22"/>
                <a:gd name="T23" fmla="*/ 0 h 22"/>
                <a:gd name="T24" fmla="*/ 11 w 22"/>
                <a:gd name="T25" fmla="*/ 0 h 22"/>
                <a:gd name="T26" fmla="*/ 9 w 22"/>
                <a:gd name="T27" fmla="*/ 0 h 22"/>
                <a:gd name="T28" fmla="*/ 8 w 22"/>
                <a:gd name="T29" fmla="*/ 1 h 22"/>
                <a:gd name="T30" fmla="*/ 7 w 22"/>
                <a:gd name="T31" fmla="*/ 1 h 22"/>
                <a:gd name="T32" fmla="*/ 5 w 22"/>
                <a:gd name="T33" fmla="*/ 2 h 22"/>
                <a:gd name="T34" fmla="*/ 4 w 22"/>
                <a:gd name="T35" fmla="*/ 2 h 22"/>
                <a:gd name="T36" fmla="*/ 3 w 22"/>
                <a:gd name="T37" fmla="*/ 4 h 22"/>
                <a:gd name="T38" fmla="*/ 2 w 22"/>
                <a:gd name="T39" fmla="*/ 4 h 22"/>
                <a:gd name="T40" fmla="*/ 1 w 22"/>
                <a:gd name="T41" fmla="*/ 6 h 22"/>
                <a:gd name="T42" fmla="*/ 1 w 22"/>
                <a:gd name="T43" fmla="*/ 7 h 22"/>
                <a:gd name="T44" fmla="*/ 0 w 22"/>
                <a:gd name="T45" fmla="*/ 9 h 22"/>
                <a:gd name="T46" fmla="*/ 0 w 22"/>
                <a:gd name="T47" fmla="*/ 10 h 22"/>
                <a:gd name="T48" fmla="*/ 0 w 22"/>
                <a:gd name="T49" fmla="*/ 11 h 22"/>
                <a:gd name="T50" fmla="*/ 0 w 22"/>
                <a:gd name="T51" fmla="*/ 13 h 22"/>
                <a:gd name="T52" fmla="*/ 0 w 22"/>
                <a:gd name="T53" fmla="*/ 14 h 22"/>
                <a:gd name="T54" fmla="*/ 1 w 22"/>
                <a:gd name="T55" fmla="*/ 16 h 22"/>
                <a:gd name="T56" fmla="*/ 1 w 22"/>
                <a:gd name="T57" fmla="*/ 17 h 22"/>
                <a:gd name="T58" fmla="*/ 2 w 22"/>
                <a:gd name="T59" fmla="*/ 18 h 22"/>
                <a:gd name="T60" fmla="*/ 3 w 22"/>
                <a:gd name="T61" fmla="*/ 19 h 22"/>
                <a:gd name="T62" fmla="*/ 4 w 22"/>
                <a:gd name="T63" fmla="*/ 20 h 22"/>
                <a:gd name="T64" fmla="*/ 5 w 22"/>
                <a:gd name="T65" fmla="*/ 21 h 22"/>
                <a:gd name="T66" fmla="*/ 7 w 22"/>
                <a:gd name="T67" fmla="*/ 22 h 22"/>
                <a:gd name="T68" fmla="*/ 8 w 22"/>
                <a:gd name="T69" fmla="*/ 22 h 22"/>
                <a:gd name="T70" fmla="*/ 9 w 22"/>
                <a:gd name="T71" fmla="*/ 22 h 22"/>
                <a:gd name="T72" fmla="*/ 11 w 22"/>
                <a:gd name="T73" fmla="*/ 22 h 22"/>
                <a:gd name="T74" fmla="*/ 12 w 22"/>
                <a:gd name="T75" fmla="*/ 22 h 22"/>
                <a:gd name="T76" fmla="*/ 14 w 22"/>
                <a:gd name="T77" fmla="*/ 22 h 22"/>
                <a:gd name="T78" fmla="*/ 15 w 22"/>
                <a:gd name="T79" fmla="*/ 22 h 22"/>
                <a:gd name="T80" fmla="*/ 17 w 22"/>
                <a:gd name="T81" fmla="*/ 21 h 22"/>
                <a:gd name="T82" fmla="*/ 18 w 22"/>
                <a:gd name="T83" fmla="*/ 20 h 22"/>
                <a:gd name="T84" fmla="*/ 19 w 22"/>
                <a:gd name="T85" fmla="*/ 19 h 22"/>
                <a:gd name="T86" fmla="*/ 20 w 22"/>
                <a:gd name="T87" fmla="*/ 18 h 22"/>
                <a:gd name="T88" fmla="*/ 20 w 22"/>
                <a:gd name="T89" fmla="*/ 17 h 22"/>
                <a:gd name="T90" fmla="*/ 21 w 22"/>
                <a:gd name="T91" fmla="*/ 16 h 22"/>
                <a:gd name="T92" fmla="*/ 22 w 22"/>
                <a:gd name="T93" fmla="*/ 14 h 22"/>
                <a:gd name="T94" fmla="*/ 22 w 22"/>
                <a:gd name="T9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Freeform 108">
              <a:extLst>
                <a:ext uri="{FF2B5EF4-FFF2-40B4-BE49-F238E27FC236}">
                  <a16:creationId xmlns:a16="http://schemas.microsoft.com/office/drawing/2014/main" id="{4CF63FA2-4D33-41DD-9796-EC189978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4592638"/>
              <a:ext cx="34925" cy="34925"/>
            </a:xfrm>
            <a:custGeom>
              <a:avLst/>
              <a:gdLst>
                <a:gd name="T0" fmla="*/ 98 w 98"/>
                <a:gd name="T1" fmla="*/ 46 h 98"/>
                <a:gd name="T2" fmla="*/ 97 w 98"/>
                <a:gd name="T3" fmla="*/ 40 h 98"/>
                <a:gd name="T4" fmla="*/ 95 w 98"/>
                <a:gd name="T5" fmla="*/ 34 h 98"/>
                <a:gd name="T6" fmla="*/ 93 w 98"/>
                <a:gd name="T7" fmla="*/ 28 h 98"/>
                <a:gd name="T8" fmla="*/ 90 w 98"/>
                <a:gd name="T9" fmla="*/ 22 h 98"/>
                <a:gd name="T10" fmla="*/ 86 w 98"/>
                <a:gd name="T11" fmla="*/ 17 h 98"/>
                <a:gd name="T12" fmla="*/ 81 w 98"/>
                <a:gd name="T13" fmla="*/ 12 h 98"/>
                <a:gd name="T14" fmla="*/ 76 w 98"/>
                <a:gd name="T15" fmla="*/ 9 h 98"/>
                <a:gd name="T16" fmla="*/ 71 w 98"/>
                <a:gd name="T17" fmla="*/ 5 h 98"/>
                <a:gd name="T18" fmla="*/ 65 w 98"/>
                <a:gd name="T19" fmla="*/ 3 h 98"/>
                <a:gd name="T20" fmla="*/ 59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3 h 98"/>
                <a:gd name="T30" fmla="*/ 27 w 98"/>
                <a:gd name="T31" fmla="*/ 5 h 98"/>
                <a:gd name="T32" fmla="*/ 22 w 98"/>
                <a:gd name="T33" fmla="*/ 9 h 98"/>
                <a:gd name="T34" fmla="*/ 17 w 98"/>
                <a:gd name="T35" fmla="*/ 12 h 98"/>
                <a:gd name="T36" fmla="*/ 12 w 98"/>
                <a:gd name="T37" fmla="*/ 17 h 98"/>
                <a:gd name="T38" fmla="*/ 8 w 98"/>
                <a:gd name="T39" fmla="*/ 22 h 98"/>
                <a:gd name="T40" fmla="*/ 5 w 98"/>
                <a:gd name="T41" fmla="*/ 28 h 98"/>
                <a:gd name="T42" fmla="*/ 3 w 98"/>
                <a:gd name="T43" fmla="*/ 34 h 98"/>
                <a:gd name="T44" fmla="*/ 1 w 98"/>
                <a:gd name="T45" fmla="*/ 40 h 98"/>
                <a:gd name="T46" fmla="*/ 0 w 98"/>
                <a:gd name="T47" fmla="*/ 46 h 98"/>
                <a:gd name="T48" fmla="*/ 0 w 98"/>
                <a:gd name="T49" fmla="*/ 53 h 98"/>
                <a:gd name="T50" fmla="*/ 1 w 98"/>
                <a:gd name="T51" fmla="*/ 59 h 98"/>
                <a:gd name="T52" fmla="*/ 3 w 98"/>
                <a:gd name="T53" fmla="*/ 65 h 98"/>
                <a:gd name="T54" fmla="*/ 5 w 98"/>
                <a:gd name="T55" fmla="*/ 71 h 98"/>
                <a:gd name="T56" fmla="*/ 8 w 98"/>
                <a:gd name="T57" fmla="*/ 77 h 98"/>
                <a:gd name="T58" fmla="*/ 12 w 98"/>
                <a:gd name="T59" fmla="*/ 82 h 98"/>
                <a:gd name="T60" fmla="*/ 17 w 98"/>
                <a:gd name="T61" fmla="*/ 86 h 98"/>
                <a:gd name="T62" fmla="*/ 22 w 98"/>
                <a:gd name="T63" fmla="*/ 90 h 98"/>
                <a:gd name="T64" fmla="*/ 27 w 98"/>
                <a:gd name="T65" fmla="*/ 93 h 98"/>
                <a:gd name="T66" fmla="*/ 33 w 98"/>
                <a:gd name="T67" fmla="*/ 96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9 w 98"/>
                <a:gd name="T75" fmla="*/ 97 h 98"/>
                <a:gd name="T76" fmla="*/ 65 w 98"/>
                <a:gd name="T77" fmla="*/ 96 h 98"/>
                <a:gd name="T78" fmla="*/ 71 w 98"/>
                <a:gd name="T79" fmla="*/ 93 h 98"/>
                <a:gd name="T80" fmla="*/ 76 w 98"/>
                <a:gd name="T81" fmla="*/ 90 h 98"/>
                <a:gd name="T82" fmla="*/ 81 w 98"/>
                <a:gd name="T83" fmla="*/ 86 h 98"/>
                <a:gd name="T84" fmla="*/ 86 w 98"/>
                <a:gd name="T85" fmla="*/ 82 h 98"/>
                <a:gd name="T86" fmla="*/ 90 w 98"/>
                <a:gd name="T87" fmla="*/ 77 h 98"/>
                <a:gd name="T88" fmla="*/ 93 w 98"/>
                <a:gd name="T89" fmla="*/ 71 h 98"/>
                <a:gd name="T90" fmla="*/ 95 w 98"/>
                <a:gd name="T91" fmla="*/ 65 h 98"/>
                <a:gd name="T92" fmla="*/ 97 w 98"/>
                <a:gd name="T93" fmla="*/ 59 h 98"/>
                <a:gd name="T94" fmla="*/ 98 w 98"/>
                <a:gd name="T95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Freeform 109">
              <a:extLst>
                <a:ext uri="{FF2B5EF4-FFF2-40B4-BE49-F238E27FC236}">
                  <a16:creationId xmlns:a16="http://schemas.microsoft.com/office/drawing/2014/main" id="{4C3D7B01-5A39-45CE-8C45-D709975D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3409950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1 w 22"/>
                <a:gd name="T7" fmla="*/ 7 h 23"/>
                <a:gd name="T8" fmla="*/ 20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5 w 22"/>
                <a:gd name="T19" fmla="*/ 1 h 23"/>
                <a:gd name="T20" fmla="*/ 14 w 22"/>
                <a:gd name="T21" fmla="*/ 1 h 23"/>
                <a:gd name="T22" fmla="*/ 12 w 22"/>
                <a:gd name="T23" fmla="*/ 0 h 23"/>
                <a:gd name="T24" fmla="*/ 11 w 22"/>
                <a:gd name="T25" fmla="*/ 0 h 23"/>
                <a:gd name="T26" fmla="*/ 9 w 22"/>
                <a:gd name="T27" fmla="*/ 0 h 23"/>
                <a:gd name="T28" fmla="*/ 8 w 22"/>
                <a:gd name="T29" fmla="*/ 1 h 23"/>
                <a:gd name="T30" fmla="*/ 7 w 22"/>
                <a:gd name="T31" fmla="*/ 1 h 23"/>
                <a:gd name="T32" fmla="*/ 5 w 22"/>
                <a:gd name="T33" fmla="*/ 2 h 23"/>
                <a:gd name="T34" fmla="*/ 4 w 22"/>
                <a:gd name="T35" fmla="*/ 3 h 23"/>
                <a:gd name="T36" fmla="*/ 3 w 22"/>
                <a:gd name="T37" fmla="*/ 4 h 23"/>
                <a:gd name="T38" fmla="*/ 2 w 22"/>
                <a:gd name="T39" fmla="*/ 5 h 23"/>
                <a:gd name="T40" fmla="*/ 1 w 22"/>
                <a:gd name="T41" fmla="*/ 6 h 23"/>
                <a:gd name="T42" fmla="*/ 1 w 22"/>
                <a:gd name="T43" fmla="*/ 7 h 23"/>
                <a:gd name="T44" fmla="*/ 0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0 w 22"/>
                <a:gd name="T53" fmla="*/ 14 h 23"/>
                <a:gd name="T54" fmla="*/ 1 w 22"/>
                <a:gd name="T55" fmla="*/ 16 h 23"/>
                <a:gd name="T56" fmla="*/ 1 w 22"/>
                <a:gd name="T57" fmla="*/ 17 h 23"/>
                <a:gd name="T58" fmla="*/ 2 w 22"/>
                <a:gd name="T59" fmla="*/ 18 h 23"/>
                <a:gd name="T60" fmla="*/ 3 w 22"/>
                <a:gd name="T61" fmla="*/ 19 h 23"/>
                <a:gd name="T62" fmla="*/ 4 w 22"/>
                <a:gd name="T63" fmla="*/ 20 h 23"/>
                <a:gd name="T64" fmla="*/ 5 w 22"/>
                <a:gd name="T65" fmla="*/ 21 h 23"/>
                <a:gd name="T66" fmla="*/ 7 w 22"/>
                <a:gd name="T67" fmla="*/ 22 h 23"/>
                <a:gd name="T68" fmla="*/ 8 w 22"/>
                <a:gd name="T69" fmla="*/ 22 h 23"/>
                <a:gd name="T70" fmla="*/ 9 w 22"/>
                <a:gd name="T71" fmla="*/ 22 h 23"/>
                <a:gd name="T72" fmla="*/ 11 w 22"/>
                <a:gd name="T73" fmla="*/ 23 h 23"/>
                <a:gd name="T74" fmla="*/ 12 w 22"/>
                <a:gd name="T75" fmla="*/ 22 h 23"/>
                <a:gd name="T76" fmla="*/ 14 w 22"/>
                <a:gd name="T77" fmla="*/ 22 h 23"/>
                <a:gd name="T78" fmla="*/ 15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0 w 22"/>
                <a:gd name="T89" fmla="*/ 17 h 23"/>
                <a:gd name="T90" fmla="*/ 21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Freeform 110">
              <a:extLst>
                <a:ext uri="{FF2B5EF4-FFF2-40B4-BE49-F238E27FC236}">
                  <a16:creationId xmlns:a16="http://schemas.microsoft.com/office/drawing/2014/main" id="{9EC95942-E2E2-49AB-9AA4-FAA0AB5B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3409950"/>
              <a:ext cx="34925" cy="36513"/>
            </a:xfrm>
            <a:custGeom>
              <a:avLst/>
              <a:gdLst>
                <a:gd name="T0" fmla="*/ 98 w 98"/>
                <a:gd name="T1" fmla="*/ 46 h 99"/>
                <a:gd name="T2" fmla="*/ 97 w 98"/>
                <a:gd name="T3" fmla="*/ 40 h 99"/>
                <a:gd name="T4" fmla="*/ 95 w 98"/>
                <a:gd name="T5" fmla="*/ 34 h 99"/>
                <a:gd name="T6" fmla="*/ 93 w 98"/>
                <a:gd name="T7" fmla="*/ 28 h 99"/>
                <a:gd name="T8" fmla="*/ 90 w 98"/>
                <a:gd name="T9" fmla="*/ 22 h 99"/>
                <a:gd name="T10" fmla="*/ 86 w 98"/>
                <a:gd name="T11" fmla="*/ 17 h 99"/>
                <a:gd name="T12" fmla="*/ 81 w 98"/>
                <a:gd name="T13" fmla="*/ 13 h 99"/>
                <a:gd name="T14" fmla="*/ 76 w 98"/>
                <a:gd name="T15" fmla="*/ 9 h 99"/>
                <a:gd name="T16" fmla="*/ 71 w 98"/>
                <a:gd name="T17" fmla="*/ 6 h 99"/>
                <a:gd name="T18" fmla="*/ 65 w 98"/>
                <a:gd name="T19" fmla="*/ 3 h 99"/>
                <a:gd name="T20" fmla="*/ 59 w 98"/>
                <a:gd name="T21" fmla="*/ 1 h 99"/>
                <a:gd name="T22" fmla="*/ 52 w 98"/>
                <a:gd name="T23" fmla="*/ 1 h 99"/>
                <a:gd name="T24" fmla="*/ 46 w 98"/>
                <a:gd name="T25" fmla="*/ 1 h 99"/>
                <a:gd name="T26" fmla="*/ 39 w 98"/>
                <a:gd name="T27" fmla="*/ 1 h 99"/>
                <a:gd name="T28" fmla="*/ 33 w 98"/>
                <a:gd name="T29" fmla="*/ 3 h 99"/>
                <a:gd name="T30" fmla="*/ 27 w 98"/>
                <a:gd name="T31" fmla="*/ 6 h 99"/>
                <a:gd name="T32" fmla="*/ 22 w 98"/>
                <a:gd name="T33" fmla="*/ 9 h 99"/>
                <a:gd name="T34" fmla="*/ 17 w 98"/>
                <a:gd name="T35" fmla="*/ 13 h 99"/>
                <a:gd name="T36" fmla="*/ 12 w 98"/>
                <a:gd name="T37" fmla="*/ 17 h 99"/>
                <a:gd name="T38" fmla="*/ 8 w 98"/>
                <a:gd name="T39" fmla="*/ 22 h 99"/>
                <a:gd name="T40" fmla="*/ 5 w 98"/>
                <a:gd name="T41" fmla="*/ 28 h 99"/>
                <a:gd name="T42" fmla="*/ 3 w 98"/>
                <a:gd name="T43" fmla="*/ 34 h 99"/>
                <a:gd name="T44" fmla="*/ 1 w 98"/>
                <a:gd name="T45" fmla="*/ 40 h 99"/>
                <a:gd name="T46" fmla="*/ 0 w 98"/>
                <a:gd name="T47" fmla="*/ 46 h 99"/>
                <a:gd name="T48" fmla="*/ 0 w 98"/>
                <a:gd name="T49" fmla="*/ 53 h 99"/>
                <a:gd name="T50" fmla="*/ 1 w 98"/>
                <a:gd name="T51" fmla="*/ 59 h 99"/>
                <a:gd name="T52" fmla="*/ 3 w 98"/>
                <a:gd name="T53" fmla="*/ 65 h 99"/>
                <a:gd name="T54" fmla="*/ 5 w 98"/>
                <a:gd name="T55" fmla="*/ 71 h 99"/>
                <a:gd name="T56" fmla="*/ 8 w 98"/>
                <a:gd name="T57" fmla="*/ 77 h 99"/>
                <a:gd name="T58" fmla="*/ 12 w 98"/>
                <a:gd name="T59" fmla="*/ 82 h 99"/>
                <a:gd name="T60" fmla="*/ 17 w 98"/>
                <a:gd name="T61" fmla="*/ 86 h 99"/>
                <a:gd name="T62" fmla="*/ 22 w 98"/>
                <a:gd name="T63" fmla="*/ 90 h 99"/>
                <a:gd name="T64" fmla="*/ 27 w 98"/>
                <a:gd name="T65" fmla="*/ 93 h 99"/>
                <a:gd name="T66" fmla="*/ 33 w 98"/>
                <a:gd name="T67" fmla="*/ 96 h 99"/>
                <a:gd name="T68" fmla="*/ 39 w 98"/>
                <a:gd name="T69" fmla="*/ 98 h 99"/>
                <a:gd name="T70" fmla="*/ 46 w 98"/>
                <a:gd name="T71" fmla="*/ 98 h 99"/>
                <a:gd name="T72" fmla="*/ 52 w 98"/>
                <a:gd name="T73" fmla="*/ 98 h 99"/>
                <a:gd name="T74" fmla="*/ 59 w 98"/>
                <a:gd name="T75" fmla="*/ 98 h 99"/>
                <a:gd name="T76" fmla="*/ 65 w 98"/>
                <a:gd name="T77" fmla="*/ 96 h 99"/>
                <a:gd name="T78" fmla="*/ 71 w 98"/>
                <a:gd name="T79" fmla="*/ 93 h 99"/>
                <a:gd name="T80" fmla="*/ 76 w 98"/>
                <a:gd name="T81" fmla="*/ 90 h 99"/>
                <a:gd name="T82" fmla="*/ 81 w 98"/>
                <a:gd name="T83" fmla="*/ 86 h 99"/>
                <a:gd name="T84" fmla="*/ 86 w 98"/>
                <a:gd name="T85" fmla="*/ 82 h 99"/>
                <a:gd name="T86" fmla="*/ 90 w 98"/>
                <a:gd name="T87" fmla="*/ 77 h 99"/>
                <a:gd name="T88" fmla="*/ 93 w 98"/>
                <a:gd name="T89" fmla="*/ 71 h 99"/>
                <a:gd name="T90" fmla="*/ 95 w 98"/>
                <a:gd name="T91" fmla="*/ 65 h 99"/>
                <a:gd name="T92" fmla="*/ 97 w 98"/>
                <a:gd name="T93" fmla="*/ 59 h 99"/>
                <a:gd name="T94" fmla="*/ 98 w 98"/>
                <a:gd name="T9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9">
                  <a:moveTo>
                    <a:pt x="98" y="50"/>
                  </a:moveTo>
                  <a:lnTo>
                    <a:pt x="98" y="46"/>
                  </a:lnTo>
                  <a:lnTo>
                    <a:pt x="98" y="43"/>
                  </a:lnTo>
                  <a:lnTo>
                    <a:pt x="97" y="40"/>
                  </a:lnTo>
                  <a:lnTo>
                    <a:pt x="96" y="37"/>
                  </a:lnTo>
                  <a:lnTo>
                    <a:pt x="95" y="34"/>
                  </a:lnTo>
                  <a:lnTo>
                    <a:pt x="94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2"/>
                  </a:lnTo>
                  <a:lnTo>
                    <a:pt x="88" y="20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1" y="13"/>
                  </a:lnTo>
                  <a:lnTo>
                    <a:pt x="79" y="11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5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2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0" y="95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8"/>
                  </a:lnTo>
                  <a:lnTo>
                    <a:pt x="43" y="98"/>
                  </a:lnTo>
                  <a:lnTo>
                    <a:pt x="46" y="98"/>
                  </a:lnTo>
                  <a:lnTo>
                    <a:pt x="49" y="99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9" y="98"/>
                  </a:lnTo>
                  <a:lnTo>
                    <a:pt x="62" y="97"/>
                  </a:lnTo>
                  <a:lnTo>
                    <a:pt x="65" y="96"/>
                  </a:lnTo>
                  <a:lnTo>
                    <a:pt x="68" y="95"/>
                  </a:lnTo>
                  <a:lnTo>
                    <a:pt x="71" y="93"/>
                  </a:lnTo>
                  <a:lnTo>
                    <a:pt x="74" y="92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4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5" y="65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8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Freeform 111">
              <a:extLst>
                <a:ext uri="{FF2B5EF4-FFF2-40B4-BE49-F238E27FC236}">
                  <a16:creationId xmlns:a16="http://schemas.microsoft.com/office/drawing/2014/main" id="{5AA675FD-D436-4BED-8D5D-DBA31DFE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27263"/>
              <a:ext cx="34925" cy="36513"/>
            </a:xfrm>
            <a:custGeom>
              <a:avLst/>
              <a:gdLst>
                <a:gd name="T0" fmla="*/ 22 w 22"/>
                <a:gd name="T1" fmla="*/ 12 h 23"/>
                <a:gd name="T2" fmla="*/ 22 w 22"/>
                <a:gd name="T3" fmla="*/ 10 h 23"/>
                <a:gd name="T4" fmla="*/ 22 w 22"/>
                <a:gd name="T5" fmla="*/ 9 h 23"/>
                <a:gd name="T6" fmla="*/ 21 w 22"/>
                <a:gd name="T7" fmla="*/ 7 h 23"/>
                <a:gd name="T8" fmla="*/ 20 w 22"/>
                <a:gd name="T9" fmla="*/ 6 h 23"/>
                <a:gd name="T10" fmla="*/ 20 w 22"/>
                <a:gd name="T11" fmla="*/ 5 h 23"/>
                <a:gd name="T12" fmla="*/ 19 w 22"/>
                <a:gd name="T13" fmla="*/ 4 h 23"/>
                <a:gd name="T14" fmla="*/ 18 w 22"/>
                <a:gd name="T15" fmla="*/ 3 h 23"/>
                <a:gd name="T16" fmla="*/ 17 w 22"/>
                <a:gd name="T17" fmla="*/ 2 h 23"/>
                <a:gd name="T18" fmla="*/ 15 w 22"/>
                <a:gd name="T19" fmla="*/ 1 h 23"/>
                <a:gd name="T20" fmla="*/ 14 w 22"/>
                <a:gd name="T21" fmla="*/ 1 h 23"/>
                <a:gd name="T22" fmla="*/ 12 w 22"/>
                <a:gd name="T23" fmla="*/ 0 h 23"/>
                <a:gd name="T24" fmla="*/ 11 w 22"/>
                <a:gd name="T25" fmla="*/ 0 h 23"/>
                <a:gd name="T26" fmla="*/ 9 w 22"/>
                <a:gd name="T27" fmla="*/ 0 h 23"/>
                <a:gd name="T28" fmla="*/ 8 w 22"/>
                <a:gd name="T29" fmla="*/ 1 h 23"/>
                <a:gd name="T30" fmla="*/ 7 w 22"/>
                <a:gd name="T31" fmla="*/ 1 h 23"/>
                <a:gd name="T32" fmla="*/ 5 w 22"/>
                <a:gd name="T33" fmla="*/ 2 h 23"/>
                <a:gd name="T34" fmla="*/ 4 w 22"/>
                <a:gd name="T35" fmla="*/ 3 h 23"/>
                <a:gd name="T36" fmla="*/ 3 w 22"/>
                <a:gd name="T37" fmla="*/ 4 h 23"/>
                <a:gd name="T38" fmla="*/ 2 w 22"/>
                <a:gd name="T39" fmla="*/ 5 h 23"/>
                <a:gd name="T40" fmla="*/ 1 w 22"/>
                <a:gd name="T41" fmla="*/ 6 h 23"/>
                <a:gd name="T42" fmla="*/ 1 w 22"/>
                <a:gd name="T43" fmla="*/ 7 h 23"/>
                <a:gd name="T44" fmla="*/ 0 w 22"/>
                <a:gd name="T45" fmla="*/ 9 h 23"/>
                <a:gd name="T46" fmla="*/ 0 w 22"/>
                <a:gd name="T47" fmla="*/ 10 h 23"/>
                <a:gd name="T48" fmla="*/ 0 w 22"/>
                <a:gd name="T49" fmla="*/ 12 h 23"/>
                <a:gd name="T50" fmla="*/ 0 w 22"/>
                <a:gd name="T51" fmla="*/ 13 h 23"/>
                <a:gd name="T52" fmla="*/ 0 w 22"/>
                <a:gd name="T53" fmla="*/ 14 h 23"/>
                <a:gd name="T54" fmla="*/ 1 w 22"/>
                <a:gd name="T55" fmla="*/ 16 h 23"/>
                <a:gd name="T56" fmla="*/ 1 w 22"/>
                <a:gd name="T57" fmla="*/ 17 h 23"/>
                <a:gd name="T58" fmla="*/ 2 w 22"/>
                <a:gd name="T59" fmla="*/ 18 h 23"/>
                <a:gd name="T60" fmla="*/ 3 w 22"/>
                <a:gd name="T61" fmla="*/ 19 h 23"/>
                <a:gd name="T62" fmla="*/ 4 w 22"/>
                <a:gd name="T63" fmla="*/ 20 h 23"/>
                <a:gd name="T64" fmla="*/ 5 w 22"/>
                <a:gd name="T65" fmla="*/ 21 h 23"/>
                <a:gd name="T66" fmla="*/ 7 w 22"/>
                <a:gd name="T67" fmla="*/ 22 h 23"/>
                <a:gd name="T68" fmla="*/ 8 w 22"/>
                <a:gd name="T69" fmla="*/ 22 h 23"/>
                <a:gd name="T70" fmla="*/ 9 w 22"/>
                <a:gd name="T71" fmla="*/ 22 h 23"/>
                <a:gd name="T72" fmla="*/ 11 w 22"/>
                <a:gd name="T73" fmla="*/ 23 h 23"/>
                <a:gd name="T74" fmla="*/ 12 w 22"/>
                <a:gd name="T75" fmla="*/ 22 h 23"/>
                <a:gd name="T76" fmla="*/ 14 w 22"/>
                <a:gd name="T77" fmla="*/ 22 h 23"/>
                <a:gd name="T78" fmla="*/ 15 w 22"/>
                <a:gd name="T79" fmla="*/ 22 h 23"/>
                <a:gd name="T80" fmla="*/ 17 w 22"/>
                <a:gd name="T81" fmla="*/ 21 h 23"/>
                <a:gd name="T82" fmla="*/ 18 w 22"/>
                <a:gd name="T83" fmla="*/ 20 h 23"/>
                <a:gd name="T84" fmla="*/ 19 w 22"/>
                <a:gd name="T85" fmla="*/ 19 h 23"/>
                <a:gd name="T86" fmla="*/ 20 w 22"/>
                <a:gd name="T87" fmla="*/ 18 h 23"/>
                <a:gd name="T88" fmla="*/ 20 w 22"/>
                <a:gd name="T89" fmla="*/ 17 h 23"/>
                <a:gd name="T90" fmla="*/ 21 w 22"/>
                <a:gd name="T91" fmla="*/ 16 h 23"/>
                <a:gd name="T92" fmla="*/ 22 w 22"/>
                <a:gd name="T93" fmla="*/ 14 h 23"/>
                <a:gd name="T94" fmla="*/ 22 w 22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lnTo>
                    <a:pt x="22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Freeform 112">
              <a:extLst>
                <a:ext uri="{FF2B5EF4-FFF2-40B4-BE49-F238E27FC236}">
                  <a16:creationId xmlns:a16="http://schemas.microsoft.com/office/drawing/2014/main" id="{70082D99-096C-47BA-BEF7-E691752E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27263"/>
              <a:ext cx="34925" cy="36513"/>
            </a:xfrm>
            <a:custGeom>
              <a:avLst/>
              <a:gdLst>
                <a:gd name="T0" fmla="*/ 98 w 98"/>
                <a:gd name="T1" fmla="*/ 45 h 98"/>
                <a:gd name="T2" fmla="*/ 97 w 98"/>
                <a:gd name="T3" fmla="*/ 39 h 98"/>
                <a:gd name="T4" fmla="*/ 95 w 98"/>
                <a:gd name="T5" fmla="*/ 33 h 98"/>
                <a:gd name="T6" fmla="*/ 93 w 98"/>
                <a:gd name="T7" fmla="*/ 27 h 98"/>
                <a:gd name="T8" fmla="*/ 90 w 98"/>
                <a:gd name="T9" fmla="*/ 21 h 98"/>
                <a:gd name="T10" fmla="*/ 86 w 98"/>
                <a:gd name="T11" fmla="*/ 16 h 98"/>
                <a:gd name="T12" fmla="*/ 81 w 98"/>
                <a:gd name="T13" fmla="*/ 12 h 98"/>
                <a:gd name="T14" fmla="*/ 76 w 98"/>
                <a:gd name="T15" fmla="*/ 8 h 98"/>
                <a:gd name="T16" fmla="*/ 71 w 98"/>
                <a:gd name="T17" fmla="*/ 5 h 98"/>
                <a:gd name="T18" fmla="*/ 65 w 98"/>
                <a:gd name="T19" fmla="*/ 2 h 98"/>
                <a:gd name="T20" fmla="*/ 59 w 98"/>
                <a:gd name="T21" fmla="*/ 1 h 98"/>
                <a:gd name="T22" fmla="*/ 52 w 98"/>
                <a:gd name="T23" fmla="*/ 0 h 98"/>
                <a:gd name="T24" fmla="*/ 46 w 98"/>
                <a:gd name="T25" fmla="*/ 0 h 98"/>
                <a:gd name="T26" fmla="*/ 39 w 98"/>
                <a:gd name="T27" fmla="*/ 1 h 98"/>
                <a:gd name="T28" fmla="*/ 33 w 98"/>
                <a:gd name="T29" fmla="*/ 2 h 98"/>
                <a:gd name="T30" fmla="*/ 27 w 98"/>
                <a:gd name="T31" fmla="*/ 5 h 98"/>
                <a:gd name="T32" fmla="*/ 22 w 98"/>
                <a:gd name="T33" fmla="*/ 8 h 98"/>
                <a:gd name="T34" fmla="*/ 17 w 98"/>
                <a:gd name="T35" fmla="*/ 12 h 98"/>
                <a:gd name="T36" fmla="*/ 12 w 98"/>
                <a:gd name="T37" fmla="*/ 16 h 98"/>
                <a:gd name="T38" fmla="*/ 8 w 98"/>
                <a:gd name="T39" fmla="*/ 21 h 98"/>
                <a:gd name="T40" fmla="*/ 5 w 98"/>
                <a:gd name="T41" fmla="*/ 27 h 98"/>
                <a:gd name="T42" fmla="*/ 3 w 98"/>
                <a:gd name="T43" fmla="*/ 33 h 98"/>
                <a:gd name="T44" fmla="*/ 1 w 98"/>
                <a:gd name="T45" fmla="*/ 39 h 98"/>
                <a:gd name="T46" fmla="*/ 0 w 98"/>
                <a:gd name="T47" fmla="*/ 45 h 98"/>
                <a:gd name="T48" fmla="*/ 0 w 98"/>
                <a:gd name="T49" fmla="*/ 52 h 98"/>
                <a:gd name="T50" fmla="*/ 1 w 98"/>
                <a:gd name="T51" fmla="*/ 58 h 98"/>
                <a:gd name="T52" fmla="*/ 3 w 98"/>
                <a:gd name="T53" fmla="*/ 64 h 98"/>
                <a:gd name="T54" fmla="*/ 5 w 98"/>
                <a:gd name="T55" fmla="*/ 70 h 98"/>
                <a:gd name="T56" fmla="*/ 8 w 98"/>
                <a:gd name="T57" fmla="*/ 76 h 98"/>
                <a:gd name="T58" fmla="*/ 12 w 98"/>
                <a:gd name="T59" fmla="*/ 81 h 98"/>
                <a:gd name="T60" fmla="*/ 17 w 98"/>
                <a:gd name="T61" fmla="*/ 86 h 98"/>
                <a:gd name="T62" fmla="*/ 22 w 98"/>
                <a:gd name="T63" fmla="*/ 89 h 98"/>
                <a:gd name="T64" fmla="*/ 27 w 98"/>
                <a:gd name="T65" fmla="*/ 93 h 98"/>
                <a:gd name="T66" fmla="*/ 33 w 98"/>
                <a:gd name="T67" fmla="*/ 95 h 98"/>
                <a:gd name="T68" fmla="*/ 39 w 98"/>
                <a:gd name="T69" fmla="*/ 97 h 98"/>
                <a:gd name="T70" fmla="*/ 46 w 98"/>
                <a:gd name="T71" fmla="*/ 98 h 98"/>
                <a:gd name="T72" fmla="*/ 52 w 98"/>
                <a:gd name="T73" fmla="*/ 98 h 98"/>
                <a:gd name="T74" fmla="*/ 59 w 98"/>
                <a:gd name="T75" fmla="*/ 97 h 98"/>
                <a:gd name="T76" fmla="*/ 65 w 98"/>
                <a:gd name="T77" fmla="*/ 95 h 98"/>
                <a:gd name="T78" fmla="*/ 71 w 98"/>
                <a:gd name="T79" fmla="*/ 93 h 98"/>
                <a:gd name="T80" fmla="*/ 76 w 98"/>
                <a:gd name="T81" fmla="*/ 89 h 98"/>
                <a:gd name="T82" fmla="*/ 81 w 98"/>
                <a:gd name="T83" fmla="*/ 86 h 98"/>
                <a:gd name="T84" fmla="*/ 86 w 98"/>
                <a:gd name="T85" fmla="*/ 81 h 98"/>
                <a:gd name="T86" fmla="*/ 90 w 98"/>
                <a:gd name="T87" fmla="*/ 76 h 98"/>
                <a:gd name="T88" fmla="*/ 93 w 98"/>
                <a:gd name="T89" fmla="*/ 70 h 98"/>
                <a:gd name="T90" fmla="*/ 95 w 98"/>
                <a:gd name="T91" fmla="*/ 64 h 98"/>
                <a:gd name="T92" fmla="*/ 97 w 98"/>
                <a:gd name="T93" fmla="*/ 58 h 98"/>
                <a:gd name="T94" fmla="*/ 98 w 98"/>
                <a:gd name="T9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5"/>
                  </a:lnTo>
                  <a:lnTo>
                    <a:pt x="98" y="42"/>
                  </a:lnTo>
                  <a:lnTo>
                    <a:pt x="97" y="39"/>
                  </a:lnTo>
                  <a:lnTo>
                    <a:pt x="96" y="36"/>
                  </a:lnTo>
                  <a:lnTo>
                    <a:pt x="95" y="33"/>
                  </a:lnTo>
                  <a:lnTo>
                    <a:pt x="94" y="30"/>
                  </a:lnTo>
                  <a:lnTo>
                    <a:pt x="93" y="27"/>
                  </a:lnTo>
                  <a:lnTo>
                    <a:pt x="91" y="24"/>
                  </a:lnTo>
                  <a:lnTo>
                    <a:pt x="90" y="21"/>
                  </a:lnTo>
                  <a:lnTo>
                    <a:pt x="88" y="19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1" y="12"/>
                  </a:lnTo>
                  <a:lnTo>
                    <a:pt x="79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1" y="5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4" y="67"/>
                  </a:lnTo>
                  <a:lnTo>
                    <a:pt x="5" y="70"/>
                  </a:lnTo>
                  <a:lnTo>
                    <a:pt x="7" y="73"/>
                  </a:lnTo>
                  <a:lnTo>
                    <a:pt x="8" y="76"/>
                  </a:lnTo>
                  <a:lnTo>
                    <a:pt x="10" y="79"/>
                  </a:lnTo>
                  <a:lnTo>
                    <a:pt x="12" y="81"/>
                  </a:lnTo>
                  <a:lnTo>
                    <a:pt x="14" y="83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22" y="89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6" y="96"/>
                  </a:lnTo>
                  <a:lnTo>
                    <a:pt x="39" y="97"/>
                  </a:lnTo>
                  <a:lnTo>
                    <a:pt x="43" y="97"/>
                  </a:lnTo>
                  <a:lnTo>
                    <a:pt x="46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2" y="96"/>
                  </a:lnTo>
                  <a:lnTo>
                    <a:pt x="65" y="95"/>
                  </a:lnTo>
                  <a:lnTo>
                    <a:pt x="68" y="94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76" y="89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4" y="83"/>
                  </a:lnTo>
                  <a:lnTo>
                    <a:pt x="86" y="81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4" y="67"/>
                  </a:lnTo>
                  <a:lnTo>
                    <a:pt x="95" y="64"/>
                  </a:lnTo>
                  <a:lnTo>
                    <a:pt x="96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8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Freeform 113">
              <a:extLst>
                <a:ext uri="{FF2B5EF4-FFF2-40B4-BE49-F238E27FC236}">
                  <a16:creationId xmlns:a16="http://schemas.microsoft.com/office/drawing/2014/main" id="{AD15EC45-A211-4ECC-8617-047695A80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6" y="2227263"/>
              <a:ext cx="36513" cy="3651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0 h 23"/>
                <a:gd name="T4" fmla="*/ 22 w 23"/>
                <a:gd name="T5" fmla="*/ 9 h 23"/>
                <a:gd name="T6" fmla="*/ 22 w 23"/>
                <a:gd name="T7" fmla="*/ 7 h 23"/>
                <a:gd name="T8" fmla="*/ 21 w 23"/>
                <a:gd name="T9" fmla="*/ 6 h 23"/>
                <a:gd name="T10" fmla="*/ 20 w 23"/>
                <a:gd name="T11" fmla="*/ 5 h 23"/>
                <a:gd name="T12" fmla="*/ 19 w 23"/>
                <a:gd name="T13" fmla="*/ 4 h 23"/>
                <a:gd name="T14" fmla="*/ 18 w 23"/>
                <a:gd name="T15" fmla="*/ 3 h 23"/>
                <a:gd name="T16" fmla="*/ 17 w 23"/>
                <a:gd name="T17" fmla="*/ 2 h 23"/>
                <a:gd name="T18" fmla="*/ 16 w 23"/>
                <a:gd name="T19" fmla="*/ 1 h 23"/>
                <a:gd name="T20" fmla="*/ 14 w 23"/>
                <a:gd name="T21" fmla="*/ 1 h 23"/>
                <a:gd name="T22" fmla="*/ 13 w 23"/>
                <a:gd name="T23" fmla="*/ 0 h 23"/>
                <a:gd name="T24" fmla="*/ 12 w 23"/>
                <a:gd name="T25" fmla="*/ 0 h 23"/>
                <a:gd name="T26" fmla="*/ 10 w 23"/>
                <a:gd name="T27" fmla="*/ 0 h 23"/>
                <a:gd name="T28" fmla="*/ 9 w 23"/>
                <a:gd name="T29" fmla="*/ 1 h 23"/>
                <a:gd name="T30" fmla="*/ 7 w 23"/>
                <a:gd name="T31" fmla="*/ 1 h 23"/>
                <a:gd name="T32" fmla="*/ 6 w 23"/>
                <a:gd name="T33" fmla="*/ 2 h 23"/>
                <a:gd name="T34" fmla="*/ 5 w 23"/>
                <a:gd name="T35" fmla="*/ 3 h 23"/>
                <a:gd name="T36" fmla="*/ 4 w 23"/>
                <a:gd name="T37" fmla="*/ 4 h 23"/>
                <a:gd name="T38" fmla="*/ 3 w 23"/>
                <a:gd name="T39" fmla="*/ 5 h 23"/>
                <a:gd name="T40" fmla="*/ 2 w 23"/>
                <a:gd name="T41" fmla="*/ 6 h 23"/>
                <a:gd name="T42" fmla="*/ 1 w 23"/>
                <a:gd name="T43" fmla="*/ 7 h 23"/>
                <a:gd name="T44" fmla="*/ 1 w 23"/>
                <a:gd name="T45" fmla="*/ 9 h 23"/>
                <a:gd name="T46" fmla="*/ 1 w 23"/>
                <a:gd name="T47" fmla="*/ 10 h 23"/>
                <a:gd name="T48" fmla="*/ 0 w 23"/>
                <a:gd name="T49" fmla="*/ 12 h 23"/>
                <a:gd name="T50" fmla="*/ 1 w 23"/>
                <a:gd name="T51" fmla="*/ 13 h 23"/>
                <a:gd name="T52" fmla="*/ 1 w 23"/>
                <a:gd name="T53" fmla="*/ 14 h 23"/>
                <a:gd name="T54" fmla="*/ 1 w 23"/>
                <a:gd name="T55" fmla="*/ 16 h 23"/>
                <a:gd name="T56" fmla="*/ 2 w 23"/>
                <a:gd name="T57" fmla="*/ 17 h 23"/>
                <a:gd name="T58" fmla="*/ 3 w 23"/>
                <a:gd name="T59" fmla="*/ 18 h 23"/>
                <a:gd name="T60" fmla="*/ 4 w 23"/>
                <a:gd name="T61" fmla="*/ 19 h 23"/>
                <a:gd name="T62" fmla="*/ 5 w 23"/>
                <a:gd name="T63" fmla="*/ 20 h 23"/>
                <a:gd name="T64" fmla="*/ 6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0 w 23"/>
                <a:gd name="T71" fmla="*/ 22 h 23"/>
                <a:gd name="T72" fmla="*/ 12 w 23"/>
                <a:gd name="T73" fmla="*/ 23 h 23"/>
                <a:gd name="T74" fmla="*/ 13 w 23"/>
                <a:gd name="T75" fmla="*/ 22 h 23"/>
                <a:gd name="T76" fmla="*/ 14 w 23"/>
                <a:gd name="T77" fmla="*/ 22 h 23"/>
                <a:gd name="T78" fmla="*/ 16 w 23"/>
                <a:gd name="T79" fmla="*/ 22 h 23"/>
                <a:gd name="T80" fmla="*/ 17 w 23"/>
                <a:gd name="T81" fmla="*/ 21 h 23"/>
                <a:gd name="T82" fmla="*/ 18 w 23"/>
                <a:gd name="T83" fmla="*/ 20 h 23"/>
                <a:gd name="T84" fmla="*/ 19 w 23"/>
                <a:gd name="T85" fmla="*/ 19 h 23"/>
                <a:gd name="T86" fmla="*/ 20 w 23"/>
                <a:gd name="T87" fmla="*/ 18 h 23"/>
                <a:gd name="T88" fmla="*/ 21 w 23"/>
                <a:gd name="T89" fmla="*/ 17 h 23"/>
                <a:gd name="T90" fmla="*/ 22 w 23"/>
                <a:gd name="T91" fmla="*/ 16 h 23"/>
                <a:gd name="T92" fmla="*/ 22 w 23"/>
                <a:gd name="T93" fmla="*/ 14 h 23"/>
                <a:gd name="T94" fmla="*/ 23 w 23"/>
                <a:gd name="T9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3B9C691-1465-42E4-A6BF-8BFC85C644E8}"/>
                </a:ext>
              </a:extLst>
            </p:cNvPr>
            <p:cNvSpPr txBox="1"/>
            <p:nvPr/>
          </p:nvSpPr>
          <p:spPr>
            <a:xfrm rot="19837995">
              <a:off x="2446668" y="3142445"/>
              <a:ext cx="978430" cy="407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Section</a:t>
              </a:r>
            </a:p>
          </p:txBody>
        </p:sp>
        <p:sp>
          <p:nvSpPr>
            <p:cNvPr id="160" name="Arrow: Right 159">
              <a:extLst>
                <a:ext uri="{FF2B5EF4-FFF2-40B4-BE49-F238E27FC236}">
                  <a16:creationId xmlns:a16="http://schemas.microsoft.com/office/drawing/2014/main" id="{B26F7AB1-409F-4288-A0AD-56C38DE1C598}"/>
                </a:ext>
              </a:extLst>
            </p:cNvPr>
            <p:cNvSpPr/>
            <p:nvPr/>
          </p:nvSpPr>
          <p:spPr>
            <a:xfrm>
              <a:off x="4319081" y="3307404"/>
              <a:ext cx="437744" cy="223737"/>
            </a:xfrm>
            <a:prstGeom prst="rightArrow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ABF441A-DD8C-4345-8467-72ED737115C2}"/>
              </a:ext>
            </a:extLst>
          </p:cNvPr>
          <p:cNvSpPr txBox="1"/>
          <p:nvPr/>
        </p:nvSpPr>
        <p:spPr>
          <a:xfrm>
            <a:off x="7023823" y="2872154"/>
            <a:ext cx="1770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>
                <a:latin typeface="+mj-lt"/>
              </a:rPr>
              <a:t>Description types</a:t>
            </a:r>
          </a:p>
          <a:p>
            <a:pPr algn="ctr"/>
            <a:r>
              <a:rPr lang="en-US" b="0" dirty="0">
                <a:latin typeface="+mj-lt"/>
              </a:rPr>
              <a:t>Lot and block</a:t>
            </a:r>
          </a:p>
          <a:p>
            <a:pPr algn="ctr"/>
            <a:r>
              <a:rPr lang="en-US" b="0" dirty="0">
                <a:latin typeface="+mj-lt"/>
              </a:rPr>
              <a:t>Aliquot part</a:t>
            </a:r>
          </a:p>
        </p:txBody>
      </p:sp>
    </p:spTree>
    <p:extLst>
      <p:ext uri="{BB962C8B-B14F-4D97-AF65-F5344CB8AC3E}">
        <p14:creationId xmlns:p14="http://schemas.microsoft.com/office/powerpoint/2010/main" val="196401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B. Processes </a:t>
            </a:r>
          </a:p>
          <a:p>
            <a:pPr marL="338137" lvl="1" indent="0"/>
            <a:r>
              <a:rPr lang="en-US" dirty="0"/>
              <a:t>2. Sequential</a:t>
            </a:r>
          </a:p>
          <a:p>
            <a:pPr marL="744537" lvl="2" indent="0"/>
            <a:r>
              <a:rPr lang="en-US" dirty="0"/>
              <a:t>New parcels created independently from same parent over time.</a:t>
            </a:r>
          </a:p>
          <a:p>
            <a:pPr marL="744537" lvl="2" indent="0"/>
            <a:r>
              <a:rPr lang="en-US" dirty="0"/>
              <a:t>Earlier created boundaries have precedence (senior) over later created ones (junior).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Parcel Creation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AAFB48-D65B-4A07-9FDD-A34FDAF0C77E}"/>
              </a:ext>
            </a:extLst>
          </p:cNvPr>
          <p:cNvGrpSpPr/>
          <p:nvPr/>
        </p:nvGrpSpPr>
        <p:grpSpPr>
          <a:xfrm>
            <a:off x="730305" y="2849354"/>
            <a:ext cx="4733861" cy="1506018"/>
            <a:chOff x="1961228" y="3036923"/>
            <a:chExt cx="4733861" cy="15060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73B1A3-C222-4C8C-BF11-501F6248E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961228" y="3036923"/>
              <a:ext cx="1962760" cy="1506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Parent</a:t>
              </a:r>
            </a:p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Parcel</a:t>
              </a:r>
            </a:p>
          </p:txBody>
        </p:sp>
        <p:sp>
          <p:nvSpPr>
            <p:cNvPr id="37" name="Right Arrow 22">
              <a:extLst>
                <a:ext uri="{FF2B5EF4-FFF2-40B4-BE49-F238E27FC236}">
                  <a16:creationId xmlns:a16="http://schemas.microsoft.com/office/drawing/2014/main" id="{0AC49FDE-611E-4FF5-B650-9DB23ADE428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67283" y="3622048"/>
              <a:ext cx="451188" cy="335768"/>
            </a:xfrm>
            <a:prstGeom prst="rightArrow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E31DF9-6518-4C0C-A897-86C045C675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2329" y="3036923"/>
              <a:ext cx="1962760" cy="1506018"/>
              <a:chOff x="3079526" y="3426015"/>
              <a:chExt cx="1453896" cy="11155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BD6EAB3-F9C7-474D-A076-A703CCEEEFA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079526" y="3426015"/>
                <a:ext cx="835153" cy="55778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Parcel 3</a:t>
                </a:r>
              </a:p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2015</a:t>
                </a:r>
              </a:p>
              <a:p>
                <a:pPr algn="ctr"/>
                <a:endParaRPr lang="en-US" sz="12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5A918C6-C4BF-4576-8FB7-A5CBB6DE1B0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914679" y="3426015"/>
                <a:ext cx="618743" cy="1115569"/>
              </a:xfrm>
              <a:prstGeom prst="rect">
                <a:avLst/>
              </a:prstGeom>
              <a:solidFill>
                <a:srgbClr val="B9D77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Parcel 1</a:t>
                </a:r>
              </a:p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2008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5CBD282-738D-4DAC-A239-1B9E60395E0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079526" y="3983798"/>
                <a:ext cx="835153" cy="5577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Parcel 2</a:t>
                </a:r>
              </a:p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C572104-EF9D-4405-AA92-C4CB4F956B25}"/>
                  </a:ext>
                </a:extLst>
              </p:cNvPr>
              <p:cNvSpPr txBox="1"/>
              <p:nvPr/>
            </p:nvSpPr>
            <p:spPr>
              <a:xfrm>
                <a:off x="3390712" y="3778776"/>
                <a:ext cx="228221" cy="341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Jr</a:t>
                </a:r>
              </a:p>
              <a:p>
                <a:r>
                  <a:rPr lang="en-US" sz="1200" b="0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Sr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A5F995-AC86-4066-A3E0-A08F2574DDDD}"/>
                  </a:ext>
                </a:extLst>
              </p:cNvPr>
              <p:cNvSpPr txBox="1"/>
              <p:nvPr/>
            </p:nvSpPr>
            <p:spPr>
              <a:xfrm rot="16200000">
                <a:off x="3582142" y="3769392"/>
                <a:ext cx="659250" cy="341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Jr             Jr</a:t>
                </a:r>
              </a:p>
              <a:p>
                <a:pPr algn="ctr"/>
                <a:r>
                  <a:rPr lang="en-US" sz="1200" b="0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Sr             Sr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68EB327-1B9F-4D51-99DE-09C4DDD62B27}"/>
              </a:ext>
            </a:extLst>
          </p:cNvPr>
          <p:cNvSpPr txBox="1"/>
          <p:nvPr/>
        </p:nvSpPr>
        <p:spPr>
          <a:xfrm>
            <a:off x="6201508" y="3036277"/>
            <a:ext cx="191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>
                <a:latin typeface="+mn-lt"/>
              </a:rPr>
              <a:t>Description types</a:t>
            </a:r>
          </a:p>
          <a:p>
            <a:pPr algn="ctr"/>
            <a:r>
              <a:rPr lang="en-US" b="0" dirty="0">
                <a:latin typeface="+mn-lt"/>
              </a:rPr>
              <a:t>Metes</a:t>
            </a:r>
          </a:p>
          <a:p>
            <a:pPr algn="ctr"/>
            <a:r>
              <a:rPr lang="en-US" b="0" dirty="0">
                <a:latin typeface="+mn-lt"/>
              </a:rPr>
              <a:t>Bounds</a:t>
            </a:r>
          </a:p>
          <a:p>
            <a:pPr algn="ctr"/>
            <a:r>
              <a:rPr lang="en-US" b="0" dirty="0">
                <a:latin typeface="+mn-lt"/>
              </a:rPr>
              <a:t>Metes and Bounds</a:t>
            </a:r>
          </a:p>
        </p:txBody>
      </p:sp>
    </p:spTree>
    <p:extLst>
      <p:ext uri="{BB962C8B-B14F-4D97-AF65-F5344CB8AC3E}">
        <p14:creationId xmlns:p14="http://schemas.microsoft.com/office/powerpoint/2010/main" val="9977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17F3-FEA8-4607-BC8D-E536015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B. Processes </a:t>
            </a:r>
          </a:p>
          <a:p>
            <a:pPr marL="338137" lvl="1" indent="0"/>
            <a:r>
              <a:rPr lang="en-US" dirty="0"/>
              <a:t>3. Combination</a:t>
            </a:r>
          </a:p>
          <a:p>
            <a:pPr marL="744537" lvl="2" indent="0"/>
            <a:r>
              <a:rPr lang="en-US" dirty="0"/>
              <a:t>New parcels created by combination of simultaneous and sequential processes.</a:t>
            </a:r>
          </a:p>
          <a:p>
            <a:pPr marL="744537" lvl="2" indent="0"/>
            <a:r>
              <a:rPr lang="en-US" dirty="0"/>
              <a:t>New boundaries can have characteristics of either or both.</a:t>
            </a:r>
          </a:p>
          <a:p>
            <a:pPr marL="744537" lvl="2" indent="0"/>
            <a:r>
              <a:rPr lang="en-US" dirty="0"/>
              <a:t>Senior-junior standing may or may not exist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74075-CBB0-45C0-A63B-9FB97CF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Parcel 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EB327-1B9F-4D51-99DE-09C4DDD62B27}"/>
              </a:ext>
            </a:extLst>
          </p:cNvPr>
          <p:cNvSpPr txBox="1"/>
          <p:nvPr/>
        </p:nvSpPr>
        <p:spPr>
          <a:xfrm>
            <a:off x="5881709" y="3036277"/>
            <a:ext cx="255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>
                <a:latin typeface="+mn-lt"/>
              </a:rPr>
              <a:t>Description type</a:t>
            </a:r>
          </a:p>
          <a:p>
            <a:pPr algn="ctr"/>
            <a:r>
              <a:rPr lang="en-US" b="0" dirty="0">
                <a:latin typeface="+mn-lt"/>
              </a:rPr>
              <a:t>Quasi-metes and bounds;</a:t>
            </a:r>
          </a:p>
          <a:p>
            <a:pPr algn="ctr"/>
            <a:r>
              <a:rPr lang="en-US" b="0" dirty="0">
                <a:latin typeface="+mn-lt"/>
              </a:rPr>
              <a:t>“of”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EACEEE-4428-4AA7-A13A-AF3A0B0D006B}"/>
              </a:ext>
            </a:extLst>
          </p:cNvPr>
          <p:cNvGrpSpPr/>
          <p:nvPr/>
        </p:nvGrpSpPr>
        <p:grpSpPr>
          <a:xfrm>
            <a:off x="455008" y="3126336"/>
            <a:ext cx="5094523" cy="2604870"/>
            <a:chOff x="455008" y="3126336"/>
            <a:chExt cx="5094523" cy="2604870"/>
          </a:xfrm>
        </p:grpSpPr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24FA970B-F39B-4221-A02A-F6B12EB4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785" y="3126336"/>
              <a:ext cx="735094" cy="746468"/>
            </a:xfrm>
            <a:custGeom>
              <a:avLst/>
              <a:gdLst>
                <a:gd name="T0" fmla="*/ 0 w 517"/>
                <a:gd name="T1" fmla="*/ 0 h 525"/>
                <a:gd name="T2" fmla="*/ 82 w 517"/>
                <a:gd name="T3" fmla="*/ 462 h 525"/>
                <a:gd name="T4" fmla="*/ 92 w 517"/>
                <a:gd name="T5" fmla="*/ 460 h 525"/>
                <a:gd name="T6" fmla="*/ 103 w 517"/>
                <a:gd name="T7" fmla="*/ 459 h 525"/>
                <a:gd name="T8" fmla="*/ 114 w 517"/>
                <a:gd name="T9" fmla="*/ 459 h 525"/>
                <a:gd name="T10" fmla="*/ 124 w 517"/>
                <a:gd name="T11" fmla="*/ 459 h 525"/>
                <a:gd name="T12" fmla="*/ 135 w 517"/>
                <a:gd name="T13" fmla="*/ 460 h 525"/>
                <a:gd name="T14" fmla="*/ 145 w 517"/>
                <a:gd name="T15" fmla="*/ 462 h 525"/>
                <a:gd name="T16" fmla="*/ 156 w 517"/>
                <a:gd name="T17" fmla="*/ 464 h 525"/>
                <a:gd name="T18" fmla="*/ 166 w 517"/>
                <a:gd name="T19" fmla="*/ 467 h 525"/>
                <a:gd name="T20" fmla="*/ 176 w 517"/>
                <a:gd name="T21" fmla="*/ 470 h 525"/>
                <a:gd name="T22" fmla="*/ 186 w 517"/>
                <a:gd name="T23" fmla="*/ 474 h 525"/>
                <a:gd name="T24" fmla="*/ 196 w 517"/>
                <a:gd name="T25" fmla="*/ 479 h 525"/>
                <a:gd name="T26" fmla="*/ 205 w 517"/>
                <a:gd name="T27" fmla="*/ 484 h 525"/>
                <a:gd name="T28" fmla="*/ 214 w 517"/>
                <a:gd name="T29" fmla="*/ 489 h 525"/>
                <a:gd name="T30" fmla="*/ 223 w 517"/>
                <a:gd name="T31" fmla="*/ 496 h 525"/>
                <a:gd name="T32" fmla="*/ 231 w 517"/>
                <a:gd name="T33" fmla="*/ 502 h 525"/>
                <a:gd name="T34" fmla="*/ 239 w 517"/>
                <a:gd name="T35" fmla="*/ 509 h 525"/>
                <a:gd name="T36" fmla="*/ 247 w 517"/>
                <a:gd name="T37" fmla="*/ 517 h 525"/>
                <a:gd name="T38" fmla="*/ 254 w 517"/>
                <a:gd name="T39" fmla="*/ 525 h 525"/>
                <a:gd name="T40" fmla="*/ 517 w 517"/>
                <a:gd name="T41" fmla="*/ 525 h 525"/>
                <a:gd name="T42" fmla="*/ 517 w 517"/>
                <a:gd name="T43" fmla="*/ 0 h 525"/>
                <a:gd name="T44" fmla="*/ 0 w 517"/>
                <a:gd name="T45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" h="525">
                  <a:moveTo>
                    <a:pt x="0" y="0"/>
                  </a:moveTo>
                  <a:lnTo>
                    <a:pt x="82" y="462"/>
                  </a:lnTo>
                  <a:lnTo>
                    <a:pt x="92" y="460"/>
                  </a:lnTo>
                  <a:lnTo>
                    <a:pt x="103" y="459"/>
                  </a:lnTo>
                  <a:lnTo>
                    <a:pt x="114" y="459"/>
                  </a:lnTo>
                  <a:lnTo>
                    <a:pt x="124" y="459"/>
                  </a:lnTo>
                  <a:lnTo>
                    <a:pt x="135" y="460"/>
                  </a:lnTo>
                  <a:lnTo>
                    <a:pt x="145" y="462"/>
                  </a:lnTo>
                  <a:lnTo>
                    <a:pt x="156" y="464"/>
                  </a:lnTo>
                  <a:lnTo>
                    <a:pt x="166" y="467"/>
                  </a:lnTo>
                  <a:lnTo>
                    <a:pt x="176" y="470"/>
                  </a:lnTo>
                  <a:lnTo>
                    <a:pt x="186" y="474"/>
                  </a:lnTo>
                  <a:lnTo>
                    <a:pt x="196" y="479"/>
                  </a:lnTo>
                  <a:lnTo>
                    <a:pt x="205" y="484"/>
                  </a:lnTo>
                  <a:lnTo>
                    <a:pt x="214" y="489"/>
                  </a:lnTo>
                  <a:lnTo>
                    <a:pt x="223" y="496"/>
                  </a:lnTo>
                  <a:lnTo>
                    <a:pt x="231" y="502"/>
                  </a:lnTo>
                  <a:lnTo>
                    <a:pt x="239" y="509"/>
                  </a:lnTo>
                  <a:lnTo>
                    <a:pt x="247" y="517"/>
                  </a:lnTo>
                  <a:lnTo>
                    <a:pt x="254" y="525"/>
                  </a:lnTo>
                  <a:lnTo>
                    <a:pt x="517" y="525"/>
                  </a:lnTo>
                  <a:lnTo>
                    <a:pt x="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E15B8700-9929-463B-AC8A-95627598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7" y="3126336"/>
              <a:ext cx="654048" cy="911403"/>
            </a:xfrm>
            <a:custGeom>
              <a:avLst/>
              <a:gdLst>
                <a:gd name="T0" fmla="*/ 0 w 460"/>
                <a:gd name="T1" fmla="*/ 0 h 641"/>
                <a:gd name="T2" fmla="*/ 0 w 460"/>
                <a:gd name="T3" fmla="*/ 641 h 641"/>
                <a:gd name="T4" fmla="*/ 309 w 460"/>
                <a:gd name="T5" fmla="*/ 641 h 641"/>
                <a:gd name="T6" fmla="*/ 310 w 460"/>
                <a:gd name="T7" fmla="*/ 629 h 641"/>
                <a:gd name="T8" fmla="*/ 311 w 460"/>
                <a:gd name="T9" fmla="*/ 618 h 641"/>
                <a:gd name="T10" fmla="*/ 312 w 460"/>
                <a:gd name="T11" fmla="*/ 608 h 641"/>
                <a:gd name="T12" fmla="*/ 315 w 460"/>
                <a:gd name="T13" fmla="*/ 597 h 641"/>
                <a:gd name="T14" fmla="*/ 318 w 460"/>
                <a:gd name="T15" fmla="*/ 586 h 641"/>
                <a:gd name="T16" fmla="*/ 321 w 460"/>
                <a:gd name="T17" fmla="*/ 576 h 641"/>
                <a:gd name="T18" fmla="*/ 326 w 460"/>
                <a:gd name="T19" fmla="*/ 566 h 641"/>
                <a:gd name="T20" fmla="*/ 331 w 460"/>
                <a:gd name="T21" fmla="*/ 556 h 641"/>
                <a:gd name="T22" fmla="*/ 336 w 460"/>
                <a:gd name="T23" fmla="*/ 546 h 641"/>
                <a:gd name="T24" fmla="*/ 342 w 460"/>
                <a:gd name="T25" fmla="*/ 537 h 641"/>
                <a:gd name="T26" fmla="*/ 348 w 460"/>
                <a:gd name="T27" fmla="*/ 528 h 641"/>
                <a:gd name="T28" fmla="*/ 356 w 460"/>
                <a:gd name="T29" fmla="*/ 520 h 641"/>
                <a:gd name="T30" fmla="*/ 363 w 460"/>
                <a:gd name="T31" fmla="*/ 512 h 641"/>
                <a:gd name="T32" fmla="*/ 371 w 460"/>
                <a:gd name="T33" fmla="*/ 504 h 641"/>
                <a:gd name="T34" fmla="*/ 380 w 460"/>
                <a:gd name="T35" fmla="*/ 497 h 641"/>
                <a:gd name="T36" fmla="*/ 389 w 460"/>
                <a:gd name="T37" fmla="*/ 491 h 641"/>
                <a:gd name="T38" fmla="*/ 398 w 460"/>
                <a:gd name="T39" fmla="*/ 485 h 641"/>
                <a:gd name="T40" fmla="*/ 408 w 460"/>
                <a:gd name="T41" fmla="*/ 479 h 641"/>
                <a:gd name="T42" fmla="*/ 418 w 460"/>
                <a:gd name="T43" fmla="*/ 475 h 641"/>
                <a:gd name="T44" fmla="*/ 428 w 460"/>
                <a:gd name="T45" fmla="*/ 471 h 641"/>
                <a:gd name="T46" fmla="*/ 438 w 460"/>
                <a:gd name="T47" fmla="*/ 467 h 641"/>
                <a:gd name="T48" fmla="*/ 449 w 460"/>
                <a:gd name="T49" fmla="*/ 464 h 641"/>
                <a:gd name="T50" fmla="*/ 460 w 460"/>
                <a:gd name="T51" fmla="*/ 462 h 641"/>
                <a:gd name="T52" fmla="*/ 378 w 460"/>
                <a:gd name="T53" fmla="*/ 0 h 641"/>
                <a:gd name="T54" fmla="*/ 0 w 460"/>
                <a:gd name="T5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0" h="641">
                  <a:moveTo>
                    <a:pt x="0" y="0"/>
                  </a:moveTo>
                  <a:lnTo>
                    <a:pt x="0" y="641"/>
                  </a:lnTo>
                  <a:lnTo>
                    <a:pt x="309" y="641"/>
                  </a:lnTo>
                  <a:lnTo>
                    <a:pt x="310" y="629"/>
                  </a:lnTo>
                  <a:lnTo>
                    <a:pt x="311" y="618"/>
                  </a:lnTo>
                  <a:lnTo>
                    <a:pt x="312" y="608"/>
                  </a:lnTo>
                  <a:lnTo>
                    <a:pt x="315" y="597"/>
                  </a:lnTo>
                  <a:lnTo>
                    <a:pt x="318" y="586"/>
                  </a:lnTo>
                  <a:lnTo>
                    <a:pt x="321" y="576"/>
                  </a:lnTo>
                  <a:lnTo>
                    <a:pt x="326" y="566"/>
                  </a:lnTo>
                  <a:lnTo>
                    <a:pt x="331" y="556"/>
                  </a:lnTo>
                  <a:lnTo>
                    <a:pt x="336" y="546"/>
                  </a:lnTo>
                  <a:lnTo>
                    <a:pt x="342" y="537"/>
                  </a:lnTo>
                  <a:lnTo>
                    <a:pt x="348" y="528"/>
                  </a:lnTo>
                  <a:lnTo>
                    <a:pt x="356" y="520"/>
                  </a:lnTo>
                  <a:lnTo>
                    <a:pt x="363" y="512"/>
                  </a:lnTo>
                  <a:lnTo>
                    <a:pt x="371" y="504"/>
                  </a:lnTo>
                  <a:lnTo>
                    <a:pt x="380" y="497"/>
                  </a:lnTo>
                  <a:lnTo>
                    <a:pt x="389" y="491"/>
                  </a:lnTo>
                  <a:lnTo>
                    <a:pt x="398" y="485"/>
                  </a:lnTo>
                  <a:lnTo>
                    <a:pt x="408" y="479"/>
                  </a:lnTo>
                  <a:lnTo>
                    <a:pt x="418" y="475"/>
                  </a:lnTo>
                  <a:lnTo>
                    <a:pt x="428" y="471"/>
                  </a:lnTo>
                  <a:lnTo>
                    <a:pt x="438" y="467"/>
                  </a:lnTo>
                  <a:lnTo>
                    <a:pt x="449" y="464"/>
                  </a:lnTo>
                  <a:lnTo>
                    <a:pt x="460" y="462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7555ED-2CFC-44BD-9BC8-B1543BA9E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7" y="4037739"/>
              <a:ext cx="654048" cy="909980"/>
            </a:xfrm>
            <a:custGeom>
              <a:avLst/>
              <a:gdLst>
                <a:gd name="T0" fmla="*/ 0 w 460"/>
                <a:gd name="T1" fmla="*/ 0 h 640"/>
                <a:gd name="T2" fmla="*/ 0 w 460"/>
                <a:gd name="T3" fmla="*/ 640 h 640"/>
                <a:gd name="T4" fmla="*/ 378 w 460"/>
                <a:gd name="T5" fmla="*/ 640 h 640"/>
                <a:gd name="T6" fmla="*/ 460 w 460"/>
                <a:gd name="T7" fmla="*/ 178 h 640"/>
                <a:gd name="T8" fmla="*/ 449 w 460"/>
                <a:gd name="T9" fmla="*/ 176 h 640"/>
                <a:gd name="T10" fmla="*/ 438 w 460"/>
                <a:gd name="T11" fmla="*/ 173 h 640"/>
                <a:gd name="T12" fmla="*/ 428 w 460"/>
                <a:gd name="T13" fmla="*/ 169 h 640"/>
                <a:gd name="T14" fmla="*/ 418 w 460"/>
                <a:gd name="T15" fmla="*/ 165 h 640"/>
                <a:gd name="T16" fmla="*/ 408 w 460"/>
                <a:gd name="T17" fmla="*/ 160 h 640"/>
                <a:gd name="T18" fmla="*/ 398 w 460"/>
                <a:gd name="T19" fmla="*/ 155 h 640"/>
                <a:gd name="T20" fmla="*/ 389 w 460"/>
                <a:gd name="T21" fmla="*/ 149 h 640"/>
                <a:gd name="T22" fmla="*/ 380 w 460"/>
                <a:gd name="T23" fmla="*/ 143 h 640"/>
                <a:gd name="T24" fmla="*/ 371 w 460"/>
                <a:gd name="T25" fmla="*/ 136 h 640"/>
                <a:gd name="T26" fmla="*/ 363 w 460"/>
                <a:gd name="T27" fmla="*/ 128 h 640"/>
                <a:gd name="T28" fmla="*/ 356 w 460"/>
                <a:gd name="T29" fmla="*/ 120 h 640"/>
                <a:gd name="T30" fmla="*/ 349 w 460"/>
                <a:gd name="T31" fmla="*/ 112 h 640"/>
                <a:gd name="T32" fmla="*/ 342 w 460"/>
                <a:gd name="T33" fmla="*/ 103 h 640"/>
                <a:gd name="T34" fmla="*/ 336 w 460"/>
                <a:gd name="T35" fmla="*/ 94 h 640"/>
                <a:gd name="T36" fmla="*/ 331 w 460"/>
                <a:gd name="T37" fmla="*/ 84 h 640"/>
                <a:gd name="T38" fmla="*/ 326 w 460"/>
                <a:gd name="T39" fmla="*/ 74 h 640"/>
                <a:gd name="T40" fmla="*/ 322 w 460"/>
                <a:gd name="T41" fmla="*/ 64 h 640"/>
                <a:gd name="T42" fmla="*/ 318 w 460"/>
                <a:gd name="T43" fmla="*/ 54 h 640"/>
                <a:gd name="T44" fmla="*/ 315 w 460"/>
                <a:gd name="T45" fmla="*/ 43 h 640"/>
                <a:gd name="T46" fmla="*/ 313 w 460"/>
                <a:gd name="T47" fmla="*/ 32 h 640"/>
                <a:gd name="T48" fmla="*/ 311 w 460"/>
                <a:gd name="T49" fmla="*/ 21 h 640"/>
                <a:gd name="T50" fmla="*/ 310 w 460"/>
                <a:gd name="T51" fmla="*/ 10 h 640"/>
                <a:gd name="T52" fmla="*/ 310 w 460"/>
                <a:gd name="T53" fmla="*/ 0 h 640"/>
                <a:gd name="T54" fmla="*/ 0 w 460"/>
                <a:gd name="T5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0" h="640">
                  <a:moveTo>
                    <a:pt x="0" y="0"/>
                  </a:moveTo>
                  <a:lnTo>
                    <a:pt x="0" y="640"/>
                  </a:lnTo>
                  <a:lnTo>
                    <a:pt x="378" y="640"/>
                  </a:lnTo>
                  <a:lnTo>
                    <a:pt x="460" y="178"/>
                  </a:lnTo>
                  <a:lnTo>
                    <a:pt x="449" y="176"/>
                  </a:lnTo>
                  <a:lnTo>
                    <a:pt x="438" y="173"/>
                  </a:lnTo>
                  <a:lnTo>
                    <a:pt x="428" y="169"/>
                  </a:lnTo>
                  <a:lnTo>
                    <a:pt x="418" y="165"/>
                  </a:lnTo>
                  <a:lnTo>
                    <a:pt x="408" y="160"/>
                  </a:lnTo>
                  <a:lnTo>
                    <a:pt x="398" y="155"/>
                  </a:lnTo>
                  <a:lnTo>
                    <a:pt x="389" y="149"/>
                  </a:lnTo>
                  <a:lnTo>
                    <a:pt x="380" y="143"/>
                  </a:lnTo>
                  <a:lnTo>
                    <a:pt x="371" y="136"/>
                  </a:lnTo>
                  <a:lnTo>
                    <a:pt x="363" y="128"/>
                  </a:lnTo>
                  <a:lnTo>
                    <a:pt x="356" y="120"/>
                  </a:lnTo>
                  <a:lnTo>
                    <a:pt x="349" y="112"/>
                  </a:lnTo>
                  <a:lnTo>
                    <a:pt x="342" y="103"/>
                  </a:lnTo>
                  <a:lnTo>
                    <a:pt x="336" y="94"/>
                  </a:lnTo>
                  <a:lnTo>
                    <a:pt x="331" y="84"/>
                  </a:lnTo>
                  <a:lnTo>
                    <a:pt x="326" y="74"/>
                  </a:lnTo>
                  <a:lnTo>
                    <a:pt x="322" y="64"/>
                  </a:lnTo>
                  <a:lnTo>
                    <a:pt x="318" y="54"/>
                  </a:lnTo>
                  <a:lnTo>
                    <a:pt x="315" y="43"/>
                  </a:lnTo>
                  <a:lnTo>
                    <a:pt x="313" y="32"/>
                  </a:lnTo>
                  <a:lnTo>
                    <a:pt x="311" y="21"/>
                  </a:lnTo>
                  <a:lnTo>
                    <a:pt x="310" y="10"/>
                  </a:lnTo>
                  <a:lnTo>
                    <a:pt x="3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4110B472-0AAB-46A5-A54B-51758BC4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785" y="4201251"/>
              <a:ext cx="735094" cy="746468"/>
            </a:xfrm>
            <a:custGeom>
              <a:avLst/>
              <a:gdLst>
                <a:gd name="T0" fmla="*/ 82 w 517"/>
                <a:gd name="T1" fmla="*/ 63 h 525"/>
                <a:gd name="T2" fmla="*/ 0 w 517"/>
                <a:gd name="T3" fmla="*/ 525 h 525"/>
                <a:gd name="T4" fmla="*/ 517 w 517"/>
                <a:gd name="T5" fmla="*/ 525 h 525"/>
                <a:gd name="T6" fmla="*/ 517 w 517"/>
                <a:gd name="T7" fmla="*/ 0 h 525"/>
                <a:gd name="T8" fmla="*/ 254 w 517"/>
                <a:gd name="T9" fmla="*/ 0 h 525"/>
                <a:gd name="T10" fmla="*/ 247 w 517"/>
                <a:gd name="T11" fmla="*/ 8 h 525"/>
                <a:gd name="T12" fmla="*/ 239 w 517"/>
                <a:gd name="T13" fmla="*/ 15 h 525"/>
                <a:gd name="T14" fmla="*/ 231 w 517"/>
                <a:gd name="T15" fmla="*/ 23 h 525"/>
                <a:gd name="T16" fmla="*/ 223 w 517"/>
                <a:gd name="T17" fmla="*/ 29 h 525"/>
                <a:gd name="T18" fmla="*/ 214 w 517"/>
                <a:gd name="T19" fmla="*/ 35 h 525"/>
                <a:gd name="T20" fmla="*/ 205 w 517"/>
                <a:gd name="T21" fmla="*/ 41 h 525"/>
                <a:gd name="T22" fmla="*/ 196 w 517"/>
                <a:gd name="T23" fmla="*/ 46 h 525"/>
                <a:gd name="T24" fmla="*/ 186 w 517"/>
                <a:gd name="T25" fmla="*/ 51 h 525"/>
                <a:gd name="T26" fmla="*/ 176 w 517"/>
                <a:gd name="T27" fmla="*/ 55 h 525"/>
                <a:gd name="T28" fmla="*/ 166 w 517"/>
                <a:gd name="T29" fmla="*/ 58 h 525"/>
                <a:gd name="T30" fmla="*/ 156 w 517"/>
                <a:gd name="T31" fmla="*/ 61 h 525"/>
                <a:gd name="T32" fmla="*/ 145 w 517"/>
                <a:gd name="T33" fmla="*/ 63 h 525"/>
                <a:gd name="T34" fmla="*/ 135 w 517"/>
                <a:gd name="T35" fmla="*/ 65 h 525"/>
                <a:gd name="T36" fmla="*/ 124 w 517"/>
                <a:gd name="T37" fmla="*/ 65 h 525"/>
                <a:gd name="T38" fmla="*/ 114 w 517"/>
                <a:gd name="T39" fmla="*/ 66 h 525"/>
                <a:gd name="T40" fmla="*/ 103 w 517"/>
                <a:gd name="T41" fmla="*/ 65 h 525"/>
                <a:gd name="T42" fmla="*/ 92 w 517"/>
                <a:gd name="T43" fmla="*/ 65 h 525"/>
                <a:gd name="T44" fmla="*/ 82 w 517"/>
                <a:gd name="T45" fmla="*/ 63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" h="525">
                  <a:moveTo>
                    <a:pt x="82" y="63"/>
                  </a:moveTo>
                  <a:lnTo>
                    <a:pt x="0" y="525"/>
                  </a:lnTo>
                  <a:lnTo>
                    <a:pt x="517" y="525"/>
                  </a:lnTo>
                  <a:lnTo>
                    <a:pt x="517" y="0"/>
                  </a:lnTo>
                  <a:lnTo>
                    <a:pt x="254" y="0"/>
                  </a:lnTo>
                  <a:lnTo>
                    <a:pt x="247" y="8"/>
                  </a:lnTo>
                  <a:lnTo>
                    <a:pt x="239" y="15"/>
                  </a:lnTo>
                  <a:lnTo>
                    <a:pt x="231" y="23"/>
                  </a:lnTo>
                  <a:lnTo>
                    <a:pt x="223" y="29"/>
                  </a:lnTo>
                  <a:lnTo>
                    <a:pt x="214" y="35"/>
                  </a:lnTo>
                  <a:lnTo>
                    <a:pt x="205" y="41"/>
                  </a:lnTo>
                  <a:lnTo>
                    <a:pt x="196" y="46"/>
                  </a:lnTo>
                  <a:lnTo>
                    <a:pt x="186" y="51"/>
                  </a:lnTo>
                  <a:lnTo>
                    <a:pt x="176" y="55"/>
                  </a:lnTo>
                  <a:lnTo>
                    <a:pt x="166" y="58"/>
                  </a:lnTo>
                  <a:lnTo>
                    <a:pt x="156" y="61"/>
                  </a:lnTo>
                  <a:lnTo>
                    <a:pt x="145" y="63"/>
                  </a:lnTo>
                  <a:lnTo>
                    <a:pt x="135" y="65"/>
                  </a:lnTo>
                  <a:lnTo>
                    <a:pt x="124" y="65"/>
                  </a:lnTo>
                  <a:lnTo>
                    <a:pt x="114" y="66"/>
                  </a:lnTo>
                  <a:lnTo>
                    <a:pt x="103" y="65"/>
                  </a:lnTo>
                  <a:lnTo>
                    <a:pt x="92" y="65"/>
                  </a:lnTo>
                  <a:lnTo>
                    <a:pt x="82" y="6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5E912D0B-7C0F-44BE-A612-C078283FA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879" y="4201251"/>
              <a:ext cx="622769" cy="746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F8E5E491-1411-4D80-AB0A-5A22469C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879" y="3126336"/>
              <a:ext cx="622769" cy="7464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9E0666A1-9C3F-4C05-80C4-D549D7913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595" y="3420942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1</a:t>
              </a: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1FB4AF96-FDBF-4A77-8C6B-34E1E2E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515" y="3420942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2</a:t>
              </a:r>
            </a:p>
          </p:txBody>
        </p:sp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114E79BC-FAFF-48A9-8D4D-4FFCE221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181" y="3466671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3</a:t>
              </a:r>
            </a:p>
          </p:txBody>
        </p:sp>
        <p:sp>
          <p:nvSpPr>
            <p:cNvPr id="23" name="Rectangle 53">
              <a:extLst>
                <a:ext uri="{FF2B5EF4-FFF2-40B4-BE49-F238E27FC236}">
                  <a16:creationId xmlns:a16="http://schemas.microsoft.com/office/drawing/2014/main" id="{4F9303AB-A178-42FB-B877-92F391872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596" y="4471683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6</a:t>
              </a:r>
            </a:p>
          </p:txBody>
        </p:sp>
        <p:sp>
          <p:nvSpPr>
            <p:cNvPr id="24" name="Rectangle 54">
              <a:extLst>
                <a:ext uri="{FF2B5EF4-FFF2-40B4-BE49-F238E27FC236}">
                  <a16:creationId xmlns:a16="http://schemas.microsoft.com/office/drawing/2014/main" id="{A216EAF5-7408-4497-942F-CD308D1F3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515" y="4471683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5</a:t>
              </a:r>
            </a:p>
          </p:txBody>
        </p:sp>
        <p:sp>
          <p:nvSpPr>
            <p:cNvPr id="25" name="Rectangle 55">
              <a:extLst>
                <a:ext uri="{FF2B5EF4-FFF2-40B4-BE49-F238E27FC236}">
                  <a16:creationId xmlns:a16="http://schemas.microsoft.com/office/drawing/2014/main" id="{0512BDAB-42EB-4C49-B1E0-B657579A1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181" y="4425953"/>
              <a:ext cx="309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Lot 4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937A30-4DF2-430C-A136-92C2EFC71AE0}"/>
                </a:ext>
              </a:extLst>
            </p:cNvPr>
            <p:cNvSpPr/>
            <p:nvPr/>
          </p:nvSpPr>
          <p:spPr>
            <a:xfrm>
              <a:off x="3357093" y="4164635"/>
              <a:ext cx="1091011" cy="790501"/>
            </a:xfrm>
            <a:custGeom>
              <a:avLst/>
              <a:gdLst>
                <a:gd name="connsiteX0" fmla="*/ 0 w 638433"/>
                <a:gd name="connsiteY0" fmla="*/ 432486 h 440724"/>
                <a:gd name="connsiteX1" fmla="*/ 300681 w 638433"/>
                <a:gd name="connsiteY1" fmla="*/ 0 h 440724"/>
                <a:gd name="connsiteX2" fmla="*/ 350108 w 638433"/>
                <a:gd name="connsiteY2" fmla="*/ 45308 h 440724"/>
                <a:gd name="connsiteX3" fmla="*/ 387179 w 638433"/>
                <a:gd name="connsiteY3" fmla="*/ 57665 h 440724"/>
                <a:gd name="connsiteX4" fmla="*/ 440725 w 638433"/>
                <a:gd name="connsiteY4" fmla="*/ 61784 h 440724"/>
                <a:gd name="connsiteX5" fmla="*/ 481914 w 638433"/>
                <a:gd name="connsiteY5" fmla="*/ 32951 h 440724"/>
                <a:gd name="connsiteX6" fmla="*/ 531341 w 638433"/>
                <a:gd name="connsiteY6" fmla="*/ 8238 h 440724"/>
                <a:gd name="connsiteX7" fmla="*/ 527222 w 638433"/>
                <a:gd name="connsiteY7" fmla="*/ 4119 h 440724"/>
                <a:gd name="connsiteX8" fmla="*/ 638433 w 638433"/>
                <a:gd name="connsiteY8" fmla="*/ 4119 h 440724"/>
                <a:gd name="connsiteX9" fmla="*/ 630195 w 638433"/>
                <a:gd name="connsiteY9" fmla="*/ 440724 h 440724"/>
                <a:gd name="connsiteX10" fmla="*/ 0 w 638433"/>
                <a:gd name="connsiteY10" fmla="*/ 432486 h 44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433" h="440724">
                  <a:moveTo>
                    <a:pt x="0" y="432486"/>
                  </a:moveTo>
                  <a:lnTo>
                    <a:pt x="300681" y="0"/>
                  </a:lnTo>
                  <a:lnTo>
                    <a:pt x="350108" y="45308"/>
                  </a:lnTo>
                  <a:lnTo>
                    <a:pt x="387179" y="57665"/>
                  </a:lnTo>
                  <a:lnTo>
                    <a:pt x="440725" y="61784"/>
                  </a:lnTo>
                  <a:lnTo>
                    <a:pt x="481914" y="32951"/>
                  </a:lnTo>
                  <a:lnTo>
                    <a:pt x="531341" y="8238"/>
                  </a:lnTo>
                  <a:lnTo>
                    <a:pt x="527222" y="4119"/>
                  </a:lnTo>
                  <a:lnTo>
                    <a:pt x="638433" y="4119"/>
                  </a:lnTo>
                  <a:lnTo>
                    <a:pt x="630195" y="440724"/>
                  </a:lnTo>
                  <a:lnTo>
                    <a:pt x="0" y="432486"/>
                  </a:lnTo>
                  <a:close/>
                </a:path>
              </a:pathLst>
            </a:custGeom>
            <a:solidFill>
              <a:srgbClr val="FF0000">
                <a:alpha val="47059"/>
              </a:srgb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0DE8DADC-8D4C-412C-B9F5-88462D2E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678" y="3778964"/>
              <a:ext cx="1455970" cy="516131"/>
            </a:xfrm>
            <a:custGeom>
              <a:avLst/>
              <a:gdLst>
                <a:gd name="T0" fmla="*/ 323 w 1024"/>
                <a:gd name="T1" fmla="*/ 66 h 363"/>
                <a:gd name="T2" fmla="*/ 307 w 1024"/>
                <a:gd name="T3" fmla="*/ 49 h 363"/>
                <a:gd name="T4" fmla="*/ 288 w 1024"/>
                <a:gd name="T5" fmla="*/ 34 h 363"/>
                <a:gd name="T6" fmla="*/ 269 w 1024"/>
                <a:gd name="T7" fmla="*/ 22 h 363"/>
                <a:gd name="T8" fmla="*/ 247 w 1024"/>
                <a:gd name="T9" fmla="*/ 12 h 363"/>
                <a:gd name="T10" fmla="*/ 225 w 1024"/>
                <a:gd name="T11" fmla="*/ 5 h 363"/>
                <a:gd name="T12" fmla="*/ 202 w 1024"/>
                <a:gd name="T13" fmla="*/ 1 h 363"/>
                <a:gd name="T14" fmla="*/ 178 w 1024"/>
                <a:gd name="T15" fmla="*/ 0 h 363"/>
                <a:gd name="T16" fmla="*/ 155 w 1024"/>
                <a:gd name="T17" fmla="*/ 2 h 363"/>
                <a:gd name="T18" fmla="*/ 132 w 1024"/>
                <a:gd name="T19" fmla="*/ 7 h 363"/>
                <a:gd name="T20" fmla="*/ 110 w 1024"/>
                <a:gd name="T21" fmla="*/ 15 h 363"/>
                <a:gd name="T22" fmla="*/ 89 w 1024"/>
                <a:gd name="T23" fmla="*/ 26 h 363"/>
                <a:gd name="T24" fmla="*/ 70 w 1024"/>
                <a:gd name="T25" fmla="*/ 39 h 363"/>
                <a:gd name="T26" fmla="*/ 52 w 1024"/>
                <a:gd name="T27" fmla="*/ 55 h 363"/>
                <a:gd name="T28" fmla="*/ 37 w 1024"/>
                <a:gd name="T29" fmla="*/ 72 h 363"/>
                <a:gd name="T30" fmla="*/ 24 w 1024"/>
                <a:gd name="T31" fmla="*/ 92 h 363"/>
                <a:gd name="T32" fmla="*/ 14 w 1024"/>
                <a:gd name="T33" fmla="*/ 113 h 363"/>
                <a:gd name="T34" fmla="*/ 7 w 1024"/>
                <a:gd name="T35" fmla="*/ 135 h 363"/>
                <a:gd name="T36" fmla="*/ 2 w 1024"/>
                <a:gd name="T37" fmla="*/ 158 h 363"/>
                <a:gd name="T38" fmla="*/ 0 w 1024"/>
                <a:gd name="T39" fmla="*/ 182 h 363"/>
                <a:gd name="T40" fmla="*/ 2 w 1024"/>
                <a:gd name="T41" fmla="*/ 205 h 363"/>
                <a:gd name="T42" fmla="*/ 7 w 1024"/>
                <a:gd name="T43" fmla="*/ 228 h 363"/>
                <a:gd name="T44" fmla="*/ 14 w 1024"/>
                <a:gd name="T45" fmla="*/ 250 h 363"/>
                <a:gd name="T46" fmla="*/ 24 w 1024"/>
                <a:gd name="T47" fmla="*/ 271 h 363"/>
                <a:gd name="T48" fmla="*/ 37 w 1024"/>
                <a:gd name="T49" fmla="*/ 290 h 363"/>
                <a:gd name="T50" fmla="*/ 52 w 1024"/>
                <a:gd name="T51" fmla="*/ 308 h 363"/>
                <a:gd name="T52" fmla="*/ 70 w 1024"/>
                <a:gd name="T53" fmla="*/ 324 h 363"/>
                <a:gd name="T54" fmla="*/ 89 w 1024"/>
                <a:gd name="T55" fmla="*/ 337 h 363"/>
                <a:gd name="T56" fmla="*/ 110 w 1024"/>
                <a:gd name="T57" fmla="*/ 348 h 363"/>
                <a:gd name="T58" fmla="*/ 132 w 1024"/>
                <a:gd name="T59" fmla="*/ 356 h 363"/>
                <a:gd name="T60" fmla="*/ 155 w 1024"/>
                <a:gd name="T61" fmla="*/ 361 h 363"/>
                <a:gd name="T62" fmla="*/ 178 w 1024"/>
                <a:gd name="T63" fmla="*/ 363 h 363"/>
                <a:gd name="T64" fmla="*/ 202 w 1024"/>
                <a:gd name="T65" fmla="*/ 362 h 363"/>
                <a:gd name="T66" fmla="*/ 225 w 1024"/>
                <a:gd name="T67" fmla="*/ 358 h 363"/>
                <a:gd name="T68" fmla="*/ 247 w 1024"/>
                <a:gd name="T69" fmla="*/ 351 h 363"/>
                <a:gd name="T70" fmla="*/ 269 w 1024"/>
                <a:gd name="T71" fmla="*/ 341 h 363"/>
                <a:gd name="T72" fmla="*/ 288 w 1024"/>
                <a:gd name="T73" fmla="*/ 329 h 363"/>
                <a:gd name="T74" fmla="*/ 307 w 1024"/>
                <a:gd name="T75" fmla="*/ 314 h 363"/>
                <a:gd name="T76" fmla="*/ 323 w 1024"/>
                <a:gd name="T77" fmla="*/ 297 h 363"/>
                <a:gd name="T78" fmla="*/ 1024 w 1024"/>
                <a:gd name="T79" fmla="*/ 297 h 363"/>
                <a:gd name="T80" fmla="*/ 1024 w 1024"/>
                <a:gd name="T81" fmla="*/ 6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4" h="363">
                  <a:moveTo>
                    <a:pt x="586" y="66"/>
                  </a:moveTo>
                  <a:lnTo>
                    <a:pt x="323" y="66"/>
                  </a:lnTo>
                  <a:lnTo>
                    <a:pt x="315" y="57"/>
                  </a:lnTo>
                  <a:lnTo>
                    <a:pt x="307" y="49"/>
                  </a:lnTo>
                  <a:lnTo>
                    <a:pt x="298" y="41"/>
                  </a:lnTo>
                  <a:lnTo>
                    <a:pt x="288" y="34"/>
                  </a:lnTo>
                  <a:lnTo>
                    <a:pt x="279" y="28"/>
                  </a:lnTo>
                  <a:lnTo>
                    <a:pt x="269" y="22"/>
                  </a:lnTo>
                  <a:lnTo>
                    <a:pt x="258" y="16"/>
                  </a:lnTo>
                  <a:lnTo>
                    <a:pt x="247" y="12"/>
                  </a:lnTo>
                  <a:lnTo>
                    <a:pt x="236" y="8"/>
                  </a:lnTo>
                  <a:lnTo>
                    <a:pt x="225" y="5"/>
                  </a:lnTo>
                  <a:lnTo>
                    <a:pt x="213" y="3"/>
                  </a:lnTo>
                  <a:lnTo>
                    <a:pt x="202" y="1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7" y="1"/>
                  </a:lnTo>
                  <a:lnTo>
                    <a:pt x="155" y="2"/>
                  </a:lnTo>
                  <a:lnTo>
                    <a:pt x="143" y="4"/>
                  </a:lnTo>
                  <a:lnTo>
                    <a:pt x="132" y="7"/>
                  </a:lnTo>
                  <a:lnTo>
                    <a:pt x="121" y="11"/>
                  </a:lnTo>
                  <a:lnTo>
                    <a:pt x="110" y="15"/>
                  </a:lnTo>
                  <a:lnTo>
                    <a:pt x="99" y="20"/>
                  </a:lnTo>
                  <a:lnTo>
                    <a:pt x="89" y="26"/>
                  </a:lnTo>
                  <a:lnTo>
                    <a:pt x="79" y="32"/>
                  </a:lnTo>
                  <a:lnTo>
                    <a:pt x="70" y="39"/>
                  </a:lnTo>
                  <a:lnTo>
                    <a:pt x="61" y="46"/>
                  </a:lnTo>
                  <a:lnTo>
                    <a:pt x="52" y="55"/>
                  </a:lnTo>
                  <a:lnTo>
                    <a:pt x="44" y="63"/>
                  </a:lnTo>
                  <a:lnTo>
                    <a:pt x="37" y="72"/>
                  </a:lnTo>
                  <a:lnTo>
                    <a:pt x="30" y="82"/>
                  </a:lnTo>
                  <a:lnTo>
                    <a:pt x="24" y="92"/>
                  </a:lnTo>
                  <a:lnTo>
                    <a:pt x="19" y="102"/>
                  </a:lnTo>
                  <a:lnTo>
                    <a:pt x="14" y="113"/>
                  </a:lnTo>
                  <a:lnTo>
                    <a:pt x="10" y="124"/>
                  </a:lnTo>
                  <a:lnTo>
                    <a:pt x="7" y="135"/>
                  </a:lnTo>
                  <a:lnTo>
                    <a:pt x="4" y="147"/>
                  </a:lnTo>
                  <a:lnTo>
                    <a:pt x="2" y="158"/>
                  </a:lnTo>
                  <a:lnTo>
                    <a:pt x="1" y="170"/>
                  </a:lnTo>
                  <a:lnTo>
                    <a:pt x="0" y="182"/>
                  </a:lnTo>
                  <a:lnTo>
                    <a:pt x="1" y="193"/>
                  </a:lnTo>
                  <a:lnTo>
                    <a:pt x="2" y="205"/>
                  </a:lnTo>
                  <a:lnTo>
                    <a:pt x="4" y="216"/>
                  </a:lnTo>
                  <a:lnTo>
                    <a:pt x="7" y="228"/>
                  </a:lnTo>
                  <a:lnTo>
                    <a:pt x="10" y="239"/>
                  </a:lnTo>
                  <a:lnTo>
                    <a:pt x="14" y="250"/>
                  </a:lnTo>
                  <a:lnTo>
                    <a:pt x="19" y="261"/>
                  </a:lnTo>
                  <a:lnTo>
                    <a:pt x="24" y="271"/>
                  </a:lnTo>
                  <a:lnTo>
                    <a:pt x="30" y="281"/>
                  </a:lnTo>
                  <a:lnTo>
                    <a:pt x="37" y="290"/>
                  </a:lnTo>
                  <a:lnTo>
                    <a:pt x="44" y="300"/>
                  </a:lnTo>
                  <a:lnTo>
                    <a:pt x="52" y="308"/>
                  </a:lnTo>
                  <a:lnTo>
                    <a:pt x="61" y="316"/>
                  </a:lnTo>
                  <a:lnTo>
                    <a:pt x="70" y="324"/>
                  </a:lnTo>
                  <a:lnTo>
                    <a:pt x="79" y="331"/>
                  </a:lnTo>
                  <a:lnTo>
                    <a:pt x="89" y="337"/>
                  </a:lnTo>
                  <a:lnTo>
                    <a:pt x="99" y="343"/>
                  </a:lnTo>
                  <a:lnTo>
                    <a:pt x="110" y="348"/>
                  </a:lnTo>
                  <a:lnTo>
                    <a:pt x="121" y="352"/>
                  </a:lnTo>
                  <a:lnTo>
                    <a:pt x="132" y="356"/>
                  </a:lnTo>
                  <a:lnTo>
                    <a:pt x="143" y="359"/>
                  </a:lnTo>
                  <a:lnTo>
                    <a:pt x="155" y="361"/>
                  </a:lnTo>
                  <a:lnTo>
                    <a:pt x="167" y="362"/>
                  </a:lnTo>
                  <a:lnTo>
                    <a:pt x="178" y="363"/>
                  </a:lnTo>
                  <a:lnTo>
                    <a:pt x="190" y="363"/>
                  </a:lnTo>
                  <a:lnTo>
                    <a:pt x="202" y="362"/>
                  </a:lnTo>
                  <a:lnTo>
                    <a:pt x="213" y="360"/>
                  </a:lnTo>
                  <a:lnTo>
                    <a:pt x="225" y="358"/>
                  </a:lnTo>
                  <a:lnTo>
                    <a:pt x="236" y="355"/>
                  </a:lnTo>
                  <a:lnTo>
                    <a:pt x="247" y="351"/>
                  </a:lnTo>
                  <a:lnTo>
                    <a:pt x="258" y="346"/>
                  </a:lnTo>
                  <a:lnTo>
                    <a:pt x="269" y="341"/>
                  </a:lnTo>
                  <a:lnTo>
                    <a:pt x="279" y="335"/>
                  </a:lnTo>
                  <a:lnTo>
                    <a:pt x="288" y="329"/>
                  </a:lnTo>
                  <a:lnTo>
                    <a:pt x="298" y="322"/>
                  </a:lnTo>
                  <a:lnTo>
                    <a:pt x="307" y="314"/>
                  </a:lnTo>
                  <a:lnTo>
                    <a:pt x="315" y="306"/>
                  </a:lnTo>
                  <a:lnTo>
                    <a:pt x="323" y="297"/>
                  </a:lnTo>
                  <a:lnTo>
                    <a:pt x="586" y="297"/>
                  </a:lnTo>
                  <a:lnTo>
                    <a:pt x="1024" y="297"/>
                  </a:lnTo>
                  <a:lnTo>
                    <a:pt x="1024" y="182"/>
                  </a:lnTo>
                  <a:lnTo>
                    <a:pt x="1024" y="66"/>
                  </a:lnTo>
                  <a:lnTo>
                    <a:pt x="586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2E7232B-3281-4AA7-9E3C-D3B0A5ECEE2A}"/>
                </a:ext>
              </a:extLst>
            </p:cNvPr>
            <p:cNvCxnSpPr>
              <a:cxnSpLocks/>
              <a:stCxn id="26" idx="0"/>
              <a:endCxn id="27" idx="24"/>
            </p:cNvCxnSpPr>
            <p:nvPr/>
          </p:nvCxnSpPr>
          <p:spPr>
            <a:xfrm flipV="1">
              <a:off x="3357093" y="4191300"/>
              <a:ext cx="497193" cy="74905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3BCC34-8C05-427C-A822-A000304EB3FB}"/>
                </a:ext>
              </a:extLst>
            </p:cNvPr>
            <p:cNvCxnSpPr>
              <a:cxnSpLocks/>
              <a:endCxn id="26" idx="9"/>
            </p:cNvCxnSpPr>
            <p:nvPr/>
          </p:nvCxnSpPr>
          <p:spPr>
            <a:xfrm flipH="1">
              <a:off x="4434027" y="4205730"/>
              <a:ext cx="14960" cy="74940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C2F9082-1AB9-46AE-8053-057A037F44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5008" y="3130045"/>
              <a:ext cx="1895321" cy="1821383"/>
              <a:chOff x="1894771" y="3640000"/>
              <a:chExt cx="1109095" cy="1065829"/>
            </a:xfrm>
          </p:grpSpPr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98B88620-2D7B-49D4-8AA9-58B5AB0A9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278" y="3640000"/>
                <a:ext cx="430159" cy="436815"/>
              </a:xfrm>
              <a:custGeom>
                <a:avLst/>
                <a:gdLst>
                  <a:gd name="T0" fmla="*/ 0 w 517"/>
                  <a:gd name="T1" fmla="*/ 0 h 525"/>
                  <a:gd name="T2" fmla="*/ 82 w 517"/>
                  <a:gd name="T3" fmla="*/ 462 h 525"/>
                  <a:gd name="T4" fmla="*/ 92 w 517"/>
                  <a:gd name="T5" fmla="*/ 460 h 525"/>
                  <a:gd name="T6" fmla="*/ 103 w 517"/>
                  <a:gd name="T7" fmla="*/ 459 h 525"/>
                  <a:gd name="T8" fmla="*/ 114 w 517"/>
                  <a:gd name="T9" fmla="*/ 459 h 525"/>
                  <a:gd name="T10" fmla="*/ 124 w 517"/>
                  <a:gd name="T11" fmla="*/ 459 h 525"/>
                  <a:gd name="T12" fmla="*/ 135 w 517"/>
                  <a:gd name="T13" fmla="*/ 460 h 525"/>
                  <a:gd name="T14" fmla="*/ 145 w 517"/>
                  <a:gd name="T15" fmla="*/ 462 h 525"/>
                  <a:gd name="T16" fmla="*/ 156 w 517"/>
                  <a:gd name="T17" fmla="*/ 464 h 525"/>
                  <a:gd name="T18" fmla="*/ 166 w 517"/>
                  <a:gd name="T19" fmla="*/ 467 h 525"/>
                  <a:gd name="T20" fmla="*/ 176 w 517"/>
                  <a:gd name="T21" fmla="*/ 470 h 525"/>
                  <a:gd name="T22" fmla="*/ 186 w 517"/>
                  <a:gd name="T23" fmla="*/ 474 h 525"/>
                  <a:gd name="T24" fmla="*/ 196 w 517"/>
                  <a:gd name="T25" fmla="*/ 479 h 525"/>
                  <a:gd name="T26" fmla="*/ 205 w 517"/>
                  <a:gd name="T27" fmla="*/ 484 h 525"/>
                  <a:gd name="T28" fmla="*/ 214 w 517"/>
                  <a:gd name="T29" fmla="*/ 489 h 525"/>
                  <a:gd name="T30" fmla="*/ 223 w 517"/>
                  <a:gd name="T31" fmla="*/ 496 h 525"/>
                  <a:gd name="T32" fmla="*/ 231 w 517"/>
                  <a:gd name="T33" fmla="*/ 502 h 525"/>
                  <a:gd name="T34" fmla="*/ 239 w 517"/>
                  <a:gd name="T35" fmla="*/ 509 h 525"/>
                  <a:gd name="T36" fmla="*/ 247 w 517"/>
                  <a:gd name="T37" fmla="*/ 517 h 525"/>
                  <a:gd name="T38" fmla="*/ 254 w 517"/>
                  <a:gd name="T39" fmla="*/ 525 h 525"/>
                  <a:gd name="T40" fmla="*/ 517 w 517"/>
                  <a:gd name="T41" fmla="*/ 525 h 525"/>
                  <a:gd name="T42" fmla="*/ 517 w 517"/>
                  <a:gd name="T43" fmla="*/ 0 h 525"/>
                  <a:gd name="T44" fmla="*/ 0 w 517"/>
                  <a:gd name="T4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7" h="525">
                    <a:moveTo>
                      <a:pt x="0" y="0"/>
                    </a:moveTo>
                    <a:lnTo>
                      <a:pt x="82" y="462"/>
                    </a:lnTo>
                    <a:lnTo>
                      <a:pt x="92" y="460"/>
                    </a:lnTo>
                    <a:lnTo>
                      <a:pt x="103" y="459"/>
                    </a:lnTo>
                    <a:lnTo>
                      <a:pt x="114" y="459"/>
                    </a:lnTo>
                    <a:lnTo>
                      <a:pt x="124" y="459"/>
                    </a:lnTo>
                    <a:lnTo>
                      <a:pt x="135" y="460"/>
                    </a:lnTo>
                    <a:lnTo>
                      <a:pt x="145" y="462"/>
                    </a:lnTo>
                    <a:lnTo>
                      <a:pt x="156" y="464"/>
                    </a:lnTo>
                    <a:lnTo>
                      <a:pt x="166" y="467"/>
                    </a:lnTo>
                    <a:lnTo>
                      <a:pt x="176" y="470"/>
                    </a:lnTo>
                    <a:lnTo>
                      <a:pt x="186" y="474"/>
                    </a:lnTo>
                    <a:lnTo>
                      <a:pt x="196" y="479"/>
                    </a:lnTo>
                    <a:lnTo>
                      <a:pt x="205" y="484"/>
                    </a:lnTo>
                    <a:lnTo>
                      <a:pt x="214" y="489"/>
                    </a:lnTo>
                    <a:lnTo>
                      <a:pt x="223" y="496"/>
                    </a:lnTo>
                    <a:lnTo>
                      <a:pt x="231" y="502"/>
                    </a:lnTo>
                    <a:lnTo>
                      <a:pt x="239" y="509"/>
                    </a:lnTo>
                    <a:lnTo>
                      <a:pt x="247" y="517"/>
                    </a:lnTo>
                    <a:lnTo>
                      <a:pt x="254" y="525"/>
                    </a:lnTo>
                    <a:lnTo>
                      <a:pt x="517" y="525"/>
                    </a:lnTo>
                    <a:lnTo>
                      <a:pt x="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F03B9185-6356-4ECB-9BF0-05730195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71" y="3640000"/>
                <a:ext cx="382733" cy="533331"/>
              </a:xfrm>
              <a:custGeom>
                <a:avLst/>
                <a:gdLst>
                  <a:gd name="T0" fmla="*/ 0 w 460"/>
                  <a:gd name="T1" fmla="*/ 0 h 641"/>
                  <a:gd name="T2" fmla="*/ 0 w 460"/>
                  <a:gd name="T3" fmla="*/ 641 h 641"/>
                  <a:gd name="T4" fmla="*/ 309 w 460"/>
                  <a:gd name="T5" fmla="*/ 641 h 641"/>
                  <a:gd name="T6" fmla="*/ 310 w 460"/>
                  <a:gd name="T7" fmla="*/ 629 h 641"/>
                  <a:gd name="T8" fmla="*/ 311 w 460"/>
                  <a:gd name="T9" fmla="*/ 618 h 641"/>
                  <a:gd name="T10" fmla="*/ 312 w 460"/>
                  <a:gd name="T11" fmla="*/ 608 h 641"/>
                  <a:gd name="T12" fmla="*/ 315 w 460"/>
                  <a:gd name="T13" fmla="*/ 597 h 641"/>
                  <a:gd name="T14" fmla="*/ 318 w 460"/>
                  <a:gd name="T15" fmla="*/ 586 h 641"/>
                  <a:gd name="T16" fmla="*/ 321 w 460"/>
                  <a:gd name="T17" fmla="*/ 576 h 641"/>
                  <a:gd name="T18" fmla="*/ 326 w 460"/>
                  <a:gd name="T19" fmla="*/ 566 h 641"/>
                  <a:gd name="T20" fmla="*/ 331 w 460"/>
                  <a:gd name="T21" fmla="*/ 556 h 641"/>
                  <a:gd name="T22" fmla="*/ 336 w 460"/>
                  <a:gd name="T23" fmla="*/ 546 h 641"/>
                  <a:gd name="T24" fmla="*/ 342 w 460"/>
                  <a:gd name="T25" fmla="*/ 537 h 641"/>
                  <a:gd name="T26" fmla="*/ 348 w 460"/>
                  <a:gd name="T27" fmla="*/ 528 h 641"/>
                  <a:gd name="T28" fmla="*/ 356 w 460"/>
                  <a:gd name="T29" fmla="*/ 520 h 641"/>
                  <a:gd name="T30" fmla="*/ 363 w 460"/>
                  <a:gd name="T31" fmla="*/ 512 h 641"/>
                  <a:gd name="T32" fmla="*/ 371 w 460"/>
                  <a:gd name="T33" fmla="*/ 504 h 641"/>
                  <a:gd name="T34" fmla="*/ 380 w 460"/>
                  <a:gd name="T35" fmla="*/ 497 h 641"/>
                  <a:gd name="T36" fmla="*/ 389 w 460"/>
                  <a:gd name="T37" fmla="*/ 491 h 641"/>
                  <a:gd name="T38" fmla="*/ 398 w 460"/>
                  <a:gd name="T39" fmla="*/ 485 h 641"/>
                  <a:gd name="T40" fmla="*/ 408 w 460"/>
                  <a:gd name="T41" fmla="*/ 479 h 641"/>
                  <a:gd name="T42" fmla="*/ 418 w 460"/>
                  <a:gd name="T43" fmla="*/ 475 h 641"/>
                  <a:gd name="T44" fmla="*/ 428 w 460"/>
                  <a:gd name="T45" fmla="*/ 471 h 641"/>
                  <a:gd name="T46" fmla="*/ 438 w 460"/>
                  <a:gd name="T47" fmla="*/ 467 h 641"/>
                  <a:gd name="T48" fmla="*/ 449 w 460"/>
                  <a:gd name="T49" fmla="*/ 464 h 641"/>
                  <a:gd name="T50" fmla="*/ 460 w 460"/>
                  <a:gd name="T51" fmla="*/ 462 h 641"/>
                  <a:gd name="T52" fmla="*/ 378 w 460"/>
                  <a:gd name="T53" fmla="*/ 0 h 641"/>
                  <a:gd name="T54" fmla="*/ 0 w 460"/>
                  <a:gd name="T55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0" h="641">
                    <a:moveTo>
                      <a:pt x="0" y="0"/>
                    </a:moveTo>
                    <a:lnTo>
                      <a:pt x="0" y="641"/>
                    </a:lnTo>
                    <a:lnTo>
                      <a:pt x="309" y="641"/>
                    </a:lnTo>
                    <a:lnTo>
                      <a:pt x="310" y="629"/>
                    </a:lnTo>
                    <a:lnTo>
                      <a:pt x="311" y="618"/>
                    </a:lnTo>
                    <a:lnTo>
                      <a:pt x="312" y="608"/>
                    </a:lnTo>
                    <a:lnTo>
                      <a:pt x="315" y="597"/>
                    </a:lnTo>
                    <a:lnTo>
                      <a:pt x="318" y="586"/>
                    </a:lnTo>
                    <a:lnTo>
                      <a:pt x="321" y="576"/>
                    </a:lnTo>
                    <a:lnTo>
                      <a:pt x="326" y="566"/>
                    </a:lnTo>
                    <a:lnTo>
                      <a:pt x="331" y="556"/>
                    </a:lnTo>
                    <a:lnTo>
                      <a:pt x="336" y="546"/>
                    </a:lnTo>
                    <a:lnTo>
                      <a:pt x="342" y="537"/>
                    </a:lnTo>
                    <a:lnTo>
                      <a:pt x="348" y="528"/>
                    </a:lnTo>
                    <a:lnTo>
                      <a:pt x="356" y="520"/>
                    </a:lnTo>
                    <a:lnTo>
                      <a:pt x="363" y="512"/>
                    </a:lnTo>
                    <a:lnTo>
                      <a:pt x="371" y="504"/>
                    </a:lnTo>
                    <a:lnTo>
                      <a:pt x="380" y="497"/>
                    </a:lnTo>
                    <a:lnTo>
                      <a:pt x="389" y="491"/>
                    </a:lnTo>
                    <a:lnTo>
                      <a:pt x="398" y="485"/>
                    </a:lnTo>
                    <a:lnTo>
                      <a:pt x="408" y="479"/>
                    </a:lnTo>
                    <a:lnTo>
                      <a:pt x="418" y="475"/>
                    </a:lnTo>
                    <a:lnTo>
                      <a:pt x="428" y="471"/>
                    </a:lnTo>
                    <a:lnTo>
                      <a:pt x="438" y="467"/>
                    </a:lnTo>
                    <a:lnTo>
                      <a:pt x="449" y="464"/>
                    </a:lnTo>
                    <a:lnTo>
                      <a:pt x="460" y="462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4" name="Freeform 41">
                <a:extLst>
                  <a:ext uri="{FF2B5EF4-FFF2-40B4-BE49-F238E27FC236}">
                    <a16:creationId xmlns:a16="http://schemas.microsoft.com/office/drawing/2014/main" id="{E0076406-56FF-4790-B133-A833199A6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71" y="4173331"/>
                <a:ext cx="382733" cy="532498"/>
              </a:xfrm>
              <a:custGeom>
                <a:avLst/>
                <a:gdLst>
                  <a:gd name="T0" fmla="*/ 0 w 460"/>
                  <a:gd name="T1" fmla="*/ 0 h 640"/>
                  <a:gd name="T2" fmla="*/ 0 w 460"/>
                  <a:gd name="T3" fmla="*/ 640 h 640"/>
                  <a:gd name="T4" fmla="*/ 378 w 460"/>
                  <a:gd name="T5" fmla="*/ 640 h 640"/>
                  <a:gd name="T6" fmla="*/ 460 w 460"/>
                  <a:gd name="T7" fmla="*/ 178 h 640"/>
                  <a:gd name="T8" fmla="*/ 449 w 460"/>
                  <a:gd name="T9" fmla="*/ 176 h 640"/>
                  <a:gd name="T10" fmla="*/ 438 w 460"/>
                  <a:gd name="T11" fmla="*/ 173 h 640"/>
                  <a:gd name="T12" fmla="*/ 428 w 460"/>
                  <a:gd name="T13" fmla="*/ 169 h 640"/>
                  <a:gd name="T14" fmla="*/ 418 w 460"/>
                  <a:gd name="T15" fmla="*/ 165 h 640"/>
                  <a:gd name="T16" fmla="*/ 408 w 460"/>
                  <a:gd name="T17" fmla="*/ 160 h 640"/>
                  <a:gd name="T18" fmla="*/ 398 w 460"/>
                  <a:gd name="T19" fmla="*/ 155 h 640"/>
                  <a:gd name="T20" fmla="*/ 389 w 460"/>
                  <a:gd name="T21" fmla="*/ 149 h 640"/>
                  <a:gd name="T22" fmla="*/ 380 w 460"/>
                  <a:gd name="T23" fmla="*/ 143 h 640"/>
                  <a:gd name="T24" fmla="*/ 371 w 460"/>
                  <a:gd name="T25" fmla="*/ 136 h 640"/>
                  <a:gd name="T26" fmla="*/ 363 w 460"/>
                  <a:gd name="T27" fmla="*/ 128 h 640"/>
                  <a:gd name="T28" fmla="*/ 356 w 460"/>
                  <a:gd name="T29" fmla="*/ 120 h 640"/>
                  <a:gd name="T30" fmla="*/ 349 w 460"/>
                  <a:gd name="T31" fmla="*/ 112 h 640"/>
                  <a:gd name="T32" fmla="*/ 342 w 460"/>
                  <a:gd name="T33" fmla="*/ 103 h 640"/>
                  <a:gd name="T34" fmla="*/ 336 w 460"/>
                  <a:gd name="T35" fmla="*/ 94 h 640"/>
                  <a:gd name="T36" fmla="*/ 331 w 460"/>
                  <a:gd name="T37" fmla="*/ 84 h 640"/>
                  <a:gd name="T38" fmla="*/ 326 w 460"/>
                  <a:gd name="T39" fmla="*/ 74 h 640"/>
                  <a:gd name="T40" fmla="*/ 322 w 460"/>
                  <a:gd name="T41" fmla="*/ 64 h 640"/>
                  <a:gd name="T42" fmla="*/ 318 w 460"/>
                  <a:gd name="T43" fmla="*/ 54 h 640"/>
                  <a:gd name="T44" fmla="*/ 315 w 460"/>
                  <a:gd name="T45" fmla="*/ 43 h 640"/>
                  <a:gd name="T46" fmla="*/ 313 w 460"/>
                  <a:gd name="T47" fmla="*/ 32 h 640"/>
                  <a:gd name="T48" fmla="*/ 311 w 460"/>
                  <a:gd name="T49" fmla="*/ 21 h 640"/>
                  <a:gd name="T50" fmla="*/ 310 w 460"/>
                  <a:gd name="T51" fmla="*/ 10 h 640"/>
                  <a:gd name="T52" fmla="*/ 310 w 460"/>
                  <a:gd name="T53" fmla="*/ 0 h 640"/>
                  <a:gd name="T54" fmla="*/ 0 w 460"/>
                  <a:gd name="T55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0" h="640">
                    <a:moveTo>
                      <a:pt x="0" y="0"/>
                    </a:moveTo>
                    <a:lnTo>
                      <a:pt x="0" y="640"/>
                    </a:lnTo>
                    <a:lnTo>
                      <a:pt x="378" y="640"/>
                    </a:lnTo>
                    <a:lnTo>
                      <a:pt x="460" y="178"/>
                    </a:lnTo>
                    <a:lnTo>
                      <a:pt x="449" y="176"/>
                    </a:lnTo>
                    <a:lnTo>
                      <a:pt x="438" y="173"/>
                    </a:lnTo>
                    <a:lnTo>
                      <a:pt x="428" y="169"/>
                    </a:lnTo>
                    <a:lnTo>
                      <a:pt x="418" y="165"/>
                    </a:lnTo>
                    <a:lnTo>
                      <a:pt x="408" y="160"/>
                    </a:lnTo>
                    <a:lnTo>
                      <a:pt x="398" y="155"/>
                    </a:lnTo>
                    <a:lnTo>
                      <a:pt x="389" y="149"/>
                    </a:lnTo>
                    <a:lnTo>
                      <a:pt x="380" y="143"/>
                    </a:lnTo>
                    <a:lnTo>
                      <a:pt x="371" y="136"/>
                    </a:lnTo>
                    <a:lnTo>
                      <a:pt x="363" y="128"/>
                    </a:lnTo>
                    <a:lnTo>
                      <a:pt x="356" y="120"/>
                    </a:lnTo>
                    <a:lnTo>
                      <a:pt x="349" y="112"/>
                    </a:lnTo>
                    <a:lnTo>
                      <a:pt x="342" y="103"/>
                    </a:lnTo>
                    <a:lnTo>
                      <a:pt x="336" y="94"/>
                    </a:lnTo>
                    <a:lnTo>
                      <a:pt x="331" y="84"/>
                    </a:lnTo>
                    <a:lnTo>
                      <a:pt x="326" y="74"/>
                    </a:lnTo>
                    <a:lnTo>
                      <a:pt x="322" y="64"/>
                    </a:lnTo>
                    <a:lnTo>
                      <a:pt x="318" y="54"/>
                    </a:lnTo>
                    <a:lnTo>
                      <a:pt x="315" y="43"/>
                    </a:lnTo>
                    <a:lnTo>
                      <a:pt x="313" y="32"/>
                    </a:lnTo>
                    <a:lnTo>
                      <a:pt x="311" y="21"/>
                    </a:lnTo>
                    <a:lnTo>
                      <a:pt x="310" y="10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35" name="Freeform 42">
                <a:extLst>
                  <a:ext uri="{FF2B5EF4-FFF2-40B4-BE49-F238E27FC236}">
                    <a16:creationId xmlns:a16="http://schemas.microsoft.com/office/drawing/2014/main" id="{83C435FD-F62F-4D5F-BB46-79727996D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278" y="4269014"/>
                <a:ext cx="430159" cy="436815"/>
              </a:xfrm>
              <a:custGeom>
                <a:avLst/>
                <a:gdLst>
                  <a:gd name="T0" fmla="*/ 82 w 517"/>
                  <a:gd name="T1" fmla="*/ 63 h 525"/>
                  <a:gd name="T2" fmla="*/ 0 w 517"/>
                  <a:gd name="T3" fmla="*/ 525 h 525"/>
                  <a:gd name="T4" fmla="*/ 517 w 517"/>
                  <a:gd name="T5" fmla="*/ 525 h 525"/>
                  <a:gd name="T6" fmla="*/ 517 w 517"/>
                  <a:gd name="T7" fmla="*/ 0 h 525"/>
                  <a:gd name="T8" fmla="*/ 254 w 517"/>
                  <a:gd name="T9" fmla="*/ 0 h 525"/>
                  <a:gd name="T10" fmla="*/ 247 w 517"/>
                  <a:gd name="T11" fmla="*/ 8 h 525"/>
                  <a:gd name="T12" fmla="*/ 239 w 517"/>
                  <a:gd name="T13" fmla="*/ 15 h 525"/>
                  <a:gd name="T14" fmla="*/ 231 w 517"/>
                  <a:gd name="T15" fmla="*/ 23 h 525"/>
                  <a:gd name="T16" fmla="*/ 223 w 517"/>
                  <a:gd name="T17" fmla="*/ 29 h 525"/>
                  <a:gd name="T18" fmla="*/ 214 w 517"/>
                  <a:gd name="T19" fmla="*/ 35 h 525"/>
                  <a:gd name="T20" fmla="*/ 205 w 517"/>
                  <a:gd name="T21" fmla="*/ 41 h 525"/>
                  <a:gd name="T22" fmla="*/ 196 w 517"/>
                  <a:gd name="T23" fmla="*/ 46 h 525"/>
                  <a:gd name="T24" fmla="*/ 186 w 517"/>
                  <a:gd name="T25" fmla="*/ 51 h 525"/>
                  <a:gd name="T26" fmla="*/ 176 w 517"/>
                  <a:gd name="T27" fmla="*/ 55 h 525"/>
                  <a:gd name="T28" fmla="*/ 166 w 517"/>
                  <a:gd name="T29" fmla="*/ 58 h 525"/>
                  <a:gd name="T30" fmla="*/ 156 w 517"/>
                  <a:gd name="T31" fmla="*/ 61 h 525"/>
                  <a:gd name="T32" fmla="*/ 145 w 517"/>
                  <a:gd name="T33" fmla="*/ 63 h 525"/>
                  <a:gd name="T34" fmla="*/ 135 w 517"/>
                  <a:gd name="T35" fmla="*/ 65 h 525"/>
                  <a:gd name="T36" fmla="*/ 124 w 517"/>
                  <a:gd name="T37" fmla="*/ 65 h 525"/>
                  <a:gd name="T38" fmla="*/ 114 w 517"/>
                  <a:gd name="T39" fmla="*/ 66 h 525"/>
                  <a:gd name="T40" fmla="*/ 103 w 517"/>
                  <a:gd name="T41" fmla="*/ 65 h 525"/>
                  <a:gd name="T42" fmla="*/ 92 w 517"/>
                  <a:gd name="T43" fmla="*/ 65 h 525"/>
                  <a:gd name="T44" fmla="*/ 82 w 517"/>
                  <a:gd name="T45" fmla="*/ 63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7" h="525">
                    <a:moveTo>
                      <a:pt x="82" y="63"/>
                    </a:moveTo>
                    <a:lnTo>
                      <a:pt x="0" y="525"/>
                    </a:lnTo>
                    <a:lnTo>
                      <a:pt x="517" y="525"/>
                    </a:lnTo>
                    <a:lnTo>
                      <a:pt x="517" y="0"/>
                    </a:lnTo>
                    <a:lnTo>
                      <a:pt x="254" y="0"/>
                    </a:lnTo>
                    <a:lnTo>
                      <a:pt x="247" y="8"/>
                    </a:lnTo>
                    <a:lnTo>
                      <a:pt x="239" y="15"/>
                    </a:lnTo>
                    <a:lnTo>
                      <a:pt x="231" y="23"/>
                    </a:lnTo>
                    <a:lnTo>
                      <a:pt x="223" y="29"/>
                    </a:lnTo>
                    <a:lnTo>
                      <a:pt x="214" y="35"/>
                    </a:lnTo>
                    <a:lnTo>
                      <a:pt x="205" y="41"/>
                    </a:lnTo>
                    <a:lnTo>
                      <a:pt x="196" y="46"/>
                    </a:lnTo>
                    <a:lnTo>
                      <a:pt x="186" y="51"/>
                    </a:lnTo>
                    <a:lnTo>
                      <a:pt x="176" y="55"/>
                    </a:lnTo>
                    <a:lnTo>
                      <a:pt x="166" y="58"/>
                    </a:lnTo>
                    <a:lnTo>
                      <a:pt x="156" y="61"/>
                    </a:lnTo>
                    <a:lnTo>
                      <a:pt x="145" y="63"/>
                    </a:lnTo>
                    <a:lnTo>
                      <a:pt x="135" y="65"/>
                    </a:lnTo>
                    <a:lnTo>
                      <a:pt x="124" y="65"/>
                    </a:lnTo>
                    <a:lnTo>
                      <a:pt x="114" y="66"/>
                    </a:lnTo>
                    <a:lnTo>
                      <a:pt x="103" y="65"/>
                    </a:lnTo>
                    <a:lnTo>
                      <a:pt x="92" y="65"/>
                    </a:lnTo>
                    <a:lnTo>
                      <a:pt x="82" y="63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040C38-2931-4983-AE91-9ECC6F675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437" y="4269014"/>
                <a:ext cx="364429" cy="4368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2B7EF1F-2A69-44F9-861F-26D5A4021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437" y="3640000"/>
                <a:ext cx="364429" cy="4368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  <p:sp>
            <p:nvSpPr>
              <p:cNvPr id="46" name="Rectangle 50">
                <a:extLst>
                  <a:ext uri="{FF2B5EF4-FFF2-40B4-BE49-F238E27FC236}">
                    <a16:creationId xmlns:a16="http://schemas.microsoft.com/office/drawing/2014/main" id="{31465566-688A-4A79-824A-B52B9DF7C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632" y="3812396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1</a:t>
                </a:r>
              </a:p>
            </p:txBody>
          </p:sp>
          <p:sp>
            <p:nvSpPr>
              <p:cNvPr id="47" name="Rectangle 51">
                <a:extLst>
                  <a:ext uri="{FF2B5EF4-FFF2-40B4-BE49-F238E27FC236}">
                    <a16:creationId xmlns:a16="http://schemas.microsoft.com/office/drawing/2014/main" id="{89C17030-A8B4-4C90-9EB3-34A4D1BE9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532" y="3812396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2</a:t>
                </a:r>
              </a:p>
            </p:txBody>
          </p:sp>
          <p:sp>
            <p:nvSpPr>
              <p:cNvPr id="48" name="Rectangle 52">
                <a:extLst>
                  <a:ext uri="{FF2B5EF4-FFF2-40B4-BE49-F238E27FC236}">
                    <a16:creationId xmlns:a16="http://schemas.microsoft.com/office/drawing/2014/main" id="{5DAE1131-9D0F-4353-8121-CC0C94889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588" y="3839156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3</a:t>
                </a:r>
              </a:p>
            </p:txBody>
          </p:sp>
          <p:sp>
            <p:nvSpPr>
              <p:cNvPr id="49" name="Rectangle 53">
                <a:extLst>
                  <a:ext uri="{FF2B5EF4-FFF2-40B4-BE49-F238E27FC236}">
                    <a16:creationId xmlns:a16="http://schemas.microsoft.com/office/drawing/2014/main" id="{45092975-96F0-4596-8D7F-297E72C7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633" y="4427264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6</a:t>
                </a:r>
              </a:p>
            </p:txBody>
          </p:sp>
          <p:sp>
            <p:nvSpPr>
              <p:cNvPr id="50" name="Rectangle 54">
                <a:extLst>
                  <a:ext uri="{FF2B5EF4-FFF2-40B4-BE49-F238E27FC236}">
                    <a16:creationId xmlns:a16="http://schemas.microsoft.com/office/drawing/2014/main" id="{62D3FF59-82D2-44A1-8036-94DE3C677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532" y="4427264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5</a:t>
                </a:r>
              </a:p>
            </p:txBody>
          </p:sp>
          <p:sp>
            <p:nvSpPr>
              <p:cNvPr id="51" name="Rectangle 55">
                <a:extLst>
                  <a:ext uri="{FF2B5EF4-FFF2-40B4-BE49-F238E27FC236}">
                    <a16:creationId xmlns:a16="http://schemas.microsoft.com/office/drawing/2014/main" id="{109D366D-5F47-4403-A4E0-86F67C127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588" y="4400504"/>
                <a:ext cx="181042" cy="108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</a:rPr>
                  <a:t>Lot 4</a:t>
                </a:r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995B41E1-6A29-441E-9AE5-82985CA06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868" y="4021902"/>
                <a:ext cx="851998" cy="302027"/>
              </a:xfrm>
              <a:custGeom>
                <a:avLst/>
                <a:gdLst>
                  <a:gd name="T0" fmla="*/ 323 w 1024"/>
                  <a:gd name="T1" fmla="*/ 66 h 363"/>
                  <a:gd name="T2" fmla="*/ 307 w 1024"/>
                  <a:gd name="T3" fmla="*/ 49 h 363"/>
                  <a:gd name="T4" fmla="*/ 288 w 1024"/>
                  <a:gd name="T5" fmla="*/ 34 h 363"/>
                  <a:gd name="T6" fmla="*/ 269 w 1024"/>
                  <a:gd name="T7" fmla="*/ 22 h 363"/>
                  <a:gd name="T8" fmla="*/ 247 w 1024"/>
                  <a:gd name="T9" fmla="*/ 12 h 363"/>
                  <a:gd name="T10" fmla="*/ 225 w 1024"/>
                  <a:gd name="T11" fmla="*/ 5 h 363"/>
                  <a:gd name="T12" fmla="*/ 202 w 1024"/>
                  <a:gd name="T13" fmla="*/ 1 h 363"/>
                  <a:gd name="T14" fmla="*/ 178 w 1024"/>
                  <a:gd name="T15" fmla="*/ 0 h 363"/>
                  <a:gd name="T16" fmla="*/ 155 w 1024"/>
                  <a:gd name="T17" fmla="*/ 2 h 363"/>
                  <a:gd name="T18" fmla="*/ 132 w 1024"/>
                  <a:gd name="T19" fmla="*/ 7 h 363"/>
                  <a:gd name="T20" fmla="*/ 110 w 1024"/>
                  <a:gd name="T21" fmla="*/ 15 h 363"/>
                  <a:gd name="T22" fmla="*/ 89 w 1024"/>
                  <a:gd name="T23" fmla="*/ 26 h 363"/>
                  <a:gd name="T24" fmla="*/ 70 w 1024"/>
                  <a:gd name="T25" fmla="*/ 39 h 363"/>
                  <a:gd name="T26" fmla="*/ 52 w 1024"/>
                  <a:gd name="T27" fmla="*/ 55 h 363"/>
                  <a:gd name="T28" fmla="*/ 37 w 1024"/>
                  <a:gd name="T29" fmla="*/ 72 h 363"/>
                  <a:gd name="T30" fmla="*/ 24 w 1024"/>
                  <a:gd name="T31" fmla="*/ 92 h 363"/>
                  <a:gd name="T32" fmla="*/ 14 w 1024"/>
                  <a:gd name="T33" fmla="*/ 113 h 363"/>
                  <a:gd name="T34" fmla="*/ 7 w 1024"/>
                  <a:gd name="T35" fmla="*/ 135 h 363"/>
                  <a:gd name="T36" fmla="*/ 2 w 1024"/>
                  <a:gd name="T37" fmla="*/ 158 h 363"/>
                  <a:gd name="T38" fmla="*/ 0 w 1024"/>
                  <a:gd name="T39" fmla="*/ 182 h 363"/>
                  <a:gd name="T40" fmla="*/ 2 w 1024"/>
                  <a:gd name="T41" fmla="*/ 205 h 363"/>
                  <a:gd name="T42" fmla="*/ 7 w 1024"/>
                  <a:gd name="T43" fmla="*/ 228 h 363"/>
                  <a:gd name="T44" fmla="*/ 14 w 1024"/>
                  <a:gd name="T45" fmla="*/ 250 h 363"/>
                  <a:gd name="T46" fmla="*/ 24 w 1024"/>
                  <a:gd name="T47" fmla="*/ 271 h 363"/>
                  <a:gd name="T48" fmla="*/ 37 w 1024"/>
                  <a:gd name="T49" fmla="*/ 290 h 363"/>
                  <a:gd name="T50" fmla="*/ 52 w 1024"/>
                  <a:gd name="T51" fmla="*/ 308 h 363"/>
                  <a:gd name="T52" fmla="*/ 70 w 1024"/>
                  <a:gd name="T53" fmla="*/ 324 h 363"/>
                  <a:gd name="T54" fmla="*/ 89 w 1024"/>
                  <a:gd name="T55" fmla="*/ 337 h 363"/>
                  <a:gd name="T56" fmla="*/ 110 w 1024"/>
                  <a:gd name="T57" fmla="*/ 348 h 363"/>
                  <a:gd name="T58" fmla="*/ 132 w 1024"/>
                  <a:gd name="T59" fmla="*/ 356 h 363"/>
                  <a:gd name="T60" fmla="*/ 155 w 1024"/>
                  <a:gd name="T61" fmla="*/ 361 h 363"/>
                  <a:gd name="T62" fmla="*/ 178 w 1024"/>
                  <a:gd name="T63" fmla="*/ 363 h 363"/>
                  <a:gd name="T64" fmla="*/ 202 w 1024"/>
                  <a:gd name="T65" fmla="*/ 362 h 363"/>
                  <a:gd name="T66" fmla="*/ 225 w 1024"/>
                  <a:gd name="T67" fmla="*/ 358 h 363"/>
                  <a:gd name="T68" fmla="*/ 247 w 1024"/>
                  <a:gd name="T69" fmla="*/ 351 h 363"/>
                  <a:gd name="T70" fmla="*/ 269 w 1024"/>
                  <a:gd name="T71" fmla="*/ 341 h 363"/>
                  <a:gd name="T72" fmla="*/ 288 w 1024"/>
                  <a:gd name="T73" fmla="*/ 329 h 363"/>
                  <a:gd name="T74" fmla="*/ 307 w 1024"/>
                  <a:gd name="T75" fmla="*/ 314 h 363"/>
                  <a:gd name="T76" fmla="*/ 323 w 1024"/>
                  <a:gd name="T77" fmla="*/ 297 h 363"/>
                  <a:gd name="T78" fmla="*/ 1024 w 1024"/>
                  <a:gd name="T79" fmla="*/ 297 h 363"/>
                  <a:gd name="T80" fmla="*/ 1024 w 1024"/>
                  <a:gd name="T81" fmla="*/ 6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4" h="363">
                    <a:moveTo>
                      <a:pt x="586" y="66"/>
                    </a:moveTo>
                    <a:lnTo>
                      <a:pt x="323" y="66"/>
                    </a:lnTo>
                    <a:lnTo>
                      <a:pt x="315" y="57"/>
                    </a:lnTo>
                    <a:lnTo>
                      <a:pt x="307" y="49"/>
                    </a:lnTo>
                    <a:lnTo>
                      <a:pt x="298" y="41"/>
                    </a:lnTo>
                    <a:lnTo>
                      <a:pt x="288" y="34"/>
                    </a:lnTo>
                    <a:lnTo>
                      <a:pt x="279" y="28"/>
                    </a:lnTo>
                    <a:lnTo>
                      <a:pt x="269" y="22"/>
                    </a:lnTo>
                    <a:lnTo>
                      <a:pt x="258" y="16"/>
                    </a:lnTo>
                    <a:lnTo>
                      <a:pt x="247" y="12"/>
                    </a:lnTo>
                    <a:lnTo>
                      <a:pt x="236" y="8"/>
                    </a:lnTo>
                    <a:lnTo>
                      <a:pt x="225" y="5"/>
                    </a:lnTo>
                    <a:lnTo>
                      <a:pt x="213" y="3"/>
                    </a:lnTo>
                    <a:lnTo>
                      <a:pt x="202" y="1"/>
                    </a:lnTo>
                    <a:lnTo>
                      <a:pt x="190" y="0"/>
                    </a:lnTo>
                    <a:lnTo>
                      <a:pt x="178" y="0"/>
                    </a:lnTo>
                    <a:lnTo>
                      <a:pt x="167" y="1"/>
                    </a:lnTo>
                    <a:lnTo>
                      <a:pt x="155" y="2"/>
                    </a:lnTo>
                    <a:lnTo>
                      <a:pt x="143" y="4"/>
                    </a:lnTo>
                    <a:lnTo>
                      <a:pt x="132" y="7"/>
                    </a:lnTo>
                    <a:lnTo>
                      <a:pt x="121" y="11"/>
                    </a:lnTo>
                    <a:lnTo>
                      <a:pt x="110" y="15"/>
                    </a:lnTo>
                    <a:lnTo>
                      <a:pt x="99" y="20"/>
                    </a:lnTo>
                    <a:lnTo>
                      <a:pt x="89" y="26"/>
                    </a:lnTo>
                    <a:lnTo>
                      <a:pt x="79" y="32"/>
                    </a:lnTo>
                    <a:lnTo>
                      <a:pt x="70" y="39"/>
                    </a:lnTo>
                    <a:lnTo>
                      <a:pt x="61" y="46"/>
                    </a:lnTo>
                    <a:lnTo>
                      <a:pt x="52" y="55"/>
                    </a:lnTo>
                    <a:lnTo>
                      <a:pt x="44" y="63"/>
                    </a:lnTo>
                    <a:lnTo>
                      <a:pt x="37" y="72"/>
                    </a:lnTo>
                    <a:lnTo>
                      <a:pt x="30" y="82"/>
                    </a:lnTo>
                    <a:lnTo>
                      <a:pt x="24" y="92"/>
                    </a:lnTo>
                    <a:lnTo>
                      <a:pt x="19" y="102"/>
                    </a:lnTo>
                    <a:lnTo>
                      <a:pt x="14" y="113"/>
                    </a:lnTo>
                    <a:lnTo>
                      <a:pt x="10" y="124"/>
                    </a:lnTo>
                    <a:lnTo>
                      <a:pt x="7" y="135"/>
                    </a:lnTo>
                    <a:lnTo>
                      <a:pt x="4" y="147"/>
                    </a:lnTo>
                    <a:lnTo>
                      <a:pt x="2" y="158"/>
                    </a:lnTo>
                    <a:lnTo>
                      <a:pt x="1" y="170"/>
                    </a:lnTo>
                    <a:lnTo>
                      <a:pt x="0" y="182"/>
                    </a:lnTo>
                    <a:lnTo>
                      <a:pt x="1" y="193"/>
                    </a:lnTo>
                    <a:lnTo>
                      <a:pt x="2" y="205"/>
                    </a:lnTo>
                    <a:lnTo>
                      <a:pt x="4" y="216"/>
                    </a:lnTo>
                    <a:lnTo>
                      <a:pt x="7" y="228"/>
                    </a:lnTo>
                    <a:lnTo>
                      <a:pt x="10" y="239"/>
                    </a:lnTo>
                    <a:lnTo>
                      <a:pt x="14" y="250"/>
                    </a:lnTo>
                    <a:lnTo>
                      <a:pt x="19" y="261"/>
                    </a:lnTo>
                    <a:lnTo>
                      <a:pt x="24" y="271"/>
                    </a:lnTo>
                    <a:lnTo>
                      <a:pt x="30" y="281"/>
                    </a:lnTo>
                    <a:lnTo>
                      <a:pt x="37" y="290"/>
                    </a:lnTo>
                    <a:lnTo>
                      <a:pt x="44" y="300"/>
                    </a:lnTo>
                    <a:lnTo>
                      <a:pt x="52" y="308"/>
                    </a:lnTo>
                    <a:lnTo>
                      <a:pt x="61" y="316"/>
                    </a:lnTo>
                    <a:lnTo>
                      <a:pt x="70" y="324"/>
                    </a:lnTo>
                    <a:lnTo>
                      <a:pt x="79" y="331"/>
                    </a:lnTo>
                    <a:lnTo>
                      <a:pt x="89" y="337"/>
                    </a:lnTo>
                    <a:lnTo>
                      <a:pt x="99" y="343"/>
                    </a:lnTo>
                    <a:lnTo>
                      <a:pt x="110" y="348"/>
                    </a:lnTo>
                    <a:lnTo>
                      <a:pt x="121" y="352"/>
                    </a:lnTo>
                    <a:lnTo>
                      <a:pt x="132" y="356"/>
                    </a:lnTo>
                    <a:lnTo>
                      <a:pt x="143" y="359"/>
                    </a:lnTo>
                    <a:lnTo>
                      <a:pt x="155" y="361"/>
                    </a:lnTo>
                    <a:lnTo>
                      <a:pt x="167" y="362"/>
                    </a:lnTo>
                    <a:lnTo>
                      <a:pt x="178" y="363"/>
                    </a:lnTo>
                    <a:lnTo>
                      <a:pt x="190" y="363"/>
                    </a:lnTo>
                    <a:lnTo>
                      <a:pt x="202" y="362"/>
                    </a:lnTo>
                    <a:lnTo>
                      <a:pt x="213" y="360"/>
                    </a:lnTo>
                    <a:lnTo>
                      <a:pt x="225" y="358"/>
                    </a:lnTo>
                    <a:lnTo>
                      <a:pt x="236" y="355"/>
                    </a:lnTo>
                    <a:lnTo>
                      <a:pt x="247" y="351"/>
                    </a:lnTo>
                    <a:lnTo>
                      <a:pt x="258" y="346"/>
                    </a:lnTo>
                    <a:lnTo>
                      <a:pt x="269" y="341"/>
                    </a:lnTo>
                    <a:lnTo>
                      <a:pt x="279" y="335"/>
                    </a:lnTo>
                    <a:lnTo>
                      <a:pt x="288" y="329"/>
                    </a:lnTo>
                    <a:lnTo>
                      <a:pt x="298" y="322"/>
                    </a:lnTo>
                    <a:lnTo>
                      <a:pt x="307" y="314"/>
                    </a:lnTo>
                    <a:lnTo>
                      <a:pt x="315" y="306"/>
                    </a:lnTo>
                    <a:lnTo>
                      <a:pt x="323" y="297"/>
                    </a:lnTo>
                    <a:lnTo>
                      <a:pt x="586" y="297"/>
                    </a:lnTo>
                    <a:lnTo>
                      <a:pt x="1024" y="297"/>
                    </a:lnTo>
                    <a:lnTo>
                      <a:pt x="1024" y="182"/>
                    </a:lnTo>
                    <a:lnTo>
                      <a:pt x="1024" y="66"/>
                    </a:lnTo>
                    <a:lnTo>
                      <a:pt x="586" y="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j-lt"/>
                </a:endParaRPr>
              </a:p>
            </p:txBody>
          </p:sp>
        </p:grp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CC256DA-EAAC-42D1-98EF-689734ADD270}"/>
                </a:ext>
              </a:extLst>
            </p:cNvPr>
            <p:cNvSpPr/>
            <p:nvPr/>
          </p:nvSpPr>
          <p:spPr>
            <a:xfrm>
              <a:off x="2672860" y="3857036"/>
              <a:ext cx="445477" cy="36740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14796F-F88C-435F-980A-53154E921A38}"/>
                </a:ext>
              </a:extLst>
            </p:cNvPr>
            <p:cNvSpPr txBox="1"/>
            <p:nvPr/>
          </p:nvSpPr>
          <p:spPr>
            <a:xfrm>
              <a:off x="3215687" y="5146431"/>
              <a:ext cx="2333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+mn-lt"/>
                </a:rPr>
                <a:t>New parcel is part </a:t>
              </a:r>
              <a:r>
                <a:rPr lang="en-US" sz="1600" b="0" i="1" dirty="0">
                  <a:latin typeface="+mn-lt"/>
                </a:rPr>
                <a:t>of</a:t>
              </a:r>
              <a:r>
                <a:rPr lang="en-US" sz="1600" b="0" dirty="0">
                  <a:latin typeface="+mn-lt"/>
                </a:rPr>
                <a:t> Lot 4</a:t>
              </a:r>
            </a:p>
            <a:p>
              <a:pPr algn="ctr"/>
              <a:r>
                <a:rPr lang="en-US" sz="1600" b="0" dirty="0">
                  <a:latin typeface="+mn-lt"/>
                </a:rPr>
                <a:t>and part </a:t>
              </a:r>
              <a:r>
                <a:rPr lang="en-US" sz="1600" b="0" i="1" dirty="0">
                  <a:latin typeface="+mn-lt"/>
                </a:rPr>
                <a:t>of</a:t>
              </a:r>
              <a:r>
                <a:rPr lang="en-US" sz="1600" b="0" dirty="0">
                  <a:latin typeface="+mn-lt"/>
                </a:rPr>
                <a:t> Lot 5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FA8C97-AF30-440D-8530-0A33F58F20E9}"/>
                </a:ext>
              </a:extLst>
            </p:cNvPr>
            <p:cNvSpPr/>
            <p:nvPr/>
          </p:nvSpPr>
          <p:spPr>
            <a:xfrm>
              <a:off x="3859255" y="4189551"/>
              <a:ext cx="577150" cy="100828"/>
            </a:xfrm>
            <a:custGeom>
              <a:avLst/>
              <a:gdLst>
                <a:gd name="connsiteX0" fmla="*/ 0 w 566719"/>
                <a:gd name="connsiteY0" fmla="*/ 0 h 100828"/>
                <a:gd name="connsiteX1" fmla="*/ 62582 w 566719"/>
                <a:gd name="connsiteY1" fmla="*/ 66060 h 100828"/>
                <a:gd name="connsiteX2" fmla="*/ 114734 w 566719"/>
                <a:gd name="connsiteY2" fmla="*/ 83444 h 100828"/>
                <a:gd name="connsiteX3" fmla="*/ 159933 w 566719"/>
                <a:gd name="connsiteY3" fmla="*/ 100828 h 100828"/>
                <a:gd name="connsiteX4" fmla="*/ 264237 w 566719"/>
                <a:gd name="connsiteY4" fmla="*/ 93874 h 100828"/>
                <a:gd name="connsiteX5" fmla="*/ 344204 w 566719"/>
                <a:gd name="connsiteY5" fmla="*/ 52152 h 100828"/>
                <a:gd name="connsiteX6" fmla="*/ 399832 w 566719"/>
                <a:gd name="connsiteY6" fmla="*/ 10431 h 100828"/>
                <a:gd name="connsiteX7" fmla="*/ 566719 w 566719"/>
                <a:gd name="connsiteY7" fmla="*/ 6954 h 10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719" h="100828">
                  <a:moveTo>
                    <a:pt x="0" y="0"/>
                  </a:moveTo>
                  <a:lnTo>
                    <a:pt x="62582" y="66060"/>
                  </a:lnTo>
                  <a:lnTo>
                    <a:pt x="114734" y="83444"/>
                  </a:lnTo>
                  <a:lnTo>
                    <a:pt x="159933" y="100828"/>
                  </a:lnTo>
                  <a:lnTo>
                    <a:pt x="264237" y="93874"/>
                  </a:lnTo>
                  <a:lnTo>
                    <a:pt x="344204" y="52152"/>
                  </a:lnTo>
                  <a:lnTo>
                    <a:pt x="399832" y="10431"/>
                  </a:lnTo>
                  <a:lnTo>
                    <a:pt x="566719" y="6954"/>
                  </a:lnTo>
                </a:path>
              </a:pathLst>
            </a:custGeom>
            <a:ln w="317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66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E6005261-0588-4D28-A2D1-2793264BF69B}&quot;/&gt;&lt;isInvalidForFieldText val=&quot;0&quot;/&gt;&lt;Image&gt;&lt;filename val=&quot;C:\Users\jmahun\AppData\Local\Temp\PR\data\asimages\{E6005261-0588-4D28-A2D1-2793264BF69B}_6.png&quot;/&gt;&lt;left val=&quot;391&quot;/&gt;&lt;top val=&quot;203&quot;/&gt;&lt;width val=&quot;41&quot;/&gt;&lt;height val=&quot;3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heme/theme1.xml><?xml version="1.0" encoding="utf-8"?>
<a:theme xmlns:a="http://schemas.openxmlformats.org/drawingml/2006/main" name="2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298FC74-B41E-4433-A653-90A061918A44}" vid="{C753FA95-ECF1-41AF-A1CB-D8B0C48AB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GreenBlocks</Template>
  <TotalTime>1988</TotalTime>
  <Words>3728</Words>
  <Application>Microsoft Office PowerPoint</Application>
  <PresentationFormat>On-screen Show (4:3)</PresentationFormat>
  <Paragraphs>685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Wingdings</vt:lpstr>
      <vt:lpstr>Calibri Light</vt:lpstr>
      <vt:lpstr>Broadway</vt:lpstr>
      <vt:lpstr>Arial Black</vt:lpstr>
      <vt:lpstr>Berlin Sans FB</vt:lpstr>
      <vt:lpstr>Times New Roman</vt:lpstr>
      <vt:lpstr>Arial</vt:lpstr>
      <vt:lpstr>Calibri</vt:lpstr>
      <vt:lpstr>Berlin Sans FB Demi</vt:lpstr>
      <vt:lpstr>2_Pixel</vt:lpstr>
      <vt:lpstr>Mentoring Mondays, 13 Sep 2021 Conflicting Title Elements: Rules of Construction</vt:lpstr>
      <vt:lpstr>PowerPoint Presentation</vt:lpstr>
      <vt:lpstr>Learning Objectives</vt:lpstr>
      <vt:lpstr>Just enough to be dangerous...</vt:lpstr>
      <vt:lpstr>I. Parcel Creation</vt:lpstr>
      <vt:lpstr>I. Parcel Creation</vt:lpstr>
      <vt:lpstr>I. Parcel Creation</vt:lpstr>
      <vt:lpstr>I. Parcel Creation</vt:lpstr>
      <vt:lpstr>I. Parcel Creation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II. Rules of Construction (RoC)</vt:lpstr>
      <vt:lpstr>Learning Objectives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Issues</dc:title>
  <dc:creator>Jerry Mahun</dc:creator>
  <cp:lastModifiedBy>Jerry</cp:lastModifiedBy>
  <cp:revision>46</cp:revision>
  <cp:lastPrinted>2021-09-14T00:57:33Z</cp:lastPrinted>
  <dcterms:created xsi:type="dcterms:W3CDTF">2019-03-18T22:48:06Z</dcterms:created>
  <dcterms:modified xsi:type="dcterms:W3CDTF">2021-09-14T01:02:02Z</dcterms:modified>
</cp:coreProperties>
</file>