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7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822" r:id="rId1"/>
  </p:sldMasterIdLst>
  <p:notesMasterIdLst>
    <p:notesMasterId r:id="rId71"/>
  </p:notesMasterIdLst>
  <p:handoutMasterIdLst>
    <p:handoutMasterId r:id="rId72"/>
  </p:handoutMasterIdLst>
  <p:sldIdLst>
    <p:sldId id="831" r:id="rId2"/>
    <p:sldId id="256" r:id="rId3"/>
    <p:sldId id="533" r:id="rId4"/>
    <p:sldId id="568" r:id="rId5"/>
    <p:sldId id="535" r:id="rId6"/>
    <p:sldId id="569" r:id="rId7"/>
    <p:sldId id="411" r:id="rId8"/>
    <p:sldId id="536" r:id="rId9"/>
    <p:sldId id="546" r:id="rId10"/>
    <p:sldId id="557" r:id="rId11"/>
    <p:sldId id="558" r:id="rId12"/>
    <p:sldId id="559" r:id="rId13"/>
    <p:sldId id="560" r:id="rId14"/>
    <p:sldId id="534" r:id="rId15"/>
    <p:sldId id="570" r:id="rId16"/>
    <p:sldId id="563" r:id="rId17"/>
    <p:sldId id="303" r:id="rId18"/>
    <p:sldId id="571" r:id="rId19"/>
    <p:sldId id="541" r:id="rId20"/>
    <p:sldId id="573" r:id="rId21"/>
    <p:sldId id="515" r:id="rId22"/>
    <p:sldId id="514" r:id="rId23"/>
    <p:sldId id="517" r:id="rId24"/>
    <p:sldId id="578" r:id="rId25"/>
    <p:sldId id="579" r:id="rId26"/>
    <p:sldId id="580" r:id="rId27"/>
    <p:sldId id="532" r:id="rId28"/>
    <p:sldId id="324" r:id="rId29"/>
    <p:sldId id="583" r:id="rId30"/>
    <p:sldId id="509" r:id="rId31"/>
    <p:sldId id="584" r:id="rId32"/>
    <p:sldId id="510" r:id="rId33"/>
    <p:sldId id="585" r:id="rId34"/>
    <p:sldId id="542" r:id="rId35"/>
    <p:sldId id="512" r:id="rId36"/>
    <p:sldId id="333" r:id="rId37"/>
    <p:sldId id="586" r:id="rId38"/>
    <p:sldId id="587" r:id="rId39"/>
    <p:sldId id="543" r:id="rId40"/>
    <p:sldId id="521" r:id="rId41"/>
    <p:sldId id="589" r:id="rId42"/>
    <p:sldId id="590" r:id="rId43"/>
    <p:sldId id="594" r:id="rId44"/>
    <p:sldId id="593" r:id="rId45"/>
    <p:sldId id="592" r:id="rId46"/>
    <p:sldId id="596" r:id="rId47"/>
    <p:sldId id="595" r:id="rId48"/>
    <p:sldId id="791" r:id="rId49"/>
    <p:sldId id="793" r:id="rId50"/>
    <p:sldId id="829" r:id="rId51"/>
    <p:sldId id="794" r:id="rId52"/>
    <p:sldId id="600" r:id="rId53"/>
    <p:sldId id="597" r:id="rId54"/>
    <p:sldId id="783" r:id="rId55"/>
    <p:sldId id="798" r:id="rId56"/>
    <p:sldId id="799" r:id="rId57"/>
    <p:sldId id="805" r:id="rId58"/>
    <p:sldId id="806" r:id="rId59"/>
    <p:sldId id="802" r:id="rId60"/>
    <p:sldId id="808" r:id="rId61"/>
    <p:sldId id="820" r:id="rId62"/>
    <p:sldId id="821" r:id="rId63"/>
    <p:sldId id="822" r:id="rId64"/>
    <p:sldId id="823" r:id="rId65"/>
    <p:sldId id="824" r:id="rId66"/>
    <p:sldId id="807" r:id="rId67"/>
    <p:sldId id="828" r:id="rId68"/>
    <p:sldId id="830" r:id="rId69"/>
    <p:sldId id="832" r:id="rId70"/>
  </p:sldIdLst>
  <p:sldSz cx="12192000" cy="6858000"/>
  <p:notesSz cx="7315200" cy="9601200"/>
  <p:embeddedFontLst>
    <p:embeddedFont>
      <p:font typeface="Cambria Math" panose="02040503050406030204" pitchFamily="18" charset="0"/>
      <p:regular r:id="rId73"/>
    </p:embeddedFont>
    <p:embeddedFont>
      <p:font typeface="GreekC" panose="00000400000000000000" pitchFamily="2" charset="0"/>
      <p:regular r:id="rId74"/>
    </p:embeddedFont>
    <p:embeddedFont>
      <p:font typeface="GreekC_IV25" panose="00000400000000000000" pitchFamily="2" charset="0"/>
      <p:regular r:id="rId75"/>
    </p:embeddedFont>
    <p:embeddedFont>
      <p:font typeface="GreekC_IV50" panose="00000400000000000000" pitchFamily="2" charset="0"/>
      <p:regular r:id="rId76"/>
    </p:embeddedFont>
    <p:embeddedFont>
      <p:font typeface="GreekS_IV50" panose="00000400000000000000" pitchFamily="2" charset="0"/>
      <p:regular r:id="rId77"/>
    </p:embeddedFont>
    <p:embeddedFont>
      <p:font typeface="Roboto Condensed Light" panose="02000000000000000000" pitchFamily="2" charset="0"/>
      <p:regular r:id="rId78"/>
      <p:italic r:id="rId79"/>
    </p:embeddedFont>
    <p:embeddedFont>
      <p:font typeface="Verdana" panose="020B0604030504040204" pitchFamily="34" charset="0"/>
      <p:regular r:id="rId80"/>
      <p:bold r:id="rId81"/>
      <p:italic r:id="rId82"/>
      <p:boldItalic r:id="rId83"/>
    </p:embeddedFont>
    <p:embeddedFont>
      <p:font typeface="Wingdings 3" panose="05040102010807070707" pitchFamily="18" charset="2"/>
      <p:regular r:id="rId8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008000"/>
    <a:srgbClr val="0000FF"/>
    <a:srgbClr val="33CC33"/>
    <a:srgbClr val="FBFBFB"/>
    <a:srgbClr val="000000"/>
    <a:srgbClr val="FFC000"/>
    <a:srgbClr val="E20000"/>
    <a:srgbClr val="996600"/>
    <a:srgbClr val="FF6D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51" autoAdjust="0"/>
    <p:restoredTop sz="63178" autoAdjust="0"/>
  </p:normalViewPr>
  <p:slideViewPr>
    <p:cSldViewPr snapToGrid="0">
      <p:cViewPr varScale="1">
        <p:scale>
          <a:sx n="72" d="100"/>
          <a:sy n="72" d="100"/>
        </p:scale>
        <p:origin x="104" y="4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3" d="100"/>
          <a:sy n="73" d="100"/>
        </p:scale>
        <p:origin x="268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font" Target="fonts/font4.fntdata"/><Relationship Id="rId84" Type="http://schemas.openxmlformats.org/officeDocument/2006/relationships/font" Target="fonts/font12.fntdata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font" Target="fonts/font2.fntdata"/><Relationship Id="rId79" Type="http://schemas.openxmlformats.org/officeDocument/2006/relationships/font" Target="fonts/font7.fntdata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font" Target="fonts/font10.fntdata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font" Target="fonts/font5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80" Type="http://schemas.openxmlformats.org/officeDocument/2006/relationships/font" Target="fonts/font8.fntdata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font" Target="fonts/font3.fntdata"/><Relationship Id="rId83" Type="http://schemas.openxmlformats.org/officeDocument/2006/relationships/font" Target="fonts/font11.fntdata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1.fntdata"/><Relationship Id="rId78" Type="http://schemas.openxmlformats.org/officeDocument/2006/relationships/font" Target="fonts/font6.fntdata"/><Relationship Id="rId81" Type="http://schemas.openxmlformats.org/officeDocument/2006/relationships/font" Target="fonts/font9.fntdata"/><Relationship Id="rId86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210821BF-6CE9-483B-8961-3D62A8D99A51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8497DCBA-5613-4C6D-83BD-5C3FA3140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3E955C4-5F5D-40EE-8ED7-2E4493151D04}" type="datetimeFigureOut">
              <a:rPr lang="en-US" smtClean="0"/>
              <a:pPr/>
              <a:t>1/24/2025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C19C2A71-FFFA-4590-A873-41B5DF62FD5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C2A71-FFFA-4590-A873-41B5DF62FD5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B9FB76-89D0-3821-A169-3B72A20A6A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CFD25E2-931C-47F9-DEBD-43FC8C62D0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3A18EA-9BBA-F358-753C-3BBD2387BC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05DCD5-42B1-F208-72D3-CD1DDDA977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C2A71-FFFA-4590-A873-41B5DF62FD5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8960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97A967-E50B-20D3-1D6E-CF7AB426FA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1CA029B-D1F2-CC94-BF4D-372020390D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E9F6CF-6269-E30D-B336-9774E5C952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EF8B95-0056-F342-CE86-314F6489FF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C2A71-FFFA-4590-A873-41B5DF62FD5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9070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9F0909-6FC4-7635-00C2-12AA875073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594A13-74FE-AB41-4DE7-53790B6981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F820F6-1FC3-73E2-983E-AC6D09BEA5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18C49C-BC09-CDC0-2CED-D346DC6505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C2A71-FFFA-4590-A873-41B5DF62FD5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4539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C237F4-9431-FE68-C0CC-AAA9DBD738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D325BC8-DFAD-6B08-1559-456E55B188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904134-E159-10EE-E937-7959A421A1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0F1D7A-5661-D3F3-35FA-92BF70049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C2A71-FFFA-4590-A873-41B5DF62FD5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8485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C2A71-FFFA-4590-A873-41B5DF62FD5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0C1925-0730-D269-72AD-34547A4F82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F6A808-EFE3-3F0A-C6F4-C6BF0885B3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597C50-E19D-463C-533A-77C1045B32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01B551-2B43-7297-743B-01B1A68008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C2A71-FFFA-4590-A873-41B5DF62FD5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2808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C2A71-FFFA-4590-A873-41B5DF62FD54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2812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C2A71-FFFA-4590-A873-41B5DF62FD54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C2A71-FFFA-4590-A873-41B5DF62FD54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5577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C2A71-FFFA-4590-A873-41B5DF62FD54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DFECC9-29B9-2CF5-1958-7122A412C7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0D7F64-60A2-DD2F-8F53-24A0C8EB48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1139F6-2CA4-4EA6-6563-E05AFC36D9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2AFBFB-7F7E-570D-EC72-34A4BEC5DA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C2A71-FFFA-4590-A873-41B5DF62FD5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1944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96FA3C-58AB-82DF-04AA-3C04907D51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BE0819C-A343-0836-1668-988B5304A3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A31A299-FE6C-0586-0D4D-57BF5705BD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D22217-400A-0CDA-7136-2D3DA07DE0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C2A71-FFFA-4590-A873-41B5DF62FD54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5689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2D43B8-D6F2-1E91-08D7-112BC30FFB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23AD2F-FA02-6AB8-3625-A72396E6CD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41C64F-701E-2A21-1985-D2606BFBE7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0CFB10-3585-37BB-75F5-2C6180B64A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C2A71-FFFA-4590-A873-41B5DF62FD54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842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C2A71-FFFA-4590-A873-41B5DF62FD54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45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4BAC0B-DEDD-E862-A23D-40E484EE20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0E59C2-8B75-2F8B-6428-D913E48B0F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BC816D-866B-91F9-D689-DC7BE44B1C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7E1F8E-4F2E-2904-55D2-3E4470E9A0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C2A71-FFFA-4590-A873-41B5DF62FD54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0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BE2942-A8F6-D55F-1B57-D14392B5AC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22993D-EF89-9A8B-C2EF-D9CFD5C234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82DD946-1F3E-4837-3F12-024D0D1331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EB1AF9-2922-79F5-492D-288DE78EC0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C2A71-FFFA-4590-A873-41B5DF62FD54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5056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D367EA-0CB7-C6D3-A3D8-FE2BD38E8D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F45AAE-2494-21C2-F610-BE78F42A4F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BF3ECD-A15D-DD03-DD05-B7B85EF30C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01DE59-915E-AE55-16BC-13139837BF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C2A71-FFFA-4590-A873-41B5DF62FD54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4711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7E9224-4C41-AEA1-3205-436375B5AA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A530C8-36DE-FB8A-9D5D-8B460C895D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4A64CE-6C6F-19C9-48AC-73F2BC276B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E12D06-A00E-2505-1360-A64EEA0DEF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C2A71-FFFA-4590-A873-41B5DF62FD54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5654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33DEA5-15BA-50B7-1011-F7DC9BDCE5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A74710D-00E1-AA75-18EC-4C80308BD2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A228B2-589A-C176-5701-858CB3F85A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2FA91D-D9DD-1991-E955-468CE5A037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C2A71-FFFA-4590-A873-41B5DF62FD54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4615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1CE754-3290-098F-9056-C6260513DF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10CB341-2A3E-49E6-6984-A718DFE662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9CC85E-6386-00AA-9A01-21E7793F59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170330-59B0-9EB7-725F-2BC706AAB9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C2A71-FFFA-4590-A873-41B5DF62FD54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820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C2A71-FFFA-4590-A873-41B5DF62FD5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474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9AF84B-BB74-3939-F21C-5EF1CCEC6F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795125D-1E5D-26EA-05BE-DE7F50BD49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3C22FC-DAFC-27BB-4D87-A120754A26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982BB9-A54A-94C7-9BF4-E8BB9A0E0A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C2A71-FFFA-4590-A873-41B5DF62FD5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5724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C2A71-FFFA-4590-A873-41B5DF62FD5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4959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C2A71-FFFA-4590-A873-41B5DF62FD5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60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C2A71-FFFA-4590-A873-41B5DF62FD5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584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CEE952-4621-4AB3-A5C1-627E7822C4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9035A2-78CC-D19E-52AF-F5AADCB28E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037B0B4-2C05-16C9-E4DF-53AD2F2884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4B4EEC-1BE0-4DD1-EF31-AF427DDE5A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C2A71-FFFA-4590-A873-41B5DF62FD5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0443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815E49-AF46-7F8D-C24B-B80AE815AE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25CF659-9DA3-B86A-C9F1-CD04CA9815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88F3575-E3FE-D38D-CA42-CB9DF68867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715422-B3D5-1434-32F8-FB9F43DB13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C2A71-FFFA-4590-A873-41B5DF62FD5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867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1595179"/>
            <a:ext cx="9144000" cy="1066800"/>
          </a:xfrm>
        </p:spPr>
        <p:txBody>
          <a:bodyPr anchor="t" anchorCtr="0"/>
          <a:lstStyle>
            <a:lvl1pPr algn="r">
              <a:buNone/>
              <a:defRPr sz="3200" b="1" cap="none" baseline="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7200" y="2863780"/>
            <a:ext cx="9042400" cy="3305008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lang="en-US" dirty="0">
                <a:solidFill>
                  <a:schemeClr val="bg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  <a:prstGeom prst="rect">
            <a:avLst/>
          </a:prstGeom>
        </p:spPr>
        <p:txBody>
          <a:bodyPr/>
          <a:lstStyle/>
          <a:p>
            <a:fld id="{5DB22E53-31B4-484F-93E2-866F5F73EA1D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19200" y="1442779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2">
                <a:lumMod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1219200" y="1442779"/>
            <a:ext cx="304800" cy="1280160"/>
          </a:xfrm>
          <a:prstGeom prst="rect">
            <a:avLst/>
          </a:prstGeom>
          <a:solidFill>
            <a:srgbClr val="FF9900"/>
          </a:solidFill>
          <a:ln w="6350" cap="rnd" cmpd="sng" algn="ctr">
            <a:solidFill>
              <a:schemeClr val="accent2">
                <a:lumMod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39325733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777241"/>
            <a:ext cx="11125200" cy="5532005"/>
          </a:xfrm>
        </p:spPr>
        <p:txBody>
          <a:bodyPr>
            <a:normAutofit/>
          </a:bodyPr>
          <a:lstStyle>
            <a:lvl1pPr>
              <a:buNone/>
              <a:defRPr sz="2000" b="1"/>
            </a:lvl1pPr>
            <a:lvl2pPr>
              <a:buNone/>
              <a:defRPr sz="2000">
                <a:solidFill>
                  <a:schemeClr val="tx1"/>
                </a:solidFill>
              </a:defRPr>
            </a:lvl2pPr>
            <a:lvl3pPr>
              <a:buNone/>
              <a:defRPr sz="1800">
                <a:solidFill>
                  <a:schemeClr val="tx1"/>
                </a:solidFill>
              </a:defRPr>
            </a:lvl3pPr>
            <a:lvl4pPr>
              <a:buNone/>
              <a:defRPr sz="1800">
                <a:solidFill>
                  <a:schemeClr val="tx1"/>
                </a:solidFill>
              </a:defRPr>
            </a:lvl4pPr>
            <a:lvl5pPr>
              <a:buNone/>
              <a:defRPr sz="18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0AF5FC-709B-4A60-8D2E-18BE537CAB44}"/>
              </a:ext>
            </a:extLst>
          </p:cNvPr>
          <p:cNvSpPr txBox="1"/>
          <p:nvPr userDrawn="1"/>
        </p:nvSpPr>
        <p:spPr>
          <a:xfrm>
            <a:off x="0" y="6636472"/>
            <a:ext cx="112242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i="1">
                <a:solidFill>
                  <a:schemeClr val="tx1">
                    <a:lumMod val="50000"/>
                    <a:lumOff val="50000"/>
                  </a:schemeClr>
                </a:solidFill>
              </a:rPr>
              <a:t>©2020 Jerry Mahun</a:t>
            </a:r>
          </a:p>
        </p:txBody>
      </p:sp>
    </p:spTree>
    <p:extLst>
      <p:ext uri="{BB962C8B-B14F-4D97-AF65-F5344CB8AC3E}">
        <p14:creationId xmlns:p14="http://schemas.microsoft.com/office/powerpoint/2010/main" val="2970545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5464" y="1143000"/>
            <a:ext cx="4572000" cy="2057400"/>
          </a:xfrm>
          <a:prstGeom prst="rect">
            <a:avLst/>
          </a:prstGeo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85464" y="3283634"/>
            <a:ext cx="4572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884909" y="1041002"/>
            <a:ext cx="560832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617176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ef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34400" y="6356350"/>
            <a:ext cx="3052064" cy="365760"/>
          </a:xfrm>
          <a:prstGeom prst="rect">
            <a:avLst/>
          </a:prstGeom>
        </p:spPr>
        <p:txBody>
          <a:bodyPr/>
          <a:lstStyle/>
          <a:p>
            <a:fld id="{5DB22E53-31B4-484F-93E2-866F5F73EA1D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64864" y="6356350"/>
            <a:ext cx="46736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6864" y="6356350"/>
            <a:ext cx="2641600" cy="365760"/>
          </a:xfrm>
          <a:prstGeom prst="rect">
            <a:avLst/>
          </a:prstGeom>
        </p:spPr>
        <p:txBody>
          <a:bodyPr/>
          <a:lstStyle/>
          <a:p>
            <a:fld id="{D68E47FA-B548-409F-B721-D6C7522BFE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40080" y="914400"/>
            <a:ext cx="5349240" cy="53949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4148923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34400" y="6356350"/>
            <a:ext cx="3052064" cy="365760"/>
          </a:xfrm>
          <a:prstGeom prst="rect">
            <a:avLst/>
          </a:prstGeom>
        </p:spPr>
        <p:txBody>
          <a:bodyPr/>
          <a:lstStyle/>
          <a:p>
            <a:fld id="{5DB22E53-31B4-484F-93E2-866F5F73EA1D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64864" y="6356350"/>
            <a:ext cx="46736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6864" y="6356350"/>
            <a:ext cx="2641600" cy="365760"/>
          </a:xfrm>
          <a:prstGeom prst="rect">
            <a:avLst/>
          </a:prstGeom>
        </p:spPr>
        <p:txBody>
          <a:bodyPr/>
          <a:lstStyle/>
          <a:p>
            <a:fld id="{D68E47FA-B548-409F-B721-D6C7522BFE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40080" y="914400"/>
            <a:ext cx="5349240" cy="53949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263640" y="914400"/>
            <a:ext cx="5349240" cy="53949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192666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34400" y="6356350"/>
            <a:ext cx="3052064" cy="365760"/>
          </a:xfrm>
          <a:prstGeom prst="rect">
            <a:avLst/>
          </a:prstGeom>
        </p:spPr>
        <p:txBody>
          <a:bodyPr/>
          <a:lstStyle/>
          <a:p>
            <a:fld id="{5DB22E53-31B4-484F-93E2-866F5F73EA1D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64864" y="6356350"/>
            <a:ext cx="46736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6864" y="6356350"/>
            <a:ext cx="2641600" cy="365760"/>
          </a:xfrm>
          <a:prstGeom prst="rect">
            <a:avLst/>
          </a:prstGeom>
        </p:spPr>
        <p:txBody>
          <a:bodyPr/>
          <a:lstStyle/>
          <a:p>
            <a:fld id="{D68E47FA-B548-409F-B721-D6C7522BFE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263640" y="914400"/>
            <a:ext cx="5349240" cy="53949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592734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34400" y="6356350"/>
            <a:ext cx="3052064" cy="365760"/>
          </a:xfrm>
          <a:prstGeom prst="rect">
            <a:avLst/>
          </a:prstGeom>
        </p:spPr>
        <p:txBody>
          <a:bodyPr/>
          <a:lstStyle/>
          <a:p>
            <a:fld id="{5DB22E53-31B4-484F-93E2-866F5F73EA1D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64864" y="6356350"/>
            <a:ext cx="46736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6864" y="6356350"/>
            <a:ext cx="2641600" cy="365760"/>
          </a:xfrm>
          <a:prstGeom prst="rect">
            <a:avLst/>
          </a:prstGeom>
        </p:spPr>
        <p:txBody>
          <a:bodyPr/>
          <a:lstStyle/>
          <a:p>
            <a:fld id="{D68E47FA-B548-409F-B721-D6C7522BFE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3247454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577216" y="4678563"/>
            <a:ext cx="7011516" cy="990600"/>
          </a:xfrm>
        </p:spPr>
        <p:txBody>
          <a:bodyPr anchor="ctr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BBBF5CE3-CC6E-41E2-A50B-96BBD043FCCD}" type="datetimeFigureOut">
              <a:rPr lang="en-US" smtClean="0"/>
              <a:pPr/>
              <a:t>1/24/2025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621536" y="6355080"/>
            <a:ext cx="1625600" cy="365760"/>
          </a:xfrm>
          <a:prstGeom prst="rect">
            <a:avLst/>
          </a:prstGeom>
        </p:spPr>
        <p:txBody>
          <a:bodyPr/>
          <a:lstStyle/>
          <a:p>
            <a:fld id="{D68E47FA-B548-409F-B721-D6C7522BFE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183759" y="4490681"/>
            <a:ext cx="9753600" cy="1397118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2" name="Rectangle 21"/>
          <p:cNvSpPr/>
          <p:nvPr/>
        </p:nvSpPr>
        <p:spPr>
          <a:xfrm>
            <a:off x="10626174" y="4240927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3" name="Rectangle 32"/>
          <p:cNvSpPr/>
          <p:nvPr/>
        </p:nvSpPr>
        <p:spPr>
          <a:xfrm>
            <a:off x="1220477" y="273819"/>
            <a:ext cx="9698589" cy="282944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2" name="Rectangle 31"/>
          <p:cNvSpPr/>
          <p:nvPr/>
        </p:nvSpPr>
        <p:spPr>
          <a:xfrm>
            <a:off x="1220477" y="273819"/>
            <a:ext cx="434070" cy="282944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E503046-8C32-105F-4061-E359F2107939}"/>
              </a:ext>
            </a:extLst>
          </p:cNvPr>
          <p:cNvGrpSpPr/>
          <p:nvPr userDrawn="1"/>
        </p:nvGrpSpPr>
        <p:grpSpPr>
          <a:xfrm>
            <a:off x="861134" y="1321863"/>
            <a:ext cx="10369118" cy="4483700"/>
            <a:chOff x="861134" y="1321863"/>
            <a:chExt cx="10369118" cy="4483700"/>
          </a:xfrm>
        </p:grpSpPr>
        <p:cxnSp>
          <p:nvCxnSpPr>
            <p:cNvPr id="12" name="Straight Connector 11"/>
            <p:cNvCxnSpPr>
              <a:cxnSpLocks/>
            </p:cNvCxnSpPr>
            <p:nvPr userDrawn="1"/>
          </p:nvCxnSpPr>
          <p:spPr>
            <a:xfrm rot="20400000">
              <a:off x="861134" y="2739056"/>
              <a:ext cx="1036911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cxnSpLocks/>
            </p:cNvCxnSpPr>
            <p:nvPr userDrawn="1"/>
          </p:nvCxnSpPr>
          <p:spPr>
            <a:xfrm flipV="1">
              <a:off x="1173801" y="1321863"/>
              <a:ext cx="9743784" cy="34059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cxnSpLocks/>
              <a:endCxn id="33" idx="3"/>
            </p:cNvCxnSpPr>
            <p:nvPr userDrawn="1"/>
          </p:nvCxnSpPr>
          <p:spPr>
            <a:xfrm flipV="1">
              <a:off x="1173801" y="1688539"/>
              <a:ext cx="9745265" cy="32548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cxnSpLocks/>
            </p:cNvCxnSpPr>
            <p:nvPr userDrawn="1"/>
          </p:nvCxnSpPr>
          <p:spPr>
            <a:xfrm flipV="1">
              <a:off x="1173801" y="2018184"/>
              <a:ext cx="9736031" cy="31407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cxnSpLocks/>
            </p:cNvCxnSpPr>
            <p:nvPr userDrawn="1"/>
          </p:nvCxnSpPr>
          <p:spPr>
            <a:xfrm flipV="1">
              <a:off x="1173801" y="2345302"/>
              <a:ext cx="9743784" cy="30291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cxnSpLocks/>
            </p:cNvCxnSpPr>
            <p:nvPr userDrawn="1"/>
          </p:nvCxnSpPr>
          <p:spPr>
            <a:xfrm flipV="1">
              <a:off x="1163984" y="2699202"/>
              <a:ext cx="9753601" cy="289251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cxnSpLocks/>
            </p:cNvCxnSpPr>
            <p:nvPr userDrawn="1"/>
          </p:nvCxnSpPr>
          <p:spPr>
            <a:xfrm flipV="1">
              <a:off x="1173801" y="3103259"/>
              <a:ext cx="9763558" cy="270230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Subtitle 8"/>
          <p:cNvSpPr>
            <a:spLocks noGrp="1"/>
          </p:cNvSpPr>
          <p:nvPr userDrawn="1">
            <p:ph type="subTitle" idx="1"/>
          </p:nvPr>
        </p:nvSpPr>
        <p:spPr>
          <a:xfrm>
            <a:off x="1653860" y="327688"/>
            <a:ext cx="7214931" cy="400110"/>
          </a:xfrm>
          <a:noFill/>
        </p:spPr>
        <p:txBody>
          <a:bodyPr wrap="square" anchor="t">
            <a:spAutoFit/>
          </a:bodyPr>
          <a:lstStyle>
            <a:lvl1pPr marL="0" indent="0" algn="l">
              <a:buNone/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/>
              <a:t>Click to edit Master subtitle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1D747A-9E29-A120-28B8-932D973EA2B2}"/>
              </a:ext>
            </a:extLst>
          </p:cNvPr>
          <p:cNvSpPr txBox="1"/>
          <p:nvPr userDrawn="1"/>
        </p:nvSpPr>
        <p:spPr>
          <a:xfrm>
            <a:off x="0" y="6636472"/>
            <a:ext cx="112242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i="1">
                <a:solidFill>
                  <a:schemeClr val="tx1">
                    <a:lumMod val="50000"/>
                    <a:lumOff val="50000"/>
                  </a:schemeClr>
                </a:solidFill>
              </a:rPr>
              <a:t>©2020 Jerry Mahun</a:t>
            </a:r>
          </a:p>
        </p:txBody>
      </p:sp>
    </p:spTree>
    <p:extLst>
      <p:ext uri="{BB962C8B-B14F-4D97-AF65-F5344CB8AC3E}">
        <p14:creationId xmlns:p14="http://schemas.microsoft.com/office/powerpoint/2010/main" val="855061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182880"/>
            <a:ext cx="10972800" cy="466344"/>
          </a:xfrm>
        </p:spPr>
        <p:txBody>
          <a:bodyPr>
            <a:noAutofit/>
          </a:bodyPr>
          <a:lstStyle>
            <a:lvl1pPr>
              <a:defRPr sz="26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34400" y="6356350"/>
            <a:ext cx="3052064" cy="365760"/>
          </a:xfrm>
          <a:prstGeom prst="rect">
            <a:avLst/>
          </a:prstGeom>
        </p:spPr>
        <p:txBody>
          <a:bodyPr/>
          <a:lstStyle/>
          <a:p>
            <a:fld id="{5DB22E53-31B4-484F-93E2-866F5F73EA1D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4864" y="6356350"/>
            <a:ext cx="46736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6864" y="6356350"/>
            <a:ext cx="2641600" cy="365760"/>
          </a:xfrm>
          <a:prstGeom prst="rect">
            <a:avLst/>
          </a:prstGeom>
        </p:spPr>
        <p:txBody>
          <a:bodyPr/>
          <a:lstStyle/>
          <a:p>
            <a:fld id="{36571F5C-F24A-4117-817E-D3F76FF3ADA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40080" y="914400"/>
            <a:ext cx="10972800" cy="53949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20856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182880"/>
            <a:ext cx="10972800" cy="466344"/>
          </a:xfrm>
        </p:spPr>
        <p:txBody>
          <a:bodyPr/>
          <a:lstStyle>
            <a:lvl1pPr>
              <a:defRPr lang="en-US" dirty="0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34400" y="6356350"/>
            <a:ext cx="3052064" cy="365760"/>
          </a:xfrm>
          <a:prstGeom prst="rect">
            <a:avLst/>
          </a:prstGeom>
        </p:spPr>
        <p:txBody>
          <a:bodyPr/>
          <a:lstStyle/>
          <a:p>
            <a:fld id="{5DB22E53-31B4-484F-93E2-866F5F73EA1D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64864" y="6356350"/>
            <a:ext cx="46736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6864" y="6356350"/>
            <a:ext cx="2641600" cy="365760"/>
          </a:xfrm>
          <a:prstGeom prst="rect">
            <a:avLst/>
          </a:prstGeom>
        </p:spPr>
        <p:txBody>
          <a:bodyPr/>
          <a:lstStyle/>
          <a:p>
            <a:fld id="{36571F5C-F24A-4117-817E-D3F76FF3ADA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40080" y="914400"/>
            <a:ext cx="5349240" cy="53949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263640" y="914400"/>
            <a:ext cx="5349240" cy="53949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80972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182880"/>
            <a:ext cx="10972800" cy="466344"/>
          </a:xfrm>
        </p:spPr>
        <p:txBody>
          <a:bodyPr/>
          <a:lstStyle>
            <a:lvl1pPr>
              <a:defRPr lang="en-US" dirty="0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34400" y="6356350"/>
            <a:ext cx="3052064" cy="365760"/>
          </a:xfrm>
          <a:prstGeom prst="rect">
            <a:avLst/>
          </a:prstGeom>
        </p:spPr>
        <p:txBody>
          <a:bodyPr/>
          <a:lstStyle/>
          <a:p>
            <a:fld id="{5DB22E53-31B4-484F-93E2-866F5F73EA1D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64864" y="6356350"/>
            <a:ext cx="46736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6864" y="6356350"/>
            <a:ext cx="2641600" cy="365760"/>
          </a:xfrm>
          <a:prstGeom prst="rect">
            <a:avLst/>
          </a:prstGeom>
        </p:spPr>
        <p:txBody>
          <a:bodyPr/>
          <a:lstStyle/>
          <a:p>
            <a:fld id="{36571F5C-F24A-4117-817E-D3F76FF3ADA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40080" y="2286000"/>
            <a:ext cx="5349240" cy="4037215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263640" y="2286000"/>
            <a:ext cx="5349240" cy="4041648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267D34-6988-6D73-C0FF-BF19667EAA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0080" y="914400"/>
            <a:ext cx="11015663" cy="1205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12855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le line and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182880"/>
            <a:ext cx="10972800" cy="466344"/>
          </a:xfrm>
        </p:spPr>
        <p:txBody>
          <a:bodyPr/>
          <a:lstStyle>
            <a:lvl1pPr>
              <a:defRPr lang="en-US" dirty="0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34400" y="6356350"/>
            <a:ext cx="3052064" cy="365760"/>
          </a:xfrm>
          <a:prstGeom prst="rect">
            <a:avLst/>
          </a:prstGeom>
        </p:spPr>
        <p:txBody>
          <a:bodyPr/>
          <a:lstStyle/>
          <a:p>
            <a:fld id="{5DB22E53-31B4-484F-93E2-866F5F73EA1D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64864" y="6356350"/>
            <a:ext cx="46736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6864" y="6356350"/>
            <a:ext cx="2641600" cy="365760"/>
          </a:xfrm>
          <a:prstGeom prst="rect">
            <a:avLst/>
          </a:prstGeom>
        </p:spPr>
        <p:txBody>
          <a:bodyPr/>
          <a:lstStyle/>
          <a:p>
            <a:fld id="{36571F5C-F24A-4117-817E-D3F76FF3ADA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40080" y="1600200"/>
            <a:ext cx="5349240" cy="47447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263640" y="1600200"/>
            <a:ext cx="5349240" cy="474921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267D34-6988-6D73-C0FF-BF19667EAA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0080" y="914401"/>
            <a:ext cx="11015663" cy="5225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3203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182880"/>
            <a:ext cx="10972800" cy="466344"/>
          </a:xfrm>
        </p:spPr>
        <p:txBody>
          <a:bodyPr/>
          <a:lstStyle>
            <a:lvl1pPr>
              <a:defRPr lang="en-US" dirty="0"/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34400" y="6356350"/>
            <a:ext cx="3052064" cy="365760"/>
          </a:xfrm>
          <a:prstGeom prst="rect">
            <a:avLst/>
          </a:prstGeom>
        </p:spPr>
        <p:txBody>
          <a:bodyPr/>
          <a:lstStyle/>
          <a:p>
            <a:fld id="{5DB22E53-31B4-484F-93E2-866F5F73EA1D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64864" y="6356350"/>
            <a:ext cx="46736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6864" y="6356350"/>
            <a:ext cx="2641600" cy="365760"/>
          </a:xfrm>
          <a:prstGeom prst="rect">
            <a:avLst/>
          </a:prstGeom>
        </p:spPr>
        <p:txBody>
          <a:bodyPr/>
          <a:lstStyle/>
          <a:p>
            <a:fld id="{36571F5C-F24A-4117-817E-D3F76FF3ADA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40080" y="914400"/>
            <a:ext cx="5349240" cy="53949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143807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182880"/>
            <a:ext cx="10972800" cy="466344"/>
          </a:xfrm>
        </p:spPr>
        <p:txBody>
          <a:bodyPr/>
          <a:lstStyle>
            <a:lvl1pPr>
              <a:defRPr lang="en-US" dirty="0"/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34400" y="6356350"/>
            <a:ext cx="3052064" cy="365760"/>
          </a:xfrm>
          <a:prstGeom prst="rect">
            <a:avLst/>
          </a:prstGeom>
        </p:spPr>
        <p:txBody>
          <a:bodyPr/>
          <a:lstStyle/>
          <a:p>
            <a:fld id="{5DB22E53-31B4-484F-93E2-866F5F73EA1D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64864" y="6356350"/>
            <a:ext cx="46736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6864" y="6356350"/>
            <a:ext cx="2641600" cy="365760"/>
          </a:xfrm>
          <a:prstGeom prst="rect">
            <a:avLst/>
          </a:prstGeom>
        </p:spPr>
        <p:txBody>
          <a:bodyPr/>
          <a:lstStyle/>
          <a:p>
            <a:fld id="{36571F5C-F24A-4117-817E-D3F76FF3ADA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263640" y="914400"/>
            <a:ext cx="5349240" cy="53949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20587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182880"/>
            <a:ext cx="10972800" cy="466344"/>
          </a:xfrm>
        </p:spPr>
        <p:txBody>
          <a:bodyPr/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34400" y="6356350"/>
            <a:ext cx="3052064" cy="365760"/>
          </a:xfrm>
          <a:prstGeom prst="rect">
            <a:avLst/>
          </a:prstGeom>
        </p:spPr>
        <p:txBody>
          <a:bodyPr/>
          <a:lstStyle/>
          <a:p>
            <a:fld id="{5DB22E53-31B4-484F-93E2-866F5F73EA1D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64864" y="6356350"/>
            <a:ext cx="46736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6864" y="6356350"/>
            <a:ext cx="2641600" cy="365760"/>
          </a:xfrm>
          <a:prstGeom prst="rect">
            <a:avLst/>
          </a:prstGeom>
        </p:spPr>
        <p:txBody>
          <a:bodyPr/>
          <a:lstStyle/>
          <a:p>
            <a:fld id="{36571F5C-F24A-4117-817E-D3F76FF3ADA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2098360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548640" y="182880"/>
            <a:ext cx="10972800" cy="464049"/>
          </a:xfrm>
          <a:prstGeom prst="rect">
            <a:avLst/>
          </a:prstGeom>
        </p:spPr>
        <p:txBody>
          <a:bodyPr vert="horz" anchor="b" anchorCtr="0">
            <a:no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40080" y="914399"/>
            <a:ext cx="10972800" cy="53949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609600" y="735460"/>
            <a:ext cx="109728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AC96A57-4760-9DAE-3C87-19707240BA24}"/>
              </a:ext>
            </a:extLst>
          </p:cNvPr>
          <p:cNvCxnSpPr/>
          <p:nvPr/>
        </p:nvCxnSpPr>
        <p:spPr>
          <a:xfrm>
            <a:off x="663191" y="319035"/>
            <a:ext cx="10744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080C0C5-2962-458C-1593-40EADAFFD82B}"/>
              </a:ext>
            </a:extLst>
          </p:cNvPr>
          <p:cNvCxnSpPr/>
          <p:nvPr/>
        </p:nvCxnSpPr>
        <p:spPr>
          <a:xfrm>
            <a:off x="663191" y="547635"/>
            <a:ext cx="10744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1712E80-E54D-3249-0392-1FC069CAC9D6}"/>
              </a:ext>
            </a:extLst>
          </p:cNvPr>
          <p:cNvSpPr/>
          <p:nvPr/>
        </p:nvSpPr>
        <p:spPr>
          <a:xfrm>
            <a:off x="8475419" y="6431965"/>
            <a:ext cx="3617407" cy="3617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2025 WSLS Annual Institute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CFBE0ED-695B-E503-8017-D5366A920F26}"/>
              </a:ext>
            </a:extLst>
          </p:cNvPr>
          <p:cNvCxnSpPr>
            <a:cxnSpLocks/>
          </p:cNvCxnSpPr>
          <p:nvPr userDrawn="1"/>
        </p:nvCxnSpPr>
        <p:spPr>
          <a:xfrm>
            <a:off x="954137" y="319035"/>
            <a:ext cx="10744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FEFC9C4-8D47-5CFB-6610-3F6F56FDC2B3}"/>
              </a:ext>
            </a:extLst>
          </p:cNvPr>
          <p:cNvCxnSpPr>
            <a:cxnSpLocks/>
          </p:cNvCxnSpPr>
          <p:nvPr userDrawn="1"/>
        </p:nvCxnSpPr>
        <p:spPr>
          <a:xfrm>
            <a:off x="954137" y="547635"/>
            <a:ext cx="10744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8197371F-C12F-C823-8830-2D216D6EB6CE}"/>
              </a:ext>
            </a:extLst>
          </p:cNvPr>
          <p:cNvSpPr/>
          <p:nvPr userDrawn="1"/>
        </p:nvSpPr>
        <p:spPr>
          <a:xfrm>
            <a:off x="413789" y="229343"/>
            <a:ext cx="6735156" cy="37468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accen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D803096-B0EB-9C60-3C60-34A5DE73640F}"/>
              </a:ext>
            </a:extLst>
          </p:cNvPr>
          <p:cNvGrpSpPr/>
          <p:nvPr userDrawn="1"/>
        </p:nvGrpSpPr>
        <p:grpSpPr>
          <a:xfrm>
            <a:off x="11419840" y="20320"/>
            <a:ext cx="761340" cy="776567"/>
            <a:chOff x="6411329" y="4912512"/>
            <a:chExt cx="761340" cy="77656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F5658E8-55FF-C10E-28E8-DDF5189D24CA}"/>
                </a:ext>
              </a:extLst>
            </p:cNvPr>
            <p:cNvSpPr/>
            <p:nvPr userDrawn="1"/>
          </p:nvSpPr>
          <p:spPr>
            <a:xfrm>
              <a:off x="6431507" y="4940001"/>
              <a:ext cx="720985" cy="7215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2B56AFA0-88A3-979F-C5C1-6FCDCCD9A42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411329" y="4912512"/>
              <a:ext cx="761340" cy="776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8FE40A8-E003-C16A-13F6-F67B38F5EE46}"/>
              </a:ext>
            </a:extLst>
          </p:cNvPr>
          <p:cNvSpPr txBox="1"/>
          <p:nvPr userDrawn="1"/>
        </p:nvSpPr>
        <p:spPr>
          <a:xfrm>
            <a:off x="45848" y="6488668"/>
            <a:ext cx="1681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Slide </a:t>
            </a:r>
            <a:fld id="{69F52EAA-41C9-4FD7-9765-D509BD796AB4}" type="slidenum">
              <a:rPr lang="en-US" smtClean="0">
                <a:solidFill>
                  <a:schemeClr val="accent2">
                    <a:lumMod val="50000"/>
                  </a:schemeClr>
                </a:solidFill>
              </a:rPr>
              <a:pPr algn="ctr"/>
              <a:t>‹#›</a:t>
            </a:fld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/69</a:t>
            </a:r>
          </a:p>
        </p:txBody>
      </p:sp>
    </p:spTree>
    <p:extLst>
      <p:ext uri="{BB962C8B-B14F-4D97-AF65-F5344CB8AC3E}">
        <p14:creationId xmlns:p14="http://schemas.microsoft.com/office/powerpoint/2010/main" val="2827747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33" r:id="rId5"/>
    <p:sldLayoutId id="2147483834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  <p:sldLayoutId id="2147483816" r:id="rId13"/>
    <p:sldLayoutId id="2147483818" r:id="rId14"/>
    <p:sldLayoutId id="2147483819" r:id="rId15"/>
  </p:sldLayoutIdLst>
  <p:txStyles>
    <p:titleStyle>
      <a:lvl1pPr algn="l" rtl="0" eaLnBrk="1" latinLnBrk="0" hangingPunct="1">
        <a:spcBef>
          <a:spcPct val="0"/>
        </a:spcBef>
        <a:buNone/>
        <a:defRPr kumimoji="0" sz="2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None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None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None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None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None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hyperlink" Target="http://pngimg.com/download/12596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3.0/" TargetMode="External"/><Relationship Id="rId2" Type="http://schemas.openxmlformats.org/officeDocument/2006/relationships/hyperlink" Target="http://www.flickr.com/photos/wbaiv/4823326396/" TargetMode="Externa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en.wikipedia.org/wiki/Gridiron_football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hyperlink" Target="http://www.freestockphotos.biz/stockphoto/16537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Globe_Atlantic.sv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hyperlink" Target="http://www.freestockphotos.biz/stockphoto/16537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2.w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39.wm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40.wmf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45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image" Target="../media/image47.wmf"/><Relationship Id="rId7" Type="http://schemas.openxmlformats.org/officeDocument/2006/relationships/oleObject" Target="../embeddings/oleObject12.bin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45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en.wikipedia.org/wiki/Trzeciewiec_Transmitter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9F8ADC9-6FC0-62E3-B323-6E20D0DC5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Session 27</a:t>
            </a:r>
            <a:br>
              <a:rPr lang="en-US"/>
            </a:br>
            <a:r>
              <a:rPr lang="en-US"/>
              <a:t>Ground</a:t>
            </a:r>
            <a:r>
              <a:rPr lang="en-US" dirty="0">
                <a:sym typeface="Wingdings 3" panose="05040102010807070707" pitchFamily="18" charset="2"/>
              </a:rPr>
              <a:t></a:t>
            </a:r>
            <a:r>
              <a:rPr lang="en-US" dirty="0"/>
              <a:t>Grid - Simple, Right?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A754FA-2BE4-70FF-1E63-C012774966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2025 WSLS Annual Institute</a:t>
            </a:r>
          </a:p>
          <a:p>
            <a:r>
              <a:rPr lang="en-US" dirty="0"/>
              <a:t>23 January 2005</a:t>
            </a:r>
          </a:p>
          <a:p>
            <a:r>
              <a:rPr lang="en-US" dirty="0"/>
              <a:t>Jerry Mahun, PLS</a:t>
            </a:r>
          </a:p>
          <a:p>
            <a:r>
              <a:rPr lang="en-US" dirty="0"/>
              <a:t>Thrice-retired</a:t>
            </a:r>
          </a:p>
          <a:p>
            <a:r>
              <a:rPr lang="en-US" dirty="0"/>
              <a:t>jerry.mahun@gmail.com</a:t>
            </a:r>
          </a:p>
          <a:p>
            <a:r>
              <a:rPr lang="en-US" dirty="0"/>
              <a:t>https://jerrymahun.com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4516808-3D42-F5E7-DF37-2471BFADC075}"/>
              </a:ext>
            </a:extLst>
          </p:cNvPr>
          <p:cNvGrpSpPr>
            <a:grpSpLocks noChangeAspect="1"/>
          </p:cNvGrpSpPr>
          <p:nvPr/>
        </p:nvGrpSpPr>
        <p:grpSpPr>
          <a:xfrm>
            <a:off x="734530" y="3131458"/>
            <a:ext cx="2458751" cy="2743200"/>
            <a:chOff x="6281739" y="877910"/>
            <a:chExt cx="4687137" cy="522938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D5DD74D-1388-05D3-9EDF-48B10C64B295}"/>
                </a:ext>
              </a:extLst>
            </p:cNvPr>
            <p:cNvGrpSpPr/>
            <p:nvPr/>
          </p:nvGrpSpPr>
          <p:grpSpPr>
            <a:xfrm>
              <a:off x="7813153" y="4935840"/>
              <a:ext cx="409086" cy="1171454"/>
              <a:chOff x="4197117" y="4423222"/>
              <a:chExt cx="409086" cy="1171454"/>
            </a:xfrm>
          </p:grpSpPr>
          <p:sp>
            <p:nvSpPr>
              <p:cNvPr id="30" name="Trapezoid 29">
                <a:extLst>
                  <a:ext uri="{FF2B5EF4-FFF2-40B4-BE49-F238E27FC236}">
                    <a16:creationId xmlns:a16="http://schemas.microsoft.com/office/drawing/2014/main" id="{1EAFE6CB-2B0D-2540-1AA1-F9930A544014}"/>
                  </a:ext>
                </a:extLst>
              </p:cNvPr>
              <p:cNvSpPr/>
              <p:nvPr/>
            </p:nvSpPr>
            <p:spPr>
              <a:xfrm rot="11720861">
                <a:off x="4505174" y="4423222"/>
                <a:ext cx="30354" cy="829113"/>
              </a:xfrm>
              <a:prstGeom prst="trapezoid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B824245-1528-7127-92C9-D796D9AACEB4}"/>
                  </a:ext>
                </a:extLst>
              </p:cNvPr>
              <p:cNvSpPr txBox="1"/>
              <p:nvPr/>
            </p:nvSpPr>
            <p:spPr>
              <a:xfrm>
                <a:off x="4197117" y="5225344"/>
                <a:ext cx="4090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SP</a:t>
                </a:r>
              </a:p>
            </p:txBody>
          </p:sp>
        </p:grpSp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AD67D992-25A4-3845-787E-4395E87603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23653">
              <a:off x="6844324" y="1789544"/>
              <a:ext cx="3657600" cy="3657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C39B1B7-71F3-98A0-651B-7CDA37468C01}"/>
                </a:ext>
              </a:extLst>
            </p:cNvPr>
            <p:cNvGrpSpPr/>
            <p:nvPr/>
          </p:nvGrpSpPr>
          <p:grpSpPr>
            <a:xfrm>
              <a:off x="8597697" y="877910"/>
              <a:ext cx="1033566" cy="1228640"/>
              <a:chOff x="4815407" y="1071870"/>
              <a:chExt cx="1033566" cy="1228640"/>
            </a:xfrm>
          </p:grpSpPr>
          <p:sp>
            <p:nvSpPr>
              <p:cNvPr id="27" name="Trapezoid 26">
                <a:extLst>
                  <a:ext uri="{FF2B5EF4-FFF2-40B4-BE49-F238E27FC236}">
                    <a16:creationId xmlns:a16="http://schemas.microsoft.com/office/drawing/2014/main" id="{B1EE3707-B337-C08F-4DF4-4BA30EDA481C}"/>
                  </a:ext>
                </a:extLst>
              </p:cNvPr>
              <p:cNvSpPr/>
              <p:nvPr/>
            </p:nvSpPr>
            <p:spPr>
              <a:xfrm rot="11720861">
                <a:off x="5281852" y="1471397"/>
                <a:ext cx="63237" cy="829113"/>
              </a:xfrm>
              <a:prstGeom prst="trapezoid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D2F2F94-A2CD-A205-FF1D-A1C08A38B86E}"/>
                  </a:ext>
                </a:extLst>
              </p:cNvPr>
              <p:cNvSpPr txBox="1"/>
              <p:nvPr/>
            </p:nvSpPr>
            <p:spPr>
              <a:xfrm>
                <a:off x="5221982" y="1071870"/>
                <a:ext cx="513282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NP</a:t>
                </a:r>
              </a:p>
            </p:txBody>
          </p:sp>
          <p:sp>
            <p:nvSpPr>
              <p:cNvPr id="29" name="Arrow: Curved Up 28">
                <a:extLst>
                  <a:ext uri="{FF2B5EF4-FFF2-40B4-BE49-F238E27FC236}">
                    <a16:creationId xmlns:a16="http://schemas.microsoft.com/office/drawing/2014/main" id="{758D65D0-9D7A-6287-1CF5-352F83989253}"/>
                  </a:ext>
                </a:extLst>
              </p:cNvPr>
              <p:cNvSpPr/>
              <p:nvPr/>
            </p:nvSpPr>
            <p:spPr>
              <a:xfrm rot="900000">
                <a:off x="4815407" y="1690755"/>
                <a:ext cx="1033566" cy="269832"/>
              </a:xfrm>
              <a:prstGeom prst="curvedUpArrow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94E9F67-D97A-E341-EAA4-EAE566EC7B88}"/>
                </a:ext>
              </a:extLst>
            </p:cNvPr>
            <p:cNvGrpSpPr/>
            <p:nvPr/>
          </p:nvGrpSpPr>
          <p:grpSpPr>
            <a:xfrm>
              <a:off x="6281739" y="1946863"/>
              <a:ext cx="4687137" cy="3401701"/>
              <a:chOff x="6281739" y="1946863"/>
              <a:chExt cx="4687137" cy="3401701"/>
            </a:xfrm>
          </p:grpSpPr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F07AC79A-3057-FE59-C7DE-46E9861F5D9F}"/>
                  </a:ext>
                </a:extLst>
              </p:cNvPr>
              <p:cNvCxnSpPr/>
              <p:nvPr/>
            </p:nvCxnSpPr>
            <p:spPr>
              <a:xfrm rot="871817" flipV="1">
                <a:off x="10256786" y="4128091"/>
                <a:ext cx="712090" cy="0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7C846237-854B-B3D8-70B6-FFDDE0A75881}"/>
                  </a:ext>
                </a:extLst>
              </p:cNvPr>
              <p:cNvCxnSpPr/>
              <p:nvPr/>
            </p:nvCxnSpPr>
            <p:spPr>
              <a:xfrm rot="871817" flipH="1">
                <a:off x="6281739" y="3065512"/>
                <a:ext cx="712090" cy="0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DDF74A82-4FB4-7022-44AB-128FBA9DAF99}"/>
                  </a:ext>
                </a:extLst>
              </p:cNvPr>
              <p:cNvCxnSpPr/>
              <p:nvPr/>
            </p:nvCxnSpPr>
            <p:spPr>
              <a:xfrm rot="871817">
                <a:off x="9738325" y="2324252"/>
                <a:ext cx="189891" cy="0"/>
              </a:xfrm>
              <a:prstGeom prst="straightConnector1">
                <a:avLst/>
              </a:prstGeom>
              <a:ln w="22225">
                <a:solidFill>
                  <a:srgbClr val="FF0000"/>
                </a:solidFill>
                <a:tailEnd type="arrow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3720F7D2-3508-29D5-1E0C-D02F3C4141C7}"/>
                  </a:ext>
                </a:extLst>
              </p:cNvPr>
              <p:cNvCxnSpPr/>
              <p:nvPr/>
            </p:nvCxnSpPr>
            <p:spPr>
              <a:xfrm rot="871817" flipH="1">
                <a:off x="8282247" y="1946863"/>
                <a:ext cx="189891" cy="0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ECE2657F-E824-A15D-F1A9-A757D305AABF}"/>
                  </a:ext>
                </a:extLst>
              </p:cNvPr>
              <p:cNvCxnSpPr/>
              <p:nvPr/>
            </p:nvCxnSpPr>
            <p:spPr>
              <a:xfrm rot="871817">
                <a:off x="8919581" y="5348564"/>
                <a:ext cx="189891" cy="0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60B2234A-F093-FAF3-FB0D-253AB854D2E7}"/>
                  </a:ext>
                </a:extLst>
              </p:cNvPr>
              <p:cNvCxnSpPr/>
              <p:nvPr/>
            </p:nvCxnSpPr>
            <p:spPr>
              <a:xfrm rot="871817" flipH="1">
                <a:off x="7463502" y="4971175"/>
                <a:ext cx="189891" cy="0"/>
              </a:xfrm>
              <a:prstGeom prst="straightConnector1">
                <a:avLst/>
              </a:prstGeom>
              <a:ln w="22225">
                <a:solidFill>
                  <a:srgbClr val="FF0000"/>
                </a:solidFill>
                <a:tailEnd type="arrow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04C1397D-409E-B0CB-66CA-95B1556790F1}"/>
                  </a:ext>
                </a:extLst>
              </p:cNvPr>
              <p:cNvCxnSpPr/>
              <p:nvPr/>
            </p:nvCxnSpPr>
            <p:spPr>
              <a:xfrm rot="871817" flipV="1">
                <a:off x="10130624" y="3114786"/>
                <a:ext cx="427254" cy="0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5F05B522-A4F0-0FBC-DBDF-EAB8A058AEB5}"/>
                  </a:ext>
                </a:extLst>
              </p:cNvPr>
              <p:cNvCxnSpPr/>
              <p:nvPr/>
            </p:nvCxnSpPr>
            <p:spPr>
              <a:xfrm rot="871817" flipH="1">
                <a:off x="7063560" y="2319859"/>
                <a:ext cx="427254" cy="0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8B0567F5-D9EE-91D3-BFA8-BBBC0C4F7AB1}"/>
                  </a:ext>
                </a:extLst>
              </p:cNvPr>
              <p:cNvCxnSpPr/>
              <p:nvPr/>
            </p:nvCxnSpPr>
            <p:spPr>
              <a:xfrm rot="871817" flipV="1">
                <a:off x="9734565" y="4890933"/>
                <a:ext cx="427254" cy="0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A43E412F-C565-E0B0-A29B-F67BA7BE38F9}"/>
                  </a:ext>
                </a:extLst>
              </p:cNvPr>
              <p:cNvCxnSpPr/>
              <p:nvPr/>
            </p:nvCxnSpPr>
            <p:spPr>
              <a:xfrm rot="871817" flipH="1">
                <a:off x="6667501" y="4096006"/>
                <a:ext cx="427254" cy="0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Freeform 42">
                <a:extLst>
                  <a:ext uri="{FF2B5EF4-FFF2-40B4-BE49-F238E27FC236}">
                    <a16:creationId xmlns:a16="http://schemas.microsoft.com/office/drawing/2014/main" id="{1E6E0EB8-02AE-EDD9-8279-EE2D6D539A10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871817">
                <a:off x="9528532" y="2834870"/>
                <a:ext cx="312038" cy="443122"/>
              </a:xfrm>
              <a:custGeom>
                <a:avLst/>
                <a:gdLst>
                  <a:gd name="connsiteX0" fmla="*/ 523982 w 523982"/>
                  <a:gd name="connsiteY0" fmla="*/ 0 h 534256"/>
                  <a:gd name="connsiteX1" fmla="*/ 308225 w 523982"/>
                  <a:gd name="connsiteY1" fmla="*/ 133564 h 534256"/>
                  <a:gd name="connsiteX2" fmla="*/ 113016 w 523982"/>
                  <a:gd name="connsiteY2" fmla="*/ 410966 h 534256"/>
                  <a:gd name="connsiteX3" fmla="*/ 0 w 523982"/>
                  <a:gd name="connsiteY3" fmla="*/ 534256 h 534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3982" h="534256">
                    <a:moveTo>
                      <a:pt x="523982" y="0"/>
                    </a:moveTo>
                    <a:cubicBezTo>
                      <a:pt x="450350" y="32535"/>
                      <a:pt x="376719" y="65070"/>
                      <a:pt x="308225" y="133564"/>
                    </a:cubicBezTo>
                    <a:cubicBezTo>
                      <a:pt x="239731" y="202058"/>
                      <a:pt x="164387" y="344184"/>
                      <a:pt x="113016" y="410966"/>
                    </a:cubicBezTo>
                    <a:cubicBezTo>
                      <a:pt x="61645" y="477748"/>
                      <a:pt x="30822" y="506002"/>
                      <a:pt x="0" y="534256"/>
                    </a:cubicBezTo>
                  </a:path>
                </a:pathLst>
              </a:custGeom>
              <a:ln w="25400">
                <a:solidFill>
                  <a:srgbClr val="0000FF"/>
                </a:solidFill>
                <a:headEnd type="none" w="med" len="med"/>
                <a:tailEnd type="arrow" w="med" len="med"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reeform 43">
                <a:extLst>
                  <a:ext uri="{FF2B5EF4-FFF2-40B4-BE49-F238E27FC236}">
                    <a16:creationId xmlns:a16="http://schemas.microsoft.com/office/drawing/2014/main" id="{F797D434-7A24-75E6-DA5B-3A5C7E50DB44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871817">
                <a:off x="7689948" y="2466452"/>
                <a:ext cx="554736" cy="501416"/>
              </a:xfrm>
              <a:custGeom>
                <a:avLst/>
                <a:gdLst>
                  <a:gd name="connsiteX0" fmla="*/ 0 w 667820"/>
                  <a:gd name="connsiteY0" fmla="*/ 0 h 493160"/>
                  <a:gd name="connsiteX1" fmla="*/ 236306 w 667820"/>
                  <a:gd name="connsiteY1" fmla="*/ 184935 h 493160"/>
                  <a:gd name="connsiteX2" fmla="*/ 482885 w 667820"/>
                  <a:gd name="connsiteY2" fmla="*/ 369870 h 493160"/>
                  <a:gd name="connsiteX3" fmla="*/ 667820 w 667820"/>
                  <a:gd name="connsiteY3" fmla="*/ 493160 h 493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7820" h="493160">
                    <a:moveTo>
                      <a:pt x="0" y="0"/>
                    </a:moveTo>
                    <a:lnTo>
                      <a:pt x="236306" y="184935"/>
                    </a:lnTo>
                    <a:cubicBezTo>
                      <a:pt x="316787" y="246580"/>
                      <a:pt x="410966" y="318499"/>
                      <a:pt x="482885" y="369870"/>
                    </a:cubicBezTo>
                    <a:cubicBezTo>
                      <a:pt x="554804" y="421241"/>
                      <a:pt x="611312" y="457200"/>
                      <a:pt x="667820" y="493160"/>
                    </a:cubicBezTo>
                  </a:path>
                </a:pathLst>
              </a:custGeom>
              <a:ln w="25400">
                <a:solidFill>
                  <a:srgbClr val="0000FF"/>
                </a:solidFill>
                <a:headEnd type="none" w="med" len="med"/>
                <a:tailEnd type="arrow" w="med" len="med"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reeform 44">
                <a:extLst>
                  <a:ext uri="{FF2B5EF4-FFF2-40B4-BE49-F238E27FC236}">
                    <a16:creationId xmlns:a16="http://schemas.microsoft.com/office/drawing/2014/main" id="{27A295A1-79AF-0373-E5C1-B705F8B90AD5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871817">
                <a:off x="7582605" y="3739019"/>
                <a:ext cx="393649" cy="614944"/>
              </a:xfrm>
              <a:custGeom>
                <a:avLst/>
                <a:gdLst>
                  <a:gd name="connsiteX0" fmla="*/ 0 w 452063"/>
                  <a:gd name="connsiteY0" fmla="*/ 523982 h 523982"/>
                  <a:gd name="connsiteX1" fmla="*/ 205483 w 452063"/>
                  <a:gd name="connsiteY1" fmla="*/ 339048 h 523982"/>
                  <a:gd name="connsiteX2" fmla="*/ 380143 w 452063"/>
                  <a:gd name="connsiteY2" fmla="*/ 82194 h 523982"/>
                  <a:gd name="connsiteX3" fmla="*/ 452063 w 452063"/>
                  <a:gd name="connsiteY3" fmla="*/ 0 h 523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52063" h="523982">
                    <a:moveTo>
                      <a:pt x="0" y="523982"/>
                    </a:moveTo>
                    <a:cubicBezTo>
                      <a:pt x="71063" y="468330"/>
                      <a:pt x="142126" y="412679"/>
                      <a:pt x="205483" y="339048"/>
                    </a:cubicBezTo>
                    <a:cubicBezTo>
                      <a:pt x="268840" y="265417"/>
                      <a:pt x="339046" y="138702"/>
                      <a:pt x="380143" y="82194"/>
                    </a:cubicBezTo>
                    <a:cubicBezTo>
                      <a:pt x="421240" y="25686"/>
                      <a:pt x="436651" y="12843"/>
                      <a:pt x="452063" y="0"/>
                    </a:cubicBezTo>
                  </a:path>
                </a:pathLst>
              </a:custGeom>
              <a:ln w="25400">
                <a:solidFill>
                  <a:srgbClr val="0000FF"/>
                </a:solidFill>
                <a:headEnd type="none" w="med" len="med"/>
                <a:tailEnd type="arrow" w="med" len="med"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Freeform 45">
                <a:extLst>
                  <a:ext uri="{FF2B5EF4-FFF2-40B4-BE49-F238E27FC236}">
                    <a16:creationId xmlns:a16="http://schemas.microsoft.com/office/drawing/2014/main" id="{6F15B8B9-E136-CFFC-1489-023AA21C5BB3}"/>
                  </a:ext>
                </a:extLst>
              </p:cNvPr>
              <p:cNvSpPr/>
              <p:nvPr/>
            </p:nvSpPr>
            <p:spPr>
              <a:xfrm rot="21505856">
                <a:off x="9312724" y="4114680"/>
                <a:ext cx="303576" cy="476044"/>
              </a:xfrm>
              <a:custGeom>
                <a:avLst/>
                <a:gdLst>
                  <a:gd name="connsiteX0" fmla="*/ 339047 w 339047"/>
                  <a:gd name="connsiteY0" fmla="*/ 523982 h 523982"/>
                  <a:gd name="connsiteX1" fmla="*/ 236305 w 339047"/>
                  <a:gd name="connsiteY1" fmla="*/ 421240 h 523982"/>
                  <a:gd name="connsiteX2" fmla="*/ 143838 w 339047"/>
                  <a:gd name="connsiteY2" fmla="*/ 143838 h 523982"/>
                  <a:gd name="connsiteX3" fmla="*/ 0 w 339047"/>
                  <a:gd name="connsiteY3" fmla="*/ 0 h 523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9047" h="523982">
                    <a:moveTo>
                      <a:pt x="339047" y="523982"/>
                    </a:moveTo>
                    <a:cubicBezTo>
                      <a:pt x="303943" y="504289"/>
                      <a:pt x="268840" y="484597"/>
                      <a:pt x="236305" y="421240"/>
                    </a:cubicBezTo>
                    <a:cubicBezTo>
                      <a:pt x="203770" y="357883"/>
                      <a:pt x="183222" y="214045"/>
                      <a:pt x="143838" y="143838"/>
                    </a:cubicBezTo>
                    <a:cubicBezTo>
                      <a:pt x="104454" y="73631"/>
                      <a:pt x="52227" y="36815"/>
                      <a:pt x="0" y="0"/>
                    </a:cubicBezTo>
                  </a:path>
                </a:pathLst>
              </a:custGeom>
              <a:ln w="25400">
                <a:solidFill>
                  <a:srgbClr val="0000FF"/>
                </a:solidFill>
                <a:headEnd type="none" w="med" len="med"/>
                <a:tailEnd type="arrow" w="med" len="med"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reeform 47">
                <a:extLst>
                  <a:ext uri="{FF2B5EF4-FFF2-40B4-BE49-F238E27FC236}">
                    <a16:creationId xmlns:a16="http://schemas.microsoft.com/office/drawing/2014/main" id="{186502BA-C154-502A-CAD9-21038B80F1E5}"/>
                  </a:ext>
                </a:extLst>
              </p:cNvPr>
              <p:cNvSpPr/>
              <p:nvPr/>
            </p:nvSpPr>
            <p:spPr>
              <a:xfrm rot="871817">
                <a:off x="8569153" y="4279166"/>
                <a:ext cx="87018" cy="663638"/>
              </a:xfrm>
              <a:custGeom>
                <a:avLst/>
                <a:gdLst>
                  <a:gd name="connsiteX0" fmla="*/ 89043 w 89043"/>
                  <a:gd name="connsiteY0" fmla="*/ 554805 h 554805"/>
                  <a:gd name="connsiteX1" fmla="*/ 6849 w 89043"/>
                  <a:gd name="connsiteY1" fmla="*/ 277402 h 554805"/>
                  <a:gd name="connsiteX2" fmla="*/ 47946 w 89043"/>
                  <a:gd name="connsiteY2" fmla="*/ 0 h 554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9043" h="554805">
                    <a:moveTo>
                      <a:pt x="89043" y="554805"/>
                    </a:moveTo>
                    <a:cubicBezTo>
                      <a:pt x="51371" y="462337"/>
                      <a:pt x="13699" y="369870"/>
                      <a:pt x="6849" y="277402"/>
                    </a:cubicBezTo>
                    <a:cubicBezTo>
                      <a:pt x="0" y="184935"/>
                      <a:pt x="23973" y="92467"/>
                      <a:pt x="47946" y="0"/>
                    </a:cubicBezTo>
                  </a:path>
                </a:pathLst>
              </a:custGeom>
              <a:ln w="25400">
                <a:solidFill>
                  <a:srgbClr val="0000FF"/>
                </a:solidFill>
                <a:headEnd type="none" w="med" len="med"/>
                <a:tailEnd type="arrow" w="med" len="med"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48">
                <a:extLst>
                  <a:ext uri="{FF2B5EF4-FFF2-40B4-BE49-F238E27FC236}">
                    <a16:creationId xmlns:a16="http://schemas.microsoft.com/office/drawing/2014/main" id="{BEBA55E6-57F8-AAFD-5F90-9743B70FBB52}"/>
                  </a:ext>
                </a:extLst>
              </p:cNvPr>
              <p:cNvSpPr/>
              <p:nvPr/>
            </p:nvSpPr>
            <p:spPr>
              <a:xfrm rot="871817">
                <a:off x="9005884" y="2243129"/>
                <a:ext cx="47472" cy="665261"/>
              </a:xfrm>
              <a:custGeom>
                <a:avLst/>
                <a:gdLst>
                  <a:gd name="connsiteX0" fmla="*/ 0 w 116441"/>
                  <a:gd name="connsiteY0" fmla="*/ 0 h 626724"/>
                  <a:gd name="connsiteX1" fmla="*/ 102742 w 116441"/>
                  <a:gd name="connsiteY1" fmla="*/ 318499 h 626724"/>
                  <a:gd name="connsiteX2" fmla="*/ 82194 w 116441"/>
                  <a:gd name="connsiteY2" fmla="*/ 626724 h 626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6441" h="626724">
                    <a:moveTo>
                      <a:pt x="0" y="0"/>
                    </a:moveTo>
                    <a:cubicBezTo>
                      <a:pt x="44521" y="107022"/>
                      <a:pt x="89043" y="214045"/>
                      <a:pt x="102742" y="318499"/>
                    </a:cubicBezTo>
                    <a:cubicBezTo>
                      <a:pt x="116441" y="422953"/>
                      <a:pt x="99317" y="524838"/>
                      <a:pt x="82194" y="626724"/>
                    </a:cubicBezTo>
                  </a:path>
                </a:pathLst>
              </a:custGeom>
              <a:ln w="25400">
                <a:solidFill>
                  <a:srgbClr val="0000FF"/>
                </a:solidFill>
                <a:headEnd type="none" w="med" len="med"/>
                <a:tailEnd type="arrow" w="med" len="med"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reeform 52">
                <a:extLst>
                  <a:ext uri="{FF2B5EF4-FFF2-40B4-BE49-F238E27FC236}">
                    <a16:creationId xmlns:a16="http://schemas.microsoft.com/office/drawing/2014/main" id="{4591B3D5-4844-A2C6-2A22-CC9FBC0A3662}"/>
                  </a:ext>
                </a:extLst>
              </p:cNvPr>
              <p:cNvSpPr/>
              <p:nvPr/>
            </p:nvSpPr>
            <p:spPr>
              <a:xfrm rot="871817">
                <a:off x="7179267" y="3227833"/>
                <a:ext cx="501397" cy="36173"/>
              </a:xfrm>
              <a:custGeom>
                <a:avLst/>
                <a:gdLst>
                  <a:gd name="connsiteX0" fmla="*/ 0 w 482886"/>
                  <a:gd name="connsiteY0" fmla="*/ 0 h 30822"/>
                  <a:gd name="connsiteX1" fmla="*/ 195209 w 482886"/>
                  <a:gd name="connsiteY1" fmla="*/ 30822 h 30822"/>
                  <a:gd name="connsiteX2" fmla="*/ 482886 w 482886"/>
                  <a:gd name="connsiteY2" fmla="*/ 0 h 30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82886" h="30822">
                    <a:moveTo>
                      <a:pt x="0" y="0"/>
                    </a:moveTo>
                    <a:cubicBezTo>
                      <a:pt x="57364" y="15411"/>
                      <a:pt x="114728" y="30822"/>
                      <a:pt x="195209" y="30822"/>
                    </a:cubicBezTo>
                    <a:cubicBezTo>
                      <a:pt x="275690" y="30822"/>
                      <a:pt x="379288" y="15411"/>
                      <a:pt x="482886" y="0"/>
                    </a:cubicBezTo>
                  </a:path>
                </a:pathLst>
              </a:custGeom>
              <a:ln w="25400">
                <a:solidFill>
                  <a:srgbClr val="0000FF"/>
                </a:solidFill>
                <a:headEnd type="none" w="med" len="med"/>
                <a:tailEnd type="arrow" w="med" len="med"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Freeform 53">
                <a:extLst>
                  <a:ext uri="{FF2B5EF4-FFF2-40B4-BE49-F238E27FC236}">
                    <a16:creationId xmlns:a16="http://schemas.microsoft.com/office/drawing/2014/main" id="{7F42DBDC-E8A0-1825-785E-42142D4AEDFC}"/>
                  </a:ext>
                </a:extLst>
              </p:cNvPr>
              <p:cNvSpPr/>
              <p:nvPr/>
            </p:nvSpPr>
            <p:spPr>
              <a:xfrm rot="871817">
                <a:off x="9626448" y="3903282"/>
                <a:ext cx="501397" cy="36173"/>
              </a:xfrm>
              <a:custGeom>
                <a:avLst/>
                <a:gdLst>
                  <a:gd name="connsiteX0" fmla="*/ 482886 w 482886"/>
                  <a:gd name="connsiteY0" fmla="*/ 30822 h 30822"/>
                  <a:gd name="connsiteX1" fmla="*/ 205484 w 482886"/>
                  <a:gd name="connsiteY1" fmla="*/ 0 h 30822"/>
                  <a:gd name="connsiteX2" fmla="*/ 0 w 482886"/>
                  <a:gd name="connsiteY2" fmla="*/ 30822 h 30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82886" h="30822">
                    <a:moveTo>
                      <a:pt x="482886" y="30822"/>
                    </a:moveTo>
                    <a:cubicBezTo>
                      <a:pt x="384425" y="15411"/>
                      <a:pt x="285965" y="0"/>
                      <a:pt x="205484" y="0"/>
                    </a:cubicBezTo>
                    <a:cubicBezTo>
                      <a:pt x="125003" y="0"/>
                      <a:pt x="62501" y="15411"/>
                      <a:pt x="0" y="30822"/>
                    </a:cubicBezTo>
                  </a:path>
                </a:pathLst>
              </a:custGeom>
              <a:ln w="25400">
                <a:solidFill>
                  <a:srgbClr val="0000FF"/>
                </a:solidFill>
                <a:headEnd type="none" w="med" len="med"/>
                <a:tailEnd type="arrow" w="med" len="med"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10424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56A214-DA75-1875-5C42-CA1AAF20AF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roup 89">
            <a:extLst>
              <a:ext uri="{FF2B5EF4-FFF2-40B4-BE49-F238E27FC236}">
                <a16:creationId xmlns:a16="http://schemas.microsoft.com/office/drawing/2014/main" id="{E0B08A4F-6FB7-0804-6E0C-6EEB5392CD67}"/>
              </a:ext>
            </a:extLst>
          </p:cNvPr>
          <p:cNvGrpSpPr/>
          <p:nvPr/>
        </p:nvGrpSpPr>
        <p:grpSpPr>
          <a:xfrm>
            <a:off x="5582027" y="3840548"/>
            <a:ext cx="5943600" cy="1522387"/>
            <a:chOff x="5582027" y="3840548"/>
            <a:chExt cx="5943600" cy="1522387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A8E732F9-ED83-0FB3-F476-8FE54819E24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582027" y="3917410"/>
              <a:ext cx="5943600" cy="1063731"/>
              <a:chOff x="1839817" y="2886419"/>
              <a:chExt cx="4924539" cy="881349"/>
            </a:xfrm>
          </p:grpSpPr>
          <p:sp>
            <p:nvSpPr>
              <p:cNvPr id="81" name="Parallelogram 80">
                <a:extLst>
                  <a:ext uri="{FF2B5EF4-FFF2-40B4-BE49-F238E27FC236}">
                    <a16:creationId xmlns:a16="http://schemas.microsoft.com/office/drawing/2014/main" id="{A6C90E47-552D-0436-9320-9ECDEAACAA7D}"/>
                  </a:ext>
                </a:extLst>
              </p:cNvPr>
              <p:cNvSpPr/>
              <p:nvPr/>
            </p:nvSpPr>
            <p:spPr>
              <a:xfrm>
                <a:off x="1839817" y="2886419"/>
                <a:ext cx="4924539" cy="881349"/>
              </a:xfrm>
              <a:prstGeom prst="parallelogram">
                <a:avLst>
                  <a:gd name="adj" fmla="val 214189"/>
                </a:avLst>
              </a:prstGeom>
              <a:solidFill>
                <a:schemeClr val="tx2">
                  <a:lumMod val="10000"/>
                  <a:lumOff val="9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50F4C648-0275-52EA-8234-001AA68461D3}"/>
                  </a:ext>
                </a:extLst>
              </p:cNvPr>
              <p:cNvGrpSpPr/>
              <p:nvPr/>
            </p:nvGrpSpPr>
            <p:grpSpPr>
              <a:xfrm>
                <a:off x="2225407" y="3040656"/>
                <a:ext cx="2622014" cy="649996"/>
                <a:chOff x="727113" y="3481330"/>
                <a:chExt cx="2622014" cy="649996"/>
              </a:xfrm>
            </p:grpSpPr>
            <p:cxnSp>
              <p:nvCxnSpPr>
                <p:cNvPr id="83" name="Straight Arrow Connector 82">
                  <a:extLst>
                    <a:ext uri="{FF2B5EF4-FFF2-40B4-BE49-F238E27FC236}">
                      <a16:creationId xmlns:a16="http://schemas.microsoft.com/office/drawing/2014/main" id="{847023A7-0CCF-EF72-D304-D6D53C3A911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38130" y="4131326"/>
                  <a:ext cx="2610997" cy="0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Arrow Connector 83">
                  <a:extLst>
                    <a:ext uri="{FF2B5EF4-FFF2-40B4-BE49-F238E27FC236}">
                      <a16:creationId xmlns:a16="http://schemas.microsoft.com/office/drawing/2014/main" id="{6263703A-036E-0C2D-0E4E-A3EB21A5B3F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27113" y="3481330"/>
                  <a:ext cx="1359081" cy="649995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A1ECBFA2-F9EE-A86B-2382-70B1F3508A83}"/>
                </a:ext>
              </a:extLst>
            </p:cNvPr>
            <p:cNvSpPr txBox="1"/>
            <p:nvPr/>
          </p:nvSpPr>
          <p:spPr>
            <a:xfrm>
              <a:off x="6945964" y="3840548"/>
              <a:ext cx="811442" cy="400110"/>
            </a:xfrm>
            <a:prstGeom prst="rect">
              <a:avLst/>
            </a:prstGeom>
            <a:noFill/>
            <a:scene3d>
              <a:camera prst="isometricRightUp"/>
              <a:lightRig rig="threePt" dir="t"/>
            </a:scene3d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North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B659FC24-612B-8413-0674-A520F84316C4}"/>
                </a:ext>
              </a:extLst>
            </p:cNvPr>
            <p:cNvSpPr txBox="1"/>
            <p:nvPr/>
          </p:nvSpPr>
          <p:spPr>
            <a:xfrm>
              <a:off x="8436239" y="4962825"/>
              <a:ext cx="697627" cy="400110"/>
            </a:xfrm>
            <a:prstGeom prst="rect">
              <a:avLst/>
            </a:prstGeom>
            <a:noFill/>
            <a:scene3d>
              <a:camera prst="perspectiveRelaxedModerately" fov="5400000">
                <a:rot lat="19805302" lon="2113704" rev="20436036"/>
              </a:camera>
              <a:lightRig rig="threePt" dir="t"/>
            </a:scene3d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East</a:t>
              </a: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87ADC879-1CF6-0EEB-0945-D32604CD5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I. Spatial Systems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B321691-B1F4-DEF7-574F-C56FF96E9F0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B. Two Dimensional </a:t>
            </a:r>
          </a:p>
          <a:p>
            <a:pPr lvl="1"/>
            <a:r>
              <a:rPr lang="en-US" dirty="0"/>
              <a:t>1. Planar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Disadvantages</a:t>
            </a:r>
          </a:p>
          <a:p>
            <a:pPr lvl="3"/>
            <a:r>
              <a:rPr lang="en-US" dirty="0"/>
              <a:t>We're on a 3D earth</a:t>
            </a:r>
          </a:p>
          <a:p>
            <a:pPr lvl="3"/>
            <a:r>
              <a:rPr lang="en-US" dirty="0"/>
              <a:t>We want to put it in a 2D system</a:t>
            </a:r>
          </a:p>
          <a:p>
            <a:pPr lvl="3"/>
            <a:endParaRPr lang="en-US" dirty="0"/>
          </a:p>
          <a:p>
            <a:endParaRPr lang="en-US" dirty="0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6EDE9BC2-4D62-30F2-5F5E-C4BDDE207452}"/>
              </a:ext>
            </a:extLst>
          </p:cNvPr>
          <p:cNvGrpSpPr>
            <a:grpSpLocks noChangeAspect="1"/>
          </p:cNvGrpSpPr>
          <p:nvPr/>
        </p:nvGrpSpPr>
        <p:grpSpPr>
          <a:xfrm>
            <a:off x="7449354" y="2057400"/>
            <a:ext cx="2286000" cy="2286000"/>
            <a:chOff x="2629036" y="847288"/>
            <a:chExt cx="5934468" cy="5910315"/>
          </a:xfrm>
        </p:grpSpPr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EF3E80BE-42D3-5324-6767-FD69AE4F8F56}"/>
                </a:ext>
              </a:extLst>
            </p:cNvPr>
            <p:cNvSpPr/>
            <p:nvPr/>
          </p:nvSpPr>
          <p:spPr>
            <a:xfrm>
              <a:off x="2673532" y="847288"/>
              <a:ext cx="5782572" cy="5875727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6B4DF421-2378-A450-FBAB-2BEB444D95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9036" y="908479"/>
              <a:ext cx="5934468" cy="58491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49519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A6C36B-02CA-7F97-2F5E-79AD42E87E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A43B7DCB-BE87-65AB-20C5-29472E6530D9}"/>
              </a:ext>
            </a:extLst>
          </p:cNvPr>
          <p:cNvGrpSpPr/>
          <p:nvPr/>
        </p:nvGrpSpPr>
        <p:grpSpPr>
          <a:xfrm>
            <a:off x="5582027" y="3840548"/>
            <a:ext cx="5943600" cy="1522387"/>
            <a:chOff x="5582027" y="3840548"/>
            <a:chExt cx="5943600" cy="1522387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3819759-71E1-B820-BA1B-ADE3B18FBC1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582027" y="3917410"/>
              <a:ext cx="5943600" cy="1063731"/>
              <a:chOff x="1839817" y="2886419"/>
              <a:chExt cx="4924539" cy="881349"/>
            </a:xfrm>
          </p:grpSpPr>
          <p:sp>
            <p:nvSpPr>
              <p:cNvPr id="23" name="Parallelogram 22">
                <a:extLst>
                  <a:ext uri="{FF2B5EF4-FFF2-40B4-BE49-F238E27FC236}">
                    <a16:creationId xmlns:a16="http://schemas.microsoft.com/office/drawing/2014/main" id="{BF5CC304-3C38-98BC-B691-CE6E3A37461D}"/>
                  </a:ext>
                </a:extLst>
              </p:cNvPr>
              <p:cNvSpPr/>
              <p:nvPr/>
            </p:nvSpPr>
            <p:spPr>
              <a:xfrm>
                <a:off x="1839817" y="2886419"/>
                <a:ext cx="4924539" cy="881349"/>
              </a:xfrm>
              <a:prstGeom prst="parallelogram">
                <a:avLst>
                  <a:gd name="adj" fmla="val 214189"/>
                </a:avLst>
              </a:prstGeom>
              <a:solidFill>
                <a:schemeClr val="tx2">
                  <a:lumMod val="10000"/>
                  <a:lumOff val="9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829870B3-4EF7-0C60-72A1-CDDB68D3E273}"/>
                  </a:ext>
                </a:extLst>
              </p:cNvPr>
              <p:cNvGrpSpPr/>
              <p:nvPr/>
            </p:nvGrpSpPr>
            <p:grpSpPr>
              <a:xfrm>
                <a:off x="2225407" y="3040656"/>
                <a:ext cx="2622014" cy="649996"/>
                <a:chOff x="727113" y="3481330"/>
                <a:chExt cx="2622014" cy="649996"/>
              </a:xfrm>
            </p:grpSpPr>
            <p:cxnSp>
              <p:nvCxnSpPr>
                <p:cNvPr id="25" name="Straight Arrow Connector 24">
                  <a:extLst>
                    <a:ext uri="{FF2B5EF4-FFF2-40B4-BE49-F238E27FC236}">
                      <a16:creationId xmlns:a16="http://schemas.microsoft.com/office/drawing/2014/main" id="{0676D33D-2EFC-38EB-A2F2-BEF66DF4B12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38130" y="4131326"/>
                  <a:ext cx="2610997" cy="0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Arrow Connector 25">
                  <a:extLst>
                    <a:ext uri="{FF2B5EF4-FFF2-40B4-BE49-F238E27FC236}">
                      <a16:creationId xmlns:a16="http://schemas.microsoft.com/office/drawing/2014/main" id="{F02C886C-CB62-9EBA-99CC-289060CCEE1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27113" y="3481330"/>
                  <a:ext cx="1359081" cy="649995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C8EFAF5-0E1F-8D30-AD72-8C2E499DDD69}"/>
                </a:ext>
              </a:extLst>
            </p:cNvPr>
            <p:cNvSpPr txBox="1"/>
            <p:nvPr/>
          </p:nvSpPr>
          <p:spPr>
            <a:xfrm>
              <a:off x="6945964" y="3840548"/>
              <a:ext cx="811442" cy="400110"/>
            </a:xfrm>
            <a:prstGeom prst="rect">
              <a:avLst/>
            </a:prstGeom>
            <a:noFill/>
            <a:scene3d>
              <a:camera prst="isometricRightUp"/>
              <a:lightRig rig="threePt" dir="t"/>
            </a:scene3d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North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2F3F73D-EAC0-6945-89B3-F81508D0787D}"/>
                </a:ext>
              </a:extLst>
            </p:cNvPr>
            <p:cNvSpPr txBox="1"/>
            <p:nvPr/>
          </p:nvSpPr>
          <p:spPr>
            <a:xfrm>
              <a:off x="8436239" y="4962825"/>
              <a:ext cx="697627" cy="400110"/>
            </a:xfrm>
            <a:prstGeom prst="rect">
              <a:avLst/>
            </a:prstGeom>
            <a:noFill/>
            <a:scene3d>
              <a:camera prst="perspectiveRelaxedModerately" fov="5400000">
                <a:rot lat="19805302" lon="2113704" rev="20436036"/>
              </a:camera>
              <a:lightRig rig="threePt" dir="t"/>
            </a:scene3d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East</a:t>
              </a: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F81C3A6C-40C7-C6FD-55C5-672B8DFE1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I. Spatial Systems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4196BA4-C2B4-7988-ADE1-1CC7D7C59BE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B. Two Dimensional </a:t>
            </a:r>
          </a:p>
          <a:p>
            <a:pPr lvl="1"/>
            <a:r>
              <a:rPr lang="en-US" dirty="0"/>
              <a:t>1. Planar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Disadvantages</a:t>
            </a:r>
          </a:p>
          <a:p>
            <a:pPr lvl="3"/>
            <a:r>
              <a:rPr lang="en-US" dirty="0"/>
              <a:t>We're on a 3D earth</a:t>
            </a:r>
          </a:p>
          <a:p>
            <a:pPr lvl="3"/>
            <a:r>
              <a:rPr lang="en-US" dirty="0"/>
              <a:t>We want to put it in a 2D system</a:t>
            </a:r>
          </a:p>
          <a:p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A286F99-B9FF-0CDD-F547-4FEB13E402A8}"/>
              </a:ext>
            </a:extLst>
          </p:cNvPr>
          <p:cNvGrpSpPr>
            <a:grpSpLocks noChangeAspect="1"/>
          </p:cNvGrpSpPr>
          <p:nvPr/>
        </p:nvGrpSpPr>
        <p:grpSpPr>
          <a:xfrm>
            <a:off x="6934309" y="1435608"/>
            <a:ext cx="3774411" cy="3310128"/>
            <a:chOff x="-869483" y="-609601"/>
            <a:chExt cx="10408170" cy="8322365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D5DE0E2-7C6F-8C8A-F552-D805BA0338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-869483" y="-609601"/>
              <a:ext cx="10408170" cy="8322365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53440E9-ACCC-A7BD-7346-FDDA03FABC5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565" y="1126436"/>
              <a:ext cx="6453809" cy="56653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81049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04173D-1A8C-E609-EF0C-11342A416A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46E7E02E-8523-1FCB-D563-32350379BBB0}"/>
              </a:ext>
            </a:extLst>
          </p:cNvPr>
          <p:cNvGrpSpPr/>
          <p:nvPr/>
        </p:nvGrpSpPr>
        <p:grpSpPr>
          <a:xfrm>
            <a:off x="5582027" y="3840548"/>
            <a:ext cx="5943600" cy="1522387"/>
            <a:chOff x="5582027" y="3840548"/>
            <a:chExt cx="5943600" cy="1522387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3618ED06-3808-6775-501E-92EF1FAEBC6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582027" y="3917410"/>
              <a:ext cx="5943600" cy="1063731"/>
              <a:chOff x="1839817" y="2886419"/>
              <a:chExt cx="4924539" cy="881349"/>
            </a:xfrm>
          </p:grpSpPr>
          <p:sp>
            <p:nvSpPr>
              <p:cNvPr id="41" name="Parallelogram 40">
                <a:extLst>
                  <a:ext uri="{FF2B5EF4-FFF2-40B4-BE49-F238E27FC236}">
                    <a16:creationId xmlns:a16="http://schemas.microsoft.com/office/drawing/2014/main" id="{5F3FD007-C72B-6587-5FBD-ED92211C1E09}"/>
                  </a:ext>
                </a:extLst>
              </p:cNvPr>
              <p:cNvSpPr/>
              <p:nvPr/>
            </p:nvSpPr>
            <p:spPr>
              <a:xfrm>
                <a:off x="1839817" y="2886419"/>
                <a:ext cx="4924539" cy="881349"/>
              </a:xfrm>
              <a:prstGeom prst="parallelogram">
                <a:avLst>
                  <a:gd name="adj" fmla="val 214189"/>
                </a:avLst>
              </a:prstGeom>
              <a:solidFill>
                <a:schemeClr val="tx2">
                  <a:lumMod val="10000"/>
                  <a:lumOff val="9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D3B45881-6E62-AAAD-63F2-258A78A6DEBD}"/>
                  </a:ext>
                </a:extLst>
              </p:cNvPr>
              <p:cNvGrpSpPr/>
              <p:nvPr/>
            </p:nvGrpSpPr>
            <p:grpSpPr>
              <a:xfrm>
                <a:off x="2225407" y="3040656"/>
                <a:ext cx="2622014" cy="649996"/>
                <a:chOff x="727113" y="3481330"/>
                <a:chExt cx="2622014" cy="649996"/>
              </a:xfrm>
            </p:grpSpPr>
            <p:cxnSp>
              <p:nvCxnSpPr>
                <p:cNvPr id="43" name="Straight Arrow Connector 42">
                  <a:extLst>
                    <a:ext uri="{FF2B5EF4-FFF2-40B4-BE49-F238E27FC236}">
                      <a16:creationId xmlns:a16="http://schemas.microsoft.com/office/drawing/2014/main" id="{64BFA330-7FAD-1C55-0FA9-111ED68B34B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38130" y="4131326"/>
                  <a:ext cx="2610997" cy="0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Arrow Connector 43">
                  <a:extLst>
                    <a:ext uri="{FF2B5EF4-FFF2-40B4-BE49-F238E27FC236}">
                      <a16:creationId xmlns:a16="http://schemas.microsoft.com/office/drawing/2014/main" id="{33D4C3C0-15C5-C076-4144-964E1C4BFDF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27113" y="3481330"/>
                  <a:ext cx="1359081" cy="649995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248B00A-A1E5-1542-EBE6-878546A69EB9}"/>
                </a:ext>
              </a:extLst>
            </p:cNvPr>
            <p:cNvSpPr txBox="1"/>
            <p:nvPr/>
          </p:nvSpPr>
          <p:spPr>
            <a:xfrm>
              <a:off x="6945964" y="3840548"/>
              <a:ext cx="811442" cy="400110"/>
            </a:xfrm>
            <a:prstGeom prst="rect">
              <a:avLst/>
            </a:prstGeom>
            <a:noFill/>
            <a:scene3d>
              <a:camera prst="isometricRightUp"/>
              <a:lightRig rig="threePt" dir="t"/>
            </a:scene3d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North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19A271B-9A2F-9071-BCA8-70915271771A}"/>
                </a:ext>
              </a:extLst>
            </p:cNvPr>
            <p:cNvSpPr txBox="1"/>
            <p:nvPr/>
          </p:nvSpPr>
          <p:spPr>
            <a:xfrm>
              <a:off x="8436239" y="4962825"/>
              <a:ext cx="697627" cy="400110"/>
            </a:xfrm>
            <a:prstGeom prst="rect">
              <a:avLst/>
            </a:prstGeom>
            <a:noFill/>
            <a:scene3d>
              <a:camera prst="perspectiveRelaxedModerately" fov="5400000">
                <a:rot lat="19805302" lon="2113704" rev="20436036"/>
              </a:camera>
              <a:lightRig rig="threePt" dir="t"/>
            </a:scene3d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East</a:t>
              </a: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FBA4D0A5-9ED6-AD29-A4DB-A131D0EC7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I. Spatial Systems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F80700D-1DBE-78B2-788B-E1F5B859828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B. Two Dimensional </a:t>
            </a:r>
          </a:p>
          <a:p>
            <a:pPr lvl="1"/>
            <a:r>
              <a:rPr lang="en-US" dirty="0"/>
              <a:t>1. Planar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Disadvantages</a:t>
            </a:r>
          </a:p>
          <a:p>
            <a:pPr lvl="3"/>
            <a:r>
              <a:rPr lang="en-US" dirty="0"/>
              <a:t>We're on a 3D earth</a:t>
            </a:r>
          </a:p>
          <a:p>
            <a:pPr lvl="3"/>
            <a:r>
              <a:rPr lang="en-US" dirty="0"/>
              <a:t>We want to put it in a 2D system</a:t>
            </a:r>
          </a:p>
          <a:p>
            <a:pPr lvl="3"/>
            <a:endParaRPr lang="en-US" dirty="0"/>
          </a:p>
          <a:p>
            <a:pPr lvl="3"/>
            <a:r>
              <a:rPr lang="en-US" dirty="0"/>
              <a:t>With a direct projection we get a distorted representation</a:t>
            </a:r>
          </a:p>
          <a:p>
            <a:endParaRPr lang="en-US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9B0EB4D-EEED-ECBE-4864-6A8FE5672474}"/>
              </a:ext>
            </a:extLst>
          </p:cNvPr>
          <p:cNvGrpSpPr/>
          <p:nvPr/>
        </p:nvGrpSpPr>
        <p:grpSpPr>
          <a:xfrm>
            <a:off x="6435104" y="3679904"/>
            <a:ext cx="4572000" cy="1609365"/>
            <a:chOff x="6435104" y="3679904"/>
            <a:chExt cx="4572000" cy="160936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2ABF1D6-4650-7DE3-E8AC-377EF3146C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435104" y="3679904"/>
              <a:ext cx="4572000" cy="1609365"/>
            </a:xfrm>
            <a:prstGeom prst="rect">
              <a:avLst/>
            </a:prstGeom>
            <a:scene3d>
              <a:camera prst="orthographicFront">
                <a:rot lat="3000000" lon="0" rev="0"/>
              </a:camera>
              <a:lightRig rig="threePt" dir="t"/>
            </a:scene3d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E2E8EA6-FAE5-8EC0-612D-8423B73072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7273" y="4128655"/>
              <a:ext cx="3255818" cy="486282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A56F034-C879-88DA-57D6-44AA8B71C558}"/>
              </a:ext>
            </a:extLst>
          </p:cNvPr>
          <p:cNvGrpSpPr/>
          <p:nvPr/>
        </p:nvGrpSpPr>
        <p:grpSpPr>
          <a:xfrm>
            <a:off x="7999416" y="2740425"/>
            <a:ext cx="883577" cy="1448656"/>
            <a:chOff x="1551398" y="1407560"/>
            <a:chExt cx="883577" cy="1448656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C2E1533-8D61-D9F6-9823-1C1B5D1233E3}"/>
                </a:ext>
              </a:extLst>
            </p:cNvPr>
            <p:cNvSpPr/>
            <p:nvPr/>
          </p:nvSpPr>
          <p:spPr>
            <a:xfrm>
              <a:off x="1558221" y="1410534"/>
              <a:ext cx="876754" cy="1439732"/>
            </a:xfrm>
            <a:custGeom>
              <a:avLst/>
              <a:gdLst>
                <a:gd name="connsiteX0" fmla="*/ 585627 w 2640458"/>
                <a:gd name="connsiteY0" fmla="*/ 20548 h 4972692"/>
                <a:gd name="connsiteX1" fmla="*/ 2578814 w 2640458"/>
                <a:gd name="connsiteY1" fmla="*/ 0 h 4972692"/>
                <a:gd name="connsiteX2" fmla="*/ 2332234 w 2640458"/>
                <a:gd name="connsiteY2" fmla="*/ 2065105 h 4972692"/>
                <a:gd name="connsiteX3" fmla="*/ 2609636 w 2640458"/>
                <a:gd name="connsiteY3" fmla="*/ 2589087 h 4972692"/>
                <a:gd name="connsiteX4" fmla="*/ 2640458 w 2640458"/>
                <a:gd name="connsiteY4" fmla="*/ 3585681 h 4972692"/>
                <a:gd name="connsiteX5" fmla="*/ 2517169 w 2640458"/>
                <a:gd name="connsiteY5" fmla="*/ 4387065 h 4972692"/>
                <a:gd name="connsiteX6" fmla="*/ 2414427 w 2640458"/>
                <a:gd name="connsiteY6" fmla="*/ 4685015 h 4972692"/>
                <a:gd name="connsiteX7" fmla="*/ 2137025 w 2640458"/>
                <a:gd name="connsiteY7" fmla="*/ 4674741 h 4972692"/>
                <a:gd name="connsiteX8" fmla="*/ 2054832 w 2640458"/>
                <a:gd name="connsiteY8" fmla="*/ 4520629 h 4972692"/>
                <a:gd name="connsiteX9" fmla="*/ 2024009 w 2640458"/>
                <a:gd name="connsiteY9" fmla="*/ 4787757 h 4972692"/>
                <a:gd name="connsiteX10" fmla="*/ 2003461 w 2640458"/>
                <a:gd name="connsiteY10" fmla="*/ 4880224 h 4972692"/>
                <a:gd name="connsiteX11" fmla="*/ 1613043 w 2640458"/>
                <a:gd name="connsiteY11" fmla="*/ 4880224 h 4972692"/>
                <a:gd name="connsiteX12" fmla="*/ 1520575 w 2640458"/>
                <a:gd name="connsiteY12" fmla="*/ 4787757 h 4972692"/>
                <a:gd name="connsiteX13" fmla="*/ 1489753 w 2640458"/>
                <a:gd name="connsiteY13" fmla="*/ 4941869 h 4972692"/>
                <a:gd name="connsiteX14" fmla="*/ 1356189 w 2640458"/>
                <a:gd name="connsiteY14" fmla="*/ 4972692 h 4972692"/>
                <a:gd name="connsiteX15" fmla="*/ 1027416 w 2640458"/>
                <a:gd name="connsiteY15" fmla="*/ 4952144 h 4972692"/>
                <a:gd name="connsiteX16" fmla="*/ 934948 w 2640458"/>
                <a:gd name="connsiteY16" fmla="*/ 4921321 h 4972692"/>
                <a:gd name="connsiteX17" fmla="*/ 914400 w 2640458"/>
                <a:gd name="connsiteY17" fmla="*/ 4756935 h 4972692"/>
                <a:gd name="connsiteX18" fmla="*/ 780836 w 2640458"/>
                <a:gd name="connsiteY18" fmla="*/ 4859676 h 4972692"/>
                <a:gd name="connsiteX19" fmla="*/ 493160 w 2640458"/>
                <a:gd name="connsiteY19" fmla="*/ 4900773 h 4972692"/>
                <a:gd name="connsiteX20" fmla="*/ 184935 w 2640458"/>
                <a:gd name="connsiteY20" fmla="*/ 4253501 h 4972692"/>
                <a:gd name="connsiteX21" fmla="*/ 195209 w 2640458"/>
                <a:gd name="connsiteY21" fmla="*/ 4130211 h 4972692"/>
                <a:gd name="connsiteX22" fmla="*/ 71919 w 2640458"/>
                <a:gd name="connsiteY22" fmla="*/ 4068566 h 4972692"/>
                <a:gd name="connsiteX23" fmla="*/ 10274 w 2640458"/>
                <a:gd name="connsiteY23" fmla="*/ 3955550 h 4972692"/>
                <a:gd name="connsiteX24" fmla="*/ 0 w 2640458"/>
                <a:gd name="connsiteY24" fmla="*/ 2866490 h 4972692"/>
                <a:gd name="connsiteX25" fmla="*/ 595901 w 2640458"/>
                <a:gd name="connsiteY25" fmla="*/ 1982912 h 4972692"/>
                <a:gd name="connsiteX26" fmla="*/ 616450 w 2640458"/>
                <a:gd name="connsiteY26" fmla="*/ 1777429 h 4972692"/>
                <a:gd name="connsiteX27" fmla="*/ 667820 w 2640458"/>
                <a:gd name="connsiteY27" fmla="*/ 1571946 h 4972692"/>
                <a:gd name="connsiteX28" fmla="*/ 585627 w 2640458"/>
                <a:gd name="connsiteY28" fmla="*/ 20548 h 4972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640458" h="4972692">
                  <a:moveTo>
                    <a:pt x="585627" y="20548"/>
                  </a:moveTo>
                  <a:lnTo>
                    <a:pt x="2578814" y="0"/>
                  </a:lnTo>
                  <a:lnTo>
                    <a:pt x="2332234" y="2065105"/>
                  </a:lnTo>
                  <a:lnTo>
                    <a:pt x="2609636" y="2589087"/>
                  </a:lnTo>
                  <a:lnTo>
                    <a:pt x="2640458" y="3585681"/>
                  </a:lnTo>
                  <a:lnTo>
                    <a:pt x="2517169" y="4387065"/>
                  </a:lnTo>
                  <a:lnTo>
                    <a:pt x="2414427" y="4685015"/>
                  </a:lnTo>
                  <a:lnTo>
                    <a:pt x="2137025" y="4674741"/>
                  </a:lnTo>
                  <a:lnTo>
                    <a:pt x="2054832" y="4520629"/>
                  </a:lnTo>
                  <a:lnTo>
                    <a:pt x="2024009" y="4787757"/>
                  </a:lnTo>
                  <a:lnTo>
                    <a:pt x="2003461" y="4880224"/>
                  </a:lnTo>
                  <a:lnTo>
                    <a:pt x="1613043" y="4880224"/>
                  </a:lnTo>
                  <a:lnTo>
                    <a:pt x="1520575" y="4787757"/>
                  </a:lnTo>
                  <a:lnTo>
                    <a:pt x="1489753" y="4941869"/>
                  </a:lnTo>
                  <a:lnTo>
                    <a:pt x="1356189" y="4972692"/>
                  </a:lnTo>
                  <a:lnTo>
                    <a:pt x="1027416" y="4952144"/>
                  </a:lnTo>
                  <a:lnTo>
                    <a:pt x="934948" y="4921321"/>
                  </a:lnTo>
                  <a:lnTo>
                    <a:pt x="914400" y="4756935"/>
                  </a:lnTo>
                  <a:lnTo>
                    <a:pt x="780836" y="4859676"/>
                  </a:lnTo>
                  <a:lnTo>
                    <a:pt x="493160" y="4900773"/>
                  </a:lnTo>
                  <a:lnTo>
                    <a:pt x="184935" y="4253501"/>
                  </a:lnTo>
                  <a:lnTo>
                    <a:pt x="195209" y="4130211"/>
                  </a:lnTo>
                  <a:lnTo>
                    <a:pt x="71919" y="4068566"/>
                  </a:lnTo>
                  <a:lnTo>
                    <a:pt x="10274" y="3955550"/>
                  </a:lnTo>
                  <a:cubicBezTo>
                    <a:pt x="6849" y="3592530"/>
                    <a:pt x="3425" y="3229510"/>
                    <a:pt x="0" y="2866490"/>
                  </a:cubicBezTo>
                  <a:lnTo>
                    <a:pt x="595901" y="1982912"/>
                  </a:lnTo>
                  <a:lnTo>
                    <a:pt x="616450" y="1777429"/>
                  </a:lnTo>
                  <a:lnTo>
                    <a:pt x="667820" y="1571946"/>
                  </a:lnTo>
                  <a:lnTo>
                    <a:pt x="585627" y="20548"/>
                  </a:lnTo>
                  <a:close/>
                </a:path>
              </a:pathLst>
            </a:custGeom>
            <a:gradFill>
              <a:gsLst>
                <a:gs pos="0">
                  <a:srgbClr val="F5CEC7"/>
                </a:gs>
                <a:gs pos="100000">
                  <a:srgbClr val="CB9763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7B6BFAA-F7D4-0AE4-55D0-2DB810CC982C}"/>
                </a:ext>
              </a:extLst>
            </p:cNvPr>
            <p:cNvSpPr/>
            <p:nvPr/>
          </p:nvSpPr>
          <p:spPr>
            <a:xfrm>
              <a:off x="1551398" y="1416484"/>
              <a:ext cx="433260" cy="1222583"/>
            </a:xfrm>
            <a:custGeom>
              <a:avLst/>
              <a:gdLst>
                <a:gd name="connsiteX0" fmla="*/ 595901 w 1304818"/>
                <a:gd name="connsiteY0" fmla="*/ 0 h 4222679"/>
                <a:gd name="connsiteX1" fmla="*/ 657546 w 1304818"/>
                <a:gd name="connsiteY1" fmla="*/ 1592494 h 4222679"/>
                <a:gd name="connsiteX2" fmla="*/ 606175 w 1304818"/>
                <a:gd name="connsiteY2" fmla="*/ 1972638 h 4222679"/>
                <a:gd name="connsiteX3" fmla="*/ 0 w 1304818"/>
                <a:gd name="connsiteY3" fmla="*/ 2897312 h 4222679"/>
                <a:gd name="connsiteX4" fmla="*/ 10274 w 1304818"/>
                <a:gd name="connsiteY4" fmla="*/ 3996647 h 4222679"/>
                <a:gd name="connsiteX5" fmla="*/ 61645 w 1304818"/>
                <a:gd name="connsiteY5" fmla="*/ 4068566 h 4222679"/>
                <a:gd name="connsiteX6" fmla="*/ 133564 w 1304818"/>
                <a:gd name="connsiteY6" fmla="*/ 4099389 h 4222679"/>
                <a:gd name="connsiteX7" fmla="*/ 1263721 w 1304818"/>
                <a:gd name="connsiteY7" fmla="*/ 4222679 h 4222679"/>
                <a:gd name="connsiteX8" fmla="*/ 1304818 w 1304818"/>
                <a:gd name="connsiteY8" fmla="*/ 4181582 h 4222679"/>
                <a:gd name="connsiteX9" fmla="*/ 1294544 w 1304818"/>
                <a:gd name="connsiteY9" fmla="*/ 3986373 h 4222679"/>
                <a:gd name="connsiteX10" fmla="*/ 1109609 w 1304818"/>
                <a:gd name="connsiteY10" fmla="*/ 3719245 h 4222679"/>
                <a:gd name="connsiteX11" fmla="*/ 873303 w 1304818"/>
                <a:gd name="connsiteY11" fmla="*/ 3565133 h 4222679"/>
                <a:gd name="connsiteX12" fmla="*/ 739739 w 1304818"/>
                <a:gd name="connsiteY12" fmla="*/ 3616503 h 4222679"/>
                <a:gd name="connsiteX13" fmla="*/ 493159 w 1304818"/>
                <a:gd name="connsiteY13" fmla="*/ 3729519 h 4222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04818" h="4222679">
                  <a:moveTo>
                    <a:pt x="595901" y="0"/>
                  </a:moveTo>
                  <a:lnTo>
                    <a:pt x="657546" y="1592494"/>
                  </a:lnTo>
                  <a:lnTo>
                    <a:pt x="606175" y="1972638"/>
                  </a:lnTo>
                  <a:lnTo>
                    <a:pt x="0" y="2897312"/>
                  </a:lnTo>
                  <a:cubicBezTo>
                    <a:pt x="3425" y="3263757"/>
                    <a:pt x="6849" y="3630202"/>
                    <a:pt x="10274" y="3996647"/>
                  </a:cubicBezTo>
                  <a:lnTo>
                    <a:pt x="61645" y="4068566"/>
                  </a:lnTo>
                  <a:lnTo>
                    <a:pt x="133564" y="4099389"/>
                  </a:lnTo>
                  <a:lnTo>
                    <a:pt x="1263721" y="4222679"/>
                  </a:lnTo>
                  <a:lnTo>
                    <a:pt x="1304818" y="4181582"/>
                  </a:lnTo>
                  <a:lnTo>
                    <a:pt x="1294544" y="3986373"/>
                  </a:lnTo>
                  <a:lnTo>
                    <a:pt x="1109609" y="3719245"/>
                  </a:lnTo>
                  <a:lnTo>
                    <a:pt x="873303" y="3565133"/>
                  </a:lnTo>
                  <a:lnTo>
                    <a:pt x="739739" y="3616503"/>
                  </a:lnTo>
                  <a:lnTo>
                    <a:pt x="493159" y="3729519"/>
                  </a:lnTo>
                </a:path>
              </a:pathLst>
            </a:custGeom>
            <a:noFill/>
            <a:ln w="19050">
              <a:solidFill>
                <a:srgbClr val="46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8327F0E-1BE3-09A8-ABBA-CE1ABE45AB51}"/>
                </a:ext>
              </a:extLst>
            </p:cNvPr>
            <p:cNvSpPr/>
            <p:nvPr/>
          </p:nvSpPr>
          <p:spPr>
            <a:xfrm>
              <a:off x="2230285" y="1407560"/>
              <a:ext cx="204690" cy="1359417"/>
            </a:xfrm>
            <a:custGeom>
              <a:avLst/>
              <a:gdLst>
                <a:gd name="connsiteX0" fmla="*/ 534256 w 616449"/>
                <a:gd name="connsiteY0" fmla="*/ 0 h 4695289"/>
                <a:gd name="connsiteX1" fmla="*/ 308225 w 616449"/>
                <a:gd name="connsiteY1" fmla="*/ 2116476 h 4695289"/>
                <a:gd name="connsiteX2" fmla="*/ 554805 w 616449"/>
                <a:gd name="connsiteY2" fmla="*/ 2496620 h 4695289"/>
                <a:gd name="connsiteX3" fmla="*/ 595901 w 616449"/>
                <a:gd name="connsiteY3" fmla="*/ 2630184 h 4695289"/>
                <a:gd name="connsiteX4" fmla="*/ 616449 w 616449"/>
                <a:gd name="connsiteY4" fmla="*/ 3390471 h 4695289"/>
                <a:gd name="connsiteX5" fmla="*/ 606175 w 616449"/>
                <a:gd name="connsiteY5" fmla="*/ 3667874 h 4695289"/>
                <a:gd name="connsiteX6" fmla="*/ 554805 w 616449"/>
                <a:gd name="connsiteY6" fmla="*/ 4150759 h 4695289"/>
                <a:gd name="connsiteX7" fmla="*/ 513708 w 616449"/>
                <a:gd name="connsiteY7" fmla="*/ 4407613 h 4695289"/>
                <a:gd name="connsiteX8" fmla="*/ 410966 w 616449"/>
                <a:gd name="connsiteY8" fmla="*/ 4654193 h 4695289"/>
                <a:gd name="connsiteX9" fmla="*/ 369870 w 616449"/>
                <a:gd name="connsiteY9" fmla="*/ 4695289 h 4695289"/>
                <a:gd name="connsiteX10" fmla="*/ 82193 w 616449"/>
                <a:gd name="connsiteY10" fmla="*/ 4685015 h 4695289"/>
                <a:gd name="connsiteX11" fmla="*/ 30823 w 616449"/>
                <a:gd name="connsiteY11" fmla="*/ 4561725 h 4695289"/>
                <a:gd name="connsiteX12" fmla="*/ 0 w 616449"/>
                <a:gd name="connsiteY12" fmla="*/ 3554858 h 4695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16449" h="4695289">
                  <a:moveTo>
                    <a:pt x="534256" y="0"/>
                  </a:moveTo>
                  <a:lnTo>
                    <a:pt x="308225" y="2116476"/>
                  </a:lnTo>
                  <a:lnTo>
                    <a:pt x="554805" y="2496620"/>
                  </a:lnTo>
                  <a:lnTo>
                    <a:pt x="595901" y="2630184"/>
                  </a:lnTo>
                  <a:lnTo>
                    <a:pt x="616449" y="3390471"/>
                  </a:lnTo>
                  <a:lnTo>
                    <a:pt x="606175" y="3667874"/>
                  </a:lnTo>
                  <a:lnTo>
                    <a:pt x="554805" y="4150759"/>
                  </a:lnTo>
                  <a:lnTo>
                    <a:pt x="513708" y="4407613"/>
                  </a:lnTo>
                  <a:lnTo>
                    <a:pt x="410966" y="4654193"/>
                  </a:lnTo>
                  <a:lnTo>
                    <a:pt x="369870" y="4695289"/>
                  </a:lnTo>
                  <a:lnTo>
                    <a:pt x="82193" y="4685015"/>
                  </a:lnTo>
                  <a:lnTo>
                    <a:pt x="30823" y="4561725"/>
                  </a:lnTo>
                  <a:lnTo>
                    <a:pt x="0" y="3554858"/>
                  </a:lnTo>
                </a:path>
              </a:pathLst>
            </a:custGeom>
            <a:noFill/>
            <a:ln w="19050">
              <a:solidFill>
                <a:srgbClr val="46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2C53034-B6B6-EB95-21B0-5B939FF9F6FC}"/>
                </a:ext>
              </a:extLst>
            </p:cNvPr>
            <p:cNvSpPr/>
            <p:nvPr/>
          </p:nvSpPr>
          <p:spPr>
            <a:xfrm>
              <a:off x="2233697" y="2404069"/>
              <a:ext cx="126225" cy="202277"/>
            </a:xfrm>
            <a:custGeom>
              <a:avLst/>
              <a:gdLst>
                <a:gd name="connsiteX0" fmla="*/ 0 w 380144"/>
                <a:gd name="connsiteY0" fmla="*/ 113016 h 698643"/>
                <a:gd name="connsiteX1" fmla="*/ 41097 w 380144"/>
                <a:gd name="connsiteY1" fmla="*/ 30823 h 698643"/>
                <a:gd name="connsiteX2" fmla="*/ 133564 w 380144"/>
                <a:gd name="connsiteY2" fmla="*/ 10274 h 698643"/>
                <a:gd name="connsiteX3" fmla="*/ 287677 w 380144"/>
                <a:gd name="connsiteY3" fmla="*/ 0 h 698643"/>
                <a:gd name="connsiteX4" fmla="*/ 369870 w 380144"/>
                <a:gd name="connsiteY4" fmla="*/ 41097 h 698643"/>
                <a:gd name="connsiteX5" fmla="*/ 380144 w 380144"/>
                <a:gd name="connsiteY5" fmla="*/ 195209 h 698643"/>
                <a:gd name="connsiteX6" fmla="*/ 380144 w 380144"/>
                <a:gd name="connsiteY6" fmla="*/ 698643 h 698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0144" h="698643">
                  <a:moveTo>
                    <a:pt x="0" y="113016"/>
                  </a:moveTo>
                  <a:lnTo>
                    <a:pt x="41097" y="30823"/>
                  </a:lnTo>
                  <a:lnTo>
                    <a:pt x="133564" y="10274"/>
                  </a:lnTo>
                  <a:lnTo>
                    <a:pt x="287677" y="0"/>
                  </a:lnTo>
                  <a:lnTo>
                    <a:pt x="369870" y="41097"/>
                  </a:lnTo>
                  <a:lnTo>
                    <a:pt x="380144" y="195209"/>
                  </a:lnTo>
                  <a:lnTo>
                    <a:pt x="380144" y="698643"/>
                  </a:lnTo>
                </a:path>
              </a:pathLst>
            </a:custGeom>
            <a:noFill/>
            <a:ln w="19050">
              <a:solidFill>
                <a:srgbClr val="46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C85009CD-4FEF-95E1-20F0-EBA9BA183A79}"/>
                </a:ext>
              </a:extLst>
            </p:cNvPr>
            <p:cNvSpPr/>
            <p:nvPr/>
          </p:nvSpPr>
          <p:spPr>
            <a:xfrm>
              <a:off x="2063122" y="2418942"/>
              <a:ext cx="170575" cy="404553"/>
            </a:xfrm>
            <a:prstGeom prst="roundRect">
              <a:avLst/>
            </a:prstGeom>
            <a:noFill/>
            <a:ln w="19050">
              <a:solidFill>
                <a:srgbClr val="46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86FD51D-31FF-3B60-D9F3-51BFE1F81B8C}"/>
                </a:ext>
              </a:extLst>
            </p:cNvPr>
            <p:cNvSpPr/>
            <p:nvPr/>
          </p:nvSpPr>
          <p:spPr>
            <a:xfrm>
              <a:off x="1868667" y="2389195"/>
              <a:ext cx="191044" cy="467021"/>
            </a:xfrm>
            <a:custGeom>
              <a:avLst/>
              <a:gdLst>
                <a:gd name="connsiteX0" fmla="*/ 61645 w 575353"/>
                <a:gd name="connsiteY0" fmla="*/ 277403 h 1613043"/>
                <a:gd name="connsiteX1" fmla="*/ 71919 w 575353"/>
                <a:gd name="connsiteY1" fmla="*/ 123290 h 1613043"/>
                <a:gd name="connsiteX2" fmla="*/ 133564 w 575353"/>
                <a:gd name="connsiteY2" fmla="*/ 20549 h 1613043"/>
                <a:gd name="connsiteX3" fmla="*/ 328773 w 575353"/>
                <a:gd name="connsiteY3" fmla="*/ 0 h 1613043"/>
                <a:gd name="connsiteX4" fmla="*/ 452063 w 575353"/>
                <a:gd name="connsiteY4" fmla="*/ 10275 h 1613043"/>
                <a:gd name="connsiteX5" fmla="*/ 493160 w 575353"/>
                <a:gd name="connsiteY5" fmla="*/ 71920 h 1613043"/>
                <a:gd name="connsiteX6" fmla="*/ 544531 w 575353"/>
                <a:gd name="connsiteY6" fmla="*/ 164387 h 1613043"/>
                <a:gd name="connsiteX7" fmla="*/ 575353 w 575353"/>
                <a:gd name="connsiteY7" fmla="*/ 1458931 h 1613043"/>
                <a:gd name="connsiteX8" fmla="*/ 544531 w 575353"/>
                <a:gd name="connsiteY8" fmla="*/ 1571947 h 1613043"/>
                <a:gd name="connsiteX9" fmla="*/ 421241 w 575353"/>
                <a:gd name="connsiteY9" fmla="*/ 1613043 h 1613043"/>
                <a:gd name="connsiteX10" fmla="*/ 123290 w 575353"/>
                <a:gd name="connsiteY10" fmla="*/ 1602769 h 1613043"/>
                <a:gd name="connsiteX11" fmla="*/ 0 w 575353"/>
                <a:gd name="connsiteY11" fmla="*/ 1530850 h 1613043"/>
                <a:gd name="connsiteX12" fmla="*/ 10275 w 575353"/>
                <a:gd name="connsiteY12" fmla="*/ 842481 h 1613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5353" h="1613043">
                  <a:moveTo>
                    <a:pt x="61645" y="277403"/>
                  </a:moveTo>
                  <a:lnTo>
                    <a:pt x="71919" y="123290"/>
                  </a:lnTo>
                  <a:lnTo>
                    <a:pt x="133564" y="20549"/>
                  </a:lnTo>
                  <a:lnTo>
                    <a:pt x="328773" y="0"/>
                  </a:lnTo>
                  <a:lnTo>
                    <a:pt x="452063" y="10275"/>
                  </a:lnTo>
                  <a:lnTo>
                    <a:pt x="493160" y="71920"/>
                  </a:lnTo>
                  <a:lnTo>
                    <a:pt x="544531" y="164387"/>
                  </a:lnTo>
                  <a:lnTo>
                    <a:pt x="575353" y="1458931"/>
                  </a:lnTo>
                  <a:lnTo>
                    <a:pt x="544531" y="1571947"/>
                  </a:lnTo>
                  <a:lnTo>
                    <a:pt x="421241" y="1613043"/>
                  </a:lnTo>
                  <a:lnTo>
                    <a:pt x="123290" y="1602769"/>
                  </a:lnTo>
                  <a:lnTo>
                    <a:pt x="0" y="1530850"/>
                  </a:lnTo>
                  <a:lnTo>
                    <a:pt x="10275" y="842481"/>
                  </a:lnTo>
                </a:path>
              </a:pathLst>
            </a:custGeom>
            <a:noFill/>
            <a:ln w="19050">
              <a:solidFill>
                <a:srgbClr val="46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A152630-07B9-6E7C-E96E-45412F80CABC}"/>
                </a:ext>
              </a:extLst>
            </p:cNvPr>
            <p:cNvSpPr/>
            <p:nvPr/>
          </p:nvSpPr>
          <p:spPr>
            <a:xfrm>
              <a:off x="1616216" y="2612295"/>
              <a:ext cx="242216" cy="211200"/>
            </a:xfrm>
            <a:custGeom>
              <a:avLst/>
              <a:gdLst>
                <a:gd name="connsiteX0" fmla="*/ 0 w 729465"/>
                <a:gd name="connsiteY0" fmla="*/ 0 h 729465"/>
                <a:gd name="connsiteX1" fmla="*/ 30822 w 729465"/>
                <a:gd name="connsiteY1" fmla="*/ 133564 h 729465"/>
                <a:gd name="connsiteX2" fmla="*/ 297950 w 729465"/>
                <a:gd name="connsiteY2" fmla="*/ 708917 h 729465"/>
                <a:gd name="connsiteX3" fmla="*/ 339047 w 729465"/>
                <a:gd name="connsiteY3" fmla="*/ 729465 h 729465"/>
                <a:gd name="connsiteX4" fmla="*/ 565078 w 729465"/>
                <a:gd name="connsiteY4" fmla="*/ 729465 h 729465"/>
                <a:gd name="connsiteX5" fmla="*/ 647272 w 729465"/>
                <a:gd name="connsiteY5" fmla="*/ 688369 h 729465"/>
                <a:gd name="connsiteX6" fmla="*/ 729465 w 729465"/>
                <a:gd name="connsiteY6" fmla="*/ 616450 h 729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9465" h="729465">
                  <a:moveTo>
                    <a:pt x="0" y="0"/>
                  </a:moveTo>
                  <a:lnTo>
                    <a:pt x="30822" y="133564"/>
                  </a:lnTo>
                  <a:lnTo>
                    <a:pt x="297950" y="708917"/>
                  </a:lnTo>
                  <a:lnTo>
                    <a:pt x="339047" y="729465"/>
                  </a:lnTo>
                  <a:lnTo>
                    <a:pt x="565078" y="729465"/>
                  </a:lnTo>
                  <a:lnTo>
                    <a:pt x="647272" y="688369"/>
                  </a:lnTo>
                  <a:lnTo>
                    <a:pt x="729465" y="616450"/>
                  </a:lnTo>
                </a:path>
              </a:pathLst>
            </a:custGeom>
            <a:noFill/>
            <a:ln w="19050">
              <a:solidFill>
                <a:srgbClr val="46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96F48C7-7815-7A75-EFA5-1ADAEB0A7C6A}"/>
                </a:ext>
              </a:extLst>
            </p:cNvPr>
            <p:cNvSpPr/>
            <p:nvPr/>
          </p:nvSpPr>
          <p:spPr>
            <a:xfrm>
              <a:off x="1759499" y="1954896"/>
              <a:ext cx="197867" cy="29747"/>
            </a:xfrm>
            <a:custGeom>
              <a:avLst/>
              <a:gdLst>
                <a:gd name="connsiteX0" fmla="*/ 0 w 595901"/>
                <a:gd name="connsiteY0" fmla="*/ 102742 h 102742"/>
                <a:gd name="connsiteX1" fmla="*/ 123290 w 595901"/>
                <a:gd name="connsiteY1" fmla="*/ 30823 h 102742"/>
                <a:gd name="connsiteX2" fmla="*/ 318499 w 595901"/>
                <a:gd name="connsiteY2" fmla="*/ 0 h 102742"/>
                <a:gd name="connsiteX3" fmla="*/ 595901 w 595901"/>
                <a:gd name="connsiteY3" fmla="*/ 0 h 102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5901" h="102742">
                  <a:moveTo>
                    <a:pt x="0" y="102742"/>
                  </a:moveTo>
                  <a:lnTo>
                    <a:pt x="123290" y="30823"/>
                  </a:lnTo>
                  <a:lnTo>
                    <a:pt x="318499" y="0"/>
                  </a:lnTo>
                  <a:lnTo>
                    <a:pt x="595901" y="0"/>
                  </a:lnTo>
                </a:path>
              </a:pathLst>
            </a:custGeom>
            <a:noFill/>
            <a:ln w="19050">
              <a:solidFill>
                <a:srgbClr val="46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DD12D5A-7703-08A7-5DF9-A2EB38B14C1D}"/>
                </a:ext>
              </a:extLst>
            </p:cNvPr>
            <p:cNvSpPr/>
            <p:nvPr/>
          </p:nvSpPr>
          <p:spPr>
            <a:xfrm>
              <a:off x="1715150" y="2103629"/>
              <a:ext cx="378676" cy="386705"/>
            </a:xfrm>
            <a:custGeom>
              <a:avLst/>
              <a:gdLst>
                <a:gd name="connsiteX0" fmla="*/ 0 w 1140432"/>
                <a:gd name="connsiteY0" fmla="*/ 1335641 h 1335641"/>
                <a:gd name="connsiteX1" fmla="*/ 164387 w 1140432"/>
                <a:gd name="connsiteY1" fmla="*/ 1181528 h 1335641"/>
                <a:gd name="connsiteX2" fmla="*/ 267128 w 1140432"/>
                <a:gd name="connsiteY2" fmla="*/ 1058239 h 1335641"/>
                <a:gd name="connsiteX3" fmla="*/ 246580 w 1140432"/>
                <a:gd name="connsiteY3" fmla="*/ 873304 h 1335641"/>
                <a:gd name="connsiteX4" fmla="*/ 359596 w 1140432"/>
                <a:gd name="connsiteY4" fmla="*/ 852755 h 1335641"/>
                <a:gd name="connsiteX5" fmla="*/ 647272 w 1140432"/>
                <a:gd name="connsiteY5" fmla="*/ 883578 h 1335641"/>
                <a:gd name="connsiteX6" fmla="*/ 688369 w 1140432"/>
                <a:gd name="connsiteY6" fmla="*/ 852755 h 1335641"/>
                <a:gd name="connsiteX7" fmla="*/ 996594 w 1140432"/>
                <a:gd name="connsiteY7" fmla="*/ 595901 h 1335641"/>
                <a:gd name="connsiteX8" fmla="*/ 1140432 w 1140432"/>
                <a:gd name="connsiteY8" fmla="*/ 339048 h 1335641"/>
                <a:gd name="connsiteX9" fmla="*/ 1119883 w 1140432"/>
                <a:gd name="connsiteY9" fmla="*/ 0 h 1335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40432" h="1335641">
                  <a:moveTo>
                    <a:pt x="0" y="1335641"/>
                  </a:moveTo>
                  <a:lnTo>
                    <a:pt x="164387" y="1181528"/>
                  </a:lnTo>
                  <a:lnTo>
                    <a:pt x="267128" y="1058239"/>
                  </a:lnTo>
                  <a:lnTo>
                    <a:pt x="246580" y="873304"/>
                  </a:lnTo>
                  <a:lnTo>
                    <a:pt x="359596" y="852755"/>
                  </a:lnTo>
                  <a:lnTo>
                    <a:pt x="647272" y="883578"/>
                  </a:lnTo>
                  <a:lnTo>
                    <a:pt x="688369" y="852755"/>
                  </a:lnTo>
                  <a:lnTo>
                    <a:pt x="996594" y="595901"/>
                  </a:lnTo>
                  <a:lnTo>
                    <a:pt x="1140432" y="339048"/>
                  </a:lnTo>
                  <a:lnTo>
                    <a:pt x="1119883" y="0"/>
                  </a:lnTo>
                </a:path>
              </a:pathLst>
            </a:custGeom>
            <a:noFill/>
            <a:ln w="19050">
              <a:solidFill>
                <a:srgbClr val="46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92697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E02392-384D-88B8-15E9-7FAFD3D1A4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DAA616D-CF6F-1F1A-9911-08B89CE5F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I. Spatial Systems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AC945A8-F40F-E82A-2BE8-2E0149C07A0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B. Two Dimensional </a:t>
            </a:r>
          </a:p>
          <a:p>
            <a:pPr lvl="1"/>
            <a:r>
              <a:rPr lang="en-US" dirty="0"/>
              <a:t>1. Planar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Disadvantages</a:t>
            </a:r>
          </a:p>
          <a:p>
            <a:pPr lvl="3"/>
            <a:r>
              <a:rPr lang="en-US" dirty="0"/>
              <a:t>We're on a 3D earth</a:t>
            </a:r>
          </a:p>
          <a:p>
            <a:pPr lvl="3"/>
            <a:r>
              <a:rPr lang="en-US" dirty="0"/>
              <a:t>We want to put it in a 2D system</a:t>
            </a:r>
          </a:p>
          <a:p>
            <a:pPr lvl="3"/>
            <a:endParaRPr lang="en-US" dirty="0"/>
          </a:p>
          <a:p>
            <a:pPr lvl="3"/>
            <a:r>
              <a:rPr lang="en-US" dirty="0"/>
              <a:t>With a direct projection we get a distorted representation</a:t>
            </a:r>
          </a:p>
          <a:p>
            <a:endParaRPr lang="en-US" dirty="0"/>
          </a:p>
          <a:p>
            <a:pPr lvl="2"/>
            <a:r>
              <a:rPr lang="en-US" dirty="0"/>
              <a:t>Different mathematical projections distort different ways.</a:t>
            </a:r>
          </a:p>
        </p:txBody>
      </p:sp>
      <p:grpSp>
        <p:nvGrpSpPr>
          <p:cNvPr id="491" name="Group 490">
            <a:extLst>
              <a:ext uri="{FF2B5EF4-FFF2-40B4-BE49-F238E27FC236}">
                <a16:creationId xmlns:a16="http://schemas.microsoft.com/office/drawing/2014/main" id="{DBBBC538-78F0-C8F0-E2F5-E973D0FA689B}"/>
              </a:ext>
            </a:extLst>
          </p:cNvPr>
          <p:cNvGrpSpPr/>
          <p:nvPr/>
        </p:nvGrpSpPr>
        <p:grpSpPr>
          <a:xfrm>
            <a:off x="6788730" y="969821"/>
            <a:ext cx="3394364" cy="5306291"/>
            <a:chOff x="6788730" y="969821"/>
            <a:chExt cx="3394364" cy="5306291"/>
          </a:xfrm>
        </p:grpSpPr>
        <p:sp>
          <p:nvSpPr>
            <p:cNvPr id="219" name="Rectangle 218">
              <a:extLst>
                <a:ext uri="{FF2B5EF4-FFF2-40B4-BE49-F238E27FC236}">
                  <a16:creationId xmlns:a16="http://schemas.microsoft.com/office/drawing/2014/main" id="{34D1064B-87D5-1786-086E-35609B9B4BA3}"/>
                </a:ext>
              </a:extLst>
            </p:cNvPr>
            <p:cNvSpPr/>
            <p:nvPr/>
          </p:nvSpPr>
          <p:spPr>
            <a:xfrm>
              <a:off x="6788730" y="969821"/>
              <a:ext cx="3394364" cy="5306291"/>
            </a:xfrm>
            <a:prstGeom prst="rect">
              <a:avLst/>
            </a:prstGeom>
            <a:solidFill>
              <a:schemeClr val="bg1"/>
            </a:solidFill>
            <a:ln w="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90" name="Group 489">
              <a:extLst>
                <a:ext uri="{FF2B5EF4-FFF2-40B4-BE49-F238E27FC236}">
                  <a16:creationId xmlns:a16="http://schemas.microsoft.com/office/drawing/2014/main" id="{56D02889-F7C2-2044-F53C-7B77E46EC4B7}"/>
                </a:ext>
              </a:extLst>
            </p:cNvPr>
            <p:cNvGrpSpPr/>
            <p:nvPr/>
          </p:nvGrpSpPr>
          <p:grpSpPr>
            <a:xfrm>
              <a:off x="7059457" y="1213185"/>
              <a:ext cx="2852910" cy="4819562"/>
              <a:chOff x="7059457" y="1086634"/>
              <a:chExt cx="2852910" cy="4819562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13CE380C-A389-CFEE-BBD9-9ED6A2CF46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29765" y="1086634"/>
                <a:ext cx="2712294" cy="1451276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1D6DBC53-D4FD-5872-73FD-F5986D730C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53102" y="2709121"/>
                <a:ext cx="2265621" cy="1654263"/>
              </a:xfrm>
              <a:prstGeom prst="rect">
                <a:avLst/>
              </a:prstGeom>
            </p:spPr>
          </p:pic>
          <p:grpSp>
            <p:nvGrpSpPr>
              <p:cNvPr id="489" name="Group 488">
                <a:extLst>
                  <a:ext uri="{FF2B5EF4-FFF2-40B4-BE49-F238E27FC236}">
                    <a16:creationId xmlns:a16="http://schemas.microsoft.com/office/drawing/2014/main" id="{061DF1E0-6402-743B-1B91-009268B11E38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059457" y="4534596"/>
                <a:ext cx="2852910" cy="1371600"/>
                <a:chOff x="3089161" y="3841869"/>
                <a:chExt cx="3764747" cy="1809986"/>
              </a:xfrm>
            </p:grpSpPr>
            <p:grpSp>
              <p:nvGrpSpPr>
                <p:cNvPr id="403" name="Group 402">
                  <a:extLst>
                    <a:ext uri="{FF2B5EF4-FFF2-40B4-BE49-F238E27FC236}">
                      <a16:creationId xmlns:a16="http://schemas.microsoft.com/office/drawing/2014/main" id="{5846F956-ACDA-CDC0-7D25-2EBB0B34F3E5}"/>
                    </a:ext>
                  </a:extLst>
                </p:cNvPr>
                <p:cNvGrpSpPr/>
                <p:nvPr/>
              </p:nvGrpSpPr>
              <p:grpSpPr>
                <a:xfrm>
                  <a:off x="3089161" y="3841869"/>
                  <a:ext cx="3764747" cy="1809986"/>
                  <a:chOff x="348169" y="331146"/>
                  <a:chExt cx="4767263" cy="2290763"/>
                </a:xfrm>
                <a:solidFill>
                  <a:srgbClr val="FBFBFB"/>
                </a:solidFill>
              </p:grpSpPr>
              <p:sp>
                <p:nvSpPr>
                  <p:cNvPr id="404" name="Freeform: Shape 403">
                    <a:extLst>
                      <a:ext uri="{FF2B5EF4-FFF2-40B4-BE49-F238E27FC236}">
                        <a16:creationId xmlns:a16="http://schemas.microsoft.com/office/drawing/2014/main" id="{6596D8E3-8DB3-E903-EF3B-D86E123EB507}"/>
                      </a:ext>
                    </a:extLst>
                  </p:cNvPr>
                  <p:cNvSpPr/>
                  <p:nvPr/>
                </p:nvSpPr>
                <p:spPr>
                  <a:xfrm>
                    <a:off x="348169" y="331146"/>
                    <a:ext cx="4767263" cy="2290763"/>
                  </a:xfrm>
                  <a:custGeom>
                    <a:avLst/>
                    <a:gdLst>
                      <a:gd name="connsiteX0" fmla="*/ 990600 w 4767263"/>
                      <a:gd name="connsiteY0" fmla="*/ 4763 h 2290763"/>
                      <a:gd name="connsiteX1" fmla="*/ 704850 w 4767263"/>
                      <a:gd name="connsiteY1" fmla="*/ 76200 h 2290763"/>
                      <a:gd name="connsiteX2" fmla="*/ 371475 w 4767263"/>
                      <a:gd name="connsiteY2" fmla="*/ 404813 h 2290763"/>
                      <a:gd name="connsiteX3" fmla="*/ 123825 w 4767263"/>
                      <a:gd name="connsiteY3" fmla="*/ 752475 h 2290763"/>
                      <a:gd name="connsiteX4" fmla="*/ 0 w 4767263"/>
                      <a:gd name="connsiteY4" fmla="*/ 1157288 h 2290763"/>
                      <a:gd name="connsiteX5" fmla="*/ 4763 w 4767263"/>
                      <a:gd name="connsiteY5" fmla="*/ 1414463 h 2290763"/>
                      <a:gd name="connsiteX6" fmla="*/ 71438 w 4767263"/>
                      <a:gd name="connsiteY6" fmla="*/ 1762125 h 2290763"/>
                      <a:gd name="connsiteX7" fmla="*/ 157163 w 4767263"/>
                      <a:gd name="connsiteY7" fmla="*/ 2090738 h 2290763"/>
                      <a:gd name="connsiteX8" fmla="*/ 266700 w 4767263"/>
                      <a:gd name="connsiteY8" fmla="*/ 2266950 h 2290763"/>
                      <a:gd name="connsiteX9" fmla="*/ 352425 w 4767263"/>
                      <a:gd name="connsiteY9" fmla="*/ 2276475 h 2290763"/>
                      <a:gd name="connsiteX10" fmla="*/ 461963 w 4767263"/>
                      <a:gd name="connsiteY10" fmla="*/ 2238375 h 2290763"/>
                      <a:gd name="connsiteX11" fmla="*/ 561975 w 4767263"/>
                      <a:gd name="connsiteY11" fmla="*/ 2195513 h 2290763"/>
                      <a:gd name="connsiteX12" fmla="*/ 619125 w 4767263"/>
                      <a:gd name="connsiteY12" fmla="*/ 2119313 h 2290763"/>
                      <a:gd name="connsiteX13" fmla="*/ 757238 w 4767263"/>
                      <a:gd name="connsiteY13" fmla="*/ 1933575 h 2290763"/>
                      <a:gd name="connsiteX14" fmla="*/ 890588 w 4767263"/>
                      <a:gd name="connsiteY14" fmla="*/ 1671638 h 2290763"/>
                      <a:gd name="connsiteX15" fmla="*/ 1009650 w 4767263"/>
                      <a:gd name="connsiteY15" fmla="*/ 1400175 h 2290763"/>
                      <a:gd name="connsiteX16" fmla="*/ 1066800 w 4767263"/>
                      <a:gd name="connsiteY16" fmla="*/ 1138238 h 2290763"/>
                      <a:gd name="connsiteX17" fmla="*/ 1100138 w 4767263"/>
                      <a:gd name="connsiteY17" fmla="*/ 1433513 h 2290763"/>
                      <a:gd name="connsiteX18" fmla="*/ 1195388 w 4767263"/>
                      <a:gd name="connsiteY18" fmla="*/ 1766888 h 2290763"/>
                      <a:gd name="connsiteX19" fmla="*/ 1338263 w 4767263"/>
                      <a:gd name="connsiteY19" fmla="*/ 2066925 h 2290763"/>
                      <a:gd name="connsiteX20" fmla="*/ 1447800 w 4767263"/>
                      <a:gd name="connsiteY20" fmla="*/ 2219325 h 2290763"/>
                      <a:gd name="connsiteX21" fmla="*/ 1514475 w 4767263"/>
                      <a:gd name="connsiteY21" fmla="*/ 2257425 h 2290763"/>
                      <a:gd name="connsiteX22" fmla="*/ 1609725 w 4767263"/>
                      <a:gd name="connsiteY22" fmla="*/ 2290763 h 2290763"/>
                      <a:gd name="connsiteX23" fmla="*/ 1724025 w 4767263"/>
                      <a:gd name="connsiteY23" fmla="*/ 2205038 h 2290763"/>
                      <a:gd name="connsiteX24" fmla="*/ 1862138 w 4767263"/>
                      <a:gd name="connsiteY24" fmla="*/ 2047875 h 2290763"/>
                      <a:gd name="connsiteX25" fmla="*/ 1995488 w 4767263"/>
                      <a:gd name="connsiteY25" fmla="*/ 1719263 h 2290763"/>
                      <a:gd name="connsiteX26" fmla="*/ 2085975 w 4767263"/>
                      <a:gd name="connsiteY26" fmla="*/ 1423988 h 2290763"/>
                      <a:gd name="connsiteX27" fmla="*/ 2095500 w 4767263"/>
                      <a:gd name="connsiteY27" fmla="*/ 1133475 h 2290763"/>
                      <a:gd name="connsiteX28" fmla="*/ 2143125 w 4767263"/>
                      <a:gd name="connsiteY28" fmla="*/ 1423988 h 2290763"/>
                      <a:gd name="connsiteX29" fmla="*/ 2214563 w 4767263"/>
                      <a:gd name="connsiteY29" fmla="*/ 1747838 h 2290763"/>
                      <a:gd name="connsiteX30" fmla="*/ 2347913 w 4767263"/>
                      <a:gd name="connsiteY30" fmla="*/ 1981200 h 2290763"/>
                      <a:gd name="connsiteX31" fmla="*/ 2466975 w 4767263"/>
                      <a:gd name="connsiteY31" fmla="*/ 2152650 h 2290763"/>
                      <a:gd name="connsiteX32" fmla="*/ 2600325 w 4767263"/>
                      <a:gd name="connsiteY32" fmla="*/ 2257425 h 2290763"/>
                      <a:gd name="connsiteX33" fmla="*/ 2657475 w 4767263"/>
                      <a:gd name="connsiteY33" fmla="*/ 2266950 h 2290763"/>
                      <a:gd name="connsiteX34" fmla="*/ 2771775 w 4767263"/>
                      <a:gd name="connsiteY34" fmla="*/ 2262188 h 2290763"/>
                      <a:gd name="connsiteX35" fmla="*/ 2852738 w 4767263"/>
                      <a:gd name="connsiteY35" fmla="*/ 2224088 h 2290763"/>
                      <a:gd name="connsiteX36" fmla="*/ 2933700 w 4767263"/>
                      <a:gd name="connsiteY36" fmla="*/ 2147888 h 2290763"/>
                      <a:gd name="connsiteX37" fmla="*/ 3067050 w 4767263"/>
                      <a:gd name="connsiteY37" fmla="*/ 1990725 h 2290763"/>
                      <a:gd name="connsiteX38" fmla="*/ 3257550 w 4767263"/>
                      <a:gd name="connsiteY38" fmla="*/ 1704975 h 2290763"/>
                      <a:gd name="connsiteX39" fmla="*/ 3352800 w 4767263"/>
                      <a:gd name="connsiteY39" fmla="*/ 1519238 h 2290763"/>
                      <a:gd name="connsiteX40" fmla="*/ 3381375 w 4767263"/>
                      <a:gd name="connsiteY40" fmla="*/ 1414463 h 2290763"/>
                      <a:gd name="connsiteX41" fmla="*/ 3438525 w 4767263"/>
                      <a:gd name="connsiteY41" fmla="*/ 1171575 h 2290763"/>
                      <a:gd name="connsiteX42" fmla="*/ 3538538 w 4767263"/>
                      <a:gd name="connsiteY42" fmla="*/ 1419225 h 2290763"/>
                      <a:gd name="connsiteX43" fmla="*/ 3662363 w 4767263"/>
                      <a:gd name="connsiteY43" fmla="*/ 1709738 h 2290763"/>
                      <a:gd name="connsiteX44" fmla="*/ 3700463 w 4767263"/>
                      <a:gd name="connsiteY44" fmla="*/ 1752600 h 2290763"/>
                      <a:gd name="connsiteX45" fmla="*/ 3848100 w 4767263"/>
                      <a:gd name="connsiteY45" fmla="*/ 1990725 h 2290763"/>
                      <a:gd name="connsiteX46" fmla="*/ 4052888 w 4767263"/>
                      <a:gd name="connsiteY46" fmla="*/ 2143125 h 2290763"/>
                      <a:gd name="connsiteX47" fmla="*/ 4210050 w 4767263"/>
                      <a:gd name="connsiteY47" fmla="*/ 2257425 h 2290763"/>
                      <a:gd name="connsiteX48" fmla="*/ 4362450 w 4767263"/>
                      <a:gd name="connsiteY48" fmla="*/ 2252663 h 2290763"/>
                      <a:gd name="connsiteX49" fmla="*/ 4467225 w 4767263"/>
                      <a:gd name="connsiteY49" fmla="*/ 2219325 h 2290763"/>
                      <a:gd name="connsiteX50" fmla="*/ 4510088 w 4767263"/>
                      <a:gd name="connsiteY50" fmla="*/ 2128838 h 2290763"/>
                      <a:gd name="connsiteX51" fmla="*/ 4610100 w 4767263"/>
                      <a:gd name="connsiteY51" fmla="*/ 1966913 h 2290763"/>
                      <a:gd name="connsiteX52" fmla="*/ 4710113 w 4767263"/>
                      <a:gd name="connsiteY52" fmla="*/ 1676400 h 2290763"/>
                      <a:gd name="connsiteX53" fmla="*/ 4767263 w 4767263"/>
                      <a:gd name="connsiteY53" fmla="*/ 1423988 h 2290763"/>
                      <a:gd name="connsiteX54" fmla="*/ 4767263 w 4767263"/>
                      <a:gd name="connsiteY54" fmla="*/ 1119188 h 2290763"/>
                      <a:gd name="connsiteX55" fmla="*/ 4714875 w 4767263"/>
                      <a:gd name="connsiteY55" fmla="*/ 942975 h 2290763"/>
                      <a:gd name="connsiteX56" fmla="*/ 4638675 w 4767263"/>
                      <a:gd name="connsiteY56" fmla="*/ 847725 h 2290763"/>
                      <a:gd name="connsiteX57" fmla="*/ 4476750 w 4767263"/>
                      <a:gd name="connsiteY57" fmla="*/ 695325 h 2290763"/>
                      <a:gd name="connsiteX58" fmla="*/ 4324350 w 4767263"/>
                      <a:gd name="connsiteY58" fmla="*/ 561975 h 2290763"/>
                      <a:gd name="connsiteX59" fmla="*/ 4476750 w 4767263"/>
                      <a:gd name="connsiteY59" fmla="*/ 557213 h 2290763"/>
                      <a:gd name="connsiteX60" fmla="*/ 4343400 w 4767263"/>
                      <a:gd name="connsiteY60" fmla="*/ 433388 h 2290763"/>
                      <a:gd name="connsiteX61" fmla="*/ 4181475 w 4767263"/>
                      <a:gd name="connsiteY61" fmla="*/ 309563 h 2290763"/>
                      <a:gd name="connsiteX62" fmla="*/ 3833813 w 4767263"/>
                      <a:gd name="connsiteY62" fmla="*/ 157163 h 2290763"/>
                      <a:gd name="connsiteX63" fmla="*/ 3533775 w 4767263"/>
                      <a:gd name="connsiteY63" fmla="*/ 66675 h 2290763"/>
                      <a:gd name="connsiteX64" fmla="*/ 3062288 w 4767263"/>
                      <a:gd name="connsiteY64" fmla="*/ 28575 h 2290763"/>
                      <a:gd name="connsiteX65" fmla="*/ 2952750 w 4767263"/>
                      <a:gd name="connsiteY65" fmla="*/ 0 h 2290763"/>
                      <a:gd name="connsiteX66" fmla="*/ 2628900 w 4767263"/>
                      <a:gd name="connsiteY66" fmla="*/ 28575 h 2290763"/>
                      <a:gd name="connsiteX67" fmla="*/ 2371725 w 4767263"/>
                      <a:gd name="connsiteY67" fmla="*/ 109538 h 2290763"/>
                      <a:gd name="connsiteX68" fmla="*/ 2266950 w 4767263"/>
                      <a:gd name="connsiteY68" fmla="*/ 200025 h 2290763"/>
                      <a:gd name="connsiteX69" fmla="*/ 2176463 w 4767263"/>
                      <a:gd name="connsiteY69" fmla="*/ 285750 h 2290763"/>
                      <a:gd name="connsiteX70" fmla="*/ 2257425 w 4767263"/>
                      <a:gd name="connsiteY70" fmla="*/ 285750 h 2290763"/>
                      <a:gd name="connsiteX71" fmla="*/ 2038350 w 4767263"/>
                      <a:gd name="connsiteY71" fmla="*/ 571500 h 2290763"/>
                      <a:gd name="connsiteX72" fmla="*/ 1914525 w 4767263"/>
                      <a:gd name="connsiteY72" fmla="*/ 876300 h 2290763"/>
                      <a:gd name="connsiteX73" fmla="*/ 1824038 w 4767263"/>
                      <a:gd name="connsiteY73" fmla="*/ 1162050 h 2290763"/>
                      <a:gd name="connsiteX74" fmla="*/ 1828800 w 4767263"/>
                      <a:gd name="connsiteY74" fmla="*/ 962025 h 2290763"/>
                      <a:gd name="connsiteX75" fmla="*/ 1785938 w 4767263"/>
                      <a:gd name="connsiteY75" fmla="*/ 857250 h 2290763"/>
                      <a:gd name="connsiteX76" fmla="*/ 1657350 w 4767263"/>
                      <a:gd name="connsiteY76" fmla="*/ 523875 h 2290763"/>
                      <a:gd name="connsiteX77" fmla="*/ 1528763 w 4767263"/>
                      <a:gd name="connsiteY77" fmla="*/ 271463 h 2290763"/>
                      <a:gd name="connsiteX78" fmla="*/ 1747838 w 4767263"/>
                      <a:gd name="connsiteY78" fmla="*/ 271463 h 2290763"/>
                      <a:gd name="connsiteX79" fmla="*/ 1590675 w 4767263"/>
                      <a:gd name="connsiteY79" fmla="*/ 157163 h 2290763"/>
                      <a:gd name="connsiteX80" fmla="*/ 1419225 w 4767263"/>
                      <a:gd name="connsiteY80" fmla="*/ 66675 h 2290763"/>
                      <a:gd name="connsiteX81" fmla="*/ 1214438 w 4767263"/>
                      <a:gd name="connsiteY81" fmla="*/ 4763 h 2290763"/>
                      <a:gd name="connsiteX82" fmla="*/ 990600 w 4767263"/>
                      <a:gd name="connsiteY82" fmla="*/ 4763 h 22907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</a:cxnLst>
                    <a:rect l="l" t="t" r="r" b="b"/>
                    <a:pathLst>
                      <a:path w="4767263" h="2290763">
                        <a:moveTo>
                          <a:pt x="990600" y="4763"/>
                        </a:moveTo>
                        <a:lnTo>
                          <a:pt x="704850" y="76200"/>
                        </a:lnTo>
                        <a:lnTo>
                          <a:pt x="371475" y="404813"/>
                        </a:lnTo>
                        <a:lnTo>
                          <a:pt x="123825" y="752475"/>
                        </a:lnTo>
                        <a:lnTo>
                          <a:pt x="0" y="1157288"/>
                        </a:lnTo>
                        <a:cubicBezTo>
                          <a:pt x="1588" y="1243013"/>
                          <a:pt x="3175" y="1328738"/>
                          <a:pt x="4763" y="1414463"/>
                        </a:cubicBezTo>
                        <a:lnTo>
                          <a:pt x="71438" y="1762125"/>
                        </a:lnTo>
                        <a:lnTo>
                          <a:pt x="157163" y="2090738"/>
                        </a:lnTo>
                        <a:lnTo>
                          <a:pt x="266700" y="2266950"/>
                        </a:lnTo>
                        <a:lnTo>
                          <a:pt x="352425" y="2276475"/>
                        </a:lnTo>
                        <a:lnTo>
                          <a:pt x="461963" y="2238375"/>
                        </a:lnTo>
                        <a:lnTo>
                          <a:pt x="561975" y="2195513"/>
                        </a:lnTo>
                        <a:lnTo>
                          <a:pt x="619125" y="2119313"/>
                        </a:lnTo>
                        <a:lnTo>
                          <a:pt x="757238" y="1933575"/>
                        </a:lnTo>
                        <a:lnTo>
                          <a:pt x="890588" y="1671638"/>
                        </a:lnTo>
                        <a:lnTo>
                          <a:pt x="1009650" y="1400175"/>
                        </a:lnTo>
                        <a:lnTo>
                          <a:pt x="1066800" y="1138238"/>
                        </a:lnTo>
                        <a:lnTo>
                          <a:pt x="1100138" y="1433513"/>
                        </a:lnTo>
                        <a:lnTo>
                          <a:pt x="1195388" y="1766888"/>
                        </a:lnTo>
                        <a:lnTo>
                          <a:pt x="1338263" y="2066925"/>
                        </a:lnTo>
                        <a:lnTo>
                          <a:pt x="1447800" y="2219325"/>
                        </a:lnTo>
                        <a:lnTo>
                          <a:pt x="1514475" y="2257425"/>
                        </a:lnTo>
                        <a:lnTo>
                          <a:pt x="1609725" y="2290763"/>
                        </a:lnTo>
                        <a:lnTo>
                          <a:pt x="1724025" y="2205038"/>
                        </a:lnTo>
                        <a:lnTo>
                          <a:pt x="1862138" y="2047875"/>
                        </a:lnTo>
                        <a:lnTo>
                          <a:pt x="1995488" y="1719263"/>
                        </a:lnTo>
                        <a:lnTo>
                          <a:pt x="2085975" y="1423988"/>
                        </a:lnTo>
                        <a:lnTo>
                          <a:pt x="2095500" y="1133475"/>
                        </a:lnTo>
                        <a:lnTo>
                          <a:pt x="2143125" y="1423988"/>
                        </a:lnTo>
                        <a:lnTo>
                          <a:pt x="2214563" y="1747838"/>
                        </a:lnTo>
                        <a:lnTo>
                          <a:pt x="2347913" y="1981200"/>
                        </a:lnTo>
                        <a:lnTo>
                          <a:pt x="2466975" y="2152650"/>
                        </a:lnTo>
                        <a:lnTo>
                          <a:pt x="2600325" y="2257425"/>
                        </a:lnTo>
                        <a:lnTo>
                          <a:pt x="2657475" y="2266950"/>
                        </a:lnTo>
                        <a:lnTo>
                          <a:pt x="2771775" y="2262188"/>
                        </a:lnTo>
                        <a:lnTo>
                          <a:pt x="2852738" y="2224088"/>
                        </a:lnTo>
                        <a:lnTo>
                          <a:pt x="2933700" y="2147888"/>
                        </a:lnTo>
                        <a:lnTo>
                          <a:pt x="3067050" y="1990725"/>
                        </a:lnTo>
                        <a:lnTo>
                          <a:pt x="3257550" y="1704975"/>
                        </a:lnTo>
                        <a:lnTo>
                          <a:pt x="3352800" y="1519238"/>
                        </a:lnTo>
                        <a:lnTo>
                          <a:pt x="3381375" y="1414463"/>
                        </a:lnTo>
                        <a:lnTo>
                          <a:pt x="3438525" y="1171575"/>
                        </a:lnTo>
                        <a:lnTo>
                          <a:pt x="3538538" y="1419225"/>
                        </a:lnTo>
                        <a:lnTo>
                          <a:pt x="3662363" y="1709738"/>
                        </a:lnTo>
                        <a:lnTo>
                          <a:pt x="3700463" y="1752600"/>
                        </a:lnTo>
                        <a:lnTo>
                          <a:pt x="3848100" y="1990725"/>
                        </a:lnTo>
                        <a:lnTo>
                          <a:pt x="4052888" y="2143125"/>
                        </a:lnTo>
                        <a:lnTo>
                          <a:pt x="4210050" y="2257425"/>
                        </a:lnTo>
                        <a:lnTo>
                          <a:pt x="4362450" y="2252663"/>
                        </a:lnTo>
                        <a:lnTo>
                          <a:pt x="4467225" y="2219325"/>
                        </a:lnTo>
                        <a:lnTo>
                          <a:pt x="4510088" y="2128838"/>
                        </a:lnTo>
                        <a:lnTo>
                          <a:pt x="4610100" y="1966913"/>
                        </a:lnTo>
                        <a:lnTo>
                          <a:pt x="4710113" y="1676400"/>
                        </a:lnTo>
                        <a:lnTo>
                          <a:pt x="4767263" y="1423988"/>
                        </a:lnTo>
                        <a:lnTo>
                          <a:pt x="4767263" y="1119188"/>
                        </a:lnTo>
                        <a:lnTo>
                          <a:pt x="4714875" y="942975"/>
                        </a:lnTo>
                        <a:lnTo>
                          <a:pt x="4638675" y="847725"/>
                        </a:lnTo>
                        <a:lnTo>
                          <a:pt x="4476750" y="695325"/>
                        </a:lnTo>
                        <a:lnTo>
                          <a:pt x="4324350" y="561975"/>
                        </a:lnTo>
                        <a:lnTo>
                          <a:pt x="4476750" y="557213"/>
                        </a:lnTo>
                        <a:lnTo>
                          <a:pt x="4343400" y="433388"/>
                        </a:lnTo>
                        <a:lnTo>
                          <a:pt x="4181475" y="309563"/>
                        </a:lnTo>
                        <a:lnTo>
                          <a:pt x="3833813" y="157163"/>
                        </a:lnTo>
                        <a:lnTo>
                          <a:pt x="3533775" y="66675"/>
                        </a:lnTo>
                        <a:lnTo>
                          <a:pt x="3062288" y="28575"/>
                        </a:lnTo>
                        <a:lnTo>
                          <a:pt x="2952750" y="0"/>
                        </a:lnTo>
                        <a:lnTo>
                          <a:pt x="2628900" y="28575"/>
                        </a:lnTo>
                        <a:lnTo>
                          <a:pt x="2371725" y="109538"/>
                        </a:lnTo>
                        <a:lnTo>
                          <a:pt x="2266950" y="200025"/>
                        </a:lnTo>
                        <a:lnTo>
                          <a:pt x="2176463" y="285750"/>
                        </a:lnTo>
                        <a:lnTo>
                          <a:pt x="2257425" y="285750"/>
                        </a:lnTo>
                        <a:lnTo>
                          <a:pt x="2038350" y="571500"/>
                        </a:lnTo>
                        <a:lnTo>
                          <a:pt x="1914525" y="876300"/>
                        </a:lnTo>
                        <a:lnTo>
                          <a:pt x="1824038" y="1162050"/>
                        </a:lnTo>
                        <a:lnTo>
                          <a:pt x="1828800" y="962025"/>
                        </a:lnTo>
                        <a:lnTo>
                          <a:pt x="1785938" y="857250"/>
                        </a:lnTo>
                        <a:lnTo>
                          <a:pt x="1657350" y="523875"/>
                        </a:lnTo>
                        <a:lnTo>
                          <a:pt x="1528763" y="271463"/>
                        </a:lnTo>
                        <a:lnTo>
                          <a:pt x="1747838" y="271463"/>
                        </a:lnTo>
                        <a:lnTo>
                          <a:pt x="1590675" y="157163"/>
                        </a:lnTo>
                        <a:lnTo>
                          <a:pt x="1419225" y="66675"/>
                        </a:lnTo>
                        <a:lnTo>
                          <a:pt x="1214438" y="4763"/>
                        </a:lnTo>
                        <a:lnTo>
                          <a:pt x="990600" y="4763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100" dirty="0"/>
                  </a:p>
                </p:txBody>
              </p:sp>
              <p:sp>
                <p:nvSpPr>
                  <p:cNvPr id="405" name="Freeform: Shape 404">
                    <a:extLst>
                      <a:ext uri="{FF2B5EF4-FFF2-40B4-BE49-F238E27FC236}">
                        <a16:creationId xmlns:a16="http://schemas.microsoft.com/office/drawing/2014/main" id="{EC2C7C47-4D5D-C3A7-A851-420FA6EC1846}"/>
                      </a:ext>
                    </a:extLst>
                  </p:cNvPr>
                  <p:cNvSpPr/>
                  <p:nvPr/>
                </p:nvSpPr>
                <p:spPr>
                  <a:xfrm>
                    <a:off x="348169" y="331146"/>
                    <a:ext cx="4767263" cy="2290763"/>
                  </a:xfrm>
                  <a:custGeom>
                    <a:avLst/>
                    <a:gdLst>
                      <a:gd name="connsiteX0" fmla="*/ 990600 w 4767263"/>
                      <a:gd name="connsiteY0" fmla="*/ 4763 h 2290763"/>
                      <a:gd name="connsiteX1" fmla="*/ 704850 w 4767263"/>
                      <a:gd name="connsiteY1" fmla="*/ 76200 h 2290763"/>
                      <a:gd name="connsiteX2" fmla="*/ 371475 w 4767263"/>
                      <a:gd name="connsiteY2" fmla="*/ 404813 h 2290763"/>
                      <a:gd name="connsiteX3" fmla="*/ 123825 w 4767263"/>
                      <a:gd name="connsiteY3" fmla="*/ 752475 h 2290763"/>
                      <a:gd name="connsiteX4" fmla="*/ 0 w 4767263"/>
                      <a:gd name="connsiteY4" fmla="*/ 1157288 h 2290763"/>
                      <a:gd name="connsiteX5" fmla="*/ 4763 w 4767263"/>
                      <a:gd name="connsiteY5" fmla="*/ 1414463 h 2290763"/>
                      <a:gd name="connsiteX6" fmla="*/ 71438 w 4767263"/>
                      <a:gd name="connsiteY6" fmla="*/ 1762125 h 2290763"/>
                      <a:gd name="connsiteX7" fmla="*/ 157163 w 4767263"/>
                      <a:gd name="connsiteY7" fmla="*/ 2090738 h 2290763"/>
                      <a:gd name="connsiteX8" fmla="*/ 266700 w 4767263"/>
                      <a:gd name="connsiteY8" fmla="*/ 2266950 h 2290763"/>
                      <a:gd name="connsiteX9" fmla="*/ 352425 w 4767263"/>
                      <a:gd name="connsiteY9" fmla="*/ 2276475 h 2290763"/>
                      <a:gd name="connsiteX10" fmla="*/ 461963 w 4767263"/>
                      <a:gd name="connsiteY10" fmla="*/ 2238375 h 2290763"/>
                      <a:gd name="connsiteX11" fmla="*/ 561975 w 4767263"/>
                      <a:gd name="connsiteY11" fmla="*/ 2195513 h 2290763"/>
                      <a:gd name="connsiteX12" fmla="*/ 619125 w 4767263"/>
                      <a:gd name="connsiteY12" fmla="*/ 2119313 h 2290763"/>
                      <a:gd name="connsiteX13" fmla="*/ 757238 w 4767263"/>
                      <a:gd name="connsiteY13" fmla="*/ 1933575 h 2290763"/>
                      <a:gd name="connsiteX14" fmla="*/ 890588 w 4767263"/>
                      <a:gd name="connsiteY14" fmla="*/ 1671638 h 2290763"/>
                      <a:gd name="connsiteX15" fmla="*/ 1009650 w 4767263"/>
                      <a:gd name="connsiteY15" fmla="*/ 1400175 h 2290763"/>
                      <a:gd name="connsiteX16" fmla="*/ 1066800 w 4767263"/>
                      <a:gd name="connsiteY16" fmla="*/ 1138238 h 2290763"/>
                      <a:gd name="connsiteX17" fmla="*/ 1100138 w 4767263"/>
                      <a:gd name="connsiteY17" fmla="*/ 1433513 h 2290763"/>
                      <a:gd name="connsiteX18" fmla="*/ 1195388 w 4767263"/>
                      <a:gd name="connsiteY18" fmla="*/ 1766888 h 2290763"/>
                      <a:gd name="connsiteX19" fmla="*/ 1338263 w 4767263"/>
                      <a:gd name="connsiteY19" fmla="*/ 2066925 h 2290763"/>
                      <a:gd name="connsiteX20" fmla="*/ 1447800 w 4767263"/>
                      <a:gd name="connsiteY20" fmla="*/ 2219325 h 2290763"/>
                      <a:gd name="connsiteX21" fmla="*/ 1514475 w 4767263"/>
                      <a:gd name="connsiteY21" fmla="*/ 2257425 h 2290763"/>
                      <a:gd name="connsiteX22" fmla="*/ 1609725 w 4767263"/>
                      <a:gd name="connsiteY22" fmla="*/ 2290763 h 2290763"/>
                      <a:gd name="connsiteX23" fmla="*/ 1724025 w 4767263"/>
                      <a:gd name="connsiteY23" fmla="*/ 2205038 h 2290763"/>
                      <a:gd name="connsiteX24" fmla="*/ 1862138 w 4767263"/>
                      <a:gd name="connsiteY24" fmla="*/ 2047875 h 2290763"/>
                      <a:gd name="connsiteX25" fmla="*/ 1995488 w 4767263"/>
                      <a:gd name="connsiteY25" fmla="*/ 1719263 h 2290763"/>
                      <a:gd name="connsiteX26" fmla="*/ 2085975 w 4767263"/>
                      <a:gd name="connsiteY26" fmla="*/ 1423988 h 2290763"/>
                      <a:gd name="connsiteX27" fmla="*/ 2095500 w 4767263"/>
                      <a:gd name="connsiteY27" fmla="*/ 1133475 h 2290763"/>
                      <a:gd name="connsiteX28" fmla="*/ 2143125 w 4767263"/>
                      <a:gd name="connsiteY28" fmla="*/ 1423988 h 2290763"/>
                      <a:gd name="connsiteX29" fmla="*/ 2214563 w 4767263"/>
                      <a:gd name="connsiteY29" fmla="*/ 1747838 h 2290763"/>
                      <a:gd name="connsiteX30" fmla="*/ 2347913 w 4767263"/>
                      <a:gd name="connsiteY30" fmla="*/ 1981200 h 2290763"/>
                      <a:gd name="connsiteX31" fmla="*/ 2466975 w 4767263"/>
                      <a:gd name="connsiteY31" fmla="*/ 2152650 h 2290763"/>
                      <a:gd name="connsiteX32" fmla="*/ 2600325 w 4767263"/>
                      <a:gd name="connsiteY32" fmla="*/ 2257425 h 2290763"/>
                      <a:gd name="connsiteX33" fmla="*/ 2657475 w 4767263"/>
                      <a:gd name="connsiteY33" fmla="*/ 2266950 h 2290763"/>
                      <a:gd name="connsiteX34" fmla="*/ 2771775 w 4767263"/>
                      <a:gd name="connsiteY34" fmla="*/ 2262188 h 2290763"/>
                      <a:gd name="connsiteX35" fmla="*/ 2852738 w 4767263"/>
                      <a:gd name="connsiteY35" fmla="*/ 2224088 h 2290763"/>
                      <a:gd name="connsiteX36" fmla="*/ 2933700 w 4767263"/>
                      <a:gd name="connsiteY36" fmla="*/ 2147888 h 2290763"/>
                      <a:gd name="connsiteX37" fmla="*/ 3067050 w 4767263"/>
                      <a:gd name="connsiteY37" fmla="*/ 1990725 h 2290763"/>
                      <a:gd name="connsiteX38" fmla="*/ 3257550 w 4767263"/>
                      <a:gd name="connsiteY38" fmla="*/ 1704975 h 2290763"/>
                      <a:gd name="connsiteX39" fmla="*/ 3352800 w 4767263"/>
                      <a:gd name="connsiteY39" fmla="*/ 1519238 h 2290763"/>
                      <a:gd name="connsiteX40" fmla="*/ 3381375 w 4767263"/>
                      <a:gd name="connsiteY40" fmla="*/ 1414463 h 2290763"/>
                      <a:gd name="connsiteX41" fmla="*/ 3438525 w 4767263"/>
                      <a:gd name="connsiteY41" fmla="*/ 1171575 h 2290763"/>
                      <a:gd name="connsiteX42" fmla="*/ 3538538 w 4767263"/>
                      <a:gd name="connsiteY42" fmla="*/ 1419225 h 2290763"/>
                      <a:gd name="connsiteX43" fmla="*/ 3662363 w 4767263"/>
                      <a:gd name="connsiteY43" fmla="*/ 1709738 h 2290763"/>
                      <a:gd name="connsiteX44" fmla="*/ 3700463 w 4767263"/>
                      <a:gd name="connsiteY44" fmla="*/ 1752600 h 2290763"/>
                      <a:gd name="connsiteX45" fmla="*/ 3848100 w 4767263"/>
                      <a:gd name="connsiteY45" fmla="*/ 1990725 h 2290763"/>
                      <a:gd name="connsiteX46" fmla="*/ 4052888 w 4767263"/>
                      <a:gd name="connsiteY46" fmla="*/ 2143125 h 2290763"/>
                      <a:gd name="connsiteX47" fmla="*/ 4210050 w 4767263"/>
                      <a:gd name="connsiteY47" fmla="*/ 2257425 h 2290763"/>
                      <a:gd name="connsiteX48" fmla="*/ 4362450 w 4767263"/>
                      <a:gd name="connsiteY48" fmla="*/ 2252663 h 2290763"/>
                      <a:gd name="connsiteX49" fmla="*/ 4467225 w 4767263"/>
                      <a:gd name="connsiteY49" fmla="*/ 2219325 h 2290763"/>
                      <a:gd name="connsiteX50" fmla="*/ 4510088 w 4767263"/>
                      <a:gd name="connsiteY50" fmla="*/ 2128838 h 2290763"/>
                      <a:gd name="connsiteX51" fmla="*/ 4610100 w 4767263"/>
                      <a:gd name="connsiteY51" fmla="*/ 1966913 h 2290763"/>
                      <a:gd name="connsiteX52" fmla="*/ 4710113 w 4767263"/>
                      <a:gd name="connsiteY52" fmla="*/ 1676400 h 2290763"/>
                      <a:gd name="connsiteX53" fmla="*/ 4767263 w 4767263"/>
                      <a:gd name="connsiteY53" fmla="*/ 1423988 h 2290763"/>
                      <a:gd name="connsiteX54" fmla="*/ 4767263 w 4767263"/>
                      <a:gd name="connsiteY54" fmla="*/ 1119188 h 2290763"/>
                      <a:gd name="connsiteX55" fmla="*/ 4714875 w 4767263"/>
                      <a:gd name="connsiteY55" fmla="*/ 942975 h 2290763"/>
                      <a:gd name="connsiteX56" fmla="*/ 4638675 w 4767263"/>
                      <a:gd name="connsiteY56" fmla="*/ 847725 h 2290763"/>
                      <a:gd name="connsiteX57" fmla="*/ 4476750 w 4767263"/>
                      <a:gd name="connsiteY57" fmla="*/ 695325 h 2290763"/>
                      <a:gd name="connsiteX58" fmla="*/ 4324350 w 4767263"/>
                      <a:gd name="connsiteY58" fmla="*/ 561975 h 2290763"/>
                      <a:gd name="connsiteX59" fmla="*/ 4476750 w 4767263"/>
                      <a:gd name="connsiteY59" fmla="*/ 557213 h 2290763"/>
                      <a:gd name="connsiteX60" fmla="*/ 4343400 w 4767263"/>
                      <a:gd name="connsiteY60" fmla="*/ 433388 h 2290763"/>
                      <a:gd name="connsiteX61" fmla="*/ 4181475 w 4767263"/>
                      <a:gd name="connsiteY61" fmla="*/ 309563 h 2290763"/>
                      <a:gd name="connsiteX62" fmla="*/ 3833813 w 4767263"/>
                      <a:gd name="connsiteY62" fmla="*/ 157163 h 2290763"/>
                      <a:gd name="connsiteX63" fmla="*/ 3533775 w 4767263"/>
                      <a:gd name="connsiteY63" fmla="*/ 66675 h 2290763"/>
                      <a:gd name="connsiteX64" fmla="*/ 3062288 w 4767263"/>
                      <a:gd name="connsiteY64" fmla="*/ 28575 h 2290763"/>
                      <a:gd name="connsiteX65" fmla="*/ 2952750 w 4767263"/>
                      <a:gd name="connsiteY65" fmla="*/ 0 h 2290763"/>
                      <a:gd name="connsiteX66" fmla="*/ 2628900 w 4767263"/>
                      <a:gd name="connsiteY66" fmla="*/ 28575 h 2290763"/>
                      <a:gd name="connsiteX67" fmla="*/ 2371725 w 4767263"/>
                      <a:gd name="connsiteY67" fmla="*/ 109538 h 2290763"/>
                      <a:gd name="connsiteX68" fmla="*/ 2266950 w 4767263"/>
                      <a:gd name="connsiteY68" fmla="*/ 200025 h 2290763"/>
                      <a:gd name="connsiteX69" fmla="*/ 2176463 w 4767263"/>
                      <a:gd name="connsiteY69" fmla="*/ 285750 h 2290763"/>
                      <a:gd name="connsiteX70" fmla="*/ 2257425 w 4767263"/>
                      <a:gd name="connsiteY70" fmla="*/ 285750 h 2290763"/>
                      <a:gd name="connsiteX71" fmla="*/ 2038350 w 4767263"/>
                      <a:gd name="connsiteY71" fmla="*/ 571500 h 2290763"/>
                      <a:gd name="connsiteX72" fmla="*/ 1914525 w 4767263"/>
                      <a:gd name="connsiteY72" fmla="*/ 876300 h 2290763"/>
                      <a:gd name="connsiteX73" fmla="*/ 1824038 w 4767263"/>
                      <a:gd name="connsiteY73" fmla="*/ 1162050 h 2290763"/>
                      <a:gd name="connsiteX74" fmla="*/ 1828800 w 4767263"/>
                      <a:gd name="connsiteY74" fmla="*/ 962025 h 2290763"/>
                      <a:gd name="connsiteX75" fmla="*/ 1785938 w 4767263"/>
                      <a:gd name="connsiteY75" fmla="*/ 857250 h 2290763"/>
                      <a:gd name="connsiteX76" fmla="*/ 1657350 w 4767263"/>
                      <a:gd name="connsiteY76" fmla="*/ 523875 h 2290763"/>
                      <a:gd name="connsiteX77" fmla="*/ 1528763 w 4767263"/>
                      <a:gd name="connsiteY77" fmla="*/ 271463 h 2290763"/>
                      <a:gd name="connsiteX78" fmla="*/ 1747838 w 4767263"/>
                      <a:gd name="connsiteY78" fmla="*/ 271463 h 2290763"/>
                      <a:gd name="connsiteX79" fmla="*/ 1590675 w 4767263"/>
                      <a:gd name="connsiteY79" fmla="*/ 157163 h 2290763"/>
                      <a:gd name="connsiteX80" fmla="*/ 1419225 w 4767263"/>
                      <a:gd name="connsiteY80" fmla="*/ 66675 h 2290763"/>
                      <a:gd name="connsiteX81" fmla="*/ 1214438 w 4767263"/>
                      <a:gd name="connsiteY81" fmla="*/ 4763 h 2290763"/>
                      <a:gd name="connsiteX82" fmla="*/ 990600 w 4767263"/>
                      <a:gd name="connsiteY82" fmla="*/ 4763 h 22907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</a:cxnLst>
                    <a:rect l="l" t="t" r="r" b="b"/>
                    <a:pathLst>
                      <a:path w="4767263" h="2290763">
                        <a:moveTo>
                          <a:pt x="990600" y="4763"/>
                        </a:moveTo>
                        <a:lnTo>
                          <a:pt x="704850" y="76200"/>
                        </a:lnTo>
                        <a:lnTo>
                          <a:pt x="371475" y="404813"/>
                        </a:lnTo>
                        <a:lnTo>
                          <a:pt x="123825" y="752475"/>
                        </a:lnTo>
                        <a:lnTo>
                          <a:pt x="0" y="1157288"/>
                        </a:lnTo>
                        <a:cubicBezTo>
                          <a:pt x="1588" y="1243013"/>
                          <a:pt x="3175" y="1328738"/>
                          <a:pt x="4763" y="1414463"/>
                        </a:cubicBezTo>
                        <a:lnTo>
                          <a:pt x="71438" y="1762125"/>
                        </a:lnTo>
                        <a:lnTo>
                          <a:pt x="157163" y="2090738"/>
                        </a:lnTo>
                        <a:lnTo>
                          <a:pt x="266700" y="2266950"/>
                        </a:lnTo>
                        <a:lnTo>
                          <a:pt x="352425" y="2276475"/>
                        </a:lnTo>
                        <a:lnTo>
                          <a:pt x="461963" y="2238375"/>
                        </a:lnTo>
                        <a:lnTo>
                          <a:pt x="561975" y="2195513"/>
                        </a:lnTo>
                        <a:lnTo>
                          <a:pt x="619125" y="2119313"/>
                        </a:lnTo>
                        <a:lnTo>
                          <a:pt x="757238" y="1933575"/>
                        </a:lnTo>
                        <a:lnTo>
                          <a:pt x="890588" y="1671638"/>
                        </a:lnTo>
                        <a:lnTo>
                          <a:pt x="1009650" y="1400175"/>
                        </a:lnTo>
                        <a:lnTo>
                          <a:pt x="1066800" y="1138238"/>
                        </a:lnTo>
                        <a:lnTo>
                          <a:pt x="1100138" y="1433513"/>
                        </a:lnTo>
                        <a:lnTo>
                          <a:pt x="1195388" y="1766888"/>
                        </a:lnTo>
                        <a:lnTo>
                          <a:pt x="1338263" y="2066925"/>
                        </a:lnTo>
                        <a:lnTo>
                          <a:pt x="1447800" y="2219325"/>
                        </a:lnTo>
                        <a:lnTo>
                          <a:pt x="1514475" y="2257425"/>
                        </a:lnTo>
                        <a:lnTo>
                          <a:pt x="1609725" y="2290763"/>
                        </a:lnTo>
                        <a:lnTo>
                          <a:pt x="1724025" y="2205038"/>
                        </a:lnTo>
                        <a:lnTo>
                          <a:pt x="1862138" y="2047875"/>
                        </a:lnTo>
                        <a:lnTo>
                          <a:pt x="1995488" y="1719263"/>
                        </a:lnTo>
                        <a:lnTo>
                          <a:pt x="2085975" y="1423988"/>
                        </a:lnTo>
                        <a:lnTo>
                          <a:pt x="2095500" y="1133475"/>
                        </a:lnTo>
                        <a:lnTo>
                          <a:pt x="2143125" y="1423988"/>
                        </a:lnTo>
                        <a:lnTo>
                          <a:pt x="2214563" y="1747838"/>
                        </a:lnTo>
                        <a:lnTo>
                          <a:pt x="2347913" y="1981200"/>
                        </a:lnTo>
                        <a:lnTo>
                          <a:pt x="2466975" y="2152650"/>
                        </a:lnTo>
                        <a:lnTo>
                          <a:pt x="2600325" y="2257425"/>
                        </a:lnTo>
                        <a:lnTo>
                          <a:pt x="2657475" y="2266950"/>
                        </a:lnTo>
                        <a:lnTo>
                          <a:pt x="2771775" y="2262188"/>
                        </a:lnTo>
                        <a:lnTo>
                          <a:pt x="2852738" y="2224088"/>
                        </a:lnTo>
                        <a:lnTo>
                          <a:pt x="2933700" y="2147888"/>
                        </a:lnTo>
                        <a:lnTo>
                          <a:pt x="3067050" y="1990725"/>
                        </a:lnTo>
                        <a:lnTo>
                          <a:pt x="3257550" y="1704975"/>
                        </a:lnTo>
                        <a:lnTo>
                          <a:pt x="3352800" y="1519238"/>
                        </a:lnTo>
                        <a:lnTo>
                          <a:pt x="3381375" y="1414463"/>
                        </a:lnTo>
                        <a:lnTo>
                          <a:pt x="3438525" y="1171575"/>
                        </a:lnTo>
                        <a:lnTo>
                          <a:pt x="3538538" y="1419225"/>
                        </a:lnTo>
                        <a:lnTo>
                          <a:pt x="3662363" y="1709738"/>
                        </a:lnTo>
                        <a:lnTo>
                          <a:pt x="3700463" y="1752600"/>
                        </a:lnTo>
                        <a:lnTo>
                          <a:pt x="3848100" y="1990725"/>
                        </a:lnTo>
                        <a:lnTo>
                          <a:pt x="4052888" y="2143125"/>
                        </a:lnTo>
                        <a:lnTo>
                          <a:pt x="4210050" y="2257425"/>
                        </a:lnTo>
                        <a:lnTo>
                          <a:pt x="4362450" y="2252663"/>
                        </a:lnTo>
                        <a:lnTo>
                          <a:pt x="4467225" y="2219325"/>
                        </a:lnTo>
                        <a:lnTo>
                          <a:pt x="4510088" y="2128838"/>
                        </a:lnTo>
                        <a:lnTo>
                          <a:pt x="4610100" y="1966913"/>
                        </a:lnTo>
                        <a:lnTo>
                          <a:pt x="4710113" y="1676400"/>
                        </a:lnTo>
                        <a:lnTo>
                          <a:pt x="4767263" y="1423988"/>
                        </a:lnTo>
                        <a:lnTo>
                          <a:pt x="4767263" y="1119188"/>
                        </a:lnTo>
                        <a:lnTo>
                          <a:pt x="4714875" y="942975"/>
                        </a:lnTo>
                        <a:lnTo>
                          <a:pt x="4638675" y="847725"/>
                        </a:lnTo>
                        <a:lnTo>
                          <a:pt x="4476750" y="695325"/>
                        </a:lnTo>
                        <a:lnTo>
                          <a:pt x="4324350" y="561975"/>
                        </a:lnTo>
                        <a:lnTo>
                          <a:pt x="4476750" y="557213"/>
                        </a:lnTo>
                        <a:lnTo>
                          <a:pt x="4343400" y="433388"/>
                        </a:lnTo>
                        <a:lnTo>
                          <a:pt x="4181475" y="309563"/>
                        </a:lnTo>
                        <a:lnTo>
                          <a:pt x="3833813" y="157163"/>
                        </a:lnTo>
                        <a:lnTo>
                          <a:pt x="3533775" y="66675"/>
                        </a:lnTo>
                        <a:lnTo>
                          <a:pt x="3062288" y="28575"/>
                        </a:lnTo>
                        <a:lnTo>
                          <a:pt x="2952750" y="0"/>
                        </a:lnTo>
                        <a:lnTo>
                          <a:pt x="2628900" y="28575"/>
                        </a:lnTo>
                        <a:lnTo>
                          <a:pt x="2371725" y="109538"/>
                        </a:lnTo>
                        <a:lnTo>
                          <a:pt x="2266950" y="200025"/>
                        </a:lnTo>
                        <a:lnTo>
                          <a:pt x="2176463" y="285750"/>
                        </a:lnTo>
                        <a:lnTo>
                          <a:pt x="2257425" y="285750"/>
                        </a:lnTo>
                        <a:lnTo>
                          <a:pt x="2038350" y="571500"/>
                        </a:lnTo>
                        <a:lnTo>
                          <a:pt x="1914525" y="876300"/>
                        </a:lnTo>
                        <a:lnTo>
                          <a:pt x="1824038" y="1162050"/>
                        </a:lnTo>
                        <a:lnTo>
                          <a:pt x="1828800" y="962025"/>
                        </a:lnTo>
                        <a:lnTo>
                          <a:pt x="1785938" y="857250"/>
                        </a:lnTo>
                        <a:lnTo>
                          <a:pt x="1657350" y="523875"/>
                        </a:lnTo>
                        <a:lnTo>
                          <a:pt x="1528763" y="271463"/>
                        </a:lnTo>
                        <a:lnTo>
                          <a:pt x="1747838" y="271463"/>
                        </a:lnTo>
                        <a:lnTo>
                          <a:pt x="1590675" y="157163"/>
                        </a:lnTo>
                        <a:lnTo>
                          <a:pt x="1419225" y="66675"/>
                        </a:lnTo>
                        <a:lnTo>
                          <a:pt x="1214438" y="4763"/>
                        </a:lnTo>
                        <a:lnTo>
                          <a:pt x="990600" y="4763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100" dirty="0"/>
                  </a:p>
                </p:txBody>
              </p:sp>
            </p:grpSp>
            <p:grpSp>
              <p:nvGrpSpPr>
                <p:cNvPr id="406" name="Group 405">
                  <a:extLst>
                    <a:ext uri="{FF2B5EF4-FFF2-40B4-BE49-F238E27FC236}">
                      <a16:creationId xmlns:a16="http://schemas.microsoft.com/office/drawing/2014/main" id="{83415262-1CEB-EC7C-5BC0-FB55A74F49CC}"/>
                    </a:ext>
                  </a:extLst>
                </p:cNvPr>
                <p:cNvGrpSpPr/>
                <p:nvPr/>
              </p:nvGrpSpPr>
              <p:grpSpPr>
                <a:xfrm>
                  <a:off x="3090671" y="3845600"/>
                  <a:ext cx="3761726" cy="1802524"/>
                  <a:chOff x="525029" y="1351594"/>
                  <a:chExt cx="2880286" cy="1380160"/>
                </a:xfrm>
              </p:grpSpPr>
              <p:grpSp>
                <p:nvGrpSpPr>
                  <p:cNvPr id="407" name="Group 406">
                    <a:extLst>
                      <a:ext uri="{FF2B5EF4-FFF2-40B4-BE49-F238E27FC236}">
                        <a16:creationId xmlns:a16="http://schemas.microsoft.com/office/drawing/2014/main" id="{858E1C98-A736-7200-E29F-7F0003BC3808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644118" y="1359204"/>
                    <a:ext cx="2691010" cy="1311376"/>
                    <a:chOff x="614363" y="1316038"/>
                    <a:chExt cx="8010525" cy="3903662"/>
                  </a:xfrm>
                </p:grpSpPr>
                <p:sp>
                  <p:nvSpPr>
                    <p:cNvPr id="460" name="Freeform 5">
                      <a:extLst>
                        <a:ext uri="{FF2B5EF4-FFF2-40B4-BE49-F238E27FC236}">
                          <a16:creationId xmlns:a16="http://schemas.microsoft.com/office/drawing/2014/main" id="{A2C29498-A674-FAD6-BE0B-B7104591832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141413" y="1392238"/>
                      <a:ext cx="2589213" cy="3300413"/>
                    </a:xfrm>
                    <a:custGeom>
                      <a:avLst/>
                      <a:gdLst>
                        <a:gd name="T0" fmla="*/ 2000 w 3051"/>
                        <a:gd name="T1" fmla="*/ 1937 h 3888"/>
                        <a:gd name="T2" fmla="*/ 2090 w 3051"/>
                        <a:gd name="T3" fmla="*/ 1931 h 3888"/>
                        <a:gd name="T4" fmla="*/ 2348 w 3051"/>
                        <a:gd name="T5" fmla="*/ 2051 h 3888"/>
                        <a:gd name="T6" fmla="*/ 2700 w 3051"/>
                        <a:gd name="T7" fmla="*/ 2350 h 3888"/>
                        <a:gd name="T8" fmla="*/ 2932 w 3051"/>
                        <a:gd name="T9" fmla="*/ 2387 h 3888"/>
                        <a:gd name="T10" fmla="*/ 2917 w 3051"/>
                        <a:gd name="T11" fmla="*/ 2810 h 3888"/>
                        <a:gd name="T12" fmla="*/ 2644 w 3051"/>
                        <a:gd name="T13" fmla="*/ 3053 h 3888"/>
                        <a:gd name="T14" fmla="*/ 2518 w 3051"/>
                        <a:gd name="T15" fmla="*/ 3297 h 3888"/>
                        <a:gd name="T16" fmla="*/ 2352 w 3051"/>
                        <a:gd name="T17" fmla="*/ 3390 h 3888"/>
                        <a:gd name="T18" fmla="*/ 2242 w 3051"/>
                        <a:gd name="T19" fmla="*/ 3577 h 3888"/>
                        <a:gd name="T20" fmla="*/ 2146 w 3051"/>
                        <a:gd name="T21" fmla="*/ 3888 h 3888"/>
                        <a:gd name="T22" fmla="*/ 2014 w 3051"/>
                        <a:gd name="T23" fmla="*/ 3654 h 3888"/>
                        <a:gd name="T24" fmla="*/ 2034 w 3051"/>
                        <a:gd name="T25" fmla="*/ 3338 h 3888"/>
                        <a:gd name="T26" fmla="*/ 2041 w 3051"/>
                        <a:gd name="T27" fmla="*/ 3162 h 3888"/>
                        <a:gd name="T28" fmla="*/ 1877 w 3051"/>
                        <a:gd name="T29" fmla="*/ 2717 h 3888"/>
                        <a:gd name="T30" fmla="*/ 1712 w 3051"/>
                        <a:gd name="T31" fmla="*/ 2361 h 3888"/>
                        <a:gd name="T32" fmla="*/ 1764 w 3051"/>
                        <a:gd name="T33" fmla="*/ 2088 h 3888"/>
                        <a:gd name="T34" fmla="*/ 1626 w 3051"/>
                        <a:gd name="T35" fmla="*/ 1961 h 3888"/>
                        <a:gd name="T36" fmla="*/ 1345 w 3051"/>
                        <a:gd name="T37" fmla="*/ 1785 h 3888"/>
                        <a:gd name="T38" fmla="*/ 1079 w 3051"/>
                        <a:gd name="T39" fmla="*/ 1691 h 3888"/>
                        <a:gd name="T40" fmla="*/ 948 w 3051"/>
                        <a:gd name="T41" fmla="*/ 1429 h 3888"/>
                        <a:gd name="T42" fmla="*/ 930 w 3051"/>
                        <a:gd name="T43" fmla="*/ 1542 h 3888"/>
                        <a:gd name="T44" fmla="*/ 847 w 3051"/>
                        <a:gd name="T45" fmla="*/ 1437 h 3888"/>
                        <a:gd name="T46" fmla="*/ 735 w 3051"/>
                        <a:gd name="T47" fmla="*/ 976 h 3888"/>
                        <a:gd name="T48" fmla="*/ 720 w 3051"/>
                        <a:gd name="T49" fmla="*/ 778 h 3888"/>
                        <a:gd name="T50" fmla="*/ 619 w 3051"/>
                        <a:gd name="T51" fmla="*/ 584 h 3888"/>
                        <a:gd name="T52" fmla="*/ 491 w 3051"/>
                        <a:gd name="T53" fmla="*/ 483 h 3888"/>
                        <a:gd name="T54" fmla="*/ 293 w 3051"/>
                        <a:gd name="T55" fmla="*/ 598 h 3888"/>
                        <a:gd name="T56" fmla="*/ 12 w 3051"/>
                        <a:gd name="T57" fmla="*/ 659 h 3888"/>
                        <a:gd name="T58" fmla="*/ 82 w 3051"/>
                        <a:gd name="T59" fmla="*/ 639 h 3888"/>
                        <a:gd name="T60" fmla="*/ 121 w 3051"/>
                        <a:gd name="T61" fmla="*/ 565 h 3888"/>
                        <a:gd name="T62" fmla="*/ 205 w 3051"/>
                        <a:gd name="T63" fmla="*/ 370 h 3888"/>
                        <a:gd name="T64" fmla="*/ 413 w 3051"/>
                        <a:gd name="T65" fmla="*/ 284 h 3888"/>
                        <a:gd name="T66" fmla="*/ 874 w 3051"/>
                        <a:gd name="T67" fmla="*/ 242 h 3888"/>
                        <a:gd name="T68" fmla="*/ 1016 w 3051"/>
                        <a:gd name="T69" fmla="*/ 241 h 3888"/>
                        <a:gd name="T70" fmla="*/ 1150 w 3051"/>
                        <a:gd name="T71" fmla="*/ 194 h 3888"/>
                        <a:gd name="T72" fmla="*/ 1218 w 3051"/>
                        <a:gd name="T73" fmla="*/ 0 h 3888"/>
                        <a:gd name="T74" fmla="*/ 1356 w 3051"/>
                        <a:gd name="T75" fmla="*/ 348 h 3888"/>
                        <a:gd name="T76" fmla="*/ 1429 w 3051"/>
                        <a:gd name="T77" fmla="*/ 624 h 3888"/>
                        <a:gd name="T78" fmla="*/ 1629 w 3051"/>
                        <a:gd name="T79" fmla="*/ 647 h 3888"/>
                        <a:gd name="T80" fmla="*/ 1547 w 3051"/>
                        <a:gd name="T81" fmla="*/ 366 h 3888"/>
                        <a:gd name="T82" fmla="*/ 1865 w 3051"/>
                        <a:gd name="T83" fmla="*/ 557 h 3888"/>
                        <a:gd name="T84" fmla="*/ 1962 w 3051"/>
                        <a:gd name="T85" fmla="*/ 673 h 3888"/>
                        <a:gd name="T86" fmla="*/ 1904 w 3051"/>
                        <a:gd name="T87" fmla="*/ 865 h 3888"/>
                        <a:gd name="T88" fmla="*/ 1835 w 3051"/>
                        <a:gd name="T89" fmla="*/ 1018 h 3888"/>
                        <a:gd name="T90" fmla="*/ 1669 w 3051"/>
                        <a:gd name="T91" fmla="*/ 1445 h 3888"/>
                        <a:gd name="T92" fmla="*/ 1593 w 3051"/>
                        <a:gd name="T93" fmla="*/ 1412 h 3888"/>
                        <a:gd name="T94" fmla="*/ 1255 w 3051"/>
                        <a:gd name="T95" fmla="*/ 1441 h 3888"/>
                        <a:gd name="T96" fmla="*/ 1375 w 3051"/>
                        <a:gd name="T97" fmla="*/ 1702 h 3888"/>
                        <a:gd name="T98" fmla="*/ 1506 w 3051"/>
                        <a:gd name="T99" fmla="*/ 1646 h 3888"/>
                        <a:gd name="T100" fmla="*/ 1564 w 3051"/>
                        <a:gd name="T101" fmla="*/ 1781 h 3888"/>
                        <a:gd name="T102" fmla="*/ 1712 w 3051"/>
                        <a:gd name="T103" fmla="*/ 1953 h 388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</a:cxnLst>
                      <a:rect l="0" t="0" r="r" b="b"/>
                      <a:pathLst>
                        <a:path w="3051" h="3888">
                          <a:moveTo>
                            <a:pt x="1792" y="2015"/>
                          </a:moveTo>
                          <a:lnTo>
                            <a:pt x="1868" y="1960"/>
                          </a:lnTo>
                          <a:lnTo>
                            <a:pt x="1944" y="1893"/>
                          </a:lnTo>
                          <a:lnTo>
                            <a:pt x="1985" y="1897"/>
                          </a:lnTo>
                          <a:lnTo>
                            <a:pt x="2000" y="1937"/>
                          </a:lnTo>
                          <a:lnTo>
                            <a:pt x="2011" y="1979"/>
                          </a:lnTo>
                          <a:lnTo>
                            <a:pt x="2031" y="1953"/>
                          </a:lnTo>
                          <a:lnTo>
                            <a:pt x="2034" y="1920"/>
                          </a:lnTo>
                          <a:lnTo>
                            <a:pt x="2061" y="1915"/>
                          </a:lnTo>
                          <a:lnTo>
                            <a:pt x="2090" y="1931"/>
                          </a:lnTo>
                          <a:lnTo>
                            <a:pt x="2092" y="1951"/>
                          </a:lnTo>
                          <a:lnTo>
                            <a:pt x="2093" y="1972"/>
                          </a:lnTo>
                          <a:lnTo>
                            <a:pt x="2135" y="1976"/>
                          </a:lnTo>
                          <a:lnTo>
                            <a:pt x="2176" y="1942"/>
                          </a:lnTo>
                          <a:lnTo>
                            <a:pt x="2348" y="2051"/>
                          </a:lnTo>
                          <a:lnTo>
                            <a:pt x="2389" y="2063"/>
                          </a:lnTo>
                          <a:lnTo>
                            <a:pt x="2426" y="2080"/>
                          </a:lnTo>
                          <a:lnTo>
                            <a:pt x="2519" y="2190"/>
                          </a:lnTo>
                          <a:lnTo>
                            <a:pt x="2610" y="2301"/>
                          </a:lnTo>
                          <a:lnTo>
                            <a:pt x="2700" y="2350"/>
                          </a:lnTo>
                          <a:lnTo>
                            <a:pt x="2762" y="2382"/>
                          </a:lnTo>
                          <a:lnTo>
                            <a:pt x="2827" y="2406"/>
                          </a:lnTo>
                          <a:lnTo>
                            <a:pt x="2857" y="2398"/>
                          </a:lnTo>
                          <a:lnTo>
                            <a:pt x="2887" y="2384"/>
                          </a:lnTo>
                          <a:lnTo>
                            <a:pt x="2932" y="2387"/>
                          </a:lnTo>
                          <a:lnTo>
                            <a:pt x="3029" y="2485"/>
                          </a:lnTo>
                          <a:lnTo>
                            <a:pt x="3051" y="2556"/>
                          </a:lnTo>
                          <a:lnTo>
                            <a:pt x="3027" y="2602"/>
                          </a:lnTo>
                          <a:lnTo>
                            <a:pt x="2995" y="2646"/>
                          </a:lnTo>
                          <a:lnTo>
                            <a:pt x="2917" y="2810"/>
                          </a:lnTo>
                          <a:lnTo>
                            <a:pt x="2879" y="2922"/>
                          </a:lnTo>
                          <a:lnTo>
                            <a:pt x="2819" y="3042"/>
                          </a:lnTo>
                          <a:lnTo>
                            <a:pt x="2789" y="3053"/>
                          </a:lnTo>
                          <a:lnTo>
                            <a:pt x="2715" y="3048"/>
                          </a:lnTo>
                          <a:lnTo>
                            <a:pt x="2644" y="3053"/>
                          </a:lnTo>
                          <a:lnTo>
                            <a:pt x="2607" y="3084"/>
                          </a:lnTo>
                          <a:lnTo>
                            <a:pt x="2584" y="3128"/>
                          </a:lnTo>
                          <a:lnTo>
                            <a:pt x="2576" y="3189"/>
                          </a:lnTo>
                          <a:lnTo>
                            <a:pt x="2565" y="3248"/>
                          </a:lnTo>
                          <a:lnTo>
                            <a:pt x="2518" y="3297"/>
                          </a:lnTo>
                          <a:lnTo>
                            <a:pt x="2464" y="3342"/>
                          </a:lnTo>
                          <a:lnTo>
                            <a:pt x="2441" y="3379"/>
                          </a:lnTo>
                          <a:lnTo>
                            <a:pt x="2397" y="3387"/>
                          </a:lnTo>
                          <a:lnTo>
                            <a:pt x="2371" y="3384"/>
                          </a:lnTo>
                          <a:lnTo>
                            <a:pt x="2352" y="3390"/>
                          </a:lnTo>
                          <a:lnTo>
                            <a:pt x="2337" y="3450"/>
                          </a:lnTo>
                          <a:lnTo>
                            <a:pt x="2322" y="3510"/>
                          </a:lnTo>
                          <a:lnTo>
                            <a:pt x="2294" y="3518"/>
                          </a:lnTo>
                          <a:lnTo>
                            <a:pt x="2266" y="3525"/>
                          </a:lnTo>
                          <a:lnTo>
                            <a:pt x="2242" y="3577"/>
                          </a:lnTo>
                          <a:lnTo>
                            <a:pt x="2224" y="3634"/>
                          </a:lnTo>
                          <a:lnTo>
                            <a:pt x="2165" y="3750"/>
                          </a:lnTo>
                          <a:lnTo>
                            <a:pt x="2169" y="3791"/>
                          </a:lnTo>
                          <a:lnTo>
                            <a:pt x="2176" y="3832"/>
                          </a:lnTo>
                          <a:lnTo>
                            <a:pt x="2146" y="3888"/>
                          </a:lnTo>
                          <a:lnTo>
                            <a:pt x="2071" y="3832"/>
                          </a:lnTo>
                          <a:lnTo>
                            <a:pt x="2060" y="3798"/>
                          </a:lnTo>
                          <a:lnTo>
                            <a:pt x="2020" y="3757"/>
                          </a:lnTo>
                          <a:lnTo>
                            <a:pt x="1992" y="3712"/>
                          </a:lnTo>
                          <a:lnTo>
                            <a:pt x="2014" y="3654"/>
                          </a:lnTo>
                          <a:lnTo>
                            <a:pt x="2041" y="3596"/>
                          </a:lnTo>
                          <a:lnTo>
                            <a:pt x="2029" y="3529"/>
                          </a:lnTo>
                          <a:lnTo>
                            <a:pt x="2011" y="3461"/>
                          </a:lnTo>
                          <a:lnTo>
                            <a:pt x="2015" y="3372"/>
                          </a:lnTo>
                          <a:lnTo>
                            <a:pt x="2034" y="3338"/>
                          </a:lnTo>
                          <a:lnTo>
                            <a:pt x="2048" y="3304"/>
                          </a:lnTo>
                          <a:lnTo>
                            <a:pt x="2028" y="3272"/>
                          </a:lnTo>
                          <a:lnTo>
                            <a:pt x="2007" y="3241"/>
                          </a:lnTo>
                          <a:lnTo>
                            <a:pt x="2023" y="3201"/>
                          </a:lnTo>
                          <a:lnTo>
                            <a:pt x="2041" y="3162"/>
                          </a:lnTo>
                          <a:lnTo>
                            <a:pt x="2037" y="2896"/>
                          </a:lnTo>
                          <a:lnTo>
                            <a:pt x="2011" y="2866"/>
                          </a:lnTo>
                          <a:lnTo>
                            <a:pt x="1940" y="2803"/>
                          </a:lnTo>
                          <a:lnTo>
                            <a:pt x="1880" y="2758"/>
                          </a:lnTo>
                          <a:lnTo>
                            <a:pt x="1877" y="2717"/>
                          </a:lnTo>
                          <a:lnTo>
                            <a:pt x="1876" y="2675"/>
                          </a:lnTo>
                          <a:lnTo>
                            <a:pt x="1835" y="2634"/>
                          </a:lnTo>
                          <a:lnTo>
                            <a:pt x="1715" y="2492"/>
                          </a:lnTo>
                          <a:lnTo>
                            <a:pt x="1706" y="2428"/>
                          </a:lnTo>
                          <a:lnTo>
                            <a:pt x="1712" y="2361"/>
                          </a:lnTo>
                          <a:lnTo>
                            <a:pt x="1730" y="2253"/>
                          </a:lnTo>
                          <a:lnTo>
                            <a:pt x="1762" y="2216"/>
                          </a:lnTo>
                          <a:lnTo>
                            <a:pt x="1798" y="2181"/>
                          </a:lnTo>
                          <a:lnTo>
                            <a:pt x="1809" y="2152"/>
                          </a:lnTo>
                          <a:lnTo>
                            <a:pt x="1764" y="2088"/>
                          </a:lnTo>
                          <a:lnTo>
                            <a:pt x="1734" y="2051"/>
                          </a:lnTo>
                          <a:lnTo>
                            <a:pt x="1692" y="2041"/>
                          </a:lnTo>
                          <a:lnTo>
                            <a:pt x="1652" y="2028"/>
                          </a:lnTo>
                          <a:lnTo>
                            <a:pt x="1637" y="1996"/>
                          </a:lnTo>
                          <a:lnTo>
                            <a:pt x="1626" y="1961"/>
                          </a:lnTo>
                          <a:lnTo>
                            <a:pt x="1581" y="1935"/>
                          </a:lnTo>
                          <a:lnTo>
                            <a:pt x="1510" y="1901"/>
                          </a:lnTo>
                          <a:lnTo>
                            <a:pt x="1427" y="1860"/>
                          </a:lnTo>
                          <a:lnTo>
                            <a:pt x="1388" y="1818"/>
                          </a:lnTo>
                          <a:lnTo>
                            <a:pt x="1345" y="1785"/>
                          </a:lnTo>
                          <a:lnTo>
                            <a:pt x="1295" y="1793"/>
                          </a:lnTo>
                          <a:lnTo>
                            <a:pt x="1244" y="1804"/>
                          </a:lnTo>
                          <a:lnTo>
                            <a:pt x="1183" y="1778"/>
                          </a:lnTo>
                          <a:lnTo>
                            <a:pt x="1128" y="1740"/>
                          </a:lnTo>
                          <a:lnTo>
                            <a:pt x="1079" y="1691"/>
                          </a:lnTo>
                          <a:lnTo>
                            <a:pt x="1019" y="1624"/>
                          </a:lnTo>
                          <a:lnTo>
                            <a:pt x="1018" y="1577"/>
                          </a:lnTo>
                          <a:lnTo>
                            <a:pt x="1019" y="1530"/>
                          </a:lnTo>
                          <a:lnTo>
                            <a:pt x="982" y="1478"/>
                          </a:lnTo>
                          <a:lnTo>
                            <a:pt x="948" y="1429"/>
                          </a:lnTo>
                          <a:lnTo>
                            <a:pt x="903" y="1381"/>
                          </a:lnTo>
                          <a:lnTo>
                            <a:pt x="898" y="1359"/>
                          </a:lnTo>
                          <a:lnTo>
                            <a:pt x="900" y="1351"/>
                          </a:lnTo>
                          <a:lnTo>
                            <a:pt x="941" y="1497"/>
                          </a:lnTo>
                          <a:lnTo>
                            <a:pt x="930" y="1542"/>
                          </a:lnTo>
                          <a:lnTo>
                            <a:pt x="934" y="1582"/>
                          </a:lnTo>
                          <a:lnTo>
                            <a:pt x="933" y="1605"/>
                          </a:lnTo>
                          <a:lnTo>
                            <a:pt x="912" y="1573"/>
                          </a:lnTo>
                          <a:lnTo>
                            <a:pt x="885" y="1523"/>
                          </a:lnTo>
                          <a:lnTo>
                            <a:pt x="847" y="1437"/>
                          </a:lnTo>
                          <a:lnTo>
                            <a:pt x="776" y="1332"/>
                          </a:lnTo>
                          <a:lnTo>
                            <a:pt x="697" y="1212"/>
                          </a:lnTo>
                          <a:lnTo>
                            <a:pt x="699" y="1162"/>
                          </a:lnTo>
                          <a:lnTo>
                            <a:pt x="712" y="1111"/>
                          </a:lnTo>
                          <a:lnTo>
                            <a:pt x="735" y="976"/>
                          </a:lnTo>
                          <a:lnTo>
                            <a:pt x="739" y="894"/>
                          </a:lnTo>
                          <a:lnTo>
                            <a:pt x="757" y="827"/>
                          </a:lnTo>
                          <a:lnTo>
                            <a:pt x="772" y="797"/>
                          </a:lnTo>
                          <a:lnTo>
                            <a:pt x="747" y="787"/>
                          </a:lnTo>
                          <a:lnTo>
                            <a:pt x="720" y="778"/>
                          </a:lnTo>
                          <a:lnTo>
                            <a:pt x="719" y="761"/>
                          </a:lnTo>
                          <a:lnTo>
                            <a:pt x="716" y="744"/>
                          </a:lnTo>
                          <a:lnTo>
                            <a:pt x="660" y="741"/>
                          </a:lnTo>
                          <a:lnTo>
                            <a:pt x="626" y="670"/>
                          </a:lnTo>
                          <a:lnTo>
                            <a:pt x="619" y="584"/>
                          </a:lnTo>
                          <a:lnTo>
                            <a:pt x="635" y="555"/>
                          </a:lnTo>
                          <a:lnTo>
                            <a:pt x="653" y="527"/>
                          </a:lnTo>
                          <a:lnTo>
                            <a:pt x="638" y="501"/>
                          </a:lnTo>
                          <a:lnTo>
                            <a:pt x="570" y="486"/>
                          </a:lnTo>
                          <a:lnTo>
                            <a:pt x="491" y="483"/>
                          </a:lnTo>
                          <a:lnTo>
                            <a:pt x="417" y="497"/>
                          </a:lnTo>
                          <a:lnTo>
                            <a:pt x="403" y="532"/>
                          </a:lnTo>
                          <a:lnTo>
                            <a:pt x="398" y="576"/>
                          </a:lnTo>
                          <a:lnTo>
                            <a:pt x="372" y="595"/>
                          </a:lnTo>
                          <a:lnTo>
                            <a:pt x="293" y="598"/>
                          </a:lnTo>
                          <a:lnTo>
                            <a:pt x="241" y="628"/>
                          </a:lnTo>
                          <a:lnTo>
                            <a:pt x="198" y="639"/>
                          </a:lnTo>
                          <a:lnTo>
                            <a:pt x="140" y="650"/>
                          </a:lnTo>
                          <a:lnTo>
                            <a:pt x="87" y="668"/>
                          </a:lnTo>
                          <a:lnTo>
                            <a:pt x="12" y="659"/>
                          </a:lnTo>
                          <a:lnTo>
                            <a:pt x="0" y="640"/>
                          </a:lnTo>
                          <a:lnTo>
                            <a:pt x="0" y="623"/>
                          </a:lnTo>
                          <a:lnTo>
                            <a:pt x="11" y="629"/>
                          </a:lnTo>
                          <a:lnTo>
                            <a:pt x="29" y="640"/>
                          </a:lnTo>
                          <a:lnTo>
                            <a:pt x="82" y="639"/>
                          </a:lnTo>
                          <a:lnTo>
                            <a:pt x="185" y="612"/>
                          </a:lnTo>
                          <a:lnTo>
                            <a:pt x="200" y="576"/>
                          </a:lnTo>
                          <a:lnTo>
                            <a:pt x="183" y="574"/>
                          </a:lnTo>
                          <a:lnTo>
                            <a:pt x="159" y="574"/>
                          </a:lnTo>
                          <a:lnTo>
                            <a:pt x="121" y="565"/>
                          </a:lnTo>
                          <a:lnTo>
                            <a:pt x="94" y="543"/>
                          </a:lnTo>
                          <a:lnTo>
                            <a:pt x="87" y="485"/>
                          </a:lnTo>
                          <a:lnTo>
                            <a:pt x="100" y="426"/>
                          </a:lnTo>
                          <a:lnTo>
                            <a:pt x="145" y="390"/>
                          </a:lnTo>
                          <a:lnTo>
                            <a:pt x="205" y="370"/>
                          </a:lnTo>
                          <a:lnTo>
                            <a:pt x="267" y="367"/>
                          </a:lnTo>
                          <a:lnTo>
                            <a:pt x="285" y="398"/>
                          </a:lnTo>
                          <a:lnTo>
                            <a:pt x="301" y="419"/>
                          </a:lnTo>
                          <a:lnTo>
                            <a:pt x="358" y="353"/>
                          </a:lnTo>
                          <a:lnTo>
                            <a:pt x="413" y="284"/>
                          </a:lnTo>
                          <a:lnTo>
                            <a:pt x="463" y="275"/>
                          </a:lnTo>
                          <a:lnTo>
                            <a:pt x="518" y="277"/>
                          </a:lnTo>
                          <a:lnTo>
                            <a:pt x="690" y="243"/>
                          </a:lnTo>
                          <a:lnTo>
                            <a:pt x="821" y="228"/>
                          </a:lnTo>
                          <a:lnTo>
                            <a:pt x="874" y="242"/>
                          </a:lnTo>
                          <a:lnTo>
                            <a:pt x="926" y="258"/>
                          </a:lnTo>
                          <a:lnTo>
                            <a:pt x="993" y="254"/>
                          </a:lnTo>
                          <a:lnTo>
                            <a:pt x="1024" y="278"/>
                          </a:lnTo>
                          <a:lnTo>
                            <a:pt x="1042" y="284"/>
                          </a:lnTo>
                          <a:lnTo>
                            <a:pt x="1016" y="241"/>
                          </a:lnTo>
                          <a:lnTo>
                            <a:pt x="993" y="198"/>
                          </a:lnTo>
                          <a:lnTo>
                            <a:pt x="1013" y="146"/>
                          </a:lnTo>
                          <a:lnTo>
                            <a:pt x="1057" y="119"/>
                          </a:lnTo>
                          <a:lnTo>
                            <a:pt x="1104" y="155"/>
                          </a:lnTo>
                          <a:lnTo>
                            <a:pt x="1150" y="194"/>
                          </a:lnTo>
                          <a:lnTo>
                            <a:pt x="1166" y="171"/>
                          </a:lnTo>
                          <a:lnTo>
                            <a:pt x="1169" y="131"/>
                          </a:lnTo>
                          <a:lnTo>
                            <a:pt x="1184" y="67"/>
                          </a:lnTo>
                          <a:lnTo>
                            <a:pt x="1195" y="21"/>
                          </a:lnTo>
                          <a:lnTo>
                            <a:pt x="1218" y="0"/>
                          </a:lnTo>
                          <a:lnTo>
                            <a:pt x="1296" y="60"/>
                          </a:lnTo>
                          <a:lnTo>
                            <a:pt x="1356" y="142"/>
                          </a:lnTo>
                          <a:lnTo>
                            <a:pt x="1361" y="180"/>
                          </a:lnTo>
                          <a:lnTo>
                            <a:pt x="1356" y="220"/>
                          </a:lnTo>
                          <a:lnTo>
                            <a:pt x="1356" y="348"/>
                          </a:lnTo>
                          <a:lnTo>
                            <a:pt x="1340" y="406"/>
                          </a:lnTo>
                          <a:lnTo>
                            <a:pt x="1326" y="464"/>
                          </a:lnTo>
                          <a:lnTo>
                            <a:pt x="1352" y="539"/>
                          </a:lnTo>
                          <a:lnTo>
                            <a:pt x="1420" y="587"/>
                          </a:lnTo>
                          <a:lnTo>
                            <a:pt x="1429" y="624"/>
                          </a:lnTo>
                          <a:lnTo>
                            <a:pt x="1442" y="658"/>
                          </a:lnTo>
                          <a:lnTo>
                            <a:pt x="1492" y="682"/>
                          </a:lnTo>
                          <a:lnTo>
                            <a:pt x="1547" y="692"/>
                          </a:lnTo>
                          <a:lnTo>
                            <a:pt x="1611" y="688"/>
                          </a:lnTo>
                          <a:lnTo>
                            <a:pt x="1629" y="647"/>
                          </a:lnTo>
                          <a:lnTo>
                            <a:pt x="1596" y="546"/>
                          </a:lnTo>
                          <a:lnTo>
                            <a:pt x="1584" y="467"/>
                          </a:lnTo>
                          <a:lnTo>
                            <a:pt x="1558" y="431"/>
                          </a:lnTo>
                          <a:lnTo>
                            <a:pt x="1536" y="393"/>
                          </a:lnTo>
                          <a:lnTo>
                            <a:pt x="1547" y="366"/>
                          </a:lnTo>
                          <a:lnTo>
                            <a:pt x="1569" y="359"/>
                          </a:lnTo>
                          <a:lnTo>
                            <a:pt x="1610" y="415"/>
                          </a:lnTo>
                          <a:lnTo>
                            <a:pt x="1641" y="479"/>
                          </a:lnTo>
                          <a:lnTo>
                            <a:pt x="1798" y="520"/>
                          </a:lnTo>
                          <a:lnTo>
                            <a:pt x="1865" y="557"/>
                          </a:lnTo>
                          <a:lnTo>
                            <a:pt x="1869" y="576"/>
                          </a:lnTo>
                          <a:lnTo>
                            <a:pt x="1873" y="595"/>
                          </a:lnTo>
                          <a:lnTo>
                            <a:pt x="1921" y="606"/>
                          </a:lnTo>
                          <a:lnTo>
                            <a:pt x="1962" y="640"/>
                          </a:lnTo>
                          <a:lnTo>
                            <a:pt x="1962" y="673"/>
                          </a:lnTo>
                          <a:lnTo>
                            <a:pt x="1940" y="771"/>
                          </a:lnTo>
                          <a:lnTo>
                            <a:pt x="1916" y="786"/>
                          </a:lnTo>
                          <a:lnTo>
                            <a:pt x="1891" y="801"/>
                          </a:lnTo>
                          <a:lnTo>
                            <a:pt x="1880" y="853"/>
                          </a:lnTo>
                          <a:lnTo>
                            <a:pt x="1904" y="865"/>
                          </a:lnTo>
                          <a:lnTo>
                            <a:pt x="1929" y="875"/>
                          </a:lnTo>
                          <a:lnTo>
                            <a:pt x="1940" y="939"/>
                          </a:lnTo>
                          <a:lnTo>
                            <a:pt x="1913" y="954"/>
                          </a:lnTo>
                          <a:lnTo>
                            <a:pt x="1880" y="965"/>
                          </a:lnTo>
                          <a:lnTo>
                            <a:pt x="1835" y="1018"/>
                          </a:lnTo>
                          <a:lnTo>
                            <a:pt x="1801" y="1137"/>
                          </a:lnTo>
                          <a:lnTo>
                            <a:pt x="1749" y="1197"/>
                          </a:lnTo>
                          <a:lnTo>
                            <a:pt x="1708" y="1272"/>
                          </a:lnTo>
                          <a:lnTo>
                            <a:pt x="1667" y="1332"/>
                          </a:lnTo>
                          <a:lnTo>
                            <a:pt x="1669" y="1445"/>
                          </a:lnTo>
                          <a:lnTo>
                            <a:pt x="1715" y="1542"/>
                          </a:lnTo>
                          <a:lnTo>
                            <a:pt x="1672" y="1559"/>
                          </a:lnTo>
                          <a:lnTo>
                            <a:pt x="1637" y="1545"/>
                          </a:lnTo>
                          <a:lnTo>
                            <a:pt x="1611" y="1481"/>
                          </a:lnTo>
                          <a:lnTo>
                            <a:pt x="1593" y="1412"/>
                          </a:lnTo>
                          <a:lnTo>
                            <a:pt x="1558" y="1388"/>
                          </a:lnTo>
                          <a:lnTo>
                            <a:pt x="1480" y="1366"/>
                          </a:lnTo>
                          <a:lnTo>
                            <a:pt x="1410" y="1358"/>
                          </a:lnTo>
                          <a:lnTo>
                            <a:pt x="1341" y="1366"/>
                          </a:lnTo>
                          <a:lnTo>
                            <a:pt x="1255" y="1441"/>
                          </a:lnTo>
                          <a:lnTo>
                            <a:pt x="1250" y="1494"/>
                          </a:lnTo>
                          <a:lnTo>
                            <a:pt x="1259" y="1549"/>
                          </a:lnTo>
                          <a:lnTo>
                            <a:pt x="1285" y="1661"/>
                          </a:lnTo>
                          <a:lnTo>
                            <a:pt x="1325" y="1693"/>
                          </a:lnTo>
                          <a:lnTo>
                            <a:pt x="1375" y="1702"/>
                          </a:lnTo>
                          <a:lnTo>
                            <a:pt x="1427" y="1681"/>
                          </a:lnTo>
                          <a:lnTo>
                            <a:pt x="1472" y="1643"/>
                          </a:lnTo>
                          <a:lnTo>
                            <a:pt x="1495" y="1598"/>
                          </a:lnTo>
                          <a:lnTo>
                            <a:pt x="1500" y="1615"/>
                          </a:lnTo>
                          <a:lnTo>
                            <a:pt x="1506" y="1646"/>
                          </a:lnTo>
                          <a:lnTo>
                            <a:pt x="1533" y="1687"/>
                          </a:lnTo>
                          <a:lnTo>
                            <a:pt x="1554" y="1729"/>
                          </a:lnTo>
                          <a:lnTo>
                            <a:pt x="1535" y="1755"/>
                          </a:lnTo>
                          <a:lnTo>
                            <a:pt x="1525" y="1777"/>
                          </a:lnTo>
                          <a:lnTo>
                            <a:pt x="1564" y="1781"/>
                          </a:lnTo>
                          <a:lnTo>
                            <a:pt x="1607" y="1777"/>
                          </a:lnTo>
                          <a:lnTo>
                            <a:pt x="1618" y="1815"/>
                          </a:lnTo>
                          <a:lnTo>
                            <a:pt x="1652" y="1938"/>
                          </a:lnTo>
                          <a:lnTo>
                            <a:pt x="1679" y="1948"/>
                          </a:lnTo>
                          <a:lnTo>
                            <a:pt x="1712" y="1953"/>
                          </a:lnTo>
                          <a:lnTo>
                            <a:pt x="1794" y="2017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82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100" dirty="0"/>
                    </a:p>
                  </p:txBody>
                </p:sp>
                <p:sp>
                  <p:nvSpPr>
                    <p:cNvPr id="461" name="Freeform 6">
                      <a:extLst>
                        <a:ext uri="{FF2B5EF4-FFF2-40B4-BE49-F238E27FC236}">
                          <a16:creationId xmlns:a16="http://schemas.microsoft.com/office/drawing/2014/main" id="{A6C62E4A-7664-8D15-C065-554AA3C5A92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844800" y="2030413"/>
                      <a:ext cx="93663" cy="123825"/>
                    </a:xfrm>
                    <a:custGeom>
                      <a:avLst/>
                      <a:gdLst>
                        <a:gd name="T0" fmla="*/ 13 w 111"/>
                        <a:gd name="T1" fmla="*/ 99 h 146"/>
                        <a:gd name="T2" fmla="*/ 2 w 111"/>
                        <a:gd name="T3" fmla="*/ 34 h 146"/>
                        <a:gd name="T4" fmla="*/ 23 w 111"/>
                        <a:gd name="T5" fmla="*/ 8 h 146"/>
                        <a:gd name="T6" fmla="*/ 52 w 111"/>
                        <a:gd name="T7" fmla="*/ 0 h 146"/>
                        <a:gd name="T8" fmla="*/ 111 w 111"/>
                        <a:gd name="T9" fmla="*/ 62 h 146"/>
                        <a:gd name="T10" fmla="*/ 106 w 111"/>
                        <a:gd name="T11" fmla="*/ 94 h 146"/>
                        <a:gd name="T12" fmla="*/ 96 w 111"/>
                        <a:gd name="T13" fmla="*/ 109 h 146"/>
                        <a:gd name="T14" fmla="*/ 39 w 111"/>
                        <a:gd name="T15" fmla="*/ 146 h 146"/>
                        <a:gd name="T16" fmla="*/ 15 w 111"/>
                        <a:gd name="T17" fmla="*/ 130 h 146"/>
                        <a:gd name="T18" fmla="*/ 15 w 111"/>
                        <a:gd name="T19" fmla="*/ 94 h 146"/>
                        <a:gd name="T20" fmla="*/ 0 w 111"/>
                        <a:gd name="T21" fmla="*/ 60 h 14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</a:cxnLst>
                      <a:rect l="0" t="0" r="r" b="b"/>
                      <a:pathLst>
                        <a:path w="111" h="146">
                          <a:moveTo>
                            <a:pt x="13" y="99"/>
                          </a:moveTo>
                          <a:lnTo>
                            <a:pt x="2" y="34"/>
                          </a:lnTo>
                          <a:lnTo>
                            <a:pt x="23" y="8"/>
                          </a:lnTo>
                          <a:lnTo>
                            <a:pt x="52" y="0"/>
                          </a:lnTo>
                          <a:lnTo>
                            <a:pt x="111" y="62"/>
                          </a:lnTo>
                          <a:lnTo>
                            <a:pt x="106" y="94"/>
                          </a:lnTo>
                          <a:lnTo>
                            <a:pt x="96" y="109"/>
                          </a:lnTo>
                          <a:lnTo>
                            <a:pt x="39" y="146"/>
                          </a:lnTo>
                          <a:lnTo>
                            <a:pt x="15" y="130"/>
                          </a:lnTo>
                          <a:lnTo>
                            <a:pt x="15" y="94"/>
                          </a:lnTo>
                          <a:lnTo>
                            <a:pt x="0" y="60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82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100" dirty="0"/>
                    </a:p>
                  </p:txBody>
                </p:sp>
                <p:sp>
                  <p:nvSpPr>
                    <p:cNvPr id="462" name="Freeform 7">
                      <a:extLst>
                        <a:ext uri="{FF2B5EF4-FFF2-40B4-BE49-F238E27FC236}">
                          <a16:creationId xmlns:a16="http://schemas.microsoft.com/office/drawing/2014/main" id="{95FEAF90-61AB-4596-AB74-90D8CC9D80E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487613" y="2759075"/>
                      <a:ext cx="266700" cy="101600"/>
                    </a:xfrm>
                    <a:custGeom>
                      <a:avLst/>
                      <a:gdLst>
                        <a:gd name="T0" fmla="*/ 288 w 314"/>
                        <a:gd name="T1" fmla="*/ 119 h 119"/>
                        <a:gd name="T2" fmla="*/ 202 w 314"/>
                        <a:gd name="T3" fmla="*/ 98 h 119"/>
                        <a:gd name="T4" fmla="*/ 122 w 314"/>
                        <a:gd name="T5" fmla="*/ 85 h 119"/>
                        <a:gd name="T6" fmla="*/ 91 w 314"/>
                        <a:gd name="T7" fmla="*/ 88 h 119"/>
                        <a:gd name="T8" fmla="*/ 40 w 314"/>
                        <a:gd name="T9" fmla="*/ 70 h 119"/>
                        <a:gd name="T10" fmla="*/ 0 w 314"/>
                        <a:gd name="T11" fmla="*/ 39 h 119"/>
                        <a:gd name="T12" fmla="*/ 8 w 314"/>
                        <a:gd name="T13" fmla="*/ 15 h 119"/>
                        <a:gd name="T14" fmla="*/ 36 w 314"/>
                        <a:gd name="T15" fmla="*/ 0 h 119"/>
                        <a:gd name="T16" fmla="*/ 171 w 314"/>
                        <a:gd name="T17" fmla="*/ 10 h 119"/>
                        <a:gd name="T18" fmla="*/ 205 w 314"/>
                        <a:gd name="T19" fmla="*/ 35 h 119"/>
                        <a:gd name="T20" fmla="*/ 236 w 314"/>
                        <a:gd name="T21" fmla="*/ 65 h 119"/>
                        <a:gd name="T22" fmla="*/ 314 w 314"/>
                        <a:gd name="T23" fmla="*/ 98 h 11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314" h="119">
                          <a:moveTo>
                            <a:pt x="288" y="119"/>
                          </a:moveTo>
                          <a:lnTo>
                            <a:pt x="202" y="98"/>
                          </a:lnTo>
                          <a:lnTo>
                            <a:pt x="122" y="85"/>
                          </a:lnTo>
                          <a:lnTo>
                            <a:pt x="91" y="88"/>
                          </a:lnTo>
                          <a:lnTo>
                            <a:pt x="40" y="70"/>
                          </a:lnTo>
                          <a:lnTo>
                            <a:pt x="0" y="39"/>
                          </a:lnTo>
                          <a:lnTo>
                            <a:pt x="8" y="15"/>
                          </a:lnTo>
                          <a:lnTo>
                            <a:pt x="36" y="0"/>
                          </a:lnTo>
                          <a:lnTo>
                            <a:pt x="171" y="10"/>
                          </a:lnTo>
                          <a:lnTo>
                            <a:pt x="205" y="35"/>
                          </a:lnTo>
                          <a:lnTo>
                            <a:pt x="236" y="65"/>
                          </a:lnTo>
                          <a:lnTo>
                            <a:pt x="314" y="98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82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100" dirty="0"/>
                    </a:p>
                  </p:txBody>
                </p:sp>
                <p:sp>
                  <p:nvSpPr>
                    <p:cNvPr id="463" name="Freeform 8">
                      <a:extLst>
                        <a:ext uri="{FF2B5EF4-FFF2-40B4-BE49-F238E27FC236}">
                          <a16:creationId xmlns:a16="http://schemas.microsoft.com/office/drawing/2014/main" id="{2A5C6699-9732-812E-23E2-605B29D426B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735263" y="2862263"/>
                      <a:ext cx="107950" cy="61913"/>
                    </a:xfrm>
                    <a:custGeom>
                      <a:avLst/>
                      <a:gdLst>
                        <a:gd name="T0" fmla="*/ 5 w 127"/>
                        <a:gd name="T1" fmla="*/ 57 h 73"/>
                        <a:gd name="T2" fmla="*/ 0 w 127"/>
                        <a:gd name="T3" fmla="*/ 23 h 73"/>
                        <a:gd name="T4" fmla="*/ 26 w 127"/>
                        <a:gd name="T5" fmla="*/ 0 h 73"/>
                        <a:gd name="T6" fmla="*/ 57 w 127"/>
                        <a:gd name="T7" fmla="*/ 2 h 73"/>
                        <a:gd name="T8" fmla="*/ 114 w 127"/>
                        <a:gd name="T9" fmla="*/ 5 h 73"/>
                        <a:gd name="T10" fmla="*/ 127 w 127"/>
                        <a:gd name="T11" fmla="*/ 31 h 73"/>
                        <a:gd name="T12" fmla="*/ 96 w 127"/>
                        <a:gd name="T13" fmla="*/ 41 h 73"/>
                        <a:gd name="T14" fmla="*/ 44 w 127"/>
                        <a:gd name="T15" fmla="*/ 73 h 73"/>
                        <a:gd name="T16" fmla="*/ 2 w 127"/>
                        <a:gd name="T17" fmla="*/ 53 h 7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127" h="73">
                          <a:moveTo>
                            <a:pt x="5" y="57"/>
                          </a:moveTo>
                          <a:lnTo>
                            <a:pt x="0" y="23"/>
                          </a:lnTo>
                          <a:lnTo>
                            <a:pt x="26" y="0"/>
                          </a:lnTo>
                          <a:lnTo>
                            <a:pt x="57" y="2"/>
                          </a:lnTo>
                          <a:lnTo>
                            <a:pt x="114" y="5"/>
                          </a:lnTo>
                          <a:lnTo>
                            <a:pt x="127" y="31"/>
                          </a:lnTo>
                          <a:lnTo>
                            <a:pt x="96" y="41"/>
                          </a:lnTo>
                          <a:lnTo>
                            <a:pt x="44" y="73"/>
                          </a:lnTo>
                          <a:lnTo>
                            <a:pt x="2" y="53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82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100" dirty="0"/>
                    </a:p>
                  </p:txBody>
                </p:sp>
                <p:sp>
                  <p:nvSpPr>
                    <p:cNvPr id="464" name="Freeform 9">
                      <a:extLst>
                        <a:ext uri="{FF2B5EF4-FFF2-40B4-BE49-F238E27FC236}">
                          <a16:creationId xmlns:a16="http://schemas.microsoft.com/office/drawing/2014/main" id="{4B733AF2-DCDE-667D-AD9D-2285592DAE1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782763" y="1316038"/>
                      <a:ext cx="508000" cy="92075"/>
                    </a:xfrm>
                    <a:custGeom>
                      <a:avLst/>
                      <a:gdLst>
                        <a:gd name="T0" fmla="*/ 0 w 599"/>
                        <a:gd name="T1" fmla="*/ 71 h 108"/>
                        <a:gd name="T2" fmla="*/ 154 w 599"/>
                        <a:gd name="T3" fmla="*/ 95 h 108"/>
                        <a:gd name="T4" fmla="*/ 231 w 599"/>
                        <a:gd name="T5" fmla="*/ 108 h 108"/>
                        <a:gd name="T6" fmla="*/ 304 w 599"/>
                        <a:gd name="T7" fmla="*/ 90 h 108"/>
                        <a:gd name="T8" fmla="*/ 377 w 599"/>
                        <a:gd name="T9" fmla="*/ 70 h 108"/>
                        <a:gd name="T10" fmla="*/ 542 w 599"/>
                        <a:gd name="T11" fmla="*/ 61 h 108"/>
                        <a:gd name="T12" fmla="*/ 582 w 599"/>
                        <a:gd name="T13" fmla="*/ 54 h 108"/>
                        <a:gd name="T14" fmla="*/ 599 w 599"/>
                        <a:gd name="T15" fmla="*/ 36 h 108"/>
                        <a:gd name="T16" fmla="*/ 560 w 599"/>
                        <a:gd name="T17" fmla="*/ 8 h 108"/>
                        <a:gd name="T18" fmla="*/ 509 w 599"/>
                        <a:gd name="T19" fmla="*/ 0 h 108"/>
                        <a:gd name="T20" fmla="*/ 239 w 599"/>
                        <a:gd name="T21" fmla="*/ 2 h 108"/>
                        <a:gd name="T22" fmla="*/ 0 w 599"/>
                        <a:gd name="T23" fmla="*/ 56 h 10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599" h="108">
                          <a:moveTo>
                            <a:pt x="0" y="71"/>
                          </a:moveTo>
                          <a:lnTo>
                            <a:pt x="154" y="95"/>
                          </a:lnTo>
                          <a:lnTo>
                            <a:pt x="231" y="108"/>
                          </a:lnTo>
                          <a:lnTo>
                            <a:pt x="304" y="90"/>
                          </a:lnTo>
                          <a:lnTo>
                            <a:pt x="377" y="70"/>
                          </a:lnTo>
                          <a:lnTo>
                            <a:pt x="542" y="61"/>
                          </a:lnTo>
                          <a:lnTo>
                            <a:pt x="582" y="54"/>
                          </a:lnTo>
                          <a:lnTo>
                            <a:pt x="599" y="36"/>
                          </a:lnTo>
                          <a:lnTo>
                            <a:pt x="560" y="8"/>
                          </a:lnTo>
                          <a:lnTo>
                            <a:pt x="509" y="0"/>
                          </a:lnTo>
                          <a:lnTo>
                            <a:pt x="239" y="2"/>
                          </a:lnTo>
                          <a:lnTo>
                            <a:pt x="0" y="56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82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100" dirty="0"/>
                    </a:p>
                  </p:txBody>
                </p:sp>
                <p:sp>
                  <p:nvSpPr>
                    <p:cNvPr id="465" name="Freeform 10">
                      <a:extLst>
                        <a:ext uri="{FF2B5EF4-FFF2-40B4-BE49-F238E27FC236}">
                          <a16:creationId xmlns:a16="http://schemas.microsoft.com/office/drawing/2014/main" id="{CBBC55E9-5235-ED0C-B0BE-0E4C9F2D589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312988" y="1333500"/>
                      <a:ext cx="669925" cy="392113"/>
                    </a:xfrm>
                    <a:custGeom>
                      <a:avLst/>
                      <a:gdLst>
                        <a:gd name="T0" fmla="*/ 5 w 789"/>
                        <a:gd name="T1" fmla="*/ 7 h 461"/>
                        <a:gd name="T2" fmla="*/ 139 w 789"/>
                        <a:gd name="T3" fmla="*/ 110 h 461"/>
                        <a:gd name="T4" fmla="*/ 170 w 789"/>
                        <a:gd name="T5" fmla="*/ 151 h 461"/>
                        <a:gd name="T6" fmla="*/ 168 w 789"/>
                        <a:gd name="T7" fmla="*/ 188 h 461"/>
                        <a:gd name="T8" fmla="*/ 166 w 789"/>
                        <a:gd name="T9" fmla="*/ 224 h 461"/>
                        <a:gd name="T10" fmla="*/ 193 w 789"/>
                        <a:gd name="T11" fmla="*/ 247 h 461"/>
                        <a:gd name="T12" fmla="*/ 234 w 789"/>
                        <a:gd name="T13" fmla="*/ 243 h 461"/>
                        <a:gd name="T14" fmla="*/ 274 w 789"/>
                        <a:gd name="T15" fmla="*/ 238 h 461"/>
                        <a:gd name="T16" fmla="*/ 381 w 789"/>
                        <a:gd name="T17" fmla="*/ 267 h 461"/>
                        <a:gd name="T18" fmla="*/ 469 w 789"/>
                        <a:gd name="T19" fmla="*/ 348 h 461"/>
                        <a:gd name="T20" fmla="*/ 503 w 789"/>
                        <a:gd name="T21" fmla="*/ 402 h 461"/>
                        <a:gd name="T22" fmla="*/ 498 w 789"/>
                        <a:gd name="T23" fmla="*/ 429 h 461"/>
                        <a:gd name="T24" fmla="*/ 500 w 789"/>
                        <a:gd name="T25" fmla="*/ 449 h 461"/>
                        <a:gd name="T26" fmla="*/ 568 w 789"/>
                        <a:gd name="T27" fmla="*/ 461 h 461"/>
                        <a:gd name="T28" fmla="*/ 639 w 789"/>
                        <a:gd name="T29" fmla="*/ 458 h 461"/>
                        <a:gd name="T30" fmla="*/ 711 w 789"/>
                        <a:gd name="T31" fmla="*/ 460 h 461"/>
                        <a:gd name="T32" fmla="*/ 778 w 789"/>
                        <a:gd name="T33" fmla="*/ 444 h 461"/>
                        <a:gd name="T34" fmla="*/ 789 w 789"/>
                        <a:gd name="T35" fmla="*/ 413 h 461"/>
                        <a:gd name="T36" fmla="*/ 783 w 789"/>
                        <a:gd name="T37" fmla="*/ 373 h 461"/>
                        <a:gd name="T38" fmla="*/ 763 w 789"/>
                        <a:gd name="T39" fmla="*/ 328 h 461"/>
                        <a:gd name="T40" fmla="*/ 729 w 789"/>
                        <a:gd name="T41" fmla="*/ 283 h 461"/>
                        <a:gd name="T42" fmla="*/ 707 w 789"/>
                        <a:gd name="T43" fmla="*/ 215 h 461"/>
                        <a:gd name="T44" fmla="*/ 637 w 789"/>
                        <a:gd name="T45" fmla="*/ 171 h 461"/>
                        <a:gd name="T46" fmla="*/ 408 w 789"/>
                        <a:gd name="T47" fmla="*/ 112 h 461"/>
                        <a:gd name="T48" fmla="*/ 233 w 789"/>
                        <a:gd name="T49" fmla="*/ 72 h 461"/>
                        <a:gd name="T50" fmla="*/ 0 w 789"/>
                        <a:gd name="T51" fmla="*/ 0 h 46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</a:cxnLst>
                      <a:rect l="0" t="0" r="r" b="b"/>
                      <a:pathLst>
                        <a:path w="789" h="461">
                          <a:moveTo>
                            <a:pt x="5" y="7"/>
                          </a:moveTo>
                          <a:lnTo>
                            <a:pt x="139" y="110"/>
                          </a:lnTo>
                          <a:lnTo>
                            <a:pt x="170" y="151"/>
                          </a:lnTo>
                          <a:lnTo>
                            <a:pt x="168" y="188"/>
                          </a:lnTo>
                          <a:lnTo>
                            <a:pt x="166" y="224"/>
                          </a:lnTo>
                          <a:lnTo>
                            <a:pt x="193" y="247"/>
                          </a:lnTo>
                          <a:lnTo>
                            <a:pt x="234" y="243"/>
                          </a:lnTo>
                          <a:lnTo>
                            <a:pt x="274" y="238"/>
                          </a:lnTo>
                          <a:lnTo>
                            <a:pt x="381" y="267"/>
                          </a:lnTo>
                          <a:lnTo>
                            <a:pt x="469" y="348"/>
                          </a:lnTo>
                          <a:lnTo>
                            <a:pt x="503" y="402"/>
                          </a:lnTo>
                          <a:lnTo>
                            <a:pt x="498" y="429"/>
                          </a:lnTo>
                          <a:lnTo>
                            <a:pt x="500" y="449"/>
                          </a:lnTo>
                          <a:lnTo>
                            <a:pt x="568" y="461"/>
                          </a:lnTo>
                          <a:lnTo>
                            <a:pt x="639" y="458"/>
                          </a:lnTo>
                          <a:lnTo>
                            <a:pt x="711" y="460"/>
                          </a:lnTo>
                          <a:lnTo>
                            <a:pt x="778" y="444"/>
                          </a:lnTo>
                          <a:lnTo>
                            <a:pt x="789" y="413"/>
                          </a:lnTo>
                          <a:lnTo>
                            <a:pt x="783" y="373"/>
                          </a:lnTo>
                          <a:lnTo>
                            <a:pt x="763" y="328"/>
                          </a:lnTo>
                          <a:lnTo>
                            <a:pt x="729" y="283"/>
                          </a:lnTo>
                          <a:lnTo>
                            <a:pt x="707" y="215"/>
                          </a:lnTo>
                          <a:lnTo>
                            <a:pt x="637" y="171"/>
                          </a:lnTo>
                          <a:lnTo>
                            <a:pt x="408" y="112"/>
                          </a:lnTo>
                          <a:lnTo>
                            <a:pt x="233" y="72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82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100" dirty="0"/>
                    </a:p>
                  </p:txBody>
                </p:sp>
                <p:sp>
                  <p:nvSpPr>
                    <p:cNvPr id="466" name="Freeform 11">
                      <a:extLst>
                        <a:ext uri="{FF2B5EF4-FFF2-40B4-BE49-F238E27FC236}">
                          <a16:creationId xmlns:a16="http://schemas.microsoft.com/office/drawing/2014/main" id="{17728F5D-D628-E9E1-A5D9-054FB49350C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079750" y="1704975"/>
                      <a:ext cx="169863" cy="84138"/>
                    </a:xfrm>
                    <a:custGeom>
                      <a:avLst/>
                      <a:gdLst>
                        <a:gd name="T0" fmla="*/ 177 w 200"/>
                        <a:gd name="T1" fmla="*/ 0 h 99"/>
                        <a:gd name="T2" fmla="*/ 79 w 200"/>
                        <a:gd name="T3" fmla="*/ 14 h 99"/>
                        <a:gd name="T4" fmla="*/ 36 w 200"/>
                        <a:gd name="T5" fmla="*/ 12 h 99"/>
                        <a:gd name="T6" fmla="*/ 0 w 200"/>
                        <a:gd name="T7" fmla="*/ 36 h 99"/>
                        <a:gd name="T8" fmla="*/ 42 w 200"/>
                        <a:gd name="T9" fmla="*/ 65 h 99"/>
                        <a:gd name="T10" fmla="*/ 90 w 200"/>
                        <a:gd name="T11" fmla="*/ 88 h 99"/>
                        <a:gd name="T12" fmla="*/ 134 w 200"/>
                        <a:gd name="T13" fmla="*/ 99 h 99"/>
                        <a:gd name="T14" fmla="*/ 172 w 200"/>
                        <a:gd name="T15" fmla="*/ 83 h 99"/>
                        <a:gd name="T16" fmla="*/ 199 w 200"/>
                        <a:gd name="T17" fmla="*/ 54 h 99"/>
                        <a:gd name="T18" fmla="*/ 200 w 200"/>
                        <a:gd name="T19" fmla="*/ 39 h 99"/>
                        <a:gd name="T20" fmla="*/ 195 w 200"/>
                        <a:gd name="T21" fmla="*/ 12 h 99"/>
                        <a:gd name="T22" fmla="*/ 177 w 200"/>
                        <a:gd name="T23" fmla="*/ 3 h 9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200" h="99">
                          <a:moveTo>
                            <a:pt x="177" y="0"/>
                          </a:moveTo>
                          <a:lnTo>
                            <a:pt x="79" y="14"/>
                          </a:lnTo>
                          <a:lnTo>
                            <a:pt x="36" y="12"/>
                          </a:lnTo>
                          <a:lnTo>
                            <a:pt x="0" y="36"/>
                          </a:lnTo>
                          <a:lnTo>
                            <a:pt x="42" y="65"/>
                          </a:lnTo>
                          <a:lnTo>
                            <a:pt x="90" y="88"/>
                          </a:lnTo>
                          <a:lnTo>
                            <a:pt x="134" y="99"/>
                          </a:lnTo>
                          <a:lnTo>
                            <a:pt x="172" y="83"/>
                          </a:lnTo>
                          <a:lnTo>
                            <a:pt x="199" y="54"/>
                          </a:lnTo>
                          <a:lnTo>
                            <a:pt x="200" y="39"/>
                          </a:lnTo>
                          <a:lnTo>
                            <a:pt x="195" y="12"/>
                          </a:lnTo>
                          <a:lnTo>
                            <a:pt x="177" y="3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82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100" dirty="0"/>
                    </a:p>
                  </p:txBody>
                </p:sp>
                <p:sp>
                  <p:nvSpPr>
                    <p:cNvPr id="467" name="Freeform 12">
                      <a:extLst>
                        <a:ext uri="{FF2B5EF4-FFF2-40B4-BE49-F238E27FC236}">
                          <a16:creationId xmlns:a16="http://schemas.microsoft.com/office/drawing/2014/main" id="{278FA1CC-B324-58A9-29D1-B645DC96A17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14363" y="5038725"/>
                      <a:ext cx="736600" cy="155575"/>
                    </a:xfrm>
                    <a:custGeom>
                      <a:avLst/>
                      <a:gdLst>
                        <a:gd name="T0" fmla="*/ 0 w 868"/>
                        <a:gd name="T1" fmla="*/ 183 h 183"/>
                        <a:gd name="T2" fmla="*/ 60 w 868"/>
                        <a:gd name="T3" fmla="*/ 141 h 183"/>
                        <a:gd name="T4" fmla="*/ 108 w 868"/>
                        <a:gd name="T5" fmla="*/ 92 h 183"/>
                        <a:gd name="T6" fmla="*/ 183 w 868"/>
                        <a:gd name="T7" fmla="*/ 89 h 183"/>
                        <a:gd name="T8" fmla="*/ 224 w 868"/>
                        <a:gd name="T9" fmla="*/ 112 h 183"/>
                        <a:gd name="T10" fmla="*/ 265 w 868"/>
                        <a:gd name="T11" fmla="*/ 138 h 183"/>
                        <a:gd name="T12" fmla="*/ 313 w 868"/>
                        <a:gd name="T13" fmla="*/ 138 h 183"/>
                        <a:gd name="T14" fmla="*/ 380 w 868"/>
                        <a:gd name="T15" fmla="*/ 75 h 183"/>
                        <a:gd name="T16" fmla="*/ 420 w 868"/>
                        <a:gd name="T17" fmla="*/ 51 h 183"/>
                        <a:gd name="T18" fmla="*/ 487 w 868"/>
                        <a:gd name="T19" fmla="*/ 60 h 183"/>
                        <a:gd name="T20" fmla="*/ 528 w 868"/>
                        <a:gd name="T21" fmla="*/ 45 h 183"/>
                        <a:gd name="T22" fmla="*/ 571 w 868"/>
                        <a:gd name="T23" fmla="*/ 7 h 183"/>
                        <a:gd name="T24" fmla="*/ 605 w 868"/>
                        <a:gd name="T25" fmla="*/ 0 h 183"/>
                        <a:gd name="T26" fmla="*/ 634 w 868"/>
                        <a:gd name="T27" fmla="*/ 33 h 183"/>
                        <a:gd name="T28" fmla="*/ 663 w 868"/>
                        <a:gd name="T29" fmla="*/ 66 h 183"/>
                        <a:gd name="T30" fmla="*/ 686 w 868"/>
                        <a:gd name="T31" fmla="*/ 65 h 183"/>
                        <a:gd name="T32" fmla="*/ 710 w 868"/>
                        <a:gd name="T33" fmla="*/ 58 h 183"/>
                        <a:gd name="T34" fmla="*/ 790 w 868"/>
                        <a:gd name="T35" fmla="*/ 69 h 183"/>
                        <a:gd name="T36" fmla="*/ 868 w 868"/>
                        <a:gd name="T37" fmla="*/ 129 h 18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</a:cxnLst>
                      <a:rect l="0" t="0" r="r" b="b"/>
                      <a:pathLst>
                        <a:path w="868" h="183">
                          <a:moveTo>
                            <a:pt x="0" y="183"/>
                          </a:moveTo>
                          <a:lnTo>
                            <a:pt x="60" y="141"/>
                          </a:lnTo>
                          <a:lnTo>
                            <a:pt x="108" y="92"/>
                          </a:lnTo>
                          <a:lnTo>
                            <a:pt x="183" y="89"/>
                          </a:lnTo>
                          <a:lnTo>
                            <a:pt x="224" y="112"/>
                          </a:lnTo>
                          <a:lnTo>
                            <a:pt x="265" y="138"/>
                          </a:lnTo>
                          <a:lnTo>
                            <a:pt x="313" y="138"/>
                          </a:lnTo>
                          <a:lnTo>
                            <a:pt x="380" y="75"/>
                          </a:lnTo>
                          <a:lnTo>
                            <a:pt x="420" y="51"/>
                          </a:lnTo>
                          <a:lnTo>
                            <a:pt x="487" y="60"/>
                          </a:lnTo>
                          <a:lnTo>
                            <a:pt x="528" y="45"/>
                          </a:lnTo>
                          <a:lnTo>
                            <a:pt x="571" y="7"/>
                          </a:lnTo>
                          <a:lnTo>
                            <a:pt x="605" y="0"/>
                          </a:lnTo>
                          <a:lnTo>
                            <a:pt x="634" y="33"/>
                          </a:lnTo>
                          <a:lnTo>
                            <a:pt x="663" y="66"/>
                          </a:lnTo>
                          <a:lnTo>
                            <a:pt x="686" y="65"/>
                          </a:lnTo>
                          <a:lnTo>
                            <a:pt x="710" y="58"/>
                          </a:lnTo>
                          <a:lnTo>
                            <a:pt x="790" y="69"/>
                          </a:lnTo>
                          <a:lnTo>
                            <a:pt x="868" y="129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82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100" dirty="0"/>
                    </a:p>
                  </p:txBody>
                </p:sp>
                <p:sp>
                  <p:nvSpPr>
                    <p:cNvPr id="468" name="Freeform 13">
                      <a:extLst>
                        <a:ext uri="{FF2B5EF4-FFF2-40B4-BE49-F238E27FC236}">
                          <a16:creationId xmlns:a16="http://schemas.microsoft.com/office/drawing/2014/main" id="{2A28F70B-AFAD-D03F-D3A2-AF51F6A33A3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689225" y="4873625"/>
                      <a:ext cx="742950" cy="346075"/>
                    </a:xfrm>
                    <a:custGeom>
                      <a:avLst/>
                      <a:gdLst>
                        <a:gd name="T0" fmla="*/ 0 w 875"/>
                        <a:gd name="T1" fmla="*/ 264 h 407"/>
                        <a:gd name="T2" fmla="*/ 51 w 875"/>
                        <a:gd name="T3" fmla="*/ 206 h 407"/>
                        <a:gd name="T4" fmla="*/ 104 w 875"/>
                        <a:gd name="T5" fmla="*/ 188 h 407"/>
                        <a:gd name="T6" fmla="*/ 212 w 875"/>
                        <a:gd name="T7" fmla="*/ 227 h 407"/>
                        <a:gd name="T8" fmla="*/ 237 w 875"/>
                        <a:gd name="T9" fmla="*/ 247 h 407"/>
                        <a:gd name="T10" fmla="*/ 263 w 875"/>
                        <a:gd name="T11" fmla="*/ 263 h 407"/>
                        <a:gd name="T12" fmla="*/ 338 w 875"/>
                        <a:gd name="T13" fmla="*/ 251 h 407"/>
                        <a:gd name="T14" fmla="*/ 370 w 875"/>
                        <a:gd name="T15" fmla="*/ 203 h 407"/>
                        <a:gd name="T16" fmla="*/ 415 w 875"/>
                        <a:gd name="T17" fmla="*/ 114 h 407"/>
                        <a:gd name="T18" fmla="*/ 457 w 875"/>
                        <a:gd name="T19" fmla="*/ 27 h 407"/>
                        <a:gd name="T20" fmla="*/ 504 w 875"/>
                        <a:gd name="T21" fmla="*/ 3 h 407"/>
                        <a:gd name="T22" fmla="*/ 570 w 875"/>
                        <a:gd name="T23" fmla="*/ 0 h 407"/>
                        <a:gd name="T24" fmla="*/ 601 w 875"/>
                        <a:gd name="T25" fmla="*/ 15 h 407"/>
                        <a:gd name="T26" fmla="*/ 561 w 875"/>
                        <a:gd name="T27" fmla="*/ 81 h 407"/>
                        <a:gd name="T28" fmla="*/ 528 w 875"/>
                        <a:gd name="T29" fmla="*/ 107 h 407"/>
                        <a:gd name="T30" fmla="*/ 502 w 875"/>
                        <a:gd name="T31" fmla="*/ 153 h 407"/>
                        <a:gd name="T32" fmla="*/ 474 w 875"/>
                        <a:gd name="T33" fmla="*/ 266 h 407"/>
                        <a:gd name="T34" fmla="*/ 477 w 875"/>
                        <a:gd name="T35" fmla="*/ 326 h 407"/>
                        <a:gd name="T36" fmla="*/ 511 w 875"/>
                        <a:gd name="T37" fmla="*/ 350 h 407"/>
                        <a:gd name="T38" fmla="*/ 527 w 875"/>
                        <a:gd name="T39" fmla="*/ 385 h 407"/>
                        <a:gd name="T40" fmla="*/ 549 w 875"/>
                        <a:gd name="T41" fmla="*/ 407 h 407"/>
                        <a:gd name="T42" fmla="*/ 590 w 875"/>
                        <a:gd name="T43" fmla="*/ 384 h 407"/>
                        <a:gd name="T44" fmla="*/ 629 w 875"/>
                        <a:gd name="T45" fmla="*/ 352 h 407"/>
                        <a:gd name="T46" fmla="*/ 658 w 875"/>
                        <a:gd name="T47" fmla="*/ 351 h 407"/>
                        <a:gd name="T48" fmla="*/ 689 w 875"/>
                        <a:gd name="T49" fmla="*/ 350 h 407"/>
                        <a:gd name="T50" fmla="*/ 740 w 875"/>
                        <a:gd name="T51" fmla="*/ 313 h 407"/>
                        <a:gd name="T52" fmla="*/ 794 w 875"/>
                        <a:gd name="T53" fmla="*/ 308 h 407"/>
                        <a:gd name="T54" fmla="*/ 847 w 875"/>
                        <a:gd name="T55" fmla="*/ 341 h 407"/>
                        <a:gd name="T56" fmla="*/ 875 w 875"/>
                        <a:gd name="T57" fmla="*/ 343 h 40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</a:cxnLst>
                      <a:rect l="0" t="0" r="r" b="b"/>
                      <a:pathLst>
                        <a:path w="875" h="407">
                          <a:moveTo>
                            <a:pt x="0" y="264"/>
                          </a:moveTo>
                          <a:lnTo>
                            <a:pt x="51" y="206"/>
                          </a:lnTo>
                          <a:lnTo>
                            <a:pt x="104" y="188"/>
                          </a:lnTo>
                          <a:lnTo>
                            <a:pt x="212" y="227"/>
                          </a:lnTo>
                          <a:lnTo>
                            <a:pt x="237" y="247"/>
                          </a:lnTo>
                          <a:lnTo>
                            <a:pt x="263" y="263"/>
                          </a:lnTo>
                          <a:lnTo>
                            <a:pt x="338" y="251"/>
                          </a:lnTo>
                          <a:lnTo>
                            <a:pt x="370" y="203"/>
                          </a:lnTo>
                          <a:lnTo>
                            <a:pt x="415" y="114"/>
                          </a:lnTo>
                          <a:lnTo>
                            <a:pt x="457" y="27"/>
                          </a:lnTo>
                          <a:lnTo>
                            <a:pt x="504" y="3"/>
                          </a:lnTo>
                          <a:lnTo>
                            <a:pt x="570" y="0"/>
                          </a:lnTo>
                          <a:lnTo>
                            <a:pt x="601" y="15"/>
                          </a:lnTo>
                          <a:lnTo>
                            <a:pt x="561" y="81"/>
                          </a:lnTo>
                          <a:lnTo>
                            <a:pt x="528" y="107"/>
                          </a:lnTo>
                          <a:lnTo>
                            <a:pt x="502" y="153"/>
                          </a:lnTo>
                          <a:lnTo>
                            <a:pt x="474" y="266"/>
                          </a:lnTo>
                          <a:lnTo>
                            <a:pt x="477" y="326"/>
                          </a:lnTo>
                          <a:lnTo>
                            <a:pt x="511" y="350"/>
                          </a:lnTo>
                          <a:lnTo>
                            <a:pt x="527" y="385"/>
                          </a:lnTo>
                          <a:lnTo>
                            <a:pt x="549" y="407"/>
                          </a:lnTo>
                          <a:lnTo>
                            <a:pt x="590" y="384"/>
                          </a:lnTo>
                          <a:lnTo>
                            <a:pt x="629" y="352"/>
                          </a:lnTo>
                          <a:lnTo>
                            <a:pt x="658" y="351"/>
                          </a:lnTo>
                          <a:lnTo>
                            <a:pt x="689" y="350"/>
                          </a:lnTo>
                          <a:lnTo>
                            <a:pt x="740" y="313"/>
                          </a:lnTo>
                          <a:lnTo>
                            <a:pt x="794" y="308"/>
                          </a:lnTo>
                          <a:lnTo>
                            <a:pt x="847" y="341"/>
                          </a:lnTo>
                          <a:lnTo>
                            <a:pt x="875" y="343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82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100" dirty="0"/>
                    </a:p>
                  </p:txBody>
                </p:sp>
                <p:sp>
                  <p:nvSpPr>
                    <p:cNvPr id="469" name="Freeform 14">
                      <a:extLst>
                        <a:ext uri="{FF2B5EF4-FFF2-40B4-BE49-F238E27FC236}">
                          <a16:creationId xmlns:a16="http://schemas.microsoft.com/office/drawing/2014/main" id="{E819CC30-11E5-CC7C-C096-5BDD5C6F174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613275" y="4981575"/>
                      <a:ext cx="1012825" cy="133350"/>
                    </a:xfrm>
                    <a:custGeom>
                      <a:avLst/>
                      <a:gdLst>
                        <a:gd name="T0" fmla="*/ 0 w 1195"/>
                        <a:gd name="T1" fmla="*/ 157 h 157"/>
                        <a:gd name="T2" fmla="*/ 41 w 1195"/>
                        <a:gd name="T3" fmla="*/ 113 h 157"/>
                        <a:gd name="T4" fmla="*/ 76 w 1195"/>
                        <a:gd name="T5" fmla="*/ 87 h 157"/>
                        <a:gd name="T6" fmla="*/ 149 w 1195"/>
                        <a:gd name="T7" fmla="*/ 84 h 157"/>
                        <a:gd name="T8" fmla="*/ 224 w 1195"/>
                        <a:gd name="T9" fmla="*/ 85 h 157"/>
                        <a:gd name="T10" fmla="*/ 285 w 1195"/>
                        <a:gd name="T11" fmla="*/ 50 h 157"/>
                        <a:gd name="T12" fmla="*/ 323 w 1195"/>
                        <a:gd name="T13" fmla="*/ 34 h 157"/>
                        <a:gd name="T14" fmla="*/ 395 w 1195"/>
                        <a:gd name="T15" fmla="*/ 61 h 157"/>
                        <a:gd name="T16" fmla="*/ 469 w 1195"/>
                        <a:gd name="T17" fmla="*/ 103 h 157"/>
                        <a:gd name="T18" fmla="*/ 511 w 1195"/>
                        <a:gd name="T19" fmla="*/ 128 h 157"/>
                        <a:gd name="T20" fmla="*/ 532 w 1195"/>
                        <a:gd name="T21" fmla="*/ 116 h 157"/>
                        <a:gd name="T22" fmla="*/ 552 w 1195"/>
                        <a:gd name="T23" fmla="*/ 99 h 157"/>
                        <a:gd name="T24" fmla="*/ 655 w 1195"/>
                        <a:gd name="T25" fmla="*/ 52 h 157"/>
                        <a:gd name="T26" fmla="*/ 735 w 1195"/>
                        <a:gd name="T27" fmla="*/ 46 h 157"/>
                        <a:gd name="T28" fmla="*/ 799 w 1195"/>
                        <a:gd name="T29" fmla="*/ 49 h 157"/>
                        <a:gd name="T30" fmla="*/ 821 w 1195"/>
                        <a:gd name="T31" fmla="*/ 29 h 157"/>
                        <a:gd name="T32" fmla="*/ 841 w 1195"/>
                        <a:gd name="T33" fmla="*/ 5 h 157"/>
                        <a:gd name="T34" fmla="*/ 879 w 1195"/>
                        <a:gd name="T35" fmla="*/ 2 h 157"/>
                        <a:gd name="T36" fmla="*/ 982 w 1195"/>
                        <a:gd name="T37" fmla="*/ 0 h 157"/>
                        <a:gd name="T38" fmla="*/ 1025 w 1195"/>
                        <a:gd name="T39" fmla="*/ 14 h 157"/>
                        <a:gd name="T40" fmla="*/ 1059 w 1195"/>
                        <a:gd name="T41" fmla="*/ 72 h 157"/>
                        <a:gd name="T42" fmla="*/ 1108 w 1195"/>
                        <a:gd name="T43" fmla="*/ 99 h 157"/>
                        <a:gd name="T44" fmla="*/ 1132 w 1195"/>
                        <a:gd name="T45" fmla="*/ 90 h 157"/>
                        <a:gd name="T46" fmla="*/ 1157 w 1195"/>
                        <a:gd name="T47" fmla="*/ 78 h 157"/>
                        <a:gd name="T48" fmla="*/ 1195 w 1195"/>
                        <a:gd name="T49" fmla="*/ 79 h 15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</a:cxnLst>
                      <a:rect l="0" t="0" r="r" b="b"/>
                      <a:pathLst>
                        <a:path w="1195" h="157">
                          <a:moveTo>
                            <a:pt x="0" y="157"/>
                          </a:moveTo>
                          <a:lnTo>
                            <a:pt x="41" y="113"/>
                          </a:lnTo>
                          <a:lnTo>
                            <a:pt x="76" y="87"/>
                          </a:lnTo>
                          <a:lnTo>
                            <a:pt x="149" y="84"/>
                          </a:lnTo>
                          <a:lnTo>
                            <a:pt x="224" y="85"/>
                          </a:lnTo>
                          <a:lnTo>
                            <a:pt x="285" y="50"/>
                          </a:lnTo>
                          <a:lnTo>
                            <a:pt x="323" y="34"/>
                          </a:lnTo>
                          <a:lnTo>
                            <a:pt x="395" y="61"/>
                          </a:lnTo>
                          <a:lnTo>
                            <a:pt x="469" y="103"/>
                          </a:lnTo>
                          <a:lnTo>
                            <a:pt x="511" y="128"/>
                          </a:lnTo>
                          <a:lnTo>
                            <a:pt x="532" y="116"/>
                          </a:lnTo>
                          <a:lnTo>
                            <a:pt x="552" y="99"/>
                          </a:lnTo>
                          <a:lnTo>
                            <a:pt x="655" y="52"/>
                          </a:lnTo>
                          <a:lnTo>
                            <a:pt x="735" y="46"/>
                          </a:lnTo>
                          <a:lnTo>
                            <a:pt x="799" y="49"/>
                          </a:lnTo>
                          <a:lnTo>
                            <a:pt x="821" y="29"/>
                          </a:lnTo>
                          <a:lnTo>
                            <a:pt x="841" y="5"/>
                          </a:lnTo>
                          <a:lnTo>
                            <a:pt x="879" y="2"/>
                          </a:lnTo>
                          <a:lnTo>
                            <a:pt x="982" y="0"/>
                          </a:lnTo>
                          <a:lnTo>
                            <a:pt x="1025" y="14"/>
                          </a:lnTo>
                          <a:lnTo>
                            <a:pt x="1059" y="72"/>
                          </a:lnTo>
                          <a:lnTo>
                            <a:pt x="1108" y="99"/>
                          </a:lnTo>
                          <a:lnTo>
                            <a:pt x="1132" y="90"/>
                          </a:lnTo>
                          <a:lnTo>
                            <a:pt x="1157" y="78"/>
                          </a:lnTo>
                          <a:lnTo>
                            <a:pt x="1195" y="79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82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100" dirty="0"/>
                    </a:p>
                  </p:txBody>
                </p:sp>
                <p:sp>
                  <p:nvSpPr>
                    <p:cNvPr id="470" name="Freeform 15">
                      <a:extLst>
                        <a:ext uri="{FF2B5EF4-FFF2-40B4-BE49-F238E27FC236}">
                          <a16:creationId xmlns:a16="http://schemas.microsoft.com/office/drawing/2014/main" id="{3AB66DC9-7EB5-094E-967D-2A9AEBDEE49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7294563" y="4965700"/>
                      <a:ext cx="1027113" cy="219075"/>
                    </a:xfrm>
                    <a:custGeom>
                      <a:avLst/>
                      <a:gdLst>
                        <a:gd name="T0" fmla="*/ 0 w 1211"/>
                        <a:gd name="T1" fmla="*/ 60 h 258"/>
                        <a:gd name="T2" fmla="*/ 98 w 1211"/>
                        <a:gd name="T3" fmla="*/ 15 h 258"/>
                        <a:gd name="T4" fmla="*/ 143 w 1211"/>
                        <a:gd name="T5" fmla="*/ 21 h 258"/>
                        <a:gd name="T6" fmla="*/ 188 w 1211"/>
                        <a:gd name="T7" fmla="*/ 29 h 258"/>
                        <a:gd name="T8" fmla="*/ 215 w 1211"/>
                        <a:gd name="T9" fmla="*/ 15 h 258"/>
                        <a:gd name="T10" fmla="*/ 242 w 1211"/>
                        <a:gd name="T11" fmla="*/ 0 h 258"/>
                        <a:gd name="T12" fmla="*/ 350 w 1211"/>
                        <a:gd name="T13" fmla="*/ 0 h 258"/>
                        <a:gd name="T14" fmla="*/ 444 w 1211"/>
                        <a:gd name="T15" fmla="*/ 20 h 258"/>
                        <a:gd name="T16" fmla="*/ 509 w 1211"/>
                        <a:gd name="T17" fmla="*/ 20 h 258"/>
                        <a:gd name="T18" fmla="*/ 552 w 1211"/>
                        <a:gd name="T19" fmla="*/ 6 h 258"/>
                        <a:gd name="T20" fmla="*/ 588 w 1211"/>
                        <a:gd name="T21" fmla="*/ 18 h 258"/>
                        <a:gd name="T22" fmla="*/ 623 w 1211"/>
                        <a:gd name="T23" fmla="*/ 29 h 258"/>
                        <a:gd name="T24" fmla="*/ 670 w 1211"/>
                        <a:gd name="T25" fmla="*/ 17 h 258"/>
                        <a:gd name="T26" fmla="*/ 717 w 1211"/>
                        <a:gd name="T27" fmla="*/ 4 h 258"/>
                        <a:gd name="T28" fmla="*/ 798 w 1211"/>
                        <a:gd name="T29" fmla="*/ 27 h 258"/>
                        <a:gd name="T30" fmla="*/ 883 w 1211"/>
                        <a:gd name="T31" fmla="*/ 82 h 258"/>
                        <a:gd name="T32" fmla="*/ 948 w 1211"/>
                        <a:gd name="T33" fmla="*/ 96 h 258"/>
                        <a:gd name="T34" fmla="*/ 977 w 1211"/>
                        <a:gd name="T35" fmla="*/ 67 h 258"/>
                        <a:gd name="T36" fmla="*/ 1007 w 1211"/>
                        <a:gd name="T37" fmla="*/ 42 h 258"/>
                        <a:gd name="T38" fmla="*/ 1019 w 1211"/>
                        <a:gd name="T39" fmla="*/ 60 h 258"/>
                        <a:gd name="T40" fmla="*/ 1027 w 1211"/>
                        <a:gd name="T41" fmla="*/ 87 h 258"/>
                        <a:gd name="T42" fmla="*/ 1065 w 1211"/>
                        <a:gd name="T43" fmla="*/ 89 h 258"/>
                        <a:gd name="T44" fmla="*/ 1088 w 1211"/>
                        <a:gd name="T45" fmla="*/ 65 h 258"/>
                        <a:gd name="T46" fmla="*/ 1121 w 1211"/>
                        <a:gd name="T47" fmla="*/ 74 h 258"/>
                        <a:gd name="T48" fmla="*/ 1159 w 1211"/>
                        <a:gd name="T49" fmla="*/ 110 h 258"/>
                        <a:gd name="T50" fmla="*/ 1162 w 1211"/>
                        <a:gd name="T51" fmla="*/ 186 h 258"/>
                        <a:gd name="T52" fmla="*/ 1170 w 1211"/>
                        <a:gd name="T53" fmla="*/ 224 h 258"/>
                        <a:gd name="T54" fmla="*/ 1211 w 1211"/>
                        <a:gd name="T55" fmla="*/ 258 h 25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</a:cxnLst>
                      <a:rect l="0" t="0" r="r" b="b"/>
                      <a:pathLst>
                        <a:path w="1211" h="258">
                          <a:moveTo>
                            <a:pt x="0" y="60"/>
                          </a:moveTo>
                          <a:lnTo>
                            <a:pt x="98" y="15"/>
                          </a:lnTo>
                          <a:lnTo>
                            <a:pt x="143" y="21"/>
                          </a:lnTo>
                          <a:lnTo>
                            <a:pt x="188" y="29"/>
                          </a:lnTo>
                          <a:lnTo>
                            <a:pt x="215" y="15"/>
                          </a:lnTo>
                          <a:lnTo>
                            <a:pt x="242" y="0"/>
                          </a:lnTo>
                          <a:lnTo>
                            <a:pt x="350" y="0"/>
                          </a:lnTo>
                          <a:lnTo>
                            <a:pt x="444" y="20"/>
                          </a:lnTo>
                          <a:lnTo>
                            <a:pt x="509" y="20"/>
                          </a:lnTo>
                          <a:lnTo>
                            <a:pt x="552" y="6"/>
                          </a:lnTo>
                          <a:lnTo>
                            <a:pt x="588" y="18"/>
                          </a:lnTo>
                          <a:lnTo>
                            <a:pt x="623" y="29"/>
                          </a:lnTo>
                          <a:lnTo>
                            <a:pt x="670" y="17"/>
                          </a:lnTo>
                          <a:lnTo>
                            <a:pt x="717" y="4"/>
                          </a:lnTo>
                          <a:lnTo>
                            <a:pt x="798" y="27"/>
                          </a:lnTo>
                          <a:lnTo>
                            <a:pt x="883" y="82"/>
                          </a:lnTo>
                          <a:lnTo>
                            <a:pt x="948" y="96"/>
                          </a:lnTo>
                          <a:lnTo>
                            <a:pt x="977" y="67"/>
                          </a:lnTo>
                          <a:lnTo>
                            <a:pt x="1007" y="42"/>
                          </a:lnTo>
                          <a:lnTo>
                            <a:pt x="1019" y="60"/>
                          </a:lnTo>
                          <a:lnTo>
                            <a:pt x="1027" y="87"/>
                          </a:lnTo>
                          <a:lnTo>
                            <a:pt x="1065" y="89"/>
                          </a:lnTo>
                          <a:lnTo>
                            <a:pt x="1088" y="65"/>
                          </a:lnTo>
                          <a:lnTo>
                            <a:pt x="1121" y="74"/>
                          </a:lnTo>
                          <a:lnTo>
                            <a:pt x="1159" y="110"/>
                          </a:lnTo>
                          <a:lnTo>
                            <a:pt x="1162" y="186"/>
                          </a:lnTo>
                          <a:lnTo>
                            <a:pt x="1170" y="224"/>
                          </a:lnTo>
                          <a:lnTo>
                            <a:pt x="1211" y="258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82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100" dirty="0"/>
                    </a:p>
                  </p:txBody>
                </p:sp>
                <p:sp>
                  <p:nvSpPr>
                    <p:cNvPr id="471" name="Freeform 16">
                      <a:extLst>
                        <a:ext uri="{FF2B5EF4-FFF2-40B4-BE49-F238E27FC236}">
                          <a16:creationId xmlns:a16="http://schemas.microsoft.com/office/drawing/2014/main" id="{99D71DA8-F649-5BA3-117B-BDBAED6ED23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7280275" y="3665538"/>
                      <a:ext cx="903288" cy="714375"/>
                    </a:xfrm>
                    <a:custGeom>
                      <a:avLst/>
                      <a:gdLst>
                        <a:gd name="T0" fmla="*/ 728 w 1063"/>
                        <a:gd name="T1" fmla="*/ 37 h 842"/>
                        <a:gd name="T2" fmla="*/ 710 w 1063"/>
                        <a:gd name="T3" fmla="*/ 84 h 842"/>
                        <a:gd name="T4" fmla="*/ 676 w 1063"/>
                        <a:gd name="T5" fmla="*/ 112 h 842"/>
                        <a:gd name="T6" fmla="*/ 639 w 1063"/>
                        <a:gd name="T7" fmla="*/ 88 h 842"/>
                        <a:gd name="T8" fmla="*/ 606 w 1063"/>
                        <a:gd name="T9" fmla="*/ 47 h 842"/>
                        <a:gd name="T10" fmla="*/ 528 w 1063"/>
                        <a:gd name="T11" fmla="*/ 0 h 842"/>
                        <a:gd name="T12" fmla="*/ 458 w 1063"/>
                        <a:gd name="T13" fmla="*/ 0 h 842"/>
                        <a:gd name="T14" fmla="*/ 388 w 1063"/>
                        <a:gd name="T15" fmla="*/ 39 h 842"/>
                        <a:gd name="T16" fmla="*/ 374 w 1063"/>
                        <a:gd name="T17" fmla="*/ 61 h 842"/>
                        <a:gd name="T18" fmla="*/ 359 w 1063"/>
                        <a:gd name="T19" fmla="*/ 78 h 842"/>
                        <a:gd name="T20" fmla="*/ 343 w 1063"/>
                        <a:gd name="T21" fmla="*/ 69 h 842"/>
                        <a:gd name="T22" fmla="*/ 330 w 1063"/>
                        <a:gd name="T23" fmla="*/ 55 h 842"/>
                        <a:gd name="T24" fmla="*/ 242 w 1063"/>
                        <a:gd name="T25" fmla="*/ 156 h 842"/>
                        <a:gd name="T26" fmla="*/ 203 w 1063"/>
                        <a:gd name="T27" fmla="*/ 200 h 842"/>
                        <a:gd name="T28" fmla="*/ 185 w 1063"/>
                        <a:gd name="T29" fmla="*/ 252 h 842"/>
                        <a:gd name="T30" fmla="*/ 71 w 1063"/>
                        <a:gd name="T31" fmla="*/ 315 h 842"/>
                        <a:gd name="T32" fmla="*/ 8 w 1063"/>
                        <a:gd name="T33" fmla="*/ 364 h 842"/>
                        <a:gd name="T34" fmla="*/ 0 w 1063"/>
                        <a:gd name="T35" fmla="*/ 450 h 842"/>
                        <a:gd name="T36" fmla="*/ 32 w 1063"/>
                        <a:gd name="T37" fmla="*/ 520 h 842"/>
                        <a:gd name="T38" fmla="*/ 73 w 1063"/>
                        <a:gd name="T39" fmla="*/ 553 h 842"/>
                        <a:gd name="T40" fmla="*/ 112 w 1063"/>
                        <a:gd name="T41" fmla="*/ 588 h 842"/>
                        <a:gd name="T42" fmla="*/ 111 w 1063"/>
                        <a:gd name="T43" fmla="*/ 615 h 842"/>
                        <a:gd name="T44" fmla="*/ 107 w 1063"/>
                        <a:gd name="T45" fmla="*/ 645 h 842"/>
                        <a:gd name="T46" fmla="*/ 141 w 1063"/>
                        <a:gd name="T47" fmla="*/ 702 h 842"/>
                        <a:gd name="T48" fmla="*/ 195 w 1063"/>
                        <a:gd name="T49" fmla="*/ 737 h 842"/>
                        <a:gd name="T50" fmla="*/ 255 w 1063"/>
                        <a:gd name="T51" fmla="*/ 754 h 842"/>
                        <a:gd name="T52" fmla="*/ 280 w 1063"/>
                        <a:gd name="T53" fmla="*/ 735 h 842"/>
                        <a:gd name="T54" fmla="*/ 302 w 1063"/>
                        <a:gd name="T55" fmla="*/ 707 h 842"/>
                        <a:gd name="T56" fmla="*/ 406 w 1063"/>
                        <a:gd name="T57" fmla="*/ 653 h 842"/>
                        <a:gd name="T58" fmla="*/ 507 w 1063"/>
                        <a:gd name="T59" fmla="*/ 632 h 842"/>
                        <a:gd name="T60" fmla="*/ 593 w 1063"/>
                        <a:gd name="T61" fmla="*/ 640 h 842"/>
                        <a:gd name="T62" fmla="*/ 697 w 1063"/>
                        <a:gd name="T63" fmla="*/ 707 h 842"/>
                        <a:gd name="T64" fmla="*/ 757 w 1063"/>
                        <a:gd name="T65" fmla="*/ 772 h 842"/>
                        <a:gd name="T66" fmla="*/ 795 w 1063"/>
                        <a:gd name="T67" fmla="*/ 813 h 842"/>
                        <a:gd name="T68" fmla="*/ 840 w 1063"/>
                        <a:gd name="T69" fmla="*/ 842 h 842"/>
                        <a:gd name="T70" fmla="*/ 893 w 1063"/>
                        <a:gd name="T71" fmla="*/ 840 h 842"/>
                        <a:gd name="T72" fmla="*/ 941 w 1063"/>
                        <a:gd name="T73" fmla="*/ 816 h 842"/>
                        <a:gd name="T74" fmla="*/ 948 w 1063"/>
                        <a:gd name="T75" fmla="*/ 790 h 842"/>
                        <a:gd name="T76" fmla="*/ 949 w 1063"/>
                        <a:gd name="T77" fmla="*/ 759 h 842"/>
                        <a:gd name="T78" fmla="*/ 1017 w 1063"/>
                        <a:gd name="T79" fmla="*/ 660 h 842"/>
                        <a:gd name="T80" fmla="*/ 1032 w 1063"/>
                        <a:gd name="T81" fmla="*/ 616 h 842"/>
                        <a:gd name="T82" fmla="*/ 1061 w 1063"/>
                        <a:gd name="T83" fmla="*/ 536 h 842"/>
                        <a:gd name="T84" fmla="*/ 1063 w 1063"/>
                        <a:gd name="T85" fmla="*/ 452 h 842"/>
                        <a:gd name="T86" fmla="*/ 999 w 1063"/>
                        <a:gd name="T87" fmla="*/ 398 h 842"/>
                        <a:gd name="T88" fmla="*/ 931 w 1063"/>
                        <a:gd name="T89" fmla="*/ 346 h 842"/>
                        <a:gd name="T90" fmla="*/ 925 w 1063"/>
                        <a:gd name="T91" fmla="*/ 323 h 842"/>
                        <a:gd name="T92" fmla="*/ 926 w 1063"/>
                        <a:gd name="T93" fmla="*/ 296 h 842"/>
                        <a:gd name="T94" fmla="*/ 902 w 1063"/>
                        <a:gd name="T95" fmla="*/ 226 h 842"/>
                        <a:gd name="T96" fmla="*/ 887 w 1063"/>
                        <a:gd name="T97" fmla="*/ 169 h 842"/>
                        <a:gd name="T98" fmla="*/ 850 w 1063"/>
                        <a:gd name="T99" fmla="*/ 143 h 842"/>
                        <a:gd name="T100" fmla="*/ 809 w 1063"/>
                        <a:gd name="T101" fmla="*/ 102 h 842"/>
                        <a:gd name="T102" fmla="*/ 754 w 1063"/>
                        <a:gd name="T103" fmla="*/ 73 h 842"/>
                        <a:gd name="T104" fmla="*/ 725 w 1063"/>
                        <a:gd name="T105" fmla="*/ 37 h 842"/>
                        <a:gd name="T106" fmla="*/ 697 w 1063"/>
                        <a:gd name="T107" fmla="*/ 63 h 842"/>
                        <a:gd name="T108" fmla="*/ 676 w 1063"/>
                        <a:gd name="T109" fmla="*/ 109 h 84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</a:cxnLst>
                      <a:rect l="0" t="0" r="r" b="b"/>
                      <a:pathLst>
                        <a:path w="1063" h="842">
                          <a:moveTo>
                            <a:pt x="728" y="37"/>
                          </a:moveTo>
                          <a:lnTo>
                            <a:pt x="710" y="84"/>
                          </a:lnTo>
                          <a:lnTo>
                            <a:pt x="676" y="112"/>
                          </a:lnTo>
                          <a:lnTo>
                            <a:pt x="639" y="88"/>
                          </a:lnTo>
                          <a:lnTo>
                            <a:pt x="606" y="47"/>
                          </a:lnTo>
                          <a:lnTo>
                            <a:pt x="528" y="0"/>
                          </a:lnTo>
                          <a:lnTo>
                            <a:pt x="458" y="0"/>
                          </a:lnTo>
                          <a:lnTo>
                            <a:pt x="388" y="39"/>
                          </a:lnTo>
                          <a:lnTo>
                            <a:pt x="374" y="61"/>
                          </a:lnTo>
                          <a:lnTo>
                            <a:pt x="359" y="78"/>
                          </a:lnTo>
                          <a:lnTo>
                            <a:pt x="343" y="69"/>
                          </a:lnTo>
                          <a:lnTo>
                            <a:pt x="330" y="55"/>
                          </a:lnTo>
                          <a:lnTo>
                            <a:pt x="242" y="156"/>
                          </a:lnTo>
                          <a:lnTo>
                            <a:pt x="203" y="200"/>
                          </a:lnTo>
                          <a:lnTo>
                            <a:pt x="185" y="252"/>
                          </a:lnTo>
                          <a:lnTo>
                            <a:pt x="71" y="315"/>
                          </a:lnTo>
                          <a:lnTo>
                            <a:pt x="8" y="364"/>
                          </a:lnTo>
                          <a:lnTo>
                            <a:pt x="0" y="450"/>
                          </a:lnTo>
                          <a:lnTo>
                            <a:pt x="32" y="520"/>
                          </a:lnTo>
                          <a:lnTo>
                            <a:pt x="73" y="553"/>
                          </a:lnTo>
                          <a:lnTo>
                            <a:pt x="112" y="588"/>
                          </a:lnTo>
                          <a:lnTo>
                            <a:pt x="111" y="615"/>
                          </a:lnTo>
                          <a:lnTo>
                            <a:pt x="107" y="645"/>
                          </a:lnTo>
                          <a:lnTo>
                            <a:pt x="141" y="702"/>
                          </a:lnTo>
                          <a:lnTo>
                            <a:pt x="195" y="737"/>
                          </a:lnTo>
                          <a:lnTo>
                            <a:pt x="255" y="754"/>
                          </a:lnTo>
                          <a:lnTo>
                            <a:pt x="280" y="735"/>
                          </a:lnTo>
                          <a:lnTo>
                            <a:pt x="302" y="707"/>
                          </a:lnTo>
                          <a:lnTo>
                            <a:pt x="406" y="653"/>
                          </a:lnTo>
                          <a:lnTo>
                            <a:pt x="507" y="632"/>
                          </a:lnTo>
                          <a:lnTo>
                            <a:pt x="593" y="640"/>
                          </a:lnTo>
                          <a:lnTo>
                            <a:pt x="697" y="707"/>
                          </a:lnTo>
                          <a:lnTo>
                            <a:pt x="757" y="772"/>
                          </a:lnTo>
                          <a:lnTo>
                            <a:pt x="795" y="813"/>
                          </a:lnTo>
                          <a:lnTo>
                            <a:pt x="840" y="842"/>
                          </a:lnTo>
                          <a:lnTo>
                            <a:pt x="893" y="840"/>
                          </a:lnTo>
                          <a:lnTo>
                            <a:pt x="941" y="816"/>
                          </a:lnTo>
                          <a:lnTo>
                            <a:pt x="948" y="790"/>
                          </a:lnTo>
                          <a:lnTo>
                            <a:pt x="949" y="759"/>
                          </a:lnTo>
                          <a:lnTo>
                            <a:pt x="1017" y="660"/>
                          </a:lnTo>
                          <a:lnTo>
                            <a:pt x="1032" y="616"/>
                          </a:lnTo>
                          <a:lnTo>
                            <a:pt x="1061" y="536"/>
                          </a:lnTo>
                          <a:lnTo>
                            <a:pt x="1063" y="452"/>
                          </a:lnTo>
                          <a:lnTo>
                            <a:pt x="999" y="398"/>
                          </a:lnTo>
                          <a:lnTo>
                            <a:pt x="931" y="346"/>
                          </a:lnTo>
                          <a:lnTo>
                            <a:pt x="925" y="323"/>
                          </a:lnTo>
                          <a:lnTo>
                            <a:pt x="926" y="296"/>
                          </a:lnTo>
                          <a:lnTo>
                            <a:pt x="902" y="226"/>
                          </a:lnTo>
                          <a:lnTo>
                            <a:pt x="887" y="169"/>
                          </a:lnTo>
                          <a:lnTo>
                            <a:pt x="850" y="143"/>
                          </a:lnTo>
                          <a:lnTo>
                            <a:pt x="809" y="102"/>
                          </a:lnTo>
                          <a:lnTo>
                            <a:pt x="754" y="73"/>
                          </a:lnTo>
                          <a:lnTo>
                            <a:pt x="725" y="37"/>
                          </a:lnTo>
                          <a:lnTo>
                            <a:pt x="697" y="63"/>
                          </a:lnTo>
                          <a:lnTo>
                            <a:pt x="676" y="109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82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100" dirty="0"/>
                    </a:p>
                  </p:txBody>
                </p:sp>
                <p:sp>
                  <p:nvSpPr>
                    <p:cNvPr id="472" name="Freeform 17">
                      <a:extLst>
                        <a:ext uri="{FF2B5EF4-FFF2-40B4-BE49-F238E27FC236}">
                          <a16:creationId xmlns:a16="http://schemas.microsoft.com/office/drawing/2014/main" id="{F0E59A60-EC36-F06B-757D-AB5E8DCF601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7962900" y="4389438"/>
                      <a:ext cx="130175" cy="114300"/>
                    </a:xfrm>
                    <a:custGeom>
                      <a:avLst/>
                      <a:gdLst>
                        <a:gd name="T0" fmla="*/ 123 w 154"/>
                        <a:gd name="T1" fmla="*/ 122 h 135"/>
                        <a:gd name="T2" fmla="*/ 120 w 154"/>
                        <a:gd name="T3" fmla="*/ 20 h 135"/>
                        <a:gd name="T4" fmla="*/ 84 w 154"/>
                        <a:gd name="T5" fmla="*/ 0 h 135"/>
                        <a:gd name="T6" fmla="*/ 21 w 154"/>
                        <a:gd name="T7" fmla="*/ 26 h 135"/>
                        <a:gd name="T8" fmla="*/ 0 w 154"/>
                        <a:gd name="T9" fmla="*/ 33 h 135"/>
                        <a:gd name="T10" fmla="*/ 8 w 154"/>
                        <a:gd name="T11" fmla="*/ 88 h 135"/>
                        <a:gd name="T12" fmla="*/ 65 w 154"/>
                        <a:gd name="T13" fmla="*/ 135 h 135"/>
                        <a:gd name="T14" fmla="*/ 130 w 154"/>
                        <a:gd name="T15" fmla="*/ 109 h 135"/>
                        <a:gd name="T16" fmla="*/ 154 w 154"/>
                        <a:gd name="T17" fmla="*/ 122 h 13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154" h="135">
                          <a:moveTo>
                            <a:pt x="123" y="122"/>
                          </a:moveTo>
                          <a:lnTo>
                            <a:pt x="120" y="20"/>
                          </a:lnTo>
                          <a:lnTo>
                            <a:pt x="84" y="0"/>
                          </a:lnTo>
                          <a:lnTo>
                            <a:pt x="21" y="26"/>
                          </a:lnTo>
                          <a:lnTo>
                            <a:pt x="0" y="33"/>
                          </a:lnTo>
                          <a:lnTo>
                            <a:pt x="8" y="88"/>
                          </a:lnTo>
                          <a:lnTo>
                            <a:pt x="65" y="135"/>
                          </a:lnTo>
                          <a:lnTo>
                            <a:pt x="130" y="109"/>
                          </a:lnTo>
                          <a:lnTo>
                            <a:pt x="154" y="122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82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100" dirty="0"/>
                    </a:p>
                  </p:txBody>
                </p:sp>
                <p:sp>
                  <p:nvSpPr>
                    <p:cNvPr id="473" name="Freeform 18">
                      <a:extLst>
                        <a:ext uri="{FF2B5EF4-FFF2-40B4-BE49-F238E27FC236}">
                          <a16:creationId xmlns:a16="http://schemas.microsoft.com/office/drawing/2014/main" id="{1F80B770-1DB9-C688-3C79-D391B079BBD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8372475" y="4443413"/>
                      <a:ext cx="115888" cy="103188"/>
                    </a:xfrm>
                    <a:custGeom>
                      <a:avLst/>
                      <a:gdLst>
                        <a:gd name="T0" fmla="*/ 124 w 137"/>
                        <a:gd name="T1" fmla="*/ 15 h 121"/>
                        <a:gd name="T2" fmla="*/ 137 w 137"/>
                        <a:gd name="T3" fmla="*/ 47 h 121"/>
                        <a:gd name="T4" fmla="*/ 102 w 137"/>
                        <a:gd name="T5" fmla="*/ 102 h 121"/>
                        <a:gd name="T6" fmla="*/ 65 w 137"/>
                        <a:gd name="T7" fmla="*/ 119 h 121"/>
                        <a:gd name="T8" fmla="*/ 26 w 137"/>
                        <a:gd name="T9" fmla="*/ 121 h 121"/>
                        <a:gd name="T10" fmla="*/ 0 w 137"/>
                        <a:gd name="T11" fmla="*/ 106 h 121"/>
                        <a:gd name="T12" fmla="*/ 18 w 137"/>
                        <a:gd name="T13" fmla="*/ 68 h 121"/>
                        <a:gd name="T14" fmla="*/ 55 w 137"/>
                        <a:gd name="T15" fmla="*/ 37 h 121"/>
                        <a:gd name="T16" fmla="*/ 102 w 137"/>
                        <a:gd name="T17" fmla="*/ 0 h 121"/>
                        <a:gd name="T18" fmla="*/ 137 w 137"/>
                        <a:gd name="T19" fmla="*/ 24 h 12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137" h="121">
                          <a:moveTo>
                            <a:pt x="124" y="15"/>
                          </a:moveTo>
                          <a:lnTo>
                            <a:pt x="137" y="47"/>
                          </a:lnTo>
                          <a:lnTo>
                            <a:pt x="102" y="102"/>
                          </a:lnTo>
                          <a:lnTo>
                            <a:pt x="65" y="119"/>
                          </a:lnTo>
                          <a:lnTo>
                            <a:pt x="26" y="121"/>
                          </a:lnTo>
                          <a:lnTo>
                            <a:pt x="0" y="106"/>
                          </a:lnTo>
                          <a:lnTo>
                            <a:pt x="18" y="68"/>
                          </a:lnTo>
                          <a:lnTo>
                            <a:pt x="55" y="37"/>
                          </a:lnTo>
                          <a:lnTo>
                            <a:pt x="102" y="0"/>
                          </a:lnTo>
                          <a:lnTo>
                            <a:pt x="137" y="24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82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100" dirty="0"/>
                    </a:p>
                  </p:txBody>
                </p:sp>
                <p:sp>
                  <p:nvSpPr>
                    <p:cNvPr id="474" name="Freeform 19">
                      <a:extLst>
                        <a:ext uri="{FF2B5EF4-FFF2-40B4-BE49-F238E27FC236}">
                          <a16:creationId xmlns:a16="http://schemas.microsoft.com/office/drawing/2014/main" id="{B6EACEC5-0F2A-7FEC-365A-BFB42ADA97C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8545513" y="4289425"/>
                      <a:ext cx="79375" cy="80963"/>
                    </a:xfrm>
                    <a:custGeom>
                      <a:avLst/>
                      <a:gdLst>
                        <a:gd name="T0" fmla="*/ 56 w 93"/>
                        <a:gd name="T1" fmla="*/ 97 h 97"/>
                        <a:gd name="T2" fmla="*/ 2 w 93"/>
                        <a:gd name="T3" fmla="*/ 67 h 97"/>
                        <a:gd name="T4" fmla="*/ 0 w 93"/>
                        <a:gd name="T5" fmla="*/ 33 h 97"/>
                        <a:gd name="T6" fmla="*/ 13 w 93"/>
                        <a:gd name="T7" fmla="*/ 0 h 97"/>
                        <a:gd name="T8" fmla="*/ 84 w 93"/>
                        <a:gd name="T9" fmla="*/ 43 h 97"/>
                        <a:gd name="T10" fmla="*/ 93 w 93"/>
                        <a:gd name="T11" fmla="*/ 91 h 97"/>
                        <a:gd name="T12" fmla="*/ 58 w 93"/>
                        <a:gd name="T13" fmla="*/ 97 h 9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93" h="97">
                          <a:moveTo>
                            <a:pt x="56" y="97"/>
                          </a:moveTo>
                          <a:lnTo>
                            <a:pt x="2" y="67"/>
                          </a:lnTo>
                          <a:lnTo>
                            <a:pt x="0" y="33"/>
                          </a:lnTo>
                          <a:lnTo>
                            <a:pt x="13" y="0"/>
                          </a:lnTo>
                          <a:lnTo>
                            <a:pt x="84" y="43"/>
                          </a:lnTo>
                          <a:lnTo>
                            <a:pt x="93" y="91"/>
                          </a:lnTo>
                          <a:lnTo>
                            <a:pt x="58" y="97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82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100" dirty="0"/>
                    </a:p>
                  </p:txBody>
                </p:sp>
                <p:sp>
                  <p:nvSpPr>
                    <p:cNvPr id="475" name="Freeform 20">
                      <a:extLst>
                        <a:ext uri="{FF2B5EF4-FFF2-40B4-BE49-F238E27FC236}">
                          <a16:creationId xmlns:a16="http://schemas.microsoft.com/office/drawing/2014/main" id="{9EFF744A-13F0-B5EF-F641-7FCEA2D8929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8358188" y="3795713"/>
                      <a:ext cx="114300" cy="114300"/>
                    </a:xfrm>
                    <a:custGeom>
                      <a:avLst/>
                      <a:gdLst>
                        <a:gd name="T0" fmla="*/ 20 w 136"/>
                        <a:gd name="T1" fmla="*/ 11 h 134"/>
                        <a:gd name="T2" fmla="*/ 59 w 136"/>
                        <a:gd name="T3" fmla="*/ 26 h 134"/>
                        <a:gd name="T4" fmla="*/ 108 w 136"/>
                        <a:gd name="T5" fmla="*/ 59 h 134"/>
                        <a:gd name="T6" fmla="*/ 132 w 136"/>
                        <a:gd name="T7" fmla="*/ 96 h 134"/>
                        <a:gd name="T8" fmla="*/ 136 w 136"/>
                        <a:gd name="T9" fmla="*/ 132 h 134"/>
                        <a:gd name="T10" fmla="*/ 115 w 136"/>
                        <a:gd name="T11" fmla="*/ 134 h 134"/>
                        <a:gd name="T12" fmla="*/ 89 w 136"/>
                        <a:gd name="T13" fmla="*/ 126 h 134"/>
                        <a:gd name="T14" fmla="*/ 30 w 136"/>
                        <a:gd name="T15" fmla="*/ 74 h 134"/>
                        <a:gd name="T16" fmla="*/ 0 w 136"/>
                        <a:gd name="T17" fmla="*/ 35 h 134"/>
                        <a:gd name="T18" fmla="*/ 28 w 136"/>
                        <a:gd name="T19" fmla="*/ 0 h 13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136" h="134">
                          <a:moveTo>
                            <a:pt x="20" y="11"/>
                          </a:moveTo>
                          <a:lnTo>
                            <a:pt x="59" y="26"/>
                          </a:lnTo>
                          <a:lnTo>
                            <a:pt x="108" y="59"/>
                          </a:lnTo>
                          <a:lnTo>
                            <a:pt x="132" y="96"/>
                          </a:lnTo>
                          <a:lnTo>
                            <a:pt x="136" y="132"/>
                          </a:lnTo>
                          <a:lnTo>
                            <a:pt x="115" y="134"/>
                          </a:lnTo>
                          <a:lnTo>
                            <a:pt x="89" y="126"/>
                          </a:lnTo>
                          <a:lnTo>
                            <a:pt x="30" y="74"/>
                          </a:lnTo>
                          <a:lnTo>
                            <a:pt x="0" y="35"/>
                          </a:lnTo>
                          <a:lnTo>
                            <a:pt x="28" y="0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82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100" dirty="0"/>
                    </a:p>
                  </p:txBody>
                </p:sp>
                <p:sp>
                  <p:nvSpPr>
                    <p:cNvPr id="476" name="Freeform 21">
                      <a:extLst>
                        <a:ext uri="{FF2B5EF4-FFF2-40B4-BE49-F238E27FC236}">
                          <a16:creationId xmlns:a16="http://schemas.microsoft.com/office/drawing/2014/main" id="{044C5046-2F84-B7F7-A7F2-AF77F02C1BD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7654925" y="3378200"/>
                      <a:ext cx="466725" cy="271463"/>
                    </a:xfrm>
                    <a:custGeom>
                      <a:avLst/>
                      <a:gdLst>
                        <a:gd name="T0" fmla="*/ 534 w 550"/>
                        <a:gd name="T1" fmla="*/ 297 h 319"/>
                        <a:gd name="T2" fmla="*/ 541 w 550"/>
                        <a:gd name="T3" fmla="*/ 245 h 319"/>
                        <a:gd name="T4" fmla="*/ 525 w 550"/>
                        <a:gd name="T5" fmla="*/ 178 h 319"/>
                        <a:gd name="T6" fmla="*/ 483 w 550"/>
                        <a:gd name="T7" fmla="*/ 137 h 319"/>
                        <a:gd name="T8" fmla="*/ 411 w 550"/>
                        <a:gd name="T9" fmla="*/ 118 h 319"/>
                        <a:gd name="T10" fmla="*/ 349 w 550"/>
                        <a:gd name="T11" fmla="*/ 77 h 319"/>
                        <a:gd name="T12" fmla="*/ 307 w 550"/>
                        <a:gd name="T13" fmla="*/ 66 h 319"/>
                        <a:gd name="T14" fmla="*/ 227 w 550"/>
                        <a:gd name="T15" fmla="*/ 66 h 319"/>
                        <a:gd name="T16" fmla="*/ 158 w 550"/>
                        <a:gd name="T17" fmla="*/ 35 h 319"/>
                        <a:gd name="T18" fmla="*/ 77 w 550"/>
                        <a:gd name="T19" fmla="*/ 14 h 319"/>
                        <a:gd name="T20" fmla="*/ 44 w 550"/>
                        <a:gd name="T21" fmla="*/ 0 h 319"/>
                        <a:gd name="T22" fmla="*/ 0 w 550"/>
                        <a:gd name="T23" fmla="*/ 32 h 319"/>
                        <a:gd name="T24" fmla="*/ 9 w 550"/>
                        <a:gd name="T25" fmla="*/ 51 h 319"/>
                        <a:gd name="T26" fmla="*/ 29 w 550"/>
                        <a:gd name="T27" fmla="*/ 66 h 319"/>
                        <a:gd name="T28" fmla="*/ 102 w 550"/>
                        <a:gd name="T29" fmla="*/ 112 h 319"/>
                        <a:gd name="T30" fmla="*/ 212 w 550"/>
                        <a:gd name="T31" fmla="*/ 166 h 319"/>
                        <a:gd name="T32" fmla="*/ 259 w 550"/>
                        <a:gd name="T33" fmla="*/ 199 h 319"/>
                        <a:gd name="T34" fmla="*/ 298 w 550"/>
                        <a:gd name="T35" fmla="*/ 253 h 319"/>
                        <a:gd name="T36" fmla="*/ 337 w 550"/>
                        <a:gd name="T37" fmla="*/ 251 h 319"/>
                        <a:gd name="T38" fmla="*/ 359 w 550"/>
                        <a:gd name="T39" fmla="*/ 230 h 319"/>
                        <a:gd name="T40" fmla="*/ 383 w 550"/>
                        <a:gd name="T41" fmla="*/ 217 h 319"/>
                        <a:gd name="T42" fmla="*/ 414 w 550"/>
                        <a:gd name="T43" fmla="*/ 226 h 319"/>
                        <a:gd name="T44" fmla="*/ 441 w 550"/>
                        <a:gd name="T45" fmla="*/ 245 h 319"/>
                        <a:gd name="T46" fmla="*/ 483 w 550"/>
                        <a:gd name="T47" fmla="*/ 288 h 319"/>
                        <a:gd name="T48" fmla="*/ 498 w 550"/>
                        <a:gd name="T49" fmla="*/ 307 h 319"/>
                        <a:gd name="T50" fmla="*/ 517 w 550"/>
                        <a:gd name="T51" fmla="*/ 319 h 319"/>
                        <a:gd name="T52" fmla="*/ 550 w 550"/>
                        <a:gd name="T53" fmla="*/ 291 h 31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</a:cxnLst>
                      <a:rect l="0" t="0" r="r" b="b"/>
                      <a:pathLst>
                        <a:path w="550" h="319">
                          <a:moveTo>
                            <a:pt x="534" y="297"/>
                          </a:moveTo>
                          <a:lnTo>
                            <a:pt x="541" y="245"/>
                          </a:lnTo>
                          <a:lnTo>
                            <a:pt x="525" y="178"/>
                          </a:lnTo>
                          <a:lnTo>
                            <a:pt x="483" y="137"/>
                          </a:lnTo>
                          <a:lnTo>
                            <a:pt x="411" y="118"/>
                          </a:lnTo>
                          <a:lnTo>
                            <a:pt x="349" y="77"/>
                          </a:lnTo>
                          <a:lnTo>
                            <a:pt x="307" y="66"/>
                          </a:lnTo>
                          <a:lnTo>
                            <a:pt x="227" y="66"/>
                          </a:lnTo>
                          <a:lnTo>
                            <a:pt x="158" y="35"/>
                          </a:lnTo>
                          <a:lnTo>
                            <a:pt x="77" y="14"/>
                          </a:lnTo>
                          <a:lnTo>
                            <a:pt x="44" y="0"/>
                          </a:lnTo>
                          <a:lnTo>
                            <a:pt x="0" y="32"/>
                          </a:lnTo>
                          <a:lnTo>
                            <a:pt x="9" y="51"/>
                          </a:lnTo>
                          <a:lnTo>
                            <a:pt x="29" y="66"/>
                          </a:lnTo>
                          <a:lnTo>
                            <a:pt x="102" y="112"/>
                          </a:lnTo>
                          <a:lnTo>
                            <a:pt x="212" y="166"/>
                          </a:lnTo>
                          <a:lnTo>
                            <a:pt x="259" y="199"/>
                          </a:lnTo>
                          <a:lnTo>
                            <a:pt x="298" y="253"/>
                          </a:lnTo>
                          <a:lnTo>
                            <a:pt x="337" y="251"/>
                          </a:lnTo>
                          <a:lnTo>
                            <a:pt x="359" y="230"/>
                          </a:lnTo>
                          <a:lnTo>
                            <a:pt x="383" y="217"/>
                          </a:lnTo>
                          <a:lnTo>
                            <a:pt x="414" y="226"/>
                          </a:lnTo>
                          <a:lnTo>
                            <a:pt x="441" y="245"/>
                          </a:lnTo>
                          <a:lnTo>
                            <a:pt x="483" y="288"/>
                          </a:lnTo>
                          <a:lnTo>
                            <a:pt x="498" y="307"/>
                          </a:lnTo>
                          <a:lnTo>
                            <a:pt x="517" y="319"/>
                          </a:lnTo>
                          <a:lnTo>
                            <a:pt x="550" y="291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82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100" dirty="0"/>
                    </a:p>
                  </p:txBody>
                </p:sp>
                <p:sp>
                  <p:nvSpPr>
                    <p:cNvPr id="477" name="Freeform 22">
                      <a:extLst>
                        <a:ext uri="{FF2B5EF4-FFF2-40B4-BE49-F238E27FC236}">
                          <a16:creationId xmlns:a16="http://schemas.microsoft.com/office/drawing/2014/main" id="{EEDD8E23-08FF-2A36-663D-0AC62C0C3E4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8128000" y="3457575"/>
                      <a:ext cx="112713" cy="80963"/>
                    </a:xfrm>
                    <a:custGeom>
                      <a:avLst/>
                      <a:gdLst>
                        <a:gd name="T0" fmla="*/ 12 w 132"/>
                        <a:gd name="T1" fmla="*/ 0 h 96"/>
                        <a:gd name="T2" fmla="*/ 54 w 132"/>
                        <a:gd name="T3" fmla="*/ 3 h 96"/>
                        <a:gd name="T4" fmla="*/ 129 w 132"/>
                        <a:gd name="T5" fmla="*/ 39 h 96"/>
                        <a:gd name="T6" fmla="*/ 132 w 132"/>
                        <a:gd name="T7" fmla="*/ 66 h 96"/>
                        <a:gd name="T8" fmla="*/ 96 w 132"/>
                        <a:gd name="T9" fmla="*/ 96 h 96"/>
                        <a:gd name="T10" fmla="*/ 45 w 132"/>
                        <a:gd name="T11" fmla="*/ 83 h 96"/>
                        <a:gd name="T12" fmla="*/ 27 w 132"/>
                        <a:gd name="T13" fmla="*/ 59 h 96"/>
                        <a:gd name="T14" fmla="*/ 0 w 132"/>
                        <a:gd name="T15" fmla="*/ 36 h 9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132" h="96">
                          <a:moveTo>
                            <a:pt x="12" y="0"/>
                          </a:moveTo>
                          <a:lnTo>
                            <a:pt x="54" y="3"/>
                          </a:lnTo>
                          <a:lnTo>
                            <a:pt x="129" y="39"/>
                          </a:lnTo>
                          <a:lnTo>
                            <a:pt x="132" y="66"/>
                          </a:lnTo>
                          <a:lnTo>
                            <a:pt x="96" y="96"/>
                          </a:lnTo>
                          <a:lnTo>
                            <a:pt x="45" y="83"/>
                          </a:lnTo>
                          <a:lnTo>
                            <a:pt x="27" y="59"/>
                          </a:lnTo>
                          <a:lnTo>
                            <a:pt x="0" y="36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82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100" dirty="0"/>
                    </a:p>
                  </p:txBody>
                </p:sp>
                <p:sp>
                  <p:nvSpPr>
                    <p:cNvPr id="478" name="Freeform 23">
                      <a:extLst>
                        <a:ext uri="{FF2B5EF4-FFF2-40B4-BE49-F238E27FC236}">
                          <a16:creationId xmlns:a16="http://schemas.microsoft.com/office/drawing/2014/main" id="{A8A8AAC7-2BA2-9216-1B3F-8350128CEFE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7123113" y="3511550"/>
                      <a:ext cx="128588" cy="117475"/>
                    </a:xfrm>
                    <a:custGeom>
                      <a:avLst/>
                      <a:gdLst>
                        <a:gd name="T0" fmla="*/ 0 w 151"/>
                        <a:gd name="T1" fmla="*/ 11 h 139"/>
                        <a:gd name="T2" fmla="*/ 56 w 151"/>
                        <a:gd name="T3" fmla="*/ 0 h 139"/>
                        <a:gd name="T4" fmla="*/ 101 w 151"/>
                        <a:gd name="T5" fmla="*/ 26 h 139"/>
                        <a:gd name="T6" fmla="*/ 135 w 151"/>
                        <a:gd name="T7" fmla="*/ 68 h 139"/>
                        <a:gd name="T8" fmla="*/ 151 w 151"/>
                        <a:gd name="T9" fmla="*/ 122 h 139"/>
                        <a:gd name="T10" fmla="*/ 118 w 151"/>
                        <a:gd name="T11" fmla="*/ 139 h 139"/>
                        <a:gd name="T12" fmla="*/ 45 w 151"/>
                        <a:gd name="T13" fmla="*/ 86 h 139"/>
                        <a:gd name="T14" fmla="*/ 1 w 151"/>
                        <a:gd name="T15" fmla="*/ 64 h 139"/>
                        <a:gd name="T16" fmla="*/ 1 w 151"/>
                        <a:gd name="T17" fmla="*/ 19 h 13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151" h="139">
                          <a:moveTo>
                            <a:pt x="0" y="11"/>
                          </a:moveTo>
                          <a:lnTo>
                            <a:pt x="56" y="0"/>
                          </a:lnTo>
                          <a:lnTo>
                            <a:pt x="101" y="26"/>
                          </a:lnTo>
                          <a:lnTo>
                            <a:pt x="135" y="68"/>
                          </a:lnTo>
                          <a:lnTo>
                            <a:pt x="151" y="122"/>
                          </a:lnTo>
                          <a:lnTo>
                            <a:pt x="118" y="139"/>
                          </a:lnTo>
                          <a:lnTo>
                            <a:pt x="45" y="86"/>
                          </a:lnTo>
                          <a:lnTo>
                            <a:pt x="1" y="64"/>
                          </a:lnTo>
                          <a:lnTo>
                            <a:pt x="1" y="19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82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100" dirty="0"/>
                    </a:p>
                  </p:txBody>
                </p:sp>
                <p:sp>
                  <p:nvSpPr>
                    <p:cNvPr id="479" name="Freeform 24">
                      <a:extLst>
                        <a:ext uri="{FF2B5EF4-FFF2-40B4-BE49-F238E27FC236}">
                          <a16:creationId xmlns:a16="http://schemas.microsoft.com/office/drawing/2014/main" id="{E22EF85B-E8EE-0AEB-65B9-9E251DF921D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7121525" y="3216275"/>
                      <a:ext cx="350838" cy="292100"/>
                    </a:xfrm>
                    <a:custGeom>
                      <a:avLst/>
                      <a:gdLst>
                        <a:gd name="T0" fmla="*/ 411 w 412"/>
                        <a:gd name="T1" fmla="*/ 164 h 344"/>
                        <a:gd name="T2" fmla="*/ 371 w 412"/>
                        <a:gd name="T3" fmla="*/ 235 h 344"/>
                        <a:gd name="T4" fmla="*/ 387 w 412"/>
                        <a:gd name="T5" fmla="*/ 264 h 344"/>
                        <a:gd name="T6" fmla="*/ 404 w 412"/>
                        <a:gd name="T7" fmla="*/ 293 h 344"/>
                        <a:gd name="T8" fmla="*/ 371 w 412"/>
                        <a:gd name="T9" fmla="*/ 344 h 344"/>
                        <a:gd name="T10" fmla="*/ 342 w 412"/>
                        <a:gd name="T11" fmla="*/ 343 h 344"/>
                        <a:gd name="T12" fmla="*/ 313 w 412"/>
                        <a:gd name="T13" fmla="*/ 329 h 344"/>
                        <a:gd name="T14" fmla="*/ 297 w 412"/>
                        <a:gd name="T15" fmla="*/ 309 h 344"/>
                        <a:gd name="T16" fmla="*/ 278 w 412"/>
                        <a:gd name="T17" fmla="*/ 294 h 344"/>
                        <a:gd name="T18" fmla="*/ 246 w 412"/>
                        <a:gd name="T19" fmla="*/ 308 h 344"/>
                        <a:gd name="T20" fmla="*/ 214 w 412"/>
                        <a:gd name="T21" fmla="*/ 322 h 344"/>
                        <a:gd name="T22" fmla="*/ 163 w 412"/>
                        <a:gd name="T23" fmla="*/ 305 h 344"/>
                        <a:gd name="T24" fmla="*/ 113 w 412"/>
                        <a:gd name="T25" fmla="*/ 280 h 344"/>
                        <a:gd name="T26" fmla="*/ 24 w 412"/>
                        <a:gd name="T27" fmla="*/ 241 h 344"/>
                        <a:gd name="T28" fmla="*/ 0 w 412"/>
                        <a:gd name="T29" fmla="*/ 204 h 344"/>
                        <a:gd name="T30" fmla="*/ 30 w 412"/>
                        <a:gd name="T31" fmla="*/ 130 h 344"/>
                        <a:gd name="T32" fmla="*/ 56 w 412"/>
                        <a:gd name="T33" fmla="*/ 110 h 344"/>
                        <a:gd name="T34" fmla="*/ 117 w 412"/>
                        <a:gd name="T35" fmla="*/ 75 h 344"/>
                        <a:gd name="T36" fmla="*/ 174 w 412"/>
                        <a:gd name="T37" fmla="*/ 30 h 344"/>
                        <a:gd name="T38" fmla="*/ 222 w 412"/>
                        <a:gd name="T39" fmla="*/ 17 h 344"/>
                        <a:gd name="T40" fmla="*/ 242 w 412"/>
                        <a:gd name="T41" fmla="*/ 2 h 344"/>
                        <a:gd name="T42" fmla="*/ 257 w 412"/>
                        <a:gd name="T43" fmla="*/ 0 h 344"/>
                        <a:gd name="T44" fmla="*/ 274 w 412"/>
                        <a:gd name="T45" fmla="*/ 106 h 344"/>
                        <a:gd name="T46" fmla="*/ 261 w 412"/>
                        <a:gd name="T47" fmla="*/ 148 h 344"/>
                        <a:gd name="T48" fmla="*/ 252 w 412"/>
                        <a:gd name="T49" fmla="*/ 190 h 344"/>
                        <a:gd name="T50" fmla="*/ 266 w 412"/>
                        <a:gd name="T51" fmla="*/ 218 h 344"/>
                        <a:gd name="T52" fmla="*/ 293 w 412"/>
                        <a:gd name="T53" fmla="*/ 233 h 344"/>
                        <a:gd name="T54" fmla="*/ 323 w 412"/>
                        <a:gd name="T55" fmla="*/ 221 h 344"/>
                        <a:gd name="T56" fmla="*/ 347 w 412"/>
                        <a:gd name="T57" fmla="*/ 196 h 344"/>
                        <a:gd name="T58" fmla="*/ 360 w 412"/>
                        <a:gd name="T59" fmla="*/ 160 h 344"/>
                        <a:gd name="T60" fmla="*/ 379 w 412"/>
                        <a:gd name="T61" fmla="*/ 131 h 344"/>
                        <a:gd name="T62" fmla="*/ 400 w 412"/>
                        <a:gd name="T63" fmla="*/ 144 h 344"/>
                        <a:gd name="T64" fmla="*/ 412 w 412"/>
                        <a:gd name="T65" fmla="*/ 174 h 34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412" h="344">
                          <a:moveTo>
                            <a:pt x="411" y="164"/>
                          </a:moveTo>
                          <a:lnTo>
                            <a:pt x="371" y="235"/>
                          </a:lnTo>
                          <a:lnTo>
                            <a:pt x="387" y="264"/>
                          </a:lnTo>
                          <a:lnTo>
                            <a:pt x="404" y="293"/>
                          </a:lnTo>
                          <a:lnTo>
                            <a:pt x="371" y="344"/>
                          </a:lnTo>
                          <a:lnTo>
                            <a:pt x="342" y="343"/>
                          </a:lnTo>
                          <a:lnTo>
                            <a:pt x="313" y="329"/>
                          </a:lnTo>
                          <a:lnTo>
                            <a:pt x="297" y="309"/>
                          </a:lnTo>
                          <a:lnTo>
                            <a:pt x="278" y="294"/>
                          </a:lnTo>
                          <a:lnTo>
                            <a:pt x="246" y="308"/>
                          </a:lnTo>
                          <a:lnTo>
                            <a:pt x="214" y="322"/>
                          </a:lnTo>
                          <a:lnTo>
                            <a:pt x="163" y="305"/>
                          </a:lnTo>
                          <a:lnTo>
                            <a:pt x="113" y="280"/>
                          </a:lnTo>
                          <a:lnTo>
                            <a:pt x="24" y="241"/>
                          </a:lnTo>
                          <a:lnTo>
                            <a:pt x="0" y="204"/>
                          </a:lnTo>
                          <a:lnTo>
                            <a:pt x="30" y="130"/>
                          </a:lnTo>
                          <a:lnTo>
                            <a:pt x="56" y="110"/>
                          </a:lnTo>
                          <a:lnTo>
                            <a:pt x="117" y="75"/>
                          </a:lnTo>
                          <a:lnTo>
                            <a:pt x="174" y="30"/>
                          </a:lnTo>
                          <a:lnTo>
                            <a:pt x="222" y="17"/>
                          </a:lnTo>
                          <a:lnTo>
                            <a:pt x="242" y="2"/>
                          </a:lnTo>
                          <a:lnTo>
                            <a:pt x="257" y="0"/>
                          </a:lnTo>
                          <a:lnTo>
                            <a:pt x="274" y="106"/>
                          </a:lnTo>
                          <a:lnTo>
                            <a:pt x="261" y="148"/>
                          </a:lnTo>
                          <a:lnTo>
                            <a:pt x="252" y="190"/>
                          </a:lnTo>
                          <a:lnTo>
                            <a:pt x="266" y="218"/>
                          </a:lnTo>
                          <a:lnTo>
                            <a:pt x="293" y="233"/>
                          </a:lnTo>
                          <a:lnTo>
                            <a:pt x="323" y="221"/>
                          </a:lnTo>
                          <a:lnTo>
                            <a:pt x="347" y="196"/>
                          </a:lnTo>
                          <a:lnTo>
                            <a:pt x="360" y="160"/>
                          </a:lnTo>
                          <a:lnTo>
                            <a:pt x="379" y="131"/>
                          </a:lnTo>
                          <a:lnTo>
                            <a:pt x="400" y="144"/>
                          </a:lnTo>
                          <a:lnTo>
                            <a:pt x="412" y="174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82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100" dirty="0"/>
                    </a:p>
                  </p:txBody>
                </p:sp>
                <p:sp>
                  <p:nvSpPr>
                    <p:cNvPr id="480" name="Freeform 25">
                      <a:extLst>
                        <a:ext uri="{FF2B5EF4-FFF2-40B4-BE49-F238E27FC236}">
                          <a16:creationId xmlns:a16="http://schemas.microsoft.com/office/drawing/2014/main" id="{9DEA6448-32CC-9600-3C26-FF96A2A7277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7226300" y="2779713"/>
                      <a:ext cx="68263" cy="104775"/>
                    </a:xfrm>
                    <a:custGeom>
                      <a:avLst/>
                      <a:gdLst>
                        <a:gd name="T0" fmla="*/ 20 w 82"/>
                        <a:gd name="T1" fmla="*/ 2 h 123"/>
                        <a:gd name="T2" fmla="*/ 0 w 82"/>
                        <a:gd name="T3" fmla="*/ 54 h 123"/>
                        <a:gd name="T4" fmla="*/ 13 w 82"/>
                        <a:gd name="T5" fmla="*/ 83 h 123"/>
                        <a:gd name="T6" fmla="*/ 69 w 82"/>
                        <a:gd name="T7" fmla="*/ 123 h 123"/>
                        <a:gd name="T8" fmla="*/ 79 w 82"/>
                        <a:gd name="T9" fmla="*/ 113 h 123"/>
                        <a:gd name="T10" fmla="*/ 82 w 82"/>
                        <a:gd name="T11" fmla="*/ 94 h 123"/>
                        <a:gd name="T12" fmla="*/ 69 w 82"/>
                        <a:gd name="T13" fmla="*/ 29 h 123"/>
                        <a:gd name="T14" fmla="*/ 40 w 82"/>
                        <a:gd name="T15" fmla="*/ 0 h 12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82" h="123">
                          <a:moveTo>
                            <a:pt x="20" y="2"/>
                          </a:moveTo>
                          <a:lnTo>
                            <a:pt x="0" y="54"/>
                          </a:lnTo>
                          <a:lnTo>
                            <a:pt x="13" y="83"/>
                          </a:lnTo>
                          <a:lnTo>
                            <a:pt x="69" y="123"/>
                          </a:lnTo>
                          <a:lnTo>
                            <a:pt x="79" y="113"/>
                          </a:lnTo>
                          <a:lnTo>
                            <a:pt x="82" y="94"/>
                          </a:lnTo>
                          <a:lnTo>
                            <a:pt x="69" y="29"/>
                          </a:lnTo>
                          <a:lnTo>
                            <a:pt x="40" y="0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82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100" dirty="0"/>
                    </a:p>
                  </p:txBody>
                </p:sp>
                <p:sp>
                  <p:nvSpPr>
                    <p:cNvPr id="481" name="Freeform 26">
                      <a:extLst>
                        <a:ext uri="{FF2B5EF4-FFF2-40B4-BE49-F238E27FC236}">
                          <a16:creationId xmlns:a16="http://schemas.microsoft.com/office/drawing/2014/main" id="{84698F87-E650-407E-D610-D64B555C7E3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7310438" y="2914650"/>
                      <a:ext cx="44450" cy="139700"/>
                    </a:xfrm>
                    <a:custGeom>
                      <a:avLst/>
                      <a:gdLst>
                        <a:gd name="T0" fmla="*/ 5 w 52"/>
                        <a:gd name="T1" fmla="*/ 9 h 164"/>
                        <a:gd name="T2" fmla="*/ 14 w 52"/>
                        <a:gd name="T3" fmla="*/ 121 h 164"/>
                        <a:gd name="T4" fmla="*/ 25 w 52"/>
                        <a:gd name="T5" fmla="*/ 149 h 164"/>
                        <a:gd name="T6" fmla="*/ 38 w 52"/>
                        <a:gd name="T7" fmla="*/ 164 h 164"/>
                        <a:gd name="T8" fmla="*/ 48 w 52"/>
                        <a:gd name="T9" fmla="*/ 142 h 164"/>
                        <a:gd name="T10" fmla="*/ 52 w 52"/>
                        <a:gd name="T11" fmla="*/ 106 h 164"/>
                        <a:gd name="T12" fmla="*/ 37 w 52"/>
                        <a:gd name="T13" fmla="*/ 77 h 164"/>
                        <a:gd name="T14" fmla="*/ 21 w 52"/>
                        <a:gd name="T15" fmla="*/ 48 h 164"/>
                        <a:gd name="T16" fmla="*/ 30 w 52"/>
                        <a:gd name="T17" fmla="*/ 33 h 164"/>
                        <a:gd name="T18" fmla="*/ 38 w 52"/>
                        <a:gd name="T19" fmla="*/ 20 h 164"/>
                        <a:gd name="T20" fmla="*/ 0 w 52"/>
                        <a:gd name="T21" fmla="*/ 0 h 16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</a:cxnLst>
                      <a:rect l="0" t="0" r="r" b="b"/>
                      <a:pathLst>
                        <a:path w="52" h="164">
                          <a:moveTo>
                            <a:pt x="5" y="9"/>
                          </a:moveTo>
                          <a:lnTo>
                            <a:pt x="14" y="121"/>
                          </a:lnTo>
                          <a:lnTo>
                            <a:pt x="25" y="149"/>
                          </a:lnTo>
                          <a:lnTo>
                            <a:pt x="38" y="164"/>
                          </a:lnTo>
                          <a:lnTo>
                            <a:pt x="48" y="142"/>
                          </a:lnTo>
                          <a:lnTo>
                            <a:pt x="52" y="106"/>
                          </a:lnTo>
                          <a:lnTo>
                            <a:pt x="37" y="77"/>
                          </a:lnTo>
                          <a:lnTo>
                            <a:pt x="21" y="48"/>
                          </a:lnTo>
                          <a:lnTo>
                            <a:pt x="30" y="33"/>
                          </a:lnTo>
                          <a:lnTo>
                            <a:pt x="38" y="2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82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100" dirty="0"/>
                    </a:p>
                  </p:txBody>
                </p:sp>
                <p:sp>
                  <p:nvSpPr>
                    <p:cNvPr id="482" name="Freeform 27">
                      <a:extLst>
                        <a:ext uri="{FF2B5EF4-FFF2-40B4-BE49-F238E27FC236}">
                          <a16:creationId xmlns:a16="http://schemas.microsoft.com/office/drawing/2014/main" id="{25330E2F-F2E3-26EB-3CC0-E42DA8D5C80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7413625" y="3086100"/>
                      <a:ext cx="71438" cy="74613"/>
                    </a:xfrm>
                    <a:custGeom>
                      <a:avLst/>
                      <a:gdLst>
                        <a:gd name="T0" fmla="*/ 66 w 84"/>
                        <a:gd name="T1" fmla="*/ 14 h 88"/>
                        <a:gd name="T2" fmla="*/ 84 w 84"/>
                        <a:gd name="T3" fmla="*/ 76 h 88"/>
                        <a:gd name="T4" fmla="*/ 66 w 84"/>
                        <a:gd name="T5" fmla="*/ 88 h 88"/>
                        <a:gd name="T6" fmla="*/ 39 w 84"/>
                        <a:gd name="T7" fmla="*/ 88 h 88"/>
                        <a:gd name="T8" fmla="*/ 1 w 84"/>
                        <a:gd name="T9" fmla="*/ 67 h 88"/>
                        <a:gd name="T10" fmla="*/ 0 w 84"/>
                        <a:gd name="T11" fmla="*/ 9 h 88"/>
                        <a:gd name="T12" fmla="*/ 34 w 84"/>
                        <a:gd name="T13" fmla="*/ 0 h 88"/>
                        <a:gd name="T14" fmla="*/ 75 w 84"/>
                        <a:gd name="T15" fmla="*/ 14 h 8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84" h="88">
                          <a:moveTo>
                            <a:pt x="66" y="14"/>
                          </a:moveTo>
                          <a:lnTo>
                            <a:pt x="84" y="76"/>
                          </a:lnTo>
                          <a:lnTo>
                            <a:pt x="66" y="88"/>
                          </a:lnTo>
                          <a:lnTo>
                            <a:pt x="39" y="88"/>
                          </a:lnTo>
                          <a:lnTo>
                            <a:pt x="1" y="67"/>
                          </a:lnTo>
                          <a:lnTo>
                            <a:pt x="0" y="9"/>
                          </a:lnTo>
                          <a:lnTo>
                            <a:pt x="34" y="0"/>
                          </a:lnTo>
                          <a:lnTo>
                            <a:pt x="75" y="14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82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100" dirty="0"/>
                    </a:p>
                  </p:txBody>
                </p:sp>
                <p:sp>
                  <p:nvSpPr>
                    <p:cNvPr id="483" name="Freeform 28">
                      <a:extLst>
                        <a:ext uri="{FF2B5EF4-FFF2-40B4-BE49-F238E27FC236}">
                          <a16:creationId xmlns:a16="http://schemas.microsoft.com/office/drawing/2014/main" id="{A4E9C93C-12DB-3D39-7031-370232672F1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529263" y="3744913"/>
                      <a:ext cx="161925" cy="263525"/>
                    </a:xfrm>
                    <a:custGeom>
                      <a:avLst/>
                      <a:gdLst>
                        <a:gd name="T0" fmla="*/ 0 w 191"/>
                        <a:gd name="T1" fmla="*/ 280 h 311"/>
                        <a:gd name="T2" fmla="*/ 27 w 191"/>
                        <a:gd name="T3" fmla="*/ 259 h 311"/>
                        <a:gd name="T4" fmla="*/ 42 w 191"/>
                        <a:gd name="T5" fmla="*/ 183 h 311"/>
                        <a:gd name="T6" fmla="*/ 29 w 191"/>
                        <a:gd name="T7" fmla="*/ 141 h 311"/>
                        <a:gd name="T8" fmla="*/ 54 w 191"/>
                        <a:gd name="T9" fmla="*/ 129 h 311"/>
                        <a:gd name="T10" fmla="*/ 85 w 191"/>
                        <a:gd name="T11" fmla="*/ 98 h 311"/>
                        <a:gd name="T12" fmla="*/ 139 w 191"/>
                        <a:gd name="T13" fmla="*/ 20 h 311"/>
                        <a:gd name="T14" fmla="*/ 166 w 191"/>
                        <a:gd name="T15" fmla="*/ 0 h 311"/>
                        <a:gd name="T16" fmla="*/ 190 w 191"/>
                        <a:gd name="T17" fmla="*/ 1 h 311"/>
                        <a:gd name="T18" fmla="*/ 191 w 191"/>
                        <a:gd name="T19" fmla="*/ 44 h 311"/>
                        <a:gd name="T20" fmla="*/ 181 w 191"/>
                        <a:gd name="T21" fmla="*/ 91 h 311"/>
                        <a:gd name="T22" fmla="*/ 189 w 191"/>
                        <a:gd name="T23" fmla="*/ 112 h 311"/>
                        <a:gd name="T24" fmla="*/ 191 w 191"/>
                        <a:gd name="T25" fmla="*/ 131 h 311"/>
                        <a:gd name="T26" fmla="*/ 158 w 191"/>
                        <a:gd name="T27" fmla="*/ 145 h 311"/>
                        <a:gd name="T28" fmla="*/ 125 w 191"/>
                        <a:gd name="T29" fmla="*/ 159 h 311"/>
                        <a:gd name="T30" fmla="*/ 115 w 191"/>
                        <a:gd name="T31" fmla="*/ 188 h 311"/>
                        <a:gd name="T32" fmla="*/ 110 w 191"/>
                        <a:gd name="T33" fmla="*/ 221 h 311"/>
                        <a:gd name="T34" fmla="*/ 89 w 191"/>
                        <a:gd name="T35" fmla="*/ 277 h 311"/>
                        <a:gd name="T36" fmla="*/ 56 w 191"/>
                        <a:gd name="T37" fmla="*/ 309 h 311"/>
                        <a:gd name="T38" fmla="*/ 22 w 191"/>
                        <a:gd name="T39" fmla="*/ 311 h 311"/>
                        <a:gd name="T40" fmla="*/ 11 w 191"/>
                        <a:gd name="T41" fmla="*/ 270 h 31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</a:cxnLst>
                      <a:rect l="0" t="0" r="r" b="b"/>
                      <a:pathLst>
                        <a:path w="191" h="311">
                          <a:moveTo>
                            <a:pt x="0" y="280"/>
                          </a:moveTo>
                          <a:lnTo>
                            <a:pt x="27" y="259"/>
                          </a:lnTo>
                          <a:lnTo>
                            <a:pt x="42" y="183"/>
                          </a:lnTo>
                          <a:lnTo>
                            <a:pt x="29" y="141"/>
                          </a:lnTo>
                          <a:lnTo>
                            <a:pt x="54" y="129"/>
                          </a:lnTo>
                          <a:lnTo>
                            <a:pt x="85" y="98"/>
                          </a:lnTo>
                          <a:lnTo>
                            <a:pt x="139" y="20"/>
                          </a:lnTo>
                          <a:lnTo>
                            <a:pt x="166" y="0"/>
                          </a:lnTo>
                          <a:lnTo>
                            <a:pt x="190" y="1"/>
                          </a:lnTo>
                          <a:lnTo>
                            <a:pt x="191" y="44"/>
                          </a:lnTo>
                          <a:lnTo>
                            <a:pt x="181" y="91"/>
                          </a:lnTo>
                          <a:lnTo>
                            <a:pt x="189" y="112"/>
                          </a:lnTo>
                          <a:lnTo>
                            <a:pt x="191" y="131"/>
                          </a:lnTo>
                          <a:lnTo>
                            <a:pt x="158" y="145"/>
                          </a:lnTo>
                          <a:lnTo>
                            <a:pt x="125" y="159"/>
                          </a:lnTo>
                          <a:lnTo>
                            <a:pt x="115" y="188"/>
                          </a:lnTo>
                          <a:lnTo>
                            <a:pt x="110" y="221"/>
                          </a:lnTo>
                          <a:lnTo>
                            <a:pt x="89" y="277"/>
                          </a:lnTo>
                          <a:lnTo>
                            <a:pt x="56" y="309"/>
                          </a:lnTo>
                          <a:lnTo>
                            <a:pt x="22" y="311"/>
                          </a:lnTo>
                          <a:lnTo>
                            <a:pt x="11" y="270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82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100" dirty="0"/>
                    </a:p>
                  </p:txBody>
                </p:sp>
                <p:sp>
                  <p:nvSpPr>
                    <p:cNvPr id="484" name="Freeform 29">
                      <a:extLst>
                        <a:ext uri="{FF2B5EF4-FFF2-40B4-BE49-F238E27FC236}">
                          <a16:creationId xmlns:a16="http://schemas.microsoft.com/office/drawing/2014/main" id="{666B536C-0F96-219E-D23B-7F2205C8CF3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157663" y="2403475"/>
                      <a:ext cx="1603375" cy="1865313"/>
                    </a:xfrm>
                    <a:custGeom>
                      <a:avLst/>
                      <a:gdLst>
                        <a:gd name="T0" fmla="*/ 680 w 1890"/>
                        <a:gd name="T1" fmla="*/ 35 h 2196"/>
                        <a:gd name="T2" fmla="*/ 752 w 1890"/>
                        <a:gd name="T3" fmla="*/ 0 h 2196"/>
                        <a:gd name="T4" fmla="*/ 828 w 1890"/>
                        <a:gd name="T5" fmla="*/ 24 h 2196"/>
                        <a:gd name="T6" fmla="*/ 902 w 1890"/>
                        <a:gd name="T7" fmla="*/ 82 h 2196"/>
                        <a:gd name="T8" fmla="*/ 1030 w 1890"/>
                        <a:gd name="T9" fmla="*/ 153 h 2196"/>
                        <a:gd name="T10" fmla="*/ 1283 w 1890"/>
                        <a:gd name="T11" fmla="*/ 145 h 2196"/>
                        <a:gd name="T12" fmla="*/ 1400 w 1890"/>
                        <a:gd name="T13" fmla="*/ 209 h 2196"/>
                        <a:gd name="T14" fmla="*/ 1460 w 1890"/>
                        <a:gd name="T15" fmla="*/ 384 h 2196"/>
                        <a:gd name="T16" fmla="*/ 1501 w 1890"/>
                        <a:gd name="T17" fmla="*/ 596 h 2196"/>
                        <a:gd name="T18" fmla="*/ 1622 w 1890"/>
                        <a:gd name="T19" fmla="*/ 774 h 2196"/>
                        <a:gd name="T20" fmla="*/ 1753 w 1890"/>
                        <a:gd name="T21" fmla="*/ 830 h 2196"/>
                        <a:gd name="T22" fmla="*/ 1862 w 1890"/>
                        <a:gd name="T23" fmla="*/ 799 h 2196"/>
                        <a:gd name="T24" fmla="*/ 1878 w 1890"/>
                        <a:gd name="T25" fmla="*/ 846 h 2196"/>
                        <a:gd name="T26" fmla="*/ 1741 w 1890"/>
                        <a:gd name="T27" fmla="*/ 1058 h 2196"/>
                        <a:gd name="T28" fmla="*/ 1591 w 1890"/>
                        <a:gd name="T29" fmla="*/ 1210 h 2196"/>
                        <a:gd name="T30" fmla="*/ 1578 w 1890"/>
                        <a:gd name="T31" fmla="*/ 1332 h 2196"/>
                        <a:gd name="T32" fmla="*/ 1591 w 1890"/>
                        <a:gd name="T33" fmla="*/ 1550 h 2196"/>
                        <a:gd name="T34" fmla="*/ 1419 w 1890"/>
                        <a:gd name="T35" fmla="*/ 1734 h 2196"/>
                        <a:gd name="T36" fmla="*/ 1379 w 1890"/>
                        <a:gd name="T37" fmla="*/ 1864 h 2196"/>
                        <a:gd name="T38" fmla="*/ 1338 w 1890"/>
                        <a:gd name="T39" fmla="*/ 1975 h 2196"/>
                        <a:gd name="T40" fmla="*/ 1245 w 1890"/>
                        <a:gd name="T41" fmla="*/ 2093 h 2196"/>
                        <a:gd name="T42" fmla="*/ 1048 w 1890"/>
                        <a:gd name="T43" fmla="*/ 2196 h 2196"/>
                        <a:gd name="T44" fmla="*/ 942 w 1890"/>
                        <a:gd name="T45" fmla="*/ 2180 h 2196"/>
                        <a:gd name="T46" fmla="*/ 871 w 1890"/>
                        <a:gd name="T47" fmla="*/ 1990 h 2196"/>
                        <a:gd name="T48" fmla="*/ 825 w 1890"/>
                        <a:gd name="T49" fmla="*/ 1861 h 2196"/>
                        <a:gd name="T50" fmla="*/ 783 w 1890"/>
                        <a:gd name="T51" fmla="*/ 1696 h 2196"/>
                        <a:gd name="T52" fmla="*/ 724 w 1890"/>
                        <a:gd name="T53" fmla="*/ 1357 h 2196"/>
                        <a:gd name="T54" fmla="*/ 697 w 1890"/>
                        <a:gd name="T55" fmla="*/ 1189 h 2196"/>
                        <a:gd name="T56" fmla="*/ 680 w 1890"/>
                        <a:gd name="T57" fmla="*/ 1039 h 2196"/>
                        <a:gd name="T58" fmla="*/ 624 w 1890"/>
                        <a:gd name="T59" fmla="*/ 973 h 2196"/>
                        <a:gd name="T60" fmla="*/ 459 w 1890"/>
                        <a:gd name="T61" fmla="*/ 967 h 2196"/>
                        <a:gd name="T62" fmla="*/ 415 w 1890"/>
                        <a:gd name="T63" fmla="*/ 1002 h 2196"/>
                        <a:gd name="T64" fmla="*/ 269 w 1890"/>
                        <a:gd name="T65" fmla="*/ 1011 h 2196"/>
                        <a:gd name="T66" fmla="*/ 156 w 1890"/>
                        <a:gd name="T67" fmla="*/ 964 h 2196"/>
                        <a:gd name="T68" fmla="*/ 0 w 1890"/>
                        <a:gd name="T69" fmla="*/ 646 h 2196"/>
                        <a:gd name="T70" fmla="*/ 91 w 1890"/>
                        <a:gd name="T71" fmla="*/ 493 h 2196"/>
                        <a:gd name="T72" fmla="*/ 91 w 1890"/>
                        <a:gd name="T73" fmla="*/ 434 h 2196"/>
                        <a:gd name="T74" fmla="*/ 266 w 1890"/>
                        <a:gd name="T75" fmla="*/ 272 h 2196"/>
                        <a:gd name="T76" fmla="*/ 384 w 1890"/>
                        <a:gd name="T77" fmla="*/ 144 h 2196"/>
                        <a:gd name="T78" fmla="*/ 397 w 1890"/>
                        <a:gd name="T79" fmla="*/ 44 h 2196"/>
                        <a:gd name="T80" fmla="*/ 473 w 1890"/>
                        <a:gd name="T81" fmla="*/ 5 h 2196"/>
                        <a:gd name="T82" fmla="*/ 568 w 1890"/>
                        <a:gd name="T83" fmla="*/ 10 h 219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</a:cxnLst>
                      <a:rect l="0" t="0" r="r" b="b"/>
                      <a:pathLst>
                        <a:path w="1890" h="2196">
                          <a:moveTo>
                            <a:pt x="577" y="0"/>
                          </a:moveTo>
                          <a:lnTo>
                            <a:pt x="680" y="35"/>
                          </a:lnTo>
                          <a:lnTo>
                            <a:pt x="716" y="20"/>
                          </a:lnTo>
                          <a:lnTo>
                            <a:pt x="752" y="0"/>
                          </a:lnTo>
                          <a:lnTo>
                            <a:pt x="821" y="7"/>
                          </a:lnTo>
                          <a:lnTo>
                            <a:pt x="828" y="24"/>
                          </a:lnTo>
                          <a:lnTo>
                            <a:pt x="833" y="44"/>
                          </a:lnTo>
                          <a:lnTo>
                            <a:pt x="902" y="82"/>
                          </a:lnTo>
                          <a:lnTo>
                            <a:pt x="936" y="135"/>
                          </a:lnTo>
                          <a:lnTo>
                            <a:pt x="1030" y="153"/>
                          </a:lnTo>
                          <a:lnTo>
                            <a:pt x="1204" y="141"/>
                          </a:lnTo>
                          <a:lnTo>
                            <a:pt x="1283" y="145"/>
                          </a:lnTo>
                          <a:lnTo>
                            <a:pt x="1357" y="166"/>
                          </a:lnTo>
                          <a:lnTo>
                            <a:pt x="1400" y="209"/>
                          </a:lnTo>
                          <a:lnTo>
                            <a:pt x="1429" y="266"/>
                          </a:lnTo>
                          <a:lnTo>
                            <a:pt x="1460" y="384"/>
                          </a:lnTo>
                          <a:lnTo>
                            <a:pt x="1479" y="468"/>
                          </a:lnTo>
                          <a:lnTo>
                            <a:pt x="1501" y="596"/>
                          </a:lnTo>
                          <a:lnTo>
                            <a:pt x="1566" y="705"/>
                          </a:lnTo>
                          <a:lnTo>
                            <a:pt x="1622" y="774"/>
                          </a:lnTo>
                          <a:lnTo>
                            <a:pt x="1703" y="830"/>
                          </a:lnTo>
                          <a:lnTo>
                            <a:pt x="1753" y="830"/>
                          </a:lnTo>
                          <a:lnTo>
                            <a:pt x="1819" y="808"/>
                          </a:lnTo>
                          <a:lnTo>
                            <a:pt x="1862" y="799"/>
                          </a:lnTo>
                          <a:lnTo>
                            <a:pt x="1890" y="814"/>
                          </a:lnTo>
                          <a:lnTo>
                            <a:pt x="1878" y="846"/>
                          </a:lnTo>
                          <a:lnTo>
                            <a:pt x="1809" y="952"/>
                          </a:lnTo>
                          <a:lnTo>
                            <a:pt x="1741" y="1058"/>
                          </a:lnTo>
                          <a:lnTo>
                            <a:pt x="1678" y="1129"/>
                          </a:lnTo>
                          <a:lnTo>
                            <a:pt x="1591" y="1210"/>
                          </a:lnTo>
                          <a:lnTo>
                            <a:pt x="1569" y="1260"/>
                          </a:lnTo>
                          <a:lnTo>
                            <a:pt x="1578" y="1332"/>
                          </a:lnTo>
                          <a:lnTo>
                            <a:pt x="1613" y="1423"/>
                          </a:lnTo>
                          <a:lnTo>
                            <a:pt x="1591" y="1550"/>
                          </a:lnTo>
                          <a:lnTo>
                            <a:pt x="1507" y="1650"/>
                          </a:lnTo>
                          <a:lnTo>
                            <a:pt x="1419" y="1734"/>
                          </a:lnTo>
                          <a:lnTo>
                            <a:pt x="1388" y="1787"/>
                          </a:lnTo>
                          <a:lnTo>
                            <a:pt x="1379" y="1864"/>
                          </a:lnTo>
                          <a:lnTo>
                            <a:pt x="1366" y="1940"/>
                          </a:lnTo>
                          <a:lnTo>
                            <a:pt x="1338" y="1975"/>
                          </a:lnTo>
                          <a:lnTo>
                            <a:pt x="1304" y="2006"/>
                          </a:lnTo>
                          <a:lnTo>
                            <a:pt x="1245" y="2093"/>
                          </a:lnTo>
                          <a:lnTo>
                            <a:pt x="1120" y="2162"/>
                          </a:lnTo>
                          <a:lnTo>
                            <a:pt x="1048" y="2196"/>
                          </a:lnTo>
                          <a:lnTo>
                            <a:pt x="977" y="2196"/>
                          </a:lnTo>
                          <a:lnTo>
                            <a:pt x="942" y="2180"/>
                          </a:lnTo>
                          <a:lnTo>
                            <a:pt x="902" y="2140"/>
                          </a:lnTo>
                          <a:lnTo>
                            <a:pt x="871" y="1990"/>
                          </a:lnTo>
                          <a:lnTo>
                            <a:pt x="855" y="1887"/>
                          </a:lnTo>
                          <a:lnTo>
                            <a:pt x="825" y="1861"/>
                          </a:lnTo>
                          <a:lnTo>
                            <a:pt x="799" y="1834"/>
                          </a:lnTo>
                          <a:lnTo>
                            <a:pt x="783" y="1696"/>
                          </a:lnTo>
                          <a:lnTo>
                            <a:pt x="774" y="1557"/>
                          </a:lnTo>
                          <a:lnTo>
                            <a:pt x="724" y="1357"/>
                          </a:lnTo>
                          <a:lnTo>
                            <a:pt x="693" y="1248"/>
                          </a:lnTo>
                          <a:lnTo>
                            <a:pt x="697" y="1189"/>
                          </a:lnTo>
                          <a:lnTo>
                            <a:pt x="702" y="1129"/>
                          </a:lnTo>
                          <a:lnTo>
                            <a:pt x="680" y="1039"/>
                          </a:lnTo>
                          <a:lnTo>
                            <a:pt x="658" y="1000"/>
                          </a:lnTo>
                          <a:lnTo>
                            <a:pt x="624" y="973"/>
                          </a:lnTo>
                          <a:lnTo>
                            <a:pt x="542" y="961"/>
                          </a:lnTo>
                          <a:lnTo>
                            <a:pt x="459" y="967"/>
                          </a:lnTo>
                          <a:lnTo>
                            <a:pt x="437" y="983"/>
                          </a:lnTo>
                          <a:lnTo>
                            <a:pt x="415" y="1002"/>
                          </a:lnTo>
                          <a:lnTo>
                            <a:pt x="334" y="1008"/>
                          </a:lnTo>
                          <a:lnTo>
                            <a:pt x="269" y="1011"/>
                          </a:lnTo>
                          <a:lnTo>
                            <a:pt x="194" y="989"/>
                          </a:lnTo>
                          <a:lnTo>
                            <a:pt x="156" y="964"/>
                          </a:lnTo>
                          <a:lnTo>
                            <a:pt x="47" y="924"/>
                          </a:lnTo>
                          <a:lnTo>
                            <a:pt x="0" y="646"/>
                          </a:lnTo>
                          <a:lnTo>
                            <a:pt x="40" y="568"/>
                          </a:lnTo>
                          <a:lnTo>
                            <a:pt x="91" y="493"/>
                          </a:lnTo>
                          <a:lnTo>
                            <a:pt x="89" y="463"/>
                          </a:lnTo>
                          <a:lnTo>
                            <a:pt x="91" y="434"/>
                          </a:lnTo>
                          <a:lnTo>
                            <a:pt x="237" y="303"/>
                          </a:lnTo>
                          <a:lnTo>
                            <a:pt x="266" y="272"/>
                          </a:lnTo>
                          <a:lnTo>
                            <a:pt x="334" y="194"/>
                          </a:lnTo>
                          <a:lnTo>
                            <a:pt x="384" y="144"/>
                          </a:lnTo>
                          <a:lnTo>
                            <a:pt x="391" y="94"/>
                          </a:lnTo>
                          <a:lnTo>
                            <a:pt x="397" y="44"/>
                          </a:lnTo>
                          <a:lnTo>
                            <a:pt x="437" y="0"/>
                          </a:lnTo>
                          <a:lnTo>
                            <a:pt x="473" y="5"/>
                          </a:lnTo>
                          <a:lnTo>
                            <a:pt x="509" y="16"/>
                          </a:lnTo>
                          <a:lnTo>
                            <a:pt x="568" y="10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82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100" dirty="0"/>
                    </a:p>
                  </p:txBody>
                </p:sp>
                <p:sp>
                  <p:nvSpPr>
                    <p:cNvPr id="485" name="Freeform 30">
                      <a:extLst>
                        <a:ext uri="{FF2B5EF4-FFF2-40B4-BE49-F238E27FC236}">
                          <a16:creationId xmlns:a16="http://schemas.microsoft.com/office/drawing/2014/main" id="{74CA08D7-CC51-622E-2450-B7CE5AF6C24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310444" y="1375982"/>
                      <a:ext cx="638175" cy="395288"/>
                    </a:xfrm>
                    <a:custGeom>
                      <a:avLst/>
                      <a:gdLst>
                        <a:gd name="T0" fmla="*/ 15 w 751"/>
                        <a:gd name="T1" fmla="*/ 337 h 466"/>
                        <a:gd name="T2" fmla="*/ 50 w 751"/>
                        <a:gd name="T3" fmla="*/ 381 h 466"/>
                        <a:gd name="T4" fmla="*/ 103 w 751"/>
                        <a:gd name="T5" fmla="*/ 403 h 466"/>
                        <a:gd name="T6" fmla="*/ 171 w 751"/>
                        <a:gd name="T7" fmla="*/ 400 h 466"/>
                        <a:gd name="T8" fmla="*/ 246 w 751"/>
                        <a:gd name="T9" fmla="*/ 347 h 466"/>
                        <a:gd name="T10" fmla="*/ 260 w 751"/>
                        <a:gd name="T11" fmla="*/ 331 h 466"/>
                        <a:gd name="T12" fmla="*/ 274 w 751"/>
                        <a:gd name="T13" fmla="*/ 322 h 466"/>
                        <a:gd name="T14" fmla="*/ 299 w 751"/>
                        <a:gd name="T15" fmla="*/ 353 h 466"/>
                        <a:gd name="T16" fmla="*/ 288 w 751"/>
                        <a:gd name="T17" fmla="*/ 404 h 466"/>
                        <a:gd name="T18" fmla="*/ 290 w 751"/>
                        <a:gd name="T19" fmla="*/ 450 h 466"/>
                        <a:gd name="T20" fmla="*/ 337 w 751"/>
                        <a:gd name="T21" fmla="*/ 466 h 466"/>
                        <a:gd name="T22" fmla="*/ 386 w 751"/>
                        <a:gd name="T23" fmla="*/ 450 h 466"/>
                        <a:gd name="T24" fmla="*/ 399 w 751"/>
                        <a:gd name="T25" fmla="*/ 411 h 466"/>
                        <a:gd name="T26" fmla="*/ 396 w 751"/>
                        <a:gd name="T27" fmla="*/ 365 h 466"/>
                        <a:gd name="T28" fmla="*/ 396 w 751"/>
                        <a:gd name="T29" fmla="*/ 269 h 466"/>
                        <a:gd name="T30" fmla="*/ 421 w 751"/>
                        <a:gd name="T31" fmla="*/ 241 h 466"/>
                        <a:gd name="T32" fmla="*/ 463 w 751"/>
                        <a:gd name="T33" fmla="*/ 242 h 466"/>
                        <a:gd name="T34" fmla="*/ 505 w 751"/>
                        <a:gd name="T35" fmla="*/ 241 h 466"/>
                        <a:gd name="T36" fmla="*/ 537 w 751"/>
                        <a:gd name="T37" fmla="*/ 211 h 466"/>
                        <a:gd name="T38" fmla="*/ 564 w 751"/>
                        <a:gd name="T39" fmla="*/ 175 h 466"/>
                        <a:gd name="T40" fmla="*/ 639 w 751"/>
                        <a:gd name="T41" fmla="*/ 113 h 466"/>
                        <a:gd name="T42" fmla="*/ 686 w 751"/>
                        <a:gd name="T43" fmla="*/ 72 h 466"/>
                        <a:gd name="T44" fmla="*/ 729 w 751"/>
                        <a:gd name="T45" fmla="*/ 22 h 466"/>
                        <a:gd name="T46" fmla="*/ 751 w 751"/>
                        <a:gd name="T47" fmla="*/ 0 h 466"/>
                        <a:gd name="T48" fmla="*/ 486 w 751"/>
                        <a:gd name="T49" fmla="*/ 72 h 466"/>
                        <a:gd name="T50" fmla="*/ 405 w 751"/>
                        <a:gd name="T51" fmla="*/ 90 h 466"/>
                        <a:gd name="T52" fmla="*/ 327 w 751"/>
                        <a:gd name="T53" fmla="*/ 116 h 466"/>
                        <a:gd name="T54" fmla="*/ 74 w 751"/>
                        <a:gd name="T55" fmla="*/ 275 h 466"/>
                        <a:gd name="T56" fmla="*/ 26 w 751"/>
                        <a:gd name="T57" fmla="*/ 309 h 466"/>
                        <a:gd name="T58" fmla="*/ 0 w 751"/>
                        <a:gd name="T59" fmla="*/ 331 h 46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</a:cxnLst>
                      <a:rect l="0" t="0" r="r" b="b"/>
                      <a:pathLst>
                        <a:path w="751" h="466">
                          <a:moveTo>
                            <a:pt x="15" y="337"/>
                          </a:moveTo>
                          <a:lnTo>
                            <a:pt x="50" y="381"/>
                          </a:lnTo>
                          <a:lnTo>
                            <a:pt x="103" y="403"/>
                          </a:lnTo>
                          <a:lnTo>
                            <a:pt x="171" y="400"/>
                          </a:lnTo>
                          <a:lnTo>
                            <a:pt x="246" y="347"/>
                          </a:lnTo>
                          <a:lnTo>
                            <a:pt x="260" y="331"/>
                          </a:lnTo>
                          <a:lnTo>
                            <a:pt x="274" y="322"/>
                          </a:lnTo>
                          <a:lnTo>
                            <a:pt x="299" y="353"/>
                          </a:lnTo>
                          <a:lnTo>
                            <a:pt x="288" y="404"/>
                          </a:lnTo>
                          <a:lnTo>
                            <a:pt x="290" y="450"/>
                          </a:lnTo>
                          <a:lnTo>
                            <a:pt x="337" y="466"/>
                          </a:lnTo>
                          <a:lnTo>
                            <a:pt x="386" y="450"/>
                          </a:lnTo>
                          <a:lnTo>
                            <a:pt x="399" y="411"/>
                          </a:lnTo>
                          <a:lnTo>
                            <a:pt x="396" y="365"/>
                          </a:lnTo>
                          <a:lnTo>
                            <a:pt x="396" y="269"/>
                          </a:lnTo>
                          <a:lnTo>
                            <a:pt x="421" y="241"/>
                          </a:lnTo>
                          <a:lnTo>
                            <a:pt x="463" y="242"/>
                          </a:lnTo>
                          <a:lnTo>
                            <a:pt x="505" y="241"/>
                          </a:lnTo>
                          <a:lnTo>
                            <a:pt x="537" y="211"/>
                          </a:lnTo>
                          <a:lnTo>
                            <a:pt x="564" y="175"/>
                          </a:lnTo>
                          <a:lnTo>
                            <a:pt x="639" y="113"/>
                          </a:lnTo>
                          <a:lnTo>
                            <a:pt x="686" y="72"/>
                          </a:lnTo>
                          <a:lnTo>
                            <a:pt x="729" y="22"/>
                          </a:lnTo>
                          <a:lnTo>
                            <a:pt x="751" y="0"/>
                          </a:lnTo>
                          <a:lnTo>
                            <a:pt x="486" y="72"/>
                          </a:lnTo>
                          <a:lnTo>
                            <a:pt x="405" y="90"/>
                          </a:lnTo>
                          <a:lnTo>
                            <a:pt x="327" y="116"/>
                          </a:lnTo>
                          <a:lnTo>
                            <a:pt x="74" y="275"/>
                          </a:lnTo>
                          <a:lnTo>
                            <a:pt x="26" y="309"/>
                          </a:lnTo>
                          <a:lnTo>
                            <a:pt x="0" y="331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82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100" dirty="0"/>
                    </a:p>
                  </p:txBody>
                </p:sp>
                <p:sp>
                  <p:nvSpPr>
                    <p:cNvPr id="486" name="Freeform 31">
                      <a:extLst>
                        <a:ext uri="{FF2B5EF4-FFF2-40B4-BE49-F238E27FC236}">
                          <a16:creationId xmlns:a16="http://schemas.microsoft.com/office/drawing/2014/main" id="{C5E41976-F8B6-46BF-DD86-453FE177ED7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502150" y="1493838"/>
                      <a:ext cx="2763838" cy="2022475"/>
                    </a:xfrm>
                    <a:custGeom>
                      <a:avLst/>
                      <a:gdLst>
                        <a:gd name="T0" fmla="*/ 3188 w 3256"/>
                        <a:gd name="T1" fmla="*/ 434 h 2384"/>
                        <a:gd name="T2" fmla="*/ 3069 w 3256"/>
                        <a:gd name="T3" fmla="*/ 215 h 2384"/>
                        <a:gd name="T4" fmla="*/ 2872 w 3256"/>
                        <a:gd name="T5" fmla="*/ 175 h 2384"/>
                        <a:gd name="T6" fmla="*/ 2657 w 3256"/>
                        <a:gd name="T7" fmla="*/ 203 h 2384"/>
                        <a:gd name="T8" fmla="*/ 2002 w 3256"/>
                        <a:gd name="T9" fmla="*/ 134 h 2384"/>
                        <a:gd name="T10" fmla="*/ 1699 w 3256"/>
                        <a:gd name="T11" fmla="*/ 41 h 2384"/>
                        <a:gd name="T12" fmla="*/ 1509 w 3256"/>
                        <a:gd name="T13" fmla="*/ 165 h 2384"/>
                        <a:gd name="T14" fmla="*/ 1413 w 3256"/>
                        <a:gd name="T15" fmla="*/ 159 h 2384"/>
                        <a:gd name="T16" fmla="*/ 1300 w 3256"/>
                        <a:gd name="T17" fmla="*/ 147 h 2384"/>
                        <a:gd name="T18" fmla="*/ 1244 w 3256"/>
                        <a:gd name="T19" fmla="*/ 203 h 2384"/>
                        <a:gd name="T20" fmla="*/ 1051 w 3256"/>
                        <a:gd name="T21" fmla="*/ 296 h 2384"/>
                        <a:gd name="T22" fmla="*/ 910 w 3256"/>
                        <a:gd name="T23" fmla="*/ 125 h 2384"/>
                        <a:gd name="T24" fmla="*/ 552 w 3256"/>
                        <a:gd name="T25" fmla="*/ 315 h 2384"/>
                        <a:gd name="T26" fmla="*/ 591 w 3256"/>
                        <a:gd name="T27" fmla="*/ 440 h 2384"/>
                        <a:gd name="T28" fmla="*/ 714 w 3256"/>
                        <a:gd name="T29" fmla="*/ 406 h 2384"/>
                        <a:gd name="T30" fmla="*/ 814 w 3256"/>
                        <a:gd name="T31" fmla="*/ 437 h 2384"/>
                        <a:gd name="T32" fmla="*/ 550 w 3256"/>
                        <a:gd name="T33" fmla="*/ 530 h 2384"/>
                        <a:gd name="T34" fmla="*/ 290 w 3256"/>
                        <a:gd name="T35" fmla="*/ 714 h 2384"/>
                        <a:gd name="T36" fmla="*/ 9 w 3256"/>
                        <a:gd name="T37" fmla="*/ 967 h 2384"/>
                        <a:gd name="T38" fmla="*/ 151 w 3256"/>
                        <a:gd name="T39" fmla="*/ 1061 h 2384"/>
                        <a:gd name="T40" fmla="*/ 489 w 3256"/>
                        <a:gd name="T41" fmla="*/ 908 h 2384"/>
                        <a:gd name="T42" fmla="*/ 505 w 3256"/>
                        <a:gd name="T43" fmla="*/ 1060 h 2384"/>
                        <a:gd name="T44" fmla="*/ 608 w 3256"/>
                        <a:gd name="T45" fmla="*/ 995 h 2384"/>
                        <a:gd name="T46" fmla="*/ 620 w 3256"/>
                        <a:gd name="T47" fmla="*/ 864 h 2384"/>
                        <a:gd name="T48" fmla="*/ 742 w 3256"/>
                        <a:gd name="T49" fmla="*/ 1064 h 2384"/>
                        <a:gd name="T50" fmla="*/ 967 w 3256"/>
                        <a:gd name="T51" fmla="*/ 820 h 2384"/>
                        <a:gd name="T52" fmla="*/ 986 w 3256"/>
                        <a:gd name="T53" fmla="*/ 931 h 2384"/>
                        <a:gd name="T54" fmla="*/ 867 w 3256"/>
                        <a:gd name="T55" fmla="*/ 973 h 2384"/>
                        <a:gd name="T56" fmla="*/ 982 w 3256"/>
                        <a:gd name="T57" fmla="*/ 1107 h 2384"/>
                        <a:gd name="T58" fmla="*/ 978 w 3256"/>
                        <a:gd name="T59" fmla="*/ 1280 h 2384"/>
                        <a:gd name="T60" fmla="*/ 1102 w 3256"/>
                        <a:gd name="T61" fmla="*/ 1458 h 2384"/>
                        <a:gd name="T62" fmla="*/ 1191 w 3256"/>
                        <a:gd name="T63" fmla="*/ 1723 h 2384"/>
                        <a:gd name="T64" fmla="*/ 1286 w 3256"/>
                        <a:gd name="T65" fmla="*/ 1874 h 2384"/>
                        <a:gd name="T66" fmla="*/ 1600 w 3256"/>
                        <a:gd name="T67" fmla="*/ 1682 h 2384"/>
                        <a:gd name="T68" fmla="*/ 1576 w 3256"/>
                        <a:gd name="T69" fmla="*/ 1430 h 2384"/>
                        <a:gd name="T70" fmla="*/ 1373 w 3256"/>
                        <a:gd name="T71" fmla="*/ 1348 h 2384"/>
                        <a:gd name="T72" fmla="*/ 1477 w 3256"/>
                        <a:gd name="T73" fmla="*/ 1383 h 2384"/>
                        <a:gd name="T74" fmla="*/ 1715 w 3256"/>
                        <a:gd name="T75" fmla="*/ 1515 h 2384"/>
                        <a:gd name="T76" fmla="*/ 1840 w 3256"/>
                        <a:gd name="T77" fmla="*/ 1539 h 2384"/>
                        <a:gd name="T78" fmla="*/ 2059 w 3256"/>
                        <a:gd name="T79" fmla="*/ 1684 h 2384"/>
                        <a:gd name="T80" fmla="*/ 2152 w 3256"/>
                        <a:gd name="T81" fmla="*/ 1909 h 2384"/>
                        <a:gd name="T82" fmla="*/ 2304 w 3256"/>
                        <a:gd name="T83" fmla="*/ 1866 h 2384"/>
                        <a:gd name="T84" fmla="*/ 2521 w 3256"/>
                        <a:gd name="T85" fmla="*/ 1584 h 2384"/>
                        <a:gd name="T86" fmla="*/ 2672 w 3256"/>
                        <a:gd name="T87" fmla="*/ 1712 h 2384"/>
                        <a:gd name="T88" fmla="*/ 2802 w 3256"/>
                        <a:gd name="T89" fmla="*/ 2022 h 2384"/>
                        <a:gd name="T90" fmla="*/ 2796 w 3256"/>
                        <a:gd name="T91" fmla="*/ 2193 h 2384"/>
                        <a:gd name="T92" fmla="*/ 2860 w 3256"/>
                        <a:gd name="T93" fmla="*/ 2240 h 2384"/>
                        <a:gd name="T94" fmla="*/ 3008 w 3256"/>
                        <a:gd name="T95" fmla="*/ 2384 h 2384"/>
                        <a:gd name="T96" fmla="*/ 2899 w 3256"/>
                        <a:gd name="T97" fmla="*/ 2232 h 2384"/>
                        <a:gd name="T98" fmla="*/ 2995 w 3256"/>
                        <a:gd name="T99" fmla="*/ 2115 h 2384"/>
                        <a:gd name="T100" fmla="*/ 2945 w 3256"/>
                        <a:gd name="T101" fmla="*/ 1935 h 2384"/>
                        <a:gd name="T102" fmla="*/ 3003 w 3256"/>
                        <a:gd name="T103" fmla="*/ 1671 h 2384"/>
                        <a:gd name="T104" fmla="*/ 3157 w 3256"/>
                        <a:gd name="T105" fmla="*/ 1452 h 2384"/>
                        <a:gd name="T106" fmla="*/ 3077 w 3256"/>
                        <a:gd name="T107" fmla="*/ 1227 h 2384"/>
                        <a:gd name="T108" fmla="*/ 3019 w 3256"/>
                        <a:gd name="T109" fmla="*/ 1017 h 2384"/>
                        <a:gd name="T110" fmla="*/ 3128 w 3256"/>
                        <a:gd name="T111" fmla="*/ 1150 h 2384"/>
                        <a:gd name="T112" fmla="*/ 3084 w 3256"/>
                        <a:gd name="T113" fmla="*/ 960 h 2384"/>
                        <a:gd name="T114" fmla="*/ 3025 w 3256"/>
                        <a:gd name="T115" fmla="*/ 648 h 2384"/>
                        <a:gd name="T116" fmla="*/ 2994 w 3256"/>
                        <a:gd name="T117" fmla="*/ 462 h 2384"/>
                        <a:gd name="T118" fmla="*/ 3218 w 3256"/>
                        <a:gd name="T119" fmla="*/ 620 h 238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  <a:cxn ang="0">
                          <a:pos x="T114" y="T115"/>
                        </a:cxn>
                        <a:cxn ang="0">
                          <a:pos x="T116" y="T117"/>
                        </a:cxn>
                        <a:cxn ang="0">
                          <a:pos x="T118" y="T119"/>
                        </a:cxn>
                      </a:cxnLst>
                      <a:rect l="0" t="0" r="r" b="b"/>
                      <a:pathLst>
                        <a:path w="3256" h="2384">
                          <a:moveTo>
                            <a:pt x="3234" y="615"/>
                          </a:moveTo>
                          <a:lnTo>
                            <a:pt x="3240" y="499"/>
                          </a:lnTo>
                          <a:lnTo>
                            <a:pt x="3216" y="485"/>
                          </a:lnTo>
                          <a:lnTo>
                            <a:pt x="3190" y="471"/>
                          </a:lnTo>
                          <a:lnTo>
                            <a:pt x="3188" y="434"/>
                          </a:lnTo>
                          <a:lnTo>
                            <a:pt x="3200" y="396"/>
                          </a:lnTo>
                          <a:lnTo>
                            <a:pt x="3256" y="278"/>
                          </a:lnTo>
                          <a:lnTo>
                            <a:pt x="3253" y="240"/>
                          </a:lnTo>
                          <a:lnTo>
                            <a:pt x="3131" y="215"/>
                          </a:lnTo>
                          <a:lnTo>
                            <a:pt x="3069" y="215"/>
                          </a:lnTo>
                          <a:lnTo>
                            <a:pt x="3028" y="215"/>
                          </a:lnTo>
                          <a:lnTo>
                            <a:pt x="2999" y="185"/>
                          </a:lnTo>
                          <a:lnTo>
                            <a:pt x="2969" y="159"/>
                          </a:lnTo>
                          <a:lnTo>
                            <a:pt x="2921" y="163"/>
                          </a:lnTo>
                          <a:lnTo>
                            <a:pt x="2872" y="175"/>
                          </a:lnTo>
                          <a:lnTo>
                            <a:pt x="2811" y="172"/>
                          </a:lnTo>
                          <a:lnTo>
                            <a:pt x="2750" y="175"/>
                          </a:lnTo>
                          <a:lnTo>
                            <a:pt x="2729" y="195"/>
                          </a:lnTo>
                          <a:lnTo>
                            <a:pt x="2707" y="215"/>
                          </a:lnTo>
                          <a:lnTo>
                            <a:pt x="2657" y="203"/>
                          </a:lnTo>
                          <a:lnTo>
                            <a:pt x="2588" y="156"/>
                          </a:lnTo>
                          <a:lnTo>
                            <a:pt x="2467" y="137"/>
                          </a:lnTo>
                          <a:lnTo>
                            <a:pt x="2248" y="137"/>
                          </a:lnTo>
                          <a:lnTo>
                            <a:pt x="2061" y="119"/>
                          </a:lnTo>
                          <a:lnTo>
                            <a:pt x="2002" y="134"/>
                          </a:lnTo>
                          <a:lnTo>
                            <a:pt x="1924" y="128"/>
                          </a:lnTo>
                          <a:lnTo>
                            <a:pt x="1880" y="131"/>
                          </a:lnTo>
                          <a:lnTo>
                            <a:pt x="1837" y="128"/>
                          </a:lnTo>
                          <a:lnTo>
                            <a:pt x="1793" y="81"/>
                          </a:lnTo>
                          <a:lnTo>
                            <a:pt x="1699" y="41"/>
                          </a:lnTo>
                          <a:lnTo>
                            <a:pt x="1688" y="16"/>
                          </a:lnTo>
                          <a:lnTo>
                            <a:pt x="1671" y="0"/>
                          </a:lnTo>
                          <a:lnTo>
                            <a:pt x="1618" y="41"/>
                          </a:lnTo>
                          <a:lnTo>
                            <a:pt x="1572" y="94"/>
                          </a:lnTo>
                          <a:lnTo>
                            <a:pt x="1509" y="165"/>
                          </a:lnTo>
                          <a:lnTo>
                            <a:pt x="1453" y="218"/>
                          </a:lnTo>
                          <a:lnTo>
                            <a:pt x="1416" y="236"/>
                          </a:lnTo>
                          <a:lnTo>
                            <a:pt x="1385" y="231"/>
                          </a:lnTo>
                          <a:lnTo>
                            <a:pt x="1391" y="197"/>
                          </a:lnTo>
                          <a:lnTo>
                            <a:pt x="1413" y="159"/>
                          </a:lnTo>
                          <a:lnTo>
                            <a:pt x="1415" y="138"/>
                          </a:lnTo>
                          <a:lnTo>
                            <a:pt x="1406" y="125"/>
                          </a:lnTo>
                          <a:lnTo>
                            <a:pt x="1367" y="138"/>
                          </a:lnTo>
                          <a:lnTo>
                            <a:pt x="1328" y="156"/>
                          </a:lnTo>
                          <a:lnTo>
                            <a:pt x="1300" y="147"/>
                          </a:lnTo>
                          <a:lnTo>
                            <a:pt x="1300" y="103"/>
                          </a:lnTo>
                          <a:lnTo>
                            <a:pt x="1272" y="69"/>
                          </a:lnTo>
                          <a:lnTo>
                            <a:pt x="1238" y="78"/>
                          </a:lnTo>
                          <a:lnTo>
                            <a:pt x="1232" y="128"/>
                          </a:lnTo>
                          <a:lnTo>
                            <a:pt x="1244" y="203"/>
                          </a:lnTo>
                          <a:lnTo>
                            <a:pt x="1222" y="222"/>
                          </a:lnTo>
                          <a:lnTo>
                            <a:pt x="1141" y="215"/>
                          </a:lnTo>
                          <a:lnTo>
                            <a:pt x="1113" y="212"/>
                          </a:lnTo>
                          <a:lnTo>
                            <a:pt x="1085" y="259"/>
                          </a:lnTo>
                          <a:lnTo>
                            <a:pt x="1051" y="296"/>
                          </a:lnTo>
                          <a:lnTo>
                            <a:pt x="1032" y="280"/>
                          </a:lnTo>
                          <a:lnTo>
                            <a:pt x="1020" y="247"/>
                          </a:lnTo>
                          <a:lnTo>
                            <a:pt x="988" y="203"/>
                          </a:lnTo>
                          <a:lnTo>
                            <a:pt x="920" y="159"/>
                          </a:lnTo>
                          <a:lnTo>
                            <a:pt x="910" y="125"/>
                          </a:lnTo>
                          <a:lnTo>
                            <a:pt x="833" y="153"/>
                          </a:lnTo>
                          <a:lnTo>
                            <a:pt x="776" y="212"/>
                          </a:lnTo>
                          <a:lnTo>
                            <a:pt x="711" y="271"/>
                          </a:lnTo>
                          <a:lnTo>
                            <a:pt x="632" y="294"/>
                          </a:lnTo>
                          <a:lnTo>
                            <a:pt x="552" y="315"/>
                          </a:lnTo>
                          <a:lnTo>
                            <a:pt x="546" y="343"/>
                          </a:lnTo>
                          <a:lnTo>
                            <a:pt x="561" y="415"/>
                          </a:lnTo>
                          <a:lnTo>
                            <a:pt x="575" y="415"/>
                          </a:lnTo>
                          <a:lnTo>
                            <a:pt x="589" y="415"/>
                          </a:lnTo>
                          <a:lnTo>
                            <a:pt x="591" y="440"/>
                          </a:lnTo>
                          <a:lnTo>
                            <a:pt x="592" y="465"/>
                          </a:lnTo>
                          <a:lnTo>
                            <a:pt x="609" y="485"/>
                          </a:lnTo>
                          <a:lnTo>
                            <a:pt x="630" y="490"/>
                          </a:lnTo>
                          <a:lnTo>
                            <a:pt x="674" y="451"/>
                          </a:lnTo>
                          <a:lnTo>
                            <a:pt x="714" y="406"/>
                          </a:lnTo>
                          <a:lnTo>
                            <a:pt x="776" y="353"/>
                          </a:lnTo>
                          <a:lnTo>
                            <a:pt x="791" y="314"/>
                          </a:lnTo>
                          <a:lnTo>
                            <a:pt x="801" y="300"/>
                          </a:lnTo>
                          <a:lnTo>
                            <a:pt x="813" y="367"/>
                          </a:lnTo>
                          <a:lnTo>
                            <a:pt x="814" y="437"/>
                          </a:lnTo>
                          <a:lnTo>
                            <a:pt x="765" y="505"/>
                          </a:lnTo>
                          <a:lnTo>
                            <a:pt x="711" y="555"/>
                          </a:lnTo>
                          <a:lnTo>
                            <a:pt x="653" y="566"/>
                          </a:lnTo>
                          <a:lnTo>
                            <a:pt x="592" y="555"/>
                          </a:lnTo>
                          <a:lnTo>
                            <a:pt x="550" y="530"/>
                          </a:lnTo>
                          <a:lnTo>
                            <a:pt x="511" y="496"/>
                          </a:lnTo>
                          <a:lnTo>
                            <a:pt x="443" y="562"/>
                          </a:lnTo>
                          <a:lnTo>
                            <a:pt x="415" y="599"/>
                          </a:lnTo>
                          <a:lnTo>
                            <a:pt x="312" y="658"/>
                          </a:lnTo>
                          <a:lnTo>
                            <a:pt x="290" y="714"/>
                          </a:lnTo>
                          <a:lnTo>
                            <a:pt x="249" y="792"/>
                          </a:lnTo>
                          <a:lnTo>
                            <a:pt x="206" y="855"/>
                          </a:lnTo>
                          <a:lnTo>
                            <a:pt x="118" y="917"/>
                          </a:lnTo>
                          <a:lnTo>
                            <a:pt x="58" y="936"/>
                          </a:lnTo>
                          <a:lnTo>
                            <a:pt x="9" y="967"/>
                          </a:lnTo>
                          <a:lnTo>
                            <a:pt x="0" y="1027"/>
                          </a:lnTo>
                          <a:lnTo>
                            <a:pt x="22" y="1085"/>
                          </a:lnTo>
                          <a:lnTo>
                            <a:pt x="59" y="1107"/>
                          </a:lnTo>
                          <a:lnTo>
                            <a:pt x="103" y="1104"/>
                          </a:lnTo>
                          <a:lnTo>
                            <a:pt x="151" y="1061"/>
                          </a:lnTo>
                          <a:lnTo>
                            <a:pt x="196" y="1011"/>
                          </a:lnTo>
                          <a:lnTo>
                            <a:pt x="318" y="945"/>
                          </a:lnTo>
                          <a:lnTo>
                            <a:pt x="374" y="898"/>
                          </a:lnTo>
                          <a:lnTo>
                            <a:pt x="455" y="883"/>
                          </a:lnTo>
                          <a:lnTo>
                            <a:pt x="489" y="908"/>
                          </a:lnTo>
                          <a:lnTo>
                            <a:pt x="511" y="951"/>
                          </a:lnTo>
                          <a:lnTo>
                            <a:pt x="539" y="1029"/>
                          </a:lnTo>
                          <a:lnTo>
                            <a:pt x="505" y="1048"/>
                          </a:lnTo>
                          <a:lnTo>
                            <a:pt x="477" y="1054"/>
                          </a:lnTo>
                          <a:lnTo>
                            <a:pt x="505" y="1060"/>
                          </a:lnTo>
                          <a:lnTo>
                            <a:pt x="549" y="1054"/>
                          </a:lnTo>
                          <a:lnTo>
                            <a:pt x="570" y="1028"/>
                          </a:lnTo>
                          <a:lnTo>
                            <a:pt x="583" y="1004"/>
                          </a:lnTo>
                          <a:lnTo>
                            <a:pt x="604" y="1016"/>
                          </a:lnTo>
                          <a:lnTo>
                            <a:pt x="608" y="995"/>
                          </a:lnTo>
                          <a:lnTo>
                            <a:pt x="589" y="955"/>
                          </a:lnTo>
                          <a:lnTo>
                            <a:pt x="571" y="914"/>
                          </a:lnTo>
                          <a:lnTo>
                            <a:pt x="580" y="827"/>
                          </a:lnTo>
                          <a:lnTo>
                            <a:pt x="602" y="834"/>
                          </a:lnTo>
                          <a:lnTo>
                            <a:pt x="620" y="864"/>
                          </a:lnTo>
                          <a:lnTo>
                            <a:pt x="642" y="933"/>
                          </a:lnTo>
                          <a:lnTo>
                            <a:pt x="655" y="983"/>
                          </a:lnTo>
                          <a:lnTo>
                            <a:pt x="736" y="1036"/>
                          </a:lnTo>
                          <a:lnTo>
                            <a:pt x="739" y="1055"/>
                          </a:lnTo>
                          <a:lnTo>
                            <a:pt x="742" y="1064"/>
                          </a:lnTo>
                          <a:lnTo>
                            <a:pt x="814" y="961"/>
                          </a:lnTo>
                          <a:lnTo>
                            <a:pt x="863" y="924"/>
                          </a:lnTo>
                          <a:lnTo>
                            <a:pt x="882" y="870"/>
                          </a:lnTo>
                          <a:lnTo>
                            <a:pt x="939" y="808"/>
                          </a:lnTo>
                          <a:lnTo>
                            <a:pt x="967" y="820"/>
                          </a:lnTo>
                          <a:lnTo>
                            <a:pt x="1026" y="852"/>
                          </a:lnTo>
                          <a:lnTo>
                            <a:pt x="1029" y="892"/>
                          </a:lnTo>
                          <a:lnTo>
                            <a:pt x="1045" y="923"/>
                          </a:lnTo>
                          <a:lnTo>
                            <a:pt x="995" y="948"/>
                          </a:lnTo>
                          <a:lnTo>
                            <a:pt x="986" y="931"/>
                          </a:lnTo>
                          <a:lnTo>
                            <a:pt x="982" y="911"/>
                          </a:lnTo>
                          <a:lnTo>
                            <a:pt x="954" y="911"/>
                          </a:lnTo>
                          <a:lnTo>
                            <a:pt x="904" y="917"/>
                          </a:lnTo>
                          <a:lnTo>
                            <a:pt x="895" y="945"/>
                          </a:lnTo>
                          <a:lnTo>
                            <a:pt x="867" y="973"/>
                          </a:lnTo>
                          <a:lnTo>
                            <a:pt x="836" y="998"/>
                          </a:lnTo>
                          <a:lnTo>
                            <a:pt x="833" y="1073"/>
                          </a:lnTo>
                          <a:lnTo>
                            <a:pt x="864" y="1101"/>
                          </a:lnTo>
                          <a:lnTo>
                            <a:pt x="904" y="1104"/>
                          </a:lnTo>
                          <a:lnTo>
                            <a:pt x="982" y="1107"/>
                          </a:lnTo>
                          <a:lnTo>
                            <a:pt x="995" y="1142"/>
                          </a:lnTo>
                          <a:lnTo>
                            <a:pt x="979" y="1195"/>
                          </a:lnTo>
                          <a:lnTo>
                            <a:pt x="956" y="1218"/>
                          </a:lnTo>
                          <a:lnTo>
                            <a:pt x="945" y="1241"/>
                          </a:lnTo>
                          <a:lnTo>
                            <a:pt x="978" y="1280"/>
                          </a:lnTo>
                          <a:lnTo>
                            <a:pt x="1020" y="1313"/>
                          </a:lnTo>
                          <a:lnTo>
                            <a:pt x="1028" y="1365"/>
                          </a:lnTo>
                          <a:lnTo>
                            <a:pt x="1028" y="1398"/>
                          </a:lnTo>
                          <a:lnTo>
                            <a:pt x="1080" y="1426"/>
                          </a:lnTo>
                          <a:lnTo>
                            <a:pt x="1102" y="1458"/>
                          </a:lnTo>
                          <a:lnTo>
                            <a:pt x="1115" y="1508"/>
                          </a:lnTo>
                          <a:lnTo>
                            <a:pt x="1115" y="1573"/>
                          </a:lnTo>
                          <a:lnTo>
                            <a:pt x="1143" y="1625"/>
                          </a:lnTo>
                          <a:lnTo>
                            <a:pt x="1178" y="1664"/>
                          </a:lnTo>
                          <a:lnTo>
                            <a:pt x="1191" y="1723"/>
                          </a:lnTo>
                          <a:lnTo>
                            <a:pt x="1249" y="1775"/>
                          </a:lnTo>
                          <a:lnTo>
                            <a:pt x="1247" y="1796"/>
                          </a:lnTo>
                          <a:lnTo>
                            <a:pt x="1243" y="1818"/>
                          </a:lnTo>
                          <a:lnTo>
                            <a:pt x="1259" y="1852"/>
                          </a:lnTo>
                          <a:lnTo>
                            <a:pt x="1286" y="1874"/>
                          </a:lnTo>
                          <a:lnTo>
                            <a:pt x="1304" y="1863"/>
                          </a:lnTo>
                          <a:lnTo>
                            <a:pt x="1321" y="1844"/>
                          </a:lnTo>
                          <a:lnTo>
                            <a:pt x="1453" y="1792"/>
                          </a:lnTo>
                          <a:lnTo>
                            <a:pt x="1496" y="1753"/>
                          </a:lnTo>
                          <a:lnTo>
                            <a:pt x="1600" y="1682"/>
                          </a:lnTo>
                          <a:lnTo>
                            <a:pt x="1646" y="1578"/>
                          </a:lnTo>
                          <a:lnTo>
                            <a:pt x="1628" y="1513"/>
                          </a:lnTo>
                          <a:lnTo>
                            <a:pt x="1589" y="1456"/>
                          </a:lnTo>
                          <a:lnTo>
                            <a:pt x="1584" y="1440"/>
                          </a:lnTo>
                          <a:lnTo>
                            <a:pt x="1576" y="1430"/>
                          </a:lnTo>
                          <a:lnTo>
                            <a:pt x="1547" y="1447"/>
                          </a:lnTo>
                          <a:lnTo>
                            <a:pt x="1518" y="1463"/>
                          </a:lnTo>
                          <a:lnTo>
                            <a:pt x="1435" y="1441"/>
                          </a:lnTo>
                          <a:lnTo>
                            <a:pt x="1396" y="1389"/>
                          </a:lnTo>
                          <a:lnTo>
                            <a:pt x="1373" y="1348"/>
                          </a:lnTo>
                          <a:lnTo>
                            <a:pt x="1379" y="1321"/>
                          </a:lnTo>
                          <a:lnTo>
                            <a:pt x="1396" y="1309"/>
                          </a:lnTo>
                          <a:lnTo>
                            <a:pt x="1417" y="1334"/>
                          </a:lnTo>
                          <a:lnTo>
                            <a:pt x="1433" y="1365"/>
                          </a:lnTo>
                          <a:lnTo>
                            <a:pt x="1477" y="1383"/>
                          </a:lnTo>
                          <a:lnTo>
                            <a:pt x="1507" y="1374"/>
                          </a:lnTo>
                          <a:lnTo>
                            <a:pt x="1563" y="1352"/>
                          </a:lnTo>
                          <a:lnTo>
                            <a:pt x="1607" y="1381"/>
                          </a:lnTo>
                          <a:lnTo>
                            <a:pt x="1687" y="1495"/>
                          </a:lnTo>
                          <a:lnTo>
                            <a:pt x="1715" y="1515"/>
                          </a:lnTo>
                          <a:lnTo>
                            <a:pt x="1760" y="1482"/>
                          </a:lnTo>
                          <a:lnTo>
                            <a:pt x="1783" y="1467"/>
                          </a:lnTo>
                          <a:lnTo>
                            <a:pt x="1806" y="1465"/>
                          </a:lnTo>
                          <a:lnTo>
                            <a:pt x="1826" y="1499"/>
                          </a:lnTo>
                          <a:lnTo>
                            <a:pt x="1840" y="1539"/>
                          </a:lnTo>
                          <a:lnTo>
                            <a:pt x="1873" y="1567"/>
                          </a:lnTo>
                          <a:lnTo>
                            <a:pt x="1934" y="1560"/>
                          </a:lnTo>
                          <a:lnTo>
                            <a:pt x="1990" y="1558"/>
                          </a:lnTo>
                          <a:lnTo>
                            <a:pt x="2007" y="1599"/>
                          </a:lnTo>
                          <a:lnTo>
                            <a:pt x="2059" y="1684"/>
                          </a:lnTo>
                          <a:lnTo>
                            <a:pt x="2070" y="1731"/>
                          </a:lnTo>
                          <a:lnTo>
                            <a:pt x="2070" y="1775"/>
                          </a:lnTo>
                          <a:lnTo>
                            <a:pt x="2096" y="1811"/>
                          </a:lnTo>
                          <a:lnTo>
                            <a:pt x="2107" y="1853"/>
                          </a:lnTo>
                          <a:lnTo>
                            <a:pt x="2152" y="1909"/>
                          </a:lnTo>
                          <a:lnTo>
                            <a:pt x="2165" y="1963"/>
                          </a:lnTo>
                          <a:lnTo>
                            <a:pt x="2165" y="1998"/>
                          </a:lnTo>
                          <a:lnTo>
                            <a:pt x="2226" y="1998"/>
                          </a:lnTo>
                          <a:lnTo>
                            <a:pt x="2278" y="1948"/>
                          </a:lnTo>
                          <a:lnTo>
                            <a:pt x="2304" y="1866"/>
                          </a:lnTo>
                          <a:lnTo>
                            <a:pt x="2300" y="1788"/>
                          </a:lnTo>
                          <a:lnTo>
                            <a:pt x="2287" y="1710"/>
                          </a:lnTo>
                          <a:lnTo>
                            <a:pt x="2360" y="1621"/>
                          </a:lnTo>
                          <a:lnTo>
                            <a:pt x="2451" y="1584"/>
                          </a:lnTo>
                          <a:lnTo>
                            <a:pt x="2521" y="1584"/>
                          </a:lnTo>
                          <a:lnTo>
                            <a:pt x="2588" y="1604"/>
                          </a:lnTo>
                          <a:lnTo>
                            <a:pt x="2610" y="1635"/>
                          </a:lnTo>
                          <a:lnTo>
                            <a:pt x="2622" y="1675"/>
                          </a:lnTo>
                          <a:lnTo>
                            <a:pt x="2622" y="1703"/>
                          </a:lnTo>
                          <a:lnTo>
                            <a:pt x="2672" y="1712"/>
                          </a:lnTo>
                          <a:lnTo>
                            <a:pt x="2724" y="1742"/>
                          </a:lnTo>
                          <a:lnTo>
                            <a:pt x="2750" y="1820"/>
                          </a:lnTo>
                          <a:lnTo>
                            <a:pt x="2780" y="1920"/>
                          </a:lnTo>
                          <a:lnTo>
                            <a:pt x="2778" y="1978"/>
                          </a:lnTo>
                          <a:lnTo>
                            <a:pt x="2802" y="2022"/>
                          </a:lnTo>
                          <a:lnTo>
                            <a:pt x="2802" y="2119"/>
                          </a:lnTo>
                          <a:lnTo>
                            <a:pt x="2816" y="2147"/>
                          </a:lnTo>
                          <a:lnTo>
                            <a:pt x="2826" y="2175"/>
                          </a:lnTo>
                          <a:lnTo>
                            <a:pt x="2812" y="2184"/>
                          </a:lnTo>
                          <a:lnTo>
                            <a:pt x="2796" y="2193"/>
                          </a:lnTo>
                          <a:lnTo>
                            <a:pt x="2800" y="2242"/>
                          </a:lnTo>
                          <a:lnTo>
                            <a:pt x="2813" y="2276"/>
                          </a:lnTo>
                          <a:lnTo>
                            <a:pt x="2837" y="2294"/>
                          </a:lnTo>
                          <a:lnTo>
                            <a:pt x="2849" y="2268"/>
                          </a:lnTo>
                          <a:lnTo>
                            <a:pt x="2860" y="2240"/>
                          </a:lnTo>
                          <a:lnTo>
                            <a:pt x="2889" y="2253"/>
                          </a:lnTo>
                          <a:lnTo>
                            <a:pt x="2912" y="2281"/>
                          </a:lnTo>
                          <a:lnTo>
                            <a:pt x="2945" y="2335"/>
                          </a:lnTo>
                          <a:lnTo>
                            <a:pt x="2982" y="2383"/>
                          </a:lnTo>
                          <a:lnTo>
                            <a:pt x="3008" y="2384"/>
                          </a:lnTo>
                          <a:lnTo>
                            <a:pt x="3025" y="2366"/>
                          </a:lnTo>
                          <a:lnTo>
                            <a:pt x="3014" y="2325"/>
                          </a:lnTo>
                          <a:lnTo>
                            <a:pt x="2988" y="2288"/>
                          </a:lnTo>
                          <a:lnTo>
                            <a:pt x="2925" y="2225"/>
                          </a:lnTo>
                          <a:lnTo>
                            <a:pt x="2899" y="2232"/>
                          </a:lnTo>
                          <a:lnTo>
                            <a:pt x="2884" y="2242"/>
                          </a:lnTo>
                          <a:lnTo>
                            <a:pt x="2905" y="2234"/>
                          </a:lnTo>
                          <a:lnTo>
                            <a:pt x="2936" y="2219"/>
                          </a:lnTo>
                          <a:lnTo>
                            <a:pt x="2980" y="2188"/>
                          </a:lnTo>
                          <a:lnTo>
                            <a:pt x="2995" y="2115"/>
                          </a:lnTo>
                          <a:lnTo>
                            <a:pt x="2962" y="2071"/>
                          </a:lnTo>
                          <a:lnTo>
                            <a:pt x="2936" y="2061"/>
                          </a:lnTo>
                          <a:lnTo>
                            <a:pt x="2871" y="1985"/>
                          </a:lnTo>
                          <a:lnTo>
                            <a:pt x="2858" y="1881"/>
                          </a:lnTo>
                          <a:lnTo>
                            <a:pt x="2945" y="1935"/>
                          </a:lnTo>
                          <a:lnTo>
                            <a:pt x="3014" y="1948"/>
                          </a:lnTo>
                          <a:lnTo>
                            <a:pt x="3073" y="1892"/>
                          </a:lnTo>
                          <a:lnTo>
                            <a:pt x="3073" y="1835"/>
                          </a:lnTo>
                          <a:lnTo>
                            <a:pt x="3027" y="1751"/>
                          </a:lnTo>
                          <a:lnTo>
                            <a:pt x="3003" y="1671"/>
                          </a:lnTo>
                          <a:lnTo>
                            <a:pt x="3003" y="1638"/>
                          </a:lnTo>
                          <a:lnTo>
                            <a:pt x="3055" y="1595"/>
                          </a:lnTo>
                          <a:lnTo>
                            <a:pt x="3131" y="1528"/>
                          </a:lnTo>
                          <a:lnTo>
                            <a:pt x="3144" y="1490"/>
                          </a:lnTo>
                          <a:lnTo>
                            <a:pt x="3157" y="1452"/>
                          </a:lnTo>
                          <a:lnTo>
                            <a:pt x="3176" y="1447"/>
                          </a:lnTo>
                          <a:lnTo>
                            <a:pt x="3192" y="1441"/>
                          </a:lnTo>
                          <a:lnTo>
                            <a:pt x="3177" y="1313"/>
                          </a:lnTo>
                          <a:lnTo>
                            <a:pt x="3132" y="1266"/>
                          </a:lnTo>
                          <a:lnTo>
                            <a:pt x="3077" y="1227"/>
                          </a:lnTo>
                          <a:lnTo>
                            <a:pt x="2984" y="1155"/>
                          </a:lnTo>
                          <a:lnTo>
                            <a:pt x="2915" y="1084"/>
                          </a:lnTo>
                          <a:lnTo>
                            <a:pt x="2915" y="1008"/>
                          </a:lnTo>
                          <a:lnTo>
                            <a:pt x="2954" y="980"/>
                          </a:lnTo>
                          <a:lnTo>
                            <a:pt x="3019" y="1017"/>
                          </a:lnTo>
                          <a:lnTo>
                            <a:pt x="3045" y="1060"/>
                          </a:lnTo>
                          <a:lnTo>
                            <a:pt x="3047" y="1098"/>
                          </a:lnTo>
                          <a:lnTo>
                            <a:pt x="3055" y="1134"/>
                          </a:lnTo>
                          <a:lnTo>
                            <a:pt x="3123" y="1162"/>
                          </a:lnTo>
                          <a:lnTo>
                            <a:pt x="3128" y="1150"/>
                          </a:lnTo>
                          <a:lnTo>
                            <a:pt x="3125" y="1131"/>
                          </a:lnTo>
                          <a:lnTo>
                            <a:pt x="3103" y="1075"/>
                          </a:lnTo>
                          <a:lnTo>
                            <a:pt x="3060" y="995"/>
                          </a:lnTo>
                          <a:lnTo>
                            <a:pt x="3069" y="977"/>
                          </a:lnTo>
                          <a:lnTo>
                            <a:pt x="3084" y="960"/>
                          </a:lnTo>
                          <a:lnTo>
                            <a:pt x="3092" y="895"/>
                          </a:lnTo>
                          <a:lnTo>
                            <a:pt x="3094" y="789"/>
                          </a:lnTo>
                          <a:lnTo>
                            <a:pt x="3097" y="726"/>
                          </a:lnTo>
                          <a:lnTo>
                            <a:pt x="3086" y="685"/>
                          </a:lnTo>
                          <a:lnTo>
                            <a:pt x="3025" y="648"/>
                          </a:lnTo>
                          <a:lnTo>
                            <a:pt x="2871" y="532"/>
                          </a:lnTo>
                          <a:lnTo>
                            <a:pt x="2867" y="495"/>
                          </a:lnTo>
                          <a:lnTo>
                            <a:pt x="2943" y="480"/>
                          </a:lnTo>
                          <a:lnTo>
                            <a:pt x="2990" y="480"/>
                          </a:lnTo>
                          <a:lnTo>
                            <a:pt x="2994" y="462"/>
                          </a:lnTo>
                          <a:lnTo>
                            <a:pt x="2999" y="447"/>
                          </a:lnTo>
                          <a:lnTo>
                            <a:pt x="3051" y="464"/>
                          </a:lnTo>
                          <a:lnTo>
                            <a:pt x="3125" y="542"/>
                          </a:lnTo>
                          <a:lnTo>
                            <a:pt x="3151" y="568"/>
                          </a:lnTo>
                          <a:lnTo>
                            <a:pt x="3218" y="620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82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100" dirty="0"/>
                    </a:p>
                  </p:txBody>
                </p:sp>
                <p:sp>
                  <p:nvSpPr>
                    <p:cNvPr id="487" name="Freeform 32">
                      <a:extLst>
                        <a:ext uri="{FF2B5EF4-FFF2-40B4-BE49-F238E27FC236}">
                          <a16:creationId xmlns:a16="http://schemas.microsoft.com/office/drawing/2014/main" id="{A1ECD045-0F9C-C250-067F-DB982C49DE1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7156450" y="2079625"/>
                      <a:ext cx="101600" cy="203200"/>
                    </a:xfrm>
                    <a:custGeom>
                      <a:avLst/>
                      <a:gdLst>
                        <a:gd name="T0" fmla="*/ 27 w 120"/>
                        <a:gd name="T1" fmla="*/ 19 h 240"/>
                        <a:gd name="T2" fmla="*/ 53 w 120"/>
                        <a:gd name="T3" fmla="*/ 45 h 240"/>
                        <a:gd name="T4" fmla="*/ 94 w 120"/>
                        <a:gd name="T5" fmla="*/ 93 h 240"/>
                        <a:gd name="T6" fmla="*/ 91 w 120"/>
                        <a:gd name="T7" fmla="*/ 122 h 240"/>
                        <a:gd name="T8" fmla="*/ 86 w 120"/>
                        <a:gd name="T9" fmla="*/ 151 h 240"/>
                        <a:gd name="T10" fmla="*/ 105 w 120"/>
                        <a:gd name="T11" fmla="*/ 205 h 240"/>
                        <a:gd name="T12" fmla="*/ 120 w 120"/>
                        <a:gd name="T13" fmla="*/ 240 h 240"/>
                        <a:gd name="T14" fmla="*/ 103 w 120"/>
                        <a:gd name="T15" fmla="*/ 221 h 240"/>
                        <a:gd name="T16" fmla="*/ 77 w 120"/>
                        <a:gd name="T17" fmla="*/ 184 h 240"/>
                        <a:gd name="T18" fmla="*/ 31 w 120"/>
                        <a:gd name="T19" fmla="*/ 106 h 240"/>
                        <a:gd name="T20" fmla="*/ 8 w 120"/>
                        <a:gd name="T21" fmla="*/ 54 h 240"/>
                        <a:gd name="T22" fmla="*/ 0 w 120"/>
                        <a:gd name="T23" fmla="*/ 21 h 240"/>
                        <a:gd name="T24" fmla="*/ 1 w 120"/>
                        <a:gd name="T25" fmla="*/ 0 h 240"/>
                        <a:gd name="T26" fmla="*/ 24 w 120"/>
                        <a:gd name="T27" fmla="*/ 15 h 240"/>
                        <a:gd name="T28" fmla="*/ 53 w 120"/>
                        <a:gd name="T29" fmla="*/ 45 h 24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120" h="240">
                          <a:moveTo>
                            <a:pt x="27" y="19"/>
                          </a:moveTo>
                          <a:lnTo>
                            <a:pt x="53" y="45"/>
                          </a:lnTo>
                          <a:lnTo>
                            <a:pt x="94" y="93"/>
                          </a:lnTo>
                          <a:lnTo>
                            <a:pt x="91" y="122"/>
                          </a:lnTo>
                          <a:lnTo>
                            <a:pt x="86" y="151"/>
                          </a:lnTo>
                          <a:lnTo>
                            <a:pt x="105" y="205"/>
                          </a:lnTo>
                          <a:lnTo>
                            <a:pt x="120" y="240"/>
                          </a:lnTo>
                          <a:lnTo>
                            <a:pt x="103" y="221"/>
                          </a:lnTo>
                          <a:lnTo>
                            <a:pt x="77" y="184"/>
                          </a:lnTo>
                          <a:lnTo>
                            <a:pt x="31" y="106"/>
                          </a:lnTo>
                          <a:lnTo>
                            <a:pt x="8" y="54"/>
                          </a:lnTo>
                          <a:lnTo>
                            <a:pt x="0" y="21"/>
                          </a:lnTo>
                          <a:lnTo>
                            <a:pt x="1" y="0"/>
                          </a:lnTo>
                          <a:lnTo>
                            <a:pt x="24" y="15"/>
                          </a:lnTo>
                          <a:lnTo>
                            <a:pt x="53" y="45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82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100" dirty="0"/>
                    </a:p>
                  </p:txBody>
                </p:sp>
              </p:grpSp>
              <p:grpSp>
                <p:nvGrpSpPr>
                  <p:cNvPr id="408" name="Group 407">
                    <a:extLst>
                      <a:ext uri="{FF2B5EF4-FFF2-40B4-BE49-F238E27FC236}">
                        <a16:creationId xmlns:a16="http://schemas.microsoft.com/office/drawing/2014/main" id="{8798C810-625D-2FEC-5513-3086AF6FA35D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525029" y="1351594"/>
                    <a:ext cx="2880286" cy="1380160"/>
                    <a:chOff x="234950" y="1285875"/>
                    <a:chExt cx="8613776" cy="4127501"/>
                  </a:xfrm>
                </p:grpSpPr>
                <p:sp>
                  <p:nvSpPr>
                    <p:cNvPr id="409" name="Freeform 5">
                      <a:extLst>
                        <a:ext uri="{FF2B5EF4-FFF2-40B4-BE49-F238E27FC236}">
                          <a16:creationId xmlns:a16="http://schemas.microsoft.com/office/drawing/2014/main" id="{ABF090BC-BC04-B936-31AF-11F55589C8B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34950" y="1290638"/>
                      <a:ext cx="1906588" cy="4106863"/>
                    </a:xfrm>
                    <a:custGeom>
                      <a:avLst/>
                      <a:gdLst>
                        <a:gd name="T0" fmla="*/ 2152 w 2226"/>
                        <a:gd name="T1" fmla="*/ 2 h 4795"/>
                        <a:gd name="T2" fmla="*/ 1876 w 2226"/>
                        <a:gd name="T3" fmla="*/ 59 h 4795"/>
                        <a:gd name="T4" fmla="*/ 1610 w 2226"/>
                        <a:gd name="T5" fmla="*/ 150 h 4795"/>
                        <a:gd name="T6" fmla="*/ 1382 w 2226"/>
                        <a:gd name="T7" fmla="*/ 268 h 4795"/>
                        <a:gd name="T8" fmla="*/ 1176 w 2226"/>
                        <a:gd name="T9" fmla="*/ 420 h 4795"/>
                        <a:gd name="T10" fmla="*/ 915 w 2226"/>
                        <a:gd name="T11" fmla="*/ 687 h 4795"/>
                        <a:gd name="T12" fmla="*/ 677 w 2226"/>
                        <a:gd name="T13" fmla="*/ 974 h 4795"/>
                        <a:gd name="T14" fmla="*/ 382 w 2226"/>
                        <a:gd name="T15" fmla="*/ 1393 h 4795"/>
                        <a:gd name="T16" fmla="*/ 240 w 2226"/>
                        <a:gd name="T17" fmla="*/ 1680 h 4795"/>
                        <a:gd name="T18" fmla="*/ 120 w 2226"/>
                        <a:gd name="T19" fmla="*/ 1977 h 4795"/>
                        <a:gd name="T20" fmla="*/ 30 w 2226"/>
                        <a:gd name="T21" fmla="*/ 2329 h 4795"/>
                        <a:gd name="T22" fmla="*/ 0 w 2226"/>
                        <a:gd name="T23" fmla="*/ 2853 h 4795"/>
                        <a:gd name="T24" fmla="*/ 45 w 2226"/>
                        <a:gd name="T25" fmla="*/ 3272 h 4795"/>
                        <a:gd name="T26" fmla="*/ 118 w 2226"/>
                        <a:gd name="T27" fmla="*/ 3687 h 4795"/>
                        <a:gd name="T28" fmla="*/ 315 w 2226"/>
                        <a:gd name="T29" fmla="*/ 4410 h 4795"/>
                        <a:gd name="T30" fmla="*/ 405 w 2226"/>
                        <a:gd name="T31" fmla="*/ 4595 h 4795"/>
                        <a:gd name="T32" fmla="*/ 539 w 2226"/>
                        <a:gd name="T33" fmla="*/ 4747 h 4795"/>
                        <a:gd name="T34" fmla="*/ 679 w 2226"/>
                        <a:gd name="T35" fmla="*/ 4795 h 4795"/>
                        <a:gd name="T36" fmla="*/ 831 w 2226"/>
                        <a:gd name="T37" fmla="*/ 4784 h 4795"/>
                        <a:gd name="T38" fmla="*/ 1038 w 2226"/>
                        <a:gd name="T39" fmla="*/ 4715 h 4795"/>
                        <a:gd name="T40" fmla="*/ 1220 w 2226"/>
                        <a:gd name="T41" fmla="*/ 4597 h 4795"/>
                        <a:gd name="T42" fmla="*/ 1429 w 2226"/>
                        <a:gd name="T43" fmla="*/ 4354 h 4795"/>
                        <a:gd name="T44" fmla="*/ 1608 w 2226"/>
                        <a:gd name="T45" fmla="*/ 4085 h 4795"/>
                        <a:gd name="T46" fmla="*/ 1782 w 2226"/>
                        <a:gd name="T47" fmla="*/ 3773 h 4795"/>
                        <a:gd name="T48" fmla="*/ 1939 w 2226"/>
                        <a:gd name="T49" fmla="*/ 3392 h 4795"/>
                        <a:gd name="T50" fmla="*/ 2055 w 2226"/>
                        <a:gd name="T51" fmla="*/ 3136 h 4795"/>
                        <a:gd name="T52" fmla="*/ 2156 w 2226"/>
                        <a:gd name="T53" fmla="*/ 2875 h 4795"/>
                        <a:gd name="T54" fmla="*/ 2203 w 2226"/>
                        <a:gd name="T55" fmla="*/ 2645 h 4795"/>
                        <a:gd name="T56" fmla="*/ 2224 w 2226"/>
                        <a:gd name="T57" fmla="*/ 2411 h 4795"/>
                        <a:gd name="T58" fmla="*/ 2226 w 2226"/>
                        <a:gd name="T59" fmla="*/ 2126 h 4795"/>
                        <a:gd name="T60" fmla="*/ 2218 w 2226"/>
                        <a:gd name="T61" fmla="*/ 1841 h 4795"/>
                        <a:gd name="T62" fmla="*/ 2201 w 2226"/>
                        <a:gd name="T63" fmla="*/ 1191 h 4795"/>
                        <a:gd name="T64" fmla="*/ 2201 w 2226"/>
                        <a:gd name="T65" fmla="*/ 622 h 4795"/>
                        <a:gd name="T66" fmla="*/ 2196 w 2226"/>
                        <a:gd name="T67" fmla="*/ 281 h 4795"/>
                        <a:gd name="T68" fmla="*/ 2199 w 2226"/>
                        <a:gd name="T69" fmla="*/ 132 h 4795"/>
                        <a:gd name="T70" fmla="*/ 2191 w 2226"/>
                        <a:gd name="T71" fmla="*/ 0 h 479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</a:cxnLst>
                      <a:rect l="0" t="0" r="r" b="b"/>
                      <a:pathLst>
                        <a:path w="2226" h="4795">
                          <a:moveTo>
                            <a:pt x="2152" y="2"/>
                          </a:moveTo>
                          <a:lnTo>
                            <a:pt x="1876" y="59"/>
                          </a:lnTo>
                          <a:lnTo>
                            <a:pt x="1610" y="150"/>
                          </a:lnTo>
                          <a:lnTo>
                            <a:pt x="1382" y="268"/>
                          </a:lnTo>
                          <a:lnTo>
                            <a:pt x="1176" y="420"/>
                          </a:lnTo>
                          <a:lnTo>
                            <a:pt x="915" y="687"/>
                          </a:lnTo>
                          <a:lnTo>
                            <a:pt x="677" y="974"/>
                          </a:lnTo>
                          <a:lnTo>
                            <a:pt x="382" y="1393"/>
                          </a:lnTo>
                          <a:lnTo>
                            <a:pt x="240" y="1680"/>
                          </a:lnTo>
                          <a:lnTo>
                            <a:pt x="120" y="1977"/>
                          </a:lnTo>
                          <a:lnTo>
                            <a:pt x="30" y="2329"/>
                          </a:lnTo>
                          <a:lnTo>
                            <a:pt x="0" y="2853"/>
                          </a:lnTo>
                          <a:lnTo>
                            <a:pt x="45" y="3272"/>
                          </a:lnTo>
                          <a:lnTo>
                            <a:pt x="118" y="3687"/>
                          </a:lnTo>
                          <a:lnTo>
                            <a:pt x="315" y="4410"/>
                          </a:lnTo>
                          <a:lnTo>
                            <a:pt x="405" y="4595"/>
                          </a:lnTo>
                          <a:lnTo>
                            <a:pt x="539" y="4747"/>
                          </a:lnTo>
                          <a:lnTo>
                            <a:pt x="679" y="4795"/>
                          </a:lnTo>
                          <a:lnTo>
                            <a:pt x="831" y="4784"/>
                          </a:lnTo>
                          <a:lnTo>
                            <a:pt x="1038" y="4715"/>
                          </a:lnTo>
                          <a:lnTo>
                            <a:pt x="1220" y="4597"/>
                          </a:lnTo>
                          <a:lnTo>
                            <a:pt x="1429" y="4354"/>
                          </a:lnTo>
                          <a:lnTo>
                            <a:pt x="1608" y="4085"/>
                          </a:lnTo>
                          <a:lnTo>
                            <a:pt x="1782" y="3773"/>
                          </a:lnTo>
                          <a:lnTo>
                            <a:pt x="1939" y="3392"/>
                          </a:lnTo>
                          <a:lnTo>
                            <a:pt x="2055" y="3136"/>
                          </a:lnTo>
                          <a:lnTo>
                            <a:pt x="2156" y="2875"/>
                          </a:lnTo>
                          <a:lnTo>
                            <a:pt x="2203" y="2645"/>
                          </a:lnTo>
                          <a:lnTo>
                            <a:pt x="2224" y="2411"/>
                          </a:lnTo>
                          <a:lnTo>
                            <a:pt x="2226" y="2126"/>
                          </a:lnTo>
                          <a:lnTo>
                            <a:pt x="2218" y="1841"/>
                          </a:lnTo>
                          <a:lnTo>
                            <a:pt x="2201" y="1191"/>
                          </a:lnTo>
                          <a:lnTo>
                            <a:pt x="2201" y="622"/>
                          </a:lnTo>
                          <a:lnTo>
                            <a:pt x="2196" y="281"/>
                          </a:lnTo>
                          <a:lnTo>
                            <a:pt x="2199" y="132"/>
                          </a:lnTo>
                          <a:lnTo>
                            <a:pt x="2191" y="0"/>
                          </a:lnTo>
                        </a:path>
                      </a:pathLst>
                    </a:custGeom>
                    <a:noFill/>
                    <a:ln w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100" dirty="0"/>
                    </a:p>
                  </p:txBody>
                </p:sp>
                <p:sp>
                  <p:nvSpPr>
                    <p:cNvPr id="410" name="Freeform 6">
                      <a:extLst>
                        <a:ext uri="{FF2B5EF4-FFF2-40B4-BE49-F238E27FC236}">
                          <a16:creationId xmlns:a16="http://schemas.microsoft.com/office/drawing/2014/main" id="{068467E7-AD91-1AEA-5AA6-F1CF5FC9175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700088" y="1289050"/>
                      <a:ext cx="1401763" cy="4106863"/>
                    </a:xfrm>
                    <a:custGeom>
                      <a:avLst/>
                      <a:gdLst>
                        <a:gd name="T0" fmla="*/ 177 w 1636"/>
                        <a:gd name="T1" fmla="*/ 4796 h 4796"/>
                        <a:gd name="T2" fmla="*/ 111 w 1636"/>
                        <a:gd name="T3" fmla="*/ 4714 h 4796"/>
                        <a:gd name="T4" fmla="*/ 67 w 1636"/>
                        <a:gd name="T5" fmla="*/ 4616 h 4796"/>
                        <a:gd name="T6" fmla="*/ 24 w 1636"/>
                        <a:gd name="T7" fmla="*/ 4401 h 4796"/>
                        <a:gd name="T8" fmla="*/ 14 w 1636"/>
                        <a:gd name="T9" fmla="*/ 4011 h 4796"/>
                        <a:gd name="T10" fmla="*/ 28 w 1636"/>
                        <a:gd name="T11" fmla="*/ 3619 h 4796"/>
                        <a:gd name="T12" fmla="*/ 15 w 1636"/>
                        <a:gd name="T13" fmla="*/ 2998 h 4796"/>
                        <a:gd name="T14" fmla="*/ 0 w 1636"/>
                        <a:gd name="T15" fmla="*/ 2698 h 4796"/>
                        <a:gd name="T16" fmla="*/ 4 w 1636"/>
                        <a:gd name="T17" fmla="*/ 2399 h 4796"/>
                        <a:gd name="T18" fmla="*/ 59 w 1636"/>
                        <a:gd name="T19" fmla="*/ 2116 h 4796"/>
                        <a:gd name="T20" fmla="*/ 144 w 1636"/>
                        <a:gd name="T21" fmla="*/ 1840 h 4796"/>
                        <a:gd name="T22" fmla="*/ 408 w 1636"/>
                        <a:gd name="T23" fmla="*/ 1179 h 4796"/>
                        <a:gd name="T24" fmla="*/ 591 w 1636"/>
                        <a:gd name="T25" fmla="*/ 888 h 4796"/>
                        <a:gd name="T26" fmla="*/ 805 w 1636"/>
                        <a:gd name="T27" fmla="*/ 617 h 4796"/>
                        <a:gd name="T28" fmla="*/ 1021 w 1636"/>
                        <a:gd name="T29" fmla="*/ 392 h 4796"/>
                        <a:gd name="T30" fmla="*/ 1261 w 1636"/>
                        <a:gd name="T31" fmla="*/ 191 h 4796"/>
                        <a:gd name="T32" fmla="*/ 1440 w 1636"/>
                        <a:gd name="T33" fmla="*/ 75 h 4796"/>
                        <a:gd name="T34" fmla="*/ 1636 w 1636"/>
                        <a:gd name="T35" fmla="*/ 0 h 479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</a:cxnLst>
                      <a:rect l="0" t="0" r="r" b="b"/>
                      <a:pathLst>
                        <a:path w="1636" h="4796">
                          <a:moveTo>
                            <a:pt x="177" y="4796"/>
                          </a:moveTo>
                          <a:lnTo>
                            <a:pt x="111" y="4714"/>
                          </a:lnTo>
                          <a:lnTo>
                            <a:pt x="67" y="4616"/>
                          </a:lnTo>
                          <a:lnTo>
                            <a:pt x="24" y="4401"/>
                          </a:lnTo>
                          <a:lnTo>
                            <a:pt x="14" y="4011"/>
                          </a:lnTo>
                          <a:lnTo>
                            <a:pt x="28" y="3619"/>
                          </a:lnTo>
                          <a:lnTo>
                            <a:pt x="15" y="2998"/>
                          </a:lnTo>
                          <a:lnTo>
                            <a:pt x="0" y="2698"/>
                          </a:lnTo>
                          <a:lnTo>
                            <a:pt x="4" y="2399"/>
                          </a:lnTo>
                          <a:lnTo>
                            <a:pt x="59" y="2116"/>
                          </a:lnTo>
                          <a:lnTo>
                            <a:pt x="144" y="1840"/>
                          </a:lnTo>
                          <a:lnTo>
                            <a:pt x="408" y="1179"/>
                          </a:lnTo>
                          <a:lnTo>
                            <a:pt x="591" y="888"/>
                          </a:lnTo>
                          <a:lnTo>
                            <a:pt x="805" y="617"/>
                          </a:lnTo>
                          <a:lnTo>
                            <a:pt x="1021" y="392"/>
                          </a:lnTo>
                          <a:lnTo>
                            <a:pt x="1261" y="191"/>
                          </a:lnTo>
                          <a:lnTo>
                            <a:pt x="1440" y="75"/>
                          </a:lnTo>
                          <a:lnTo>
                            <a:pt x="1636" y="0"/>
                          </a:lnTo>
                        </a:path>
                      </a:pathLst>
                    </a:custGeom>
                    <a:noFill/>
                    <a:ln w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100" dirty="0"/>
                    </a:p>
                  </p:txBody>
                </p:sp>
                <p:sp>
                  <p:nvSpPr>
                    <p:cNvPr id="411" name="Freeform 7">
                      <a:extLst>
                        <a:ext uri="{FF2B5EF4-FFF2-40B4-BE49-F238E27FC236}">
                          <a16:creationId xmlns:a16="http://schemas.microsoft.com/office/drawing/2014/main" id="{06381906-9B97-31F7-2300-C877B20E3F9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865188" y="1289050"/>
                      <a:ext cx="1249363" cy="4111625"/>
                    </a:xfrm>
                    <a:custGeom>
                      <a:avLst/>
                      <a:gdLst>
                        <a:gd name="T0" fmla="*/ 0 w 1458"/>
                        <a:gd name="T1" fmla="*/ 4801 h 4801"/>
                        <a:gd name="T2" fmla="*/ 83 w 1458"/>
                        <a:gd name="T3" fmla="*/ 4649 h 4801"/>
                        <a:gd name="T4" fmla="*/ 140 w 1458"/>
                        <a:gd name="T5" fmla="*/ 4484 h 4801"/>
                        <a:gd name="T6" fmla="*/ 204 w 1458"/>
                        <a:gd name="T7" fmla="*/ 4218 h 4801"/>
                        <a:gd name="T8" fmla="*/ 257 w 1458"/>
                        <a:gd name="T9" fmla="*/ 3949 h 4801"/>
                        <a:gd name="T10" fmla="*/ 310 w 1458"/>
                        <a:gd name="T11" fmla="*/ 3673 h 4801"/>
                        <a:gd name="T12" fmla="*/ 372 w 1458"/>
                        <a:gd name="T13" fmla="*/ 3005 h 4801"/>
                        <a:gd name="T14" fmla="*/ 410 w 1458"/>
                        <a:gd name="T15" fmla="*/ 2377 h 4801"/>
                        <a:gd name="T16" fmla="*/ 455 w 1458"/>
                        <a:gd name="T17" fmla="*/ 1868 h 4801"/>
                        <a:gd name="T18" fmla="*/ 612 w 1458"/>
                        <a:gd name="T19" fmla="*/ 1224 h 4801"/>
                        <a:gd name="T20" fmla="*/ 874 w 1458"/>
                        <a:gd name="T21" fmla="*/ 610 h 4801"/>
                        <a:gd name="T22" fmla="*/ 1007 w 1458"/>
                        <a:gd name="T23" fmla="*/ 402 h 4801"/>
                        <a:gd name="T24" fmla="*/ 1166 w 1458"/>
                        <a:gd name="T25" fmla="*/ 213 h 4801"/>
                        <a:gd name="T26" fmla="*/ 1301 w 1458"/>
                        <a:gd name="T27" fmla="*/ 91 h 4801"/>
                        <a:gd name="T28" fmla="*/ 1458 w 1458"/>
                        <a:gd name="T29" fmla="*/ 0 h 480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1458" h="4801">
                          <a:moveTo>
                            <a:pt x="0" y="4801"/>
                          </a:moveTo>
                          <a:lnTo>
                            <a:pt x="83" y="4649"/>
                          </a:lnTo>
                          <a:lnTo>
                            <a:pt x="140" y="4484"/>
                          </a:lnTo>
                          <a:lnTo>
                            <a:pt x="204" y="4218"/>
                          </a:lnTo>
                          <a:lnTo>
                            <a:pt x="257" y="3949"/>
                          </a:lnTo>
                          <a:lnTo>
                            <a:pt x="310" y="3673"/>
                          </a:lnTo>
                          <a:lnTo>
                            <a:pt x="372" y="3005"/>
                          </a:lnTo>
                          <a:lnTo>
                            <a:pt x="410" y="2377"/>
                          </a:lnTo>
                          <a:lnTo>
                            <a:pt x="455" y="1868"/>
                          </a:lnTo>
                          <a:lnTo>
                            <a:pt x="612" y="1224"/>
                          </a:lnTo>
                          <a:lnTo>
                            <a:pt x="874" y="610"/>
                          </a:lnTo>
                          <a:lnTo>
                            <a:pt x="1007" y="402"/>
                          </a:lnTo>
                          <a:lnTo>
                            <a:pt x="1166" y="213"/>
                          </a:lnTo>
                          <a:lnTo>
                            <a:pt x="1301" y="91"/>
                          </a:lnTo>
                          <a:lnTo>
                            <a:pt x="1458" y="0"/>
                          </a:lnTo>
                        </a:path>
                      </a:pathLst>
                    </a:custGeom>
                    <a:noFill/>
                    <a:ln w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100" dirty="0"/>
                    </a:p>
                  </p:txBody>
                </p:sp>
                <p:sp>
                  <p:nvSpPr>
                    <p:cNvPr id="412" name="Freeform 8">
                      <a:extLst>
                        <a:ext uri="{FF2B5EF4-FFF2-40B4-BE49-F238E27FC236}">
                          <a16:creationId xmlns:a16="http://schemas.microsoft.com/office/drawing/2014/main" id="{10DB8ED5-88C5-867E-F4E9-3BAD87C8BC1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112963" y="1289050"/>
                      <a:ext cx="981075" cy="4119563"/>
                    </a:xfrm>
                    <a:custGeom>
                      <a:avLst/>
                      <a:gdLst>
                        <a:gd name="T0" fmla="*/ 1145 w 1145"/>
                        <a:gd name="T1" fmla="*/ 4812 h 4812"/>
                        <a:gd name="T2" fmla="*/ 1085 w 1145"/>
                        <a:gd name="T3" fmla="*/ 4798 h 4812"/>
                        <a:gd name="T4" fmla="*/ 1036 w 1145"/>
                        <a:gd name="T5" fmla="*/ 4748 h 4812"/>
                        <a:gd name="T6" fmla="*/ 894 w 1145"/>
                        <a:gd name="T7" fmla="*/ 4490 h 4812"/>
                        <a:gd name="T8" fmla="*/ 794 w 1145"/>
                        <a:gd name="T9" fmla="*/ 4196 h 4812"/>
                        <a:gd name="T10" fmla="*/ 659 w 1145"/>
                        <a:gd name="T11" fmla="*/ 3574 h 4812"/>
                        <a:gd name="T12" fmla="*/ 577 w 1145"/>
                        <a:gd name="T13" fmla="*/ 2983 h 4812"/>
                        <a:gd name="T14" fmla="*/ 547 w 1145"/>
                        <a:gd name="T15" fmla="*/ 2392 h 4812"/>
                        <a:gd name="T16" fmla="*/ 551 w 1145"/>
                        <a:gd name="T17" fmla="*/ 2107 h 4812"/>
                        <a:gd name="T18" fmla="*/ 547 w 1145"/>
                        <a:gd name="T19" fmla="*/ 1823 h 4812"/>
                        <a:gd name="T20" fmla="*/ 504 w 1145"/>
                        <a:gd name="T21" fmla="*/ 1503 h 4812"/>
                        <a:gd name="T22" fmla="*/ 442 w 1145"/>
                        <a:gd name="T23" fmla="*/ 1186 h 4812"/>
                        <a:gd name="T24" fmla="*/ 300 w 1145"/>
                        <a:gd name="T25" fmla="*/ 632 h 4812"/>
                        <a:gd name="T26" fmla="*/ 222 w 1145"/>
                        <a:gd name="T27" fmla="*/ 310 h 4812"/>
                        <a:gd name="T28" fmla="*/ 129 w 1145"/>
                        <a:gd name="T29" fmla="*/ 115 h 4812"/>
                        <a:gd name="T30" fmla="*/ 0 w 1145"/>
                        <a:gd name="T31" fmla="*/ 0 h 481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</a:cxnLst>
                      <a:rect l="0" t="0" r="r" b="b"/>
                      <a:pathLst>
                        <a:path w="1145" h="4812">
                          <a:moveTo>
                            <a:pt x="1145" y="4812"/>
                          </a:moveTo>
                          <a:lnTo>
                            <a:pt x="1085" y="4798"/>
                          </a:lnTo>
                          <a:lnTo>
                            <a:pt x="1036" y="4748"/>
                          </a:lnTo>
                          <a:lnTo>
                            <a:pt x="894" y="4490"/>
                          </a:lnTo>
                          <a:lnTo>
                            <a:pt x="794" y="4196"/>
                          </a:lnTo>
                          <a:lnTo>
                            <a:pt x="659" y="3574"/>
                          </a:lnTo>
                          <a:lnTo>
                            <a:pt x="577" y="2983"/>
                          </a:lnTo>
                          <a:lnTo>
                            <a:pt x="547" y="2392"/>
                          </a:lnTo>
                          <a:lnTo>
                            <a:pt x="551" y="2107"/>
                          </a:lnTo>
                          <a:lnTo>
                            <a:pt x="547" y="1823"/>
                          </a:lnTo>
                          <a:lnTo>
                            <a:pt x="504" y="1503"/>
                          </a:lnTo>
                          <a:lnTo>
                            <a:pt x="442" y="1186"/>
                          </a:lnTo>
                          <a:lnTo>
                            <a:pt x="300" y="632"/>
                          </a:lnTo>
                          <a:lnTo>
                            <a:pt x="222" y="310"/>
                          </a:lnTo>
                          <a:lnTo>
                            <a:pt x="129" y="115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100" dirty="0"/>
                    </a:p>
                  </p:txBody>
                </p:sp>
                <p:sp>
                  <p:nvSpPr>
                    <p:cNvPr id="413" name="Freeform 9">
                      <a:extLst>
                        <a:ext uri="{FF2B5EF4-FFF2-40B4-BE49-F238E27FC236}">
                          <a16:creationId xmlns:a16="http://schemas.microsoft.com/office/drawing/2014/main" id="{CCCD4843-5C30-FA24-71E4-875EE34918F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112963" y="1289050"/>
                      <a:ext cx="1001713" cy="4124325"/>
                    </a:xfrm>
                    <a:custGeom>
                      <a:avLst/>
                      <a:gdLst>
                        <a:gd name="T0" fmla="*/ 1146 w 1168"/>
                        <a:gd name="T1" fmla="*/ 4816 h 4816"/>
                        <a:gd name="T2" fmla="*/ 1168 w 1168"/>
                        <a:gd name="T3" fmla="*/ 4584 h 4816"/>
                        <a:gd name="T4" fmla="*/ 1163 w 1168"/>
                        <a:gd name="T5" fmla="*/ 4276 h 4816"/>
                        <a:gd name="T6" fmla="*/ 1123 w 1168"/>
                        <a:gd name="T7" fmla="*/ 3596 h 4816"/>
                        <a:gd name="T8" fmla="*/ 1127 w 1168"/>
                        <a:gd name="T9" fmla="*/ 3293 h 4816"/>
                        <a:gd name="T10" fmla="*/ 1131 w 1168"/>
                        <a:gd name="T11" fmla="*/ 2989 h 4816"/>
                        <a:gd name="T12" fmla="*/ 1101 w 1168"/>
                        <a:gd name="T13" fmla="*/ 2398 h 4816"/>
                        <a:gd name="T14" fmla="*/ 1041 w 1168"/>
                        <a:gd name="T15" fmla="*/ 1807 h 4816"/>
                        <a:gd name="T16" fmla="*/ 934 w 1168"/>
                        <a:gd name="T17" fmla="*/ 1497 h 4816"/>
                        <a:gd name="T18" fmla="*/ 809 w 1168"/>
                        <a:gd name="T19" fmla="*/ 1193 h 4816"/>
                        <a:gd name="T20" fmla="*/ 716 w 1168"/>
                        <a:gd name="T21" fmla="*/ 907 h 4816"/>
                        <a:gd name="T22" fmla="*/ 614 w 1168"/>
                        <a:gd name="T23" fmla="*/ 624 h 4816"/>
                        <a:gd name="T24" fmla="*/ 367 w 1168"/>
                        <a:gd name="T25" fmla="*/ 175 h 4816"/>
                        <a:gd name="T26" fmla="*/ 298 w 1168"/>
                        <a:gd name="T27" fmla="*/ 103 h 4816"/>
                        <a:gd name="T28" fmla="*/ 212 w 1168"/>
                        <a:gd name="T29" fmla="*/ 51 h 4816"/>
                        <a:gd name="T30" fmla="*/ 0 w 1168"/>
                        <a:gd name="T31" fmla="*/ 0 h 481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</a:cxnLst>
                      <a:rect l="0" t="0" r="r" b="b"/>
                      <a:pathLst>
                        <a:path w="1168" h="4816">
                          <a:moveTo>
                            <a:pt x="1146" y="4816"/>
                          </a:moveTo>
                          <a:lnTo>
                            <a:pt x="1168" y="4584"/>
                          </a:lnTo>
                          <a:lnTo>
                            <a:pt x="1163" y="4276"/>
                          </a:lnTo>
                          <a:lnTo>
                            <a:pt x="1123" y="3596"/>
                          </a:lnTo>
                          <a:lnTo>
                            <a:pt x="1127" y="3293"/>
                          </a:lnTo>
                          <a:lnTo>
                            <a:pt x="1131" y="2989"/>
                          </a:lnTo>
                          <a:lnTo>
                            <a:pt x="1101" y="2398"/>
                          </a:lnTo>
                          <a:lnTo>
                            <a:pt x="1041" y="1807"/>
                          </a:lnTo>
                          <a:lnTo>
                            <a:pt x="934" y="1497"/>
                          </a:lnTo>
                          <a:lnTo>
                            <a:pt x="809" y="1193"/>
                          </a:lnTo>
                          <a:lnTo>
                            <a:pt x="716" y="907"/>
                          </a:lnTo>
                          <a:lnTo>
                            <a:pt x="614" y="624"/>
                          </a:lnTo>
                          <a:lnTo>
                            <a:pt x="367" y="175"/>
                          </a:lnTo>
                          <a:lnTo>
                            <a:pt x="298" y="103"/>
                          </a:lnTo>
                          <a:lnTo>
                            <a:pt x="212" y="51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100" dirty="0"/>
                    </a:p>
                  </p:txBody>
                </p:sp>
                <p:sp>
                  <p:nvSpPr>
                    <p:cNvPr id="414" name="Freeform 10">
                      <a:extLst>
                        <a:ext uri="{FF2B5EF4-FFF2-40B4-BE49-F238E27FC236}">
                          <a16:creationId xmlns:a16="http://schemas.microsoft.com/office/drawing/2014/main" id="{31FAC2F8-7CCF-802D-95FC-5A2AD9AF576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967038" y="1811338"/>
                      <a:ext cx="563563" cy="3597275"/>
                    </a:xfrm>
                    <a:custGeom>
                      <a:avLst/>
                      <a:gdLst>
                        <a:gd name="T0" fmla="*/ 141 w 659"/>
                        <a:gd name="T1" fmla="*/ 4202 h 4202"/>
                        <a:gd name="T2" fmla="*/ 243 w 659"/>
                        <a:gd name="T3" fmla="*/ 4129 h 4202"/>
                        <a:gd name="T4" fmla="*/ 317 w 659"/>
                        <a:gd name="T5" fmla="*/ 4022 h 4202"/>
                        <a:gd name="T6" fmla="*/ 410 w 659"/>
                        <a:gd name="T7" fmla="*/ 3822 h 4202"/>
                        <a:gd name="T8" fmla="*/ 477 w 659"/>
                        <a:gd name="T9" fmla="*/ 3612 h 4202"/>
                        <a:gd name="T10" fmla="*/ 543 w 659"/>
                        <a:gd name="T11" fmla="*/ 3301 h 4202"/>
                        <a:gd name="T12" fmla="*/ 592 w 659"/>
                        <a:gd name="T13" fmla="*/ 2987 h 4202"/>
                        <a:gd name="T14" fmla="*/ 651 w 659"/>
                        <a:gd name="T15" fmla="*/ 2418 h 4202"/>
                        <a:gd name="T16" fmla="*/ 659 w 659"/>
                        <a:gd name="T17" fmla="*/ 1774 h 4202"/>
                        <a:gd name="T18" fmla="*/ 635 w 659"/>
                        <a:gd name="T19" fmla="*/ 1414 h 4202"/>
                        <a:gd name="T20" fmla="*/ 584 w 659"/>
                        <a:gd name="T21" fmla="*/ 1243 h 4202"/>
                        <a:gd name="T22" fmla="*/ 426 w 659"/>
                        <a:gd name="T23" fmla="*/ 814 h 4202"/>
                        <a:gd name="T24" fmla="*/ 318 w 659"/>
                        <a:gd name="T25" fmla="*/ 558 h 4202"/>
                        <a:gd name="T26" fmla="*/ 193 w 659"/>
                        <a:gd name="T27" fmla="*/ 334 h 4202"/>
                        <a:gd name="T28" fmla="*/ 0 w 659"/>
                        <a:gd name="T29" fmla="*/ 0 h 420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659" h="4202">
                          <a:moveTo>
                            <a:pt x="141" y="4202"/>
                          </a:moveTo>
                          <a:lnTo>
                            <a:pt x="243" y="4129"/>
                          </a:lnTo>
                          <a:lnTo>
                            <a:pt x="317" y="4022"/>
                          </a:lnTo>
                          <a:lnTo>
                            <a:pt x="410" y="3822"/>
                          </a:lnTo>
                          <a:lnTo>
                            <a:pt x="477" y="3612"/>
                          </a:lnTo>
                          <a:lnTo>
                            <a:pt x="543" y="3301"/>
                          </a:lnTo>
                          <a:lnTo>
                            <a:pt x="592" y="2987"/>
                          </a:lnTo>
                          <a:lnTo>
                            <a:pt x="651" y="2418"/>
                          </a:lnTo>
                          <a:lnTo>
                            <a:pt x="659" y="1774"/>
                          </a:lnTo>
                          <a:lnTo>
                            <a:pt x="635" y="1414"/>
                          </a:lnTo>
                          <a:lnTo>
                            <a:pt x="584" y="1243"/>
                          </a:lnTo>
                          <a:lnTo>
                            <a:pt x="426" y="814"/>
                          </a:lnTo>
                          <a:lnTo>
                            <a:pt x="318" y="558"/>
                          </a:lnTo>
                          <a:lnTo>
                            <a:pt x="193" y="334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100" dirty="0"/>
                    </a:p>
                  </p:txBody>
                </p:sp>
                <p:sp>
                  <p:nvSpPr>
                    <p:cNvPr id="415" name="Freeform 11">
                      <a:extLst>
                        <a:ext uri="{FF2B5EF4-FFF2-40B4-BE49-F238E27FC236}">
                          <a16:creationId xmlns:a16="http://schemas.microsoft.com/office/drawing/2014/main" id="{B612BA78-B22C-8E89-BFEE-54A0B48C5E1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100263" y="1287463"/>
                      <a:ext cx="1292225" cy="523875"/>
                    </a:xfrm>
                    <a:custGeom>
                      <a:avLst/>
                      <a:gdLst>
                        <a:gd name="T0" fmla="*/ 1509 w 1509"/>
                        <a:gd name="T1" fmla="*/ 612 h 612"/>
                        <a:gd name="T2" fmla="*/ 1192 w 1509"/>
                        <a:gd name="T3" fmla="*/ 364 h 612"/>
                        <a:gd name="T4" fmla="*/ 854 w 1509"/>
                        <a:gd name="T5" fmla="*/ 205 h 612"/>
                        <a:gd name="T6" fmla="*/ 538 w 1509"/>
                        <a:gd name="T7" fmla="*/ 103 h 612"/>
                        <a:gd name="T8" fmla="*/ 262 w 1509"/>
                        <a:gd name="T9" fmla="*/ 29 h 612"/>
                        <a:gd name="T10" fmla="*/ 0 w 1509"/>
                        <a:gd name="T11" fmla="*/ 0 h 61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1509" h="612">
                          <a:moveTo>
                            <a:pt x="1509" y="612"/>
                          </a:moveTo>
                          <a:lnTo>
                            <a:pt x="1192" y="364"/>
                          </a:lnTo>
                          <a:lnTo>
                            <a:pt x="854" y="205"/>
                          </a:lnTo>
                          <a:lnTo>
                            <a:pt x="538" y="103"/>
                          </a:lnTo>
                          <a:lnTo>
                            <a:pt x="262" y="29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100" dirty="0"/>
                    </a:p>
                  </p:txBody>
                </p:sp>
                <p:sp>
                  <p:nvSpPr>
                    <p:cNvPr id="416" name="Freeform 12">
                      <a:extLst>
                        <a:ext uri="{FF2B5EF4-FFF2-40B4-BE49-F238E27FC236}">
                          <a16:creationId xmlns:a16="http://schemas.microsoft.com/office/drawing/2014/main" id="{1C4AB50C-68EE-6FD9-6524-5D300333729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529013" y="1817688"/>
                      <a:ext cx="742950" cy="1497013"/>
                    </a:xfrm>
                    <a:custGeom>
                      <a:avLst/>
                      <a:gdLst>
                        <a:gd name="T0" fmla="*/ 867 w 867"/>
                        <a:gd name="T1" fmla="*/ 0 h 1748"/>
                        <a:gd name="T2" fmla="*/ 601 w 867"/>
                        <a:gd name="T3" fmla="*/ 352 h 1748"/>
                        <a:gd name="T4" fmla="*/ 409 w 867"/>
                        <a:gd name="T5" fmla="*/ 685 h 1748"/>
                        <a:gd name="T6" fmla="*/ 234 w 867"/>
                        <a:gd name="T7" fmla="*/ 1063 h 1748"/>
                        <a:gd name="T8" fmla="*/ 159 w 867"/>
                        <a:gd name="T9" fmla="*/ 1258 h 1748"/>
                        <a:gd name="T10" fmla="*/ 69 w 867"/>
                        <a:gd name="T11" fmla="*/ 1508 h 1748"/>
                        <a:gd name="T12" fmla="*/ 0 w 867"/>
                        <a:gd name="T13" fmla="*/ 1748 h 174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867" h="1748">
                          <a:moveTo>
                            <a:pt x="867" y="0"/>
                          </a:moveTo>
                          <a:lnTo>
                            <a:pt x="601" y="352"/>
                          </a:lnTo>
                          <a:lnTo>
                            <a:pt x="409" y="685"/>
                          </a:lnTo>
                          <a:lnTo>
                            <a:pt x="234" y="1063"/>
                          </a:lnTo>
                          <a:lnTo>
                            <a:pt x="159" y="1258"/>
                          </a:lnTo>
                          <a:lnTo>
                            <a:pt x="69" y="1508"/>
                          </a:lnTo>
                          <a:lnTo>
                            <a:pt x="0" y="1748"/>
                          </a:lnTo>
                        </a:path>
                      </a:pathLst>
                    </a:custGeom>
                    <a:noFill/>
                    <a:ln w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100" dirty="0"/>
                    </a:p>
                  </p:txBody>
                </p:sp>
                <p:sp>
                  <p:nvSpPr>
                    <p:cNvPr id="417" name="Freeform 13">
                      <a:extLst>
                        <a:ext uri="{FF2B5EF4-FFF2-40B4-BE49-F238E27FC236}">
                          <a16:creationId xmlns:a16="http://schemas.microsoft.com/office/drawing/2014/main" id="{C51A82A2-E645-25D0-A4BE-D9EF4D84EEB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140200" y="1323975"/>
                      <a:ext cx="4186238" cy="985838"/>
                    </a:xfrm>
                    <a:custGeom>
                      <a:avLst/>
                      <a:gdLst>
                        <a:gd name="T0" fmla="*/ 0 w 4889"/>
                        <a:gd name="T1" fmla="*/ 584 h 1151"/>
                        <a:gd name="T2" fmla="*/ 247 w 4889"/>
                        <a:gd name="T3" fmla="*/ 322 h 1151"/>
                        <a:gd name="T4" fmla="*/ 404 w 4889"/>
                        <a:gd name="T5" fmla="*/ 218 h 1151"/>
                        <a:gd name="T6" fmla="*/ 576 w 4889"/>
                        <a:gd name="T7" fmla="*/ 142 h 1151"/>
                        <a:gd name="T8" fmla="*/ 839 w 4889"/>
                        <a:gd name="T9" fmla="*/ 78 h 1151"/>
                        <a:gd name="T10" fmla="*/ 1108 w 4889"/>
                        <a:gd name="T11" fmla="*/ 38 h 1151"/>
                        <a:gd name="T12" fmla="*/ 1381 w 4889"/>
                        <a:gd name="T13" fmla="*/ 8 h 1151"/>
                        <a:gd name="T14" fmla="*/ 1654 w 4889"/>
                        <a:gd name="T15" fmla="*/ 0 h 1151"/>
                        <a:gd name="T16" fmla="*/ 2553 w 4889"/>
                        <a:gd name="T17" fmla="*/ 71 h 1151"/>
                        <a:gd name="T18" fmla="*/ 2892 w 4889"/>
                        <a:gd name="T19" fmla="*/ 132 h 1151"/>
                        <a:gd name="T20" fmla="*/ 3226 w 4889"/>
                        <a:gd name="T21" fmla="*/ 217 h 1151"/>
                        <a:gd name="T22" fmla="*/ 3561 w 4889"/>
                        <a:gd name="T23" fmla="*/ 319 h 1151"/>
                        <a:gd name="T24" fmla="*/ 3885 w 4889"/>
                        <a:gd name="T25" fmla="*/ 449 h 1151"/>
                        <a:gd name="T26" fmla="*/ 4218 w 4889"/>
                        <a:gd name="T27" fmla="*/ 634 h 1151"/>
                        <a:gd name="T28" fmla="*/ 4536 w 4889"/>
                        <a:gd name="T29" fmla="*/ 846 h 1151"/>
                        <a:gd name="T30" fmla="*/ 4724 w 4889"/>
                        <a:gd name="T31" fmla="*/ 986 h 1151"/>
                        <a:gd name="T32" fmla="*/ 4889 w 4889"/>
                        <a:gd name="T33" fmla="*/ 1151 h 115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4889" h="1151">
                          <a:moveTo>
                            <a:pt x="0" y="584"/>
                          </a:moveTo>
                          <a:lnTo>
                            <a:pt x="247" y="322"/>
                          </a:lnTo>
                          <a:lnTo>
                            <a:pt x="404" y="218"/>
                          </a:lnTo>
                          <a:lnTo>
                            <a:pt x="576" y="142"/>
                          </a:lnTo>
                          <a:lnTo>
                            <a:pt x="839" y="78"/>
                          </a:lnTo>
                          <a:lnTo>
                            <a:pt x="1108" y="38"/>
                          </a:lnTo>
                          <a:lnTo>
                            <a:pt x="1381" y="8"/>
                          </a:lnTo>
                          <a:lnTo>
                            <a:pt x="1654" y="0"/>
                          </a:lnTo>
                          <a:lnTo>
                            <a:pt x="2553" y="71"/>
                          </a:lnTo>
                          <a:lnTo>
                            <a:pt x="2892" y="132"/>
                          </a:lnTo>
                          <a:lnTo>
                            <a:pt x="3226" y="217"/>
                          </a:lnTo>
                          <a:lnTo>
                            <a:pt x="3561" y="319"/>
                          </a:lnTo>
                          <a:lnTo>
                            <a:pt x="3885" y="449"/>
                          </a:lnTo>
                          <a:lnTo>
                            <a:pt x="4218" y="634"/>
                          </a:lnTo>
                          <a:lnTo>
                            <a:pt x="4536" y="846"/>
                          </a:lnTo>
                          <a:lnTo>
                            <a:pt x="4724" y="986"/>
                          </a:lnTo>
                          <a:lnTo>
                            <a:pt x="4889" y="1151"/>
                          </a:lnTo>
                        </a:path>
                      </a:pathLst>
                    </a:custGeom>
                    <a:noFill/>
                    <a:ln w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100" dirty="0"/>
                    </a:p>
                  </p:txBody>
                </p:sp>
                <p:sp>
                  <p:nvSpPr>
                    <p:cNvPr id="418" name="Freeform 14">
                      <a:extLst>
                        <a:ext uri="{FF2B5EF4-FFF2-40B4-BE49-F238E27FC236}">
                          <a16:creationId xmlns:a16="http://schemas.microsoft.com/office/drawing/2014/main" id="{C1768F48-4D3B-7997-3CDF-DCF880C794D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089275" y="3433763"/>
                      <a:ext cx="923925" cy="1976438"/>
                    </a:xfrm>
                    <a:custGeom>
                      <a:avLst/>
                      <a:gdLst>
                        <a:gd name="T0" fmla="*/ 0 w 1078"/>
                        <a:gd name="T1" fmla="*/ 2309 h 2309"/>
                        <a:gd name="T2" fmla="*/ 130 w 1078"/>
                        <a:gd name="T3" fmla="*/ 2289 h 2309"/>
                        <a:gd name="T4" fmla="*/ 246 w 1078"/>
                        <a:gd name="T5" fmla="*/ 2219 h 2309"/>
                        <a:gd name="T6" fmla="*/ 393 w 1078"/>
                        <a:gd name="T7" fmla="*/ 2068 h 2309"/>
                        <a:gd name="T8" fmla="*/ 515 w 1078"/>
                        <a:gd name="T9" fmla="*/ 1894 h 2309"/>
                        <a:gd name="T10" fmla="*/ 612 w 1078"/>
                        <a:gd name="T11" fmla="*/ 1708 h 2309"/>
                        <a:gd name="T12" fmla="*/ 697 w 1078"/>
                        <a:gd name="T13" fmla="*/ 1516 h 2309"/>
                        <a:gd name="T14" fmla="*/ 841 w 1078"/>
                        <a:gd name="T15" fmla="*/ 1210 h 2309"/>
                        <a:gd name="T16" fmla="*/ 965 w 1078"/>
                        <a:gd name="T17" fmla="*/ 878 h 2309"/>
                        <a:gd name="T18" fmla="*/ 1030 w 1078"/>
                        <a:gd name="T19" fmla="*/ 540 h 2309"/>
                        <a:gd name="T20" fmla="*/ 1078 w 1078"/>
                        <a:gd name="T21" fmla="*/ 0 h 230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</a:cxnLst>
                      <a:rect l="0" t="0" r="r" b="b"/>
                      <a:pathLst>
                        <a:path w="1078" h="2309">
                          <a:moveTo>
                            <a:pt x="0" y="2309"/>
                          </a:moveTo>
                          <a:lnTo>
                            <a:pt x="130" y="2289"/>
                          </a:lnTo>
                          <a:lnTo>
                            <a:pt x="246" y="2219"/>
                          </a:lnTo>
                          <a:lnTo>
                            <a:pt x="393" y="2068"/>
                          </a:lnTo>
                          <a:lnTo>
                            <a:pt x="515" y="1894"/>
                          </a:lnTo>
                          <a:lnTo>
                            <a:pt x="612" y="1708"/>
                          </a:lnTo>
                          <a:lnTo>
                            <a:pt x="697" y="1516"/>
                          </a:lnTo>
                          <a:lnTo>
                            <a:pt x="841" y="1210"/>
                          </a:lnTo>
                          <a:lnTo>
                            <a:pt x="965" y="878"/>
                          </a:lnTo>
                          <a:lnTo>
                            <a:pt x="1030" y="540"/>
                          </a:lnTo>
                          <a:lnTo>
                            <a:pt x="1078" y="0"/>
                          </a:lnTo>
                        </a:path>
                      </a:pathLst>
                    </a:custGeom>
                    <a:noFill/>
                    <a:ln w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100" dirty="0"/>
                    </a:p>
                  </p:txBody>
                </p:sp>
                <p:sp>
                  <p:nvSpPr>
                    <p:cNvPr id="419" name="Freeform 15">
                      <a:extLst>
                        <a:ext uri="{FF2B5EF4-FFF2-40B4-BE49-F238E27FC236}">
                          <a16:creationId xmlns:a16="http://schemas.microsoft.com/office/drawing/2014/main" id="{8DC47875-1BD4-81DB-49E1-4BE7140EE93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011613" y="1330325"/>
                      <a:ext cx="1308100" cy="4078288"/>
                    </a:xfrm>
                    <a:custGeom>
                      <a:avLst/>
                      <a:gdLst>
                        <a:gd name="T0" fmla="*/ 1194 w 1527"/>
                        <a:gd name="T1" fmla="*/ 4762 h 4762"/>
                        <a:gd name="T2" fmla="*/ 1087 w 1527"/>
                        <a:gd name="T3" fmla="*/ 4737 h 4762"/>
                        <a:gd name="T4" fmla="*/ 988 w 1527"/>
                        <a:gd name="T5" fmla="*/ 4686 h 4762"/>
                        <a:gd name="T6" fmla="*/ 728 w 1527"/>
                        <a:gd name="T7" fmla="*/ 4472 h 4762"/>
                        <a:gd name="T8" fmla="*/ 479 w 1527"/>
                        <a:gd name="T9" fmla="*/ 4132 h 4762"/>
                        <a:gd name="T10" fmla="*/ 348 w 1527"/>
                        <a:gd name="T11" fmla="*/ 3856 h 4762"/>
                        <a:gd name="T12" fmla="*/ 240 w 1527"/>
                        <a:gd name="T13" fmla="*/ 3570 h 4762"/>
                        <a:gd name="T14" fmla="*/ 68 w 1527"/>
                        <a:gd name="T15" fmla="*/ 2934 h 4762"/>
                        <a:gd name="T16" fmla="*/ 0 w 1527"/>
                        <a:gd name="T17" fmla="*/ 2328 h 4762"/>
                        <a:gd name="T18" fmla="*/ 46 w 1527"/>
                        <a:gd name="T19" fmla="*/ 1977 h 4762"/>
                        <a:gd name="T20" fmla="*/ 133 w 1527"/>
                        <a:gd name="T21" fmla="*/ 1633 h 4762"/>
                        <a:gd name="T22" fmla="*/ 236 w 1527"/>
                        <a:gd name="T23" fmla="*/ 1363 h 4762"/>
                        <a:gd name="T24" fmla="*/ 359 w 1527"/>
                        <a:gd name="T25" fmla="*/ 1100 h 4762"/>
                        <a:gd name="T26" fmla="*/ 494 w 1527"/>
                        <a:gd name="T27" fmla="*/ 841 h 4762"/>
                        <a:gd name="T28" fmla="*/ 725 w 1527"/>
                        <a:gd name="T29" fmla="*/ 442 h 4762"/>
                        <a:gd name="T30" fmla="*/ 951 w 1527"/>
                        <a:gd name="T31" fmla="*/ 187 h 4762"/>
                        <a:gd name="T32" fmla="*/ 1055 w 1527"/>
                        <a:gd name="T33" fmla="*/ 113 h 4762"/>
                        <a:gd name="T34" fmla="*/ 1172 w 1527"/>
                        <a:gd name="T35" fmla="*/ 60 h 4762"/>
                        <a:gd name="T36" fmla="*/ 1347 w 1527"/>
                        <a:gd name="T37" fmla="*/ 19 h 4762"/>
                        <a:gd name="T38" fmla="*/ 1527 w 1527"/>
                        <a:gd name="T39" fmla="*/ 0 h 476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</a:cxnLst>
                      <a:rect l="0" t="0" r="r" b="b"/>
                      <a:pathLst>
                        <a:path w="1527" h="4762">
                          <a:moveTo>
                            <a:pt x="1194" y="4762"/>
                          </a:moveTo>
                          <a:lnTo>
                            <a:pt x="1087" y="4737"/>
                          </a:lnTo>
                          <a:lnTo>
                            <a:pt x="988" y="4686"/>
                          </a:lnTo>
                          <a:lnTo>
                            <a:pt x="728" y="4472"/>
                          </a:lnTo>
                          <a:lnTo>
                            <a:pt x="479" y="4132"/>
                          </a:lnTo>
                          <a:lnTo>
                            <a:pt x="348" y="3856"/>
                          </a:lnTo>
                          <a:lnTo>
                            <a:pt x="240" y="3570"/>
                          </a:lnTo>
                          <a:lnTo>
                            <a:pt x="68" y="2934"/>
                          </a:lnTo>
                          <a:lnTo>
                            <a:pt x="0" y="2328"/>
                          </a:lnTo>
                          <a:lnTo>
                            <a:pt x="46" y="1977"/>
                          </a:lnTo>
                          <a:lnTo>
                            <a:pt x="133" y="1633"/>
                          </a:lnTo>
                          <a:lnTo>
                            <a:pt x="236" y="1363"/>
                          </a:lnTo>
                          <a:lnTo>
                            <a:pt x="359" y="1100"/>
                          </a:lnTo>
                          <a:lnTo>
                            <a:pt x="494" y="841"/>
                          </a:lnTo>
                          <a:lnTo>
                            <a:pt x="725" y="442"/>
                          </a:lnTo>
                          <a:lnTo>
                            <a:pt x="951" y="187"/>
                          </a:lnTo>
                          <a:lnTo>
                            <a:pt x="1055" y="113"/>
                          </a:lnTo>
                          <a:lnTo>
                            <a:pt x="1172" y="60"/>
                          </a:lnTo>
                          <a:lnTo>
                            <a:pt x="1347" y="19"/>
                          </a:lnTo>
                          <a:lnTo>
                            <a:pt x="1527" y="0"/>
                          </a:lnTo>
                        </a:path>
                      </a:pathLst>
                    </a:custGeom>
                    <a:noFill/>
                    <a:ln w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100" dirty="0"/>
                    </a:p>
                  </p:txBody>
                </p:sp>
                <p:sp>
                  <p:nvSpPr>
                    <p:cNvPr id="420" name="Freeform 16">
                      <a:extLst>
                        <a:ext uri="{FF2B5EF4-FFF2-40B4-BE49-F238E27FC236}">
                          <a16:creationId xmlns:a16="http://schemas.microsoft.com/office/drawing/2014/main" id="{0C950C7F-A3C0-B9D9-484C-6403D8F0754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549775" y="1333500"/>
                      <a:ext cx="712788" cy="4075113"/>
                    </a:xfrm>
                    <a:custGeom>
                      <a:avLst/>
                      <a:gdLst>
                        <a:gd name="T0" fmla="*/ 569 w 832"/>
                        <a:gd name="T1" fmla="*/ 4758 h 4758"/>
                        <a:gd name="T2" fmla="*/ 417 w 832"/>
                        <a:gd name="T3" fmla="*/ 4662 h 4758"/>
                        <a:gd name="T4" fmla="*/ 300 w 832"/>
                        <a:gd name="T5" fmla="*/ 4524 h 4758"/>
                        <a:gd name="T6" fmla="*/ 215 w 832"/>
                        <a:gd name="T7" fmla="*/ 4324 h 4758"/>
                        <a:gd name="T8" fmla="*/ 164 w 832"/>
                        <a:gd name="T9" fmla="*/ 4110 h 4758"/>
                        <a:gd name="T10" fmla="*/ 109 w 832"/>
                        <a:gd name="T11" fmla="*/ 3810 h 4758"/>
                        <a:gd name="T12" fmla="*/ 67 w 832"/>
                        <a:gd name="T13" fmla="*/ 3506 h 4758"/>
                        <a:gd name="T14" fmla="*/ 0 w 832"/>
                        <a:gd name="T15" fmla="*/ 2952 h 4758"/>
                        <a:gd name="T16" fmla="*/ 0 w 832"/>
                        <a:gd name="T17" fmla="*/ 2361 h 4758"/>
                        <a:gd name="T18" fmla="*/ 38 w 832"/>
                        <a:gd name="T19" fmla="*/ 1755 h 4758"/>
                        <a:gd name="T20" fmla="*/ 150 w 832"/>
                        <a:gd name="T21" fmla="*/ 1171 h 4758"/>
                        <a:gd name="T22" fmla="*/ 329 w 832"/>
                        <a:gd name="T23" fmla="*/ 550 h 4758"/>
                        <a:gd name="T24" fmla="*/ 395 w 832"/>
                        <a:gd name="T25" fmla="*/ 363 h 4758"/>
                        <a:gd name="T26" fmla="*/ 493 w 832"/>
                        <a:gd name="T27" fmla="*/ 197 h 4758"/>
                        <a:gd name="T28" fmla="*/ 649 w 832"/>
                        <a:gd name="T29" fmla="*/ 76 h 4758"/>
                        <a:gd name="T30" fmla="*/ 832 w 832"/>
                        <a:gd name="T31" fmla="*/ 0 h 475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</a:cxnLst>
                      <a:rect l="0" t="0" r="r" b="b"/>
                      <a:pathLst>
                        <a:path w="832" h="4758">
                          <a:moveTo>
                            <a:pt x="569" y="4758"/>
                          </a:moveTo>
                          <a:lnTo>
                            <a:pt x="417" y="4662"/>
                          </a:lnTo>
                          <a:lnTo>
                            <a:pt x="300" y="4524"/>
                          </a:lnTo>
                          <a:lnTo>
                            <a:pt x="215" y="4324"/>
                          </a:lnTo>
                          <a:lnTo>
                            <a:pt x="164" y="4110"/>
                          </a:lnTo>
                          <a:lnTo>
                            <a:pt x="109" y="3810"/>
                          </a:lnTo>
                          <a:lnTo>
                            <a:pt x="67" y="3506"/>
                          </a:lnTo>
                          <a:lnTo>
                            <a:pt x="0" y="2952"/>
                          </a:lnTo>
                          <a:lnTo>
                            <a:pt x="0" y="2361"/>
                          </a:lnTo>
                          <a:lnTo>
                            <a:pt x="38" y="1755"/>
                          </a:lnTo>
                          <a:lnTo>
                            <a:pt x="150" y="1171"/>
                          </a:lnTo>
                          <a:lnTo>
                            <a:pt x="329" y="550"/>
                          </a:lnTo>
                          <a:lnTo>
                            <a:pt x="395" y="363"/>
                          </a:lnTo>
                          <a:lnTo>
                            <a:pt x="493" y="197"/>
                          </a:lnTo>
                          <a:lnTo>
                            <a:pt x="649" y="76"/>
                          </a:lnTo>
                          <a:lnTo>
                            <a:pt x="832" y="0"/>
                          </a:lnTo>
                        </a:path>
                      </a:pathLst>
                    </a:custGeom>
                    <a:noFill/>
                    <a:ln w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100" dirty="0"/>
                    </a:p>
                  </p:txBody>
                </p:sp>
                <p:sp>
                  <p:nvSpPr>
                    <p:cNvPr id="421" name="Freeform 17">
                      <a:extLst>
                        <a:ext uri="{FF2B5EF4-FFF2-40B4-BE49-F238E27FC236}">
                          <a16:creationId xmlns:a16="http://schemas.microsoft.com/office/drawing/2014/main" id="{4E46F365-217D-3802-3764-B5D18221A9B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973638" y="1335088"/>
                      <a:ext cx="288925" cy="4070350"/>
                    </a:xfrm>
                    <a:custGeom>
                      <a:avLst/>
                      <a:gdLst>
                        <a:gd name="T0" fmla="*/ 74 w 338"/>
                        <a:gd name="T1" fmla="*/ 4754 h 4754"/>
                        <a:gd name="T2" fmla="*/ 23 w 338"/>
                        <a:gd name="T3" fmla="*/ 4448 h 4754"/>
                        <a:gd name="T4" fmla="*/ 20 w 338"/>
                        <a:gd name="T5" fmla="*/ 4269 h 4754"/>
                        <a:gd name="T6" fmla="*/ 23 w 338"/>
                        <a:gd name="T7" fmla="*/ 4089 h 4754"/>
                        <a:gd name="T8" fmla="*/ 0 w 338"/>
                        <a:gd name="T9" fmla="*/ 2914 h 4754"/>
                        <a:gd name="T10" fmla="*/ 17 w 338"/>
                        <a:gd name="T11" fmla="*/ 2603 h 4754"/>
                        <a:gd name="T12" fmla="*/ 38 w 338"/>
                        <a:gd name="T13" fmla="*/ 2293 h 4754"/>
                        <a:gd name="T14" fmla="*/ 53 w 338"/>
                        <a:gd name="T15" fmla="*/ 1514 h 4754"/>
                        <a:gd name="T16" fmla="*/ 111 w 338"/>
                        <a:gd name="T17" fmla="*/ 813 h 4754"/>
                        <a:gd name="T18" fmla="*/ 157 w 338"/>
                        <a:gd name="T19" fmla="*/ 384 h 4754"/>
                        <a:gd name="T20" fmla="*/ 202 w 338"/>
                        <a:gd name="T21" fmla="*/ 180 h 4754"/>
                        <a:gd name="T22" fmla="*/ 338 w 338"/>
                        <a:gd name="T23" fmla="*/ 0 h 475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338" h="4754">
                          <a:moveTo>
                            <a:pt x="74" y="4754"/>
                          </a:moveTo>
                          <a:lnTo>
                            <a:pt x="23" y="4448"/>
                          </a:lnTo>
                          <a:lnTo>
                            <a:pt x="20" y="4269"/>
                          </a:lnTo>
                          <a:lnTo>
                            <a:pt x="23" y="4089"/>
                          </a:lnTo>
                          <a:lnTo>
                            <a:pt x="0" y="2914"/>
                          </a:lnTo>
                          <a:lnTo>
                            <a:pt x="17" y="2603"/>
                          </a:lnTo>
                          <a:lnTo>
                            <a:pt x="38" y="2293"/>
                          </a:lnTo>
                          <a:lnTo>
                            <a:pt x="53" y="1514"/>
                          </a:lnTo>
                          <a:lnTo>
                            <a:pt x="111" y="813"/>
                          </a:lnTo>
                          <a:lnTo>
                            <a:pt x="157" y="384"/>
                          </a:lnTo>
                          <a:lnTo>
                            <a:pt x="202" y="180"/>
                          </a:lnTo>
                          <a:lnTo>
                            <a:pt x="338" y="0"/>
                          </a:lnTo>
                        </a:path>
                      </a:pathLst>
                    </a:custGeom>
                    <a:noFill/>
                    <a:ln w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100" dirty="0"/>
                    </a:p>
                  </p:txBody>
                </p:sp>
                <p:sp>
                  <p:nvSpPr>
                    <p:cNvPr id="422" name="Freeform 18">
                      <a:extLst>
                        <a:ext uri="{FF2B5EF4-FFF2-40B4-BE49-F238E27FC236}">
                          <a16:creationId xmlns:a16="http://schemas.microsoft.com/office/drawing/2014/main" id="{417BC3E9-E42A-6D60-2484-B441AF8F5F8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037138" y="1335088"/>
                      <a:ext cx="423863" cy="4070350"/>
                    </a:xfrm>
                    <a:custGeom>
                      <a:avLst/>
                      <a:gdLst>
                        <a:gd name="T0" fmla="*/ 0 w 495"/>
                        <a:gd name="T1" fmla="*/ 4754 h 4754"/>
                        <a:gd name="T2" fmla="*/ 91 w 495"/>
                        <a:gd name="T3" fmla="*/ 4677 h 4754"/>
                        <a:gd name="T4" fmla="*/ 158 w 495"/>
                        <a:gd name="T5" fmla="*/ 4576 h 4754"/>
                        <a:gd name="T6" fmla="*/ 224 w 495"/>
                        <a:gd name="T7" fmla="*/ 4415 h 4754"/>
                        <a:gd name="T8" fmla="*/ 270 w 495"/>
                        <a:gd name="T9" fmla="*/ 4246 h 4754"/>
                        <a:gd name="T10" fmla="*/ 323 w 495"/>
                        <a:gd name="T11" fmla="*/ 3962 h 4754"/>
                        <a:gd name="T12" fmla="*/ 398 w 495"/>
                        <a:gd name="T13" fmla="*/ 3573 h 4754"/>
                        <a:gd name="T14" fmla="*/ 450 w 495"/>
                        <a:gd name="T15" fmla="*/ 2974 h 4754"/>
                        <a:gd name="T16" fmla="*/ 495 w 495"/>
                        <a:gd name="T17" fmla="*/ 2368 h 4754"/>
                        <a:gd name="T18" fmla="*/ 480 w 495"/>
                        <a:gd name="T19" fmla="*/ 1769 h 4754"/>
                        <a:gd name="T20" fmla="*/ 447 w 495"/>
                        <a:gd name="T21" fmla="*/ 1462 h 4754"/>
                        <a:gd name="T22" fmla="*/ 413 w 495"/>
                        <a:gd name="T23" fmla="*/ 1155 h 4754"/>
                        <a:gd name="T24" fmla="*/ 401 w 495"/>
                        <a:gd name="T25" fmla="*/ 844 h 4754"/>
                        <a:gd name="T26" fmla="*/ 390 w 495"/>
                        <a:gd name="T27" fmla="*/ 534 h 4754"/>
                        <a:gd name="T28" fmla="*/ 345 w 495"/>
                        <a:gd name="T29" fmla="*/ 182 h 4754"/>
                        <a:gd name="T30" fmla="*/ 316 w 495"/>
                        <a:gd name="T31" fmla="*/ 84 h 4754"/>
                        <a:gd name="T32" fmla="*/ 263 w 495"/>
                        <a:gd name="T33" fmla="*/ 0 h 475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495" h="4754">
                          <a:moveTo>
                            <a:pt x="0" y="4754"/>
                          </a:moveTo>
                          <a:lnTo>
                            <a:pt x="91" y="4677"/>
                          </a:lnTo>
                          <a:lnTo>
                            <a:pt x="158" y="4576"/>
                          </a:lnTo>
                          <a:lnTo>
                            <a:pt x="224" y="4415"/>
                          </a:lnTo>
                          <a:lnTo>
                            <a:pt x="270" y="4246"/>
                          </a:lnTo>
                          <a:lnTo>
                            <a:pt x="323" y="3962"/>
                          </a:lnTo>
                          <a:lnTo>
                            <a:pt x="398" y="3573"/>
                          </a:lnTo>
                          <a:lnTo>
                            <a:pt x="450" y="2974"/>
                          </a:lnTo>
                          <a:lnTo>
                            <a:pt x="495" y="2368"/>
                          </a:lnTo>
                          <a:lnTo>
                            <a:pt x="480" y="1769"/>
                          </a:lnTo>
                          <a:lnTo>
                            <a:pt x="447" y="1462"/>
                          </a:lnTo>
                          <a:lnTo>
                            <a:pt x="413" y="1155"/>
                          </a:lnTo>
                          <a:lnTo>
                            <a:pt x="401" y="844"/>
                          </a:lnTo>
                          <a:lnTo>
                            <a:pt x="390" y="534"/>
                          </a:lnTo>
                          <a:lnTo>
                            <a:pt x="345" y="182"/>
                          </a:lnTo>
                          <a:lnTo>
                            <a:pt x="316" y="84"/>
                          </a:lnTo>
                          <a:lnTo>
                            <a:pt x="263" y="0"/>
                          </a:lnTo>
                        </a:path>
                      </a:pathLst>
                    </a:custGeom>
                    <a:noFill/>
                    <a:ln w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100" dirty="0"/>
                    </a:p>
                  </p:txBody>
                </p:sp>
                <p:sp>
                  <p:nvSpPr>
                    <p:cNvPr id="423" name="Freeform 19">
                      <a:extLst>
                        <a:ext uri="{FF2B5EF4-FFF2-40B4-BE49-F238E27FC236}">
                          <a16:creationId xmlns:a16="http://schemas.microsoft.com/office/drawing/2014/main" id="{8522D3DE-121D-8708-4B91-2641F821507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038725" y="1333500"/>
                      <a:ext cx="909638" cy="4071938"/>
                    </a:xfrm>
                    <a:custGeom>
                      <a:avLst/>
                      <a:gdLst>
                        <a:gd name="T0" fmla="*/ 0 w 1062"/>
                        <a:gd name="T1" fmla="*/ 4754 h 4754"/>
                        <a:gd name="T2" fmla="*/ 135 w 1062"/>
                        <a:gd name="T3" fmla="*/ 4700 h 4754"/>
                        <a:gd name="T4" fmla="*/ 261 w 1062"/>
                        <a:gd name="T5" fmla="*/ 4629 h 4754"/>
                        <a:gd name="T6" fmla="*/ 321 w 1062"/>
                        <a:gd name="T7" fmla="*/ 4567 h 4754"/>
                        <a:gd name="T8" fmla="*/ 368 w 1062"/>
                        <a:gd name="T9" fmla="*/ 4492 h 4754"/>
                        <a:gd name="T10" fmla="*/ 560 w 1062"/>
                        <a:gd name="T11" fmla="*/ 4128 h 4754"/>
                        <a:gd name="T12" fmla="*/ 800 w 1062"/>
                        <a:gd name="T13" fmla="*/ 3514 h 4754"/>
                        <a:gd name="T14" fmla="*/ 1002 w 1062"/>
                        <a:gd name="T15" fmla="*/ 2915 h 4754"/>
                        <a:gd name="T16" fmla="*/ 1047 w 1062"/>
                        <a:gd name="T17" fmla="*/ 2632 h 4754"/>
                        <a:gd name="T18" fmla="*/ 1062 w 1062"/>
                        <a:gd name="T19" fmla="*/ 2346 h 4754"/>
                        <a:gd name="T20" fmla="*/ 1047 w 1062"/>
                        <a:gd name="T21" fmla="*/ 2038 h 4754"/>
                        <a:gd name="T22" fmla="*/ 1010 w 1062"/>
                        <a:gd name="T23" fmla="*/ 1732 h 4754"/>
                        <a:gd name="T24" fmla="*/ 890 w 1062"/>
                        <a:gd name="T25" fmla="*/ 1088 h 4754"/>
                        <a:gd name="T26" fmla="*/ 703 w 1062"/>
                        <a:gd name="T27" fmla="*/ 550 h 4754"/>
                        <a:gd name="T28" fmla="*/ 478 w 1062"/>
                        <a:gd name="T29" fmla="*/ 168 h 4754"/>
                        <a:gd name="T30" fmla="*/ 381 w 1062"/>
                        <a:gd name="T31" fmla="*/ 67 h 4754"/>
                        <a:gd name="T32" fmla="*/ 261 w 1062"/>
                        <a:gd name="T33" fmla="*/ 0 h 475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1062" h="4754">
                          <a:moveTo>
                            <a:pt x="0" y="4754"/>
                          </a:moveTo>
                          <a:lnTo>
                            <a:pt x="135" y="4700"/>
                          </a:lnTo>
                          <a:lnTo>
                            <a:pt x="261" y="4629"/>
                          </a:lnTo>
                          <a:lnTo>
                            <a:pt x="321" y="4567"/>
                          </a:lnTo>
                          <a:lnTo>
                            <a:pt x="368" y="4492"/>
                          </a:lnTo>
                          <a:lnTo>
                            <a:pt x="560" y="4128"/>
                          </a:lnTo>
                          <a:lnTo>
                            <a:pt x="800" y="3514"/>
                          </a:lnTo>
                          <a:lnTo>
                            <a:pt x="1002" y="2915"/>
                          </a:lnTo>
                          <a:lnTo>
                            <a:pt x="1047" y="2632"/>
                          </a:lnTo>
                          <a:lnTo>
                            <a:pt x="1062" y="2346"/>
                          </a:lnTo>
                          <a:lnTo>
                            <a:pt x="1047" y="2038"/>
                          </a:lnTo>
                          <a:lnTo>
                            <a:pt x="1010" y="1732"/>
                          </a:lnTo>
                          <a:lnTo>
                            <a:pt x="890" y="1088"/>
                          </a:lnTo>
                          <a:lnTo>
                            <a:pt x="703" y="550"/>
                          </a:lnTo>
                          <a:lnTo>
                            <a:pt x="478" y="168"/>
                          </a:lnTo>
                          <a:lnTo>
                            <a:pt x="381" y="67"/>
                          </a:lnTo>
                          <a:lnTo>
                            <a:pt x="261" y="0"/>
                          </a:lnTo>
                        </a:path>
                      </a:pathLst>
                    </a:custGeom>
                    <a:noFill/>
                    <a:ln w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100" dirty="0"/>
                    </a:p>
                  </p:txBody>
                </p:sp>
                <p:sp>
                  <p:nvSpPr>
                    <p:cNvPr id="424" name="Freeform 20">
                      <a:extLst>
                        <a:ext uri="{FF2B5EF4-FFF2-40B4-BE49-F238E27FC236}">
                          <a16:creationId xmlns:a16="http://schemas.microsoft.com/office/drawing/2014/main" id="{07A4393C-EA47-9E7E-2CBA-57EE1DC25F0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038725" y="1330325"/>
                      <a:ext cx="1385888" cy="4076700"/>
                    </a:xfrm>
                    <a:custGeom>
                      <a:avLst/>
                      <a:gdLst>
                        <a:gd name="T0" fmla="*/ 0 w 1619"/>
                        <a:gd name="T1" fmla="*/ 4761 h 4761"/>
                        <a:gd name="T2" fmla="*/ 171 w 1619"/>
                        <a:gd name="T3" fmla="*/ 4737 h 4761"/>
                        <a:gd name="T4" fmla="*/ 336 w 1619"/>
                        <a:gd name="T5" fmla="*/ 4687 h 4761"/>
                        <a:gd name="T6" fmla="*/ 462 w 1619"/>
                        <a:gd name="T7" fmla="*/ 4614 h 4761"/>
                        <a:gd name="T8" fmla="*/ 574 w 1619"/>
                        <a:gd name="T9" fmla="*/ 4519 h 4761"/>
                        <a:gd name="T10" fmla="*/ 799 w 1619"/>
                        <a:gd name="T11" fmla="*/ 4251 h 4761"/>
                        <a:gd name="T12" fmla="*/ 1196 w 1619"/>
                        <a:gd name="T13" fmla="*/ 3682 h 4761"/>
                        <a:gd name="T14" fmla="*/ 1354 w 1619"/>
                        <a:gd name="T15" fmla="*/ 3402 h 4761"/>
                        <a:gd name="T16" fmla="*/ 1481 w 1619"/>
                        <a:gd name="T17" fmla="*/ 3122 h 4761"/>
                        <a:gd name="T18" fmla="*/ 1593 w 1619"/>
                        <a:gd name="T19" fmla="*/ 2703 h 4761"/>
                        <a:gd name="T20" fmla="*/ 1619 w 1619"/>
                        <a:gd name="T21" fmla="*/ 2283 h 4761"/>
                        <a:gd name="T22" fmla="*/ 1569 w 1619"/>
                        <a:gd name="T23" fmla="*/ 1928 h 4761"/>
                        <a:gd name="T24" fmla="*/ 1496 w 1619"/>
                        <a:gd name="T25" fmla="*/ 1700 h 4761"/>
                        <a:gd name="T26" fmla="*/ 1279 w 1619"/>
                        <a:gd name="T27" fmla="*/ 1206 h 4761"/>
                        <a:gd name="T28" fmla="*/ 1144 w 1619"/>
                        <a:gd name="T29" fmla="*/ 876 h 4761"/>
                        <a:gd name="T30" fmla="*/ 972 w 1619"/>
                        <a:gd name="T31" fmla="*/ 569 h 4761"/>
                        <a:gd name="T32" fmla="*/ 850 w 1619"/>
                        <a:gd name="T33" fmla="*/ 362 h 4761"/>
                        <a:gd name="T34" fmla="*/ 702 w 1619"/>
                        <a:gd name="T35" fmla="*/ 176 h 4761"/>
                        <a:gd name="T36" fmla="*/ 527 w 1619"/>
                        <a:gd name="T37" fmla="*/ 61 h 4761"/>
                        <a:gd name="T38" fmla="*/ 328 w 1619"/>
                        <a:gd name="T39" fmla="*/ 0 h 476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</a:cxnLst>
                      <a:rect l="0" t="0" r="r" b="b"/>
                      <a:pathLst>
                        <a:path w="1619" h="4761">
                          <a:moveTo>
                            <a:pt x="0" y="4761"/>
                          </a:moveTo>
                          <a:lnTo>
                            <a:pt x="171" y="4737"/>
                          </a:lnTo>
                          <a:lnTo>
                            <a:pt x="336" y="4687"/>
                          </a:lnTo>
                          <a:lnTo>
                            <a:pt x="462" y="4614"/>
                          </a:lnTo>
                          <a:lnTo>
                            <a:pt x="574" y="4519"/>
                          </a:lnTo>
                          <a:lnTo>
                            <a:pt x="799" y="4251"/>
                          </a:lnTo>
                          <a:lnTo>
                            <a:pt x="1196" y="3682"/>
                          </a:lnTo>
                          <a:lnTo>
                            <a:pt x="1354" y="3402"/>
                          </a:lnTo>
                          <a:lnTo>
                            <a:pt x="1481" y="3122"/>
                          </a:lnTo>
                          <a:lnTo>
                            <a:pt x="1593" y="2703"/>
                          </a:lnTo>
                          <a:lnTo>
                            <a:pt x="1619" y="2283"/>
                          </a:lnTo>
                          <a:lnTo>
                            <a:pt x="1569" y="1928"/>
                          </a:lnTo>
                          <a:lnTo>
                            <a:pt x="1496" y="1700"/>
                          </a:lnTo>
                          <a:lnTo>
                            <a:pt x="1279" y="1206"/>
                          </a:lnTo>
                          <a:lnTo>
                            <a:pt x="1144" y="876"/>
                          </a:lnTo>
                          <a:lnTo>
                            <a:pt x="972" y="569"/>
                          </a:lnTo>
                          <a:lnTo>
                            <a:pt x="850" y="362"/>
                          </a:lnTo>
                          <a:lnTo>
                            <a:pt x="702" y="176"/>
                          </a:lnTo>
                          <a:lnTo>
                            <a:pt x="527" y="61"/>
                          </a:lnTo>
                          <a:lnTo>
                            <a:pt x="328" y="0"/>
                          </a:lnTo>
                        </a:path>
                      </a:pathLst>
                    </a:custGeom>
                    <a:noFill/>
                    <a:ln w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100" dirty="0"/>
                    </a:p>
                  </p:txBody>
                </p:sp>
                <p:sp>
                  <p:nvSpPr>
                    <p:cNvPr id="425" name="Freeform 21">
                      <a:extLst>
                        <a:ext uri="{FF2B5EF4-FFF2-40B4-BE49-F238E27FC236}">
                          <a16:creationId xmlns:a16="http://schemas.microsoft.com/office/drawing/2014/main" id="{922F1D49-E639-310C-9644-328980F1D59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427788" y="2311400"/>
                      <a:ext cx="2420938" cy="3081338"/>
                    </a:xfrm>
                    <a:custGeom>
                      <a:avLst/>
                      <a:gdLst>
                        <a:gd name="T0" fmla="*/ 0 w 2828"/>
                        <a:gd name="T1" fmla="*/ 1309 h 3598"/>
                        <a:gd name="T2" fmla="*/ 144 w 2828"/>
                        <a:gd name="T3" fmla="*/ 1758 h 3598"/>
                        <a:gd name="T4" fmla="*/ 296 w 2828"/>
                        <a:gd name="T5" fmla="*/ 2112 h 3598"/>
                        <a:gd name="T6" fmla="*/ 560 w 2828"/>
                        <a:gd name="T7" fmla="*/ 2550 h 3598"/>
                        <a:gd name="T8" fmla="*/ 693 w 2828"/>
                        <a:gd name="T9" fmla="*/ 2762 h 3598"/>
                        <a:gd name="T10" fmla="*/ 840 w 2828"/>
                        <a:gd name="T11" fmla="*/ 2963 h 3598"/>
                        <a:gd name="T12" fmla="*/ 1207 w 2828"/>
                        <a:gd name="T13" fmla="*/ 3315 h 3598"/>
                        <a:gd name="T14" fmla="*/ 1515 w 2828"/>
                        <a:gd name="T15" fmla="*/ 3526 h 3598"/>
                        <a:gd name="T16" fmla="*/ 1624 w 2828"/>
                        <a:gd name="T17" fmla="*/ 3564 h 3598"/>
                        <a:gd name="T18" fmla="*/ 1738 w 2828"/>
                        <a:gd name="T19" fmla="*/ 3584 h 3598"/>
                        <a:gd name="T20" fmla="*/ 1847 w 2828"/>
                        <a:gd name="T21" fmla="*/ 3598 h 3598"/>
                        <a:gd name="T22" fmla="*/ 1955 w 2828"/>
                        <a:gd name="T23" fmla="*/ 3592 h 3598"/>
                        <a:gd name="T24" fmla="*/ 2056 w 2828"/>
                        <a:gd name="T25" fmla="*/ 3560 h 3598"/>
                        <a:gd name="T26" fmla="*/ 2142 w 2828"/>
                        <a:gd name="T27" fmla="*/ 3502 h 3598"/>
                        <a:gd name="T28" fmla="*/ 2419 w 2828"/>
                        <a:gd name="T29" fmla="*/ 3113 h 3598"/>
                        <a:gd name="T30" fmla="*/ 2551 w 2828"/>
                        <a:gd name="T31" fmla="*/ 2808 h 3598"/>
                        <a:gd name="T32" fmla="*/ 2656 w 2828"/>
                        <a:gd name="T33" fmla="*/ 2493 h 3598"/>
                        <a:gd name="T34" fmla="*/ 2816 w 2828"/>
                        <a:gd name="T35" fmla="*/ 1833 h 3598"/>
                        <a:gd name="T36" fmla="*/ 2828 w 2828"/>
                        <a:gd name="T37" fmla="*/ 1579 h 3598"/>
                        <a:gd name="T38" fmla="*/ 2816 w 2828"/>
                        <a:gd name="T39" fmla="*/ 1324 h 3598"/>
                        <a:gd name="T40" fmla="*/ 2776 w 2828"/>
                        <a:gd name="T41" fmla="*/ 1017 h 3598"/>
                        <a:gd name="T42" fmla="*/ 2717 w 2828"/>
                        <a:gd name="T43" fmla="*/ 877 h 3598"/>
                        <a:gd name="T44" fmla="*/ 2636 w 2828"/>
                        <a:gd name="T45" fmla="*/ 747 h 3598"/>
                        <a:gd name="T46" fmla="*/ 2337 w 2828"/>
                        <a:gd name="T47" fmla="*/ 411 h 3598"/>
                        <a:gd name="T48" fmla="*/ 2095 w 2828"/>
                        <a:gd name="T49" fmla="*/ 193 h 3598"/>
                        <a:gd name="T50" fmla="*/ 1842 w 2828"/>
                        <a:gd name="T51" fmla="*/ 0 h 359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</a:cxnLst>
                      <a:rect l="0" t="0" r="r" b="b"/>
                      <a:pathLst>
                        <a:path w="2828" h="3598">
                          <a:moveTo>
                            <a:pt x="0" y="1309"/>
                          </a:moveTo>
                          <a:lnTo>
                            <a:pt x="144" y="1758"/>
                          </a:lnTo>
                          <a:lnTo>
                            <a:pt x="296" y="2112"/>
                          </a:lnTo>
                          <a:lnTo>
                            <a:pt x="560" y="2550"/>
                          </a:lnTo>
                          <a:lnTo>
                            <a:pt x="693" y="2762"/>
                          </a:lnTo>
                          <a:lnTo>
                            <a:pt x="840" y="2963"/>
                          </a:lnTo>
                          <a:lnTo>
                            <a:pt x="1207" y="3315"/>
                          </a:lnTo>
                          <a:lnTo>
                            <a:pt x="1515" y="3526"/>
                          </a:lnTo>
                          <a:lnTo>
                            <a:pt x="1624" y="3564"/>
                          </a:lnTo>
                          <a:lnTo>
                            <a:pt x="1738" y="3584"/>
                          </a:lnTo>
                          <a:lnTo>
                            <a:pt x="1847" y="3598"/>
                          </a:lnTo>
                          <a:lnTo>
                            <a:pt x="1955" y="3592"/>
                          </a:lnTo>
                          <a:lnTo>
                            <a:pt x="2056" y="3560"/>
                          </a:lnTo>
                          <a:lnTo>
                            <a:pt x="2142" y="3502"/>
                          </a:lnTo>
                          <a:lnTo>
                            <a:pt x="2419" y="3113"/>
                          </a:lnTo>
                          <a:lnTo>
                            <a:pt x="2551" y="2808"/>
                          </a:lnTo>
                          <a:lnTo>
                            <a:pt x="2656" y="2493"/>
                          </a:lnTo>
                          <a:lnTo>
                            <a:pt x="2816" y="1833"/>
                          </a:lnTo>
                          <a:lnTo>
                            <a:pt x="2828" y="1579"/>
                          </a:lnTo>
                          <a:lnTo>
                            <a:pt x="2816" y="1324"/>
                          </a:lnTo>
                          <a:lnTo>
                            <a:pt x="2776" y="1017"/>
                          </a:lnTo>
                          <a:lnTo>
                            <a:pt x="2717" y="877"/>
                          </a:lnTo>
                          <a:lnTo>
                            <a:pt x="2636" y="747"/>
                          </a:lnTo>
                          <a:lnTo>
                            <a:pt x="2337" y="411"/>
                          </a:lnTo>
                          <a:lnTo>
                            <a:pt x="2095" y="193"/>
                          </a:lnTo>
                          <a:lnTo>
                            <a:pt x="1842" y="0"/>
                          </a:lnTo>
                        </a:path>
                      </a:pathLst>
                    </a:custGeom>
                    <a:noFill/>
                    <a:ln w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100" dirty="0"/>
                    </a:p>
                  </p:txBody>
                </p:sp>
                <p:sp>
                  <p:nvSpPr>
                    <p:cNvPr id="426" name="Freeform 22">
                      <a:extLst>
                        <a:ext uri="{FF2B5EF4-FFF2-40B4-BE49-F238E27FC236}">
                          <a16:creationId xmlns:a16="http://schemas.microsoft.com/office/drawing/2014/main" id="{77D791C2-319D-B8AD-0D9D-9FF23E56EB2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334000" y="1330325"/>
                      <a:ext cx="2663825" cy="4062413"/>
                    </a:xfrm>
                    <a:custGeom>
                      <a:avLst/>
                      <a:gdLst>
                        <a:gd name="T0" fmla="*/ 3111 w 3111"/>
                        <a:gd name="T1" fmla="*/ 4745 h 4745"/>
                        <a:gd name="T2" fmla="*/ 2972 w 3111"/>
                        <a:gd name="T3" fmla="*/ 4686 h 4745"/>
                        <a:gd name="T4" fmla="*/ 2845 w 3111"/>
                        <a:gd name="T5" fmla="*/ 4605 h 4745"/>
                        <a:gd name="T6" fmla="*/ 2592 w 3111"/>
                        <a:gd name="T7" fmla="*/ 4357 h 4745"/>
                        <a:gd name="T8" fmla="*/ 2431 w 3111"/>
                        <a:gd name="T9" fmla="*/ 4133 h 4745"/>
                        <a:gd name="T10" fmla="*/ 2109 w 3111"/>
                        <a:gd name="T11" fmla="*/ 3556 h 4745"/>
                        <a:gd name="T12" fmla="*/ 2006 w 3111"/>
                        <a:gd name="T13" fmla="*/ 3272 h 4745"/>
                        <a:gd name="T14" fmla="*/ 1930 w 3111"/>
                        <a:gd name="T15" fmla="*/ 2980 h 4745"/>
                        <a:gd name="T16" fmla="*/ 1876 w 3111"/>
                        <a:gd name="T17" fmla="*/ 2655 h 4745"/>
                        <a:gd name="T18" fmla="*/ 1832 w 3111"/>
                        <a:gd name="T19" fmla="*/ 2329 h 4745"/>
                        <a:gd name="T20" fmla="*/ 1773 w 3111"/>
                        <a:gd name="T21" fmla="*/ 1982 h 4745"/>
                        <a:gd name="T22" fmla="*/ 1690 w 3111"/>
                        <a:gd name="T23" fmla="*/ 1752 h 4745"/>
                        <a:gd name="T24" fmla="*/ 1532 w 3111"/>
                        <a:gd name="T25" fmla="*/ 1424 h 4745"/>
                        <a:gd name="T26" fmla="*/ 1353 w 3111"/>
                        <a:gd name="T27" fmla="*/ 1108 h 4745"/>
                        <a:gd name="T28" fmla="*/ 1144 w 3111"/>
                        <a:gd name="T29" fmla="*/ 829 h 4745"/>
                        <a:gd name="T30" fmla="*/ 912 w 3111"/>
                        <a:gd name="T31" fmla="*/ 569 h 4745"/>
                        <a:gd name="T32" fmla="*/ 685 w 3111"/>
                        <a:gd name="T33" fmla="*/ 337 h 4745"/>
                        <a:gd name="T34" fmla="*/ 432 w 3111"/>
                        <a:gd name="T35" fmla="*/ 137 h 4745"/>
                        <a:gd name="T36" fmla="*/ 225 w 3111"/>
                        <a:gd name="T37" fmla="*/ 37 h 4745"/>
                        <a:gd name="T38" fmla="*/ 0 w 3111"/>
                        <a:gd name="T39" fmla="*/ 0 h 474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</a:cxnLst>
                      <a:rect l="0" t="0" r="r" b="b"/>
                      <a:pathLst>
                        <a:path w="3111" h="4745">
                          <a:moveTo>
                            <a:pt x="3111" y="4745"/>
                          </a:moveTo>
                          <a:lnTo>
                            <a:pt x="2972" y="4686"/>
                          </a:lnTo>
                          <a:lnTo>
                            <a:pt x="2845" y="4605"/>
                          </a:lnTo>
                          <a:lnTo>
                            <a:pt x="2592" y="4357"/>
                          </a:lnTo>
                          <a:lnTo>
                            <a:pt x="2431" y="4133"/>
                          </a:lnTo>
                          <a:lnTo>
                            <a:pt x="2109" y="3556"/>
                          </a:lnTo>
                          <a:lnTo>
                            <a:pt x="2006" y="3272"/>
                          </a:lnTo>
                          <a:lnTo>
                            <a:pt x="1930" y="2980"/>
                          </a:lnTo>
                          <a:lnTo>
                            <a:pt x="1876" y="2655"/>
                          </a:lnTo>
                          <a:lnTo>
                            <a:pt x="1832" y="2329"/>
                          </a:lnTo>
                          <a:lnTo>
                            <a:pt x="1773" y="1982"/>
                          </a:lnTo>
                          <a:lnTo>
                            <a:pt x="1690" y="1752"/>
                          </a:lnTo>
                          <a:lnTo>
                            <a:pt x="1532" y="1424"/>
                          </a:lnTo>
                          <a:lnTo>
                            <a:pt x="1353" y="1108"/>
                          </a:lnTo>
                          <a:lnTo>
                            <a:pt x="1144" y="829"/>
                          </a:lnTo>
                          <a:lnTo>
                            <a:pt x="912" y="569"/>
                          </a:lnTo>
                          <a:lnTo>
                            <a:pt x="685" y="337"/>
                          </a:lnTo>
                          <a:lnTo>
                            <a:pt x="432" y="137"/>
                          </a:lnTo>
                          <a:lnTo>
                            <a:pt x="225" y="37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100" dirty="0"/>
                    </a:p>
                  </p:txBody>
                </p:sp>
                <p:sp>
                  <p:nvSpPr>
                    <p:cNvPr id="427" name="Freeform 23">
                      <a:extLst>
                        <a:ext uri="{FF2B5EF4-FFF2-40B4-BE49-F238E27FC236}">
                          <a16:creationId xmlns:a16="http://schemas.microsoft.com/office/drawing/2014/main" id="{B1992948-13B8-B211-7429-39B406E00D6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370513" y="1323975"/>
                      <a:ext cx="2665413" cy="4071938"/>
                    </a:xfrm>
                    <a:custGeom>
                      <a:avLst/>
                      <a:gdLst>
                        <a:gd name="T0" fmla="*/ 3112 w 3112"/>
                        <a:gd name="T1" fmla="*/ 4754 h 4754"/>
                        <a:gd name="T2" fmla="*/ 2996 w 3112"/>
                        <a:gd name="T3" fmla="*/ 4644 h 4754"/>
                        <a:gd name="T4" fmla="*/ 2901 w 3112"/>
                        <a:gd name="T5" fmla="*/ 4515 h 4754"/>
                        <a:gd name="T6" fmla="*/ 2717 w 3112"/>
                        <a:gd name="T7" fmla="*/ 4139 h 4754"/>
                        <a:gd name="T8" fmla="*/ 2632 w 3112"/>
                        <a:gd name="T9" fmla="*/ 3860 h 4754"/>
                        <a:gd name="T10" fmla="*/ 2560 w 3112"/>
                        <a:gd name="T11" fmla="*/ 3577 h 4754"/>
                        <a:gd name="T12" fmla="*/ 2411 w 3112"/>
                        <a:gd name="T13" fmla="*/ 2963 h 4754"/>
                        <a:gd name="T14" fmla="*/ 2366 w 3112"/>
                        <a:gd name="T15" fmla="*/ 2657 h 4754"/>
                        <a:gd name="T16" fmla="*/ 2328 w 3112"/>
                        <a:gd name="T17" fmla="*/ 2350 h 4754"/>
                        <a:gd name="T18" fmla="*/ 2291 w 3112"/>
                        <a:gd name="T19" fmla="*/ 2088 h 4754"/>
                        <a:gd name="T20" fmla="*/ 2214 w 3112"/>
                        <a:gd name="T21" fmla="*/ 1804 h 4754"/>
                        <a:gd name="T22" fmla="*/ 1985 w 3112"/>
                        <a:gd name="T23" fmla="*/ 1364 h 4754"/>
                        <a:gd name="T24" fmla="*/ 1899 w 3112"/>
                        <a:gd name="T25" fmla="*/ 1254 h 4754"/>
                        <a:gd name="T26" fmla="*/ 1804 w 3112"/>
                        <a:gd name="T27" fmla="*/ 1152 h 4754"/>
                        <a:gd name="T28" fmla="*/ 1563 w 3112"/>
                        <a:gd name="T29" fmla="*/ 873 h 4754"/>
                        <a:gd name="T30" fmla="*/ 1310 w 3112"/>
                        <a:gd name="T31" fmla="*/ 605 h 4754"/>
                        <a:gd name="T32" fmla="*/ 1144 w 3112"/>
                        <a:gd name="T33" fmla="*/ 475 h 4754"/>
                        <a:gd name="T34" fmla="*/ 966 w 3112"/>
                        <a:gd name="T35" fmla="*/ 358 h 4754"/>
                        <a:gd name="T36" fmla="*/ 687 w 3112"/>
                        <a:gd name="T37" fmla="*/ 187 h 4754"/>
                        <a:gd name="T38" fmla="*/ 405 w 3112"/>
                        <a:gd name="T39" fmla="*/ 55 h 4754"/>
                        <a:gd name="T40" fmla="*/ 232 w 3112"/>
                        <a:gd name="T41" fmla="*/ 20 h 4754"/>
                        <a:gd name="T42" fmla="*/ 0 w 3112"/>
                        <a:gd name="T43" fmla="*/ 0 h 475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</a:cxnLst>
                      <a:rect l="0" t="0" r="r" b="b"/>
                      <a:pathLst>
                        <a:path w="3112" h="4754">
                          <a:moveTo>
                            <a:pt x="3112" y="4754"/>
                          </a:moveTo>
                          <a:lnTo>
                            <a:pt x="2996" y="4644"/>
                          </a:lnTo>
                          <a:lnTo>
                            <a:pt x="2901" y="4515"/>
                          </a:lnTo>
                          <a:lnTo>
                            <a:pt x="2717" y="4139"/>
                          </a:lnTo>
                          <a:lnTo>
                            <a:pt x="2632" y="3860"/>
                          </a:lnTo>
                          <a:lnTo>
                            <a:pt x="2560" y="3577"/>
                          </a:lnTo>
                          <a:lnTo>
                            <a:pt x="2411" y="2963"/>
                          </a:lnTo>
                          <a:lnTo>
                            <a:pt x="2366" y="2657"/>
                          </a:lnTo>
                          <a:lnTo>
                            <a:pt x="2328" y="2350"/>
                          </a:lnTo>
                          <a:lnTo>
                            <a:pt x="2291" y="2088"/>
                          </a:lnTo>
                          <a:lnTo>
                            <a:pt x="2214" y="1804"/>
                          </a:lnTo>
                          <a:lnTo>
                            <a:pt x="1985" y="1364"/>
                          </a:lnTo>
                          <a:lnTo>
                            <a:pt x="1899" y="1254"/>
                          </a:lnTo>
                          <a:lnTo>
                            <a:pt x="1804" y="1152"/>
                          </a:lnTo>
                          <a:lnTo>
                            <a:pt x="1563" y="873"/>
                          </a:lnTo>
                          <a:lnTo>
                            <a:pt x="1310" y="605"/>
                          </a:lnTo>
                          <a:lnTo>
                            <a:pt x="1144" y="475"/>
                          </a:lnTo>
                          <a:lnTo>
                            <a:pt x="966" y="358"/>
                          </a:lnTo>
                          <a:lnTo>
                            <a:pt x="687" y="187"/>
                          </a:lnTo>
                          <a:lnTo>
                            <a:pt x="405" y="55"/>
                          </a:lnTo>
                          <a:lnTo>
                            <a:pt x="232" y="2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100" dirty="0"/>
                    </a:p>
                  </p:txBody>
                </p:sp>
                <p:sp>
                  <p:nvSpPr>
                    <p:cNvPr id="428" name="Freeform 24">
                      <a:extLst>
                        <a:ext uri="{FF2B5EF4-FFF2-40B4-BE49-F238E27FC236}">
                          <a16:creationId xmlns:a16="http://schemas.microsoft.com/office/drawing/2014/main" id="{37A0BD0B-A8AB-4535-6427-76CE2EDFBE3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410200" y="1325563"/>
                      <a:ext cx="2644775" cy="4070350"/>
                    </a:xfrm>
                    <a:custGeom>
                      <a:avLst/>
                      <a:gdLst>
                        <a:gd name="T0" fmla="*/ 3088 w 3088"/>
                        <a:gd name="T1" fmla="*/ 4753 h 4753"/>
                        <a:gd name="T2" fmla="*/ 3037 w 3088"/>
                        <a:gd name="T3" fmla="*/ 4643 h 4753"/>
                        <a:gd name="T4" fmla="*/ 3004 w 3088"/>
                        <a:gd name="T5" fmla="*/ 4526 h 4753"/>
                        <a:gd name="T6" fmla="*/ 2942 w 3088"/>
                        <a:gd name="T7" fmla="*/ 4136 h 4753"/>
                        <a:gd name="T8" fmla="*/ 2896 w 3088"/>
                        <a:gd name="T9" fmla="*/ 3501 h 4753"/>
                        <a:gd name="T10" fmla="*/ 2859 w 3088"/>
                        <a:gd name="T11" fmla="*/ 2977 h 4753"/>
                        <a:gd name="T12" fmla="*/ 2877 w 3088"/>
                        <a:gd name="T13" fmla="*/ 2682 h 4753"/>
                        <a:gd name="T14" fmla="*/ 2889 w 3088"/>
                        <a:gd name="T15" fmla="*/ 2386 h 4753"/>
                        <a:gd name="T16" fmla="*/ 2858 w 3088"/>
                        <a:gd name="T17" fmla="*/ 2234 h 4753"/>
                        <a:gd name="T18" fmla="*/ 2806 w 3088"/>
                        <a:gd name="T19" fmla="*/ 2087 h 4753"/>
                        <a:gd name="T20" fmla="*/ 2671 w 3088"/>
                        <a:gd name="T21" fmla="*/ 1772 h 4753"/>
                        <a:gd name="T22" fmla="*/ 2444 w 3088"/>
                        <a:gd name="T23" fmla="*/ 1454 h 4753"/>
                        <a:gd name="T24" fmla="*/ 2207 w 3088"/>
                        <a:gd name="T25" fmla="*/ 1181 h 4753"/>
                        <a:gd name="T26" fmla="*/ 1848 w 3088"/>
                        <a:gd name="T27" fmla="*/ 829 h 4753"/>
                        <a:gd name="T28" fmla="*/ 1674 w 3088"/>
                        <a:gd name="T29" fmla="*/ 673 h 4753"/>
                        <a:gd name="T30" fmla="*/ 1489 w 3088"/>
                        <a:gd name="T31" fmla="*/ 530 h 4753"/>
                        <a:gd name="T32" fmla="*/ 1062 w 3088"/>
                        <a:gd name="T33" fmla="*/ 298 h 4753"/>
                        <a:gd name="T34" fmla="*/ 793 w 3088"/>
                        <a:gd name="T35" fmla="*/ 173 h 4753"/>
                        <a:gd name="T36" fmla="*/ 516 w 3088"/>
                        <a:gd name="T37" fmla="*/ 71 h 4753"/>
                        <a:gd name="T38" fmla="*/ 260 w 3088"/>
                        <a:gd name="T39" fmla="*/ 17 h 4753"/>
                        <a:gd name="T40" fmla="*/ 0 w 3088"/>
                        <a:gd name="T41" fmla="*/ 0 h 475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</a:cxnLst>
                      <a:rect l="0" t="0" r="r" b="b"/>
                      <a:pathLst>
                        <a:path w="3088" h="4753">
                          <a:moveTo>
                            <a:pt x="3088" y="4753"/>
                          </a:moveTo>
                          <a:lnTo>
                            <a:pt x="3037" y="4643"/>
                          </a:lnTo>
                          <a:lnTo>
                            <a:pt x="3004" y="4526"/>
                          </a:lnTo>
                          <a:lnTo>
                            <a:pt x="2942" y="4136"/>
                          </a:lnTo>
                          <a:lnTo>
                            <a:pt x="2896" y="3501"/>
                          </a:lnTo>
                          <a:lnTo>
                            <a:pt x="2859" y="2977"/>
                          </a:lnTo>
                          <a:lnTo>
                            <a:pt x="2877" y="2682"/>
                          </a:lnTo>
                          <a:lnTo>
                            <a:pt x="2889" y="2386"/>
                          </a:lnTo>
                          <a:lnTo>
                            <a:pt x="2858" y="2234"/>
                          </a:lnTo>
                          <a:lnTo>
                            <a:pt x="2806" y="2087"/>
                          </a:lnTo>
                          <a:lnTo>
                            <a:pt x="2671" y="1772"/>
                          </a:lnTo>
                          <a:lnTo>
                            <a:pt x="2444" y="1454"/>
                          </a:lnTo>
                          <a:lnTo>
                            <a:pt x="2207" y="1181"/>
                          </a:lnTo>
                          <a:lnTo>
                            <a:pt x="1848" y="829"/>
                          </a:lnTo>
                          <a:lnTo>
                            <a:pt x="1674" y="673"/>
                          </a:lnTo>
                          <a:lnTo>
                            <a:pt x="1489" y="530"/>
                          </a:lnTo>
                          <a:lnTo>
                            <a:pt x="1062" y="298"/>
                          </a:lnTo>
                          <a:lnTo>
                            <a:pt x="793" y="173"/>
                          </a:lnTo>
                          <a:lnTo>
                            <a:pt x="516" y="71"/>
                          </a:lnTo>
                          <a:lnTo>
                            <a:pt x="260" y="17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100" dirty="0"/>
                    </a:p>
                  </p:txBody>
                </p:sp>
                <p:sp>
                  <p:nvSpPr>
                    <p:cNvPr id="429" name="Freeform 25">
                      <a:extLst>
                        <a:ext uri="{FF2B5EF4-FFF2-40B4-BE49-F238E27FC236}">
                          <a16:creationId xmlns:a16="http://schemas.microsoft.com/office/drawing/2014/main" id="{51471D39-073C-8B44-F59A-78171A759FE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445125" y="1322388"/>
                      <a:ext cx="2925763" cy="4073525"/>
                    </a:xfrm>
                    <a:custGeom>
                      <a:avLst/>
                      <a:gdLst>
                        <a:gd name="T0" fmla="*/ 3053 w 3417"/>
                        <a:gd name="T1" fmla="*/ 4756 h 4756"/>
                        <a:gd name="T2" fmla="*/ 3152 w 3417"/>
                        <a:gd name="T3" fmla="*/ 4654 h 4756"/>
                        <a:gd name="T4" fmla="*/ 3214 w 3417"/>
                        <a:gd name="T5" fmla="*/ 4522 h 4756"/>
                        <a:gd name="T6" fmla="*/ 3276 w 3417"/>
                        <a:gd name="T7" fmla="*/ 4294 h 4756"/>
                        <a:gd name="T8" fmla="*/ 3312 w 3417"/>
                        <a:gd name="T9" fmla="*/ 4058 h 4756"/>
                        <a:gd name="T10" fmla="*/ 3326 w 3417"/>
                        <a:gd name="T11" fmla="*/ 3812 h 4756"/>
                        <a:gd name="T12" fmla="*/ 3334 w 3417"/>
                        <a:gd name="T13" fmla="*/ 3564 h 4756"/>
                        <a:gd name="T14" fmla="*/ 3394 w 3417"/>
                        <a:gd name="T15" fmla="*/ 2973 h 4756"/>
                        <a:gd name="T16" fmla="*/ 3417 w 3417"/>
                        <a:gd name="T17" fmla="*/ 2669 h 4756"/>
                        <a:gd name="T18" fmla="*/ 3409 w 3417"/>
                        <a:gd name="T19" fmla="*/ 2367 h 4756"/>
                        <a:gd name="T20" fmla="*/ 3344 w 3417"/>
                        <a:gd name="T21" fmla="*/ 2159 h 4756"/>
                        <a:gd name="T22" fmla="*/ 3244 w 3417"/>
                        <a:gd name="T23" fmla="*/ 1962 h 4756"/>
                        <a:gd name="T24" fmla="*/ 3087 w 3417"/>
                        <a:gd name="T25" fmla="*/ 1745 h 4756"/>
                        <a:gd name="T26" fmla="*/ 2602 w 3417"/>
                        <a:gd name="T27" fmla="*/ 1225 h 4756"/>
                        <a:gd name="T28" fmla="*/ 2252 w 3417"/>
                        <a:gd name="T29" fmla="*/ 913 h 4756"/>
                        <a:gd name="T30" fmla="*/ 2100 w 3417"/>
                        <a:gd name="T31" fmla="*/ 774 h 4756"/>
                        <a:gd name="T32" fmla="*/ 1942 w 3417"/>
                        <a:gd name="T33" fmla="*/ 645 h 4756"/>
                        <a:gd name="T34" fmla="*/ 1486 w 3417"/>
                        <a:gd name="T35" fmla="*/ 380 h 4756"/>
                        <a:gd name="T36" fmla="*/ 1143 w 3417"/>
                        <a:gd name="T37" fmla="*/ 224 h 4756"/>
                        <a:gd name="T38" fmla="*/ 882 w 3417"/>
                        <a:gd name="T39" fmla="*/ 136 h 4756"/>
                        <a:gd name="T40" fmla="*/ 616 w 3417"/>
                        <a:gd name="T41" fmla="*/ 69 h 4756"/>
                        <a:gd name="T42" fmla="*/ 0 w 3417"/>
                        <a:gd name="T43" fmla="*/ 0 h 475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</a:cxnLst>
                      <a:rect l="0" t="0" r="r" b="b"/>
                      <a:pathLst>
                        <a:path w="3417" h="4756">
                          <a:moveTo>
                            <a:pt x="3053" y="4756"/>
                          </a:moveTo>
                          <a:lnTo>
                            <a:pt x="3152" y="4654"/>
                          </a:lnTo>
                          <a:lnTo>
                            <a:pt x="3214" y="4522"/>
                          </a:lnTo>
                          <a:lnTo>
                            <a:pt x="3276" y="4294"/>
                          </a:lnTo>
                          <a:lnTo>
                            <a:pt x="3312" y="4058"/>
                          </a:lnTo>
                          <a:lnTo>
                            <a:pt x="3326" y="3812"/>
                          </a:lnTo>
                          <a:lnTo>
                            <a:pt x="3334" y="3564"/>
                          </a:lnTo>
                          <a:lnTo>
                            <a:pt x="3394" y="2973"/>
                          </a:lnTo>
                          <a:lnTo>
                            <a:pt x="3417" y="2669"/>
                          </a:lnTo>
                          <a:lnTo>
                            <a:pt x="3409" y="2367"/>
                          </a:lnTo>
                          <a:lnTo>
                            <a:pt x="3344" y="2159"/>
                          </a:lnTo>
                          <a:lnTo>
                            <a:pt x="3244" y="1962"/>
                          </a:lnTo>
                          <a:lnTo>
                            <a:pt x="3087" y="1745"/>
                          </a:lnTo>
                          <a:lnTo>
                            <a:pt x="2602" y="1225"/>
                          </a:lnTo>
                          <a:lnTo>
                            <a:pt x="2252" y="913"/>
                          </a:lnTo>
                          <a:lnTo>
                            <a:pt x="2100" y="774"/>
                          </a:lnTo>
                          <a:lnTo>
                            <a:pt x="1942" y="645"/>
                          </a:lnTo>
                          <a:lnTo>
                            <a:pt x="1486" y="380"/>
                          </a:lnTo>
                          <a:lnTo>
                            <a:pt x="1143" y="224"/>
                          </a:lnTo>
                          <a:lnTo>
                            <a:pt x="882" y="136"/>
                          </a:lnTo>
                          <a:lnTo>
                            <a:pt x="616" y="69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100" dirty="0"/>
                    </a:p>
                  </p:txBody>
                </p:sp>
                <p:sp>
                  <p:nvSpPr>
                    <p:cNvPr id="430" name="Freeform 26">
                      <a:extLst>
                        <a:ext uri="{FF2B5EF4-FFF2-40B4-BE49-F238E27FC236}">
                          <a16:creationId xmlns:a16="http://schemas.microsoft.com/office/drawing/2014/main" id="{F563AE11-7333-1E3F-34E1-0F194876142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338763" y="1327150"/>
                      <a:ext cx="2633663" cy="984250"/>
                    </a:xfrm>
                    <a:custGeom>
                      <a:avLst/>
                      <a:gdLst>
                        <a:gd name="T0" fmla="*/ 3076 w 3076"/>
                        <a:gd name="T1" fmla="*/ 1151 h 1151"/>
                        <a:gd name="T2" fmla="*/ 2494 w 3076"/>
                        <a:gd name="T3" fmla="*/ 708 h 1151"/>
                        <a:gd name="T4" fmla="*/ 2245 w 3076"/>
                        <a:gd name="T5" fmla="*/ 538 h 1151"/>
                        <a:gd name="T6" fmla="*/ 1984 w 3076"/>
                        <a:gd name="T7" fmla="*/ 386 h 1151"/>
                        <a:gd name="T8" fmla="*/ 1708 w 3076"/>
                        <a:gd name="T9" fmla="*/ 266 h 1151"/>
                        <a:gd name="T10" fmla="*/ 1421 w 3076"/>
                        <a:gd name="T11" fmla="*/ 173 h 1151"/>
                        <a:gd name="T12" fmla="*/ 670 w 3076"/>
                        <a:gd name="T13" fmla="*/ 26 h 1151"/>
                        <a:gd name="T14" fmla="*/ 335 w 3076"/>
                        <a:gd name="T15" fmla="*/ 0 h 1151"/>
                        <a:gd name="T16" fmla="*/ 0 w 3076"/>
                        <a:gd name="T17" fmla="*/ 3 h 115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3076" h="1151">
                          <a:moveTo>
                            <a:pt x="3076" y="1151"/>
                          </a:moveTo>
                          <a:lnTo>
                            <a:pt x="2494" y="708"/>
                          </a:lnTo>
                          <a:lnTo>
                            <a:pt x="2245" y="538"/>
                          </a:lnTo>
                          <a:lnTo>
                            <a:pt x="1984" y="386"/>
                          </a:lnTo>
                          <a:lnTo>
                            <a:pt x="1708" y="266"/>
                          </a:lnTo>
                          <a:lnTo>
                            <a:pt x="1421" y="173"/>
                          </a:lnTo>
                          <a:lnTo>
                            <a:pt x="670" y="26"/>
                          </a:lnTo>
                          <a:lnTo>
                            <a:pt x="335" y="0"/>
                          </a:lnTo>
                          <a:lnTo>
                            <a:pt x="0" y="3"/>
                          </a:lnTo>
                        </a:path>
                      </a:pathLst>
                    </a:custGeom>
                    <a:noFill/>
                    <a:ln w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100" dirty="0"/>
                    </a:p>
                  </p:txBody>
                </p:sp>
                <p:sp>
                  <p:nvSpPr>
                    <p:cNvPr id="431" name="Line 27">
                      <a:extLst>
                        <a:ext uri="{FF2B5EF4-FFF2-40B4-BE49-F238E27FC236}">
                          <a16:creationId xmlns:a16="http://schemas.microsoft.com/office/drawing/2014/main" id="{BB6028CE-8AC0-F86A-7333-726382F6E04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49400" y="1446213"/>
                      <a:ext cx="1236663" cy="0"/>
                    </a:xfrm>
                    <a:prstGeom prst="line">
                      <a:avLst/>
                    </a:prstGeom>
                    <a:noFill/>
                    <a:ln w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100" dirty="0"/>
                    </a:p>
                  </p:txBody>
                </p:sp>
                <p:sp>
                  <p:nvSpPr>
                    <p:cNvPr id="432" name="Line 28">
                      <a:extLst>
                        <a:ext uri="{FF2B5EF4-FFF2-40B4-BE49-F238E27FC236}">
                          <a16:creationId xmlns:a16="http://schemas.microsoft.com/office/drawing/2014/main" id="{DB37DCD0-049B-4616-5546-4A407BD4016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525963" y="1490663"/>
                      <a:ext cx="2306638" cy="0"/>
                    </a:xfrm>
                    <a:prstGeom prst="line">
                      <a:avLst/>
                    </a:prstGeom>
                    <a:noFill/>
                    <a:ln w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100" dirty="0"/>
                    </a:p>
                  </p:txBody>
                </p:sp>
                <p:sp>
                  <p:nvSpPr>
                    <p:cNvPr id="433" name="Line 29">
                      <a:extLst>
                        <a:ext uri="{FF2B5EF4-FFF2-40B4-BE49-F238E27FC236}">
                          <a16:creationId xmlns:a16="http://schemas.microsoft.com/office/drawing/2014/main" id="{8FED4B23-4EBD-BB68-15BF-962F958FC72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82675" y="1811338"/>
                      <a:ext cx="2309813" cy="0"/>
                    </a:xfrm>
                    <a:prstGeom prst="line">
                      <a:avLst/>
                    </a:prstGeom>
                    <a:noFill/>
                    <a:ln w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100" dirty="0"/>
                    </a:p>
                  </p:txBody>
                </p:sp>
                <p:sp>
                  <p:nvSpPr>
                    <p:cNvPr id="434" name="Line 30">
                      <a:extLst>
                        <a:ext uri="{FF2B5EF4-FFF2-40B4-BE49-F238E27FC236}">
                          <a16:creationId xmlns:a16="http://schemas.microsoft.com/office/drawing/2014/main" id="{C06E7E83-782A-4A16-A529-6B3E65A0BA8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41788" y="1824038"/>
                      <a:ext cx="3541713" cy="0"/>
                    </a:xfrm>
                    <a:prstGeom prst="line">
                      <a:avLst/>
                    </a:prstGeom>
                    <a:noFill/>
                    <a:ln w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100" dirty="0"/>
                    </a:p>
                  </p:txBody>
                </p:sp>
                <p:sp>
                  <p:nvSpPr>
                    <p:cNvPr id="435" name="Line 31">
                      <a:extLst>
                        <a:ext uri="{FF2B5EF4-FFF2-40B4-BE49-F238E27FC236}">
                          <a16:creationId xmlns:a16="http://schemas.microsoft.com/office/drawing/2014/main" id="{4DA275C0-4A83-F256-ABEC-7829B671C37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88975" y="2286000"/>
                      <a:ext cx="2547938" cy="0"/>
                    </a:xfrm>
                    <a:prstGeom prst="line">
                      <a:avLst/>
                    </a:prstGeom>
                    <a:noFill/>
                    <a:ln w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100" dirty="0"/>
                    </a:p>
                  </p:txBody>
                </p:sp>
                <p:sp>
                  <p:nvSpPr>
                    <p:cNvPr id="436" name="Line 32">
                      <a:extLst>
                        <a:ext uri="{FF2B5EF4-FFF2-40B4-BE49-F238E27FC236}">
                          <a16:creationId xmlns:a16="http://schemas.microsoft.com/office/drawing/2014/main" id="{C80FFA1F-380D-8183-3D49-35A6B1505A0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29063" y="2311400"/>
                      <a:ext cx="4403725" cy="0"/>
                    </a:xfrm>
                    <a:prstGeom prst="line">
                      <a:avLst/>
                    </a:prstGeom>
                    <a:noFill/>
                    <a:ln w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100" dirty="0"/>
                    </a:p>
                  </p:txBody>
                </p:sp>
                <p:sp>
                  <p:nvSpPr>
                    <p:cNvPr id="437" name="Freeform 33">
                      <a:extLst>
                        <a:ext uri="{FF2B5EF4-FFF2-40B4-BE49-F238E27FC236}">
                          <a16:creationId xmlns:a16="http://schemas.microsoft.com/office/drawing/2014/main" id="{1986DA19-4BA1-E91C-1CC9-CDC7F878276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865188" y="1293813"/>
                      <a:ext cx="1254125" cy="4116388"/>
                    </a:xfrm>
                    <a:custGeom>
                      <a:avLst/>
                      <a:gdLst>
                        <a:gd name="T0" fmla="*/ 0 w 1464"/>
                        <a:gd name="T1" fmla="*/ 4808 h 4808"/>
                        <a:gd name="T2" fmla="*/ 273 w 1464"/>
                        <a:gd name="T3" fmla="*/ 4514 h 4808"/>
                        <a:gd name="T4" fmla="*/ 505 w 1464"/>
                        <a:gd name="T5" fmla="*/ 4133 h 4808"/>
                        <a:gd name="T6" fmla="*/ 745 w 1464"/>
                        <a:gd name="T7" fmla="*/ 3505 h 4808"/>
                        <a:gd name="T8" fmla="*/ 902 w 1464"/>
                        <a:gd name="T9" fmla="*/ 2900 h 4808"/>
                        <a:gd name="T10" fmla="*/ 986 w 1464"/>
                        <a:gd name="T11" fmla="*/ 2333 h 4808"/>
                        <a:gd name="T12" fmla="*/ 1006 w 1464"/>
                        <a:gd name="T13" fmla="*/ 2058 h 4808"/>
                        <a:gd name="T14" fmla="*/ 1026 w 1464"/>
                        <a:gd name="T15" fmla="*/ 1782 h 4808"/>
                        <a:gd name="T16" fmla="*/ 1119 w 1464"/>
                        <a:gd name="T17" fmla="*/ 1146 h 4808"/>
                        <a:gd name="T18" fmla="*/ 1235 w 1464"/>
                        <a:gd name="T19" fmla="*/ 579 h 4808"/>
                        <a:gd name="T20" fmla="*/ 1336 w 1464"/>
                        <a:gd name="T21" fmla="*/ 215 h 4808"/>
                        <a:gd name="T22" fmla="*/ 1389 w 1464"/>
                        <a:gd name="T23" fmla="*/ 100 h 4808"/>
                        <a:gd name="T24" fmla="*/ 1464 w 1464"/>
                        <a:gd name="T25" fmla="*/ 0 h 480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</a:cxnLst>
                      <a:rect l="0" t="0" r="r" b="b"/>
                      <a:pathLst>
                        <a:path w="1464" h="4808">
                          <a:moveTo>
                            <a:pt x="0" y="4808"/>
                          </a:moveTo>
                          <a:lnTo>
                            <a:pt x="273" y="4514"/>
                          </a:lnTo>
                          <a:lnTo>
                            <a:pt x="505" y="4133"/>
                          </a:lnTo>
                          <a:lnTo>
                            <a:pt x="745" y="3505"/>
                          </a:lnTo>
                          <a:lnTo>
                            <a:pt x="902" y="2900"/>
                          </a:lnTo>
                          <a:lnTo>
                            <a:pt x="986" y="2333"/>
                          </a:lnTo>
                          <a:lnTo>
                            <a:pt x="1006" y="2058"/>
                          </a:lnTo>
                          <a:lnTo>
                            <a:pt x="1026" y="1782"/>
                          </a:lnTo>
                          <a:lnTo>
                            <a:pt x="1119" y="1146"/>
                          </a:lnTo>
                          <a:lnTo>
                            <a:pt x="1235" y="579"/>
                          </a:lnTo>
                          <a:lnTo>
                            <a:pt x="1336" y="215"/>
                          </a:lnTo>
                          <a:lnTo>
                            <a:pt x="1389" y="100"/>
                          </a:lnTo>
                          <a:lnTo>
                            <a:pt x="1464" y="0"/>
                          </a:lnTo>
                        </a:path>
                      </a:pathLst>
                    </a:custGeom>
                    <a:noFill/>
                    <a:ln w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100" dirty="0"/>
                    </a:p>
                  </p:txBody>
                </p:sp>
                <p:sp>
                  <p:nvSpPr>
                    <p:cNvPr id="438" name="Freeform 34">
                      <a:extLst>
                        <a:ext uri="{FF2B5EF4-FFF2-40B4-BE49-F238E27FC236}">
                          <a16:creationId xmlns:a16="http://schemas.microsoft.com/office/drawing/2014/main" id="{175F26D1-780F-8D34-2F57-FBC67E0A00D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143125" y="3268663"/>
                      <a:ext cx="957263" cy="2144713"/>
                    </a:xfrm>
                    <a:custGeom>
                      <a:avLst/>
                      <a:gdLst>
                        <a:gd name="T0" fmla="*/ 1118 w 1118"/>
                        <a:gd name="T1" fmla="*/ 2503 h 2503"/>
                        <a:gd name="T2" fmla="*/ 892 w 1118"/>
                        <a:gd name="T3" fmla="*/ 2422 h 2503"/>
                        <a:gd name="T4" fmla="*/ 691 w 1118"/>
                        <a:gd name="T5" fmla="*/ 2243 h 2503"/>
                        <a:gd name="T6" fmla="*/ 476 w 1118"/>
                        <a:gd name="T7" fmla="*/ 1911 h 2503"/>
                        <a:gd name="T8" fmla="*/ 325 w 1118"/>
                        <a:gd name="T9" fmla="*/ 1587 h 2503"/>
                        <a:gd name="T10" fmla="*/ 211 w 1118"/>
                        <a:gd name="T11" fmla="*/ 1208 h 2503"/>
                        <a:gd name="T12" fmla="*/ 65 w 1118"/>
                        <a:gd name="T13" fmla="*/ 650 h 2503"/>
                        <a:gd name="T14" fmla="*/ 0 w 1118"/>
                        <a:gd name="T15" fmla="*/ 0 h 250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1118" h="2503">
                          <a:moveTo>
                            <a:pt x="1118" y="2503"/>
                          </a:moveTo>
                          <a:lnTo>
                            <a:pt x="892" y="2422"/>
                          </a:lnTo>
                          <a:lnTo>
                            <a:pt x="691" y="2243"/>
                          </a:lnTo>
                          <a:lnTo>
                            <a:pt x="476" y="1911"/>
                          </a:lnTo>
                          <a:lnTo>
                            <a:pt x="325" y="1587"/>
                          </a:lnTo>
                          <a:lnTo>
                            <a:pt x="211" y="1208"/>
                          </a:lnTo>
                          <a:lnTo>
                            <a:pt x="65" y="65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100" dirty="0"/>
                    </a:p>
                  </p:txBody>
                </p:sp>
                <p:sp>
                  <p:nvSpPr>
                    <p:cNvPr id="439" name="Freeform 35">
                      <a:extLst>
                        <a:ext uri="{FF2B5EF4-FFF2-40B4-BE49-F238E27FC236}">
                          <a16:creationId xmlns:a16="http://schemas.microsoft.com/office/drawing/2014/main" id="{4955532E-2B5F-403D-0B5E-4511E041A4F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097088" y="1285875"/>
                      <a:ext cx="860425" cy="522288"/>
                    </a:xfrm>
                    <a:custGeom>
                      <a:avLst/>
                      <a:gdLst>
                        <a:gd name="T0" fmla="*/ 1006 w 1006"/>
                        <a:gd name="T1" fmla="*/ 611 h 611"/>
                        <a:gd name="T2" fmla="*/ 826 w 1006"/>
                        <a:gd name="T3" fmla="*/ 370 h 611"/>
                        <a:gd name="T4" fmla="*/ 593 w 1006"/>
                        <a:gd name="T5" fmla="*/ 180 h 611"/>
                        <a:gd name="T6" fmla="*/ 308 w 1006"/>
                        <a:gd name="T7" fmla="*/ 56 h 611"/>
                        <a:gd name="T8" fmla="*/ 0 w 1006"/>
                        <a:gd name="T9" fmla="*/ 0 h 61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006" h="611">
                          <a:moveTo>
                            <a:pt x="1006" y="611"/>
                          </a:moveTo>
                          <a:lnTo>
                            <a:pt x="826" y="370"/>
                          </a:lnTo>
                          <a:lnTo>
                            <a:pt x="593" y="180"/>
                          </a:lnTo>
                          <a:lnTo>
                            <a:pt x="308" y="56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100" dirty="0"/>
                    </a:p>
                  </p:txBody>
                </p:sp>
                <p:sp>
                  <p:nvSpPr>
                    <p:cNvPr id="440" name="Line 36">
                      <a:extLst>
                        <a:ext uri="{FF2B5EF4-FFF2-40B4-BE49-F238E27FC236}">
                          <a16:creationId xmlns:a16="http://schemas.microsoft.com/office/drawing/2014/main" id="{977572C6-DBA9-E921-722C-4ACDB58F942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46300" y="3349625"/>
                      <a:ext cx="6686550" cy="0"/>
                    </a:xfrm>
                    <a:prstGeom prst="line">
                      <a:avLst/>
                    </a:prstGeom>
                    <a:noFill/>
                    <a:ln w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100" dirty="0"/>
                    </a:p>
                  </p:txBody>
                </p:sp>
                <p:sp>
                  <p:nvSpPr>
                    <p:cNvPr id="441" name="Line 37">
                      <a:extLst>
                        <a:ext uri="{FF2B5EF4-FFF2-40B4-BE49-F238E27FC236}">
                          <a16:creationId xmlns:a16="http://schemas.microsoft.com/office/drawing/2014/main" id="{C2844857-EA45-57F5-9267-0B8F9B60CD4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5588" y="3349625"/>
                      <a:ext cx="1884363" cy="0"/>
                    </a:xfrm>
                    <a:prstGeom prst="line">
                      <a:avLst/>
                    </a:prstGeom>
                    <a:noFill/>
                    <a:ln w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100" dirty="0"/>
                    </a:p>
                  </p:txBody>
                </p:sp>
                <p:sp>
                  <p:nvSpPr>
                    <p:cNvPr id="442" name="Line 38">
                      <a:extLst>
                        <a:ext uri="{FF2B5EF4-FFF2-40B4-BE49-F238E27FC236}">
                          <a16:creationId xmlns:a16="http://schemas.microsoft.com/office/drawing/2014/main" id="{7D195CDA-69FF-7731-F58F-9034A4374A6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75063" y="2868613"/>
                      <a:ext cx="4945063" cy="0"/>
                    </a:xfrm>
                    <a:prstGeom prst="line">
                      <a:avLst/>
                    </a:prstGeom>
                    <a:noFill/>
                    <a:ln w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100" dirty="0"/>
                    </a:p>
                  </p:txBody>
                </p:sp>
                <p:sp>
                  <p:nvSpPr>
                    <p:cNvPr id="443" name="Line 39">
                      <a:extLst>
                        <a:ext uri="{FF2B5EF4-FFF2-40B4-BE49-F238E27FC236}">
                          <a16:creationId xmlns:a16="http://schemas.microsoft.com/office/drawing/2014/main" id="{55B90845-2582-88CA-0760-133AD7CE3C4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4175" y="2868613"/>
                      <a:ext cx="3079750" cy="0"/>
                    </a:xfrm>
                    <a:prstGeom prst="line">
                      <a:avLst/>
                    </a:prstGeom>
                    <a:noFill/>
                    <a:ln w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100" dirty="0"/>
                    </a:p>
                  </p:txBody>
                </p:sp>
                <p:sp>
                  <p:nvSpPr>
                    <p:cNvPr id="444" name="Line 40">
                      <a:extLst>
                        <a:ext uri="{FF2B5EF4-FFF2-40B4-BE49-F238E27FC236}">
                          <a16:creationId xmlns:a16="http://schemas.microsoft.com/office/drawing/2014/main" id="{149AE40F-7BBC-A32A-0214-E541B8C7EF2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564313" y="3843338"/>
                      <a:ext cx="2279650" cy="0"/>
                    </a:xfrm>
                    <a:prstGeom prst="line">
                      <a:avLst/>
                    </a:prstGeom>
                    <a:noFill/>
                    <a:ln w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100" dirty="0"/>
                    </a:p>
                  </p:txBody>
                </p:sp>
                <p:sp>
                  <p:nvSpPr>
                    <p:cNvPr id="445" name="Line 41">
                      <a:extLst>
                        <a:ext uri="{FF2B5EF4-FFF2-40B4-BE49-F238E27FC236}">
                          <a16:creationId xmlns:a16="http://schemas.microsoft.com/office/drawing/2014/main" id="{4E9A9357-6548-D728-0E37-39FF3884724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834188" y="4375150"/>
                      <a:ext cx="1892300" cy="0"/>
                    </a:xfrm>
                    <a:prstGeom prst="line">
                      <a:avLst/>
                    </a:prstGeom>
                    <a:noFill/>
                    <a:ln w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100" dirty="0"/>
                    </a:p>
                  </p:txBody>
                </p:sp>
                <p:sp>
                  <p:nvSpPr>
                    <p:cNvPr id="446" name="Line 42">
                      <a:extLst>
                        <a:ext uri="{FF2B5EF4-FFF2-40B4-BE49-F238E27FC236}">
                          <a16:creationId xmlns:a16="http://schemas.microsoft.com/office/drawing/2014/main" id="{245947F9-D603-D201-D99B-370DD7D6D2F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159625" y="4862513"/>
                      <a:ext cx="1392238" cy="0"/>
                    </a:xfrm>
                    <a:prstGeom prst="line">
                      <a:avLst/>
                    </a:prstGeom>
                    <a:noFill/>
                    <a:ln w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100" dirty="0"/>
                    </a:p>
                  </p:txBody>
                </p:sp>
                <p:sp>
                  <p:nvSpPr>
                    <p:cNvPr id="447" name="Line 43">
                      <a:extLst>
                        <a:ext uri="{FF2B5EF4-FFF2-40B4-BE49-F238E27FC236}">
                          <a16:creationId xmlns:a16="http://schemas.microsoft.com/office/drawing/2014/main" id="{EB2FEE46-5F1B-5454-FCBD-887E3AE339F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494588" y="5184775"/>
                      <a:ext cx="876300" cy="0"/>
                    </a:xfrm>
                    <a:prstGeom prst="line">
                      <a:avLst/>
                    </a:prstGeom>
                    <a:noFill/>
                    <a:ln w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100" dirty="0"/>
                    </a:p>
                  </p:txBody>
                </p:sp>
                <p:sp>
                  <p:nvSpPr>
                    <p:cNvPr id="448" name="Line 44">
                      <a:extLst>
                        <a:ext uri="{FF2B5EF4-FFF2-40B4-BE49-F238E27FC236}">
                          <a16:creationId xmlns:a16="http://schemas.microsoft.com/office/drawing/2014/main" id="{3F53A839-8AFF-E0C0-5171-B9EDF7DADA8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54550" y="5184775"/>
                      <a:ext cx="892175" cy="0"/>
                    </a:xfrm>
                    <a:prstGeom prst="line">
                      <a:avLst/>
                    </a:prstGeom>
                    <a:noFill/>
                    <a:ln w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100" dirty="0"/>
                    </a:p>
                  </p:txBody>
                </p:sp>
                <p:sp>
                  <p:nvSpPr>
                    <p:cNvPr id="449" name="Line 45">
                      <a:extLst>
                        <a:ext uri="{FF2B5EF4-FFF2-40B4-BE49-F238E27FC236}">
                          <a16:creationId xmlns:a16="http://schemas.microsoft.com/office/drawing/2014/main" id="{8B882618-229A-E320-301E-D47B623AE13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419600" y="4862513"/>
                      <a:ext cx="1377950" cy="0"/>
                    </a:xfrm>
                    <a:prstGeom prst="line">
                      <a:avLst/>
                    </a:prstGeom>
                    <a:noFill/>
                    <a:ln w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100" dirty="0"/>
                    </a:p>
                  </p:txBody>
                </p:sp>
                <p:sp>
                  <p:nvSpPr>
                    <p:cNvPr id="450" name="Line 46">
                      <a:extLst>
                        <a:ext uri="{FF2B5EF4-FFF2-40B4-BE49-F238E27FC236}">
                          <a16:creationId xmlns:a16="http://schemas.microsoft.com/office/drawing/2014/main" id="{3B21880C-78E8-3C3E-965C-1823BE97E84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11638" y="4375150"/>
                      <a:ext cx="1912938" cy="0"/>
                    </a:xfrm>
                    <a:prstGeom prst="line">
                      <a:avLst/>
                    </a:prstGeom>
                    <a:noFill/>
                    <a:ln w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100" dirty="0"/>
                    </a:p>
                  </p:txBody>
                </p:sp>
                <p:sp>
                  <p:nvSpPr>
                    <p:cNvPr id="451" name="Line 47">
                      <a:extLst>
                        <a:ext uri="{FF2B5EF4-FFF2-40B4-BE49-F238E27FC236}">
                          <a16:creationId xmlns:a16="http://schemas.microsoft.com/office/drawing/2014/main" id="{3F4DB372-6D12-43C8-FC0B-462A8529DEC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70350" y="3843338"/>
                      <a:ext cx="2287588" cy="0"/>
                    </a:xfrm>
                    <a:prstGeom prst="line">
                      <a:avLst/>
                    </a:prstGeom>
                    <a:noFill/>
                    <a:ln w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100" dirty="0"/>
                    </a:p>
                  </p:txBody>
                </p:sp>
                <p:sp>
                  <p:nvSpPr>
                    <p:cNvPr id="452" name="Line 48">
                      <a:extLst>
                        <a:ext uri="{FF2B5EF4-FFF2-40B4-BE49-F238E27FC236}">
                          <a16:creationId xmlns:a16="http://schemas.microsoft.com/office/drawing/2014/main" id="{6BFB7AEF-88F0-6A5B-59F4-B6DC4C4F640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00275" y="3843338"/>
                      <a:ext cx="1779588" cy="0"/>
                    </a:xfrm>
                    <a:prstGeom prst="line">
                      <a:avLst/>
                    </a:prstGeom>
                    <a:noFill/>
                    <a:ln w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100" dirty="0"/>
                    </a:p>
                  </p:txBody>
                </p:sp>
                <p:sp>
                  <p:nvSpPr>
                    <p:cNvPr id="453" name="Line 49">
                      <a:extLst>
                        <a:ext uri="{FF2B5EF4-FFF2-40B4-BE49-F238E27FC236}">
                          <a16:creationId xmlns:a16="http://schemas.microsoft.com/office/drawing/2014/main" id="{A89EC957-A9CB-4140-B1D0-A5106EAA5AA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6063" y="3843338"/>
                      <a:ext cx="1806575" cy="0"/>
                    </a:xfrm>
                    <a:prstGeom prst="line">
                      <a:avLst/>
                    </a:prstGeom>
                    <a:noFill/>
                    <a:ln w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100" dirty="0"/>
                    </a:p>
                  </p:txBody>
                </p:sp>
                <p:sp>
                  <p:nvSpPr>
                    <p:cNvPr id="454" name="Line 50">
                      <a:extLst>
                        <a:ext uri="{FF2B5EF4-FFF2-40B4-BE49-F238E27FC236}">
                          <a16:creationId xmlns:a16="http://schemas.microsoft.com/office/drawing/2014/main" id="{4AB5E003-F79E-A1C7-E039-1B8BA2F25F2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43150" y="4375150"/>
                      <a:ext cx="1508125" cy="0"/>
                    </a:xfrm>
                    <a:prstGeom prst="line">
                      <a:avLst/>
                    </a:prstGeom>
                    <a:noFill/>
                    <a:ln w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100" dirty="0"/>
                    </a:p>
                  </p:txBody>
                </p:sp>
                <p:sp>
                  <p:nvSpPr>
                    <p:cNvPr id="455" name="Line 51">
                      <a:extLst>
                        <a:ext uri="{FF2B5EF4-FFF2-40B4-BE49-F238E27FC236}">
                          <a16:creationId xmlns:a16="http://schemas.microsoft.com/office/drawing/2014/main" id="{685753C7-F142-8E7B-0353-D52EC1C4BE9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7025" y="4375150"/>
                      <a:ext cx="1498600" cy="0"/>
                    </a:xfrm>
                    <a:prstGeom prst="line">
                      <a:avLst/>
                    </a:prstGeom>
                    <a:noFill/>
                    <a:ln w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100" dirty="0"/>
                    </a:p>
                  </p:txBody>
                </p:sp>
                <p:sp>
                  <p:nvSpPr>
                    <p:cNvPr id="456" name="Line 52">
                      <a:extLst>
                        <a:ext uri="{FF2B5EF4-FFF2-40B4-BE49-F238E27FC236}">
                          <a16:creationId xmlns:a16="http://schemas.microsoft.com/office/drawing/2014/main" id="{EB28F4B9-C5C1-FD5E-E5E9-F7499AFBA00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24125" y="4862513"/>
                      <a:ext cx="1104900" cy="0"/>
                    </a:xfrm>
                    <a:prstGeom prst="line">
                      <a:avLst/>
                    </a:prstGeom>
                    <a:noFill/>
                    <a:ln w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100" dirty="0"/>
                    </a:p>
                  </p:txBody>
                </p:sp>
                <p:sp>
                  <p:nvSpPr>
                    <p:cNvPr id="457" name="Line 53">
                      <a:extLst>
                        <a:ext uri="{FF2B5EF4-FFF2-40B4-BE49-F238E27FC236}">
                          <a16:creationId xmlns:a16="http://schemas.microsoft.com/office/drawing/2014/main" id="{C45A880C-8D6D-EAD1-B57D-936A875557C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6563" y="4862513"/>
                      <a:ext cx="1127125" cy="0"/>
                    </a:xfrm>
                    <a:prstGeom prst="line">
                      <a:avLst/>
                    </a:prstGeom>
                    <a:noFill/>
                    <a:ln w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100" dirty="0"/>
                    </a:p>
                  </p:txBody>
                </p:sp>
                <p:sp>
                  <p:nvSpPr>
                    <p:cNvPr id="458" name="Line 54">
                      <a:extLst>
                        <a:ext uri="{FF2B5EF4-FFF2-40B4-BE49-F238E27FC236}">
                          <a16:creationId xmlns:a16="http://schemas.microsoft.com/office/drawing/2014/main" id="{D2D7D6F2-4F61-A25E-B444-DF629548D8E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36850" y="5184775"/>
                      <a:ext cx="704850" cy="0"/>
                    </a:xfrm>
                    <a:prstGeom prst="line">
                      <a:avLst/>
                    </a:prstGeom>
                    <a:noFill/>
                    <a:ln w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100" dirty="0"/>
                    </a:p>
                  </p:txBody>
                </p:sp>
                <p:sp>
                  <p:nvSpPr>
                    <p:cNvPr id="459" name="Line 55">
                      <a:extLst>
                        <a:ext uri="{FF2B5EF4-FFF2-40B4-BE49-F238E27FC236}">
                          <a16:creationId xmlns:a16="http://schemas.microsoft.com/office/drawing/2014/main" id="{13870850-0513-7F17-3294-1EA9AF5C409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55625" y="5184775"/>
                      <a:ext cx="774700" cy="0"/>
                    </a:xfrm>
                    <a:prstGeom prst="line">
                      <a:avLst/>
                    </a:prstGeom>
                    <a:noFill/>
                    <a:ln w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100" dirty="0"/>
                    </a:p>
                  </p:txBody>
                </p:sp>
              </p:grpSp>
            </p:grpSp>
          </p:grpSp>
        </p:grpSp>
      </p:grpSp>
    </p:spTree>
    <p:extLst>
      <p:ext uri="{BB962C8B-B14F-4D97-AF65-F5344CB8AC3E}">
        <p14:creationId xmlns:p14="http://schemas.microsoft.com/office/powerpoint/2010/main" val="1325830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6863724-8ECE-4CE9-9E33-E152D2A5A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II. Distortions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30A7822-55C4-8DCC-11F0-6D2804B8473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4" name="Picture Placeholder 43">
            <a:extLst>
              <a:ext uri="{FF2B5EF4-FFF2-40B4-BE49-F238E27FC236}">
                <a16:creationId xmlns:a16="http://schemas.microsoft.com/office/drawing/2014/main" id="{071F4300-7DBF-B572-B6B0-1B0AD121B29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2089" b="12089"/>
          <a:stretch/>
        </p:blipFill>
        <p:spPr/>
      </p:pic>
    </p:spTree>
    <p:extLst>
      <p:ext uri="{BB962C8B-B14F-4D97-AF65-F5344CB8AC3E}">
        <p14:creationId xmlns:p14="http://schemas.microsoft.com/office/powerpoint/2010/main" val="37394101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922FE4-F391-785F-AD5C-C8AD6E1F18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57BCD68-71C9-CC11-F4FB-B3315BDFD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II. Distortions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27D1B9D-959E-F0E7-324D-F9EE7F90F64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A. Projection Area</a:t>
            </a:r>
          </a:p>
          <a:p>
            <a:pPr lvl="1"/>
            <a:r>
              <a:rPr lang="en-US" dirty="0"/>
              <a:t>The smaller the area projected, the smaller the distortions.</a:t>
            </a:r>
          </a:p>
          <a:p>
            <a:endParaRPr lang="en-US" dirty="0"/>
          </a:p>
        </p:txBody>
      </p:sp>
      <p:pic>
        <p:nvPicPr>
          <p:cNvPr id="2" name="Picture 1" descr="globe1.png">
            <a:extLst>
              <a:ext uri="{FF2B5EF4-FFF2-40B4-BE49-F238E27FC236}">
                <a16:creationId xmlns:a16="http://schemas.microsoft.com/office/drawing/2014/main" id="{9CB5EA9D-0F9F-9CA4-667C-A432DECB3FF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7750" y="2370497"/>
            <a:ext cx="2365053" cy="236505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BA2FCD5-AA16-44E9-3689-E32CF9C15CD5}"/>
              </a:ext>
            </a:extLst>
          </p:cNvPr>
          <p:cNvGrpSpPr/>
          <p:nvPr/>
        </p:nvGrpSpPr>
        <p:grpSpPr>
          <a:xfrm>
            <a:off x="6770367" y="1724474"/>
            <a:ext cx="4757788" cy="4188500"/>
            <a:chOff x="2930488" y="1828800"/>
            <a:chExt cx="4757788" cy="4188500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78A11741-D8CD-477C-8941-3FBF57771DB7}"/>
                </a:ext>
              </a:extLst>
            </p:cNvPr>
            <p:cNvCxnSpPr/>
            <p:nvPr/>
          </p:nvCxnSpPr>
          <p:spPr>
            <a:xfrm>
              <a:off x="7200900" y="5086350"/>
              <a:ext cx="428625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5F82DD9A-3766-986B-88E9-6D78D38294FE}"/>
                </a:ext>
              </a:extLst>
            </p:cNvPr>
            <p:cNvCxnSpPr/>
            <p:nvPr/>
          </p:nvCxnSpPr>
          <p:spPr>
            <a:xfrm flipV="1">
              <a:off x="3076575" y="1876425"/>
              <a:ext cx="0" cy="438150"/>
            </a:xfrm>
            <a:prstGeom prst="straightConnector1">
              <a:avLst/>
            </a:prstGeom>
            <a:ln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3" name="TextBox 452">
              <a:extLst>
                <a:ext uri="{FF2B5EF4-FFF2-40B4-BE49-F238E27FC236}">
                  <a16:creationId xmlns:a16="http://schemas.microsoft.com/office/drawing/2014/main" id="{768B5FD2-1D70-3ECB-7C16-FF3D6B91B887}"/>
                </a:ext>
              </a:extLst>
            </p:cNvPr>
            <p:cNvSpPr txBox="1"/>
            <p:nvPr/>
          </p:nvSpPr>
          <p:spPr>
            <a:xfrm>
              <a:off x="7391400" y="4695825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E</a:t>
              </a:r>
            </a:p>
          </p:txBody>
        </p:sp>
        <p:sp>
          <p:nvSpPr>
            <p:cNvPr id="528" name="TextBox 527">
              <a:extLst>
                <a:ext uri="{FF2B5EF4-FFF2-40B4-BE49-F238E27FC236}">
                  <a16:creationId xmlns:a16="http://schemas.microsoft.com/office/drawing/2014/main" id="{01015E99-4867-902D-C9E6-025B120CBCB6}"/>
                </a:ext>
              </a:extLst>
            </p:cNvPr>
            <p:cNvSpPr txBox="1"/>
            <p:nvPr/>
          </p:nvSpPr>
          <p:spPr>
            <a:xfrm>
              <a:off x="3086100" y="1828800"/>
              <a:ext cx="3337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N</a:t>
              </a:r>
            </a:p>
          </p:txBody>
        </p:sp>
        <p:pic>
          <p:nvPicPr>
            <p:cNvPr id="530" name="Picture 529">
              <a:extLst>
                <a:ext uri="{FF2B5EF4-FFF2-40B4-BE49-F238E27FC236}">
                  <a16:creationId xmlns:a16="http://schemas.microsoft.com/office/drawing/2014/main" id="{E2985286-470E-7443-58D8-D2FA0922B7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30488" y="2381234"/>
              <a:ext cx="4305652" cy="2740115"/>
            </a:xfrm>
            <a:prstGeom prst="rect">
              <a:avLst/>
            </a:prstGeom>
          </p:spPr>
        </p:pic>
        <p:sp>
          <p:nvSpPr>
            <p:cNvPr id="531" name="TextBox 530">
              <a:extLst>
                <a:ext uri="{FF2B5EF4-FFF2-40B4-BE49-F238E27FC236}">
                  <a16:creationId xmlns:a16="http://schemas.microsoft.com/office/drawing/2014/main" id="{1F0647C5-10B0-29D2-654C-0D20DE452473}"/>
                </a:ext>
              </a:extLst>
            </p:cNvPr>
            <p:cNvSpPr txBox="1"/>
            <p:nvPr/>
          </p:nvSpPr>
          <p:spPr>
            <a:xfrm>
              <a:off x="3649376" y="5370969"/>
              <a:ext cx="282840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Grid (2D) - Solid red</a:t>
              </a:r>
            </a:p>
            <a:p>
              <a:pPr algn="ctr"/>
              <a:r>
                <a:rPr lang="en-US" dirty="0">
                  <a:solidFill>
                    <a:srgbClr val="0000FF"/>
                  </a:solidFill>
                </a:rPr>
                <a:t>Geodetic (3D) - Dashed blue</a:t>
              </a:r>
            </a:p>
          </p:txBody>
        </p:sp>
      </p:grpSp>
      <p:grpSp>
        <p:nvGrpSpPr>
          <p:cNvPr id="532" name="Group 531">
            <a:extLst>
              <a:ext uri="{FF2B5EF4-FFF2-40B4-BE49-F238E27FC236}">
                <a16:creationId xmlns:a16="http://schemas.microsoft.com/office/drawing/2014/main" id="{B1F8DAC7-9805-A6A0-7F8C-5AB867283DF0}"/>
              </a:ext>
            </a:extLst>
          </p:cNvPr>
          <p:cNvGrpSpPr/>
          <p:nvPr/>
        </p:nvGrpSpPr>
        <p:grpSpPr>
          <a:xfrm>
            <a:off x="5616919" y="3138022"/>
            <a:ext cx="914400" cy="636162"/>
            <a:chOff x="4716374" y="4315658"/>
            <a:chExt cx="914400" cy="636162"/>
          </a:xfrm>
        </p:grpSpPr>
        <p:sp>
          <p:nvSpPr>
            <p:cNvPr id="533" name="AutoShape 3">
              <a:extLst>
                <a:ext uri="{FF2B5EF4-FFF2-40B4-BE49-F238E27FC236}">
                  <a16:creationId xmlns:a16="http://schemas.microsoft.com/office/drawing/2014/main" id="{306002EB-7372-6A0E-47B0-5BFC62F1E48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 rot="16200000">
              <a:off x="4855493" y="4176539"/>
              <a:ext cx="636162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4" name="Freeform 5">
              <a:extLst>
                <a:ext uri="{FF2B5EF4-FFF2-40B4-BE49-F238E27FC236}">
                  <a16:creationId xmlns:a16="http://schemas.microsoft.com/office/drawing/2014/main" id="{7B56E174-96AB-056F-BAA0-626E62F7E7D2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4820946" y="4427137"/>
              <a:ext cx="594322" cy="418910"/>
            </a:xfrm>
            <a:custGeom>
              <a:avLst/>
              <a:gdLst>
                <a:gd name="T0" fmla="*/ 1121 w 1876"/>
                <a:gd name="T1" fmla="*/ 2200 h 2213"/>
                <a:gd name="T2" fmla="*/ 1181 w 1876"/>
                <a:gd name="T3" fmla="*/ 2192 h 2213"/>
                <a:gd name="T4" fmla="*/ 1173 w 1876"/>
                <a:gd name="T5" fmla="*/ 2011 h 2213"/>
                <a:gd name="T6" fmla="*/ 1177 w 1876"/>
                <a:gd name="T7" fmla="*/ 1830 h 2213"/>
                <a:gd name="T8" fmla="*/ 1190 w 1876"/>
                <a:gd name="T9" fmla="*/ 1649 h 2213"/>
                <a:gd name="T10" fmla="*/ 1214 w 1876"/>
                <a:gd name="T11" fmla="*/ 1470 h 2213"/>
                <a:gd name="T12" fmla="*/ 1249 w 1876"/>
                <a:gd name="T13" fmla="*/ 1292 h 2213"/>
                <a:gd name="T14" fmla="*/ 1293 w 1876"/>
                <a:gd name="T15" fmla="*/ 1116 h 2213"/>
                <a:gd name="T16" fmla="*/ 1348 w 1876"/>
                <a:gd name="T17" fmla="*/ 944 h 2213"/>
                <a:gd name="T18" fmla="*/ 1413 w 1876"/>
                <a:gd name="T19" fmla="*/ 775 h 2213"/>
                <a:gd name="T20" fmla="*/ 1487 w 1876"/>
                <a:gd name="T21" fmla="*/ 610 h 2213"/>
                <a:gd name="T22" fmla="*/ 1571 w 1876"/>
                <a:gd name="T23" fmla="*/ 449 h 2213"/>
                <a:gd name="T24" fmla="*/ 1664 w 1876"/>
                <a:gd name="T25" fmla="*/ 293 h 2213"/>
                <a:gd name="T26" fmla="*/ 1765 w 1876"/>
                <a:gd name="T27" fmla="*/ 144 h 2213"/>
                <a:gd name="T28" fmla="*/ 1876 w 1876"/>
                <a:gd name="T29" fmla="*/ 0 h 2213"/>
                <a:gd name="T30" fmla="*/ 1153 w 1876"/>
                <a:gd name="T31" fmla="*/ 238 h 2213"/>
                <a:gd name="T32" fmla="*/ 1115 w 1876"/>
                <a:gd name="T33" fmla="*/ 250 h 2213"/>
                <a:gd name="T34" fmla="*/ 1076 w 1876"/>
                <a:gd name="T35" fmla="*/ 259 h 2213"/>
                <a:gd name="T36" fmla="*/ 1037 w 1876"/>
                <a:gd name="T37" fmla="*/ 265 h 2213"/>
                <a:gd name="T38" fmla="*/ 998 w 1876"/>
                <a:gd name="T39" fmla="*/ 270 h 2213"/>
                <a:gd name="T40" fmla="*/ 958 w 1876"/>
                <a:gd name="T41" fmla="*/ 272 h 2213"/>
                <a:gd name="T42" fmla="*/ 918 w 1876"/>
                <a:gd name="T43" fmla="*/ 272 h 2213"/>
                <a:gd name="T44" fmla="*/ 878 w 1876"/>
                <a:gd name="T45" fmla="*/ 270 h 2213"/>
                <a:gd name="T46" fmla="*/ 839 w 1876"/>
                <a:gd name="T47" fmla="*/ 265 h 2213"/>
                <a:gd name="T48" fmla="*/ 799 w 1876"/>
                <a:gd name="T49" fmla="*/ 259 h 2213"/>
                <a:gd name="T50" fmla="*/ 761 w 1876"/>
                <a:gd name="T51" fmla="*/ 250 h 2213"/>
                <a:gd name="T52" fmla="*/ 723 w 1876"/>
                <a:gd name="T53" fmla="*/ 238 h 2213"/>
                <a:gd name="T54" fmla="*/ 0 w 1876"/>
                <a:gd name="T55" fmla="*/ 0 h 2213"/>
                <a:gd name="T56" fmla="*/ 111 w 1876"/>
                <a:gd name="T57" fmla="*/ 144 h 2213"/>
                <a:gd name="T58" fmla="*/ 212 w 1876"/>
                <a:gd name="T59" fmla="*/ 293 h 2213"/>
                <a:gd name="T60" fmla="*/ 305 w 1876"/>
                <a:gd name="T61" fmla="*/ 449 h 2213"/>
                <a:gd name="T62" fmla="*/ 389 w 1876"/>
                <a:gd name="T63" fmla="*/ 610 h 2213"/>
                <a:gd name="T64" fmla="*/ 463 w 1876"/>
                <a:gd name="T65" fmla="*/ 774 h 2213"/>
                <a:gd name="T66" fmla="*/ 528 w 1876"/>
                <a:gd name="T67" fmla="*/ 944 h 2213"/>
                <a:gd name="T68" fmla="*/ 582 w 1876"/>
                <a:gd name="T69" fmla="*/ 1116 h 2213"/>
                <a:gd name="T70" fmla="*/ 627 w 1876"/>
                <a:gd name="T71" fmla="*/ 1291 h 2213"/>
                <a:gd name="T72" fmla="*/ 662 w 1876"/>
                <a:gd name="T73" fmla="*/ 1469 h 2213"/>
                <a:gd name="T74" fmla="*/ 686 w 1876"/>
                <a:gd name="T75" fmla="*/ 1649 h 2213"/>
                <a:gd name="T76" fmla="*/ 699 w 1876"/>
                <a:gd name="T77" fmla="*/ 1829 h 2213"/>
                <a:gd name="T78" fmla="*/ 703 w 1876"/>
                <a:gd name="T79" fmla="*/ 2010 h 2213"/>
                <a:gd name="T80" fmla="*/ 695 w 1876"/>
                <a:gd name="T81" fmla="*/ 2191 h 2213"/>
                <a:gd name="T82" fmla="*/ 757 w 1876"/>
                <a:gd name="T83" fmla="*/ 2200 h 2213"/>
                <a:gd name="T84" fmla="*/ 817 w 1876"/>
                <a:gd name="T85" fmla="*/ 2206 h 2213"/>
                <a:gd name="T86" fmla="*/ 879 w 1876"/>
                <a:gd name="T87" fmla="*/ 2210 h 2213"/>
                <a:gd name="T88" fmla="*/ 941 w 1876"/>
                <a:gd name="T89" fmla="*/ 2213 h 2213"/>
                <a:gd name="T90" fmla="*/ 1002 w 1876"/>
                <a:gd name="T91" fmla="*/ 2210 h 2213"/>
                <a:gd name="T92" fmla="*/ 1062 w 1876"/>
                <a:gd name="T93" fmla="*/ 2206 h 2213"/>
                <a:gd name="T94" fmla="*/ 1121 w 1876"/>
                <a:gd name="T95" fmla="*/ 2200 h 2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876" h="2213">
                  <a:moveTo>
                    <a:pt x="1121" y="2200"/>
                  </a:moveTo>
                  <a:lnTo>
                    <a:pt x="1181" y="2192"/>
                  </a:lnTo>
                  <a:lnTo>
                    <a:pt x="1173" y="2011"/>
                  </a:lnTo>
                  <a:lnTo>
                    <a:pt x="1177" y="1830"/>
                  </a:lnTo>
                  <a:lnTo>
                    <a:pt x="1190" y="1649"/>
                  </a:lnTo>
                  <a:lnTo>
                    <a:pt x="1214" y="1470"/>
                  </a:lnTo>
                  <a:lnTo>
                    <a:pt x="1249" y="1292"/>
                  </a:lnTo>
                  <a:lnTo>
                    <a:pt x="1293" y="1116"/>
                  </a:lnTo>
                  <a:lnTo>
                    <a:pt x="1348" y="944"/>
                  </a:lnTo>
                  <a:lnTo>
                    <a:pt x="1413" y="775"/>
                  </a:lnTo>
                  <a:lnTo>
                    <a:pt x="1487" y="610"/>
                  </a:lnTo>
                  <a:lnTo>
                    <a:pt x="1571" y="449"/>
                  </a:lnTo>
                  <a:lnTo>
                    <a:pt x="1664" y="293"/>
                  </a:lnTo>
                  <a:lnTo>
                    <a:pt x="1765" y="144"/>
                  </a:lnTo>
                  <a:lnTo>
                    <a:pt x="1876" y="0"/>
                  </a:lnTo>
                  <a:lnTo>
                    <a:pt x="1153" y="238"/>
                  </a:lnTo>
                  <a:lnTo>
                    <a:pt x="1115" y="250"/>
                  </a:lnTo>
                  <a:lnTo>
                    <a:pt x="1076" y="259"/>
                  </a:lnTo>
                  <a:lnTo>
                    <a:pt x="1037" y="265"/>
                  </a:lnTo>
                  <a:lnTo>
                    <a:pt x="998" y="270"/>
                  </a:lnTo>
                  <a:lnTo>
                    <a:pt x="958" y="272"/>
                  </a:lnTo>
                  <a:lnTo>
                    <a:pt x="918" y="272"/>
                  </a:lnTo>
                  <a:lnTo>
                    <a:pt x="878" y="270"/>
                  </a:lnTo>
                  <a:lnTo>
                    <a:pt x="839" y="265"/>
                  </a:lnTo>
                  <a:lnTo>
                    <a:pt x="799" y="259"/>
                  </a:lnTo>
                  <a:lnTo>
                    <a:pt x="761" y="250"/>
                  </a:lnTo>
                  <a:lnTo>
                    <a:pt x="723" y="238"/>
                  </a:lnTo>
                  <a:lnTo>
                    <a:pt x="0" y="0"/>
                  </a:lnTo>
                  <a:lnTo>
                    <a:pt x="111" y="144"/>
                  </a:lnTo>
                  <a:lnTo>
                    <a:pt x="212" y="293"/>
                  </a:lnTo>
                  <a:lnTo>
                    <a:pt x="305" y="449"/>
                  </a:lnTo>
                  <a:lnTo>
                    <a:pt x="389" y="610"/>
                  </a:lnTo>
                  <a:lnTo>
                    <a:pt x="463" y="774"/>
                  </a:lnTo>
                  <a:lnTo>
                    <a:pt x="528" y="944"/>
                  </a:lnTo>
                  <a:lnTo>
                    <a:pt x="582" y="1116"/>
                  </a:lnTo>
                  <a:lnTo>
                    <a:pt x="627" y="1291"/>
                  </a:lnTo>
                  <a:lnTo>
                    <a:pt x="662" y="1469"/>
                  </a:lnTo>
                  <a:lnTo>
                    <a:pt x="686" y="1649"/>
                  </a:lnTo>
                  <a:lnTo>
                    <a:pt x="699" y="1829"/>
                  </a:lnTo>
                  <a:lnTo>
                    <a:pt x="703" y="2010"/>
                  </a:lnTo>
                  <a:lnTo>
                    <a:pt x="695" y="2191"/>
                  </a:lnTo>
                  <a:lnTo>
                    <a:pt x="757" y="2200"/>
                  </a:lnTo>
                  <a:lnTo>
                    <a:pt x="817" y="2206"/>
                  </a:lnTo>
                  <a:lnTo>
                    <a:pt x="879" y="2210"/>
                  </a:lnTo>
                  <a:lnTo>
                    <a:pt x="941" y="2213"/>
                  </a:lnTo>
                  <a:lnTo>
                    <a:pt x="1002" y="2210"/>
                  </a:lnTo>
                  <a:lnTo>
                    <a:pt x="1062" y="2206"/>
                  </a:lnTo>
                  <a:lnTo>
                    <a:pt x="1121" y="220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0">
              <a:solidFill>
                <a:schemeClr val="accent5">
                  <a:lumMod val="50000"/>
                </a:schemeClr>
              </a:solidFill>
              <a:prstDash val="solid"/>
              <a:round/>
              <a:headEnd/>
              <a:tailEnd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5" name="Freeform 6">
              <a:extLst>
                <a:ext uri="{FF2B5EF4-FFF2-40B4-BE49-F238E27FC236}">
                  <a16:creationId xmlns:a16="http://schemas.microsoft.com/office/drawing/2014/main" id="{E3EE335D-F489-2A76-797B-17A92F03B94F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5281173" y="4488161"/>
              <a:ext cx="340428" cy="296863"/>
            </a:xfrm>
            <a:custGeom>
              <a:avLst/>
              <a:gdLst>
                <a:gd name="T0" fmla="*/ 278 w 1074"/>
                <a:gd name="T1" fmla="*/ 404 h 1124"/>
                <a:gd name="T2" fmla="*/ 323 w 1074"/>
                <a:gd name="T3" fmla="*/ 500 h 1124"/>
                <a:gd name="T4" fmla="*/ 368 w 1074"/>
                <a:gd name="T5" fmla="*/ 601 h 1124"/>
                <a:gd name="T6" fmla="*/ 409 w 1074"/>
                <a:gd name="T7" fmla="*/ 706 h 1124"/>
                <a:gd name="T8" fmla="*/ 447 w 1074"/>
                <a:gd name="T9" fmla="*/ 811 h 1124"/>
                <a:gd name="T10" fmla="*/ 482 w 1074"/>
                <a:gd name="T11" fmla="*/ 918 h 1124"/>
                <a:gd name="T12" fmla="*/ 513 w 1074"/>
                <a:gd name="T13" fmla="*/ 1023 h 1124"/>
                <a:gd name="T14" fmla="*/ 537 w 1074"/>
                <a:gd name="T15" fmla="*/ 1124 h 1124"/>
                <a:gd name="T16" fmla="*/ 563 w 1074"/>
                <a:gd name="T17" fmla="*/ 1023 h 1124"/>
                <a:gd name="T18" fmla="*/ 594 w 1074"/>
                <a:gd name="T19" fmla="*/ 918 h 1124"/>
                <a:gd name="T20" fmla="*/ 627 w 1074"/>
                <a:gd name="T21" fmla="*/ 811 h 1124"/>
                <a:gd name="T22" fmla="*/ 666 w 1074"/>
                <a:gd name="T23" fmla="*/ 706 h 1124"/>
                <a:gd name="T24" fmla="*/ 707 w 1074"/>
                <a:gd name="T25" fmla="*/ 601 h 1124"/>
                <a:gd name="T26" fmla="*/ 751 w 1074"/>
                <a:gd name="T27" fmla="*/ 500 h 1124"/>
                <a:gd name="T28" fmla="*/ 797 w 1074"/>
                <a:gd name="T29" fmla="*/ 404 h 1124"/>
                <a:gd name="T30" fmla="*/ 845 w 1074"/>
                <a:gd name="T31" fmla="*/ 314 h 1124"/>
                <a:gd name="T32" fmla="*/ 893 w 1074"/>
                <a:gd name="T33" fmla="*/ 232 h 1124"/>
                <a:gd name="T34" fmla="*/ 940 w 1074"/>
                <a:gd name="T35" fmla="*/ 158 h 1124"/>
                <a:gd name="T36" fmla="*/ 986 w 1074"/>
                <a:gd name="T37" fmla="*/ 95 h 1124"/>
                <a:gd name="T38" fmla="*/ 1031 w 1074"/>
                <a:gd name="T39" fmla="*/ 42 h 1124"/>
                <a:gd name="T40" fmla="*/ 1074 w 1074"/>
                <a:gd name="T41" fmla="*/ 0 h 1124"/>
                <a:gd name="T42" fmla="*/ 988 w 1074"/>
                <a:gd name="T43" fmla="*/ 28 h 1124"/>
                <a:gd name="T44" fmla="*/ 900 w 1074"/>
                <a:gd name="T45" fmla="*/ 51 h 1124"/>
                <a:gd name="T46" fmla="*/ 810 w 1074"/>
                <a:gd name="T47" fmla="*/ 68 h 1124"/>
                <a:gd name="T48" fmla="*/ 720 w 1074"/>
                <a:gd name="T49" fmla="*/ 81 h 1124"/>
                <a:gd name="T50" fmla="*/ 628 w 1074"/>
                <a:gd name="T51" fmla="*/ 90 h 1124"/>
                <a:gd name="T52" fmla="*/ 537 w 1074"/>
                <a:gd name="T53" fmla="*/ 94 h 1124"/>
                <a:gd name="T54" fmla="*/ 446 w 1074"/>
                <a:gd name="T55" fmla="*/ 90 h 1124"/>
                <a:gd name="T56" fmla="*/ 356 w 1074"/>
                <a:gd name="T57" fmla="*/ 81 h 1124"/>
                <a:gd name="T58" fmla="*/ 266 w 1074"/>
                <a:gd name="T59" fmla="*/ 68 h 1124"/>
                <a:gd name="T60" fmla="*/ 176 w 1074"/>
                <a:gd name="T61" fmla="*/ 51 h 1124"/>
                <a:gd name="T62" fmla="*/ 88 w 1074"/>
                <a:gd name="T63" fmla="*/ 28 h 1124"/>
                <a:gd name="T64" fmla="*/ 0 w 1074"/>
                <a:gd name="T65" fmla="*/ 0 h 1124"/>
                <a:gd name="T66" fmla="*/ 43 w 1074"/>
                <a:gd name="T67" fmla="*/ 42 h 1124"/>
                <a:gd name="T68" fmla="*/ 88 w 1074"/>
                <a:gd name="T69" fmla="*/ 95 h 1124"/>
                <a:gd name="T70" fmla="*/ 135 w 1074"/>
                <a:gd name="T71" fmla="*/ 158 h 1124"/>
                <a:gd name="T72" fmla="*/ 183 w 1074"/>
                <a:gd name="T73" fmla="*/ 232 h 1124"/>
                <a:gd name="T74" fmla="*/ 231 w 1074"/>
                <a:gd name="T75" fmla="*/ 314 h 1124"/>
                <a:gd name="T76" fmla="*/ 278 w 1074"/>
                <a:gd name="T77" fmla="*/ 404 h 1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74" h="1124">
                  <a:moveTo>
                    <a:pt x="278" y="404"/>
                  </a:moveTo>
                  <a:lnTo>
                    <a:pt x="323" y="500"/>
                  </a:lnTo>
                  <a:lnTo>
                    <a:pt x="368" y="601"/>
                  </a:lnTo>
                  <a:lnTo>
                    <a:pt x="409" y="706"/>
                  </a:lnTo>
                  <a:lnTo>
                    <a:pt x="447" y="811"/>
                  </a:lnTo>
                  <a:lnTo>
                    <a:pt x="482" y="918"/>
                  </a:lnTo>
                  <a:lnTo>
                    <a:pt x="513" y="1023"/>
                  </a:lnTo>
                  <a:lnTo>
                    <a:pt x="537" y="1124"/>
                  </a:lnTo>
                  <a:lnTo>
                    <a:pt x="563" y="1023"/>
                  </a:lnTo>
                  <a:lnTo>
                    <a:pt x="594" y="918"/>
                  </a:lnTo>
                  <a:lnTo>
                    <a:pt x="627" y="811"/>
                  </a:lnTo>
                  <a:lnTo>
                    <a:pt x="666" y="706"/>
                  </a:lnTo>
                  <a:lnTo>
                    <a:pt x="707" y="601"/>
                  </a:lnTo>
                  <a:lnTo>
                    <a:pt x="751" y="500"/>
                  </a:lnTo>
                  <a:lnTo>
                    <a:pt x="797" y="404"/>
                  </a:lnTo>
                  <a:lnTo>
                    <a:pt x="845" y="314"/>
                  </a:lnTo>
                  <a:lnTo>
                    <a:pt x="893" y="232"/>
                  </a:lnTo>
                  <a:lnTo>
                    <a:pt x="940" y="158"/>
                  </a:lnTo>
                  <a:lnTo>
                    <a:pt x="986" y="95"/>
                  </a:lnTo>
                  <a:lnTo>
                    <a:pt x="1031" y="42"/>
                  </a:lnTo>
                  <a:lnTo>
                    <a:pt x="1074" y="0"/>
                  </a:lnTo>
                  <a:lnTo>
                    <a:pt x="988" y="28"/>
                  </a:lnTo>
                  <a:lnTo>
                    <a:pt x="900" y="51"/>
                  </a:lnTo>
                  <a:lnTo>
                    <a:pt x="810" y="68"/>
                  </a:lnTo>
                  <a:lnTo>
                    <a:pt x="720" y="81"/>
                  </a:lnTo>
                  <a:lnTo>
                    <a:pt x="628" y="90"/>
                  </a:lnTo>
                  <a:lnTo>
                    <a:pt x="537" y="94"/>
                  </a:lnTo>
                  <a:lnTo>
                    <a:pt x="446" y="90"/>
                  </a:lnTo>
                  <a:lnTo>
                    <a:pt x="356" y="81"/>
                  </a:lnTo>
                  <a:lnTo>
                    <a:pt x="266" y="68"/>
                  </a:lnTo>
                  <a:lnTo>
                    <a:pt x="176" y="51"/>
                  </a:lnTo>
                  <a:lnTo>
                    <a:pt x="88" y="28"/>
                  </a:lnTo>
                  <a:lnTo>
                    <a:pt x="0" y="0"/>
                  </a:lnTo>
                  <a:lnTo>
                    <a:pt x="43" y="42"/>
                  </a:lnTo>
                  <a:lnTo>
                    <a:pt x="88" y="95"/>
                  </a:lnTo>
                  <a:lnTo>
                    <a:pt x="135" y="158"/>
                  </a:lnTo>
                  <a:lnTo>
                    <a:pt x="183" y="232"/>
                  </a:lnTo>
                  <a:lnTo>
                    <a:pt x="231" y="314"/>
                  </a:lnTo>
                  <a:lnTo>
                    <a:pt x="278" y="404"/>
                  </a:lnTo>
                  <a:close/>
                </a:path>
              </a:pathLst>
            </a:custGeom>
            <a:ln w="3175"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961467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ABDD6C-68BE-4818-ABC7-6EF88A8E97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DC208CF-3EA4-CC54-04FB-7B269A4B9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II. Distortions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A96F322-AFD2-4621-F254-7BE94A1E0DE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B. Types</a:t>
            </a:r>
          </a:p>
          <a:p>
            <a:pPr lvl="1"/>
            <a:r>
              <a:rPr lang="en-US" dirty="0"/>
              <a:t>The two primary distortions are</a:t>
            </a:r>
          </a:p>
          <a:p>
            <a:pPr lvl="2"/>
            <a:r>
              <a:rPr lang="en-US" dirty="0"/>
              <a:t>1. Direction</a:t>
            </a:r>
          </a:p>
          <a:p>
            <a:pPr lvl="3"/>
            <a:r>
              <a:rPr lang="en-US" dirty="0"/>
              <a:t>3D meridians converge, 2D do not.</a:t>
            </a:r>
          </a:p>
          <a:p>
            <a:pPr lvl="3"/>
            <a:r>
              <a:rPr lang="en-US" dirty="0"/>
              <a:t>3D E/W lines are curved, 2D are straight.</a:t>
            </a:r>
          </a:p>
          <a:p>
            <a:pPr lvl="3"/>
            <a:endParaRPr lang="en-US" dirty="0"/>
          </a:p>
          <a:p>
            <a:pPr lvl="3"/>
            <a:r>
              <a:rPr lang="en-US" dirty="0"/>
              <a:t>No distortion at center of projection</a:t>
            </a:r>
          </a:p>
          <a:p>
            <a:pPr lvl="3"/>
            <a:r>
              <a:rPr lang="en-US" dirty="0"/>
              <a:t>Increases moving E &amp; W of center</a:t>
            </a:r>
          </a:p>
          <a:p>
            <a:pPr lvl="3"/>
            <a:endParaRPr lang="en-US" dirty="0"/>
          </a:p>
          <a:p>
            <a:pPr lvl="3"/>
            <a:r>
              <a:rPr lang="en-US" dirty="0">
                <a:latin typeface="GreekC_IV25" panose="00000400000000000000" pitchFamily="2" charset="0"/>
              </a:rPr>
              <a:t>g</a:t>
            </a:r>
            <a:r>
              <a:rPr lang="en-US" dirty="0"/>
              <a:t>: </a:t>
            </a:r>
            <a:r>
              <a:rPr lang="en-US" i="1" dirty="0"/>
              <a:t>convergence</a:t>
            </a:r>
            <a:r>
              <a:rPr lang="en-US" dirty="0"/>
              <a:t>; angle between grid and geodetic north</a:t>
            </a: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4F0D86A-24ED-2915-399F-873947223954}"/>
              </a:ext>
            </a:extLst>
          </p:cNvPr>
          <p:cNvGrpSpPr/>
          <p:nvPr/>
        </p:nvGrpSpPr>
        <p:grpSpPr>
          <a:xfrm>
            <a:off x="6770367" y="1724474"/>
            <a:ext cx="4757788" cy="4188500"/>
            <a:chOff x="2930488" y="1828800"/>
            <a:chExt cx="4757788" cy="4188500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500AC894-A9A0-6B44-6C61-9F17FA0C37A7}"/>
                </a:ext>
              </a:extLst>
            </p:cNvPr>
            <p:cNvCxnSpPr/>
            <p:nvPr/>
          </p:nvCxnSpPr>
          <p:spPr>
            <a:xfrm>
              <a:off x="7200900" y="5086350"/>
              <a:ext cx="428625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7B95F2DE-C7D2-CD8D-8A3E-FA0C149D5D9F}"/>
                </a:ext>
              </a:extLst>
            </p:cNvPr>
            <p:cNvCxnSpPr/>
            <p:nvPr/>
          </p:nvCxnSpPr>
          <p:spPr>
            <a:xfrm flipV="1">
              <a:off x="3076575" y="1876425"/>
              <a:ext cx="0" cy="438150"/>
            </a:xfrm>
            <a:prstGeom prst="straightConnector1">
              <a:avLst/>
            </a:prstGeom>
            <a:ln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CC3D46E-87A1-D2D1-0723-14CBBA8CD715}"/>
                </a:ext>
              </a:extLst>
            </p:cNvPr>
            <p:cNvSpPr txBox="1"/>
            <p:nvPr/>
          </p:nvSpPr>
          <p:spPr>
            <a:xfrm>
              <a:off x="7391400" y="4695825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E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047F8BC-FF25-AC10-4940-BF6376FDA67D}"/>
                </a:ext>
              </a:extLst>
            </p:cNvPr>
            <p:cNvSpPr txBox="1"/>
            <p:nvPr/>
          </p:nvSpPr>
          <p:spPr>
            <a:xfrm>
              <a:off x="3086100" y="1828800"/>
              <a:ext cx="3337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N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D896CEA-83AB-5029-22EB-2DBC56C162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30488" y="2381234"/>
              <a:ext cx="4305652" cy="2740115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2D55A29-A479-57EA-5ED5-B9EA5AFB03DC}"/>
                </a:ext>
              </a:extLst>
            </p:cNvPr>
            <p:cNvSpPr txBox="1"/>
            <p:nvPr/>
          </p:nvSpPr>
          <p:spPr>
            <a:xfrm>
              <a:off x="3649375" y="5370969"/>
              <a:ext cx="282840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Grid (2D) - Solid red</a:t>
              </a:r>
            </a:p>
            <a:p>
              <a:pPr algn="ctr"/>
              <a:r>
                <a:rPr lang="en-US" dirty="0">
                  <a:solidFill>
                    <a:srgbClr val="0000FF"/>
                  </a:solidFill>
                </a:rPr>
                <a:t>Geodetic (3D) - Dashed blue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0280C01-FD29-0D34-CED3-4EFFBD13AE64}"/>
              </a:ext>
            </a:extLst>
          </p:cNvPr>
          <p:cNvGrpSpPr/>
          <p:nvPr/>
        </p:nvGrpSpPr>
        <p:grpSpPr>
          <a:xfrm>
            <a:off x="9068433" y="2203117"/>
            <a:ext cx="1719905" cy="1301015"/>
            <a:chOff x="9068433" y="2203117"/>
            <a:chExt cx="1719905" cy="1301015"/>
          </a:xfrm>
        </p:grpSpPr>
        <p:sp>
          <p:nvSpPr>
            <p:cNvPr id="6" name="Arc 5">
              <a:extLst>
                <a:ext uri="{FF2B5EF4-FFF2-40B4-BE49-F238E27FC236}">
                  <a16:creationId xmlns:a16="http://schemas.microsoft.com/office/drawing/2014/main" id="{44779B76-CEB8-3EF9-2B14-71B73E3D7E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68433" y="2452572"/>
              <a:ext cx="1051560" cy="1051560"/>
            </a:xfrm>
            <a:prstGeom prst="arc">
              <a:avLst>
                <a:gd name="adj1" fmla="val 15393414"/>
                <a:gd name="adj2" fmla="val 16175962"/>
              </a:avLst>
            </a:prstGeom>
            <a:ln w="0">
              <a:solidFill>
                <a:schemeClr val="tx1"/>
              </a:solidFill>
              <a:headEnd type="stealth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Arc 12">
              <a:extLst>
                <a:ext uri="{FF2B5EF4-FFF2-40B4-BE49-F238E27FC236}">
                  <a16:creationId xmlns:a16="http://schemas.microsoft.com/office/drawing/2014/main" id="{271A1DEC-90C0-BFBC-DC29-58DE4767720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736778" y="2378868"/>
              <a:ext cx="1051560" cy="1051560"/>
            </a:xfrm>
            <a:prstGeom prst="arc">
              <a:avLst>
                <a:gd name="adj1" fmla="val 14788868"/>
                <a:gd name="adj2" fmla="val 16199306"/>
              </a:avLst>
            </a:prstGeom>
            <a:ln w="0">
              <a:solidFill>
                <a:schemeClr val="tx1"/>
              </a:solidFill>
              <a:headEnd type="stealth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D1BBBE5-A5C9-8FA2-E419-21BC4D052824}"/>
                </a:ext>
              </a:extLst>
            </p:cNvPr>
            <p:cNvSpPr txBox="1"/>
            <p:nvPr/>
          </p:nvSpPr>
          <p:spPr>
            <a:xfrm>
              <a:off x="10205453" y="2203117"/>
              <a:ext cx="3497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GreekC_IV25" panose="00000400000000000000" pitchFamily="2" charset="0"/>
                  <a:cs typeface="GreekC_IV25" panose="00000400000000000000" pitchFamily="2" charset="0"/>
                </a:rPr>
                <a:t>g</a:t>
              </a:r>
              <a:endParaRPr lang="en-US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9107B22-C858-8C69-1CCB-FE8BBFE5733A}"/>
                </a:ext>
              </a:extLst>
            </p:cNvPr>
            <p:cNvSpPr txBox="1"/>
            <p:nvPr/>
          </p:nvSpPr>
          <p:spPr>
            <a:xfrm>
              <a:off x="9504948" y="2253917"/>
              <a:ext cx="3497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GreekC_IV25" panose="00000400000000000000" pitchFamily="2" charset="0"/>
                  <a:cs typeface="GreekC_IV25" panose="00000400000000000000" pitchFamily="2" charset="0"/>
                </a:rPr>
                <a:t>g</a:t>
              </a:r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5A4A638-19CC-B624-F894-A0687BB7AEB5}"/>
              </a:ext>
            </a:extLst>
          </p:cNvPr>
          <p:cNvGrpSpPr/>
          <p:nvPr/>
        </p:nvGrpSpPr>
        <p:grpSpPr>
          <a:xfrm flipH="1">
            <a:off x="7059432" y="2208909"/>
            <a:ext cx="1719072" cy="1301015"/>
            <a:chOff x="9068433" y="2203117"/>
            <a:chExt cx="1719905" cy="1301015"/>
          </a:xfrm>
        </p:grpSpPr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8916637F-26BA-23C0-9E7B-A7D117FC84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68433" y="2452572"/>
              <a:ext cx="1051560" cy="1051560"/>
            </a:xfrm>
            <a:prstGeom prst="arc">
              <a:avLst>
                <a:gd name="adj1" fmla="val 15393414"/>
                <a:gd name="adj2" fmla="val 16175962"/>
              </a:avLst>
            </a:prstGeom>
            <a:ln w="0">
              <a:solidFill>
                <a:schemeClr val="tx1"/>
              </a:solidFill>
              <a:headEnd type="stealth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B9BBA97C-109D-4770-30FE-DFDAFC2E5D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736778" y="2378868"/>
              <a:ext cx="1051560" cy="1051560"/>
            </a:xfrm>
            <a:prstGeom prst="arc">
              <a:avLst>
                <a:gd name="adj1" fmla="val 14788868"/>
                <a:gd name="adj2" fmla="val 16199306"/>
              </a:avLst>
            </a:prstGeom>
            <a:ln w="0">
              <a:solidFill>
                <a:schemeClr val="tx1"/>
              </a:solidFill>
              <a:headEnd type="stealth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A966D12-112A-8EC1-24D2-053DF953DDBF}"/>
                </a:ext>
              </a:extLst>
            </p:cNvPr>
            <p:cNvSpPr txBox="1"/>
            <p:nvPr/>
          </p:nvSpPr>
          <p:spPr>
            <a:xfrm>
              <a:off x="10205453" y="2203117"/>
              <a:ext cx="3497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GreekC_IV25" panose="00000400000000000000" pitchFamily="2" charset="0"/>
                  <a:cs typeface="GreekC_IV25" panose="00000400000000000000" pitchFamily="2" charset="0"/>
                </a:rPr>
                <a:t>g</a:t>
              </a:r>
              <a:endParaRPr lang="en-US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F3CC252-E65C-2F6D-473E-D033D7308D30}"/>
                </a:ext>
              </a:extLst>
            </p:cNvPr>
            <p:cNvSpPr txBox="1"/>
            <p:nvPr/>
          </p:nvSpPr>
          <p:spPr>
            <a:xfrm>
              <a:off x="9504948" y="2253917"/>
              <a:ext cx="3497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GreekC_IV25" panose="00000400000000000000" pitchFamily="2" charset="0"/>
                  <a:cs typeface="GreekC_IV25" panose="00000400000000000000" pitchFamily="2" charset="0"/>
                </a:rPr>
                <a:t>g</a:t>
              </a:r>
              <a:endParaRPr lang="en-US" dirty="0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E1A6E1AF-6A36-66FF-7543-1EED16B06375}"/>
              </a:ext>
            </a:extLst>
          </p:cNvPr>
          <p:cNvSpPr txBox="1"/>
          <p:nvPr/>
        </p:nvSpPr>
        <p:spPr>
          <a:xfrm>
            <a:off x="7935629" y="1793903"/>
            <a:ext cx="2009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Direction distortion</a:t>
            </a:r>
          </a:p>
        </p:txBody>
      </p:sp>
    </p:spTree>
    <p:extLst>
      <p:ext uri="{BB962C8B-B14F-4D97-AF65-F5344CB8AC3E}">
        <p14:creationId xmlns:p14="http://schemas.microsoft.com/office/powerpoint/2010/main" val="5160759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A1AE0-5D6D-B00D-CA87-3F7DABEE7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II. Distortions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B. Types</a:t>
            </a:r>
          </a:p>
          <a:p>
            <a:pPr lvl="1"/>
            <a:r>
              <a:rPr lang="en-US" dirty="0"/>
              <a:t>The two primary distortions are</a:t>
            </a:r>
          </a:p>
          <a:p>
            <a:pPr lvl="2"/>
            <a:r>
              <a:rPr lang="en-US" dirty="0"/>
              <a:t>2. Distance</a:t>
            </a:r>
          </a:p>
          <a:p>
            <a:pPr lvl="3"/>
            <a:r>
              <a:rPr lang="en-US" dirty="0"/>
              <a:t>Ground points must be projected vertically to the 2D grid plane.</a:t>
            </a:r>
          </a:p>
          <a:p>
            <a:pPr lvl="3"/>
            <a:r>
              <a:rPr lang="en-US" dirty="0"/>
              <a:t>This moves them closer together or further apart, altering distance.</a:t>
            </a:r>
          </a:p>
        </p:txBody>
      </p:sp>
      <p:pic>
        <p:nvPicPr>
          <p:cNvPr id="12" name="Picture 11" descr="GroundGrid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21911" y="3822816"/>
            <a:ext cx="3672536" cy="2163901"/>
          </a:xfrm>
          <a:prstGeom prst="rect">
            <a:avLst/>
          </a:prstGeom>
        </p:spPr>
      </p:pic>
      <p:pic>
        <p:nvPicPr>
          <p:cNvPr id="14" name="Picture 13" descr="GroundGrid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97718" y="3170929"/>
            <a:ext cx="3543008" cy="233914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A1AF52-FA7F-5168-260E-C1135DAEE9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03193-B951-9F7F-B801-FE8E2AD6C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II. Distortions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A9D97EB-DC24-F05F-7D24-86480CD0B77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C. Compensation</a:t>
            </a:r>
          </a:p>
          <a:p>
            <a:pPr lvl="1"/>
            <a:r>
              <a:rPr lang="en-US" dirty="0"/>
              <a:t>Except for </a:t>
            </a:r>
            <a:r>
              <a:rPr lang="en-US" i="1" dirty="0"/>
              <a:t>extremely</a:t>
            </a:r>
            <a:r>
              <a:rPr lang="en-US" dirty="0"/>
              <a:t> small areas, projecting 3D to 2D will always create direction and distance distortions.</a:t>
            </a:r>
          </a:p>
          <a:p>
            <a:pPr lvl="1"/>
            <a:r>
              <a:rPr lang="en-US" dirty="0"/>
              <a:t>They are </a:t>
            </a:r>
            <a:r>
              <a:rPr lang="en-US" i="1" dirty="0"/>
              <a:t>systematic</a:t>
            </a:r>
            <a:r>
              <a:rPr lang="en-US" dirty="0"/>
              <a:t> errors - can be compensated mathematically </a:t>
            </a:r>
            <a:r>
              <a:rPr lang="en-US" i="1" dirty="0"/>
              <a:t>as long as</a:t>
            </a:r>
            <a:r>
              <a:rPr lang="en-US" dirty="0"/>
              <a:t> we know how the surfaces are mathematically connected.</a:t>
            </a:r>
          </a:p>
          <a:p>
            <a:pPr lvl="1"/>
            <a:r>
              <a:rPr lang="en-US" dirty="0"/>
              <a:t>For that, we need some earth models.</a:t>
            </a:r>
          </a:p>
        </p:txBody>
      </p:sp>
      <p:pic>
        <p:nvPicPr>
          <p:cNvPr id="12" name="Picture 11" descr="GroundGrid1.png">
            <a:extLst>
              <a:ext uri="{FF2B5EF4-FFF2-40B4-BE49-F238E27FC236}">
                <a16:creationId xmlns:a16="http://schemas.microsoft.com/office/drawing/2014/main" id="{68C704F1-6C4D-DBCF-C66C-208C827FE34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80131" y="3713889"/>
            <a:ext cx="3402137" cy="200457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6D8BFE9-B78E-A886-DCBC-A29B3B09B898}"/>
              </a:ext>
            </a:extLst>
          </p:cNvPr>
          <p:cNvGrpSpPr/>
          <p:nvPr/>
        </p:nvGrpSpPr>
        <p:grpSpPr>
          <a:xfrm>
            <a:off x="2714554" y="3588826"/>
            <a:ext cx="2854326" cy="2073857"/>
            <a:chOff x="2509838" y="3793543"/>
            <a:chExt cx="2854326" cy="2073857"/>
          </a:xfrm>
        </p:grpSpPr>
        <p:sp>
          <p:nvSpPr>
            <p:cNvPr id="26" name="Arc 25">
              <a:extLst>
                <a:ext uri="{FF2B5EF4-FFF2-40B4-BE49-F238E27FC236}">
                  <a16:creationId xmlns:a16="http://schemas.microsoft.com/office/drawing/2014/main" id="{5337EBB8-0238-1462-B3E5-A5CE0808857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38789" y="4064017"/>
              <a:ext cx="746097" cy="746097"/>
            </a:xfrm>
            <a:prstGeom prst="arc">
              <a:avLst>
                <a:gd name="adj1" fmla="val 15393414"/>
                <a:gd name="adj2" fmla="val 16175962"/>
              </a:avLst>
            </a:prstGeom>
            <a:ln w="0">
              <a:solidFill>
                <a:schemeClr val="tx1"/>
              </a:solidFill>
              <a:headEnd type="stealth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7" name="Arc 26">
              <a:extLst>
                <a:ext uri="{FF2B5EF4-FFF2-40B4-BE49-F238E27FC236}">
                  <a16:creationId xmlns:a16="http://schemas.microsoft.com/office/drawing/2014/main" id="{B13BCF25-4D80-420E-DC13-71F361A923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12989" y="4011723"/>
              <a:ext cx="746097" cy="746097"/>
            </a:xfrm>
            <a:prstGeom prst="arc">
              <a:avLst>
                <a:gd name="adj1" fmla="val 14788868"/>
                <a:gd name="adj2" fmla="val 16199306"/>
              </a:avLst>
            </a:prstGeom>
            <a:ln w="0">
              <a:solidFill>
                <a:schemeClr val="tx1"/>
              </a:solidFill>
              <a:headEnd type="stealth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F569EA8-D31B-AF74-7EFD-8FDF150A37F9}"/>
                </a:ext>
              </a:extLst>
            </p:cNvPr>
            <p:cNvSpPr txBox="1"/>
            <p:nvPr/>
          </p:nvSpPr>
          <p:spPr>
            <a:xfrm>
              <a:off x="4810463" y="3793543"/>
              <a:ext cx="3321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GreekC_IV25" panose="00000400000000000000" pitchFamily="2" charset="0"/>
                  <a:cs typeface="GreekC_IV25" panose="00000400000000000000" pitchFamily="2" charset="0"/>
                </a:rPr>
                <a:t>g</a:t>
              </a:r>
              <a:endParaRPr lang="en-US" sz="160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5C0E217-7F7D-2463-FDE6-5927365E58DE}"/>
                </a:ext>
              </a:extLst>
            </p:cNvPr>
            <p:cNvSpPr txBox="1"/>
            <p:nvPr/>
          </p:nvSpPr>
          <p:spPr>
            <a:xfrm>
              <a:off x="4328056" y="3852954"/>
              <a:ext cx="3321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GreekC_IV25" panose="00000400000000000000" pitchFamily="2" charset="0"/>
                  <a:cs typeface="GreekC_IV25" panose="00000400000000000000" pitchFamily="2" charset="0"/>
                </a:rPr>
                <a:t>g</a:t>
              </a:r>
              <a:endParaRPr lang="en-US" sz="1600" dirty="0"/>
            </a:p>
          </p:txBody>
        </p:sp>
        <p:sp>
          <p:nvSpPr>
            <p:cNvPr id="31" name="Arc 30">
              <a:extLst>
                <a:ext uri="{FF2B5EF4-FFF2-40B4-BE49-F238E27FC236}">
                  <a16:creationId xmlns:a16="http://schemas.microsoft.com/office/drawing/2014/main" id="{BFDE5A7E-FE7E-5CAC-62C9-67F64C801E9F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3087346" y="4068126"/>
              <a:ext cx="745735" cy="746097"/>
            </a:xfrm>
            <a:prstGeom prst="arc">
              <a:avLst>
                <a:gd name="adj1" fmla="val 15393414"/>
                <a:gd name="adj2" fmla="val 16175962"/>
              </a:avLst>
            </a:prstGeom>
            <a:ln w="0">
              <a:solidFill>
                <a:schemeClr val="tx1"/>
              </a:solidFill>
              <a:headEnd type="stealth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2" name="Arc 31">
              <a:extLst>
                <a:ext uri="{FF2B5EF4-FFF2-40B4-BE49-F238E27FC236}">
                  <a16:creationId xmlns:a16="http://schemas.microsoft.com/office/drawing/2014/main" id="{8F14603F-4690-B8B5-622C-77A2985B2183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2613375" y="4015832"/>
              <a:ext cx="745735" cy="746097"/>
            </a:xfrm>
            <a:prstGeom prst="arc">
              <a:avLst>
                <a:gd name="adj1" fmla="val 14788868"/>
                <a:gd name="adj2" fmla="val 16199306"/>
              </a:avLst>
            </a:prstGeom>
            <a:ln w="0">
              <a:solidFill>
                <a:schemeClr val="tx1"/>
              </a:solidFill>
              <a:headEnd type="stealth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485A745-DDA7-E10E-EB3A-0823DE879081}"/>
                </a:ext>
              </a:extLst>
            </p:cNvPr>
            <p:cNvSpPr txBox="1"/>
            <p:nvPr/>
          </p:nvSpPr>
          <p:spPr>
            <a:xfrm flipH="1">
              <a:off x="2737785" y="3797648"/>
              <a:ext cx="3321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GreekC_IV25" panose="00000400000000000000" pitchFamily="2" charset="0"/>
                  <a:cs typeface="GreekC_IV25" panose="00000400000000000000" pitchFamily="2" charset="0"/>
                </a:rPr>
                <a:t>g</a:t>
              </a:r>
              <a:endParaRPr lang="en-US" sz="1600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024E4CA-B40D-7B61-DC38-ACAB32D97B63}"/>
                </a:ext>
              </a:extLst>
            </p:cNvPr>
            <p:cNvSpPr txBox="1"/>
            <p:nvPr/>
          </p:nvSpPr>
          <p:spPr>
            <a:xfrm flipH="1">
              <a:off x="3199507" y="3871674"/>
              <a:ext cx="3321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GreekC_IV25" panose="00000400000000000000" pitchFamily="2" charset="0"/>
                  <a:cs typeface="GreekC_IV25" panose="00000400000000000000" pitchFamily="2" charset="0"/>
                </a:rPr>
                <a:t>g</a:t>
              </a:r>
              <a:endParaRPr lang="en-US" sz="1600" dirty="0"/>
            </a:p>
          </p:txBody>
        </p:sp>
        <p:grpSp>
          <p:nvGrpSpPr>
            <p:cNvPr id="39" name="Group 205">
              <a:extLst>
                <a:ext uri="{FF2B5EF4-FFF2-40B4-BE49-F238E27FC236}">
                  <a16:creationId xmlns:a16="http://schemas.microsoft.com/office/drawing/2014/main" id="{AD307F78-9AFB-D326-870B-3E32C46D5B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09838" y="3960813"/>
              <a:ext cx="2854325" cy="1906587"/>
              <a:chOff x="1581" y="2495"/>
              <a:chExt cx="1798" cy="1201"/>
            </a:xfrm>
          </p:grpSpPr>
          <p:sp>
            <p:nvSpPr>
              <p:cNvPr id="274" name="Line 5">
                <a:extLst>
                  <a:ext uri="{FF2B5EF4-FFF2-40B4-BE49-F238E27FC236}">
                    <a16:creationId xmlns:a16="http://schemas.microsoft.com/office/drawing/2014/main" id="{24193F54-BBAA-0076-A6CA-4BBE216062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80" y="2495"/>
                <a:ext cx="0" cy="120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75" name="Line 6">
                <a:extLst>
                  <a:ext uri="{FF2B5EF4-FFF2-40B4-BE49-F238E27FC236}">
                    <a16:creationId xmlns:a16="http://schemas.microsoft.com/office/drawing/2014/main" id="{5734F7AC-3F0F-DDF9-FA09-31A8C7A639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79" y="2495"/>
                <a:ext cx="0" cy="120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76" name="Line 7">
                <a:extLst>
                  <a:ext uri="{FF2B5EF4-FFF2-40B4-BE49-F238E27FC236}">
                    <a16:creationId xmlns:a16="http://schemas.microsoft.com/office/drawing/2014/main" id="{6541FE9E-92E8-55D3-322B-D3FC7DA13D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81" y="2495"/>
                <a:ext cx="0" cy="120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77" name="Line 8">
                <a:extLst>
                  <a:ext uri="{FF2B5EF4-FFF2-40B4-BE49-F238E27FC236}">
                    <a16:creationId xmlns:a16="http://schemas.microsoft.com/office/drawing/2014/main" id="{8D882A7A-8DFD-2CB8-F449-76FEA38FC8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81" y="2495"/>
                <a:ext cx="0" cy="120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78" name="Line 9">
                <a:extLst>
                  <a:ext uri="{FF2B5EF4-FFF2-40B4-BE49-F238E27FC236}">
                    <a16:creationId xmlns:a16="http://schemas.microsoft.com/office/drawing/2014/main" id="{52C4E272-98BD-A5E5-F217-6461212810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79" y="2495"/>
                <a:ext cx="0" cy="120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79" name="Line 10">
                <a:extLst>
                  <a:ext uri="{FF2B5EF4-FFF2-40B4-BE49-F238E27FC236}">
                    <a16:creationId xmlns:a16="http://schemas.microsoft.com/office/drawing/2014/main" id="{8E774B35-8EE7-6703-4032-6E2EF21992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81" y="2495"/>
                <a:ext cx="0" cy="120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80" name="Line 11">
                <a:extLst>
                  <a:ext uri="{FF2B5EF4-FFF2-40B4-BE49-F238E27FC236}">
                    <a16:creationId xmlns:a16="http://schemas.microsoft.com/office/drawing/2014/main" id="{F8773A8D-A9D3-0C51-084E-B1AE58B37F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81" y="3696"/>
                <a:ext cx="1798" cy="0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81" name="Line 12">
                <a:extLst>
                  <a:ext uri="{FF2B5EF4-FFF2-40B4-BE49-F238E27FC236}">
                    <a16:creationId xmlns:a16="http://schemas.microsoft.com/office/drawing/2014/main" id="{C06336B7-C960-AA48-134A-164641F3EE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81" y="3395"/>
                <a:ext cx="1798" cy="0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dirty="0"/>
              </a:p>
            </p:txBody>
          </p:sp>
          <p:sp>
            <p:nvSpPr>
              <p:cNvPr id="282" name="Line 13">
                <a:extLst>
                  <a:ext uri="{FF2B5EF4-FFF2-40B4-BE49-F238E27FC236}">
                    <a16:creationId xmlns:a16="http://schemas.microsoft.com/office/drawing/2014/main" id="{2632F2B9-5B4C-E291-9745-CABC8833D4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81" y="3095"/>
                <a:ext cx="1798" cy="0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83" name="Line 14">
                <a:extLst>
                  <a:ext uri="{FF2B5EF4-FFF2-40B4-BE49-F238E27FC236}">
                    <a16:creationId xmlns:a16="http://schemas.microsoft.com/office/drawing/2014/main" id="{ED1A1827-1771-1C46-C01B-3D814D93CF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81" y="2795"/>
                <a:ext cx="1798" cy="0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84" name="Line 15">
                <a:extLst>
                  <a:ext uri="{FF2B5EF4-FFF2-40B4-BE49-F238E27FC236}">
                    <a16:creationId xmlns:a16="http://schemas.microsoft.com/office/drawing/2014/main" id="{10174111-1580-CA27-698B-73E8AA8E68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81" y="2495"/>
                <a:ext cx="1798" cy="0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85" name="Line 16">
                <a:extLst>
                  <a:ext uri="{FF2B5EF4-FFF2-40B4-BE49-F238E27FC236}">
                    <a16:creationId xmlns:a16="http://schemas.microsoft.com/office/drawing/2014/main" id="{B144FB87-6F8C-C6ED-3FE0-067CFB1F95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81" y="2495"/>
                <a:ext cx="29" cy="20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86" name="Line 17">
                <a:extLst>
                  <a:ext uri="{FF2B5EF4-FFF2-40B4-BE49-F238E27FC236}">
                    <a16:creationId xmlns:a16="http://schemas.microsoft.com/office/drawing/2014/main" id="{88503F26-3776-8B25-BA71-B45BF0B0F4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22" y="2524"/>
                <a:ext cx="25" cy="1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87" name="Line 18">
                <a:extLst>
                  <a:ext uri="{FF2B5EF4-FFF2-40B4-BE49-F238E27FC236}">
                    <a16:creationId xmlns:a16="http://schemas.microsoft.com/office/drawing/2014/main" id="{67BE7E0E-02B0-5F80-E2B7-7DAEA0FF6E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59" y="2549"/>
                <a:ext cx="3" cy="2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88" name="Line 19">
                <a:extLst>
                  <a:ext uri="{FF2B5EF4-FFF2-40B4-BE49-F238E27FC236}">
                    <a16:creationId xmlns:a16="http://schemas.microsoft.com/office/drawing/2014/main" id="{A4CD81ED-F05D-6DA2-F32E-0603D2C922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62" y="2551"/>
                <a:ext cx="23" cy="14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89" name="Line 20">
                <a:extLst>
                  <a:ext uri="{FF2B5EF4-FFF2-40B4-BE49-F238E27FC236}">
                    <a16:creationId xmlns:a16="http://schemas.microsoft.com/office/drawing/2014/main" id="{B1036E8A-3CA8-7288-0A71-7BBA43577B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97" y="2573"/>
                <a:ext cx="7" cy="5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90" name="Line 21">
                <a:extLst>
                  <a:ext uri="{FF2B5EF4-FFF2-40B4-BE49-F238E27FC236}">
                    <a16:creationId xmlns:a16="http://schemas.microsoft.com/office/drawing/2014/main" id="{566CE813-3E92-5C6E-3003-E307B87602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04" y="2578"/>
                <a:ext cx="19" cy="11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91" name="Line 22">
                <a:extLst>
                  <a:ext uri="{FF2B5EF4-FFF2-40B4-BE49-F238E27FC236}">
                    <a16:creationId xmlns:a16="http://schemas.microsoft.com/office/drawing/2014/main" id="{5998493C-C39F-354B-E8D7-DC6B337E26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36" y="2596"/>
                <a:ext cx="11" cy="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92" name="Line 23">
                <a:extLst>
                  <a:ext uri="{FF2B5EF4-FFF2-40B4-BE49-F238E27FC236}">
                    <a16:creationId xmlns:a16="http://schemas.microsoft.com/office/drawing/2014/main" id="{C2FEE147-BD34-5258-000F-26CD7927B8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47" y="2603"/>
                <a:ext cx="15" cy="8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93" name="Line 24">
                <a:extLst>
                  <a:ext uri="{FF2B5EF4-FFF2-40B4-BE49-F238E27FC236}">
                    <a16:creationId xmlns:a16="http://schemas.microsoft.com/office/drawing/2014/main" id="{9DDAFFE6-1DB6-9B24-1D38-A889ED700B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75" y="2618"/>
                <a:ext cx="15" cy="8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94" name="Line 25">
                <a:extLst>
                  <a:ext uri="{FF2B5EF4-FFF2-40B4-BE49-F238E27FC236}">
                    <a16:creationId xmlns:a16="http://schemas.microsoft.com/office/drawing/2014/main" id="{7861F837-1ED6-330C-ABDB-8BA5A6EFA0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90" y="2626"/>
                <a:ext cx="12" cy="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95" name="Line 26">
                <a:extLst>
                  <a:ext uri="{FF2B5EF4-FFF2-40B4-BE49-F238E27FC236}">
                    <a16:creationId xmlns:a16="http://schemas.microsoft.com/office/drawing/2014/main" id="{AE222808-0AEF-7C77-48DD-C732061FF9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15" y="2639"/>
                <a:ext cx="20" cy="9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96" name="Line 27">
                <a:extLst>
                  <a:ext uri="{FF2B5EF4-FFF2-40B4-BE49-F238E27FC236}">
                    <a16:creationId xmlns:a16="http://schemas.microsoft.com/office/drawing/2014/main" id="{30604D4B-DCF5-DD69-3855-16F52D5E80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35" y="2648"/>
                <a:ext cx="7" cy="4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97" name="Line 28">
                <a:extLst>
                  <a:ext uri="{FF2B5EF4-FFF2-40B4-BE49-F238E27FC236}">
                    <a16:creationId xmlns:a16="http://schemas.microsoft.com/office/drawing/2014/main" id="{9CBEB193-6968-5F4C-AE5C-200AB5BB23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56" y="2658"/>
                <a:ext cx="24" cy="11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98" name="Line 29">
                <a:extLst>
                  <a:ext uri="{FF2B5EF4-FFF2-40B4-BE49-F238E27FC236}">
                    <a16:creationId xmlns:a16="http://schemas.microsoft.com/office/drawing/2014/main" id="{86FF8521-5D7F-F3CE-3C8F-5DCDABC8ED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80" y="2669"/>
                <a:ext cx="3" cy="1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99" name="Line 30">
                <a:extLst>
                  <a:ext uri="{FF2B5EF4-FFF2-40B4-BE49-F238E27FC236}">
                    <a16:creationId xmlns:a16="http://schemas.microsoft.com/office/drawing/2014/main" id="{DA106C56-91CF-2C3F-C5DF-CC3A37F271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97" y="2676"/>
                <a:ext cx="28" cy="12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00" name="Line 31">
                <a:extLst>
                  <a:ext uri="{FF2B5EF4-FFF2-40B4-BE49-F238E27FC236}">
                    <a16:creationId xmlns:a16="http://schemas.microsoft.com/office/drawing/2014/main" id="{3AFF5BFF-1BFC-812D-7CD6-11F3F5D113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39" y="2693"/>
                <a:ext cx="28" cy="11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01" name="Line 32">
                <a:extLst>
                  <a:ext uri="{FF2B5EF4-FFF2-40B4-BE49-F238E27FC236}">
                    <a16:creationId xmlns:a16="http://schemas.microsoft.com/office/drawing/2014/main" id="{37E40E7B-ACC9-9F6E-C767-DA4B6FF9E9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81" y="2709"/>
                <a:ext cx="28" cy="10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02" name="Line 33">
                <a:extLst>
                  <a:ext uri="{FF2B5EF4-FFF2-40B4-BE49-F238E27FC236}">
                    <a16:creationId xmlns:a16="http://schemas.microsoft.com/office/drawing/2014/main" id="{379DE01D-1EDC-A62F-EBB8-C46917028A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3" y="2723"/>
                <a:ext cx="29" cy="9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03" name="Line 34">
                <a:extLst>
                  <a:ext uri="{FF2B5EF4-FFF2-40B4-BE49-F238E27FC236}">
                    <a16:creationId xmlns:a16="http://schemas.microsoft.com/office/drawing/2014/main" id="{5CFA17E0-278F-4549-D1EE-072195A258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66" y="2736"/>
                <a:ext cx="29" cy="8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04" name="Line 35">
                <a:extLst>
                  <a:ext uri="{FF2B5EF4-FFF2-40B4-BE49-F238E27FC236}">
                    <a16:creationId xmlns:a16="http://schemas.microsoft.com/office/drawing/2014/main" id="{7B471373-3980-ABA9-0EAB-AAF9D2A463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10" y="2748"/>
                <a:ext cx="3" cy="1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05" name="Line 36">
                <a:extLst>
                  <a:ext uri="{FF2B5EF4-FFF2-40B4-BE49-F238E27FC236}">
                    <a16:creationId xmlns:a16="http://schemas.microsoft.com/office/drawing/2014/main" id="{529D8733-2CB4-2196-B241-20075A35F0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13" y="2749"/>
                <a:ext cx="26" cy="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06" name="Line 37">
                <a:extLst>
                  <a:ext uri="{FF2B5EF4-FFF2-40B4-BE49-F238E27FC236}">
                    <a16:creationId xmlns:a16="http://schemas.microsoft.com/office/drawing/2014/main" id="{43EC62EC-F174-B0AE-758E-F64023AEA7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53" y="2759"/>
                <a:ext cx="8" cy="2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07" name="Line 38">
                <a:extLst>
                  <a:ext uri="{FF2B5EF4-FFF2-40B4-BE49-F238E27FC236}">
                    <a16:creationId xmlns:a16="http://schemas.microsoft.com/office/drawing/2014/main" id="{80B5E502-46B7-429A-88FD-922012A9C8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1" y="2761"/>
                <a:ext cx="22" cy="4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08" name="Line 39">
                <a:extLst>
                  <a:ext uri="{FF2B5EF4-FFF2-40B4-BE49-F238E27FC236}">
                    <a16:creationId xmlns:a16="http://schemas.microsoft.com/office/drawing/2014/main" id="{287B0FA6-7069-1D23-1823-200CC6A3DD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97" y="2768"/>
                <a:ext cx="13" cy="2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09" name="Line 40">
                <a:extLst>
                  <a:ext uri="{FF2B5EF4-FFF2-40B4-BE49-F238E27FC236}">
                    <a16:creationId xmlns:a16="http://schemas.microsoft.com/office/drawing/2014/main" id="{90E3B3AF-62D5-EFFF-92A8-94B670BE60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10" y="2770"/>
                <a:ext cx="17" cy="3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10" name="Line 41">
                <a:extLst>
                  <a:ext uri="{FF2B5EF4-FFF2-40B4-BE49-F238E27FC236}">
                    <a16:creationId xmlns:a16="http://schemas.microsoft.com/office/drawing/2014/main" id="{8A88108B-4967-EEC2-9246-F1036A1CC2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42" y="2776"/>
                <a:ext cx="17" cy="2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11" name="Line 42">
                <a:extLst>
                  <a:ext uri="{FF2B5EF4-FFF2-40B4-BE49-F238E27FC236}">
                    <a16:creationId xmlns:a16="http://schemas.microsoft.com/office/drawing/2014/main" id="{A94D7442-42B4-525E-4F3A-DEAA15BF0C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9" y="2778"/>
                <a:ext cx="12" cy="2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12" name="Line 43">
                <a:extLst>
                  <a:ext uri="{FF2B5EF4-FFF2-40B4-BE49-F238E27FC236}">
                    <a16:creationId xmlns:a16="http://schemas.microsoft.com/office/drawing/2014/main" id="{ED93EFA6-0590-273E-9863-6C9E82432C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86" y="2782"/>
                <a:ext cx="21" cy="3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13" name="Line 44">
                <a:extLst>
                  <a:ext uri="{FF2B5EF4-FFF2-40B4-BE49-F238E27FC236}">
                    <a16:creationId xmlns:a16="http://schemas.microsoft.com/office/drawing/2014/main" id="{9D0A2A53-5ACA-E3C7-6D75-A921C00307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07" y="2785"/>
                <a:ext cx="9" cy="1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14" name="Line 45">
                <a:extLst>
                  <a:ext uri="{FF2B5EF4-FFF2-40B4-BE49-F238E27FC236}">
                    <a16:creationId xmlns:a16="http://schemas.microsoft.com/office/drawing/2014/main" id="{91C027C8-4C0B-23D1-189B-E593280296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31" y="2787"/>
                <a:ext cx="26" cy="3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15" name="Line 46">
                <a:extLst>
                  <a:ext uri="{FF2B5EF4-FFF2-40B4-BE49-F238E27FC236}">
                    <a16:creationId xmlns:a16="http://schemas.microsoft.com/office/drawing/2014/main" id="{E7BB5F19-3234-6929-D252-D435B93D6F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7" y="2790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16" name="Line 47">
                <a:extLst>
                  <a:ext uri="{FF2B5EF4-FFF2-40B4-BE49-F238E27FC236}">
                    <a16:creationId xmlns:a16="http://schemas.microsoft.com/office/drawing/2014/main" id="{84ABB758-2DF9-E08D-A300-F12D3847F6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75" y="2791"/>
                <a:ext cx="30" cy="2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17" name="Line 48">
                <a:extLst>
                  <a:ext uri="{FF2B5EF4-FFF2-40B4-BE49-F238E27FC236}">
                    <a16:creationId xmlns:a16="http://schemas.microsoft.com/office/drawing/2014/main" id="{976B532B-20BB-1F6B-E1AF-8022781ADC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20" y="2794"/>
                <a:ext cx="30" cy="1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18" name="Line 49">
                <a:extLst>
                  <a:ext uri="{FF2B5EF4-FFF2-40B4-BE49-F238E27FC236}">
                    <a16:creationId xmlns:a16="http://schemas.microsoft.com/office/drawing/2014/main" id="{131BCF02-39A9-6A6B-1119-AEB13E4FD7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65" y="2795"/>
                <a:ext cx="30" cy="0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19" name="Line 50">
                <a:extLst>
                  <a:ext uri="{FF2B5EF4-FFF2-40B4-BE49-F238E27FC236}">
                    <a16:creationId xmlns:a16="http://schemas.microsoft.com/office/drawing/2014/main" id="{6D611527-2147-F5C6-3B38-DF48EBE774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10" y="2794"/>
                <a:ext cx="30" cy="1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20" name="Line 51">
                <a:extLst>
                  <a:ext uri="{FF2B5EF4-FFF2-40B4-BE49-F238E27FC236}">
                    <a16:creationId xmlns:a16="http://schemas.microsoft.com/office/drawing/2014/main" id="{E6DA7592-A2F1-59D5-4046-65AA2C6F5A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55" y="2791"/>
                <a:ext cx="30" cy="2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21" name="Line 52">
                <a:extLst>
                  <a:ext uri="{FF2B5EF4-FFF2-40B4-BE49-F238E27FC236}">
                    <a16:creationId xmlns:a16="http://schemas.microsoft.com/office/drawing/2014/main" id="{5E8CC7F8-681E-D82D-6E9D-F7773C3153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00" y="2790"/>
                <a:ext cx="4" cy="0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22" name="Line 53">
                <a:extLst>
                  <a:ext uri="{FF2B5EF4-FFF2-40B4-BE49-F238E27FC236}">
                    <a16:creationId xmlns:a16="http://schemas.microsoft.com/office/drawing/2014/main" id="{219CE707-854B-6FED-54F3-C9BEAAF584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04" y="2787"/>
                <a:ext cx="26" cy="3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23" name="Line 54">
                <a:extLst>
                  <a:ext uri="{FF2B5EF4-FFF2-40B4-BE49-F238E27FC236}">
                    <a16:creationId xmlns:a16="http://schemas.microsoft.com/office/drawing/2014/main" id="{48E1FC34-2200-F766-4E2A-4F587407C3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45" y="2785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24" name="Line 55">
                <a:extLst>
                  <a:ext uri="{FF2B5EF4-FFF2-40B4-BE49-F238E27FC236}">
                    <a16:creationId xmlns:a16="http://schemas.microsoft.com/office/drawing/2014/main" id="{B4A2AAEC-A2D8-9773-D0C9-B394D76E8A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53" y="2782"/>
                <a:ext cx="21" cy="3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25" name="Line 56">
                <a:extLst>
                  <a:ext uri="{FF2B5EF4-FFF2-40B4-BE49-F238E27FC236}">
                    <a16:creationId xmlns:a16="http://schemas.microsoft.com/office/drawing/2014/main" id="{8169968D-111D-113B-B7AB-4C0C52CC21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89" y="2778"/>
                <a:ext cx="13" cy="2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26" name="Line 57">
                <a:extLst>
                  <a:ext uri="{FF2B5EF4-FFF2-40B4-BE49-F238E27FC236}">
                    <a16:creationId xmlns:a16="http://schemas.microsoft.com/office/drawing/2014/main" id="{F3E4ED26-385A-B5A4-632E-36739A4B2E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02" y="2776"/>
                <a:ext cx="17" cy="2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27" name="Line 58">
                <a:extLst>
                  <a:ext uri="{FF2B5EF4-FFF2-40B4-BE49-F238E27FC236}">
                    <a16:creationId xmlns:a16="http://schemas.microsoft.com/office/drawing/2014/main" id="{80964B45-EF8E-AAF3-A113-66FA268BA5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34" y="2770"/>
                <a:ext cx="17" cy="3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28" name="Line 59">
                <a:extLst>
                  <a:ext uri="{FF2B5EF4-FFF2-40B4-BE49-F238E27FC236}">
                    <a16:creationId xmlns:a16="http://schemas.microsoft.com/office/drawing/2014/main" id="{E2943A32-4725-1E57-B2E7-38133E571A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51" y="2768"/>
                <a:ext cx="12" cy="2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29" name="Line 60">
                <a:extLst>
                  <a:ext uri="{FF2B5EF4-FFF2-40B4-BE49-F238E27FC236}">
                    <a16:creationId xmlns:a16="http://schemas.microsoft.com/office/drawing/2014/main" id="{3F5DF1EC-E870-9FCE-0FE7-6BED3BB464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78" y="2761"/>
                <a:ext cx="21" cy="4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30" name="Line 61">
                <a:extLst>
                  <a:ext uri="{FF2B5EF4-FFF2-40B4-BE49-F238E27FC236}">
                    <a16:creationId xmlns:a16="http://schemas.microsoft.com/office/drawing/2014/main" id="{2943CD42-E894-A73A-1CAF-DCAAAC4A31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99" y="2759"/>
                <a:ext cx="8" cy="2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31" name="Line 62">
                <a:extLst>
                  <a:ext uri="{FF2B5EF4-FFF2-40B4-BE49-F238E27FC236}">
                    <a16:creationId xmlns:a16="http://schemas.microsoft.com/office/drawing/2014/main" id="{6147C624-CCD3-38AF-630D-37151E2D7F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22" y="2749"/>
                <a:ext cx="25" cy="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32" name="Line 63">
                <a:extLst>
                  <a:ext uri="{FF2B5EF4-FFF2-40B4-BE49-F238E27FC236}">
                    <a16:creationId xmlns:a16="http://schemas.microsoft.com/office/drawing/2014/main" id="{4EC77604-1172-AF5C-6F2A-8E99DF54C7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7" y="2748"/>
                <a:ext cx="4" cy="1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33" name="Line 64">
                <a:extLst>
                  <a:ext uri="{FF2B5EF4-FFF2-40B4-BE49-F238E27FC236}">
                    <a16:creationId xmlns:a16="http://schemas.microsoft.com/office/drawing/2014/main" id="{938141F6-DD58-A960-B1C6-9D866446C2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65" y="2736"/>
                <a:ext cx="29" cy="8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34" name="Line 65">
                <a:extLst>
                  <a:ext uri="{FF2B5EF4-FFF2-40B4-BE49-F238E27FC236}">
                    <a16:creationId xmlns:a16="http://schemas.microsoft.com/office/drawing/2014/main" id="{2A899DBF-C1A3-060A-3DCD-2944C890B6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08" y="2723"/>
                <a:ext cx="29" cy="9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35" name="Line 66">
                <a:extLst>
                  <a:ext uri="{FF2B5EF4-FFF2-40B4-BE49-F238E27FC236}">
                    <a16:creationId xmlns:a16="http://schemas.microsoft.com/office/drawing/2014/main" id="{55FA20BB-B9BD-494D-DE34-FF2980C564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51" y="2709"/>
                <a:ext cx="29" cy="10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36" name="Line 67">
                <a:extLst>
                  <a:ext uri="{FF2B5EF4-FFF2-40B4-BE49-F238E27FC236}">
                    <a16:creationId xmlns:a16="http://schemas.microsoft.com/office/drawing/2014/main" id="{CEA28C5F-FDC4-BC1E-9D0B-CE6320206C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94" y="2693"/>
                <a:ext cx="28" cy="11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37" name="Line 68">
                <a:extLst>
                  <a:ext uri="{FF2B5EF4-FFF2-40B4-BE49-F238E27FC236}">
                    <a16:creationId xmlns:a16="http://schemas.microsoft.com/office/drawing/2014/main" id="{5E7015D7-BCAF-6D6C-F5D3-328EBC4EC4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36" y="2676"/>
                <a:ext cx="27" cy="12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38" name="Line 69">
                <a:extLst>
                  <a:ext uri="{FF2B5EF4-FFF2-40B4-BE49-F238E27FC236}">
                    <a16:creationId xmlns:a16="http://schemas.microsoft.com/office/drawing/2014/main" id="{57557363-ECE0-0981-8A0E-EAC61CE909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77" y="2669"/>
                <a:ext cx="4" cy="1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39" name="Line 70">
                <a:extLst>
                  <a:ext uri="{FF2B5EF4-FFF2-40B4-BE49-F238E27FC236}">
                    <a16:creationId xmlns:a16="http://schemas.microsoft.com/office/drawing/2014/main" id="{1EBB01B2-0DDD-88D8-6561-7E2110EB2D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81" y="2658"/>
                <a:ext cx="23" cy="11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40" name="Line 71">
                <a:extLst>
                  <a:ext uri="{FF2B5EF4-FFF2-40B4-BE49-F238E27FC236}">
                    <a16:creationId xmlns:a16="http://schemas.microsoft.com/office/drawing/2014/main" id="{956B623A-E35B-AF84-CEF3-AF5D013395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18" y="2648"/>
                <a:ext cx="8" cy="4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41" name="Line 72">
                <a:extLst>
                  <a:ext uri="{FF2B5EF4-FFF2-40B4-BE49-F238E27FC236}">
                    <a16:creationId xmlns:a16="http://schemas.microsoft.com/office/drawing/2014/main" id="{6A3A9D05-4480-A94F-1BEC-B30F9A6EC4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26" y="2639"/>
                <a:ext cx="19" cy="9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42" name="Line 73">
                <a:extLst>
                  <a:ext uri="{FF2B5EF4-FFF2-40B4-BE49-F238E27FC236}">
                    <a16:creationId xmlns:a16="http://schemas.microsoft.com/office/drawing/2014/main" id="{2CE531CD-9FD9-D582-6EA4-08A242ABAA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58" y="2626"/>
                <a:ext cx="12" cy="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43" name="Line 74">
                <a:extLst>
                  <a:ext uri="{FF2B5EF4-FFF2-40B4-BE49-F238E27FC236}">
                    <a16:creationId xmlns:a16="http://schemas.microsoft.com/office/drawing/2014/main" id="{A5B2F4BA-2902-0530-77C5-D26A38BC82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70" y="2618"/>
                <a:ext cx="15" cy="8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44" name="Line 75">
                <a:extLst>
                  <a:ext uri="{FF2B5EF4-FFF2-40B4-BE49-F238E27FC236}">
                    <a16:creationId xmlns:a16="http://schemas.microsoft.com/office/drawing/2014/main" id="{AC6DACE5-87F6-AF2A-CD00-7578F800E7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98" y="2603"/>
                <a:ext cx="15" cy="8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45" name="Line 76">
                <a:extLst>
                  <a:ext uri="{FF2B5EF4-FFF2-40B4-BE49-F238E27FC236}">
                    <a16:creationId xmlns:a16="http://schemas.microsoft.com/office/drawing/2014/main" id="{A361D18B-B25C-7216-6599-C28FC352C2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13" y="2596"/>
                <a:ext cx="11" cy="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46" name="Line 77">
                <a:extLst>
                  <a:ext uri="{FF2B5EF4-FFF2-40B4-BE49-F238E27FC236}">
                    <a16:creationId xmlns:a16="http://schemas.microsoft.com/office/drawing/2014/main" id="{505D8923-0F61-23AC-1175-DF0EE81CB5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37" y="2578"/>
                <a:ext cx="19" cy="11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47" name="Line 78">
                <a:extLst>
                  <a:ext uri="{FF2B5EF4-FFF2-40B4-BE49-F238E27FC236}">
                    <a16:creationId xmlns:a16="http://schemas.microsoft.com/office/drawing/2014/main" id="{C21E8113-807D-9CD8-4141-A95FA8F4EC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56" y="2573"/>
                <a:ext cx="7" cy="5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48" name="Line 79">
                <a:extLst>
                  <a:ext uri="{FF2B5EF4-FFF2-40B4-BE49-F238E27FC236}">
                    <a16:creationId xmlns:a16="http://schemas.microsoft.com/office/drawing/2014/main" id="{04AA1945-06A0-93D4-E78E-7966C02A0D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76" y="2551"/>
                <a:ext cx="22" cy="14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49" name="Line 80">
                <a:extLst>
                  <a:ext uri="{FF2B5EF4-FFF2-40B4-BE49-F238E27FC236}">
                    <a16:creationId xmlns:a16="http://schemas.microsoft.com/office/drawing/2014/main" id="{7A005AB3-0984-E896-9833-B90A947ECB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98" y="2549"/>
                <a:ext cx="3" cy="2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50" name="Line 81">
                <a:extLst>
                  <a:ext uri="{FF2B5EF4-FFF2-40B4-BE49-F238E27FC236}">
                    <a16:creationId xmlns:a16="http://schemas.microsoft.com/office/drawing/2014/main" id="{6AE9864A-63FD-8C4E-DCB1-9B631AA68E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13" y="2524"/>
                <a:ext cx="25" cy="1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51" name="Line 82">
                <a:extLst>
                  <a:ext uri="{FF2B5EF4-FFF2-40B4-BE49-F238E27FC236}">
                    <a16:creationId xmlns:a16="http://schemas.microsoft.com/office/drawing/2014/main" id="{3A7A90A7-30E0-522C-AFB6-99002DFE03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50" y="2495"/>
                <a:ext cx="29" cy="20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52" name="Line 83">
                <a:extLst>
                  <a:ext uri="{FF2B5EF4-FFF2-40B4-BE49-F238E27FC236}">
                    <a16:creationId xmlns:a16="http://schemas.microsoft.com/office/drawing/2014/main" id="{A3E0C822-B757-9133-0383-9BABB8E83E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81" y="2854"/>
                <a:ext cx="31" cy="1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53" name="Line 84">
                <a:extLst>
                  <a:ext uri="{FF2B5EF4-FFF2-40B4-BE49-F238E27FC236}">
                    <a16:creationId xmlns:a16="http://schemas.microsoft.com/office/drawing/2014/main" id="{DF55223D-EE99-0202-5F36-A166062307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25" y="2878"/>
                <a:ext cx="5" cy="3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54" name="Line 85">
                <a:extLst>
                  <a:ext uri="{FF2B5EF4-FFF2-40B4-BE49-F238E27FC236}">
                    <a16:creationId xmlns:a16="http://schemas.microsoft.com/office/drawing/2014/main" id="{7E3A5474-1C89-D64A-9276-33E56B1804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0" y="2881"/>
                <a:ext cx="22" cy="11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55" name="Line 86">
                <a:extLst>
                  <a:ext uri="{FF2B5EF4-FFF2-40B4-BE49-F238E27FC236}">
                    <a16:creationId xmlns:a16="http://schemas.microsoft.com/office/drawing/2014/main" id="{79116E3B-BA96-C181-526E-87BFA48E74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65" y="2899"/>
                <a:ext cx="14" cy="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56" name="Line 87">
                <a:extLst>
                  <a:ext uri="{FF2B5EF4-FFF2-40B4-BE49-F238E27FC236}">
                    <a16:creationId xmlns:a16="http://schemas.microsoft.com/office/drawing/2014/main" id="{030D1872-03E5-6C12-C6BE-C5D8A2B9EC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79" y="2906"/>
                <a:ext cx="13" cy="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57" name="Line 88">
                <a:extLst>
                  <a:ext uri="{FF2B5EF4-FFF2-40B4-BE49-F238E27FC236}">
                    <a16:creationId xmlns:a16="http://schemas.microsoft.com/office/drawing/2014/main" id="{F8A64CB4-765B-2535-B532-219355D67F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05" y="2919"/>
                <a:ext cx="24" cy="11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58" name="Line 89">
                <a:extLst>
                  <a:ext uri="{FF2B5EF4-FFF2-40B4-BE49-F238E27FC236}">
                    <a16:creationId xmlns:a16="http://schemas.microsoft.com/office/drawing/2014/main" id="{D56BB46E-46B9-8423-A94F-A0A2CAB8EF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9" y="2930"/>
                <a:ext cx="3" cy="2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59" name="Line 90">
                <a:extLst>
                  <a:ext uri="{FF2B5EF4-FFF2-40B4-BE49-F238E27FC236}">
                    <a16:creationId xmlns:a16="http://schemas.microsoft.com/office/drawing/2014/main" id="{ED3806D9-F435-B2E3-4F9B-2A62225E64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46" y="2938"/>
                <a:ext cx="27" cy="12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60" name="Line 91">
                <a:extLst>
                  <a:ext uri="{FF2B5EF4-FFF2-40B4-BE49-F238E27FC236}">
                    <a16:creationId xmlns:a16="http://schemas.microsoft.com/office/drawing/2014/main" id="{A4ECFDDB-70C4-7934-5821-4D7F9FC5C2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87" y="2956"/>
                <a:ext cx="28" cy="11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61" name="Line 92">
                <a:extLst>
                  <a:ext uri="{FF2B5EF4-FFF2-40B4-BE49-F238E27FC236}">
                    <a16:creationId xmlns:a16="http://schemas.microsoft.com/office/drawing/2014/main" id="{E5014028-8D0E-83A4-0114-705EF9240D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9" y="2973"/>
                <a:ext cx="2" cy="0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62" name="Line 93">
                <a:extLst>
                  <a:ext uri="{FF2B5EF4-FFF2-40B4-BE49-F238E27FC236}">
                    <a16:creationId xmlns:a16="http://schemas.microsoft.com/office/drawing/2014/main" id="{F699FA0E-3945-0B95-23C7-365F886009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31" y="2973"/>
                <a:ext cx="26" cy="10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63" name="Line 94">
                <a:extLst>
                  <a:ext uri="{FF2B5EF4-FFF2-40B4-BE49-F238E27FC236}">
                    <a16:creationId xmlns:a16="http://schemas.microsoft.com/office/drawing/2014/main" id="{13A8AC29-E348-0927-3A1A-D3D5F6215F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71" y="2988"/>
                <a:ext cx="12" cy="5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64" name="Line 95">
                <a:extLst>
                  <a:ext uri="{FF2B5EF4-FFF2-40B4-BE49-F238E27FC236}">
                    <a16:creationId xmlns:a16="http://schemas.microsoft.com/office/drawing/2014/main" id="{039C4301-740A-D5A9-E87D-A0B2D7F6BD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83" y="2993"/>
                <a:ext cx="16" cy="5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65" name="Line 96">
                <a:extLst>
                  <a:ext uri="{FF2B5EF4-FFF2-40B4-BE49-F238E27FC236}">
                    <a16:creationId xmlns:a16="http://schemas.microsoft.com/office/drawing/2014/main" id="{6D77E627-AD87-03D4-6137-D31AC4093A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13" y="3003"/>
                <a:ext cx="22" cy="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66" name="Line 97">
                <a:extLst>
                  <a:ext uri="{FF2B5EF4-FFF2-40B4-BE49-F238E27FC236}">
                    <a16:creationId xmlns:a16="http://schemas.microsoft.com/office/drawing/2014/main" id="{5E8685EE-E474-055E-A195-95B87A4F4F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35" y="3010"/>
                <a:ext cx="7" cy="2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67" name="Line 98">
                <a:extLst>
                  <a:ext uri="{FF2B5EF4-FFF2-40B4-BE49-F238E27FC236}">
                    <a16:creationId xmlns:a16="http://schemas.microsoft.com/office/drawing/2014/main" id="{B98E2FFB-B4A0-0AE1-41C9-11FE00C374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56" y="3017"/>
                <a:ext cx="29" cy="8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68" name="Line 99">
                <a:extLst>
                  <a:ext uri="{FF2B5EF4-FFF2-40B4-BE49-F238E27FC236}">
                    <a16:creationId xmlns:a16="http://schemas.microsoft.com/office/drawing/2014/main" id="{1B5F88E3-B022-96F0-76CD-93940C9778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99" y="3029"/>
                <a:ext cx="29" cy="8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69" name="Line 100">
                <a:extLst>
                  <a:ext uri="{FF2B5EF4-FFF2-40B4-BE49-F238E27FC236}">
                    <a16:creationId xmlns:a16="http://schemas.microsoft.com/office/drawing/2014/main" id="{5E27C494-65F1-0471-AD24-C3405AD5A1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43" y="3041"/>
                <a:ext cx="29" cy="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70" name="Line 101">
                <a:extLst>
                  <a:ext uri="{FF2B5EF4-FFF2-40B4-BE49-F238E27FC236}">
                    <a16:creationId xmlns:a16="http://schemas.microsoft.com/office/drawing/2014/main" id="{5FFB62F8-AD3D-F967-AFF8-92480C040A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86" y="3051"/>
                <a:ext cx="10" cy="2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71" name="Line 102">
                <a:extLst>
                  <a:ext uri="{FF2B5EF4-FFF2-40B4-BE49-F238E27FC236}">
                    <a16:creationId xmlns:a16="http://schemas.microsoft.com/office/drawing/2014/main" id="{FFF0FC48-ACFB-E3DF-6BE2-80491A949F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96" y="3053"/>
                <a:ext cx="20" cy="5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72" name="Line 103">
                <a:extLst>
                  <a:ext uri="{FF2B5EF4-FFF2-40B4-BE49-F238E27FC236}">
                    <a16:creationId xmlns:a16="http://schemas.microsoft.com/office/drawing/2014/main" id="{3D678360-95CD-B03C-54B8-DD80011F21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30" y="3060"/>
                <a:ext cx="20" cy="4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73" name="Line 104">
                <a:extLst>
                  <a:ext uri="{FF2B5EF4-FFF2-40B4-BE49-F238E27FC236}">
                    <a16:creationId xmlns:a16="http://schemas.microsoft.com/office/drawing/2014/main" id="{9192E2ED-7678-7415-9FA8-BCDCD3BE63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50" y="3064"/>
                <a:ext cx="10" cy="2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74" name="Line 105">
                <a:extLst>
                  <a:ext uri="{FF2B5EF4-FFF2-40B4-BE49-F238E27FC236}">
                    <a16:creationId xmlns:a16="http://schemas.microsoft.com/office/drawing/2014/main" id="{9A9946DB-1AA7-BC76-7D88-6E09904006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75" y="3069"/>
                <a:ext cx="29" cy="5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75" name="Line 106">
                <a:extLst>
                  <a:ext uri="{FF2B5EF4-FFF2-40B4-BE49-F238E27FC236}">
                    <a16:creationId xmlns:a16="http://schemas.microsoft.com/office/drawing/2014/main" id="{71D12835-57FB-BF5F-D088-F54AD02214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19" y="3076"/>
                <a:ext cx="30" cy="4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76" name="Line 107">
                <a:extLst>
                  <a:ext uri="{FF2B5EF4-FFF2-40B4-BE49-F238E27FC236}">
                    <a16:creationId xmlns:a16="http://schemas.microsoft.com/office/drawing/2014/main" id="{34C22187-52B0-A1A5-6D9C-8CC7A021FC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63" y="3082"/>
                <a:ext cx="30" cy="3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77" name="Line 108">
                <a:extLst>
                  <a:ext uri="{FF2B5EF4-FFF2-40B4-BE49-F238E27FC236}">
                    <a16:creationId xmlns:a16="http://schemas.microsoft.com/office/drawing/2014/main" id="{1B1D1A31-D778-AD38-D887-7AD0F628F9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08" y="3087"/>
                <a:ext cx="6" cy="0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78" name="Line 109">
                <a:extLst>
                  <a:ext uri="{FF2B5EF4-FFF2-40B4-BE49-F238E27FC236}">
                    <a16:creationId xmlns:a16="http://schemas.microsoft.com/office/drawing/2014/main" id="{D90447E7-CC76-0D8F-3B64-D55BFBF1B0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4" y="3087"/>
                <a:ext cx="24" cy="2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79" name="Line 110">
                <a:extLst>
                  <a:ext uri="{FF2B5EF4-FFF2-40B4-BE49-F238E27FC236}">
                    <a16:creationId xmlns:a16="http://schemas.microsoft.com/office/drawing/2014/main" id="{822581DA-77AA-14B9-714E-ECF5857558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3" y="3090"/>
                <a:ext cx="16" cy="2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80" name="Line 111">
                <a:extLst>
                  <a:ext uri="{FF2B5EF4-FFF2-40B4-BE49-F238E27FC236}">
                    <a16:creationId xmlns:a16="http://schemas.microsoft.com/office/drawing/2014/main" id="{572F7168-B5D9-DA43-364B-8CB9A41836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69" y="3092"/>
                <a:ext cx="14" cy="0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81" name="Line 112">
                <a:extLst>
                  <a:ext uri="{FF2B5EF4-FFF2-40B4-BE49-F238E27FC236}">
                    <a16:creationId xmlns:a16="http://schemas.microsoft.com/office/drawing/2014/main" id="{E01DE18F-13DA-25F4-A6AA-6C4DA229E0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98" y="3093"/>
                <a:ext cx="27" cy="1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82" name="Line 113">
                <a:extLst>
                  <a:ext uri="{FF2B5EF4-FFF2-40B4-BE49-F238E27FC236}">
                    <a16:creationId xmlns:a16="http://schemas.microsoft.com/office/drawing/2014/main" id="{7ECF966E-9343-CFE6-E322-6C1E6F26F7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25" y="3094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83" name="Line 114">
                <a:extLst>
                  <a:ext uri="{FF2B5EF4-FFF2-40B4-BE49-F238E27FC236}">
                    <a16:creationId xmlns:a16="http://schemas.microsoft.com/office/drawing/2014/main" id="{914D620D-DFD9-C286-A435-99AF332AF5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43" y="3095"/>
                <a:ext cx="30" cy="0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84" name="Line 115">
                <a:extLst>
                  <a:ext uri="{FF2B5EF4-FFF2-40B4-BE49-F238E27FC236}">
                    <a16:creationId xmlns:a16="http://schemas.microsoft.com/office/drawing/2014/main" id="{F42E3CC0-4855-37DC-7DEE-560DE1FC12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88" y="3095"/>
                <a:ext cx="30" cy="0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85" name="Line 116">
                <a:extLst>
                  <a:ext uri="{FF2B5EF4-FFF2-40B4-BE49-F238E27FC236}">
                    <a16:creationId xmlns:a16="http://schemas.microsoft.com/office/drawing/2014/main" id="{F7BF162A-33AD-EC02-5CDD-9870B156B4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33" y="3094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86" name="Line 117">
                <a:extLst>
                  <a:ext uri="{FF2B5EF4-FFF2-40B4-BE49-F238E27FC236}">
                    <a16:creationId xmlns:a16="http://schemas.microsoft.com/office/drawing/2014/main" id="{FFAFCBD8-A8D1-D211-11B2-FA401BBF53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36" y="3093"/>
                <a:ext cx="27" cy="1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87" name="Line 118">
                <a:extLst>
                  <a:ext uri="{FF2B5EF4-FFF2-40B4-BE49-F238E27FC236}">
                    <a16:creationId xmlns:a16="http://schemas.microsoft.com/office/drawing/2014/main" id="{C1C202DC-E0F0-AE05-27B0-F3503F9473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77" y="3092"/>
                <a:ext cx="14" cy="0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88" name="Line 119">
                <a:extLst>
                  <a:ext uri="{FF2B5EF4-FFF2-40B4-BE49-F238E27FC236}">
                    <a16:creationId xmlns:a16="http://schemas.microsoft.com/office/drawing/2014/main" id="{F6257750-3F1B-5AFE-D6C9-9B29280639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91" y="3090"/>
                <a:ext cx="16" cy="2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89" name="Line 120">
                <a:extLst>
                  <a:ext uri="{FF2B5EF4-FFF2-40B4-BE49-F238E27FC236}">
                    <a16:creationId xmlns:a16="http://schemas.microsoft.com/office/drawing/2014/main" id="{12BC2847-E7A1-6E5C-BF9F-7078A6F32E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22" y="3087"/>
                <a:ext cx="24" cy="2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90" name="Line 121">
                <a:extLst>
                  <a:ext uri="{FF2B5EF4-FFF2-40B4-BE49-F238E27FC236}">
                    <a16:creationId xmlns:a16="http://schemas.microsoft.com/office/drawing/2014/main" id="{A55C7C19-0366-E559-78AC-F0FDDB561B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46" y="3087"/>
                <a:ext cx="6" cy="0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91" name="Line 122">
                <a:extLst>
                  <a:ext uri="{FF2B5EF4-FFF2-40B4-BE49-F238E27FC236}">
                    <a16:creationId xmlns:a16="http://schemas.microsoft.com/office/drawing/2014/main" id="{D676EFD8-D504-2D38-8A91-485330FB03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67" y="3082"/>
                <a:ext cx="30" cy="3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92" name="Line 123">
                <a:extLst>
                  <a:ext uri="{FF2B5EF4-FFF2-40B4-BE49-F238E27FC236}">
                    <a16:creationId xmlns:a16="http://schemas.microsoft.com/office/drawing/2014/main" id="{9CFA4F8F-B0AD-AFAF-B14B-AD999F5C19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12" y="3076"/>
                <a:ext cx="29" cy="4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93" name="Line 124">
                <a:extLst>
                  <a:ext uri="{FF2B5EF4-FFF2-40B4-BE49-F238E27FC236}">
                    <a16:creationId xmlns:a16="http://schemas.microsoft.com/office/drawing/2014/main" id="{DD10F5B8-8574-AD0C-EF78-D5A560AB03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56" y="3069"/>
                <a:ext cx="30" cy="5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94" name="Line 125">
                <a:extLst>
                  <a:ext uri="{FF2B5EF4-FFF2-40B4-BE49-F238E27FC236}">
                    <a16:creationId xmlns:a16="http://schemas.microsoft.com/office/drawing/2014/main" id="{40A04F7B-6600-ED07-2EF9-28914B89BA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00" y="3064"/>
                <a:ext cx="10" cy="2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95" name="Line 126">
                <a:extLst>
                  <a:ext uri="{FF2B5EF4-FFF2-40B4-BE49-F238E27FC236}">
                    <a16:creationId xmlns:a16="http://schemas.microsoft.com/office/drawing/2014/main" id="{4E5605C7-27D6-6325-3EEF-D35B4435D7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10" y="3060"/>
                <a:ext cx="20" cy="4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96" name="Line 127">
                <a:extLst>
                  <a:ext uri="{FF2B5EF4-FFF2-40B4-BE49-F238E27FC236}">
                    <a16:creationId xmlns:a16="http://schemas.microsoft.com/office/drawing/2014/main" id="{7E80D6A3-2DB5-4DE3-28B3-85B77666E9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5" y="3053"/>
                <a:ext cx="20" cy="5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97" name="Line 128">
                <a:extLst>
                  <a:ext uri="{FF2B5EF4-FFF2-40B4-BE49-F238E27FC236}">
                    <a16:creationId xmlns:a16="http://schemas.microsoft.com/office/drawing/2014/main" id="{AA666460-267E-E195-4E42-E304AA70D7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65" y="3051"/>
                <a:ext cx="9" cy="2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98" name="Line 129">
                <a:extLst>
                  <a:ext uri="{FF2B5EF4-FFF2-40B4-BE49-F238E27FC236}">
                    <a16:creationId xmlns:a16="http://schemas.microsoft.com/office/drawing/2014/main" id="{059C45B8-013A-80E7-BF88-B7DD520152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88" y="3041"/>
                <a:ext cx="30" cy="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99" name="Line 130">
                <a:extLst>
                  <a:ext uri="{FF2B5EF4-FFF2-40B4-BE49-F238E27FC236}">
                    <a16:creationId xmlns:a16="http://schemas.microsoft.com/office/drawing/2014/main" id="{D2CCBD2B-BF81-C0ED-7750-D84075D8EE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32" y="3029"/>
                <a:ext cx="29" cy="8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400" name="Line 131">
                <a:extLst>
                  <a:ext uri="{FF2B5EF4-FFF2-40B4-BE49-F238E27FC236}">
                    <a16:creationId xmlns:a16="http://schemas.microsoft.com/office/drawing/2014/main" id="{1FC2B837-89AD-4B43-1A4E-A37FA7940C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75" y="3017"/>
                <a:ext cx="29" cy="8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401" name="Line 132">
                <a:extLst>
                  <a:ext uri="{FF2B5EF4-FFF2-40B4-BE49-F238E27FC236}">
                    <a16:creationId xmlns:a16="http://schemas.microsoft.com/office/drawing/2014/main" id="{DE64852B-7AF3-4D0D-9DD2-6DAB46424D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18" y="3010"/>
                <a:ext cx="7" cy="2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402" name="Line 133">
                <a:extLst>
                  <a:ext uri="{FF2B5EF4-FFF2-40B4-BE49-F238E27FC236}">
                    <a16:creationId xmlns:a16="http://schemas.microsoft.com/office/drawing/2014/main" id="{247E2619-D459-0DF7-80B7-31DCB1DA9F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25" y="3003"/>
                <a:ext cx="22" cy="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403" name="Line 134">
                <a:extLst>
                  <a:ext uri="{FF2B5EF4-FFF2-40B4-BE49-F238E27FC236}">
                    <a16:creationId xmlns:a16="http://schemas.microsoft.com/office/drawing/2014/main" id="{2269470D-EEEC-777B-7D42-6111801E85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61" y="2993"/>
                <a:ext cx="16" cy="5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404" name="Line 135">
                <a:extLst>
                  <a:ext uri="{FF2B5EF4-FFF2-40B4-BE49-F238E27FC236}">
                    <a16:creationId xmlns:a16="http://schemas.microsoft.com/office/drawing/2014/main" id="{562744C0-95FF-BCA6-6A80-6C8FDD4C51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77" y="2988"/>
                <a:ext cx="12" cy="5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405" name="Line 136">
                <a:extLst>
                  <a:ext uri="{FF2B5EF4-FFF2-40B4-BE49-F238E27FC236}">
                    <a16:creationId xmlns:a16="http://schemas.microsoft.com/office/drawing/2014/main" id="{CCD0400C-DCB3-B5A1-9F10-098EE5839F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03" y="2973"/>
                <a:ext cx="26" cy="10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406" name="Line 137">
                <a:extLst>
                  <a:ext uri="{FF2B5EF4-FFF2-40B4-BE49-F238E27FC236}">
                    <a16:creationId xmlns:a16="http://schemas.microsoft.com/office/drawing/2014/main" id="{C3A298C0-2BFF-7075-8CEA-A0EA36145B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29" y="2973"/>
                <a:ext cx="2" cy="0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407" name="Line 138">
                <a:extLst>
                  <a:ext uri="{FF2B5EF4-FFF2-40B4-BE49-F238E27FC236}">
                    <a16:creationId xmlns:a16="http://schemas.microsoft.com/office/drawing/2014/main" id="{07E987A9-FFE6-4C94-9336-16BE72F334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45" y="2956"/>
                <a:ext cx="28" cy="11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408" name="Line 139">
                <a:extLst>
                  <a:ext uri="{FF2B5EF4-FFF2-40B4-BE49-F238E27FC236}">
                    <a16:creationId xmlns:a16="http://schemas.microsoft.com/office/drawing/2014/main" id="{257D5F0C-26B1-556A-C3BF-08E166B2B7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87" y="2938"/>
                <a:ext cx="27" cy="12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409" name="Line 140">
                <a:extLst>
                  <a:ext uri="{FF2B5EF4-FFF2-40B4-BE49-F238E27FC236}">
                    <a16:creationId xmlns:a16="http://schemas.microsoft.com/office/drawing/2014/main" id="{BBF1A867-46E4-4FDC-E347-841540E90C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28" y="2930"/>
                <a:ext cx="3" cy="2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410" name="Line 141">
                <a:extLst>
                  <a:ext uri="{FF2B5EF4-FFF2-40B4-BE49-F238E27FC236}">
                    <a16:creationId xmlns:a16="http://schemas.microsoft.com/office/drawing/2014/main" id="{0D65E61C-EF87-9C08-8407-ECDB20418C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31" y="2919"/>
                <a:ext cx="24" cy="11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411" name="Line 142">
                <a:extLst>
                  <a:ext uri="{FF2B5EF4-FFF2-40B4-BE49-F238E27FC236}">
                    <a16:creationId xmlns:a16="http://schemas.microsoft.com/office/drawing/2014/main" id="{8B08D430-22BF-491B-B320-C86C8C93F8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69" y="2906"/>
                <a:ext cx="12" cy="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412" name="Line 143">
                <a:extLst>
                  <a:ext uri="{FF2B5EF4-FFF2-40B4-BE49-F238E27FC236}">
                    <a16:creationId xmlns:a16="http://schemas.microsoft.com/office/drawing/2014/main" id="{F0B7E510-F229-7076-5EDE-F730EC844D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81" y="2899"/>
                <a:ext cx="14" cy="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413" name="Line 144">
                <a:extLst>
                  <a:ext uri="{FF2B5EF4-FFF2-40B4-BE49-F238E27FC236}">
                    <a16:creationId xmlns:a16="http://schemas.microsoft.com/office/drawing/2014/main" id="{BCFCE7C7-8BFC-D953-B4D5-913A80920C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09" y="2881"/>
                <a:ext cx="21" cy="11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414" name="Line 145">
                <a:extLst>
                  <a:ext uri="{FF2B5EF4-FFF2-40B4-BE49-F238E27FC236}">
                    <a16:creationId xmlns:a16="http://schemas.microsoft.com/office/drawing/2014/main" id="{BA820AFB-7046-B3D8-2186-1FF734B34A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0" y="2878"/>
                <a:ext cx="5" cy="3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415" name="Line 146">
                <a:extLst>
                  <a:ext uri="{FF2B5EF4-FFF2-40B4-BE49-F238E27FC236}">
                    <a16:creationId xmlns:a16="http://schemas.microsoft.com/office/drawing/2014/main" id="{94C3ABED-7771-3F2B-3650-5DA90ED637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48" y="2854"/>
                <a:ext cx="31" cy="17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416" name="Line 147">
                <a:extLst>
                  <a:ext uri="{FF2B5EF4-FFF2-40B4-BE49-F238E27FC236}">
                    <a16:creationId xmlns:a16="http://schemas.microsoft.com/office/drawing/2014/main" id="{FF083255-E449-FCB1-180C-051F0BC48A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81" y="3193"/>
                <a:ext cx="21" cy="9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417" name="Line 148">
                <a:extLst>
                  <a:ext uri="{FF2B5EF4-FFF2-40B4-BE49-F238E27FC236}">
                    <a16:creationId xmlns:a16="http://schemas.microsoft.com/office/drawing/2014/main" id="{1D1612FF-F8DA-DDCA-A3CE-6C236D48DE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16" y="3208"/>
                <a:ext cx="18" cy="9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418" name="Line 149">
                <a:extLst>
                  <a:ext uri="{FF2B5EF4-FFF2-40B4-BE49-F238E27FC236}">
                    <a16:creationId xmlns:a16="http://schemas.microsoft.com/office/drawing/2014/main" id="{203A4C04-53BA-DE94-4688-AB21EFFC7B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4" y="3217"/>
                <a:ext cx="9" cy="3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419" name="Line 150">
                <a:extLst>
                  <a:ext uri="{FF2B5EF4-FFF2-40B4-BE49-F238E27FC236}">
                    <a16:creationId xmlns:a16="http://schemas.microsoft.com/office/drawing/2014/main" id="{5F535968-3892-9F22-0D3C-DCE07561F9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57" y="3226"/>
                <a:ext cx="27" cy="12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420" name="Line 151">
                <a:extLst>
                  <a:ext uri="{FF2B5EF4-FFF2-40B4-BE49-F238E27FC236}">
                    <a16:creationId xmlns:a16="http://schemas.microsoft.com/office/drawing/2014/main" id="{03C1B569-8306-C9FB-5955-475838D153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98" y="3244"/>
                <a:ext cx="28" cy="11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421" name="Line 152">
                <a:extLst>
                  <a:ext uri="{FF2B5EF4-FFF2-40B4-BE49-F238E27FC236}">
                    <a16:creationId xmlns:a16="http://schemas.microsoft.com/office/drawing/2014/main" id="{F52B8D03-B843-0356-01A8-B5F84F721F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40" y="3260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422" name="Line 153">
                <a:extLst>
                  <a:ext uri="{FF2B5EF4-FFF2-40B4-BE49-F238E27FC236}">
                    <a16:creationId xmlns:a16="http://schemas.microsoft.com/office/drawing/2014/main" id="{4CF276AA-F93C-E01D-87E6-2B9CC68940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42" y="3261"/>
                <a:ext cx="26" cy="9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423" name="Line 154">
                <a:extLst>
                  <a:ext uri="{FF2B5EF4-FFF2-40B4-BE49-F238E27FC236}">
                    <a16:creationId xmlns:a16="http://schemas.microsoft.com/office/drawing/2014/main" id="{E3345A00-8375-5744-787A-1D728A067E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82" y="3275"/>
                <a:ext cx="14" cy="5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424" name="Line 155">
                <a:extLst>
                  <a:ext uri="{FF2B5EF4-FFF2-40B4-BE49-F238E27FC236}">
                    <a16:creationId xmlns:a16="http://schemas.microsoft.com/office/drawing/2014/main" id="{75159878-A3DD-E6F8-D7CA-CB9D5D3A63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96" y="3280"/>
                <a:ext cx="15" cy="5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425" name="Line 156">
                <a:extLst>
                  <a:ext uri="{FF2B5EF4-FFF2-40B4-BE49-F238E27FC236}">
                    <a16:creationId xmlns:a16="http://schemas.microsoft.com/office/drawing/2014/main" id="{A81A9D35-1FFD-11B7-54DC-27E156EE2D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5" y="3290"/>
                <a:ext cx="26" cy="9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426" name="Line 157">
                <a:extLst>
                  <a:ext uri="{FF2B5EF4-FFF2-40B4-BE49-F238E27FC236}">
                    <a16:creationId xmlns:a16="http://schemas.microsoft.com/office/drawing/2014/main" id="{C20E9503-5338-D28C-A2C5-7AC3D99C07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51" y="3299"/>
                <a:ext cx="2" cy="0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427" name="Line 158">
                <a:extLst>
                  <a:ext uri="{FF2B5EF4-FFF2-40B4-BE49-F238E27FC236}">
                    <a16:creationId xmlns:a16="http://schemas.microsoft.com/office/drawing/2014/main" id="{9063495A-89FA-853C-F549-8B60361FA0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68" y="3304"/>
                <a:ext cx="28" cy="8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428" name="Line 159">
                <a:extLst>
                  <a:ext uri="{FF2B5EF4-FFF2-40B4-BE49-F238E27FC236}">
                    <a16:creationId xmlns:a16="http://schemas.microsoft.com/office/drawing/2014/main" id="{60DF899B-6633-E709-AFBC-936E2A3731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11" y="3316"/>
                <a:ext cx="29" cy="8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429" name="Line 160">
                <a:extLst>
                  <a:ext uri="{FF2B5EF4-FFF2-40B4-BE49-F238E27FC236}">
                    <a16:creationId xmlns:a16="http://schemas.microsoft.com/office/drawing/2014/main" id="{B34FABFB-7E30-E0DA-1C34-5E9B9E9E7F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54" y="3328"/>
                <a:ext cx="9" cy="2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430" name="Line 161">
                <a:extLst>
                  <a:ext uri="{FF2B5EF4-FFF2-40B4-BE49-F238E27FC236}">
                    <a16:creationId xmlns:a16="http://schemas.microsoft.com/office/drawing/2014/main" id="{E586CEF0-4A6A-AE02-E1AF-7E6B3A288D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63" y="3330"/>
                <a:ext cx="20" cy="5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431" name="Line 162">
                <a:extLst>
                  <a:ext uri="{FF2B5EF4-FFF2-40B4-BE49-F238E27FC236}">
                    <a16:creationId xmlns:a16="http://schemas.microsoft.com/office/drawing/2014/main" id="{5CFA1F1C-A5A7-0486-7145-7E64B1185A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98" y="3339"/>
                <a:ext cx="22" cy="5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432" name="Line 163">
                <a:extLst>
                  <a:ext uri="{FF2B5EF4-FFF2-40B4-BE49-F238E27FC236}">
                    <a16:creationId xmlns:a16="http://schemas.microsoft.com/office/drawing/2014/main" id="{0E73933D-D077-66EE-389A-C907C3550E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0" y="3344"/>
                <a:ext cx="7" cy="2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433" name="Line 164">
                <a:extLst>
                  <a:ext uri="{FF2B5EF4-FFF2-40B4-BE49-F238E27FC236}">
                    <a16:creationId xmlns:a16="http://schemas.microsoft.com/office/drawing/2014/main" id="{D78EC036-4872-07C5-61EB-68FCBC65FA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42" y="3349"/>
                <a:ext cx="29" cy="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434" name="Line 165">
                <a:extLst>
                  <a:ext uri="{FF2B5EF4-FFF2-40B4-BE49-F238E27FC236}">
                    <a16:creationId xmlns:a16="http://schemas.microsoft.com/office/drawing/2014/main" id="{8B19BDB5-C30B-66CA-634D-DF5E80A99A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86" y="3358"/>
                <a:ext cx="29" cy="5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435" name="Line 166">
                <a:extLst>
                  <a:ext uri="{FF2B5EF4-FFF2-40B4-BE49-F238E27FC236}">
                    <a16:creationId xmlns:a16="http://schemas.microsoft.com/office/drawing/2014/main" id="{0E651EE2-A2D7-3C85-B3EF-DFEE7CB7AA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30" y="3366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436" name="Line 167">
                <a:extLst>
                  <a:ext uri="{FF2B5EF4-FFF2-40B4-BE49-F238E27FC236}">
                    <a16:creationId xmlns:a16="http://schemas.microsoft.com/office/drawing/2014/main" id="{B0915807-75FC-371C-F65F-9937D22762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33" y="3366"/>
                <a:ext cx="26" cy="4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437" name="Line 168">
                <a:extLst>
                  <a:ext uri="{FF2B5EF4-FFF2-40B4-BE49-F238E27FC236}">
                    <a16:creationId xmlns:a16="http://schemas.microsoft.com/office/drawing/2014/main" id="{DEE65D41-C264-8ECB-E448-02D6FF5EC9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74" y="3373"/>
                <a:ext cx="17" cy="2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438" name="Line 169">
                <a:extLst>
                  <a:ext uri="{FF2B5EF4-FFF2-40B4-BE49-F238E27FC236}">
                    <a16:creationId xmlns:a16="http://schemas.microsoft.com/office/drawing/2014/main" id="{5DD4F2AA-BE7A-E6D4-B4F8-40795621AA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91" y="3375"/>
                <a:ext cx="13" cy="2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439" name="Line 170">
                <a:extLst>
                  <a:ext uri="{FF2B5EF4-FFF2-40B4-BE49-F238E27FC236}">
                    <a16:creationId xmlns:a16="http://schemas.microsoft.com/office/drawing/2014/main" id="{1C0D79C2-4D69-C606-B2D1-AC3D2CEC2E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19" y="3379"/>
                <a:ext cx="29" cy="3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440" name="Line 171">
                <a:extLst>
                  <a:ext uri="{FF2B5EF4-FFF2-40B4-BE49-F238E27FC236}">
                    <a16:creationId xmlns:a16="http://schemas.microsoft.com/office/drawing/2014/main" id="{1CF882BB-E1EF-35E5-1C97-7DE3139A79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48" y="3382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441" name="Line 172">
                <a:extLst>
                  <a:ext uri="{FF2B5EF4-FFF2-40B4-BE49-F238E27FC236}">
                    <a16:creationId xmlns:a16="http://schemas.microsoft.com/office/drawing/2014/main" id="{E616BB8D-2A82-B28B-4E36-31053F0588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63" y="3384"/>
                <a:ext cx="30" cy="3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442" name="Line 173">
                <a:extLst>
                  <a:ext uri="{FF2B5EF4-FFF2-40B4-BE49-F238E27FC236}">
                    <a16:creationId xmlns:a16="http://schemas.microsoft.com/office/drawing/2014/main" id="{D361554E-DE76-59E3-3D01-3C3C0D3537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08" y="3388"/>
                <a:ext cx="30" cy="2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443" name="Line 174">
                <a:extLst>
                  <a:ext uri="{FF2B5EF4-FFF2-40B4-BE49-F238E27FC236}">
                    <a16:creationId xmlns:a16="http://schemas.microsoft.com/office/drawing/2014/main" id="{D3DC2607-57F4-4C9A-9BC9-43B6A45C13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3" y="3391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444" name="Line 175">
                <a:extLst>
                  <a:ext uri="{FF2B5EF4-FFF2-40B4-BE49-F238E27FC236}">
                    <a16:creationId xmlns:a16="http://schemas.microsoft.com/office/drawing/2014/main" id="{19FF12A5-E42B-61DD-0E28-9E6CE9635B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64" y="3392"/>
                <a:ext cx="19" cy="1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445" name="Line 176">
                <a:extLst>
                  <a:ext uri="{FF2B5EF4-FFF2-40B4-BE49-F238E27FC236}">
                    <a16:creationId xmlns:a16="http://schemas.microsoft.com/office/drawing/2014/main" id="{DEBB8A2D-8EF1-A246-FD3D-86E9390025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98" y="3394"/>
                <a:ext cx="24" cy="1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446" name="Line 177">
                <a:extLst>
                  <a:ext uri="{FF2B5EF4-FFF2-40B4-BE49-F238E27FC236}">
                    <a16:creationId xmlns:a16="http://schemas.microsoft.com/office/drawing/2014/main" id="{8EFC09DF-C2EE-62D8-E1AE-2639F8F8D0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22" y="3395"/>
                <a:ext cx="6" cy="0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447" name="Line 178">
                <a:extLst>
                  <a:ext uri="{FF2B5EF4-FFF2-40B4-BE49-F238E27FC236}">
                    <a16:creationId xmlns:a16="http://schemas.microsoft.com/office/drawing/2014/main" id="{C70082A0-21F3-F98F-71E4-7596CAC407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43" y="3395"/>
                <a:ext cx="30" cy="0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448" name="Line 179">
                <a:extLst>
                  <a:ext uri="{FF2B5EF4-FFF2-40B4-BE49-F238E27FC236}">
                    <a16:creationId xmlns:a16="http://schemas.microsoft.com/office/drawing/2014/main" id="{F1CE47A5-FBD5-647D-6D42-CC091A85EB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88" y="3395"/>
                <a:ext cx="30" cy="0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449" name="Line 180">
                <a:extLst>
                  <a:ext uri="{FF2B5EF4-FFF2-40B4-BE49-F238E27FC236}">
                    <a16:creationId xmlns:a16="http://schemas.microsoft.com/office/drawing/2014/main" id="{DA222A00-BE64-C2AE-D1F4-4B2EEF03A0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33" y="3395"/>
                <a:ext cx="5" cy="0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450" name="Line 181">
                <a:extLst>
                  <a:ext uri="{FF2B5EF4-FFF2-40B4-BE49-F238E27FC236}">
                    <a16:creationId xmlns:a16="http://schemas.microsoft.com/office/drawing/2014/main" id="{48C3ECE2-A9A6-4DAD-2DCE-4F8028498F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38" y="3394"/>
                <a:ext cx="25" cy="1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451" name="Line 182">
                <a:extLst>
                  <a:ext uri="{FF2B5EF4-FFF2-40B4-BE49-F238E27FC236}">
                    <a16:creationId xmlns:a16="http://schemas.microsoft.com/office/drawing/2014/main" id="{4676C1BE-D395-A917-F2F0-217D80AC2A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77" y="3392"/>
                <a:ext cx="19" cy="1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452" name="Line 183">
                <a:extLst>
                  <a:ext uri="{FF2B5EF4-FFF2-40B4-BE49-F238E27FC236}">
                    <a16:creationId xmlns:a16="http://schemas.microsoft.com/office/drawing/2014/main" id="{3717340C-B3EC-F78D-C6ED-4E6F21308C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96" y="3391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453" name="Line 184">
                <a:extLst>
                  <a:ext uri="{FF2B5EF4-FFF2-40B4-BE49-F238E27FC236}">
                    <a16:creationId xmlns:a16="http://schemas.microsoft.com/office/drawing/2014/main" id="{8D69FEDB-A3D9-4EAB-F9BC-B448B9B590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22" y="3388"/>
                <a:ext cx="30" cy="2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454" name="Line 185">
                <a:extLst>
                  <a:ext uri="{FF2B5EF4-FFF2-40B4-BE49-F238E27FC236}">
                    <a16:creationId xmlns:a16="http://schemas.microsoft.com/office/drawing/2014/main" id="{B8F85056-D8F3-9168-FA29-BECEEA2A76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67" y="3384"/>
                <a:ext cx="30" cy="3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455" name="Line 186">
                <a:extLst>
                  <a:ext uri="{FF2B5EF4-FFF2-40B4-BE49-F238E27FC236}">
                    <a16:creationId xmlns:a16="http://schemas.microsoft.com/office/drawing/2014/main" id="{9D189058-E7B2-EE0E-FEE2-C7786A7343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12" y="3382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456" name="Line 187">
                <a:extLst>
                  <a:ext uri="{FF2B5EF4-FFF2-40B4-BE49-F238E27FC236}">
                    <a16:creationId xmlns:a16="http://schemas.microsoft.com/office/drawing/2014/main" id="{BA9CBA12-8E9F-C048-96F0-DE19B6D640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12" y="3379"/>
                <a:ext cx="30" cy="3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457" name="Line 188">
                <a:extLst>
                  <a:ext uri="{FF2B5EF4-FFF2-40B4-BE49-F238E27FC236}">
                    <a16:creationId xmlns:a16="http://schemas.microsoft.com/office/drawing/2014/main" id="{3F74B057-1796-6B42-F1D9-383D74D189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56" y="3375"/>
                <a:ext cx="13" cy="2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458" name="Line 189">
                <a:extLst>
                  <a:ext uri="{FF2B5EF4-FFF2-40B4-BE49-F238E27FC236}">
                    <a16:creationId xmlns:a16="http://schemas.microsoft.com/office/drawing/2014/main" id="{55351BCD-2B42-8D03-9BC1-55385C3F58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69" y="3373"/>
                <a:ext cx="17" cy="2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459" name="Line 190">
                <a:extLst>
                  <a:ext uri="{FF2B5EF4-FFF2-40B4-BE49-F238E27FC236}">
                    <a16:creationId xmlns:a16="http://schemas.microsoft.com/office/drawing/2014/main" id="{9F4C65AE-2622-9A49-10DF-82F7E07819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01" y="3366"/>
                <a:ext cx="26" cy="4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460" name="Line 191">
                <a:extLst>
                  <a:ext uri="{FF2B5EF4-FFF2-40B4-BE49-F238E27FC236}">
                    <a16:creationId xmlns:a16="http://schemas.microsoft.com/office/drawing/2014/main" id="{7F255E7F-D126-194B-0F7A-DA32DC0E2A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27" y="3366"/>
                <a:ext cx="3" cy="0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461" name="Line 192">
                <a:extLst>
                  <a:ext uri="{FF2B5EF4-FFF2-40B4-BE49-F238E27FC236}">
                    <a16:creationId xmlns:a16="http://schemas.microsoft.com/office/drawing/2014/main" id="{6D5233E6-076D-556D-04F6-B725620F30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5" y="3358"/>
                <a:ext cx="30" cy="5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462" name="Line 193">
                <a:extLst>
                  <a:ext uri="{FF2B5EF4-FFF2-40B4-BE49-F238E27FC236}">
                    <a16:creationId xmlns:a16="http://schemas.microsoft.com/office/drawing/2014/main" id="{B20A18C0-D0A7-10A0-9FC5-9D27E01660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89" y="3349"/>
                <a:ext cx="30" cy="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463" name="Line 194">
                <a:extLst>
                  <a:ext uri="{FF2B5EF4-FFF2-40B4-BE49-F238E27FC236}">
                    <a16:creationId xmlns:a16="http://schemas.microsoft.com/office/drawing/2014/main" id="{C1B24035-8043-E48C-0A71-CA67358039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33" y="3344"/>
                <a:ext cx="8" cy="2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464" name="Line 195">
                <a:extLst>
                  <a:ext uri="{FF2B5EF4-FFF2-40B4-BE49-F238E27FC236}">
                    <a16:creationId xmlns:a16="http://schemas.microsoft.com/office/drawing/2014/main" id="{A0B13616-017B-00F1-0F26-E6F636B7BC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41" y="3339"/>
                <a:ext cx="22" cy="5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465" name="Line 196">
                <a:extLst>
                  <a:ext uri="{FF2B5EF4-FFF2-40B4-BE49-F238E27FC236}">
                    <a16:creationId xmlns:a16="http://schemas.microsoft.com/office/drawing/2014/main" id="{0B633BC9-C04F-64B5-5B0F-432B74FDE2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77" y="3330"/>
                <a:ext cx="20" cy="5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466" name="Line 197">
                <a:extLst>
                  <a:ext uri="{FF2B5EF4-FFF2-40B4-BE49-F238E27FC236}">
                    <a16:creationId xmlns:a16="http://schemas.microsoft.com/office/drawing/2014/main" id="{A16E424D-C6CD-CBAA-6E89-E7DE2807CA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97" y="3328"/>
                <a:ext cx="9" cy="2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467" name="Line 198">
                <a:extLst>
                  <a:ext uri="{FF2B5EF4-FFF2-40B4-BE49-F238E27FC236}">
                    <a16:creationId xmlns:a16="http://schemas.microsoft.com/office/drawing/2014/main" id="{C49CBF23-8740-5339-5ABC-C3484399CB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21" y="3316"/>
                <a:ext cx="29" cy="8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468" name="Line 199">
                <a:extLst>
                  <a:ext uri="{FF2B5EF4-FFF2-40B4-BE49-F238E27FC236}">
                    <a16:creationId xmlns:a16="http://schemas.microsoft.com/office/drawing/2014/main" id="{B9C33E0F-2FB6-01E2-88FF-F2310D39E0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64" y="3304"/>
                <a:ext cx="29" cy="8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469" name="Line 200">
                <a:extLst>
                  <a:ext uri="{FF2B5EF4-FFF2-40B4-BE49-F238E27FC236}">
                    <a16:creationId xmlns:a16="http://schemas.microsoft.com/office/drawing/2014/main" id="{7A5C6FA4-4D1C-5D45-108F-9DBA388761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07" y="3299"/>
                <a:ext cx="2" cy="0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470" name="Line 201">
                <a:extLst>
                  <a:ext uri="{FF2B5EF4-FFF2-40B4-BE49-F238E27FC236}">
                    <a16:creationId xmlns:a16="http://schemas.microsoft.com/office/drawing/2014/main" id="{B8CA34B7-C89C-0592-67EB-3AC589D42E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09" y="3290"/>
                <a:ext cx="26" cy="9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471" name="Line 202">
                <a:extLst>
                  <a:ext uri="{FF2B5EF4-FFF2-40B4-BE49-F238E27FC236}">
                    <a16:creationId xmlns:a16="http://schemas.microsoft.com/office/drawing/2014/main" id="{6897CA7B-FBEC-5586-DD67-62B6ADA2B9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50" y="3280"/>
                <a:ext cx="14" cy="5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472" name="Line 203">
                <a:extLst>
                  <a:ext uri="{FF2B5EF4-FFF2-40B4-BE49-F238E27FC236}">
                    <a16:creationId xmlns:a16="http://schemas.microsoft.com/office/drawing/2014/main" id="{BFEAFE48-BD52-EA00-6693-BE227D91E0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64" y="3275"/>
                <a:ext cx="14" cy="5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473" name="Line 204">
                <a:extLst>
                  <a:ext uri="{FF2B5EF4-FFF2-40B4-BE49-F238E27FC236}">
                    <a16:creationId xmlns:a16="http://schemas.microsoft.com/office/drawing/2014/main" id="{63F19AE9-F368-037A-EA79-58FB9FC353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92" y="3261"/>
                <a:ext cx="27" cy="9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</p:grpSp>
        <p:sp>
          <p:nvSpPr>
            <p:cNvPr id="74" name="Line 206">
              <a:extLst>
                <a:ext uri="{FF2B5EF4-FFF2-40B4-BE49-F238E27FC236}">
                  <a16:creationId xmlns:a16="http://schemas.microsoft.com/office/drawing/2014/main" id="{4940EC07-8278-1ED4-1D30-D91C08881B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10163" y="5175250"/>
              <a:ext cx="1588" cy="1587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75" name="Line 207">
              <a:extLst>
                <a:ext uri="{FF2B5EF4-FFF2-40B4-BE49-F238E27FC236}">
                  <a16:creationId xmlns:a16="http://schemas.microsoft.com/office/drawing/2014/main" id="{0302869A-6419-0D61-F5A8-9C8435D7B8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33976" y="5149850"/>
              <a:ext cx="44450" cy="17462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76" name="Line 208">
              <a:extLst>
                <a:ext uri="{FF2B5EF4-FFF2-40B4-BE49-F238E27FC236}">
                  <a16:creationId xmlns:a16="http://schemas.microsoft.com/office/drawing/2014/main" id="{EB0AC87E-2A35-67EB-C3D7-986A5AE4E5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00651" y="5121275"/>
              <a:ext cx="44450" cy="1905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77" name="Line 209">
              <a:extLst>
                <a:ext uri="{FF2B5EF4-FFF2-40B4-BE49-F238E27FC236}">
                  <a16:creationId xmlns:a16="http://schemas.microsoft.com/office/drawing/2014/main" id="{7A30C552-9F92-D942-B112-5BF1C13ED5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65738" y="5106988"/>
              <a:ext cx="14288" cy="4762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78" name="Line 210">
              <a:extLst>
                <a:ext uri="{FF2B5EF4-FFF2-40B4-BE49-F238E27FC236}">
                  <a16:creationId xmlns:a16="http://schemas.microsoft.com/office/drawing/2014/main" id="{46E3C940-4A6C-0B42-44F1-E2CE541C6B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80026" y="5092700"/>
              <a:ext cx="30163" cy="14287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79" name="Line 211">
              <a:extLst>
                <a:ext uri="{FF2B5EF4-FFF2-40B4-BE49-F238E27FC236}">
                  <a16:creationId xmlns:a16="http://schemas.microsoft.com/office/drawing/2014/main" id="{C6A650B3-64EB-F139-006E-C69E2F5B40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30826" y="5068888"/>
              <a:ext cx="33338" cy="14287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80" name="Line 212">
              <a:extLst>
                <a:ext uri="{FF2B5EF4-FFF2-40B4-BE49-F238E27FC236}">
                  <a16:creationId xmlns:a16="http://schemas.microsoft.com/office/drawing/2014/main" id="{E53C6D50-87BD-1739-A14A-F0B9A114B3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09838" y="5588000"/>
              <a:ext cx="39688" cy="15875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81" name="Line 213">
              <a:extLst>
                <a:ext uri="{FF2B5EF4-FFF2-40B4-BE49-F238E27FC236}">
                  <a16:creationId xmlns:a16="http://schemas.microsoft.com/office/drawing/2014/main" id="{6B6592AE-4887-ED77-A741-2CE8AF7BE3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71751" y="5611813"/>
              <a:ext cx="30163" cy="1270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82" name="Line 214">
              <a:extLst>
                <a:ext uri="{FF2B5EF4-FFF2-40B4-BE49-F238E27FC236}">
                  <a16:creationId xmlns:a16="http://schemas.microsoft.com/office/drawing/2014/main" id="{5495520D-4DC6-AD27-CE79-6E54D88690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01913" y="5624513"/>
              <a:ext cx="14288" cy="4762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83" name="Line 215">
              <a:extLst>
                <a:ext uri="{FF2B5EF4-FFF2-40B4-BE49-F238E27FC236}">
                  <a16:creationId xmlns:a16="http://schemas.microsoft.com/office/drawing/2014/main" id="{D3C9472C-EE29-B10C-EADD-39F21F7A11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38426" y="5637213"/>
              <a:ext cx="44450" cy="15875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84" name="Line 216">
              <a:extLst>
                <a:ext uri="{FF2B5EF4-FFF2-40B4-BE49-F238E27FC236}">
                  <a16:creationId xmlns:a16="http://schemas.microsoft.com/office/drawing/2014/main" id="{1D424133-346F-28D7-80BA-BC4197BBC9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05101" y="5661025"/>
              <a:ext cx="46038" cy="15875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85" name="Line 217">
              <a:extLst>
                <a:ext uri="{FF2B5EF4-FFF2-40B4-BE49-F238E27FC236}">
                  <a16:creationId xmlns:a16="http://schemas.microsoft.com/office/drawing/2014/main" id="{5718A150-7C68-9F64-C272-ACF7B08215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73363" y="5683250"/>
              <a:ext cx="12700" cy="4762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86" name="Line 218">
              <a:extLst>
                <a:ext uri="{FF2B5EF4-FFF2-40B4-BE49-F238E27FC236}">
                  <a16:creationId xmlns:a16="http://schemas.microsoft.com/office/drawing/2014/main" id="{AC7D115A-8910-AF03-7336-4AB348E5A1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6063" y="5688013"/>
              <a:ext cx="33338" cy="9525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87" name="Line 219">
              <a:extLst>
                <a:ext uri="{FF2B5EF4-FFF2-40B4-BE49-F238E27FC236}">
                  <a16:creationId xmlns:a16="http://schemas.microsoft.com/office/drawing/2014/main" id="{5FBF1720-8A78-E512-E6A7-200641AF62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41626" y="5705475"/>
              <a:ext cx="36513" cy="11112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88" name="Line 220">
              <a:extLst>
                <a:ext uri="{FF2B5EF4-FFF2-40B4-BE49-F238E27FC236}">
                  <a16:creationId xmlns:a16="http://schemas.microsoft.com/office/drawing/2014/main" id="{CDF163D4-3AAA-0CE1-F717-E02B6D21D2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78138" y="5716588"/>
              <a:ext cx="9525" cy="1587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89" name="Line 221">
              <a:extLst>
                <a:ext uri="{FF2B5EF4-FFF2-40B4-BE49-F238E27FC236}">
                  <a16:creationId xmlns:a16="http://schemas.microsoft.com/office/drawing/2014/main" id="{BCFED714-3A00-5388-D778-665D2E0020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9888" y="5724525"/>
              <a:ext cx="46038" cy="1270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90" name="Line 222">
              <a:extLst>
                <a:ext uri="{FF2B5EF4-FFF2-40B4-BE49-F238E27FC236}">
                  <a16:creationId xmlns:a16="http://schemas.microsoft.com/office/drawing/2014/main" id="{96E3D1FC-5CF0-BFAF-4B32-1914942551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8151" y="5743575"/>
              <a:ext cx="46038" cy="11112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91" name="Line 223">
              <a:extLst>
                <a:ext uri="{FF2B5EF4-FFF2-40B4-BE49-F238E27FC236}">
                  <a16:creationId xmlns:a16="http://schemas.microsoft.com/office/drawing/2014/main" id="{D94B3635-A871-044A-8F77-419148160A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8001" y="5761038"/>
              <a:ext cx="19050" cy="4762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92" name="Line 224">
              <a:extLst>
                <a:ext uri="{FF2B5EF4-FFF2-40B4-BE49-F238E27FC236}">
                  <a16:creationId xmlns:a16="http://schemas.microsoft.com/office/drawing/2014/main" id="{17A9B6B2-FD12-8B33-FACF-B3FEA3296A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67051" y="5765800"/>
              <a:ext cx="26988" cy="635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93" name="Line 225">
              <a:extLst>
                <a:ext uri="{FF2B5EF4-FFF2-40B4-BE49-F238E27FC236}">
                  <a16:creationId xmlns:a16="http://schemas.microsoft.com/office/drawing/2014/main" id="{3959DD82-0D6A-C849-AB6D-9316AF2B99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17851" y="5776913"/>
              <a:ext cx="44450" cy="9525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94" name="Line 226">
              <a:extLst>
                <a:ext uri="{FF2B5EF4-FFF2-40B4-BE49-F238E27FC236}">
                  <a16:creationId xmlns:a16="http://schemas.microsoft.com/office/drawing/2014/main" id="{E7D9F972-0BAD-BA9C-5B96-03FB38665C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2301" y="5786438"/>
              <a:ext cx="1588" cy="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95" name="Line 227">
              <a:extLst>
                <a:ext uri="{FF2B5EF4-FFF2-40B4-BE49-F238E27FC236}">
                  <a16:creationId xmlns:a16="http://schemas.microsoft.com/office/drawing/2014/main" id="{E887578A-41AC-4698-32E9-E2F1AD09E8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87701" y="5791200"/>
              <a:ext cx="46038" cy="9525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96" name="Line 228">
              <a:extLst>
                <a:ext uri="{FF2B5EF4-FFF2-40B4-BE49-F238E27FC236}">
                  <a16:creationId xmlns:a16="http://schemas.microsoft.com/office/drawing/2014/main" id="{0273E1E8-3442-1E7B-079D-9AF4BABE2B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57551" y="5805488"/>
              <a:ext cx="1588" cy="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97" name="Line 229">
              <a:extLst>
                <a:ext uri="{FF2B5EF4-FFF2-40B4-BE49-F238E27FC236}">
                  <a16:creationId xmlns:a16="http://schemas.microsoft.com/office/drawing/2014/main" id="{6907ED02-6AA5-3391-B2A9-4B94B09EED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59138" y="5805488"/>
              <a:ext cx="44450" cy="7937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98" name="Line 230">
              <a:extLst>
                <a:ext uri="{FF2B5EF4-FFF2-40B4-BE49-F238E27FC236}">
                  <a16:creationId xmlns:a16="http://schemas.microsoft.com/office/drawing/2014/main" id="{5269F702-C1CE-3D40-B7D1-ADA3320820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27401" y="5816600"/>
              <a:ext cx="26988" cy="4762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99" name="Line 231">
              <a:extLst>
                <a:ext uri="{FF2B5EF4-FFF2-40B4-BE49-F238E27FC236}">
                  <a16:creationId xmlns:a16="http://schemas.microsoft.com/office/drawing/2014/main" id="{4232D5FF-D3CE-01AE-1A93-EEC762F217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4388" y="5821363"/>
              <a:ext cx="20638" cy="3175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00" name="Line 232">
              <a:extLst>
                <a:ext uri="{FF2B5EF4-FFF2-40B4-BE49-F238E27FC236}">
                  <a16:creationId xmlns:a16="http://schemas.microsoft.com/office/drawing/2014/main" id="{F63DD77D-D886-5106-A4EF-0FA420A9EF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98838" y="5827713"/>
              <a:ext cx="46038" cy="635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01" name="Line 233">
              <a:extLst>
                <a:ext uri="{FF2B5EF4-FFF2-40B4-BE49-F238E27FC236}">
                  <a16:creationId xmlns:a16="http://schemas.microsoft.com/office/drawing/2014/main" id="{8CF33D37-B58F-A8B1-FD1E-A99472DE6D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68688" y="5837238"/>
              <a:ext cx="47625" cy="635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02" name="Line 234">
              <a:extLst>
                <a:ext uri="{FF2B5EF4-FFF2-40B4-BE49-F238E27FC236}">
                  <a16:creationId xmlns:a16="http://schemas.microsoft.com/office/drawing/2014/main" id="{EA8143EA-7B28-5109-D14D-A0C5411F80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40126" y="5845175"/>
              <a:ext cx="7938" cy="1587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03" name="Line 235">
              <a:extLst>
                <a:ext uri="{FF2B5EF4-FFF2-40B4-BE49-F238E27FC236}">
                  <a16:creationId xmlns:a16="http://schemas.microsoft.com/office/drawing/2014/main" id="{56D13779-4BB6-3E54-0218-C7BBA02039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48063" y="5846763"/>
              <a:ext cx="39688" cy="3175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04" name="Line 236">
              <a:extLst>
                <a:ext uri="{FF2B5EF4-FFF2-40B4-BE49-F238E27FC236}">
                  <a16:creationId xmlns:a16="http://schemas.microsoft.com/office/drawing/2014/main" id="{B50DF074-9A54-7318-023C-14D69F99D1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9976" y="5853113"/>
              <a:ext cx="34925" cy="3175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05" name="Line 237">
              <a:extLst>
                <a:ext uri="{FF2B5EF4-FFF2-40B4-BE49-F238E27FC236}">
                  <a16:creationId xmlns:a16="http://schemas.microsoft.com/office/drawing/2014/main" id="{90B9D98A-5A74-CFC8-8C0E-1F060BAAD3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4901" y="5856288"/>
              <a:ext cx="12700" cy="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06" name="Line 238">
              <a:extLst>
                <a:ext uri="{FF2B5EF4-FFF2-40B4-BE49-F238E27FC236}">
                  <a16:creationId xmlns:a16="http://schemas.microsoft.com/office/drawing/2014/main" id="{6B4A4769-36E8-EEDA-1295-B336F2964B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81413" y="5857875"/>
              <a:ext cx="47625" cy="3175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07" name="Line 239">
              <a:extLst>
                <a:ext uri="{FF2B5EF4-FFF2-40B4-BE49-F238E27FC236}">
                  <a16:creationId xmlns:a16="http://schemas.microsoft.com/office/drawing/2014/main" id="{90197C2D-AF07-0C8F-BE63-7F05C3460E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2851" y="5862638"/>
              <a:ext cx="47625" cy="1587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08" name="Line 240">
              <a:extLst>
                <a:ext uri="{FF2B5EF4-FFF2-40B4-BE49-F238E27FC236}">
                  <a16:creationId xmlns:a16="http://schemas.microsoft.com/office/drawing/2014/main" id="{E20638AB-9C6B-1302-57A0-68CE319A02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24288" y="5864225"/>
              <a:ext cx="15875" cy="1587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09" name="Line 241">
              <a:extLst>
                <a:ext uri="{FF2B5EF4-FFF2-40B4-BE49-F238E27FC236}">
                  <a16:creationId xmlns:a16="http://schemas.microsoft.com/office/drawing/2014/main" id="{4EEC94E9-50C0-53DF-E2C0-5F546EE66B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0163" y="5865813"/>
              <a:ext cx="31750" cy="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10" name="Line 242">
              <a:extLst>
                <a:ext uri="{FF2B5EF4-FFF2-40B4-BE49-F238E27FC236}">
                  <a16:creationId xmlns:a16="http://schemas.microsoft.com/office/drawing/2014/main" id="{C2F28ADD-A344-D633-56A5-89CBD290E4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95726" y="5865813"/>
              <a:ext cx="41275" cy="1587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11" name="Line 243">
              <a:extLst>
                <a:ext uri="{FF2B5EF4-FFF2-40B4-BE49-F238E27FC236}">
                  <a16:creationId xmlns:a16="http://schemas.microsoft.com/office/drawing/2014/main" id="{1AC4AA1D-8A35-CA49-50CD-658749B4BD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37001" y="5865813"/>
              <a:ext cx="41275" cy="1587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12" name="Line 244">
              <a:extLst>
                <a:ext uri="{FF2B5EF4-FFF2-40B4-BE49-F238E27FC236}">
                  <a16:creationId xmlns:a16="http://schemas.microsoft.com/office/drawing/2014/main" id="{DAA69509-5D41-EBF5-E235-9BEA46F7FA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02088" y="5865813"/>
              <a:ext cx="33338" cy="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13" name="Line 245">
              <a:extLst>
                <a:ext uri="{FF2B5EF4-FFF2-40B4-BE49-F238E27FC236}">
                  <a16:creationId xmlns:a16="http://schemas.microsoft.com/office/drawing/2014/main" id="{64632B3A-FCCF-58E9-29CB-A1270A209D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35426" y="5864225"/>
              <a:ext cx="14288" cy="1587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14" name="Line 246">
              <a:extLst>
                <a:ext uri="{FF2B5EF4-FFF2-40B4-BE49-F238E27FC236}">
                  <a16:creationId xmlns:a16="http://schemas.microsoft.com/office/drawing/2014/main" id="{D2660AD6-971A-E5F9-11E2-5497208ED8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73526" y="5862638"/>
              <a:ext cx="47625" cy="1587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15" name="Line 247">
              <a:extLst>
                <a:ext uri="{FF2B5EF4-FFF2-40B4-BE49-F238E27FC236}">
                  <a16:creationId xmlns:a16="http://schemas.microsoft.com/office/drawing/2014/main" id="{D0A039B1-DCBD-84C6-06E3-FF6FA338B3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44963" y="5857875"/>
              <a:ext cx="47625" cy="3175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16" name="Line 248">
              <a:extLst>
                <a:ext uri="{FF2B5EF4-FFF2-40B4-BE49-F238E27FC236}">
                  <a16:creationId xmlns:a16="http://schemas.microsoft.com/office/drawing/2014/main" id="{97479AFA-BBB9-777B-6CFD-C672573E71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16401" y="5856288"/>
              <a:ext cx="12700" cy="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17" name="Line 249">
              <a:extLst>
                <a:ext uri="{FF2B5EF4-FFF2-40B4-BE49-F238E27FC236}">
                  <a16:creationId xmlns:a16="http://schemas.microsoft.com/office/drawing/2014/main" id="{53B452F1-D1BB-FDDE-6FB7-71CA5B4B32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29101" y="5853113"/>
              <a:ext cx="34925" cy="3175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18" name="Line 250">
              <a:extLst>
                <a:ext uri="{FF2B5EF4-FFF2-40B4-BE49-F238E27FC236}">
                  <a16:creationId xmlns:a16="http://schemas.microsoft.com/office/drawing/2014/main" id="{4E18C10E-F3A3-ADFA-B8A2-A6D80A1087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87838" y="5846763"/>
              <a:ext cx="38100" cy="3175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19" name="Line 251">
              <a:extLst>
                <a:ext uri="{FF2B5EF4-FFF2-40B4-BE49-F238E27FC236}">
                  <a16:creationId xmlns:a16="http://schemas.microsoft.com/office/drawing/2014/main" id="{79C9311B-3E66-44FD-0249-C44B2C55B4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25938" y="5845175"/>
              <a:ext cx="9525" cy="1587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20" name="Line 252">
              <a:extLst>
                <a:ext uri="{FF2B5EF4-FFF2-40B4-BE49-F238E27FC236}">
                  <a16:creationId xmlns:a16="http://schemas.microsoft.com/office/drawing/2014/main" id="{CBA6C018-1F85-5F41-B7A5-CA036BF476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57688" y="5837238"/>
              <a:ext cx="47625" cy="635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21" name="Line 253">
              <a:extLst>
                <a:ext uri="{FF2B5EF4-FFF2-40B4-BE49-F238E27FC236}">
                  <a16:creationId xmlns:a16="http://schemas.microsoft.com/office/drawing/2014/main" id="{A2AFA1BE-70B3-DDA7-A53D-B15A723D16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29126" y="5827713"/>
              <a:ext cx="47625" cy="635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22" name="Line 254">
              <a:extLst>
                <a:ext uri="{FF2B5EF4-FFF2-40B4-BE49-F238E27FC236}">
                  <a16:creationId xmlns:a16="http://schemas.microsoft.com/office/drawing/2014/main" id="{D870A2DD-EA11-50A0-9E5C-F54B2D14B0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00563" y="5821363"/>
              <a:ext cx="19050" cy="3175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23" name="Line 255">
              <a:extLst>
                <a:ext uri="{FF2B5EF4-FFF2-40B4-BE49-F238E27FC236}">
                  <a16:creationId xmlns:a16="http://schemas.microsoft.com/office/drawing/2014/main" id="{AF71BA7A-DDB9-2ABB-C156-BF42C18069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19613" y="5816600"/>
              <a:ext cx="26988" cy="4762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24" name="Line 256">
              <a:extLst>
                <a:ext uri="{FF2B5EF4-FFF2-40B4-BE49-F238E27FC236}">
                  <a16:creationId xmlns:a16="http://schemas.microsoft.com/office/drawing/2014/main" id="{3A8DD6AE-8B4A-42A7-740B-C926E23935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70413" y="5805488"/>
              <a:ext cx="46038" cy="7937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25" name="Line 257">
              <a:extLst>
                <a:ext uri="{FF2B5EF4-FFF2-40B4-BE49-F238E27FC236}">
                  <a16:creationId xmlns:a16="http://schemas.microsoft.com/office/drawing/2014/main" id="{54861E8A-F56D-4876-7170-A6367013EE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16451" y="5805488"/>
              <a:ext cx="0" cy="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26" name="Line 258">
              <a:extLst>
                <a:ext uri="{FF2B5EF4-FFF2-40B4-BE49-F238E27FC236}">
                  <a16:creationId xmlns:a16="http://schemas.microsoft.com/office/drawing/2014/main" id="{9DB1A87C-A253-53AB-2422-5132ED3F36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40263" y="5791200"/>
              <a:ext cx="47625" cy="9525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27" name="Line 259">
              <a:extLst>
                <a:ext uri="{FF2B5EF4-FFF2-40B4-BE49-F238E27FC236}">
                  <a16:creationId xmlns:a16="http://schemas.microsoft.com/office/drawing/2014/main" id="{492116A7-F0F2-90F5-67C5-A29ABC589A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10113" y="5786438"/>
              <a:ext cx="1588" cy="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28" name="Line 260">
              <a:extLst>
                <a:ext uri="{FF2B5EF4-FFF2-40B4-BE49-F238E27FC236}">
                  <a16:creationId xmlns:a16="http://schemas.microsoft.com/office/drawing/2014/main" id="{E13E9C1B-5318-DDBC-02B6-07A4746FC8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11701" y="5776913"/>
              <a:ext cx="46038" cy="9525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29" name="Line 261">
              <a:extLst>
                <a:ext uri="{FF2B5EF4-FFF2-40B4-BE49-F238E27FC236}">
                  <a16:creationId xmlns:a16="http://schemas.microsoft.com/office/drawing/2014/main" id="{DC8DDC38-1460-8B2C-7C08-591EE9F2A1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79963" y="5765800"/>
              <a:ext cx="26988" cy="635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30" name="Line 262">
              <a:extLst>
                <a:ext uri="{FF2B5EF4-FFF2-40B4-BE49-F238E27FC236}">
                  <a16:creationId xmlns:a16="http://schemas.microsoft.com/office/drawing/2014/main" id="{661AA173-F616-C118-7B6A-C52F9BE845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06951" y="5761038"/>
              <a:ext cx="19050" cy="4762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31" name="Line 263">
              <a:extLst>
                <a:ext uri="{FF2B5EF4-FFF2-40B4-BE49-F238E27FC236}">
                  <a16:creationId xmlns:a16="http://schemas.microsoft.com/office/drawing/2014/main" id="{CE2854F9-FDC3-F386-C693-688BF0322E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49813" y="5743575"/>
              <a:ext cx="46038" cy="11112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32" name="Line 264">
              <a:extLst>
                <a:ext uri="{FF2B5EF4-FFF2-40B4-BE49-F238E27FC236}">
                  <a16:creationId xmlns:a16="http://schemas.microsoft.com/office/drawing/2014/main" id="{6FBE8B03-8FE0-232F-2E6F-841F4AE7DC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18076" y="5724525"/>
              <a:ext cx="46038" cy="1270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33" name="Line 265">
              <a:extLst>
                <a:ext uri="{FF2B5EF4-FFF2-40B4-BE49-F238E27FC236}">
                  <a16:creationId xmlns:a16="http://schemas.microsoft.com/office/drawing/2014/main" id="{3C0ADEFC-B8D0-0E95-F5A0-32DD9DD321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87926" y="5716588"/>
              <a:ext cx="7938" cy="1587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34" name="Line 266">
              <a:extLst>
                <a:ext uri="{FF2B5EF4-FFF2-40B4-BE49-F238E27FC236}">
                  <a16:creationId xmlns:a16="http://schemas.microsoft.com/office/drawing/2014/main" id="{1034AC85-35A1-A111-E654-C53BFA9A23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95863" y="5705475"/>
              <a:ext cx="36513" cy="11112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35" name="Line 267">
              <a:extLst>
                <a:ext uri="{FF2B5EF4-FFF2-40B4-BE49-F238E27FC236}">
                  <a16:creationId xmlns:a16="http://schemas.microsoft.com/office/drawing/2014/main" id="{059DFC65-2B49-B60C-CCDF-8489F4853F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56188" y="5688013"/>
              <a:ext cx="33338" cy="9525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36" name="Line 268">
              <a:extLst>
                <a:ext uri="{FF2B5EF4-FFF2-40B4-BE49-F238E27FC236}">
                  <a16:creationId xmlns:a16="http://schemas.microsoft.com/office/drawing/2014/main" id="{52C70C74-C9C3-C5D9-5D5E-7E45DEAE5C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89526" y="5683250"/>
              <a:ext cx="11113" cy="4762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37" name="Line 269">
              <a:extLst>
                <a:ext uri="{FF2B5EF4-FFF2-40B4-BE49-F238E27FC236}">
                  <a16:creationId xmlns:a16="http://schemas.microsoft.com/office/drawing/2014/main" id="{842172D7-150C-1DC4-4008-6572803ECA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24451" y="5661025"/>
              <a:ext cx="44450" cy="15875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38" name="Line 270">
              <a:extLst>
                <a:ext uri="{FF2B5EF4-FFF2-40B4-BE49-F238E27FC236}">
                  <a16:creationId xmlns:a16="http://schemas.microsoft.com/office/drawing/2014/main" id="{1D5C2EDA-FF4F-AB37-8923-BF7765062D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91126" y="5637213"/>
              <a:ext cx="44450" cy="15875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39" name="Line 271">
              <a:extLst>
                <a:ext uri="{FF2B5EF4-FFF2-40B4-BE49-F238E27FC236}">
                  <a16:creationId xmlns:a16="http://schemas.microsoft.com/office/drawing/2014/main" id="{A3EBF703-9E9A-D942-7841-F0C95F0A24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57801" y="5624513"/>
              <a:ext cx="15875" cy="4762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40" name="Line 272">
              <a:extLst>
                <a:ext uri="{FF2B5EF4-FFF2-40B4-BE49-F238E27FC236}">
                  <a16:creationId xmlns:a16="http://schemas.microsoft.com/office/drawing/2014/main" id="{5CAD5B5E-2EFC-9758-B183-3A2AD5F74F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73676" y="5611813"/>
              <a:ext cx="28575" cy="1270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41" name="Line 273">
              <a:extLst>
                <a:ext uri="{FF2B5EF4-FFF2-40B4-BE49-F238E27FC236}">
                  <a16:creationId xmlns:a16="http://schemas.microsoft.com/office/drawing/2014/main" id="{4A0F14C7-0914-7767-E65D-81F9E404C5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24476" y="5588000"/>
              <a:ext cx="39688" cy="15875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42" name="Line 274">
              <a:extLst>
                <a:ext uri="{FF2B5EF4-FFF2-40B4-BE49-F238E27FC236}">
                  <a16:creationId xmlns:a16="http://schemas.microsoft.com/office/drawing/2014/main" id="{810476D8-2A98-DD56-B7D8-8FD33CB993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51188" y="3960813"/>
              <a:ext cx="15875" cy="39687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43" name="Line 275">
              <a:extLst>
                <a:ext uri="{FF2B5EF4-FFF2-40B4-BE49-F238E27FC236}">
                  <a16:creationId xmlns:a16="http://schemas.microsoft.com/office/drawing/2014/main" id="{68C56F76-BC1D-2CD7-AADF-7D4FE8908C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24201" y="4022725"/>
              <a:ext cx="17463" cy="4445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44" name="Line 276">
              <a:extLst>
                <a:ext uri="{FF2B5EF4-FFF2-40B4-BE49-F238E27FC236}">
                  <a16:creationId xmlns:a16="http://schemas.microsoft.com/office/drawing/2014/main" id="{46BC9ECD-EC66-0566-C61F-4AE1EF5A47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97213" y="4089400"/>
              <a:ext cx="19050" cy="4445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45" name="Line 277">
              <a:extLst>
                <a:ext uri="{FF2B5EF4-FFF2-40B4-BE49-F238E27FC236}">
                  <a16:creationId xmlns:a16="http://schemas.microsoft.com/office/drawing/2014/main" id="{1DE6F55C-BAE7-576E-D18B-132C2A674F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70226" y="4156075"/>
              <a:ext cx="19050" cy="4445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46" name="Line 278">
              <a:extLst>
                <a:ext uri="{FF2B5EF4-FFF2-40B4-BE49-F238E27FC236}">
                  <a16:creationId xmlns:a16="http://schemas.microsoft.com/office/drawing/2014/main" id="{30ACA93C-50ED-8641-13A3-8D0B4D10D0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44826" y="4222750"/>
              <a:ext cx="17463" cy="42862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47" name="Line 279">
              <a:extLst>
                <a:ext uri="{FF2B5EF4-FFF2-40B4-BE49-F238E27FC236}">
                  <a16:creationId xmlns:a16="http://schemas.microsoft.com/office/drawing/2014/main" id="{5966594F-99F3-7671-6CC9-03DF92B623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17838" y="4287838"/>
              <a:ext cx="17463" cy="4445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48" name="Line 280">
              <a:extLst>
                <a:ext uri="{FF2B5EF4-FFF2-40B4-BE49-F238E27FC236}">
                  <a16:creationId xmlns:a16="http://schemas.microsoft.com/office/drawing/2014/main" id="{1DF5E086-1563-8B86-67E3-32F3A4232E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90851" y="4354513"/>
              <a:ext cx="17463" cy="4445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49" name="Line 281">
              <a:extLst>
                <a:ext uri="{FF2B5EF4-FFF2-40B4-BE49-F238E27FC236}">
                  <a16:creationId xmlns:a16="http://schemas.microsoft.com/office/drawing/2014/main" id="{82EA8EF0-A14D-F3C2-63C2-476A2362ED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63863" y="4421188"/>
              <a:ext cx="17463" cy="4445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50" name="Line 282">
              <a:extLst>
                <a:ext uri="{FF2B5EF4-FFF2-40B4-BE49-F238E27FC236}">
                  <a16:creationId xmlns:a16="http://schemas.microsoft.com/office/drawing/2014/main" id="{311709BC-2B8D-DB20-2767-F4B101DE69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36876" y="4487863"/>
              <a:ext cx="17463" cy="42862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51" name="Line 283">
              <a:extLst>
                <a:ext uri="{FF2B5EF4-FFF2-40B4-BE49-F238E27FC236}">
                  <a16:creationId xmlns:a16="http://schemas.microsoft.com/office/drawing/2014/main" id="{F3AD8DFB-0BAB-6FDD-B7AD-EF03EF1378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09888" y="4552950"/>
              <a:ext cx="19050" cy="4445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52" name="Line 284">
              <a:extLst>
                <a:ext uri="{FF2B5EF4-FFF2-40B4-BE49-F238E27FC236}">
                  <a16:creationId xmlns:a16="http://schemas.microsoft.com/office/drawing/2014/main" id="{C35153B4-BE60-2308-12FC-0CD5D7929E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82901" y="4619625"/>
              <a:ext cx="19050" cy="4445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53" name="Line 285">
              <a:extLst>
                <a:ext uri="{FF2B5EF4-FFF2-40B4-BE49-F238E27FC236}">
                  <a16:creationId xmlns:a16="http://schemas.microsoft.com/office/drawing/2014/main" id="{7634B1C4-A5D8-60D9-D0C3-26CCC95B19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57501" y="4686300"/>
              <a:ext cx="17463" cy="4445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54" name="Line 286">
              <a:extLst>
                <a:ext uri="{FF2B5EF4-FFF2-40B4-BE49-F238E27FC236}">
                  <a16:creationId xmlns:a16="http://schemas.microsoft.com/office/drawing/2014/main" id="{6900DA0B-BB70-A916-A4AE-557FCA7A9D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30513" y="4752975"/>
              <a:ext cx="17463" cy="42862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55" name="Line 287">
              <a:extLst>
                <a:ext uri="{FF2B5EF4-FFF2-40B4-BE49-F238E27FC236}">
                  <a16:creationId xmlns:a16="http://schemas.microsoft.com/office/drawing/2014/main" id="{CFE3739D-D735-2DC4-13F6-EADDB39B03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03526" y="4818063"/>
              <a:ext cx="17463" cy="4445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56" name="Line 288">
              <a:extLst>
                <a:ext uri="{FF2B5EF4-FFF2-40B4-BE49-F238E27FC236}">
                  <a16:creationId xmlns:a16="http://schemas.microsoft.com/office/drawing/2014/main" id="{DB5FE002-7431-84B4-8743-4D1A4E9C3D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76538" y="4884738"/>
              <a:ext cx="17463" cy="4445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57" name="Line 289">
              <a:extLst>
                <a:ext uri="{FF2B5EF4-FFF2-40B4-BE49-F238E27FC236}">
                  <a16:creationId xmlns:a16="http://schemas.microsoft.com/office/drawing/2014/main" id="{60CB9B8D-D11B-7A5A-7019-B40A3BEECC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49551" y="4951413"/>
              <a:ext cx="19050" cy="4445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58" name="Line 290">
              <a:extLst>
                <a:ext uri="{FF2B5EF4-FFF2-40B4-BE49-F238E27FC236}">
                  <a16:creationId xmlns:a16="http://schemas.microsoft.com/office/drawing/2014/main" id="{EF706CD6-CEA5-667D-915E-22B19D8B2F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22563" y="5018088"/>
              <a:ext cx="19050" cy="42862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59" name="Line 291">
              <a:extLst>
                <a:ext uri="{FF2B5EF4-FFF2-40B4-BE49-F238E27FC236}">
                  <a16:creationId xmlns:a16="http://schemas.microsoft.com/office/drawing/2014/main" id="{78DE214A-EC6E-3F6C-1725-F70C4761AF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97163" y="5083175"/>
              <a:ext cx="17463" cy="4445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60" name="Line 292">
              <a:extLst>
                <a:ext uri="{FF2B5EF4-FFF2-40B4-BE49-F238E27FC236}">
                  <a16:creationId xmlns:a16="http://schemas.microsoft.com/office/drawing/2014/main" id="{CC476824-655A-FB2A-366F-7ED38E1940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70176" y="5149850"/>
              <a:ext cx="17463" cy="4445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61" name="Line 293">
              <a:extLst>
                <a:ext uri="{FF2B5EF4-FFF2-40B4-BE49-F238E27FC236}">
                  <a16:creationId xmlns:a16="http://schemas.microsoft.com/office/drawing/2014/main" id="{4C6723C2-ED41-C0B7-422C-97E1A1C4E5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43188" y="5216525"/>
              <a:ext cx="17463" cy="4445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62" name="Line 294">
              <a:extLst>
                <a:ext uri="{FF2B5EF4-FFF2-40B4-BE49-F238E27FC236}">
                  <a16:creationId xmlns:a16="http://schemas.microsoft.com/office/drawing/2014/main" id="{18A2F472-50E8-374F-9EC2-BE2843E487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16201" y="5283200"/>
              <a:ext cx="17463" cy="42862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63" name="Line 295">
              <a:extLst>
                <a:ext uri="{FF2B5EF4-FFF2-40B4-BE49-F238E27FC236}">
                  <a16:creationId xmlns:a16="http://schemas.microsoft.com/office/drawing/2014/main" id="{3C1E6840-3E71-5E6E-0561-16DEFF8EE1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89213" y="5348288"/>
              <a:ext cx="17463" cy="4445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64" name="Line 296">
              <a:extLst>
                <a:ext uri="{FF2B5EF4-FFF2-40B4-BE49-F238E27FC236}">
                  <a16:creationId xmlns:a16="http://schemas.microsoft.com/office/drawing/2014/main" id="{0EA7FB00-5EB6-7DA0-FCCD-33E4422513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62226" y="5414963"/>
              <a:ext cx="19050" cy="4445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65" name="Line 297">
              <a:extLst>
                <a:ext uri="{FF2B5EF4-FFF2-40B4-BE49-F238E27FC236}">
                  <a16:creationId xmlns:a16="http://schemas.microsoft.com/office/drawing/2014/main" id="{FAD0EBCE-A562-10F4-ABF5-BAF2DD8BB2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35238" y="5481638"/>
              <a:ext cx="19050" cy="4445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66" name="Line 298">
              <a:extLst>
                <a:ext uri="{FF2B5EF4-FFF2-40B4-BE49-F238E27FC236}">
                  <a16:creationId xmlns:a16="http://schemas.microsoft.com/office/drawing/2014/main" id="{8E26C8EC-B5AD-39AF-3952-76E7AB8EC3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09838" y="5548313"/>
              <a:ext cx="17463" cy="39687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67" name="Line 299">
              <a:extLst>
                <a:ext uri="{FF2B5EF4-FFF2-40B4-BE49-F238E27FC236}">
                  <a16:creationId xmlns:a16="http://schemas.microsoft.com/office/drawing/2014/main" id="{54D1EC07-2286-1615-0380-560A02A275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60763" y="3960813"/>
              <a:ext cx="6350" cy="28575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68" name="Line 300">
              <a:extLst>
                <a:ext uri="{FF2B5EF4-FFF2-40B4-BE49-F238E27FC236}">
                  <a16:creationId xmlns:a16="http://schemas.microsoft.com/office/drawing/2014/main" id="{DFC8C06D-1026-5CAC-B526-7D0883B2DE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48063" y="4013200"/>
              <a:ext cx="9525" cy="46037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69" name="Line 301">
              <a:extLst>
                <a:ext uri="{FF2B5EF4-FFF2-40B4-BE49-F238E27FC236}">
                  <a16:creationId xmlns:a16="http://schemas.microsoft.com/office/drawing/2014/main" id="{2886735D-3819-6D46-6EFA-44438447F7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33776" y="4083050"/>
              <a:ext cx="9525" cy="46037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70" name="Line 302">
              <a:extLst>
                <a:ext uri="{FF2B5EF4-FFF2-40B4-BE49-F238E27FC236}">
                  <a16:creationId xmlns:a16="http://schemas.microsoft.com/office/drawing/2014/main" id="{5D54692B-0AF6-0246-4810-E740A49EBE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21076" y="4152900"/>
              <a:ext cx="7938" cy="47625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71" name="Line 303">
              <a:extLst>
                <a:ext uri="{FF2B5EF4-FFF2-40B4-BE49-F238E27FC236}">
                  <a16:creationId xmlns:a16="http://schemas.microsoft.com/office/drawing/2014/main" id="{73B6F242-E22B-3536-18CD-EB647C19C0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06788" y="4222750"/>
              <a:ext cx="9525" cy="47625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72" name="Line 304">
              <a:extLst>
                <a:ext uri="{FF2B5EF4-FFF2-40B4-BE49-F238E27FC236}">
                  <a16:creationId xmlns:a16="http://schemas.microsoft.com/office/drawing/2014/main" id="{80EAA717-0ADC-646E-E993-26209A6FE2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92501" y="4294188"/>
              <a:ext cx="9525" cy="46037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73" name="Line 305">
              <a:extLst>
                <a:ext uri="{FF2B5EF4-FFF2-40B4-BE49-F238E27FC236}">
                  <a16:creationId xmlns:a16="http://schemas.microsoft.com/office/drawing/2014/main" id="{E6F14BE5-1C75-1F09-A3C6-546F9D6449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79801" y="4364038"/>
              <a:ext cx="9525" cy="46037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74" name="Line 306">
              <a:extLst>
                <a:ext uri="{FF2B5EF4-FFF2-40B4-BE49-F238E27FC236}">
                  <a16:creationId xmlns:a16="http://schemas.microsoft.com/office/drawing/2014/main" id="{CF59F770-B9B1-5731-99A4-BBDCE17BFF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65513" y="4433888"/>
              <a:ext cx="9525" cy="47625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75" name="Line 307">
              <a:extLst>
                <a:ext uri="{FF2B5EF4-FFF2-40B4-BE49-F238E27FC236}">
                  <a16:creationId xmlns:a16="http://schemas.microsoft.com/office/drawing/2014/main" id="{742DFEFC-2B67-6D9F-3931-B5F03A322E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52813" y="4503738"/>
              <a:ext cx="7938" cy="47625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76" name="Line 308">
              <a:extLst>
                <a:ext uri="{FF2B5EF4-FFF2-40B4-BE49-F238E27FC236}">
                  <a16:creationId xmlns:a16="http://schemas.microsoft.com/office/drawing/2014/main" id="{AD977342-C6B1-A477-AB4B-859C88DF61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38526" y="4573588"/>
              <a:ext cx="9525" cy="47625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77" name="Line 309">
              <a:extLst>
                <a:ext uri="{FF2B5EF4-FFF2-40B4-BE49-F238E27FC236}">
                  <a16:creationId xmlns:a16="http://schemas.microsoft.com/office/drawing/2014/main" id="{33B4313A-7D9B-FA3A-DBA8-C8ECC64474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25826" y="4645025"/>
              <a:ext cx="7938" cy="46037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78" name="Line 310">
              <a:extLst>
                <a:ext uri="{FF2B5EF4-FFF2-40B4-BE49-F238E27FC236}">
                  <a16:creationId xmlns:a16="http://schemas.microsoft.com/office/drawing/2014/main" id="{2D88D606-1218-6A34-E51F-4E9DC663C6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11538" y="4714875"/>
              <a:ext cx="9525" cy="46037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79" name="Line 311">
              <a:extLst>
                <a:ext uri="{FF2B5EF4-FFF2-40B4-BE49-F238E27FC236}">
                  <a16:creationId xmlns:a16="http://schemas.microsoft.com/office/drawing/2014/main" id="{49787E7B-8E88-F9F3-64BF-41D9FDC749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97251" y="4784725"/>
              <a:ext cx="9525" cy="47625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80" name="Line 312">
              <a:extLst>
                <a:ext uri="{FF2B5EF4-FFF2-40B4-BE49-F238E27FC236}">
                  <a16:creationId xmlns:a16="http://schemas.microsoft.com/office/drawing/2014/main" id="{79D57E5E-29BB-5B57-3909-6158BDE919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84551" y="4854575"/>
              <a:ext cx="9525" cy="47625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81" name="Line 313">
              <a:extLst>
                <a:ext uri="{FF2B5EF4-FFF2-40B4-BE49-F238E27FC236}">
                  <a16:creationId xmlns:a16="http://schemas.microsoft.com/office/drawing/2014/main" id="{84855C6D-619C-B6D8-5B65-12ACD8B1F6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70263" y="4924425"/>
              <a:ext cx="9525" cy="47625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82" name="Line 314">
              <a:extLst>
                <a:ext uri="{FF2B5EF4-FFF2-40B4-BE49-F238E27FC236}">
                  <a16:creationId xmlns:a16="http://schemas.microsoft.com/office/drawing/2014/main" id="{7A789E6B-2835-BB52-CED7-A1E4B20726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57563" y="4995863"/>
              <a:ext cx="7938" cy="46037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83" name="Line 315">
              <a:extLst>
                <a:ext uri="{FF2B5EF4-FFF2-40B4-BE49-F238E27FC236}">
                  <a16:creationId xmlns:a16="http://schemas.microsoft.com/office/drawing/2014/main" id="{D3E5173C-B85B-C6D6-D87C-064614D521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43276" y="5065713"/>
              <a:ext cx="9525" cy="46037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84" name="Line 316">
              <a:extLst>
                <a:ext uri="{FF2B5EF4-FFF2-40B4-BE49-F238E27FC236}">
                  <a16:creationId xmlns:a16="http://schemas.microsoft.com/office/drawing/2014/main" id="{F0698142-237D-9F62-577F-07F14DEC7A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28988" y="5135563"/>
              <a:ext cx="9525" cy="47625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85" name="Line 317">
              <a:extLst>
                <a:ext uri="{FF2B5EF4-FFF2-40B4-BE49-F238E27FC236}">
                  <a16:creationId xmlns:a16="http://schemas.microsoft.com/office/drawing/2014/main" id="{173F7551-E58C-8910-3550-BDE4B2F07B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16288" y="5205413"/>
              <a:ext cx="9525" cy="47625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86" name="Line 318">
              <a:extLst>
                <a:ext uri="{FF2B5EF4-FFF2-40B4-BE49-F238E27FC236}">
                  <a16:creationId xmlns:a16="http://schemas.microsoft.com/office/drawing/2014/main" id="{87B7BDAD-4D70-9D4B-4820-AE92433418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02001" y="5276850"/>
              <a:ext cx="9525" cy="46037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87" name="Line 319">
              <a:extLst>
                <a:ext uri="{FF2B5EF4-FFF2-40B4-BE49-F238E27FC236}">
                  <a16:creationId xmlns:a16="http://schemas.microsoft.com/office/drawing/2014/main" id="{DC95C07E-3D2B-E8DA-33F2-6A18053000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89301" y="5346700"/>
              <a:ext cx="7938" cy="46037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88" name="Line 320">
              <a:extLst>
                <a:ext uri="{FF2B5EF4-FFF2-40B4-BE49-F238E27FC236}">
                  <a16:creationId xmlns:a16="http://schemas.microsoft.com/office/drawing/2014/main" id="{9B113637-F134-F7F4-CC75-B6C3FD10A9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75013" y="5416550"/>
              <a:ext cx="9525" cy="46037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89" name="Line 321">
              <a:extLst>
                <a:ext uri="{FF2B5EF4-FFF2-40B4-BE49-F238E27FC236}">
                  <a16:creationId xmlns:a16="http://schemas.microsoft.com/office/drawing/2014/main" id="{C1E50E1F-467C-6EF0-3B08-C6F46836E5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62313" y="5486400"/>
              <a:ext cx="7938" cy="47625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90" name="Line 322">
              <a:extLst>
                <a:ext uri="{FF2B5EF4-FFF2-40B4-BE49-F238E27FC236}">
                  <a16:creationId xmlns:a16="http://schemas.microsoft.com/office/drawing/2014/main" id="{29A60FA1-C7A8-3F3F-B089-4A7C2D27F9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48026" y="5556250"/>
              <a:ext cx="9525" cy="47625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91" name="Line 323">
              <a:extLst>
                <a:ext uri="{FF2B5EF4-FFF2-40B4-BE49-F238E27FC236}">
                  <a16:creationId xmlns:a16="http://schemas.microsoft.com/office/drawing/2014/main" id="{4983517B-51EE-B144-FD83-3D85098F1F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33738" y="5627688"/>
              <a:ext cx="9525" cy="46037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92" name="Line 324">
              <a:extLst>
                <a:ext uri="{FF2B5EF4-FFF2-40B4-BE49-F238E27FC236}">
                  <a16:creationId xmlns:a16="http://schemas.microsoft.com/office/drawing/2014/main" id="{09E7A53C-32C3-2D0A-7749-D692F6EDD9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21038" y="5697538"/>
              <a:ext cx="7938" cy="46037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93" name="Line 325">
              <a:extLst>
                <a:ext uri="{FF2B5EF4-FFF2-40B4-BE49-F238E27FC236}">
                  <a16:creationId xmlns:a16="http://schemas.microsoft.com/office/drawing/2014/main" id="{EB211A80-0520-6B3B-2F43-31D124D879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09926" y="5767388"/>
              <a:ext cx="6350" cy="28575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94" name="Line 326">
              <a:extLst>
                <a:ext uri="{FF2B5EF4-FFF2-40B4-BE49-F238E27FC236}">
                  <a16:creationId xmlns:a16="http://schemas.microsoft.com/office/drawing/2014/main" id="{CE25F428-D95F-71CB-6F80-0D155701E8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06888" y="3960813"/>
              <a:ext cx="6350" cy="28575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95" name="Line 327">
              <a:extLst>
                <a:ext uri="{FF2B5EF4-FFF2-40B4-BE49-F238E27FC236}">
                  <a16:creationId xmlns:a16="http://schemas.microsoft.com/office/drawing/2014/main" id="{D1F31CFB-FF23-FF6E-7C16-26C67DD798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18001" y="4013200"/>
              <a:ext cx="7938" cy="46037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96" name="Line 328">
              <a:extLst>
                <a:ext uri="{FF2B5EF4-FFF2-40B4-BE49-F238E27FC236}">
                  <a16:creationId xmlns:a16="http://schemas.microsoft.com/office/drawing/2014/main" id="{C9A0D0B0-E798-3BCF-B253-5DAAE6423E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701" y="4083050"/>
              <a:ext cx="9525" cy="46037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97" name="Line 329">
              <a:extLst>
                <a:ext uri="{FF2B5EF4-FFF2-40B4-BE49-F238E27FC236}">
                  <a16:creationId xmlns:a16="http://schemas.microsoft.com/office/drawing/2014/main" id="{1BC00075-1431-DD28-076E-4B139BC212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44988" y="4152900"/>
              <a:ext cx="9525" cy="47625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98" name="Line 330">
              <a:extLst>
                <a:ext uri="{FF2B5EF4-FFF2-40B4-BE49-F238E27FC236}">
                  <a16:creationId xmlns:a16="http://schemas.microsoft.com/office/drawing/2014/main" id="{3A26F8BE-E298-47A4-A07C-302B8A0288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59276" y="4222750"/>
              <a:ext cx="7938" cy="47625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99" name="Line 331">
              <a:extLst>
                <a:ext uri="{FF2B5EF4-FFF2-40B4-BE49-F238E27FC236}">
                  <a16:creationId xmlns:a16="http://schemas.microsoft.com/office/drawing/2014/main" id="{96FE5043-E733-5806-6D3A-183D079343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71976" y="4294188"/>
              <a:ext cx="9525" cy="46037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00" name="Line 332">
              <a:extLst>
                <a:ext uri="{FF2B5EF4-FFF2-40B4-BE49-F238E27FC236}">
                  <a16:creationId xmlns:a16="http://schemas.microsoft.com/office/drawing/2014/main" id="{9234B009-55E5-4F86-077E-FCCF959283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86263" y="4364038"/>
              <a:ext cx="7938" cy="46037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01" name="Line 333">
              <a:extLst>
                <a:ext uri="{FF2B5EF4-FFF2-40B4-BE49-F238E27FC236}">
                  <a16:creationId xmlns:a16="http://schemas.microsoft.com/office/drawing/2014/main" id="{7E18A336-70F0-5E0F-1A53-D067CEB010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8963" y="4433888"/>
              <a:ext cx="9525" cy="47625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02" name="Line 334">
              <a:extLst>
                <a:ext uri="{FF2B5EF4-FFF2-40B4-BE49-F238E27FC236}">
                  <a16:creationId xmlns:a16="http://schemas.microsoft.com/office/drawing/2014/main" id="{8D9561CB-EC36-C83B-525E-2957D12A50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3251" y="4503738"/>
              <a:ext cx="9525" cy="47625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03" name="Line 335">
              <a:extLst>
                <a:ext uri="{FF2B5EF4-FFF2-40B4-BE49-F238E27FC236}">
                  <a16:creationId xmlns:a16="http://schemas.microsoft.com/office/drawing/2014/main" id="{F4AB08F0-4B70-7924-6A29-3065C5D259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25951" y="4573588"/>
              <a:ext cx="9525" cy="47625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04" name="Line 336">
              <a:extLst>
                <a:ext uri="{FF2B5EF4-FFF2-40B4-BE49-F238E27FC236}">
                  <a16:creationId xmlns:a16="http://schemas.microsoft.com/office/drawing/2014/main" id="{3D9574F2-65B6-C523-1668-9FD1424771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40238" y="4645025"/>
              <a:ext cx="9525" cy="46037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05" name="Line 337">
              <a:extLst>
                <a:ext uri="{FF2B5EF4-FFF2-40B4-BE49-F238E27FC236}">
                  <a16:creationId xmlns:a16="http://schemas.microsoft.com/office/drawing/2014/main" id="{4E5C2CB6-37DC-3342-A134-70FCD6AA56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54526" y="4714875"/>
              <a:ext cx="7938" cy="46037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06" name="Line 338">
              <a:extLst>
                <a:ext uri="{FF2B5EF4-FFF2-40B4-BE49-F238E27FC236}">
                  <a16:creationId xmlns:a16="http://schemas.microsoft.com/office/drawing/2014/main" id="{F0D1264B-669E-8847-4524-76E8BB3B67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7226" y="4784725"/>
              <a:ext cx="9525" cy="47625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07" name="Line 339">
              <a:extLst>
                <a:ext uri="{FF2B5EF4-FFF2-40B4-BE49-F238E27FC236}">
                  <a16:creationId xmlns:a16="http://schemas.microsoft.com/office/drawing/2014/main" id="{53EBC83C-BA04-64B9-0233-986582049F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81513" y="4854575"/>
              <a:ext cx="7938" cy="47625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08" name="Line 340">
              <a:extLst>
                <a:ext uri="{FF2B5EF4-FFF2-40B4-BE49-F238E27FC236}">
                  <a16:creationId xmlns:a16="http://schemas.microsoft.com/office/drawing/2014/main" id="{856282C0-2552-ADCA-74B7-655C9C14CB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4213" y="4924425"/>
              <a:ext cx="9525" cy="47625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09" name="Line 341">
              <a:extLst>
                <a:ext uri="{FF2B5EF4-FFF2-40B4-BE49-F238E27FC236}">
                  <a16:creationId xmlns:a16="http://schemas.microsoft.com/office/drawing/2014/main" id="{DADAEB10-06B3-965D-0454-C555491237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08501" y="4995863"/>
              <a:ext cx="9525" cy="46037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10" name="Line 342">
              <a:extLst>
                <a:ext uri="{FF2B5EF4-FFF2-40B4-BE49-F238E27FC236}">
                  <a16:creationId xmlns:a16="http://schemas.microsoft.com/office/drawing/2014/main" id="{DE037AC3-70DF-ACB2-694C-60FB0E3A26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22788" y="5065713"/>
              <a:ext cx="7938" cy="46037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11" name="Line 343">
              <a:extLst>
                <a:ext uri="{FF2B5EF4-FFF2-40B4-BE49-F238E27FC236}">
                  <a16:creationId xmlns:a16="http://schemas.microsoft.com/office/drawing/2014/main" id="{0BABA836-C5F6-742E-92AB-C0A5FD08C9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35488" y="5135563"/>
              <a:ext cx="9525" cy="47625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12" name="Line 344">
              <a:extLst>
                <a:ext uri="{FF2B5EF4-FFF2-40B4-BE49-F238E27FC236}">
                  <a16:creationId xmlns:a16="http://schemas.microsoft.com/office/drawing/2014/main" id="{0C1682B7-5782-4A06-B156-48B4D4672C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49776" y="5205413"/>
              <a:ext cx="7938" cy="47625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13" name="Line 345">
              <a:extLst>
                <a:ext uri="{FF2B5EF4-FFF2-40B4-BE49-F238E27FC236}">
                  <a16:creationId xmlns:a16="http://schemas.microsoft.com/office/drawing/2014/main" id="{999342DD-F359-FDFA-297D-DCCD4C27AE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2476" y="5276850"/>
              <a:ext cx="9525" cy="46037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14" name="Line 346">
              <a:extLst>
                <a:ext uri="{FF2B5EF4-FFF2-40B4-BE49-F238E27FC236}">
                  <a16:creationId xmlns:a16="http://schemas.microsoft.com/office/drawing/2014/main" id="{61FD4B9F-F8CB-F212-629E-D8478A46A1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6763" y="5346700"/>
              <a:ext cx="9525" cy="46037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15" name="Line 347">
              <a:extLst>
                <a:ext uri="{FF2B5EF4-FFF2-40B4-BE49-F238E27FC236}">
                  <a16:creationId xmlns:a16="http://schemas.microsoft.com/office/drawing/2014/main" id="{E683E7E7-CD6B-06C1-5C63-2E0618CDB3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89463" y="5416550"/>
              <a:ext cx="9525" cy="46037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16" name="Line 348">
              <a:extLst>
                <a:ext uri="{FF2B5EF4-FFF2-40B4-BE49-F238E27FC236}">
                  <a16:creationId xmlns:a16="http://schemas.microsoft.com/office/drawing/2014/main" id="{301929ED-1DCB-793F-2FD7-E06B44B1EA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03751" y="5486400"/>
              <a:ext cx="9525" cy="47625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17" name="Line 349">
              <a:extLst>
                <a:ext uri="{FF2B5EF4-FFF2-40B4-BE49-F238E27FC236}">
                  <a16:creationId xmlns:a16="http://schemas.microsoft.com/office/drawing/2014/main" id="{393E0E2B-70EA-1C30-06A9-C468032B83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18038" y="5556250"/>
              <a:ext cx="7938" cy="47625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18" name="Line 350">
              <a:extLst>
                <a:ext uri="{FF2B5EF4-FFF2-40B4-BE49-F238E27FC236}">
                  <a16:creationId xmlns:a16="http://schemas.microsoft.com/office/drawing/2014/main" id="{20B5E57B-89BC-DE0F-6A48-4B6C3D8DF2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30738" y="5627688"/>
              <a:ext cx="9525" cy="46037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19" name="Line 351">
              <a:extLst>
                <a:ext uri="{FF2B5EF4-FFF2-40B4-BE49-F238E27FC236}">
                  <a16:creationId xmlns:a16="http://schemas.microsoft.com/office/drawing/2014/main" id="{182CFF2D-A559-9788-CB29-67589548F4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45026" y="5697538"/>
              <a:ext cx="7938" cy="46037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20" name="Line 352">
              <a:extLst>
                <a:ext uri="{FF2B5EF4-FFF2-40B4-BE49-F238E27FC236}">
                  <a16:creationId xmlns:a16="http://schemas.microsoft.com/office/drawing/2014/main" id="{5D9BE321-45BD-6098-8F03-84D5039BB2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7726" y="5767388"/>
              <a:ext cx="6350" cy="28575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21" name="Line 353">
              <a:extLst>
                <a:ext uri="{FF2B5EF4-FFF2-40B4-BE49-F238E27FC236}">
                  <a16:creationId xmlns:a16="http://schemas.microsoft.com/office/drawing/2014/main" id="{77FC8330-BA36-0C5F-0A1F-138BBF6F40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6938" y="3960813"/>
              <a:ext cx="15875" cy="39687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22" name="Line 354">
              <a:extLst>
                <a:ext uri="{FF2B5EF4-FFF2-40B4-BE49-F238E27FC236}">
                  <a16:creationId xmlns:a16="http://schemas.microsoft.com/office/drawing/2014/main" id="{F440C100-B1EF-E8C0-44B8-B2D1FB6E38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32338" y="4022725"/>
              <a:ext cx="17463" cy="4445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23" name="Line 355">
              <a:extLst>
                <a:ext uri="{FF2B5EF4-FFF2-40B4-BE49-F238E27FC236}">
                  <a16:creationId xmlns:a16="http://schemas.microsoft.com/office/drawing/2014/main" id="{227993B2-10BE-255D-A069-C5B7F22BD3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9326" y="4089400"/>
              <a:ext cx="17463" cy="4445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24" name="Line 356">
              <a:extLst>
                <a:ext uri="{FF2B5EF4-FFF2-40B4-BE49-F238E27FC236}">
                  <a16:creationId xmlns:a16="http://schemas.microsoft.com/office/drawing/2014/main" id="{B13FDDC4-9977-B14E-A2E0-4E6A7418D2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86313" y="4156075"/>
              <a:ext cx="17463" cy="4445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25" name="Line 357">
              <a:extLst>
                <a:ext uri="{FF2B5EF4-FFF2-40B4-BE49-F238E27FC236}">
                  <a16:creationId xmlns:a16="http://schemas.microsoft.com/office/drawing/2014/main" id="{CFF49EC5-8A90-4BFF-C714-1FDB14CC79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11713" y="4222750"/>
              <a:ext cx="19050" cy="42862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26" name="Line 358">
              <a:extLst>
                <a:ext uri="{FF2B5EF4-FFF2-40B4-BE49-F238E27FC236}">
                  <a16:creationId xmlns:a16="http://schemas.microsoft.com/office/drawing/2014/main" id="{9DD5B637-E5F7-2C46-FF1D-F762C781A9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38701" y="4287838"/>
              <a:ext cx="19050" cy="4445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27" name="Line 359">
              <a:extLst>
                <a:ext uri="{FF2B5EF4-FFF2-40B4-BE49-F238E27FC236}">
                  <a16:creationId xmlns:a16="http://schemas.microsoft.com/office/drawing/2014/main" id="{61F6A5D0-9207-F993-4D5E-D11EBC12D3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65688" y="4354513"/>
              <a:ext cx="17463" cy="4445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28" name="Line 360">
              <a:extLst>
                <a:ext uri="{FF2B5EF4-FFF2-40B4-BE49-F238E27FC236}">
                  <a16:creationId xmlns:a16="http://schemas.microsoft.com/office/drawing/2014/main" id="{402CF570-B3C8-9900-9E5B-898FDD7CF4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2676" y="4421188"/>
              <a:ext cx="17463" cy="4445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29" name="Line 361">
              <a:extLst>
                <a:ext uri="{FF2B5EF4-FFF2-40B4-BE49-F238E27FC236}">
                  <a16:creationId xmlns:a16="http://schemas.microsoft.com/office/drawing/2014/main" id="{60FE4D6B-6B9C-D4C1-AFCD-0C17834225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19663" y="4487863"/>
              <a:ext cx="17463" cy="42862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30" name="Line 362">
              <a:extLst>
                <a:ext uri="{FF2B5EF4-FFF2-40B4-BE49-F238E27FC236}">
                  <a16:creationId xmlns:a16="http://schemas.microsoft.com/office/drawing/2014/main" id="{E9016022-25D6-F332-0809-8D35E8E5AD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6651" y="4552950"/>
              <a:ext cx="17463" cy="4445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31" name="Line 363">
              <a:extLst>
                <a:ext uri="{FF2B5EF4-FFF2-40B4-BE49-F238E27FC236}">
                  <a16:creationId xmlns:a16="http://schemas.microsoft.com/office/drawing/2014/main" id="{A52136ED-4265-B940-7CEB-A97A829C96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73638" y="4619625"/>
              <a:ext cx="17463" cy="4445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32" name="Line 364">
              <a:extLst>
                <a:ext uri="{FF2B5EF4-FFF2-40B4-BE49-F238E27FC236}">
                  <a16:creationId xmlns:a16="http://schemas.microsoft.com/office/drawing/2014/main" id="{0AC6656B-E88E-CA6B-241E-2A588D1B97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9038" y="4686300"/>
              <a:ext cx="19050" cy="4445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33" name="Line 365">
              <a:extLst>
                <a:ext uri="{FF2B5EF4-FFF2-40B4-BE49-F238E27FC236}">
                  <a16:creationId xmlns:a16="http://schemas.microsoft.com/office/drawing/2014/main" id="{CD689455-5FE5-0879-BFFB-C9477093AF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26026" y="4752975"/>
              <a:ext cx="17463" cy="42862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34" name="Line 366">
              <a:extLst>
                <a:ext uri="{FF2B5EF4-FFF2-40B4-BE49-F238E27FC236}">
                  <a16:creationId xmlns:a16="http://schemas.microsoft.com/office/drawing/2014/main" id="{0D11F8A7-8B01-EBC7-5C0B-FAB90946B2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53013" y="4818063"/>
              <a:ext cx="17463" cy="4445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35" name="Line 367">
              <a:extLst>
                <a:ext uri="{FF2B5EF4-FFF2-40B4-BE49-F238E27FC236}">
                  <a16:creationId xmlns:a16="http://schemas.microsoft.com/office/drawing/2014/main" id="{936D079C-68F4-81C0-D3B2-421B28CE7B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0001" y="4884738"/>
              <a:ext cx="17463" cy="4445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36" name="Line 368">
              <a:extLst>
                <a:ext uri="{FF2B5EF4-FFF2-40B4-BE49-F238E27FC236}">
                  <a16:creationId xmlns:a16="http://schemas.microsoft.com/office/drawing/2014/main" id="{D81745F5-E98B-7A77-9270-3F5842EFB2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6988" y="4951413"/>
              <a:ext cx="17463" cy="4445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37" name="Line 369">
              <a:extLst>
                <a:ext uri="{FF2B5EF4-FFF2-40B4-BE49-F238E27FC236}">
                  <a16:creationId xmlns:a16="http://schemas.microsoft.com/office/drawing/2014/main" id="{AD2A4CC6-87FB-0004-D48E-78CF428AD4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33976" y="5018088"/>
              <a:ext cx="17463" cy="42862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38" name="Line 370">
              <a:extLst>
                <a:ext uri="{FF2B5EF4-FFF2-40B4-BE49-F238E27FC236}">
                  <a16:creationId xmlns:a16="http://schemas.microsoft.com/office/drawing/2014/main" id="{53FEFAD4-505E-5AEF-9202-C378E07875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59376" y="5083175"/>
              <a:ext cx="19050" cy="4445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39" name="Line 371">
              <a:extLst>
                <a:ext uri="{FF2B5EF4-FFF2-40B4-BE49-F238E27FC236}">
                  <a16:creationId xmlns:a16="http://schemas.microsoft.com/office/drawing/2014/main" id="{89EF7D77-60AE-42CE-0CAC-4806D47686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6363" y="5149850"/>
              <a:ext cx="19050" cy="4445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40" name="Line 372">
              <a:extLst>
                <a:ext uri="{FF2B5EF4-FFF2-40B4-BE49-F238E27FC236}">
                  <a16:creationId xmlns:a16="http://schemas.microsoft.com/office/drawing/2014/main" id="{1D30C46B-A9FB-A2FB-6A78-6B3A8FDF37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13351" y="5216525"/>
              <a:ext cx="17463" cy="4445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41" name="Line 373">
              <a:extLst>
                <a:ext uri="{FF2B5EF4-FFF2-40B4-BE49-F238E27FC236}">
                  <a16:creationId xmlns:a16="http://schemas.microsoft.com/office/drawing/2014/main" id="{1B209385-47CA-8D81-8F61-31C7000E5E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40338" y="5283200"/>
              <a:ext cx="17463" cy="42862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42" name="Line 374">
              <a:extLst>
                <a:ext uri="{FF2B5EF4-FFF2-40B4-BE49-F238E27FC236}">
                  <a16:creationId xmlns:a16="http://schemas.microsoft.com/office/drawing/2014/main" id="{F50D1EE1-161A-14B1-9BC2-DADB44A814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67326" y="5348288"/>
              <a:ext cx="17463" cy="4445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43" name="Line 375">
              <a:extLst>
                <a:ext uri="{FF2B5EF4-FFF2-40B4-BE49-F238E27FC236}">
                  <a16:creationId xmlns:a16="http://schemas.microsoft.com/office/drawing/2014/main" id="{1662B785-4865-1EC6-3548-09DEB85C0A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94313" y="5414963"/>
              <a:ext cx="17463" cy="4445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44" name="Line 376">
              <a:extLst>
                <a:ext uri="{FF2B5EF4-FFF2-40B4-BE49-F238E27FC236}">
                  <a16:creationId xmlns:a16="http://schemas.microsoft.com/office/drawing/2014/main" id="{A353389A-8B3D-BD20-FA72-ECAD80D340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21301" y="5481638"/>
              <a:ext cx="17463" cy="4445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45" name="Line 377">
              <a:extLst>
                <a:ext uri="{FF2B5EF4-FFF2-40B4-BE49-F238E27FC236}">
                  <a16:creationId xmlns:a16="http://schemas.microsoft.com/office/drawing/2014/main" id="{3B81F2C9-D700-FA4D-0345-ACAF34FC40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46701" y="5548313"/>
              <a:ext cx="17463" cy="39687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46" name="Line 378">
              <a:extLst>
                <a:ext uri="{FF2B5EF4-FFF2-40B4-BE49-F238E27FC236}">
                  <a16:creationId xmlns:a16="http://schemas.microsoft.com/office/drawing/2014/main" id="{EBAA941B-25E6-EE80-7426-AD30FFCD34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7001" y="3960813"/>
              <a:ext cx="0" cy="1906587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</p:grpSp>
    </p:spTree>
    <p:extLst>
      <p:ext uri="{BB962C8B-B14F-4D97-AF65-F5344CB8AC3E}">
        <p14:creationId xmlns:p14="http://schemas.microsoft.com/office/powerpoint/2010/main" val="24001489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6863724-8ECE-4CE9-9E33-E152D2A5A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III. Earth Models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F3425A-81E2-4A00-9A74-019D96B8B43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9EDA339B-EFCC-4AF1-81BA-22EEE65CFBB4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1A1DA88-535D-4124-B210-533939EB321F}"/>
              </a:ext>
            </a:extLst>
          </p:cNvPr>
          <p:cNvSpPr txBox="1"/>
          <p:nvPr/>
        </p:nvSpPr>
        <p:spPr>
          <a:xfrm>
            <a:off x="1824000" y="6790407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2" tooltip="http://www.flickr.com/photos/wbaiv/4823326396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3" tooltip="https://creativecommons.org/licenses/by-sa/3.0/"/>
              </a:rPr>
              <a:t>CC BY-SA</a:t>
            </a:r>
            <a:endParaRPr lang="en-US" sz="90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36E611B-80A7-47F2-89D3-82A25125A6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tretch>
            <a:fillRect/>
          </a:stretch>
        </p:blipFill>
        <p:spPr>
          <a:xfrm>
            <a:off x="2478518" y="2006521"/>
            <a:ext cx="3694484" cy="247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878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Grid</a:t>
            </a:r>
            <a:r>
              <a:rPr lang="en-US" dirty="0">
                <a:sym typeface="Wingdings 3" panose="05040102010807070707" pitchFamily="18" charset="2"/>
              </a:rPr>
              <a:t></a:t>
            </a:r>
            <a:r>
              <a:rPr lang="en-US" dirty="0"/>
              <a:t>Ground - Simple, Right?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1DE2D76F-9B56-F840-FB97-7F5A05DC57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53860" y="327688"/>
            <a:ext cx="7214931" cy="2708434"/>
          </a:xfrm>
        </p:spPr>
        <p:txBody>
          <a:bodyPr/>
          <a:lstStyle/>
          <a:p>
            <a:r>
              <a:rPr lang="en-US" sz="2000" dirty="0">
                <a:solidFill>
                  <a:srgbClr val="000000"/>
                </a:solidFill>
              </a:rPr>
              <a:t>I. Spatial Systems</a:t>
            </a:r>
          </a:p>
          <a:p>
            <a:r>
              <a:rPr lang="en-US" sz="2000" dirty="0">
                <a:solidFill>
                  <a:srgbClr val="000000"/>
                </a:solidFill>
              </a:rPr>
              <a:t>II. Distortions</a:t>
            </a:r>
          </a:p>
          <a:p>
            <a:r>
              <a:rPr lang="en-US" sz="2000" dirty="0">
                <a:solidFill>
                  <a:srgbClr val="000000"/>
                </a:solidFill>
              </a:rPr>
              <a:t>III. Earth Models</a:t>
            </a:r>
          </a:p>
          <a:p>
            <a:r>
              <a:rPr lang="en-US" sz="2000" dirty="0">
                <a:solidFill>
                  <a:srgbClr val="000000"/>
                </a:solidFill>
              </a:rPr>
              <a:t>IV. Creating a Grid</a:t>
            </a:r>
          </a:p>
          <a:p>
            <a:r>
              <a:rPr lang="en-US" sz="2000" dirty="0">
                <a:solidFill>
                  <a:srgbClr val="000000"/>
                </a:solidFill>
              </a:rPr>
              <a:t>V. Wisconsin Coordinate Systems</a:t>
            </a:r>
          </a:p>
          <a:p>
            <a:r>
              <a:rPr lang="en-US" sz="2000" dirty="0">
                <a:solidFill>
                  <a:srgbClr val="000000"/>
                </a:solidFill>
              </a:rPr>
              <a:t>VI. Ground and Grid</a:t>
            </a:r>
          </a:p>
          <a:p>
            <a:r>
              <a:rPr lang="en-US" sz="2000" dirty="0">
                <a:solidFill>
                  <a:srgbClr val="000000"/>
                </a:solidFill>
              </a:rPr>
              <a:t>VII. Grids and PLSS Lost Corners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405F9C-A9E5-EFBD-C874-DB59E41B97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32685-7917-DA3B-4C6D-B0F849449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III. Earth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7E8E2E-AD82-93EC-30F0-0FBD46CB6C7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99137" y="914400"/>
            <a:ext cx="10972800" cy="5394960"/>
          </a:xfrm>
        </p:spPr>
        <p:txBody>
          <a:bodyPr/>
          <a:lstStyle/>
          <a:p>
            <a:r>
              <a:rPr lang="en-US" dirty="0"/>
              <a:t>A. Physical Earth - Ground</a:t>
            </a:r>
          </a:p>
          <a:p>
            <a:pPr lvl="2"/>
            <a:r>
              <a:rPr lang="en-US" dirty="0"/>
              <a:t>The surface on which we measure. </a:t>
            </a:r>
          </a:p>
          <a:p>
            <a:pPr lvl="3"/>
            <a:r>
              <a:rPr lang="en-US" dirty="0"/>
              <a:t>Not mathematical.</a:t>
            </a:r>
          </a:p>
          <a:p>
            <a:pPr lvl="3"/>
            <a:r>
              <a:rPr lang="en-US" dirty="0"/>
              <a:t>Over small areas, we can assume a flat reference system - plane; simple grid</a:t>
            </a:r>
          </a:p>
          <a:p>
            <a:pPr lvl="3"/>
            <a:r>
              <a:rPr lang="en-US" dirty="0"/>
              <a:t>Over larger areas, must account for earth's shape and dynamics - curved reference</a:t>
            </a:r>
          </a:p>
          <a:p>
            <a:pPr lvl="4"/>
            <a:r>
              <a:rPr lang="en-US" dirty="0"/>
              <a:t>Must then project from curved surface to a flat grid.</a:t>
            </a:r>
          </a:p>
          <a:p>
            <a:pPr lvl="4"/>
            <a:r>
              <a:rPr lang="en-US" dirty="0"/>
              <a:t>Need some to connect mathematically</a:t>
            </a:r>
          </a:p>
        </p:txBody>
      </p: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80CA4B0A-0FBF-B91A-2E6B-2AF1A4384459}"/>
              </a:ext>
            </a:extLst>
          </p:cNvPr>
          <p:cNvGrpSpPr/>
          <p:nvPr/>
        </p:nvGrpSpPr>
        <p:grpSpPr>
          <a:xfrm>
            <a:off x="2250659" y="4014001"/>
            <a:ext cx="2206063" cy="1849828"/>
            <a:chOff x="2271444" y="2798262"/>
            <a:chExt cx="2206063" cy="1849828"/>
          </a:xfrm>
        </p:grpSpPr>
        <p:sp>
          <p:nvSpPr>
            <p:cNvPr id="35" name="Parallelogram 34">
              <a:extLst>
                <a:ext uri="{FF2B5EF4-FFF2-40B4-BE49-F238E27FC236}">
                  <a16:creationId xmlns:a16="http://schemas.microsoft.com/office/drawing/2014/main" id="{82CB0BE6-B18C-8AE8-F929-50BAEB6BAFA5}"/>
                </a:ext>
              </a:extLst>
            </p:cNvPr>
            <p:cNvSpPr/>
            <p:nvPr/>
          </p:nvSpPr>
          <p:spPr>
            <a:xfrm rot="1094898">
              <a:off x="2415803" y="3936503"/>
              <a:ext cx="1965797" cy="711587"/>
            </a:xfrm>
            <a:prstGeom prst="parallelogram">
              <a:avLst>
                <a:gd name="adj" fmla="val 114859"/>
              </a:avLst>
            </a:prstGeom>
            <a:solidFill>
              <a:srgbClr val="FBFBFB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70DDBB7-B9E4-4FB2-7482-0D7F191D6F8B}"/>
                </a:ext>
              </a:extLst>
            </p:cNvPr>
            <p:cNvCxnSpPr>
              <a:cxnSpLocks/>
            </p:cNvCxnSpPr>
            <p:nvPr/>
          </p:nvCxnSpPr>
          <p:spPr>
            <a:xfrm>
              <a:off x="2959171" y="3304615"/>
              <a:ext cx="0" cy="870966"/>
            </a:xfrm>
            <a:prstGeom prst="line">
              <a:avLst/>
            </a:prstGeom>
            <a:ln w="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F765550E-99CC-DFC8-AF4D-565F104075C5}"/>
                </a:ext>
              </a:extLst>
            </p:cNvPr>
            <p:cNvCxnSpPr>
              <a:cxnSpLocks/>
              <a:endCxn id="62" idx="0"/>
            </p:cNvCxnSpPr>
            <p:nvPr/>
          </p:nvCxnSpPr>
          <p:spPr>
            <a:xfrm>
              <a:off x="3946323" y="2988988"/>
              <a:ext cx="2821" cy="925550"/>
            </a:xfrm>
            <a:prstGeom prst="line">
              <a:avLst/>
            </a:prstGeom>
            <a:ln w="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91BD1208-57D1-2D0E-9D90-B23A016635F9}"/>
                </a:ext>
              </a:extLst>
            </p:cNvPr>
            <p:cNvCxnSpPr>
              <a:cxnSpLocks/>
              <a:endCxn id="71" idx="2"/>
            </p:cNvCxnSpPr>
            <p:nvPr/>
          </p:nvCxnSpPr>
          <p:spPr>
            <a:xfrm>
              <a:off x="3227112" y="2920294"/>
              <a:ext cx="1634" cy="857288"/>
            </a:xfrm>
            <a:prstGeom prst="line">
              <a:avLst/>
            </a:prstGeom>
            <a:ln w="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845D0237-E5CA-647D-0534-1D1F144A85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2271444" y="2798262"/>
              <a:ext cx="2206063" cy="617435"/>
            </a:xfrm>
            <a:prstGeom prst="rect">
              <a:avLst/>
            </a:prstGeom>
          </p:spPr>
        </p:pic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52A32332-454F-20BC-015D-22D8411D6074}"/>
                </a:ext>
              </a:extLst>
            </p:cNvPr>
            <p:cNvSpPr/>
            <p:nvPr/>
          </p:nvSpPr>
          <p:spPr>
            <a:xfrm>
              <a:off x="2959169" y="2908172"/>
              <a:ext cx="1005957" cy="355591"/>
            </a:xfrm>
            <a:custGeom>
              <a:avLst/>
              <a:gdLst>
                <a:gd name="connsiteX0" fmla="*/ 803563 w 2964872"/>
                <a:gd name="connsiteY0" fmla="*/ 0 h 1524000"/>
                <a:gd name="connsiteX1" fmla="*/ 0 w 2964872"/>
                <a:gd name="connsiteY1" fmla="*/ 1524000 h 1524000"/>
                <a:gd name="connsiteX2" fmla="*/ 2964872 w 2964872"/>
                <a:gd name="connsiteY2" fmla="*/ 235527 h 1524000"/>
                <a:gd name="connsiteX3" fmla="*/ 803563 w 2964872"/>
                <a:gd name="connsiteY3" fmla="*/ 0 h 152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4872" h="1524000">
                  <a:moveTo>
                    <a:pt x="803563" y="0"/>
                  </a:moveTo>
                  <a:lnTo>
                    <a:pt x="0" y="1524000"/>
                  </a:lnTo>
                  <a:lnTo>
                    <a:pt x="2964872" y="235527"/>
                  </a:lnTo>
                  <a:lnTo>
                    <a:pt x="803563" y="0"/>
                  </a:lnTo>
                  <a:close/>
                </a:path>
              </a:pathLst>
            </a:custGeom>
            <a:noFill/>
            <a:ln w="25400">
              <a:solidFill>
                <a:srgbClr val="E20000"/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D2733927-20F7-E348-A304-86A8313D3567}"/>
                </a:ext>
              </a:extLst>
            </p:cNvPr>
            <p:cNvSpPr/>
            <p:nvPr/>
          </p:nvSpPr>
          <p:spPr>
            <a:xfrm>
              <a:off x="2960421" y="4045809"/>
              <a:ext cx="986190" cy="340920"/>
            </a:xfrm>
            <a:custGeom>
              <a:avLst/>
              <a:gdLst>
                <a:gd name="connsiteX0" fmla="*/ 0 w 2906610"/>
                <a:gd name="connsiteY0" fmla="*/ 1004797 h 1004797"/>
                <a:gd name="connsiteX1" fmla="*/ 789235 w 2906610"/>
                <a:gd name="connsiteY1" fmla="*/ 0 h 1004797"/>
                <a:gd name="connsiteX2" fmla="*/ 2906610 w 2906610"/>
                <a:gd name="connsiteY2" fmla="*/ 535428 h 1004797"/>
                <a:gd name="connsiteX3" fmla="*/ 0 w 2906610"/>
                <a:gd name="connsiteY3" fmla="*/ 1004797 h 100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6610" h="1004797">
                  <a:moveTo>
                    <a:pt x="0" y="1004797"/>
                  </a:moveTo>
                  <a:lnTo>
                    <a:pt x="789235" y="0"/>
                  </a:lnTo>
                  <a:lnTo>
                    <a:pt x="2906610" y="535428"/>
                  </a:lnTo>
                  <a:lnTo>
                    <a:pt x="0" y="1004797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D5AF462F-003F-CD67-AC9B-686A3399FBC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930268" y="4039880"/>
              <a:ext cx="70792" cy="277762"/>
              <a:chOff x="1649413" y="5229225"/>
              <a:chExt cx="207962" cy="815975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35983DDE-6912-A0FD-6823-508923C41B52}"/>
                  </a:ext>
                </a:extLst>
              </p:cNvPr>
              <p:cNvSpPr/>
              <p:nvPr/>
            </p:nvSpPr>
            <p:spPr bwMode="auto">
              <a:xfrm>
                <a:off x="1706563" y="5305425"/>
                <a:ext cx="95250" cy="112713"/>
              </a:xfrm>
              <a:prstGeom prst="rect">
                <a:avLst/>
              </a:prstGeom>
              <a:gradFill flip="none" rotWithShape="1">
                <a:gsLst>
                  <a:gs pos="0">
                    <a:srgbClr val="FF9900">
                      <a:shade val="30000"/>
                      <a:satMod val="115000"/>
                    </a:srgbClr>
                  </a:gs>
                  <a:gs pos="50000">
                    <a:srgbClr val="FF9900">
                      <a:shade val="67500"/>
                      <a:satMod val="115000"/>
                    </a:srgbClr>
                  </a:gs>
                  <a:gs pos="100000">
                    <a:srgbClr val="FF99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6350">
                <a:solidFill>
                  <a:srgbClr val="9966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2" name="Trapezoid 51">
                <a:extLst>
                  <a:ext uri="{FF2B5EF4-FFF2-40B4-BE49-F238E27FC236}">
                    <a16:creationId xmlns:a16="http://schemas.microsoft.com/office/drawing/2014/main" id="{97EA916D-800E-2A37-3D2F-17EC9FB503D4}"/>
                  </a:ext>
                </a:extLst>
              </p:cNvPr>
              <p:cNvSpPr/>
              <p:nvPr/>
            </p:nvSpPr>
            <p:spPr bwMode="auto">
              <a:xfrm rot="10800000">
                <a:off x="1649413" y="5449888"/>
                <a:ext cx="207962" cy="434975"/>
              </a:xfrm>
              <a:prstGeom prst="trapezoid">
                <a:avLst>
                  <a:gd name="adj" fmla="val 34823"/>
                </a:avLst>
              </a:prstGeom>
              <a:gradFill flip="none" rotWithShape="1">
                <a:gsLst>
                  <a:gs pos="0">
                    <a:srgbClr val="FF9900">
                      <a:shade val="30000"/>
                      <a:satMod val="115000"/>
                    </a:srgbClr>
                  </a:gs>
                  <a:gs pos="50000">
                    <a:srgbClr val="FF9900">
                      <a:shade val="67500"/>
                      <a:satMod val="115000"/>
                    </a:srgbClr>
                  </a:gs>
                  <a:gs pos="100000">
                    <a:srgbClr val="FF9900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ln w="6350">
                <a:solidFill>
                  <a:srgbClr val="9966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3" name="Round Same Side Corner Rectangle 206">
                <a:extLst>
                  <a:ext uri="{FF2B5EF4-FFF2-40B4-BE49-F238E27FC236}">
                    <a16:creationId xmlns:a16="http://schemas.microsoft.com/office/drawing/2014/main" id="{7C104127-7E74-90C1-DD87-E6760ABC0D0B}"/>
                  </a:ext>
                </a:extLst>
              </p:cNvPr>
              <p:cNvSpPr/>
              <p:nvPr/>
            </p:nvSpPr>
            <p:spPr bwMode="auto">
              <a:xfrm>
                <a:off x="1709738" y="5229225"/>
                <a:ext cx="88900" cy="57150"/>
              </a:xfrm>
              <a:prstGeom prst="round2Same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4" name="Chord 53">
                <a:extLst>
                  <a:ext uri="{FF2B5EF4-FFF2-40B4-BE49-F238E27FC236}">
                    <a16:creationId xmlns:a16="http://schemas.microsoft.com/office/drawing/2014/main" id="{533590DC-FD1B-86B9-57BB-0070753CA4A5}"/>
                  </a:ext>
                </a:extLst>
              </p:cNvPr>
              <p:cNvSpPr/>
              <p:nvPr/>
            </p:nvSpPr>
            <p:spPr bwMode="auto">
              <a:xfrm>
                <a:off x="1649413" y="5402263"/>
                <a:ext cx="207962" cy="96837"/>
              </a:xfrm>
              <a:prstGeom prst="chord">
                <a:avLst>
                  <a:gd name="adj1" fmla="val 10809699"/>
                  <a:gd name="adj2" fmla="val 21538066"/>
                </a:avLst>
              </a:prstGeom>
              <a:gradFill flip="none" rotWithShape="1">
                <a:gsLst>
                  <a:gs pos="0">
                    <a:srgbClr val="FF9900">
                      <a:shade val="30000"/>
                      <a:satMod val="115000"/>
                    </a:srgbClr>
                  </a:gs>
                  <a:gs pos="50000">
                    <a:srgbClr val="FF9900">
                      <a:shade val="67500"/>
                      <a:satMod val="115000"/>
                    </a:srgbClr>
                  </a:gs>
                  <a:gs pos="100000">
                    <a:srgbClr val="FF99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6350">
                <a:solidFill>
                  <a:srgbClr val="9966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5" name="Rounded Rectangle 208">
                <a:extLst>
                  <a:ext uri="{FF2B5EF4-FFF2-40B4-BE49-F238E27FC236}">
                    <a16:creationId xmlns:a16="http://schemas.microsoft.com/office/drawing/2014/main" id="{6E0FA891-8230-F45A-16C9-61833D03379A}"/>
                  </a:ext>
                </a:extLst>
              </p:cNvPr>
              <p:cNvSpPr/>
              <p:nvPr/>
            </p:nvSpPr>
            <p:spPr bwMode="auto">
              <a:xfrm>
                <a:off x="1695450" y="5284788"/>
                <a:ext cx="117475" cy="23812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" name="Isosceles Triangle 55">
                <a:extLst>
                  <a:ext uri="{FF2B5EF4-FFF2-40B4-BE49-F238E27FC236}">
                    <a16:creationId xmlns:a16="http://schemas.microsoft.com/office/drawing/2014/main" id="{86996365-F7F0-A76D-39A0-9B4141AE51BB}"/>
                  </a:ext>
                </a:extLst>
              </p:cNvPr>
              <p:cNvSpPr/>
              <p:nvPr/>
            </p:nvSpPr>
            <p:spPr bwMode="auto">
              <a:xfrm rot="10800000">
                <a:off x="1720850" y="5884863"/>
                <a:ext cx="63500" cy="160337"/>
              </a:xfrm>
              <a:prstGeom prst="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697663F3-1011-D7B1-83F1-FEF1702A8CB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913478" y="3895624"/>
              <a:ext cx="70792" cy="277762"/>
              <a:chOff x="1649413" y="5229225"/>
              <a:chExt cx="207962" cy="815975"/>
            </a:xfrm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A1447FFD-B897-D1EF-B4C5-A914161615E4}"/>
                  </a:ext>
                </a:extLst>
              </p:cNvPr>
              <p:cNvSpPr/>
              <p:nvPr/>
            </p:nvSpPr>
            <p:spPr bwMode="auto">
              <a:xfrm>
                <a:off x="1706563" y="5305425"/>
                <a:ext cx="95250" cy="112713"/>
              </a:xfrm>
              <a:prstGeom prst="rect">
                <a:avLst/>
              </a:prstGeom>
              <a:gradFill flip="none" rotWithShape="1">
                <a:gsLst>
                  <a:gs pos="0">
                    <a:srgbClr val="FF9900">
                      <a:shade val="30000"/>
                      <a:satMod val="115000"/>
                    </a:srgbClr>
                  </a:gs>
                  <a:gs pos="50000">
                    <a:srgbClr val="FF9900">
                      <a:shade val="67500"/>
                      <a:satMod val="115000"/>
                    </a:srgbClr>
                  </a:gs>
                  <a:gs pos="100000">
                    <a:srgbClr val="FF99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6350">
                <a:solidFill>
                  <a:srgbClr val="9966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9" name="Trapezoid 58">
                <a:extLst>
                  <a:ext uri="{FF2B5EF4-FFF2-40B4-BE49-F238E27FC236}">
                    <a16:creationId xmlns:a16="http://schemas.microsoft.com/office/drawing/2014/main" id="{C089444A-4462-9D71-5142-1284EB8F500A}"/>
                  </a:ext>
                </a:extLst>
              </p:cNvPr>
              <p:cNvSpPr/>
              <p:nvPr/>
            </p:nvSpPr>
            <p:spPr bwMode="auto">
              <a:xfrm rot="10800000">
                <a:off x="1649413" y="5449888"/>
                <a:ext cx="207962" cy="434975"/>
              </a:xfrm>
              <a:prstGeom prst="trapezoid">
                <a:avLst>
                  <a:gd name="adj" fmla="val 34823"/>
                </a:avLst>
              </a:prstGeom>
              <a:gradFill flip="none" rotWithShape="1">
                <a:gsLst>
                  <a:gs pos="0">
                    <a:srgbClr val="FF9900">
                      <a:shade val="30000"/>
                      <a:satMod val="115000"/>
                    </a:srgbClr>
                  </a:gs>
                  <a:gs pos="50000">
                    <a:srgbClr val="FF9900">
                      <a:shade val="67500"/>
                      <a:satMod val="115000"/>
                    </a:srgbClr>
                  </a:gs>
                  <a:gs pos="100000">
                    <a:srgbClr val="FF9900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ln w="6350">
                <a:solidFill>
                  <a:srgbClr val="9966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0" name="Round Same Side Corner Rectangle 206">
                <a:extLst>
                  <a:ext uri="{FF2B5EF4-FFF2-40B4-BE49-F238E27FC236}">
                    <a16:creationId xmlns:a16="http://schemas.microsoft.com/office/drawing/2014/main" id="{915DEA7F-AF7E-0DE3-9F0D-57D4687AAA01}"/>
                  </a:ext>
                </a:extLst>
              </p:cNvPr>
              <p:cNvSpPr/>
              <p:nvPr/>
            </p:nvSpPr>
            <p:spPr bwMode="auto">
              <a:xfrm>
                <a:off x="1709738" y="5229225"/>
                <a:ext cx="88900" cy="57150"/>
              </a:xfrm>
              <a:prstGeom prst="round2Same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1" name="Chord 60">
                <a:extLst>
                  <a:ext uri="{FF2B5EF4-FFF2-40B4-BE49-F238E27FC236}">
                    <a16:creationId xmlns:a16="http://schemas.microsoft.com/office/drawing/2014/main" id="{0BD20EE8-780E-8035-B213-37391C71884F}"/>
                  </a:ext>
                </a:extLst>
              </p:cNvPr>
              <p:cNvSpPr/>
              <p:nvPr/>
            </p:nvSpPr>
            <p:spPr bwMode="auto">
              <a:xfrm>
                <a:off x="1649413" y="5402263"/>
                <a:ext cx="207962" cy="96837"/>
              </a:xfrm>
              <a:prstGeom prst="chord">
                <a:avLst>
                  <a:gd name="adj1" fmla="val 10809699"/>
                  <a:gd name="adj2" fmla="val 21538066"/>
                </a:avLst>
              </a:prstGeom>
              <a:gradFill flip="none" rotWithShape="1">
                <a:gsLst>
                  <a:gs pos="0">
                    <a:srgbClr val="FF9900">
                      <a:shade val="30000"/>
                      <a:satMod val="115000"/>
                    </a:srgbClr>
                  </a:gs>
                  <a:gs pos="50000">
                    <a:srgbClr val="FF9900">
                      <a:shade val="67500"/>
                      <a:satMod val="115000"/>
                    </a:srgbClr>
                  </a:gs>
                  <a:gs pos="100000">
                    <a:srgbClr val="FF99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6350">
                <a:solidFill>
                  <a:srgbClr val="9966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2" name="Rounded Rectangle 208">
                <a:extLst>
                  <a:ext uri="{FF2B5EF4-FFF2-40B4-BE49-F238E27FC236}">
                    <a16:creationId xmlns:a16="http://schemas.microsoft.com/office/drawing/2014/main" id="{6F9CB3A0-D77E-F8C8-0F95-0FA4A31B406E}"/>
                  </a:ext>
                </a:extLst>
              </p:cNvPr>
              <p:cNvSpPr/>
              <p:nvPr/>
            </p:nvSpPr>
            <p:spPr bwMode="auto">
              <a:xfrm>
                <a:off x="1695450" y="5284788"/>
                <a:ext cx="117475" cy="23812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3" name="Isosceles Triangle 62">
                <a:extLst>
                  <a:ext uri="{FF2B5EF4-FFF2-40B4-BE49-F238E27FC236}">
                    <a16:creationId xmlns:a16="http://schemas.microsoft.com/office/drawing/2014/main" id="{0EE2BBB6-77BA-668B-E8D9-E6D5447D31FD}"/>
                  </a:ext>
                </a:extLst>
              </p:cNvPr>
              <p:cNvSpPr/>
              <p:nvPr/>
            </p:nvSpPr>
            <p:spPr bwMode="auto">
              <a:xfrm rot="10800000">
                <a:off x="1720850" y="5884863"/>
                <a:ext cx="63500" cy="160337"/>
              </a:xfrm>
              <a:prstGeom prst="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EDF40DA3-563F-6D8A-F916-D21711315FB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193363" y="3702567"/>
              <a:ext cx="70792" cy="277762"/>
              <a:chOff x="1649413" y="5229225"/>
              <a:chExt cx="207962" cy="815975"/>
            </a:xfrm>
          </p:grpSpPr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E2611434-BCAE-7BAB-08C6-4D88087722C3}"/>
                  </a:ext>
                </a:extLst>
              </p:cNvPr>
              <p:cNvSpPr/>
              <p:nvPr/>
            </p:nvSpPr>
            <p:spPr bwMode="auto">
              <a:xfrm>
                <a:off x="1706563" y="5305425"/>
                <a:ext cx="95250" cy="112713"/>
              </a:xfrm>
              <a:prstGeom prst="rect">
                <a:avLst/>
              </a:prstGeom>
              <a:gradFill flip="none" rotWithShape="1">
                <a:gsLst>
                  <a:gs pos="0">
                    <a:srgbClr val="FF9900">
                      <a:shade val="30000"/>
                      <a:satMod val="115000"/>
                    </a:srgbClr>
                  </a:gs>
                  <a:gs pos="50000">
                    <a:srgbClr val="FF9900">
                      <a:shade val="67500"/>
                      <a:satMod val="115000"/>
                    </a:srgbClr>
                  </a:gs>
                  <a:gs pos="100000">
                    <a:srgbClr val="FF99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6350">
                <a:solidFill>
                  <a:srgbClr val="9966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9" name="Trapezoid 68">
                <a:extLst>
                  <a:ext uri="{FF2B5EF4-FFF2-40B4-BE49-F238E27FC236}">
                    <a16:creationId xmlns:a16="http://schemas.microsoft.com/office/drawing/2014/main" id="{02527922-ADC6-A49F-F744-177148972DBE}"/>
                  </a:ext>
                </a:extLst>
              </p:cNvPr>
              <p:cNvSpPr/>
              <p:nvPr/>
            </p:nvSpPr>
            <p:spPr bwMode="auto">
              <a:xfrm rot="10800000">
                <a:off x="1649413" y="5449888"/>
                <a:ext cx="207962" cy="434975"/>
              </a:xfrm>
              <a:prstGeom prst="trapezoid">
                <a:avLst>
                  <a:gd name="adj" fmla="val 34823"/>
                </a:avLst>
              </a:prstGeom>
              <a:gradFill flip="none" rotWithShape="1">
                <a:gsLst>
                  <a:gs pos="0">
                    <a:srgbClr val="FF9900">
                      <a:shade val="30000"/>
                      <a:satMod val="115000"/>
                    </a:srgbClr>
                  </a:gs>
                  <a:gs pos="50000">
                    <a:srgbClr val="FF9900">
                      <a:shade val="67500"/>
                      <a:satMod val="115000"/>
                    </a:srgbClr>
                  </a:gs>
                  <a:gs pos="100000">
                    <a:srgbClr val="FF9900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ln w="6350">
                <a:solidFill>
                  <a:srgbClr val="9966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0" name="Round Same Side Corner Rectangle 206">
                <a:extLst>
                  <a:ext uri="{FF2B5EF4-FFF2-40B4-BE49-F238E27FC236}">
                    <a16:creationId xmlns:a16="http://schemas.microsoft.com/office/drawing/2014/main" id="{82A159CF-FFEB-55CC-587D-3C10261008FE}"/>
                  </a:ext>
                </a:extLst>
              </p:cNvPr>
              <p:cNvSpPr/>
              <p:nvPr/>
            </p:nvSpPr>
            <p:spPr bwMode="auto">
              <a:xfrm>
                <a:off x="1709738" y="5229225"/>
                <a:ext cx="88900" cy="57150"/>
              </a:xfrm>
              <a:prstGeom prst="round2Same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" name="Chord 70">
                <a:extLst>
                  <a:ext uri="{FF2B5EF4-FFF2-40B4-BE49-F238E27FC236}">
                    <a16:creationId xmlns:a16="http://schemas.microsoft.com/office/drawing/2014/main" id="{E70AE675-5BC8-9342-5946-2F0D11ECFB82}"/>
                  </a:ext>
                </a:extLst>
              </p:cNvPr>
              <p:cNvSpPr/>
              <p:nvPr/>
            </p:nvSpPr>
            <p:spPr bwMode="auto">
              <a:xfrm>
                <a:off x="1649413" y="5402263"/>
                <a:ext cx="207962" cy="96837"/>
              </a:xfrm>
              <a:prstGeom prst="chord">
                <a:avLst>
                  <a:gd name="adj1" fmla="val 10809699"/>
                  <a:gd name="adj2" fmla="val 21538066"/>
                </a:avLst>
              </a:prstGeom>
              <a:gradFill flip="none" rotWithShape="1">
                <a:gsLst>
                  <a:gs pos="0">
                    <a:srgbClr val="FF9900">
                      <a:shade val="30000"/>
                      <a:satMod val="115000"/>
                    </a:srgbClr>
                  </a:gs>
                  <a:gs pos="50000">
                    <a:srgbClr val="FF9900">
                      <a:shade val="67500"/>
                      <a:satMod val="115000"/>
                    </a:srgbClr>
                  </a:gs>
                  <a:gs pos="100000">
                    <a:srgbClr val="FF99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6350">
                <a:solidFill>
                  <a:srgbClr val="9966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2" name="Rounded Rectangle 208">
                <a:extLst>
                  <a:ext uri="{FF2B5EF4-FFF2-40B4-BE49-F238E27FC236}">
                    <a16:creationId xmlns:a16="http://schemas.microsoft.com/office/drawing/2014/main" id="{94850CD3-8A9E-C1C4-7D29-14B8FB9E5965}"/>
                  </a:ext>
                </a:extLst>
              </p:cNvPr>
              <p:cNvSpPr/>
              <p:nvPr/>
            </p:nvSpPr>
            <p:spPr bwMode="auto">
              <a:xfrm>
                <a:off x="1695450" y="5284788"/>
                <a:ext cx="117475" cy="23812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3" name="Isosceles Triangle 72">
                <a:extLst>
                  <a:ext uri="{FF2B5EF4-FFF2-40B4-BE49-F238E27FC236}">
                    <a16:creationId xmlns:a16="http://schemas.microsoft.com/office/drawing/2014/main" id="{1D67B721-61F9-5B44-E73F-27A71BA28CD9}"/>
                  </a:ext>
                </a:extLst>
              </p:cNvPr>
              <p:cNvSpPr/>
              <p:nvPr/>
            </p:nvSpPr>
            <p:spPr bwMode="auto">
              <a:xfrm rot="10800000">
                <a:off x="1720850" y="5884863"/>
                <a:ext cx="63500" cy="160337"/>
              </a:xfrm>
              <a:prstGeom prst="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2E89881-DC68-BC53-4128-51FC7BC6048C}"/>
              </a:ext>
            </a:extLst>
          </p:cNvPr>
          <p:cNvGrpSpPr/>
          <p:nvPr/>
        </p:nvGrpSpPr>
        <p:grpSpPr>
          <a:xfrm>
            <a:off x="5183226" y="3795167"/>
            <a:ext cx="5297034" cy="2498160"/>
            <a:chOff x="5204011" y="2579428"/>
            <a:chExt cx="5297034" cy="2498160"/>
          </a:xfrm>
        </p:grpSpPr>
        <p:sp>
          <p:nvSpPr>
            <p:cNvPr id="126" name="Freeform 5">
              <a:extLst>
                <a:ext uri="{FF2B5EF4-FFF2-40B4-BE49-F238E27FC236}">
                  <a16:creationId xmlns:a16="http://schemas.microsoft.com/office/drawing/2014/main" id="{5003B09D-3B4D-9E2B-5CD5-A872231E4928}"/>
                </a:ext>
              </a:extLst>
            </p:cNvPr>
            <p:cNvSpPr>
              <a:spLocks/>
            </p:cNvSpPr>
            <p:nvPr/>
          </p:nvSpPr>
          <p:spPr bwMode="auto">
            <a:xfrm rot="420000">
              <a:off x="5757649" y="4064906"/>
              <a:ext cx="4219575" cy="1012682"/>
            </a:xfrm>
            <a:custGeom>
              <a:avLst/>
              <a:gdLst>
                <a:gd name="T0" fmla="*/ 1331 w 2658"/>
                <a:gd name="T1" fmla="*/ 0 h 977"/>
                <a:gd name="T2" fmla="*/ 1190 w 2658"/>
                <a:gd name="T3" fmla="*/ 0 h 977"/>
                <a:gd name="T4" fmla="*/ 1087 w 2658"/>
                <a:gd name="T5" fmla="*/ 9 h 977"/>
                <a:gd name="T6" fmla="*/ 985 w 2658"/>
                <a:gd name="T7" fmla="*/ 24 h 977"/>
                <a:gd name="T8" fmla="*/ 883 w 2658"/>
                <a:gd name="T9" fmla="*/ 45 h 977"/>
                <a:gd name="T10" fmla="*/ 783 w 2658"/>
                <a:gd name="T11" fmla="*/ 73 h 977"/>
                <a:gd name="T12" fmla="*/ 685 w 2658"/>
                <a:gd name="T13" fmla="*/ 106 h 977"/>
                <a:gd name="T14" fmla="*/ 589 w 2658"/>
                <a:gd name="T15" fmla="*/ 144 h 977"/>
                <a:gd name="T16" fmla="*/ 495 w 2658"/>
                <a:gd name="T17" fmla="*/ 188 h 977"/>
                <a:gd name="T18" fmla="*/ 404 w 2658"/>
                <a:gd name="T19" fmla="*/ 238 h 977"/>
                <a:gd name="T20" fmla="*/ 316 w 2658"/>
                <a:gd name="T21" fmla="*/ 293 h 977"/>
                <a:gd name="T22" fmla="*/ 231 w 2658"/>
                <a:gd name="T23" fmla="*/ 353 h 977"/>
                <a:gd name="T24" fmla="*/ 150 w 2658"/>
                <a:gd name="T25" fmla="*/ 418 h 977"/>
                <a:gd name="T26" fmla="*/ 73 w 2658"/>
                <a:gd name="T27" fmla="*/ 487 h 977"/>
                <a:gd name="T28" fmla="*/ 0 w 2658"/>
                <a:gd name="T29" fmla="*/ 561 h 977"/>
                <a:gd name="T30" fmla="*/ 141 w 2658"/>
                <a:gd name="T31" fmla="*/ 561 h 977"/>
                <a:gd name="T32" fmla="*/ 282 w 2658"/>
                <a:gd name="T33" fmla="*/ 570 h 977"/>
                <a:gd name="T34" fmla="*/ 422 w 2658"/>
                <a:gd name="T35" fmla="*/ 586 h 977"/>
                <a:gd name="T36" fmla="*/ 560 w 2658"/>
                <a:gd name="T37" fmla="*/ 609 h 977"/>
                <a:gd name="T38" fmla="*/ 698 w 2658"/>
                <a:gd name="T39" fmla="*/ 640 h 977"/>
                <a:gd name="T40" fmla="*/ 833 w 2658"/>
                <a:gd name="T41" fmla="*/ 679 h 977"/>
                <a:gd name="T42" fmla="*/ 966 w 2658"/>
                <a:gd name="T43" fmla="*/ 724 h 977"/>
                <a:gd name="T44" fmla="*/ 1096 w 2658"/>
                <a:gd name="T45" fmla="*/ 777 h 977"/>
                <a:gd name="T46" fmla="*/ 1224 w 2658"/>
                <a:gd name="T47" fmla="*/ 837 h 977"/>
                <a:gd name="T48" fmla="*/ 1348 w 2658"/>
                <a:gd name="T49" fmla="*/ 903 h 977"/>
                <a:gd name="T50" fmla="*/ 1468 w 2658"/>
                <a:gd name="T51" fmla="*/ 977 h 977"/>
                <a:gd name="T52" fmla="*/ 1541 w 2658"/>
                <a:gd name="T53" fmla="*/ 903 h 977"/>
                <a:gd name="T54" fmla="*/ 1618 w 2658"/>
                <a:gd name="T55" fmla="*/ 834 h 977"/>
                <a:gd name="T56" fmla="*/ 1699 w 2658"/>
                <a:gd name="T57" fmla="*/ 769 h 977"/>
                <a:gd name="T58" fmla="*/ 1783 w 2658"/>
                <a:gd name="T59" fmla="*/ 709 h 977"/>
                <a:gd name="T60" fmla="*/ 1871 w 2658"/>
                <a:gd name="T61" fmla="*/ 654 h 977"/>
                <a:gd name="T62" fmla="*/ 1962 w 2658"/>
                <a:gd name="T63" fmla="*/ 604 h 977"/>
                <a:gd name="T64" fmla="*/ 2056 w 2658"/>
                <a:gd name="T65" fmla="*/ 560 h 977"/>
                <a:gd name="T66" fmla="*/ 2152 w 2658"/>
                <a:gd name="T67" fmla="*/ 521 h 977"/>
                <a:gd name="T68" fmla="*/ 2250 w 2658"/>
                <a:gd name="T69" fmla="*/ 488 h 977"/>
                <a:gd name="T70" fmla="*/ 2351 w 2658"/>
                <a:gd name="T71" fmla="*/ 461 h 977"/>
                <a:gd name="T72" fmla="*/ 2452 w 2658"/>
                <a:gd name="T73" fmla="*/ 440 h 977"/>
                <a:gd name="T74" fmla="*/ 2555 w 2658"/>
                <a:gd name="T75" fmla="*/ 425 h 977"/>
                <a:gd name="T76" fmla="*/ 2658 w 2658"/>
                <a:gd name="T77" fmla="*/ 415 h 977"/>
                <a:gd name="T78" fmla="*/ 2538 w 2658"/>
                <a:gd name="T79" fmla="*/ 342 h 977"/>
                <a:gd name="T80" fmla="*/ 2414 w 2658"/>
                <a:gd name="T81" fmla="*/ 276 h 977"/>
                <a:gd name="T82" fmla="*/ 2286 w 2658"/>
                <a:gd name="T83" fmla="*/ 216 h 977"/>
                <a:gd name="T84" fmla="*/ 2156 w 2658"/>
                <a:gd name="T85" fmla="*/ 163 h 977"/>
                <a:gd name="T86" fmla="*/ 2023 w 2658"/>
                <a:gd name="T87" fmla="*/ 118 h 977"/>
                <a:gd name="T88" fmla="*/ 1887 w 2658"/>
                <a:gd name="T89" fmla="*/ 79 h 977"/>
                <a:gd name="T90" fmla="*/ 1750 w 2658"/>
                <a:gd name="T91" fmla="*/ 48 h 977"/>
                <a:gd name="T92" fmla="*/ 1611 w 2658"/>
                <a:gd name="T93" fmla="*/ 25 h 977"/>
                <a:gd name="T94" fmla="*/ 1472 w 2658"/>
                <a:gd name="T95" fmla="*/ 9 h 977"/>
                <a:gd name="T96" fmla="*/ 1331 w 2658"/>
                <a:gd name="T97" fmla="*/ 0 h 9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658" h="977">
                  <a:moveTo>
                    <a:pt x="1331" y="0"/>
                  </a:moveTo>
                  <a:lnTo>
                    <a:pt x="1190" y="0"/>
                  </a:lnTo>
                  <a:lnTo>
                    <a:pt x="1087" y="9"/>
                  </a:lnTo>
                  <a:lnTo>
                    <a:pt x="985" y="24"/>
                  </a:lnTo>
                  <a:lnTo>
                    <a:pt x="883" y="45"/>
                  </a:lnTo>
                  <a:lnTo>
                    <a:pt x="783" y="73"/>
                  </a:lnTo>
                  <a:lnTo>
                    <a:pt x="685" y="106"/>
                  </a:lnTo>
                  <a:lnTo>
                    <a:pt x="589" y="144"/>
                  </a:lnTo>
                  <a:lnTo>
                    <a:pt x="495" y="188"/>
                  </a:lnTo>
                  <a:lnTo>
                    <a:pt x="404" y="238"/>
                  </a:lnTo>
                  <a:lnTo>
                    <a:pt x="316" y="293"/>
                  </a:lnTo>
                  <a:lnTo>
                    <a:pt x="231" y="353"/>
                  </a:lnTo>
                  <a:lnTo>
                    <a:pt x="150" y="418"/>
                  </a:lnTo>
                  <a:lnTo>
                    <a:pt x="73" y="487"/>
                  </a:lnTo>
                  <a:lnTo>
                    <a:pt x="0" y="561"/>
                  </a:lnTo>
                  <a:lnTo>
                    <a:pt x="141" y="561"/>
                  </a:lnTo>
                  <a:lnTo>
                    <a:pt x="282" y="570"/>
                  </a:lnTo>
                  <a:lnTo>
                    <a:pt x="422" y="586"/>
                  </a:lnTo>
                  <a:lnTo>
                    <a:pt x="560" y="609"/>
                  </a:lnTo>
                  <a:lnTo>
                    <a:pt x="698" y="640"/>
                  </a:lnTo>
                  <a:lnTo>
                    <a:pt x="833" y="679"/>
                  </a:lnTo>
                  <a:lnTo>
                    <a:pt x="966" y="724"/>
                  </a:lnTo>
                  <a:lnTo>
                    <a:pt x="1096" y="777"/>
                  </a:lnTo>
                  <a:lnTo>
                    <a:pt x="1224" y="837"/>
                  </a:lnTo>
                  <a:lnTo>
                    <a:pt x="1348" y="903"/>
                  </a:lnTo>
                  <a:lnTo>
                    <a:pt x="1468" y="977"/>
                  </a:lnTo>
                  <a:lnTo>
                    <a:pt x="1541" y="903"/>
                  </a:lnTo>
                  <a:lnTo>
                    <a:pt x="1618" y="834"/>
                  </a:lnTo>
                  <a:lnTo>
                    <a:pt x="1699" y="769"/>
                  </a:lnTo>
                  <a:lnTo>
                    <a:pt x="1783" y="709"/>
                  </a:lnTo>
                  <a:lnTo>
                    <a:pt x="1871" y="654"/>
                  </a:lnTo>
                  <a:lnTo>
                    <a:pt x="1962" y="604"/>
                  </a:lnTo>
                  <a:lnTo>
                    <a:pt x="2056" y="560"/>
                  </a:lnTo>
                  <a:lnTo>
                    <a:pt x="2152" y="521"/>
                  </a:lnTo>
                  <a:lnTo>
                    <a:pt x="2250" y="488"/>
                  </a:lnTo>
                  <a:lnTo>
                    <a:pt x="2351" y="461"/>
                  </a:lnTo>
                  <a:lnTo>
                    <a:pt x="2452" y="440"/>
                  </a:lnTo>
                  <a:lnTo>
                    <a:pt x="2555" y="425"/>
                  </a:lnTo>
                  <a:lnTo>
                    <a:pt x="2658" y="415"/>
                  </a:lnTo>
                  <a:lnTo>
                    <a:pt x="2538" y="342"/>
                  </a:lnTo>
                  <a:lnTo>
                    <a:pt x="2414" y="276"/>
                  </a:lnTo>
                  <a:lnTo>
                    <a:pt x="2286" y="216"/>
                  </a:lnTo>
                  <a:lnTo>
                    <a:pt x="2156" y="163"/>
                  </a:lnTo>
                  <a:lnTo>
                    <a:pt x="2023" y="118"/>
                  </a:lnTo>
                  <a:lnTo>
                    <a:pt x="1887" y="79"/>
                  </a:lnTo>
                  <a:lnTo>
                    <a:pt x="1750" y="48"/>
                  </a:lnTo>
                  <a:lnTo>
                    <a:pt x="1611" y="25"/>
                  </a:lnTo>
                  <a:lnTo>
                    <a:pt x="1472" y="9"/>
                  </a:lnTo>
                  <a:lnTo>
                    <a:pt x="133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AB95FA2F-1AA5-93DE-653F-1263F7B961B1}"/>
                </a:ext>
              </a:extLst>
            </p:cNvPr>
            <p:cNvGrpSpPr/>
            <p:nvPr/>
          </p:nvGrpSpPr>
          <p:grpSpPr>
            <a:xfrm>
              <a:off x="6489681" y="3259887"/>
              <a:ext cx="195383" cy="1060583"/>
              <a:chOff x="6723131" y="3424586"/>
              <a:chExt cx="195383" cy="1060583"/>
            </a:xfrm>
          </p:grpSpPr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BFE84555-9F34-C11E-4A78-7F6CE4F8BF8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23131" y="3424586"/>
                <a:ext cx="158473" cy="947335"/>
              </a:xfrm>
              <a:prstGeom prst="line">
                <a:avLst/>
              </a:prstGeom>
              <a:ln w="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1D6EA975-6792-5515-25C1-D68BD95DF41E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21026366">
                <a:off x="6844979" y="4196640"/>
                <a:ext cx="73535" cy="288529"/>
                <a:chOff x="1649413" y="5229225"/>
                <a:chExt cx="207962" cy="815975"/>
              </a:xfrm>
            </p:grpSpPr>
            <p:sp>
              <p:nvSpPr>
                <p:cNvPr id="97" name="Rectangle 96">
                  <a:extLst>
                    <a:ext uri="{FF2B5EF4-FFF2-40B4-BE49-F238E27FC236}">
                      <a16:creationId xmlns:a16="http://schemas.microsoft.com/office/drawing/2014/main" id="{2E1D0483-7F8F-16A2-0C84-03031C001856}"/>
                    </a:ext>
                  </a:extLst>
                </p:cNvPr>
                <p:cNvSpPr/>
                <p:nvPr/>
              </p:nvSpPr>
              <p:spPr bwMode="auto">
                <a:xfrm>
                  <a:off x="1706563" y="5305425"/>
                  <a:ext cx="95250" cy="112713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FF9900">
                        <a:shade val="30000"/>
                        <a:satMod val="115000"/>
                      </a:srgbClr>
                    </a:gs>
                    <a:gs pos="50000">
                      <a:srgbClr val="FF9900">
                        <a:shade val="67500"/>
                        <a:satMod val="115000"/>
                      </a:srgbClr>
                    </a:gs>
                    <a:gs pos="100000">
                      <a:srgbClr val="FF99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n w="6350">
                  <a:solidFill>
                    <a:srgbClr val="99663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8" name="Trapezoid 97">
                  <a:extLst>
                    <a:ext uri="{FF2B5EF4-FFF2-40B4-BE49-F238E27FC236}">
                      <a16:creationId xmlns:a16="http://schemas.microsoft.com/office/drawing/2014/main" id="{0963730F-C3DF-F073-9FB4-50176AD1E5C0}"/>
                    </a:ext>
                  </a:extLst>
                </p:cNvPr>
                <p:cNvSpPr/>
                <p:nvPr/>
              </p:nvSpPr>
              <p:spPr bwMode="auto">
                <a:xfrm rot="10800000">
                  <a:off x="1649413" y="5449888"/>
                  <a:ext cx="207962" cy="434975"/>
                </a:xfrm>
                <a:prstGeom prst="trapezoid">
                  <a:avLst>
                    <a:gd name="adj" fmla="val 34823"/>
                  </a:avLst>
                </a:prstGeom>
                <a:gradFill flip="none" rotWithShape="1">
                  <a:gsLst>
                    <a:gs pos="0">
                      <a:srgbClr val="FF9900">
                        <a:shade val="30000"/>
                        <a:satMod val="115000"/>
                      </a:srgbClr>
                    </a:gs>
                    <a:gs pos="50000">
                      <a:srgbClr val="FF9900">
                        <a:shade val="67500"/>
                        <a:satMod val="115000"/>
                      </a:srgbClr>
                    </a:gs>
                    <a:gs pos="100000">
                      <a:srgbClr val="FF99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n w="6350">
                  <a:solidFill>
                    <a:srgbClr val="99663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9" name="Round Same Side Corner Rectangle 206">
                  <a:extLst>
                    <a:ext uri="{FF2B5EF4-FFF2-40B4-BE49-F238E27FC236}">
                      <a16:creationId xmlns:a16="http://schemas.microsoft.com/office/drawing/2014/main" id="{D4E1FEDE-CF2D-0B4D-B679-B85B85968C20}"/>
                    </a:ext>
                  </a:extLst>
                </p:cNvPr>
                <p:cNvSpPr/>
                <p:nvPr/>
              </p:nvSpPr>
              <p:spPr bwMode="auto">
                <a:xfrm>
                  <a:off x="1709738" y="5229225"/>
                  <a:ext cx="88900" cy="57150"/>
                </a:xfrm>
                <a:prstGeom prst="round2Same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0" name="Chord 99">
                  <a:extLst>
                    <a:ext uri="{FF2B5EF4-FFF2-40B4-BE49-F238E27FC236}">
                      <a16:creationId xmlns:a16="http://schemas.microsoft.com/office/drawing/2014/main" id="{9390B19D-3351-54AE-A549-728512B02E68}"/>
                    </a:ext>
                  </a:extLst>
                </p:cNvPr>
                <p:cNvSpPr/>
                <p:nvPr/>
              </p:nvSpPr>
              <p:spPr bwMode="auto">
                <a:xfrm>
                  <a:off x="1649413" y="5402263"/>
                  <a:ext cx="207962" cy="96837"/>
                </a:xfrm>
                <a:prstGeom prst="chord">
                  <a:avLst>
                    <a:gd name="adj1" fmla="val 10809699"/>
                    <a:gd name="adj2" fmla="val 21538066"/>
                  </a:avLst>
                </a:prstGeom>
                <a:gradFill flip="none" rotWithShape="1">
                  <a:gsLst>
                    <a:gs pos="0">
                      <a:srgbClr val="FF9900">
                        <a:shade val="30000"/>
                        <a:satMod val="115000"/>
                      </a:srgbClr>
                    </a:gs>
                    <a:gs pos="50000">
                      <a:srgbClr val="FF9900">
                        <a:shade val="67500"/>
                        <a:satMod val="115000"/>
                      </a:srgbClr>
                    </a:gs>
                    <a:gs pos="100000">
                      <a:srgbClr val="FF99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 w="6350">
                  <a:solidFill>
                    <a:srgbClr val="99663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1" name="Rounded Rectangle 208">
                  <a:extLst>
                    <a:ext uri="{FF2B5EF4-FFF2-40B4-BE49-F238E27FC236}">
                      <a16:creationId xmlns:a16="http://schemas.microsoft.com/office/drawing/2014/main" id="{D9F159DC-8F1E-A1B8-B94A-82E78FAD5DD8}"/>
                    </a:ext>
                  </a:extLst>
                </p:cNvPr>
                <p:cNvSpPr/>
                <p:nvPr/>
              </p:nvSpPr>
              <p:spPr bwMode="auto">
                <a:xfrm>
                  <a:off x="1695450" y="5284788"/>
                  <a:ext cx="117475" cy="23812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2" name="Isosceles Triangle 101">
                  <a:extLst>
                    <a:ext uri="{FF2B5EF4-FFF2-40B4-BE49-F238E27FC236}">
                      <a16:creationId xmlns:a16="http://schemas.microsoft.com/office/drawing/2014/main" id="{ACB82C65-3649-0B66-3AB5-82E324987E66}"/>
                    </a:ext>
                  </a:extLst>
                </p:cNvPr>
                <p:cNvSpPr/>
                <p:nvPr/>
              </p:nvSpPr>
              <p:spPr bwMode="auto">
                <a:xfrm rot="10800000">
                  <a:off x="1720850" y="5884863"/>
                  <a:ext cx="63500" cy="160337"/>
                </a:xfrm>
                <a:prstGeom prst="triangl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11B4F6D4-A6F7-9D80-0925-7033D9F67837}"/>
                </a:ext>
              </a:extLst>
            </p:cNvPr>
            <p:cNvGrpSpPr/>
            <p:nvPr/>
          </p:nvGrpSpPr>
          <p:grpSpPr>
            <a:xfrm rot="21034539">
              <a:off x="8932996" y="3146455"/>
              <a:ext cx="320197" cy="1384066"/>
              <a:chOff x="9097527" y="3046165"/>
              <a:chExt cx="320197" cy="1384066"/>
            </a:xfrm>
          </p:grpSpPr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6079D925-FCD3-54E3-9F9E-BA0616453876}"/>
                  </a:ext>
                </a:extLst>
              </p:cNvPr>
              <p:cNvCxnSpPr>
                <a:cxnSpLocks/>
              </p:cNvCxnSpPr>
              <p:nvPr/>
            </p:nvCxnSpPr>
            <p:spPr>
              <a:xfrm rot="565461" flipH="1">
                <a:off x="9256624" y="3046165"/>
                <a:ext cx="161100" cy="1171169"/>
              </a:xfrm>
              <a:prstGeom prst="line">
                <a:avLst/>
              </a:prstGeom>
              <a:ln w="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FA249A2F-7D4D-E648-ECBD-44C436617F38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011168">
                <a:off x="9097527" y="4141702"/>
                <a:ext cx="73535" cy="288529"/>
                <a:chOff x="1649413" y="5229225"/>
                <a:chExt cx="207962" cy="815975"/>
              </a:xfrm>
            </p:grpSpPr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id="{F2C1DC35-330E-D546-2DA0-8F6D3F3EE796}"/>
                    </a:ext>
                  </a:extLst>
                </p:cNvPr>
                <p:cNvSpPr/>
                <p:nvPr/>
              </p:nvSpPr>
              <p:spPr bwMode="auto">
                <a:xfrm>
                  <a:off x="1706563" y="5305425"/>
                  <a:ext cx="95250" cy="112713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FF9900">
                        <a:shade val="30000"/>
                        <a:satMod val="115000"/>
                      </a:srgbClr>
                    </a:gs>
                    <a:gs pos="50000">
                      <a:srgbClr val="FF9900">
                        <a:shade val="67500"/>
                        <a:satMod val="115000"/>
                      </a:srgbClr>
                    </a:gs>
                    <a:gs pos="100000">
                      <a:srgbClr val="FF99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n w="6350">
                  <a:solidFill>
                    <a:srgbClr val="99663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2" name="Trapezoid 91">
                  <a:extLst>
                    <a:ext uri="{FF2B5EF4-FFF2-40B4-BE49-F238E27FC236}">
                      <a16:creationId xmlns:a16="http://schemas.microsoft.com/office/drawing/2014/main" id="{BF4CC824-DF44-0A57-FE90-92C302E65639}"/>
                    </a:ext>
                  </a:extLst>
                </p:cNvPr>
                <p:cNvSpPr/>
                <p:nvPr/>
              </p:nvSpPr>
              <p:spPr bwMode="auto">
                <a:xfrm rot="10800000">
                  <a:off x="1649413" y="5449888"/>
                  <a:ext cx="207962" cy="434975"/>
                </a:xfrm>
                <a:prstGeom prst="trapezoid">
                  <a:avLst>
                    <a:gd name="adj" fmla="val 34823"/>
                  </a:avLst>
                </a:prstGeom>
                <a:gradFill flip="none" rotWithShape="1">
                  <a:gsLst>
                    <a:gs pos="0">
                      <a:srgbClr val="FF9900">
                        <a:shade val="30000"/>
                        <a:satMod val="115000"/>
                      </a:srgbClr>
                    </a:gs>
                    <a:gs pos="50000">
                      <a:srgbClr val="FF9900">
                        <a:shade val="67500"/>
                        <a:satMod val="115000"/>
                      </a:srgbClr>
                    </a:gs>
                    <a:gs pos="100000">
                      <a:srgbClr val="FF99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n w="6350">
                  <a:solidFill>
                    <a:srgbClr val="99663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3" name="Round Same Side Corner Rectangle 206">
                  <a:extLst>
                    <a:ext uri="{FF2B5EF4-FFF2-40B4-BE49-F238E27FC236}">
                      <a16:creationId xmlns:a16="http://schemas.microsoft.com/office/drawing/2014/main" id="{852982BD-A9C2-2B35-A3FF-06A4074FC21E}"/>
                    </a:ext>
                  </a:extLst>
                </p:cNvPr>
                <p:cNvSpPr/>
                <p:nvPr/>
              </p:nvSpPr>
              <p:spPr bwMode="auto">
                <a:xfrm>
                  <a:off x="1709738" y="5229225"/>
                  <a:ext cx="88900" cy="57150"/>
                </a:xfrm>
                <a:prstGeom prst="round2Same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4" name="Chord 93">
                  <a:extLst>
                    <a:ext uri="{FF2B5EF4-FFF2-40B4-BE49-F238E27FC236}">
                      <a16:creationId xmlns:a16="http://schemas.microsoft.com/office/drawing/2014/main" id="{C6541BA7-1CF0-F7F8-CE51-3AD561B4BBCE}"/>
                    </a:ext>
                  </a:extLst>
                </p:cNvPr>
                <p:cNvSpPr/>
                <p:nvPr/>
              </p:nvSpPr>
              <p:spPr bwMode="auto">
                <a:xfrm>
                  <a:off x="1649413" y="5402263"/>
                  <a:ext cx="207962" cy="96837"/>
                </a:xfrm>
                <a:prstGeom prst="chord">
                  <a:avLst>
                    <a:gd name="adj1" fmla="val 10809699"/>
                    <a:gd name="adj2" fmla="val 21538066"/>
                  </a:avLst>
                </a:prstGeom>
                <a:gradFill flip="none" rotWithShape="1">
                  <a:gsLst>
                    <a:gs pos="0">
                      <a:srgbClr val="FF9900">
                        <a:shade val="30000"/>
                        <a:satMod val="115000"/>
                      </a:srgbClr>
                    </a:gs>
                    <a:gs pos="50000">
                      <a:srgbClr val="FF9900">
                        <a:shade val="67500"/>
                        <a:satMod val="115000"/>
                      </a:srgbClr>
                    </a:gs>
                    <a:gs pos="100000">
                      <a:srgbClr val="FF99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 w="6350">
                  <a:solidFill>
                    <a:srgbClr val="99663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5" name="Rounded Rectangle 208">
                  <a:extLst>
                    <a:ext uri="{FF2B5EF4-FFF2-40B4-BE49-F238E27FC236}">
                      <a16:creationId xmlns:a16="http://schemas.microsoft.com/office/drawing/2014/main" id="{7935DCAD-EE7D-7087-F4C4-6C3ABB679213}"/>
                    </a:ext>
                  </a:extLst>
                </p:cNvPr>
                <p:cNvSpPr/>
                <p:nvPr/>
              </p:nvSpPr>
              <p:spPr bwMode="auto">
                <a:xfrm>
                  <a:off x="1695450" y="5284788"/>
                  <a:ext cx="117475" cy="23812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6" name="Isosceles Triangle 95">
                  <a:extLst>
                    <a:ext uri="{FF2B5EF4-FFF2-40B4-BE49-F238E27FC236}">
                      <a16:creationId xmlns:a16="http://schemas.microsoft.com/office/drawing/2014/main" id="{F40373E8-7548-756A-EAAF-E6E13837CCA6}"/>
                    </a:ext>
                  </a:extLst>
                </p:cNvPr>
                <p:cNvSpPr/>
                <p:nvPr/>
              </p:nvSpPr>
              <p:spPr bwMode="auto">
                <a:xfrm rot="10800000">
                  <a:off x="1720850" y="5884863"/>
                  <a:ext cx="63500" cy="160337"/>
                </a:xfrm>
                <a:prstGeom prst="triangl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A2F42941-1615-22C4-EBA5-A419679B6E92}"/>
                </a:ext>
              </a:extLst>
            </p:cNvPr>
            <p:cNvGrpSpPr/>
            <p:nvPr/>
          </p:nvGrpSpPr>
          <p:grpSpPr>
            <a:xfrm>
              <a:off x="7899705" y="3612908"/>
              <a:ext cx="114830" cy="1075729"/>
              <a:chOff x="7965021" y="3643850"/>
              <a:chExt cx="114830" cy="1075729"/>
            </a:xfrm>
          </p:grpSpPr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F3EAD01C-A460-0F73-C625-D75F3207FFE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001172" y="3643850"/>
                <a:ext cx="78679" cy="978704"/>
              </a:xfrm>
              <a:prstGeom prst="line">
                <a:avLst/>
              </a:prstGeom>
              <a:ln w="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4C6F977C-6EE1-E4DB-F6C7-0DC8A92434F4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385789">
                <a:off x="7965021" y="4431050"/>
                <a:ext cx="73535" cy="288529"/>
                <a:chOff x="1649413" y="5229225"/>
                <a:chExt cx="207962" cy="815975"/>
              </a:xfrm>
            </p:grpSpPr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DFC366C3-630D-9779-FFFC-B5DCE470077A}"/>
                    </a:ext>
                  </a:extLst>
                </p:cNvPr>
                <p:cNvSpPr/>
                <p:nvPr/>
              </p:nvSpPr>
              <p:spPr bwMode="auto">
                <a:xfrm>
                  <a:off x="1706563" y="5305425"/>
                  <a:ext cx="95250" cy="112713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FF9900">
                        <a:shade val="30000"/>
                        <a:satMod val="115000"/>
                      </a:srgbClr>
                    </a:gs>
                    <a:gs pos="50000">
                      <a:srgbClr val="FF9900">
                        <a:shade val="67500"/>
                        <a:satMod val="115000"/>
                      </a:srgbClr>
                    </a:gs>
                    <a:gs pos="100000">
                      <a:srgbClr val="FF99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n w="6350">
                  <a:solidFill>
                    <a:srgbClr val="99663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86" name="Trapezoid 85">
                  <a:extLst>
                    <a:ext uri="{FF2B5EF4-FFF2-40B4-BE49-F238E27FC236}">
                      <a16:creationId xmlns:a16="http://schemas.microsoft.com/office/drawing/2014/main" id="{AEBCEC16-EEAB-6A1B-770B-CB2BA9FFFAC2}"/>
                    </a:ext>
                  </a:extLst>
                </p:cNvPr>
                <p:cNvSpPr/>
                <p:nvPr/>
              </p:nvSpPr>
              <p:spPr bwMode="auto">
                <a:xfrm rot="10800000">
                  <a:off x="1649413" y="5449888"/>
                  <a:ext cx="207962" cy="434975"/>
                </a:xfrm>
                <a:prstGeom prst="trapezoid">
                  <a:avLst>
                    <a:gd name="adj" fmla="val 34823"/>
                  </a:avLst>
                </a:prstGeom>
                <a:gradFill flip="none" rotWithShape="1">
                  <a:gsLst>
                    <a:gs pos="0">
                      <a:srgbClr val="FF9900">
                        <a:shade val="30000"/>
                        <a:satMod val="115000"/>
                      </a:srgbClr>
                    </a:gs>
                    <a:gs pos="50000">
                      <a:srgbClr val="FF9900">
                        <a:shade val="67500"/>
                        <a:satMod val="115000"/>
                      </a:srgbClr>
                    </a:gs>
                    <a:gs pos="100000">
                      <a:srgbClr val="FF99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n w="6350">
                  <a:solidFill>
                    <a:srgbClr val="99663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87" name="Round Same Side Corner Rectangle 206">
                  <a:extLst>
                    <a:ext uri="{FF2B5EF4-FFF2-40B4-BE49-F238E27FC236}">
                      <a16:creationId xmlns:a16="http://schemas.microsoft.com/office/drawing/2014/main" id="{9C26D2FD-B11A-6096-A34D-9DA26886DE89}"/>
                    </a:ext>
                  </a:extLst>
                </p:cNvPr>
                <p:cNvSpPr/>
                <p:nvPr/>
              </p:nvSpPr>
              <p:spPr bwMode="auto">
                <a:xfrm>
                  <a:off x="1709738" y="5229225"/>
                  <a:ext cx="88900" cy="57150"/>
                </a:xfrm>
                <a:prstGeom prst="round2Same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88" name="Chord 87">
                  <a:extLst>
                    <a:ext uri="{FF2B5EF4-FFF2-40B4-BE49-F238E27FC236}">
                      <a16:creationId xmlns:a16="http://schemas.microsoft.com/office/drawing/2014/main" id="{1AE5AA8F-00B1-9CE7-4A90-3124152F2E2B}"/>
                    </a:ext>
                  </a:extLst>
                </p:cNvPr>
                <p:cNvSpPr/>
                <p:nvPr/>
              </p:nvSpPr>
              <p:spPr bwMode="auto">
                <a:xfrm>
                  <a:off x="1649413" y="5402263"/>
                  <a:ext cx="207962" cy="96837"/>
                </a:xfrm>
                <a:prstGeom prst="chord">
                  <a:avLst>
                    <a:gd name="adj1" fmla="val 10809699"/>
                    <a:gd name="adj2" fmla="val 21538066"/>
                  </a:avLst>
                </a:prstGeom>
                <a:gradFill flip="none" rotWithShape="1">
                  <a:gsLst>
                    <a:gs pos="0">
                      <a:srgbClr val="FF9900">
                        <a:shade val="30000"/>
                        <a:satMod val="115000"/>
                      </a:srgbClr>
                    </a:gs>
                    <a:gs pos="50000">
                      <a:srgbClr val="FF9900">
                        <a:shade val="67500"/>
                        <a:satMod val="115000"/>
                      </a:srgbClr>
                    </a:gs>
                    <a:gs pos="100000">
                      <a:srgbClr val="FF99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 w="6350">
                  <a:solidFill>
                    <a:srgbClr val="99663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89" name="Rounded Rectangle 208">
                  <a:extLst>
                    <a:ext uri="{FF2B5EF4-FFF2-40B4-BE49-F238E27FC236}">
                      <a16:creationId xmlns:a16="http://schemas.microsoft.com/office/drawing/2014/main" id="{B098A84C-8E12-FBB6-C33A-C1C85A001570}"/>
                    </a:ext>
                  </a:extLst>
                </p:cNvPr>
                <p:cNvSpPr/>
                <p:nvPr/>
              </p:nvSpPr>
              <p:spPr bwMode="auto">
                <a:xfrm>
                  <a:off x="1695450" y="5284788"/>
                  <a:ext cx="117475" cy="23812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0" name="Isosceles Triangle 89">
                  <a:extLst>
                    <a:ext uri="{FF2B5EF4-FFF2-40B4-BE49-F238E27FC236}">
                      <a16:creationId xmlns:a16="http://schemas.microsoft.com/office/drawing/2014/main" id="{22E012C7-662B-D262-1ACE-D9609E6F7803}"/>
                    </a:ext>
                  </a:extLst>
                </p:cNvPr>
                <p:cNvSpPr/>
                <p:nvPr/>
              </p:nvSpPr>
              <p:spPr bwMode="auto">
                <a:xfrm rot="10800000">
                  <a:off x="1720850" y="5884863"/>
                  <a:ext cx="63500" cy="160337"/>
                </a:xfrm>
                <a:prstGeom prst="triangl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D62D9D01-5EAC-1F90-0D70-26F7177E51E7}"/>
                </a:ext>
              </a:extLst>
            </p:cNvPr>
            <p:cNvGrpSpPr/>
            <p:nvPr/>
          </p:nvGrpSpPr>
          <p:grpSpPr>
            <a:xfrm>
              <a:off x="5204011" y="2579428"/>
              <a:ext cx="5297034" cy="1779768"/>
              <a:chOff x="5204011" y="2579428"/>
              <a:chExt cx="5297034" cy="1779768"/>
            </a:xfrm>
          </p:grpSpPr>
          <p:pic>
            <p:nvPicPr>
              <p:cNvPr id="79" name="Picture 78">
                <a:extLst>
                  <a:ext uri="{FF2B5EF4-FFF2-40B4-BE49-F238E27FC236}">
                    <a16:creationId xmlns:a16="http://schemas.microsoft.com/office/drawing/2014/main" id="{4329DA01-1FEB-CAAC-DAE0-EC3624EA69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3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rot="21409329">
                <a:off x="5204011" y="2579428"/>
                <a:ext cx="5297034" cy="1779768"/>
              </a:xfrm>
              <a:prstGeom prst="rect">
                <a:avLst/>
              </a:prstGeom>
            </p:spPr>
          </p:pic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56B645E6-DF13-5B50-EA10-759328725630}"/>
                  </a:ext>
                </a:extLst>
              </p:cNvPr>
              <p:cNvGrpSpPr/>
              <p:nvPr/>
            </p:nvGrpSpPr>
            <p:grpSpPr>
              <a:xfrm>
                <a:off x="6515116" y="3019336"/>
                <a:ext cx="2756414" cy="551767"/>
                <a:chOff x="4272915" y="1051967"/>
                <a:chExt cx="1713776" cy="343056"/>
              </a:xfrm>
            </p:grpSpPr>
            <p:sp>
              <p:nvSpPr>
                <p:cNvPr id="103" name="Freeform: Shape 102">
                  <a:extLst>
                    <a:ext uri="{FF2B5EF4-FFF2-40B4-BE49-F238E27FC236}">
                      <a16:creationId xmlns:a16="http://schemas.microsoft.com/office/drawing/2014/main" id="{74016505-5884-6C13-4F3D-94D1B552F421}"/>
                    </a:ext>
                  </a:extLst>
                </p:cNvPr>
                <p:cNvSpPr/>
                <p:nvPr/>
              </p:nvSpPr>
              <p:spPr>
                <a:xfrm>
                  <a:off x="4272915" y="1051967"/>
                  <a:ext cx="1705842" cy="160969"/>
                </a:xfrm>
                <a:custGeom>
                  <a:avLst/>
                  <a:gdLst>
                    <a:gd name="connsiteX0" fmla="*/ 0 w 3201889"/>
                    <a:gd name="connsiteY0" fmla="*/ 402854 h 402854"/>
                    <a:gd name="connsiteX1" fmla="*/ 1078217 w 3201889"/>
                    <a:gd name="connsiteY1" fmla="*/ 143725 h 402854"/>
                    <a:gd name="connsiteX2" fmla="*/ 2224940 w 3201889"/>
                    <a:gd name="connsiteY2" fmla="*/ 15649 h 402854"/>
                    <a:gd name="connsiteX3" fmla="*/ 3201889 w 3201889"/>
                    <a:gd name="connsiteY3" fmla="*/ 6714 h 402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201889" h="402854">
                      <a:moveTo>
                        <a:pt x="0" y="402854"/>
                      </a:moveTo>
                      <a:cubicBezTo>
                        <a:pt x="353697" y="305556"/>
                        <a:pt x="707394" y="208259"/>
                        <a:pt x="1078217" y="143725"/>
                      </a:cubicBezTo>
                      <a:cubicBezTo>
                        <a:pt x="1449040" y="79191"/>
                        <a:pt x="1870995" y="38484"/>
                        <a:pt x="2224940" y="15649"/>
                      </a:cubicBezTo>
                      <a:cubicBezTo>
                        <a:pt x="2578885" y="-7186"/>
                        <a:pt x="2890387" y="-236"/>
                        <a:pt x="3201889" y="6714"/>
                      </a:cubicBezTo>
                    </a:path>
                  </a:pathLst>
                </a:custGeom>
                <a:noFill/>
                <a:ln w="25400">
                  <a:solidFill>
                    <a:srgbClr val="E20000"/>
                  </a:solidFill>
                </a:ln>
                <a:effectLst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" name="Freeform: Shape 103">
                  <a:extLst>
                    <a:ext uri="{FF2B5EF4-FFF2-40B4-BE49-F238E27FC236}">
                      <a16:creationId xmlns:a16="http://schemas.microsoft.com/office/drawing/2014/main" id="{AB813AFC-2495-BA73-0054-DDBADC79D632}"/>
                    </a:ext>
                  </a:extLst>
                </p:cNvPr>
                <p:cNvSpPr/>
                <p:nvPr/>
              </p:nvSpPr>
              <p:spPr>
                <a:xfrm>
                  <a:off x="4272915" y="1214125"/>
                  <a:ext cx="944164" cy="180898"/>
                </a:xfrm>
                <a:custGeom>
                  <a:avLst/>
                  <a:gdLst>
                    <a:gd name="connsiteX0" fmla="*/ 0 w 1772208"/>
                    <a:gd name="connsiteY0" fmla="*/ 0 h 452732"/>
                    <a:gd name="connsiteX1" fmla="*/ 625485 w 1772208"/>
                    <a:gd name="connsiteY1" fmla="*/ 80419 h 452732"/>
                    <a:gd name="connsiteX2" fmla="*/ 1346282 w 1772208"/>
                    <a:gd name="connsiteY2" fmla="*/ 259130 h 452732"/>
                    <a:gd name="connsiteX3" fmla="*/ 1772208 w 1772208"/>
                    <a:gd name="connsiteY3" fmla="*/ 452732 h 452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72208" h="452732">
                      <a:moveTo>
                        <a:pt x="0" y="0"/>
                      </a:moveTo>
                      <a:cubicBezTo>
                        <a:pt x="200552" y="18615"/>
                        <a:pt x="401105" y="37231"/>
                        <a:pt x="625485" y="80419"/>
                      </a:cubicBezTo>
                      <a:cubicBezTo>
                        <a:pt x="849865" y="123607"/>
                        <a:pt x="1155161" y="197078"/>
                        <a:pt x="1346282" y="259130"/>
                      </a:cubicBezTo>
                      <a:cubicBezTo>
                        <a:pt x="1537403" y="321182"/>
                        <a:pt x="1654805" y="386957"/>
                        <a:pt x="1772208" y="452732"/>
                      </a:cubicBezTo>
                    </a:path>
                  </a:pathLst>
                </a:custGeom>
                <a:noFill/>
                <a:ln w="25400">
                  <a:solidFill>
                    <a:srgbClr val="E20000"/>
                  </a:solidFill>
                </a:ln>
                <a:effectLst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Freeform: Shape 104">
                  <a:extLst>
                    <a:ext uri="{FF2B5EF4-FFF2-40B4-BE49-F238E27FC236}">
                      <a16:creationId xmlns:a16="http://schemas.microsoft.com/office/drawing/2014/main" id="{407ECDD6-5A0E-B68A-6B96-E217B03AF88A}"/>
                    </a:ext>
                  </a:extLst>
                </p:cNvPr>
                <p:cNvSpPr/>
                <p:nvPr/>
              </p:nvSpPr>
              <p:spPr>
                <a:xfrm>
                  <a:off x="5213905" y="1058219"/>
                  <a:ext cx="772786" cy="329664"/>
                </a:xfrm>
                <a:custGeom>
                  <a:avLst/>
                  <a:gdLst>
                    <a:gd name="connsiteX0" fmla="*/ 0 w 1450530"/>
                    <a:gd name="connsiteY0" fmla="*/ 825045 h 825045"/>
                    <a:gd name="connsiteX1" fmla="*/ 542087 w 1450530"/>
                    <a:gd name="connsiteY1" fmla="*/ 425926 h 825045"/>
                    <a:gd name="connsiteX2" fmla="*/ 1093110 w 1450530"/>
                    <a:gd name="connsiteY2" fmla="*/ 142968 h 825045"/>
                    <a:gd name="connsiteX3" fmla="*/ 1450530 w 1450530"/>
                    <a:gd name="connsiteY3" fmla="*/ 0 h 8250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50530" h="825045">
                      <a:moveTo>
                        <a:pt x="0" y="825045"/>
                      </a:moveTo>
                      <a:cubicBezTo>
                        <a:pt x="179951" y="682325"/>
                        <a:pt x="359902" y="539605"/>
                        <a:pt x="542087" y="425926"/>
                      </a:cubicBezTo>
                      <a:cubicBezTo>
                        <a:pt x="724272" y="312246"/>
                        <a:pt x="941703" y="213956"/>
                        <a:pt x="1093110" y="142968"/>
                      </a:cubicBezTo>
                      <a:cubicBezTo>
                        <a:pt x="1244517" y="71980"/>
                        <a:pt x="1347523" y="35990"/>
                        <a:pt x="1450530" y="0"/>
                      </a:cubicBezTo>
                    </a:path>
                  </a:pathLst>
                </a:custGeom>
                <a:noFill/>
                <a:ln w="25400">
                  <a:solidFill>
                    <a:srgbClr val="E20000"/>
                  </a:solidFill>
                </a:ln>
                <a:effectLst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24F7FA8-4793-1997-D849-43E5F177CDB0}"/>
                </a:ext>
              </a:extLst>
            </p:cNvPr>
            <p:cNvGrpSpPr/>
            <p:nvPr/>
          </p:nvGrpSpPr>
          <p:grpSpPr>
            <a:xfrm>
              <a:off x="6667500" y="4206075"/>
              <a:ext cx="2376488" cy="499276"/>
              <a:chOff x="6667500" y="4206075"/>
              <a:chExt cx="2376488" cy="499276"/>
            </a:xfrm>
          </p:grpSpPr>
          <p:sp>
            <p:nvSpPr>
              <p:cNvPr id="7" name="Freeform 5">
                <a:extLst>
                  <a:ext uri="{FF2B5EF4-FFF2-40B4-BE49-F238E27FC236}">
                    <a16:creationId xmlns:a16="http://schemas.microsoft.com/office/drawing/2014/main" id="{59BBCDDE-20F2-53D8-18EC-89C54F828A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67500" y="4322618"/>
                <a:ext cx="1255568" cy="376671"/>
              </a:xfrm>
              <a:custGeom>
                <a:avLst/>
                <a:gdLst>
                  <a:gd name="T0" fmla="*/ 2953 w 2953"/>
                  <a:gd name="T1" fmla="*/ 1176 h 1176"/>
                  <a:gd name="T2" fmla="*/ 2251 w 2953"/>
                  <a:gd name="T3" fmla="*/ 797 h 1176"/>
                  <a:gd name="T4" fmla="*/ 1522 w 2953"/>
                  <a:gd name="T5" fmla="*/ 474 h 1176"/>
                  <a:gd name="T6" fmla="*/ 770 w 2953"/>
                  <a:gd name="T7" fmla="*/ 208 h 1176"/>
                  <a:gd name="T8" fmla="*/ 0 w 2953"/>
                  <a:gd name="T9" fmla="*/ 0 h 1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53" h="1176">
                    <a:moveTo>
                      <a:pt x="2953" y="1176"/>
                    </a:moveTo>
                    <a:lnTo>
                      <a:pt x="2251" y="797"/>
                    </a:lnTo>
                    <a:lnTo>
                      <a:pt x="1522" y="474"/>
                    </a:lnTo>
                    <a:lnTo>
                      <a:pt x="770" y="208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Freeform 6">
                <a:extLst>
                  <a:ext uri="{FF2B5EF4-FFF2-40B4-BE49-F238E27FC236}">
                    <a16:creationId xmlns:a16="http://schemas.microsoft.com/office/drawing/2014/main" id="{F567E5A7-5CA3-BC7F-27F2-B6945778F3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23068" y="4538663"/>
                <a:ext cx="1120920" cy="166688"/>
              </a:xfrm>
              <a:custGeom>
                <a:avLst/>
                <a:gdLst>
                  <a:gd name="T0" fmla="*/ 3096 w 3096"/>
                  <a:gd name="T1" fmla="*/ 124 h 511"/>
                  <a:gd name="T2" fmla="*/ 2573 w 3096"/>
                  <a:gd name="T3" fmla="*/ 30 h 511"/>
                  <a:gd name="T4" fmla="*/ 2043 w 3096"/>
                  <a:gd name="T5" fmla="*/ 0 h 511"/>
                  <a:gd name="T6" fmla="*/ 1512 w 3096"/>
                  <a:gd name="T7" fmla="*/ 34 h 511"/>
                  <a:gd name="T8" fmla="*/ 990 w 3096"/>
                  <a:gd name="T9" fmla="*/ 131 h 511"/>
                  <a:gd name="T10" fmla="*/ 483 w 3096"/>
                  <a:gd name="T11" fmla="*/ 291 h 511"/>
                  <a:gd name="T12" fmla="*/ 0 w 3096"/>
                  <a:gd name="T13" fmla="*/ 511 h 5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96" h="511">
                    <a:moveTo>
                      <a:pt x="3096" y="124"/>
                    </a:moveTo>
                    <a:lnTo>
                      <a:pt x="2573" y="30"/>
                    </a:lnTo>
                    <a:lnTo>
                      <a:pt x="2043" y="0"/>
                    </a:lnTo>
                    <a:lnTo>
                      <a:pt x="1512" y="34"/>
                    </a:lnTo>
                    <a:lnTo>
                      <a:pt x="990" y="131"/>
                    </a:lnTo>
                    <a:lnTo>
                      <a:pt x="483" y="291"/>
                    </a:lnTo>
                    <a:lnTo>
                      <a:pt x="0" y="511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7B405530-AB55-6D04-0834-8134CB7762F8}"/>
                  </a:ext>
                </a:extLst>
              </p:cNvPr>
              <p:cNvSpPr/>
              <p:nvPr/>
            </p:nvSpPr>
            <p:spPr>
              <a:xfrm>
                <a:off x="6668366" y="4206075"/>
                <a:ext cx="2366529" cy="363327"/>
              </a:xfrm>
              <a:custGeom>
                <a:avLst/>
                <a:gdLst>
                  <a:gd name="connsiteX0" fmla="*/ 0 w 2366529"/>
                  <a:gd name="connsiteY0" fmla="*/ 111348 h 363327"/>
                  <a:gd name="connsiteX1" fmla="*/ 1176770 w 2366529"/>
                  <a:gd name="connsiteY1" fmla="*/ 12634 h 363327"/>
                  <a:gd name="connsiteX2" fmla="*/ 2366529 w 2366529"/>
                  <a:gd name="connsiteY2" fmla="*/ 363327 h 36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66529" h="363327">
                    <a:moveTo>
                      <a:pt x="0" y="111348"/>
                    </a:moveTo>
                    <a:cubicBezTo>
                      <a:pt x="391174" y="40993"/>
                      <a:pt x="782349" y="-29362"/>
                      <a:pt x="1176770" y="12634"/>
                    </a:cubicBezTo>
                    <a:cubicBezTo>
                      <a:pt x="1571191" y="54630"/>
                      <a:pt x="1968860" y="208978"/>
                      <a:pt x="2366529" y="363327"/>
                    </a:cubicBezTo>
                  </a:path>
                </a:pathLst>
              </a:custGeom>
              <a:noFill/>
              <a:ln w="635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887927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B1613-8FE6-4CB3-8EEF-5FB2DCABC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III. Earth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B. Geoid</a:t>
            </a:r>
          </a:p>
          <a:p>
            <a:pPr lvl="2"/>
            <a:r>
              <a:rPr lang="en-US" dirty="0"/>
              <a:t>An equipotential surface defined by  gravity (in) and centrifugal force (out).</a:t>
            </a:r>
          </a:p>
          <a:p>
            <a:pPr lvl="2"/>
            <a:r>
              <a:rPr lang="en-US" dirty="0"/>
              <a:t>Gravity = f(mass)</a:t>
            </a:r>
          </a:p>
          <a:p>
            <a:pPr lvl="3"/>
            <a:r>
              <a:rPr lang="en-US" dirty="0"/>
              <a:t>Earth: non-homogeneous; mass anomalies</a:t>
            </a:r>
          </a:p>
          <a:p>
            <a:pPr lvl="3"/>
            <a:r>
              <a:rPr lang="en-US" dirty="0">
                <a:sym typeface="Wingdings" panose="05000000000000000000" pitchFamily="2" charset="2"/>
              </a:rPr>
              <a:t> Lines of gravity are neither parallel nor straight.</a:t>
            </a:r>
          </a:p>
          <a:p>
            <a:pPr lvl="3"/>
            <a:endParaRPr lang="en-US" dirty="0">
              <a:sym typeface="Wingdings" panose="05000000000000000000" pitchFamily="2" charset="2"/>
            </a:endParaRPr>
          </a:p>
          <a:p>
            <a:pPr lvl="2"/>
            <a:r>
              <a:rPr lang="en-US" dirty="0"/>
              <a:t>Geoid is a lumpy and changing nonmathematical surface.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FBEFF22E-0DA4-8793-F37E-D5B500C62250}"/>
              </a:ext>
            </a:extLst>
          </p:cNvPr>
          <p:cNvGrpSpPr/>
          <p:nvPr/>
        </p:nvGrpSpPr>
        <p:grpSpPr>
          <a:xfrm>
            <a:off x="6281739" y="877910"/>
            <a:ext cx="4687137" cy="5229384"/>
            <a:chOff x="6281739" y="877910"/>
            <a:chExt cx="4687137" cy="5229384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30DA1B2E-98ED-ECF9-E9E5-A61B22D03345}"/>
                </a:ext>
              </a:extLst>
            </p:cNvPr>
            <p:cNvGrpSpPr/>
            <p:nvPr/>
          </p:nvGrpSpPr>
          <p:grpSpPr>
            <a:xfrm>
              <a:off x="7813153" y="4935840"/>
              <a:ext cx="409086" cy="1171454"/>
              <a:chOff x="4197117" y="4423222"/>
              <a:chExt cx="409086" cy="1171454"/>
            </a:xfrm>
          </p:grpSpPr>
          <p:sp>
            <p:nvSpPr>
              <p:cNvPr id="84" name="Trapezoid 83">
                <a:extLst>
                  <a:ext uri="{FF2B5EF4-FFF2-40B4-BE49-F238E27FC236}">
                    <a16:creationId xmlns:a16="http://schemas.microsoft.com/office/drawing/2014/main" id="{33E8BD10-F07A-6701-6A86-DEB91B695210}"/>
                  </a:ext>
                </a:extLst>
              </p:cNvPr>
              <p:cNvSpPr/>
              <p:nvPr/>
            </p:nvSpPr>
            <p:spPr>
              <a:xfrm rot="11720861">
                <a:off x="4505174" y="4423222"/>
                <a:ext cx="30354" cy="829113"/>
              </a:xfrm>
              <a:prstGeom prst="trapezoid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872CD13E-E38A-43FD-7F03-8C215311DA26}"/>
                  </a:ext>
                </a:extLst>
              </p:cNvPr>
              <p:cNvSpPr txBox="1"/>
              <p:nvPr/>
            </p:nvSpPr>
            <p:spPr>
              <a:xfrm>
                <a:off x="4197117" y="5225344"/>
                <a:ext cx="4090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SP</a:t>
                </a:r>
              </a:p>
            </p:txBody>
          </p:sp>
        </p:grpSp>
        <p:pic>
          <p:nvPicPr>
            <p:cNvPr id="60" name="Picture 2">
              <a:extLst>
                <a:ext uri="{FF2B5EF4-FFF2-40B4-BE49-F238E27FC236}">
                  <a16:creationId xmlns:a16="http://schemas.microsoft.com/office/drawing/2014/main" id="{2ABC6544-0F09-2265-A562-636C9CA03C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23653">
              <a:off x="6844324" y="1789544"/>
              <a:ext cx="3657600" cy="3657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F5321413-495F-432F-C165-EE2A32CAD6AE}"/>
                </a:ext>
              </a:extLst>
            </p:cNvPr>
            <p:cNvGrpSpPr/>
            <p:nvPr/>
          </p:nvGrpSpPr>
          <p:grpSpPr>
            <a:xfrm>
              <a:off x="8597697" y="877910"/>
              <a:ext cx="1033566" cy="1228640"/>
              <a:chOff x="4815407" y="1071870"/>
              <a:chExt cx="1033566" cy="1228640"/>
            </a:xfrm>
          </p:grpSpPr>
          <p:sp>
            <p:nvSpPr>
              <p:cNvPr id="81" name="Trapezoid 80">
                <a:extLst>
                  <a:ext uri="{FF2B5EF4-FFF2-40B4-BE49-F238E27FC236}">
                    <a16:creationId xmlns:a16="http://schemas.microsoft.com/office/drawing/2014/main" id="{127C231A-A50A-2326-94C2-61B2432678E4}"/>
                  </a:ext>
                </a:extLst>
              </p:cNvPr>
              <p:cNvSpPr/>
              <p:nvPr/>
            </p:nvSpPr>
            <p:spPr>
              <a:xfrm rot="11720861">
                <a:off x="5281852" y="1471397"/>
                <a:ext cx="63237" cy="829113"/>
              </a:xfrm>
              <a:prstGeom prst="trapezoid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015294CD-6A04-D380-26F9-18E192A9AF79}"/>
                  </a:ext>
                </a:extLst>
              </p:cNvPr>
              <p:cNvSpPr txBox="1"/>
              <p:nvPr/>
            </p:nvSpPr>
            <p:spPr>
              <a:xfrm>
                <a:off x="5221982" y="1071870"/>
                <a:ext cx="513282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NP</a:t>
                </a:r>
              </a:p>
            </p:txBody>
          </p:sp>
          <p:sp>
            <p:nvSpPr>
              <p:cNvPr id="83" name="Arrow: Curved Up 82">
                <a:extLst>
                  <a:ext uri="{FF2B5EF4-FFF2-40B4-BE49-F238E27FC236}">
                    <a16:creationId xmlns:a16="http://schemas.microsoft.com/office/drawing/2014/main" id="{E5D06AD7-F289-007A-4C4A-C2FCBFE3FC60}"/>
                  </a:ext>
                </a:extLst>
              </p:cNvPr>
              <p:cNvSpPr/>
              <p:nvPr/>
            </p:nvSpPr>
            <p:spPr>
              <a:xfrm rot="900000">
                <a:off x="4815407" y="1690755"/>
                <a:ext cx="1033566" cy="269832"/>
              </a:xfrm>
              <a:prstGeom prst="curvedUpArrow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0BCD5BDE-C77F-FE50-CBE9-CE6939B71184}"/>
                </a:ext>
              </a:extLst>
            </p:cNvPr>
            <p:cNvGrpSpPr/>
            <p:nvPr/>
          </p:nvGrpSpPr>
          <p:grpSpPr>
            <a:xfrm>
              <a:off x="6281739" y="1946863"/>
              <a:ext cx="4687137" cy="3401701"/>
              <a:chOff x="6281739" y="1946863"/>
              <a:chExt cx="4687137" cy="3401701"/>
            </a:xfrm>
          </p:grpSpPr>
          <p:cxnSp>
            <p:nvCxnSpPr>
              <p:cNvPr id="63" name="Straight Arrow Connector 62">
                <a:extLst>
                  <a:ext uri="{FF2B5EF4-FFF2-40B4-BE49-F238E27FC236}">
                    <a16:creationId xmlns:a16="http://schemas.microsoft.com/office/drawing/2014/main" id="{769BC69A-E411-5907-E0A6-4293AE1B6E14}"/>
                  </a:ext>
                </a:extLst>
              </p:cNvPr>
              <p:cNvCxnSpPr/>
              <p:nvPr/>
            </p:nvCxnSpPr>
            <p:spPr>
              <a:xfrm rot="871817" flipV="1">
                <a:off x="10256786" y="4128091"/>
                <a:ext cx="712090" cy="0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3">
                <a:extLst>
                  <a:ext uri="{FF2B5EF4-FFF2-40B4-BE49-F238E27FC236}">
                    <a16:creationId xmlns:a16="http://schemas.microsoft.com/office/drawing/2014/main" id="{2F20B329-68FA-E8C4-7994-AF1C64EA1054}"/>
                  </a:ext>
                </a:extLst>
              </p:cNvPr>
              <p:cNvCxnSpPr/>
              <p:nvPr/>
            </p:nvCxnSpPr>
            <p:spPr>
              <a:xfrm rot="871817" flipH="1">
                <a:off x="6281739" y="3065512"/>
                <a:ext cx="712090" cy="0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Arrow Connector 64">
                <a:extLst>
                  <a:ext uri="{FF2B5EF4-FFF2-40B4-BE49-F238E27FC236}">
                    <a16:creationId xmlns:a16="http://schemas.microsoft.com/office/drawing/2014/main" id="{92B776C9-096F-DB18-2D97-EECFB504DBB1}"/>
                  </a:ext>
                </a:extLst>
              </p:cNvPr>
              <p:cNvCxnSpPr/>
              <p:nvPr/>
            </p:nvCxnSpPr>
            <p:spPr>
              <a:xfrm rot="871817">
                <a:off x="9738325" y="2324252"/>
                <a:ext cx="189891" cy="0"/>
              </a:xfrm>
              <a:prstGeom prst="straightConnector1">
                <a:avLst/>
              </a:prstGeom>
              <a:ln w="22225">
                <a:solidFill>
                  <a:srgbClr val="FF0000"/>
                </a:solidFill>
                <a:tailEnd type="arrow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65">
                <a:extLst>
                  <a:ext uri="{FF2B5EF4-FFF2-40B4-BE49-F238E27FC236}">
                    <a16:creationId xmlns:a16="http://schemas.microsoft.com/office/drawing/2014/main" id="{BAF80D0F-0E5E-FBC5-7E4E-7267F9F76AA9}"/>
                  </a:ext>
                </a:extLst>
              </p:cNvPr>
              <p:cNvCxnSpPr/>
              <p:nvPr/>
            </p:nvCxnSpPr>
            <p:spPr>
              <a:xfrm rot="871817" flipH="1">
                <a:off x="8282247" y="1946863"/>
                <a:ext cx="189891" cy="0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>
                <a:extLst>
                  <a:ext uri="{FF2B5EF4-FFF2-40B4-BE49-F238E27FC236}">
                    <a16:creationId xmlns:a16="http://schemas.microsoft.com/office/drawing/2014/main" id="{3C5B29CC-AA0F-0C7A-249D-5A60D80D819B}"/>
                  </a:ext>
                </a:extLst>
              </p:cNvPr>
              <p:cNvCxnSpPr/>
              <p:nvPr/>
            </p:nvCxnSpPr>
            <p:spPr>
              <a:xfrm rot="871817">
                <a:off x="8919581" y="5348564"/>
                <a:ext cx="189891" cy="0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67">
                <a:extLst>
                  <a:ext uri="{FF2B5EF4-FFF2-40B4-BE49-F238E27FC236}">
                    <a16:creationId xmlns:a16="http://schemas.microsoft.com/office/drawing/2014/main" id="{6498776B-BCDA-713F-F670-D3B2361D286D}"/>
                  </a:ext>
                </a:extLst>
              </p:cNvPr>
              <p:cNvCxnSpPr/>
              <p:nvPr/>
            </p:nvCxnSpPr>
            <p:spPr>
              <a:xfrm rot="871817" flipH="1">
                <a:off x="7463502" y="4971175"/>
                <a:ext cx="189891" cy="0"/>
              </a:xfrm>
              <a:prstGeom prst="straightConnector1">
                <a:avLst/>
              </a:prstGeom>
              <a:ln w="22225">
                <a:solidFill>
                  <a:srgbClr val="FF0000"/>
                </a:solidFill>
                <a:tailEnd type="arrow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Arrow Connector 68">
                <a:extLst>
                  <a:ext uri="{FF2B5EF4-FFF2-40B4-BE49-F238E27FC236}">
                    <a16:creationId xmlns:a16="http://schemas.microsoft.com/office/drawing/2014/main" id="{F0C3214A-23DA-1C79-BF1E-10692C4A2FDF}"/>
                  </a:ext>
                </a:extLst>
              </p:cNvPr>
              <p:cNvCxnSpPr/>
              <p:nvPr/>
            </p:nvCxnSpPr>
            <p:spPr>
              <a:xfrm rot="871817" flipV="1">
                <a:off x="10130624" y="3114786"/>
                <a:ext cx="427254" cy="0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69">
                <a:extLst>
                  <a:ext uri="{FF2B5EF4-FFF2-40B4-BE49-F238E27FC236}">
                    <a16:creationId xmlns:a16="http://schemas.microsoft.com/office/drawing/2014/main" id="{CB454474-6200-88B7-974C-24756CF53426}"/>
                  </a:ext>
                </a:extLst>
              </p:cNvPr>
              <p:cNvCxnSpPr/>
              <p:nvPr/>
            </p:nvCxnSpPr>
            <p:spPr>
              <a:xfrm rot="871817" flipH="1">
                <a:off x="7063560" y="2319859"/>
                <a:ext cx="427254" cy="0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Arrow Connector 70">
                <a:extLst>
                  <a:ext uri="{FF2B5EF4-FFF2-40B4-BE49-F238E27FC236}">
                    <a16:creationId xmlns:a16="http://schemas.microsoft.com/office/drawing/2014/main" id="{77735342-9FC6-5FCC-1F60-525734743B45}"/>
                  </a:ext>
                </a:extLst>
              </p:cNvPr>
              <p:cNvCxnSpPr/>
              <p:nvPr/>
            </p:nvCxnSpPr>
            <p:spPr>
              <a:xfrm rot="871817" flipV="1">
                <a:off x="9734565" y="4890933"/>
                <a:ext cx="427254" cy="0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Arrow Connector 71">
                <a:extLst>
                  <a:ext uri="{FF2B5EF4-FFF2-40B4-BE49-F238E27FC236}">
                    <a16:creationId xmlns:a16="http://schemas.microsoft.com/office/drawing/2014/main" id="{13AB83EA-AEAC-1B8E-DA33-BAAC95DBCFA7}"/>
                  </a:ext>
                </a:extLst>
              </p:cNvPr>
              <p:cNvCxnSpPr/>
              <p:nvPr/>
            </p:nvCxnSpPr>
            <p:spPr>
              <a:xfrm rot="871817" flipH="1">
                <a:off x="6667501" y="4096006"/>
                <a:ext cx="427254" cy="0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Freeform 42">
                <a:extLst>
                  <a:ext uri="{FF2B5EF4-FFF2-40B4-BE49-F238E27FC236}">
                    <a16:creationId xmlns:a16="http://schemas.microsoft.com/office/drawing/2014/main" id="{D02B321F-188C-87FF-2D50-ACEBFA249F5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871817">
                <a:off x="9528532" y="2834870"/>
                <a:ext cx="312038" cy="443122"/>
              </a:xfrm>
              <a:custGeom>
                <a:avLst/>
                <a:gdLst>
                  <a:gd name="connsiteX0" fmla="*/ 523982 w 523982"/>
                  <a:gd name="connsiteY0" fmla="*/ 0 h 534256"/>
                  <a:gd name="connsiteX1" fmla="*/ 308225 w 523982"/>
                  <a:gd name="connsiteY1" fmla="*/ 133564 h 534256"/>
                  <a:gd name="connsiteX2" fmla="*/ 113016 w 523982"/>
                  <a:gd name="connsiteY2" fmla="*/ 410966 h 534256"/>
                  <a:gd name="connsiteX3" fmla="*/ 0 w 523982"/>
                  <a:gd name="connsiteY3" fmla="*/ 534256 h 534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3982" h="534256">
                    <a:moveTo>
                      <a:pt x="523982" y="0"/>
                    </a:moveTo>
                    <a:cubicBezTo>
                      <a:pt x="450350" y="32535"/>
                      <a:pt x="376719" y="65070"/>
                      <a:pt x="308225" y="133564"/>
                    </a:cubicBezTo>
                    <a:cubicBezTo>
                      <a:pt x="239731" y="202058"/>
                      <a:pt x="164387" y="344184"/>
                      <a:pt x="113016" y="410966"/>
                    </a:cubicBezTo>
                    <a:cubicBezTo>
                      <a:pt x="61645" y="477748"/>
                      <a:pt x="30822" y="506002"/>
                      <a:pt x="0" y="534256"/>
                    </a:cubicBezTo>
                  </a:path>
                </a:pathLst>
              </a:custGeom>
              <a:ln w="25400">
                <a:solidFill>
                  <a:srgbClr val="0000FF"/>
                </a:solidFill>
                <a:headEnd type="none" w="med" len="med"/>
                <a:tailEnd type="arrow" w="med" len="med"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Freeform 43">
                <a:extLst>
                  <a:ext uri="{FF2B5EF4-FFF2-40B4-BE49-F238E27FC236}">
                    <a16:creationId xmlns:a16="http://schemas.microsoft.com/office/drawing/2014/main" id="{A98C7453-D874-8AA9-176E-3DDB03C70190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871817">
                <a:off x="7689948" y="2466452"/>
                <a:ext cx="554736" cy="501416"/>
              </a:xfrm>
              <a:custGeom>
                <a:avLst/>
                <a:gdLst>
                  <a:gd name="connsiteX0" fmla="*/ 0 w 667820"/>
                  <a:gd name="connsiteY0" fmla="*/ 0 h 493160"/>
                  <a:gd name="connsiteX1" fmla="*/ 236306 w 667820"/>
                  <a:gd name="connsiteY1" fmla="*/ 184935 h 493160"/>
                  <a:gd name="connsiteX2" fmla="*/ 482885 w 667820"/>
                  <a:gd name="connsiteY2" fmla="*/ 369870 h 493160"/>
                  <a:gd name="connsiteX3" fmla="*/ 667820 w 667820"/>
                  <a:gd name="connsiteY3" fmla="*/ 493160 h 493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7820" h="493160">
                    <a:moveTo>
                      <a:pt x="0" y="0"/>
                    </a:moveTo>
                    <a:lnTo>
                      <a:pt x="236306" y="184935"/>
                    </a:lnTo>
                    <a:cubicBezTo>
                      <a:pt x="316787" y="246580"/>
                      <a:pt x="410966" y="318499"/>
                      <a:pt x="482885" y="369870"/>
                    </a:cubicBezTo>
                    <a:cubicBezTo>
                      <a:pt x="554804" y="421241"/>
                      <a:pt x="611312" y="457200"/>
                      <a:pt x="667820" y="493160"/>
                    </a:cubicBezTo>
                  </a:path>
                </a:pathLst>
              </a:custGeom>
              <a:ln w="25400">
                <a:solidFill>
                  <a:srgbClr val="0000FF"/>
                </a:solidFill>
                <a:headEnd type="none" w="med" len="med"/>
                <a:tailEnd type="arrow" w="med" len="med"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Freeform 44">
                <a:extLst>
                  <a:ext uri="{FF2B5EF4-FFF2-40B4-BE49-F238E27FC236}">
                    <a16:creationId xmlns:a16="http://schemas.microsoft.com/office/drawing/2014/main" id="{329C36A5-19EE-962A-D4EA-CDB5E8CD1010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871817">
                <a:off x="7582605" y="3739019"/>
                <a:ext cx="393649" cy="614944"/>
              </a:xfrm>
              <a:custGeom>
                <a:avLst/>
                <a:gdLst>
                  <a:gd name="connsiteX0" fmla="*/ 0 w 452063"/>
                  <a:gd name="connsiteY0" fmla="*/ 523982 h 523982"/>
                  <a:gd name="connsiteX1" fmla="*/ 205483 w 452063"/>
                  <a:gd name="connsiteY1" fmla="*/ 339048 h 523982"/>
                  <a:gd name="connsiteX2" fmla="*/ 380143 w 452063"/>
                  <a:gd name="connsiteY2" fmla="*/ 82194 h 523982"/>
                  <a:gd name="connsiteX3" fmla="*/ 452063 w 452063"/>
                  <a:gd name="connsiteY3" fmla="*/ 0 h 523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52063" h="523982">
                    <a:moveTo>
                      <a:pt x="0" y="523982"/>
                    </a:moveTo>
                    <a:cubicBezTo>
                      <a:pt x="71063" y="468330"/>
                      <a:pt x="142126" y="412679"/>
                      <a:pt x="205483" y="339048"/>
                    </a:cubicBezTo>
                    <a:cubicBezTo>
                      <a:pt x="268840" y="265417"/>
                      <a:pt x="339046" y="138702"/>
                      <a:pt x="380143" y="82194"/>
                    </a:cubicBezTo>
                    <a:cubicBezTo>
                      <a:pt x="421240" y="25686"/>
                      <a:pt x="436651" y="12843"/>
                      <a:pt x="452063" y="0"/>
                    </a:cubicBezTo>
                  </a:path>
                </a:pathLst>
              </a:custGeom>
              <a:ln w="25400">
                <a:solidFill>
                  <a:srgbClr val="0000FF"/>
                </a:solidFill>
                <a:headEnd type="none" w="med" len="med"/>
                <a:tailEnd type="arrow" w="med" len="med"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Freeform 45">
                <a:extLst>
                  <a:ext uri="{FF2B5EF4-FFF2-40B4-BE49-F238E27FC236}">
                    <a16:creationId xmlns:a16="http://schemas.microsoft.com/office/drawing/2014/main" id="{B01B04C7-57F3-2C96-F8A7-C5816ADBB0BB}"/>
                  </a:ext>
                </a:extLst>
              </p:cNvPr>
              <p:cNvSpPr/>
              <p:nvPr/>
            </p:nvSpPr>
            <p:spPr>
              <a:xfrm rot="21505856">
                <a:off x="9312724" y="4114680"/>
                <a:ext cx="303576" cy="476044"/>
              </a:xfrm>
              <a:custGeom>
                <a:avLst/>
                <a:gdLst>
                  <a:gd name="connsiteX0" fmla="*/ 339047 w 339047"/>
                  <a:gd name="connsiteY0" fmla="*/ 523982 h 523982"/>
                  <a:gd name="connsiteX1" fmla="*/ 236305 w 339047"/>
                  <a:gd name="connsiteY1" fmla="*/ 421240 h 523982"/>
                  <a:gd name="connsiteX2" fmla="*/ 143838 w 339047"/>
                  <a:gd name="connsiteY2" fmla="*/ 143838 h 523982"/>
                  <a:gd name="connsiteX3" fmla="*/ 0 w 339047"/>
                  <a:gd name="connsiteY3" fmla="*/ 0 h 523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9047" h="523982">
                    <a:moveTo>
                      <a:pt x="339047" y="523982"/>
                    </a:moveTo>
                    <a:cubicBezTo>
                      <a:pt x="303943" y="504289"/>
                      <a:pt x="268840" y="484597"/>
                      <a:pt x="236305" y="421240"/>
                    </a:cubicBezTo>
                    <a:cubicBezTo>
                      <a:pt x="203770" y="357883"/>
                      <a:pt x="183222" y="214045"/>
                      <a:pt x="143838" y="143838"/>
                    </a:cubicBezTo>
                    <a:cubicBezTo>
                      <a:pt x="104454" y="73631"/>
                      <a:pt x="52227" y="36815"/>
                      <a:pt x="0" y="0"/>
                    </a:cubicBezTo>
                  </a:path>
                </a:pathLst>
              </a:custGeom>
              <a:ln w="25400">
                <a:solidFill>
                  <a:srgbClr val="0000FF"/>
                </a:solidFill>
                <a:headEnd type="none" w="med" len="med"/>
                <a:tailEnd type="arrow" w="med" len="med"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Freeform 47">
                <a:extLst>
                  <a:ext uri="{FF2B5EF4-FFF2-40B4-BE49-F238E27FC236}">
                    <a16:creationId xmlns:a16="http://schemas.microsoft.com/office/drawing/2014/main" id="{A6DE5E6E-127F-E09E-A816-C1B987333DB5}"/>
                  </a:ext>
                </a:extLst>
              </p:cNvPr>
              <p:cNvSpPr/>
              <p:nvPr/>
            </p:nvSpPr>
            <p:spPr>
              <a:xfrm rot="871817">
                <a:off x="8569153" y="4279166"/>
                <a:ext cx="87018" cy="663638"/>
              </a:xfrm>
              <a:custGeom>
                <a:avLst/>
                <a:gdLst>
                  <a:gd name="connsiteX0" fmla="*/ 89043 w 89043"/>
                  <a:gd name="connsiteY0" fmla="*/ 554805 h 554805"/>
                  <a:gd name="connsiteX1" fmla="*/ 6849 w 89043"/>
                  <a:gd name="connsiteY1" fmla="*/ 277402 h 554805"/>
                  <a:gd name="connsiteX2" fmla="*/ 47946 w 89043"/>
                  <a:gd name="connsiteY2" fmla="*/ 0 h 554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9043" h="554805">
                    <a:moveTo>
                      <a:pt x="89043" y="554805"/>
                    </a:moveTo>
                    <a:cubicBezTo>
                      <a:pt x="51371" y="462337"/>
                      <a:pt x="13699" y="369870"/>
                      <a:pt x="6849" y="277402"/>
                    </a:cubicBezTo>
                    <a:cubicBezTo>
                      <a:pt x="0" y="184935"/>
                      <a:pt x="23973" y="92467"/>
                      <a:pt x="47946" y="0"/>
                    </a:cubicBezTo>
                  </a:path>
                </a:pathLst>
              </a:custGeom>
              <a:ln w="25400">
                <a:solidFill>
                  <a:srgbClr val="0000FF"/>
                </a:solidFill>
                <a:headEnd type="none" w="med" len="med"/>
                <a:tailEnd type="arrow" w="med" len="med"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Freeform 48">
                <a:extLst>
                  <a:ext uri="{FF2B5EF4-FFF2-40B4-BE49-F238E27FC236}">
                    <a16:creationId xmlns:a16="http://schemas.microsoft.com/office/drawing/2014/main" id="{39124B33-1D6C-9D00-1934-7F2530EAEC30}"/>
                  </a:ext>
                </a:extLst>
              </p:cNvPr>
              <p:cNvSpPr/>
              <p:nvPr/>
            </p:nvSpPr>
            <p:spPr>
              <a:xfrm rot="871817">
                <a:off x="9005884" y="2243129"/>
                <a:ext cx="47472" cy="665261"/>
              </a:xfrm>
              <a:custGeom>
                <a:avLst/>
                <a:gdLst>
                  <a:gd name="connsiteX0" fmla="*/ 0 w 116441"/>
                  <a:gd name="connsiteY0" fmla="*/ 0 h 626724"/>
                  <a:gd name="connsiteX1" fmla="*/ 102742 w 116441"/>
                  <a:gd name="connsiteY1" fmla="*/ 318499 h 626724"/>
                  <a:gd name="connsiteX2" fmla="*/ 82194 w 116441"/>
                  <a:gd name="connsiteY2" fmla="*/ 626724 h 626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6441" h="626724">
                    <a:moveTo>
                      <a:pt x="0" y="0"/>
                    </a:moveTo>
                    <a:cubicBezTo>
                      <a:pt x="44521" y="107022"/>
                      <a:pt x="89043" y="214045"/>
                      <a:pt x="102742" y="318499"/>
                    </a:cubicBezTo>
                    <a:cubicBezTo>
                      <a:pt x="116441" y="422953"/>
                      <a:pt x="99317" y="524838"/>
                      <a:pt x="82194" y="626724"/>
                    </a:cubicBezTo>
                  </a:path>
                </a:pathLst>
              </a:custGeom>
              <a:ln w="25400">
                <a:solidFill>
                  <a:srgbClr val="0000FF"/>
                </a:solidFill>
                <a:headEnd type="none" w="med" len="med"/>
                <a:tailEnd type="arrow" w="med" len="med"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Freeform 52">
                <a:extLst>
                  <a:ext uri="{FF2B5EF4-FFF2-40B4-BE49-F238E27FC236}">
                    <a16:creationId xmlns:a16="http://schemas.microsoft.com/office/drawing/2014/main" id="{96175EA2-A879-EA2E-EF32-9D4D0FFA12C2}"/>
                  </a:ext>
                </a:extLst>
              </p:cNvPr>
              <p:cNvSpPr/>
              <p:nvPr/>
            </p:nvSpPr>
            <p:spPr>
              <a:xfrm rot="871817">
                <a:off x="7179267" y="3227833"/>
                <a:ext cx="501397" cy="36173"/>
              </a:xfrm>
              <a:custGeom>
                <a:avLst/>
                <a:gdLst>
                  <a:gd name="connsiteX0" fmla="*/ 0 w 482886"/>
                  <a:gd name="connsiteY0" fmla="*/ 0 h 30822"/>
                  <a:gd name="connsiteX1" fmla="*/ 195209 w 482886"/>
                  <a:gd name="connsiteY1" fmla="*/ 30822 h 30822"/>
                  <a:gd name="connsiteX2" fmla="*/ 482886 w 482886"/>
                  <a:gd name="connsiteY2" fmla="*/ 0 h 30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82886" h="30822">
                    <a:moveTo>
                      <a:pt x="0" y="0"/>
                    </a:moveTo>
                    <a:cubicBezTo>
                      <a:pt x="57364" y="15411"/>
                      <a:pt x="114728" y="30822"/>
                      <a:pt x="195209" y="30822"/>
                    </a:cubicBezTo>
                    <a:cubicBezTo>
                      <a:pt x="275690" y="30822"/>
                      <a:pt x="379288" y="15411"/>
                      <a:pt x="482886" y="0"/>
                    </a:cubicBezTo>
                  </a:path>
                </a:pathLst>
              </a:custGeom>
              <a:ln w="25400">
                <a:solidFill>
                  <a:srgbClr val="0000FF"/>
                </a:solidFill>
                <a:headEnd type="none" w="med" len="med"/>
                <a:tailEnd type="arrow" w="med" len="med"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Freeform 53">
                <a:extLst>
                  <a:ext uri="{FF2B5EF4-FFF2-40B4-BE49-F238E27FC236}">
                    <a16:creationId xmlns:a16="http://schemas.microsoft.com/office/drawing/2014/main" id="{D08EFA83-7DDF-4132-235C-16213B29C093}"/>
                  </a:ext>
                </a:extLst>
              </p:cNvPr>
              <p:cNvSpPr/>
              <p:nvPr/>
            </p:nvSpPr>
            <p:spPr>
              <a:xfrm rot="871817">
                <a:off x="9626448" y="3903282"/>
                <a:ext cx="501397" cy="36173"/>
              </a:xfrm>
              <a:custGeom>
                <a:avLst/>
                <a:gdLst>
                  <a:gd name="connsiteX0" fmla="*/ 482886 w 482886"/>
                  <a:gd name="connsiteY0" fmla="*/ 30822 h 30822"/>
                  <a:gd name="connsiteX1" fmla="*/ 205484 w 482886"/>
                  <a:gd name="connsiteY1" fmla="*/ 0 h 30822"/>
                  <a:gd name="connsiteX2" fmla="*/ 0 w 482886"/>
                  <a:gd name="connsiteY2" fmla="*/ 30822 h 30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82886" h="30822">
                    <a:moveTo>
                      <a:pt x="482886" y="30822"/>
                    </a:moveTo>
                    <a:cubicBezTo>
                      <a:pt x="384425" y="15411"/>
                      <a:pt x="285965" y="0"/>
                      <a:pt x="205484" y="0"/>
                    </a:cubicBezTo>
                    <a:cubicBezTo>
                      <a:pt x="125003" y="0"/>
                      <a:pt x="62501" y="15411"/>
                      <a:pt x="0" y="30822"/>
                    </a:cubicBezTo>
                  </a:path>
                </a:pathLst>
              </a:custGeom>
              <a:ln w="25400">
                <a:solidFill>
                  <a:srgbClr val="0000FF"/>
                </a:solidFill>
                <a:headEnd type="none" w="med" len="med"/>
                <a:tailEnd type="arrow" w="med" len="med"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80701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82559-4081-A750-5E67-9B38853C0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III. Earth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B. Geoid</a:t>
            </a:r>
          </a:p>
          <a:p>
            <a:pPr lvl="2"/>
            <a:r>
              <a:rPr lang="en-US" dirty="0"/>
              <a:t>Gravity is perpendicular to the geoid</a:t>
            </a:r>
          </a:p>
          <a:p>
            <a:pPr lvl="3"/>
            <a:r>
              <a:rPr lang="en-US" dirty="0"/>
              <a:t>Centering a bubble or using a plumb bob orients equipment to the geoid. 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r>
              <a:rPr lang="en-US" dirty="0"/>
              <a:t>Geoid approximates sea level datum</a:t>
            </a:r>
          </a:p>
          <a:p>
            <a:pPr lvl="3"/>
            <a:r>
              <a:rPr lang="en-US" dirty="0"/>
              <a:t>Connected to physical Earth by elevations - orthometric heights</a:t>
            </a:r>
          </a:p>
        </p:txBody>
      </p:sp>
      <p:sp>
        <p:nvSpPr>
          <p:cNvPr id="16" name="Freeform 15"/>
          <p:cNvSpPr/>
          <p:nvPr/>
        </p:nvSpPr>
        <p:spPr>
          <a:xfrm>
            <a:off x="2633606" y="3135529"/>
            <a:ext cx="7253555" cy="566790"/>
          </a:xfrm>
          <a:custGeom>
            <a:avLst/>
            <a:gdLst>
              <a:gd name="connsiteX0" fmla="*/ 0 w 7253555"/>
              <a:gd name="connsiteY0" fmla="*/ 566790 h 566790"/>
              <a:gd name="connsiteX1" fmla="*/ 852755 w 7253555"/>
              <a:gd name="connsiteY1" fmla="*/ 381856 h 566790"/>
              <a:gd name="connsiteX2" fmla="*/ 1674688 w 7253555"/>
              <a:gd name="connsiteY2" fmla="*/ 402404 h 566790"/>
              <a:gd name="connsiteX3" fmla="*/ 2558265 w 7253555"/>
              <a:gd name="connsiteY3" fmla="*/ 330485 h 566790"/>
              <a:gd name="connsiteX4" fmla="*/ 3380198 w 7253555"/>
              <a:gd name="connsiteY4" fmla="*/ 145550 h 566790"/>
              <a:gd name="connsiteX5" fmla="*/ 4428162 w 7253555"/>
              <a:gd name="connsiteY5" fmla="*/ 11986 h 566790"/>
              <a:gd name="connsiteX6" fmla="*/ 5404207 w 7253555"/>
              <a:gd name="connsiteY6" fmla="*/ 217469 h 566790"/>
              <a:gd name="connsiteX7" fmla="*/ 6020657 w 7253555"/>
              <a:gd name="connsiteY7" fmla="*/ 330485 h 566790"/>
              <a:gd name="connsiteX8" fmla="*/ 6750122 w 7253555"/>
              <a:gd name="connsiteY8" fmla="*/ 351033 h 566790"/>
              <a:gd name="connsiteX9" fmla="*/ 7253555 w 7253555"/>
              <a:gd name="connsiteY9" fmla="*/ 309937 h 566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53555" h="566790">
                <a:moveTo>
                  <a:pt x="0" y="566790"/>
                </a:moveTo>
                <a:cubicBezTo>
                  <a:pt x="286820" y="488022"/>
                  <a:pt x="573640" y="409254"/>
                  <a:pt x="852755" y="381856"/>
                </a:cubicBezTo>
                <a:cubicBezTo>
                  <a:pt x="1131870" y="354458"/>
                  <a:pt x="1390436" y="410966"/>
                  <a:pt x="1674688" y="402404"/>
                </a:cubicBezTo>
                <a:cubicBezTo>
                  <a:pt x="1958940" y="393842"/>
                  <a:pt x="2274013" y="373294"/>
                  <a:pt x="2558265" y="330485"/>
                </a:cubicBezTo>
                <a:cubicBezTo>
                  <a:pt x="2842517" y="287676"/>
                  <a:pt x="3068549" y="198633"/>
                  <a:pt x="3380198" y="145550"/>
                </a:cubicBezTo>
                <a:cubicBezTo>
                  <a:pt x="3691847" y="92467"/>
                  <a:pt x="4090827" y="0"/>
                  <a:pt x="4428162" y="11986"/>
                </a:cubicBezTo>
                <a:cubicBezTo>
                  <a:pt x="4765497" y="23973"/>
                  <a:pt x="5138791" y="164386"/>
                  <a:pt x="5404207" y="217469"/>
                </a:cubicBezTo>
                <a:cubicBezTo>
                  <a:pt x="5669623" y="270552"/>
                  <a:pt x="5796338" y="308224"/>
                  <a:pt x="6020657" y="330485"/>
                </a:cubicBezTo>
                <a:cubicBezTo>
                  <a:pt x="6244976" y="352746"/>
                  <a:pt x="6544639" y="354458"/>
                  <a:pt x="6750122" y="351033"/>
                </a:cubicBezTo>
                <a:cubicBezTo>
                  <a:pt x="6955605" y="347608"/>
                  <a:pt x="7104580" y="328772"/>
                  <a:pt x="7253555" y="309937"/>
                </a:cubicBezTo>
              </a:path>
            </a:pathLst>
          </a:custGeom>
          <a:ln w="190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 rot="19888227">
            <a:off x="2377481" y="2644958"/>
            <a:ext cx="924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6600"/>
                </a:solidFill>
              </a:rPr>
              <a:t>Physical</a:t>
            </a:r>
          </a:p>
        </p:txBody>
      </p:sp>
      <p:sp>
        <p:nvSpPr>
          <p:cNvPr id="19" name="TextBox 18"/>
          <p:cNvSpPr txBox="1"/>
          <p:nvPr/>
        </p:nvSpPr>
        <p:spPr>
          <a:xfrm rot="20738582">
            <a:off x="2543527" y="3269115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33CC"/>
                </a:solidFill>
              </a:rPr>
              <a:t>Geoid</a:t>
            </a:r>
            <a:endParaRPr lang="en-US" dirty="0">
              <a:solidFill>
                <a:srgbClr val="0033CC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 rot="191667">
            <a:off x="3507715" y="2323870"/>
            <a:ext cx="298679" cy="2356176"/>
            <a:chOff x="1613848" y="1066800"/>
            <a:chExt cx="298679" cy="2356176"/>
          </a:xfrm>
        </p:grpSpPr>
        <p:pic>
          <p:nvPicPr>
            <p:cNvPr id="22" name="Picture 21" descr="TSI on Tripod 1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13848" y="1066800"/>
              <a:ext cx="298679" cy="556214"/>
            </a:xfrm>
            <a:prstGeom prst="rect">
              <a:avLst/>
            </a:prstGeom>
          </p:spPr>
        </p:pic>
        <p:grpSp>
          <p:nvGrpSpPr>
            <p:cNvPr id="23" name="Group 21"/>
            <p:cNvGrpSpPr/>
            <p:nvPr/>
          </p:nvGrpSpPr>
          <p:grpSpPr>
            <a:xfrm rot="60000">
              <a:off x="1690542" y="1548491"/>
              <a:ext cx="121910" cy="1874485"/>
              <a:chOff x="1981200" y="1981200"/>
              <a:chExt cx="121910" cy="1874485"/>
            </a:xfrm>
          </p:grpSpPr>
          <p:pic>
            <p:nvPicPr>
              <p:cNvPr id="24" name="Picture 23" descr="Plumb bob small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981200" y="3429000"/>
                <a:ext cx="121910" cy="426685"/>
              </a:xfrm>
              <a:prstGeom prst="rect">
                <a:avLst/>
              </a:prstGeom>
            </p:spPr>
          </p:pic>
          <p:cxnSp>
            <p:nvCxnSpPr>
              <p:cNvPr id="26" name="Straight Connector 25"/>
              <p:cNvCxnSpPr>
                <a:stCxn id="24" idx="0"/>
              </p:cNvCxnSpPr>
              <p:nvPr/>
            </p:nvCxnSpPr>
            <p:spPr>
              <a:xfrm flipV="1">
                <a:off x="2042155" y="1981200"/>
                <a:ext cx="0" cy="1447800"/>
              </a:xfrm>
              <a:prstGeom prst="line">
                <a:avLst/>
              </a:prstGeom>
              <a:ln w="63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4" name="Group 33"/>
          <p:cNvGrpSpPr/>
          <p:nvPr/>
        </p:nvGrpSpPr>
        <p:grpSpPr>
          <a:xfrm>
            <a:off x="5484144" y="2378365"/>
            <a:ext cx="472619" cy="2337672"/>
            <a:chOff x="3590277" y="1090473"/>
            <a:chExt cx="472619" cy="2337672"/>
          </a:xfrm>
        </p:grpSpPr>
        <p:pic>
          <p:nvPicPr>
            <p:cNvPr id="36" name="Picture 35" descr="TSI on Tripod 1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20957028">
              <a:off x="3590277" y="1090473"/>
              <a:ext cx="298679" cy="556214"/>
            </a:xfrm>
            <a:prstGeom prst="rect">
              <a:avLst/>
            </a:prstGeom>
          </p:spPr>
        </p:pic>
        <p:grpSp>
          <p:nvGrpSpPr>
            <p:cNvPr id="37" name="Group 25"/>
            <p:cNvGrpSpPr/>
            <p:nvPr/>
          </p:nvGrpSpPr>
          <p:grpSpPr>
            <a:xfrm rot="20877856">
              <a:off x="3940986" y="1553660"/>
              <a:ext cx="121910" cy="1874485"/>
              <a:chOff x="1981200" y="1981200"/>
              <a:chExt cx="121910" cy="1874485"/>
            </a:xfrm>
          </p:grpSpPr>
          <p:pic>
            <p:nvPicPr>
              <p:cNvPr id="38" name="Picture 37" descr="Plumb bob small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981200" y="3429000"/>
                <a:ext cx="121910" cy="426685"/>
              </a:xfrm>
              <a:prstGeom prst="rect">
                <a:avLst/>
              </a:prstGeom>
            </p:spPr>
          </p:pic>
          <p:cxnSp>
            <p:nvCxnSpPr>
              <p:cNvPr id="39" name="Straight Connector 38"/>
              <p:cNvCxnSpPr>
                <a:stCxn id="38" idx="0"/>
              </p:cNvCxnSpPr>
              <p:nvPr/>
            </p:nvCxnSpPr>
            <p:spPr>
              <a:xfrm flipV="1">
                <a:off x="2042155" y="1981200"/>
                <a:ext cx="0" cy="1447800"/>
              </a:xfrm>
              <a:prstGeom prst="line">
                <a:avLst/>
              </a:prstGeom>
              <a:ln w="63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0" name="Group 39"/>
          <p:cNvGrpSpPr/>
          <p:nvPr/>
        </p:nvGrpSpPr>
        <p:grpSpPr>
          <a:xfrm rot="20937403">
            <a:off x="8722000" y="2719640"/>
            <a:ext cx="454319" cy="2336544"/>
            <a:chOff x="6245160" y="1371600"/>
            <a:chExt cx="454319" cy="2336544"/>
          </a:xfrm>
        </p:grpSpPr>
        <p:pic>
          <p:nvPicPr>
            <p:cNvPr id="41" name="Picture 16" descr="TSI on Tripod 1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671122">
              <a:off x="6400800" y="1371600"/>
              <a:ext cx="298679" cy="556214"/>
            </a:xfrm>
            <a:prstGeom prst="rect">
              <a:avLst/>
            </a:prstGeom>
          </p:spPr>
        </p:pic>
        <p:grpSp>
          <p:nvGrpSpPr>
            <p:cNvPr id="43" name="Group 28"/>
            <p:cNvGrpSpPr/>
            <p:nvPr/>
          </p:nvGrpSpPr>
          <p:grpSpPr>
            <a:xfrm rot="696831">
              <a:off x="6245160" y="1833659"/>
              <a:ext cx="121910" cy="1874485"/>
              <a:chOff x="1981200" y="1981200"/>
              <a:chExt cx="121910" cy="1874485"/>
            </a:xfrm>
          </p:grpSpPr>
          <p:pic>
            <p:nvPicPr>
              <p:cNvPr id="44" name="Picture 43" descr="Plumb bob small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981200" y="3429000"/>
                <a:ext cx="121910" cy="426685"/>
              </a:xfrm>
              <a:prstGeom prst="rect">
                <a:avLst/>
              </a:prstGeom>
            </p:spPr>
          </p:pic>
          <p:cxnSp>
            <p:nvCxnSpPr>
              <p:cNvPr id="45" name="Straight Connector 44"/>
              <p:cNvCxnSpPr>
                <a:stCxn id="44" idx="0"/>
              </p:cNvCxnSpPr>
              <p:nvPr/>
            </p:nvCxnSpPr>
            <p:spPr>
              <a:xfrm flipV="1">
                <a:off x="2042155" y="1981200"/>
                <a:ext cx="0" cy="1447800"/>
              </a:xfrm>
              <a:prstGeom prst="line">
                <a:avLst/>
              </a:prstGeom>
              <a:ln w="63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9" name="Freeform 48"/>
          <p:cNvSpPr/>
          <p:nvPr/>
        </p:nvSpPr>
        <p:spPr>
          <a:xfrm>
            <a:off x="2534289" y="2464285"/>
            <a:ext cx="7260405" cy="743163"/>
          </a:xfrm>
          <a:custGeom>
            <a:avLst/>
            <a:gdLst>
              <a:gd name="connsiteX0" fmla="*/ 27398 w 7260405"/>
              <a:gd name="connsiteY0" fmla="*/ 703779 h 743163"/>
              <a:gd name="connsiteX1" fmla="*/ 89043 w 7260405"/>
              <a:gd name="connsiteY1" fmla="*/ 693505 h 743163"/>
              <a:gd name="connsiteX2" fmla="*/ 561654 w 7260405"/>
              <a:gd name="connsiteY2" fmla="*/ 405829 h 743163"/>
              <a:gd name="connsiteX3" fmla="*/ 1188378 w 7260405"/>
              <a:gd name="connsiteY3" fmla="*/ 292813 h 743163"/>
              <a:gd name="connsiteX4" fmla="*/ 1835650 w 7260405"/>
              <a:gd name="connsiteY4" fmla="*/ 436651 h 743163"/>
              <a:gd name="connsiteX5" fmla="*/ 2328809 w 7260405"/>
              <a:gd name="connsiteY5" fmla="*/ 621586 h 743163"/>
              <a:gd name="connsiteX6" fmla="*/ 3222661 w 7260405"/>
              <a:gd name="connsiteY6" fmla="*/ 385280 h 743163"/>
              <a:gd name="connsiteX7" fmla="*/ 3633627 w 7260405"/>
              <a:gd name="connsiteY7" fmla="*/ 159249 h 743163"/>
              <a:gd name="connsiteX8" fmla="*/ 4188432 w 7260405"/>
              <a:gd name="connsiteY8" fmla="*/ 35959 h 743163"/>
              <a:gd name="connsiteX9" fmla="*/ 5154202 w 7260405"/>
              <a:gd name="connsiteY9" fmla="*/ 375006 h 743163"/>
              <a:gd name="connsiteX10" fmla="*/ 5637088 w 7260405"/>
              <a:gd name="connsiteY10" fmla="*/ 631860 h 743163"/>
              <a:gd name="connsiteX11" fmla="*/ 6572036 w 7260405"/>
              <a:gd name="connsiteY11" fmla="*/ 724328 h 743163"/>
              <a:gd name="connsiteX12" fmla="*/ 7260405 w 7260405"/>
              <a:gd name="connsiteY12" fmla="*/ 662683 h 743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60405" h="743163">
                <a:moveTo>
                  <a:pt x="27398" y="703779"/>
                </a:moveTo>
                <a:cubicBezTo>
                  <a:pt x="13699" y="723471"/>
                  <a:pt x="0" y="743163"/>
                  <a:pt x="89043" y="693505"/>
                </a:cubicBezTo>
                <a:cubicBezTo>
                  <a:pt x="178086" y="643847"/>
                  <a:pt x="378432" y="472611"/>
                  <a:pt x="561654" y="405829"/>
                </a:cubicBezTo>
                <a:cubicBezTo>
                  <a:pt x="744876" y="339047"/>
                  <a:pt x="976045" y="287676"/>
                  <a:pt x="1188378" y="292813"/>
                </a:cubicBezTo>
                <a:cubicBezTo>
                  <a:pt x="1400711" y="297950"/>
                  <a:pt x="1645578" y="381856"/>
                  <a:pt x="1835650" y="436651"/>
                </a:cubicBezTo>
                <a:cubicBezTo>
                  <a:pt x="2025722" y="491447"/>
                  <a:pt x="2097641" y="630148"/>
                  <a:pt x="2328809" y="621586"/>
                </a:cubicBezTo>
                <a:cubicBezTo>
                  <a:pt x="2559977" y="613024"/>
                  <a:pt x="3005191" y="462336"/>
                  <a:pt x="3222661" y="385280"/>
                </a:cubicBezTo>
                <a:cubicBezTo>
                  <a:pt x="3440131" y="308224"/>
                  <a:pt x="3472665" y="217469"/>
                  <a:pt x="3633627" y="159249"/>
                </a:cubicBezTo>
                <a:cubicBezTo>
                  <a:pt x="3794589" y="101029"/>
                  <a:pt x="3935003" y="0"/>
                  <a:pt x="4188432" y="35959"/>
                </a:cubicBezTo>
                <a:cubicBezTo>
                  <a:pt x="4441861" y="71918"/>
                  <a:pt x="4912759" y="275689"/>
                  <a:pt x="5154202" y="375006"/>
                </a:cubicBezTo>
                <a:cubicBezTo>
                  <a:pt x="5395645" y="474323"/>
                  <a:pt x="5400782" y="573640"/>
                  <a:pt x="5637088" y="631860"/>
                </a:cubicBezTo>
                <a:cubicBezTo>
                  <a:pt x="5873394" y="690080"/>
                  <a:pt x="6301483" y="719191"/>
                  <a:pt x="6572036" y="724328"/>
                </a:cubicBezTo>
                <a:cubicBezTo>
                  <a:pt x="6842589" y="729465"/>
                  <a:pt x="7051497" y="696074"/>
                  <a:pt x="7260405" y="662683"/>
                </a:cubicBezTo>
              </a:path>
            </a:pathLst>
          </a:cu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61AD80-7016-4796-9EB4-0F9FCFBD36D4}"/>
              </a:ext>
            </a:extLst>
          </p:cNvPr>
          <p:cNvSpPr txBox="1"/>
          <p:nvPr/>
        </p:nvSpPr>
        <p:spPr>
          <a:xfrm>
            <a:off x="4019872" y="2560400"/>
            <a:ext cx="1507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Where we are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09228E6-3D64-4907-8230-1C6089202F20}"/>
              </a:ext>
            </a:extLst>
          </p:cNvPr>
          <p:cNvSpPr txBox="1"/>
          <p:nvPr/>
        </p:nvSpPr>
        <p:spPr>
          <a:xfrm>
            <a:off x="6641971" y="3298284"/>
            <a:ext cx="13900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What we</a:t>
            </a:r>
          </a:p>
          <a:p>
            <a:r>
              <a:rPr lang="en-US" dirty="0">
                <a:solidFill>
                  <a:srgbClr val="0000FF"/>
                </a:solidFill>
              </a:rPr>
              <a:t>reference to.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C7F4CDA5-6745-833F-4CEE-300B938E2DBF}"/>
              </a:ext>
            </a:extLst>
          </p:cNvPr>
          <p:cNvGrpSpPr/>
          <p:nvPr/>
        </p:nvGrpSpPr>
        <p:grpSpPr>
          <a:xfrm>
            <a:off x="3673284" y="3352184"/>
            <a:ext cx="137160" cy="137160"/>
            <a:chOff x="3615830" y="3315101"/>
            <a:chExt cx="182880" cy="185567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EB1B158C-F3FE-51AA-954E-380BEA7B3900}"/>
                </a:ext>
              </a:extLst>
            </p:cNvPr>
            <p:cNvCxnSpPr/>
            <p:nvPr/>
          </p:nvCxnSpPr>
          <p:spPr>
            <a:xfrm rot="251667" flipV="1">
              <a:off x="3792435" y="3317788"/>
              <a:ext cx="0" cy="182880"/>
            </a:xfrm>
            <a:prstGeom prst="line">
              <a:avLst/>
            </a:prstGeom>
            <a:ln w="31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1F0B531C-FF18-4BF6-FEF0-580972FC0279}"/>
                </a:ext>
              </a:extLst>
            </p:cNvPr>
            <p:cNvCxnSpPr>
              <a:cxnSpLocks/>
            </p:cNvCxnSpPr>
            <p:nvPr/>
          </p:nvCxnSpPr>
          <p:spPr>
            <a:xfrm rot="5640000" flipV="1">
              <a:off x="3707270" y="3223661"/>
              <a:ext cx="0" cy="182880"/>
            </a:xfrm>
            <a:prstGeom prst="line">
              <a:avLst/>
            </a:prstGeom>
            <a:ln w="31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3998C17B-1F51-99C1-58AB-7605B6B6F73C}"/>
              </a:ext>
            </a:extLst>
          </p:cNvPr>
          <p:cNvGrpSpPr/>
          <p:nvPr/>
        </p:nvGrpSpPr>
        <p:grpSpPr>
          <a:xfrm rot="-960000">
            <a:off x="5792963" y="3139787"/>
            <a:ext cx="137160" cy="137160"/>
            <a:chOff x="3615830" y="3315101"/>
            <a:chExt cx="182880" cy="185567"/>
          </a:xfrm>
        </p:grpSpPr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D6210F4E-F8A9-5B1D-0C1E-86FCDA7F6F71}"/>
                </a:ext>
              </a:extLst>
            </p:cNvPr>
            <p:cNvCxnSpPr/>
            <p:nvPr/>
          </p:nvCxnSpPr>
          <p:spPr>
            <a:xfrm rot="251667" flipV="1">
              <a:off x="3792435" y="3317788"/>
              <a:ext cx="0" cy="182880"/>
            </a:xfrm>
            <a:prstGeom prst="line">
              <a:avLst/>
            </a:prstGeom>
            <a:ln w="31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99168E8E-6AB3-2E7D-1E19-9CA11320BD7E}"/>
                </a:ext>
              </a:extLst>
            </p:cNvPr>
            <p:cNvCxnSpPr>
              <a:cxnSpLocks/>
            </p:cNvCxnSpPr>
            <p:nvPr/>
          </p:nvCxnSpPr>
          <p:spPr>
            <a:xfrm rot="5640000" flipV="1">
              <a:off x="3707270" y="3223661"/>
              <a:ext cx="0" cy="182880"/>
            </a:xfrm>
            <a:prstGeom prst="line">
              <a:avLst/>
            </a:prstGeom>
            <a:ln w="31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A290F845-B426-C525-6B6E-F1EAB28726CE}"/>
              </a:ext>
            </a:extLst>
          </p:cNvPr>
          <p:cNvGrpSpPr>
            <a:grpSpLocks noChangeAspect="1"/>
          </p:cNvGrpSpPr>
          <p:nvPr/>
        </p:nvGrpSpPr>
        <p:grpSpPr>
          <a:xfrm>
            <a:off x="8855714" y="3347702"/>
            <a:ext cx="135174" cy="137160"/>
            <a:chOff x="3615830" y="3315101"/>
            <a:chExt cx="182880" cy="185567"/>
          </a:xfrm>
        </p:grpSpPr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30E9B83-01EC-E677-67A9-280B0BB7E153}"/>
                </a:ext>
              </a:extLst>
            </p:cNvPr>
            <p:cNvCxnSpPr/>
            <p:nvPr/>
          </p:nvCxnSpPr>
          <p:spPr>
            <a:xfrm rot="251667" flipV="1">
              <a:off x="3792435" y="3317788"/>
              <a:ext cx="0" cy="182880"/>
            </a:xfrm>
            <a:prstGeom prst="line">
              <a:avLst/>
            </a:prstGeom>
            <a:ln w="31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85639F26-5EB0-9DB1-806F-16190D83DB40}"/>
                </a:ext>
              </a:extLst>
            </p:cNvPr>
            <p:cNvCxnSpPr>
              <a:cxnSpLocks/>
            </p:cNvCxnSpPr>
            <p:nvPr/>
          </p:nvCxnSpPr>
          <p:spPr>
            <a:xfrm rot="5640000" flipV="1">
              <a:off x="3707270" y="3223661"/>
              <a:ext cx="0" cy="182880"/>
            </a:xfrm>
            <a:prstGeom prst="line">
              <a:avLst/>
            </a:prstGeom>
            <a:ln w="31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37233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ED21E70-E293-E204-3E51-D49660DA1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III. Earth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40079" y="914400"/>
            <a:ext cx="5693813" cy="5394960"/>
          </a:xfrm>
        </p:spPr>
        <p:txBody>
          <a:bodyPr/>
          <a:lstStyle/>
          <a:p>
            <a:r>
              <a:rPr lang="en-US" dirty="0"/>
              <a:t>C. Ellipsoid</a:t>
            </a:r>
          </a:p>
          <a:p>
            <a:pPr lvl="2"/>
            <a:r>
              <a:rPr lang="en-US" dirty="0"/>
              <a:t>Mathematical 3D surface</a:t>
            </a:r>
          </a:p>
          <a:p>
            <a:pPr lvl="2"/>
            <a:r>
              <a:rPr lang="en-US" dirty="0"/>
              <a:t>Fit to geoid</a:t>
            </a:r>
          </a:p>
          <a:p>
            <a:pPr lvl="3"/>
            <a:r>
              <a:rPr lang="en-US" dirty="0"/>
              <a:t>Doesn’t fit exactly; compromises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CCCA1FF-EBE1-B613-87CE-968AB2C6089C}"/>
              </a:ext>
            </a:extLst>
          </p:cNvPr>
          <p:cNvGrpSpPr/>
          <p:nvPr/>
        </p:nvGrpSpPr>
        <p:grpSpPr>
          <a:xfrm>
            <a:off x="8184752" y="1377372"/>
            <a:ext cx="3657600" cy="3657600"/>
            <a:chOff x="6844324" y="1789544"/>
            <a:chExt cx="3657600" cy="3657600"/>
          </a:xfrm>
        </p:grpSpPr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149CEEBF-61FB-E408-D01C-C095E478E7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4324" y="1789544"/>
              <a:ext cx="3657600" cy="3657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5CBF0F9-B239-3CBA-C890-0C34BB4626FE}"/>
                </a:ext>
              </a:extLst>
            </p:cNvPr>
            <p:cNvSpPr/>
            <p:nvPr/>
          </p:nvSpPr>
          <p:spPr>
            <a:xfrm>
              <a:off x="7138555" y="2005445"/>
              <a:ext cx="3044536" cy="3106882"/>
            </a:xfrm>
            <a:prstGeom prst="ellipse">
              <a:avLst/>
            </a:prstGeom>
            <a:solidFill>
              <a:schemeClr val="bg1">
                <a:lumMod val="85000"/>
                <a:alpha val="76000"/>
              </a:schemeClr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6A24215-E227-BAAE-2406-9DB5BA6DE3D4}"/>
              </a:ext>
            </a:extLst>
          </p:cNvPr>
          <p:cNvGrpSpPr/>
          <p:nvPr/>
        </p:nvGrpSpPr>
        <p:grpSpPr>
          <a:xfrm>
            <a:off x="503653" y="3016305"/>
            <a:ext cx="7509680" cy="2356176"/>
            <a:chOff x="2304744" y="3986122"/>
            <a:chExt cx="7509680" cy="2356176"/>
          </a:xfrm>
        </p:grpSpPr>
        <p:sp>
          <p:nvSpPr>
            <p:cNvPr id="9" name="Freeform 15">
              <a:extLst>
                <a:ext uri="{FF2B5EF4-FFF2-40B4-BE49-F238E27FC236}">
                  <a16:creationId xmlns:a16="http://schemas.microsoft.com/office/drawing/2014/main" id="{E433AFCE-CF75-C6D0-BAC4-FC14854E64A6}"/>
                </a:ext>
              </a:extLst>
            </p:cNvPr>
            <p:cNvSpPr/>
            <p:nvPr/>
          </p:nvSpPr>
          <p:spPr>
            <a:xfrm>
              <a:off x="2560869" y="4797781"/>
              <a:ext cx="7253555" cy="566790"/>
            </a:xfrm>
            <a:custGeom>
              <a:avLst/>
              <a:gdLst>
                <a:gd name="connsiteX0" fmla="*/ 0 w 7253555"/>
                <a:gd name="connsiteY0" fmla="*/ 566790 h 566790"/>
                <a:gd name="connsiteX1" fmla="*/ 852755 w 7253555"/>
                <a:gd name="connsiteY1" fmla="*/ 381856 h 566790"/>
                <a:gd name="connsiteX2" fmla="*/ 1674688 w 7253555"/>
                <a:gd name="connsiteY2" fmla="*/ 402404 h 566790"/>
                <a:gd name="connsiteX3" fmla="*/ 2558265 w 7253555"/>
                <a:gd name="connsiteY3" fmla="*/ 330485 h 566790"/>
                <a:gd name="connsiteX4" fmla="*/ 3380198 w 7253555"/>
                <a:gd name="connsiteY4" fmla="*/ 145550 h 566790"/>
                <a:gd name="connsiteX5" fmla="*/ 4428162 w 7253555"/>
                <a:gd name="connsiteY5" fmla="*/ 11986 h 566790"/>
                <a:gd name="connsiteX6" fmla="*/ 5404207 w 7253555"/>
                <a:gd name="connsiteY6" fmla="*/ 217469 h 566790"/>
                <a:gd name="connsiteX7" fmla="*/ 6020657 w 7253555"/>
                <a:gd name="connsiteY7" fmla="*/ 330485 h 566790"/>
                <a:gd name="connsiteX8" fmla="*/ 6750122 w 7253555"/>
                <a:gd name="connsiteY8" fmla="*/ 351033 h 566790"/>
                <a:gd name="connsiteX9" fmla="*/ 7253555 w 7253555"/>
                <a:gd name="connsiteY9" fmla="*/ 309937 h 566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53555" h="566790">
                  <a:moveTo>
                    <a:pt x="0" y="566790"/>
                  </a:moveTo>
                  <a:cubicBezTo>
                    <a:pt x="286820" y="488022"/>
                    <a:pt x="573640" y="409254"/>
                    <a:pt x="852755" y="381856"/>
                  </a:cubicBezTo>
                  <a:cubicBezTo>
                    <a:pt x="1131870" y="354458"/>
                    <a:pt x="1390436" y="410966"/>
                    <a:pt x="1674688" y="402404"/>
                  </a:cubicBezTo>
                  <a:cubicBezTo>
                    <a:pt x="1958940" y="393842"/>
                    <a:pt x="2274013" y="373294"/>
                    <a:pt x="2558265" y="330485"/>
                  </a:cubicBezTo>
                  <a:cubicBezTo>
                    <a:pt x="2842517" y="287676"/>
                    <a:pt x="3068549" y="198633"/>
                    <a:pt x="3380198" y="145550"/>
                  </a:cubicBezTo>
                  <a:cubicBezTo>
                    <a:pt x="3691847" y="92467"/>
                    <a:pt x="4090827" y="0"/>
                    <a:pt x="4428162" y="11986"/>
                  </a:cubicBezTo>
                  <a:cubicBezTo>
                    <a:pt x="4765497" y="23973"/>
                    <a:pt x="5138791" y="164386"/>
                    <a:pt x="5404207" y="217469"/>
                  </a:cubicBezTo>
                  <a:cubicBezTo>
                    <a:pt x="5669623" y="270552"/>
                    <a:pt x="5796338" y="308224"/>
                    <a:pt x="6020657" y="330485"/>
                  </a:cubicBezTo>
                  <a:cubicBezTo>
                    <a:pt x="6244976" y="352746"/>
                    <a:pt x="6544639" y="354458"/>
                    <a:pt x="6750122" y="351033"/>
                  </a:cubicBezTo>
                  <a:cubicBezTo>
                    <a:pt x="6955605" y="347608"/>
                    <a:pt x="7104580" y="328772"/>
                    <a:pt x="7253555" y="309937"/>
                  </a:cubicBezTo>
                </a:path>
              </a:pathLst>
            </a:custGeom>
            <a:ln w="19050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16">
              <a:extLst>
                <a:ext uri="{FF2B5EF4-FFF2-40B4-BE49-F238E27FC236}">
                  <a16:creationId xmlns:a16="http://schemas.microsoft.com/office/drawing/2014/main" id="{C07C291C-BF81-73C0-6DA6-8C56CB2E1761}"/>
                </a:ext>
              </a:extLst>
            </p:cNvPr>
            <p:cNvSpPr/>
            <p:nvPr/>
          </p:nvSpPr>
          <p:spPr>
            <a:xfrm>
              <a:off x="2571143" y="5006690"/>
              <a:ext cx="7130266" cy="922962"/>
            </a:xfrm>
            <a:custGeom>
              <a:avLst/>
              <a:gdLst>
                <a:gd name="connsiteX0" fmla="*/ 0 w 7130266"/>
                <a:gd name="connsiteY0" fmla="*/ 922962 h 922962"/>
                <a:gd name="connsiteX1" fmla="*/ 92468 w 7130266"/>
                <a:gd name="connsiteY1" fmla="*/ 902413 h 922962"/>
                <a:gd name="connsiteX2" fmla="*/ 2465798 w 7130266"/>
                <a:gd name="connsiteY2" fmla="*/ 316786 h 922962"/>
                <a:gd name="connsiteX3" fmla="*/ 5085708 w 7130266"/>
                <a:gd name="connsiteY3" fmla="*/ 39384 h 922962"/>
                <a:gd name="connsiteX4" fmla="*/ 7130266 w 7130266"/>
                <a:gd name="connsiteY4" fmla="*/ 80481 h 922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30266" h="922962">
                  <a:moveTo>
                    <a:pt x="0" y="922962"/>
                  </a:moveTo>
                  <a:lnTo>
                    <a:pt x="92468" y="902413"/>
                  </a:lnTo>
                  <a:cubicBezTo>
                    <a:pt x="503434" y="801384"/>
                    <a:pt x="1633591" y="460624"/>
                    <a:pt x="2465798" y="316786"/>
                  </a:cubicBezTo>
                  <a:cubicBezTo>
                    <a:pt x="3298005" y="172948"/>
                    <a:pt x="4308297" y="78768"/>
                    <a:pt x="5085708" y="39384"/>
                  </a:cubicBezTo>
                  <a:cubicBezTo>
                    <a:pt x="5863119" y="0"/>
                    <a:pt x="6496692" y="40240"/>
                    <a:pt x="7130266" y="80481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94C3C44-67F3-1FD9-ED06-7BC7275A55CE}"/>
                </a:ext>
              </a:extLst>
            </p:cNvPr>
            <p:cNvSpPr txBox="1"/>
            <p:nvPr/>
          </p:nvSpPr>
          <p:spPr>
            <a:xfrm rot="19888227">
              <a:off x="2304744" y="4307210"/>
              <a:ext cx="9249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6600"/>
                  </a:solidFill>
                </a:rPr>
                <a:t>Physical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2B68E47-727C-1AB6-8B1A-D843CD6A2DF6}"/>
                </a:ext>
              </a:extLst>
            </p:cNvPr>
            <p:cNvSpPr txBox="1"/>
            <p:nvPr/>
          </p:nvSpPr>
          <p:spPr>
            <a:xfrm rot="20738582">
              <a:off x="2470790" y="4931367"/>
              <a:ext cx="7425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rgbClr val="0033CC"/>
                  </a:solidFill>
                </a:rPr>
                <a:t>Geoid</a:t>
              </a:r>
              <a:endParaRPr lang="en-US" dirty="0">
                <a:solidFill>
                  <a:srgbClr val="0033CC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C04817C-A44F-EE24-AAA0-EFCBBC154EB9}"/>
                </a:ext>
              </a:extLst>
            </p:cNvPr>
            <p:cNvSpPr txBox="1"/>
            <p:nvPr/>
          </p:nvSpPr>
          <p:spPr>
            <a:xfrm rot="20612634">
              <a:off x="2441493" y="5471617"/>
              <a:ext cx="962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Ellipsoid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EC35821-76A3-CAFD-97A7-A06D5C28401F}"/>
                </a:ext>
              </a:extLst>
            </p:cNvPr>
            <p:cNvGrpSpPr/>
            <p:nvPr/>
          </p:nvGrpSpPr>
          <p:grpSpPr>
            <a:xfrm rot="191667">
              <a:off x="3434978" y="3986122"/>
              <a:ext cx="298679" cy="2356176"/>
              <a:chOff x="1613848" y="1066800"/>
              <a:chExt cx="298679" cy="2356176"/>
            </a:xfrm>
          </p:grpSpPr>
          <p:pic>
            <p:nvPicPr>
              <p:cNvPr id="42" name="Picture 41" descr="TSI on Tripod 1.png">
                <a:extLst>
                  <a:ext uri="{FF2B5EF4-FFF2-40B4-BE49-F238E27FC236}">
                    <a16:creationId xmlns:a16="http://schemas.microsoft.com/office/drawing/2014/main" id="{FD4AF77E-972D-69F2-F14F-F2CB14CEE2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613848" y="1066800"/>
                <a:ext cx="298679" cy="556214"/>
              </a:xfrm>
              <a:prstGeom prst="rect">
                <a:avLst/>
              </a:prstGeom>
            </p:spPr>
          </p:pic>
          <p:grpSp>
            <p:nvGrpSpPr>
              <p:cNvPr id="43" name="Group 21">
                <a:extLst>
                  <a:ext uri="{FF2B5EF4-FFF2-40B4-BE49-F238E27FC236}">
                    <a16:creationId xmlns:a16="http://schemas.microsoft.com/office/drawing/2014/main" id="{9C0CEFC8-6F6D-2505-4271-56501C51B0BB}"/>
                  </a:ext>
                </a:extLst>
              </p:cNvPr>
              <p:cNvGrpSpPr/>
              <p:nvPr/>
            </p:nvGrpSpPr>
            <p:grpSpPr>
              <a:xfrm rot="60000">
                <a:off x="1690542" y="1548491"/>
                <a:ext cx="121910" cy="1874485"/>
                <a:chOff x="1981200" y="1981200"/>
                <a:chExt cx="121910" cy="1874485"/>
              </a:xfrm>
            </p:grpSpPr>
            <p:pic>
              <p:nvPicPr>
                <p:cNvPr id="44" name="Picture 43" descr="Plumb bob small.png">
                  <a:extLst>
                    <a:ext uri="{FF2B5EF4-FFF2-40B4-BE49-F238E27FC236}">
                      <a16:creationId xmlns:a16="http://schemas.microsoft.com/office/drawing/2014/main" id="{6F82DD2E-E3A9-6B17-CB1D-6A081A903A4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1981200" y="3429000"/>
                  <a:ext cx="121910" cy="426685"/>
                </a:xfrm>
                <a:prstGeom prst="rect">
                  <a:avLst/>
                </a:prstGeom>
              </p:spPr>
            </p:pic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B1CD880D-3C4E-E729-E3F4-5EA0D639E436}"/>
                    </a:ext>
                  </a:extLst>
                </p:cNvPr>
                <p:cNvCxnSpPr>
                  <a:stCxn id="44" idx="0"/>
                </p:cNvCxnSpPr>
                <p:nvPr/>
              </p:nvCxnSpPr>
              <p:spPr>
                <a:xfrm flipV="1">
                  <a:off x="2042155" y="1981200"/>
                  <a:ext cx="0" cy="1447800"/>
                </a:xfrm>
                <a:prstGeom prst="line">
                  <a:avLst/>
                </a:prstGeom>
                <a:ln w="635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D9BC89F-C64F-6E2D-08DF-14892E268804}"/>
                </a:ext>
              </a:extLst>
            </p:cNvPr>
            <p:cNvGrpSpPr/>
            <p:nvPr/>
          </p:nvGrpSpPr>
          <p:grpSpPr>
            <a:xfrm rot="21425513">
              <a:off x="4375546" y="4869378"/>
              <a:ext cx="121910" cy="1219274"/>
              <a:chOff x="1981200" y="2636411"/>
              <a:chExt cx="121910" cy="1219274"/>
            </a:xfrm>
          </p:grpSpPr>
          <p:pic>
            <p:nvPicPr>
              <p:cNvPr id="40" name="Picture 39" descr="Plumb bob small.png">
                <a:extLst>
                  <a:ext uri="{FF2B5EF4-FFF2-40B4-BE49-F238E27FC236}">
                    <a16:creationId xmlns:a16="http://schemas.microsoft.com/office/drawing/2014/main" id="{4EF6D42A-FFD6-B958-1ED2-D43FD623EB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981200" y="3429000"/>
                <a:ext cx="121910" cy="426685"/>
              </a:xfrm>
              <a:prstGeom prst="rect">
                <a:avLst/>
              </a:prstGeom>
            </p:spPr>
          </p:pic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E2967009-AD7C-F850-3DBC-1A16CDA12800}"/>
                  </a:ext>
                </a:extLst>
              </p:cNvPr>
              <p:cNvCxnSpPr>
                <a:cxnSpLocks/>
                <a:stCxn id="40" idx="0"/>
              </p:cNvCxnSpPr>
              <p:nvPr/>
            </p:nvCxnSpPr>
            <p:spPr>
              <a:xfrm rot="174487" flipH="1" flipV="1">
                <a:off x="2022036" y="2636411"/>
                <a:ext cx="40238" cy="792079"/>
              </a:xfrm>
              <a:prstGeom prst="line">
                <a:avLst/>
              </a:prstGeom>
              <a:ln w="63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6" name="Picture 35" descr="TSI on Tripod 1.png">
              <a:extLst>
                <a:ext uri="{FF2B5EF4-FFF2-40B4-BE49-F238E27FC236}">
                  <a16:creationId xmlns:a16="http://schemas.microsoft.com/office/drawing/2014/main" id="{BBACFC55-F618-268E-43C9-9C83488C34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20957028">
              <a:off x="5411407" y="4040617"/>
              <a:ext cx="298679" cy="556214"/>
            </a:xfrm>
            <a:prstGeom prst="rect">
              <a:avLst/>
            </a:prstGeom>
          </p:spPr>
        </p:pic>
        <p:pic>
          <p:nvPicPr>
            <p:cNvPr id="38" name="Picture 37" descr="Plumb bob small.png">
              <a:extLst>
                <a:ext uri="{FF2B5EF4-FFF2-40B4-BE49-F238E27FC236}">
                  <a16:creationId xmlns:a16="http://schemas.microsoft.com/office/drawing/2014/main" id="{65CE142A-15FF-ADAB-1E87-DC87BEBAD9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20877856">
              <a:off x="5840327" y="5509664"/>
              <a:ext cx="121910" cy="426685"/>
            </a:xfrm>
            <a:prstGeom prst="rect">
              <a:avLst/>
            </a:prstGeom>
          </p:spPr>
        </p:pic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89E7FBF1-6BB3-E434-47FF-8BE7C447E78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627635" y="4524407"/>
              <a:ext cx="220241" cy="1032984"/>
            </a:xfrm>
            <a:prstGeom prst="line">
              <a:avLst/>
            </a:prstGeom>
            <a:ln w="63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16" descr="TSI on Tripod 1.png">
              <a:extLst>
                <a:ext uri="{FF2B5EF4-FFF2-40B4-BE49-F238E27FC236}">
                  <a16:creationId xmlns:a16="http://schemas.microsoft.com/office/drawing/2014/main" id="{A0F149C2-7500-9306-C625-70846A911C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8525">
              <a:off x="8632950" y="4383469"/>
              <a:ext cx="298679" cy="556214"/>
            </a:xfrm>
            <a:prstGeom prst="rect">
              <a:avLst/>
            </a:prstGeom>
          </p:spPr>
        </p:pic>
        <p:pic>
          <p:nvPicPr>
            <p:cNvPr id="34" name="Picture 33" descr="Plumb bob small.png">
              <a:extLst>
                <a:ext uri="{FF2B5EF4-FFF2-40B4-BE49-F238E27FC236}">
                  <a16:creationId xmlns:a16="http://schemas.microsoft.com/office/drawing/2014/main" id="{24BBA817-D2C7-4265-12BF-E6B5FC6005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34234">
              <a:off x="8694493" y="5611761"/>
              <a:ext cx="121910" cy="426685"/>
            </a:xfrm>
            <a:prstGeom prst="rect">
              <a:avLst/>
            </a:prstGeom>
          </p:spPr>
        </p:pic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AC4AD22-6261-D12E-935D-BF7E1568A9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59466" y="4871557"/>
              <a:ext cx="7416" cy="744686"/>
            </a:xfrm>
            <a:prstGeom prst="line">
              <a:avLst/>
            </a:prstGeom>
            <a:ln w="63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3A272244-8364-F8FB-1662-18CAA6A06A15}"/>
                </a:ext>
              </a:extLst>
            </p:cNvPr>
            <p:cNvGrpSpPr/>
            <p:nvPr/>
          </p:nvGrpSpPr>
          <p:grpSpPr>
            <a:xfrm rot="770288">
              <a:off x="7067784" y="4606049"/>
              <a:ext cx="189839" cy="1270375"/>
              <a:chOff x="1947235" y="2585310"/>
              <a:chExt cx="189839" cy="1270375"/>
            </a:xfrm>
          </p:grpSpPr>
          <p:pic>
            <p:nvPicPr>
              <p:cNvPr id="30" name="Picture 29" descr="Plumb bob small.png">
                <a:extLst>
                  <a:ext uri="{FF2B5EF4-FFF2-40B4-BE49-F238E27FC236}">
                    <a16:creationId xmlns:a16="http://schemas.microsoft.com/office/drawing/2014/main" id="{96B16787-28B1-4A08-3F1D-39298C8C1B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981200" y="3429000"/>
                <a:ext cx="121910" cy="426685"/>
              </a:xfrm>
              <a:prstGeom prst="rect">
                <a:avLst/>
              </a:prstGeom>
            </p:spPr>
          </p:pic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1A21846D-584F-C645-1DB9-905AA93B60AF}"/>
                  </a:ext>
                </a:extLst>
              </p:cNvPr>
              <p:cNvCxnSpPr>
                <a:cxnSpLocks/>
                <a:stCxn id="30" idx="0"/>
              </p:cNvCxnSpPr>
              <p:nvPr/>
            </p:nvCxnSpPr>
            <p:spPr>
              <a:xfrm rot="20829712" flipV="1">
                <a:off x="1947235" y="2585310"/>
                <a:ext cx="189839" cy="833011"/>
              </a:xfrm>
              <a:prstGeom prst="line">
                <a:avLst/>
              </a:prstGeom>
              <a:ln w="63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Freeform 48">
              <a:extLst>
                <a:ext uri="{FF2B5EF4-FFF2-40B4-BE49-F238E27FC236}">
                  <a16:creationId xmlns:a16="http://schemas.microsoft.com/office/drawing/2014/main" id="{ED2F50FB-3B50-D8E7-3982-474822BD349B}"/>
                </a:ext>
              </a:extLst>
            </p:cNvPr>
            <p:cNvSpPr/>
            <p:nvPr/>
          </p:nvSpPr>
          <p:spPr>
            <a:xfrm>
              <a:off x="2461552" y="4126536"/>
              <a:ext cx="7260405" cy="743163"/>
            </a:xfrm>
            <a:custGeom>
              <a:avLst/>
              <a:gdLst>
                <a:gd name="connsiteX0" fmla="*/ 27398 w 7260405"/>
                <a:gd name="connsiteY0" fmla="*/ 703779 h 743163"/>
                <a:gd name="connsiteX1" fmla="*/ 89043 w 7260405"/>
                <a:gd name="connsiteY1" fmla="*/ 693505 h 743163"/>
                <a:gd name="connsiteX2" fmla="*/ 561654 w 7260405"/>
                <a:gd name="connsiteY2" fmla="*/ 405829 h 743163"/>
                <a:gd name="connsiteX3" fmla="*/ 1188378 w 7260405"/>
                <a:gd name="connsiteY3" fmla="*/ 292813 h 743163"/>
                <a:gd name="connsiteX4" fmla="*/ 1835650 w 7260405"/>
                <a:gd name="connsiteY4" fmla="*/ 436651 h 743163"/>
                <a:gd name="connsiteX5" fmla="*/ 2328809 w 7260405"/>
                <a:gd name="connsiteY5" fmla="*/ 621586 h 743163"/>
                <a:gd name="connsiteX6" fmla="*/ 3222661 w 7260405"/>
                <a:gd name="connsiteY6" fmla="*/ 385280 h 743163"/>
                <a:gd name="connsiteX7" fmla="*/ 3633627 w 7260405"/>
                <a:gd name="connsiteY7" fmla="*/ 159249 h 743163"/>
                <a:gd name="connsiteX8" fmla="*/ 4188432 w 7260405"/>
                <a:gd name="connsiteY8" fmla="*/ 35959 h 743163"/>
                <a:gd name="connsiteX9" fmla="*/ 5154202 w 7260405"/>
                <a:gd name="connsiteY9" fmla="*/ 375006 h 743163"/>
                <a:gd name="connsiteX10" fmla="*/ 5637088 w 7260405"/>
                <a:gd name="connsiteY10" fmla="*/ 631860 h 743163"/>
                <a:gd name="connsiteX11" fmla="*/ 6572036 w 7260405"/>
                <a:gd name="connsiteY11" fmla="*/ 724328 h 743163"/>
                <a:gd name="connsiteX12" fmla="*/ 7260405 w 7260405"/>
                <a:gd name="connsiteY12" fmla="*/ 662683 h 743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260405" h="743163">
                  <a:moveTo>
                    <a:pt x="27398" y="703779"/>
                  </a:moveTo>
                  <a:cubicBezTo>
                    <a:pt x="13699" y="723471"/>
                    <a:pt x="0" y="743163"/>
                    <a:pt x="89043" y="693505"/>
                  </a:cubicBezTo>
                  <a:cubicBezTo>
                    <a:pt x="178086" y="643847"/>
                    <a:pt x="378432" y="472611"/>
                    <a:pt x="561654" y="405829"/>
                  </a:cubicBezTo>
                  <a:cubicBezTo>
                    <a:pt x="744876" y="339047"/>
                    <a:pt x="976045" y="287676"/>
                    <a:pt x="1188378" y="292813"/>
                  </a:cubicBezTo>
                  <a:cubicBezTo>
                    <a:pt x="1400711" y="297950"/>
                    <a:pt x="1645578" y="381856"/>
                    <a:pt x="1835650" y="436651"/>
                  </a:cubicBezTo>
                  <a:cubicBezTo>
                    <a:pt x="2025722" y="491447"/>
                    <a:pt x="2097641" y="630148"/>
                    <a:pt x="2328809" y="621586"/>
                  </a:cubicBezTo>
                  <a:cubicBezTo>
                    <a:pt x="2559977" y="613024"/>
                    <a:pt x="3005191" y="462336"/>
                    <a:pt x="3222661" y="385280"/>
                  </a:cubicBezTo>
                  <a:cubicBezTo>
                    <a:pt x="3440131" y="308224"/>
                    <a:pt x="3472665" y="217469"/>
                    <a:pt x="3633627" y="159249"/>
                  </a:cubicBezTo>
                  <a:cubicBezTo>
                    <a:pt x="3794589" y="101029"/>
                    <a:pt x="3935003" y="0"/>
                    <a:pt x="4188432" y="35959"/>
                  </a:cubicBezTo>
                  <a:cubicBezTo>
                    <a:pt x="4441861" y="71918"/>
                    <a:pt x="4912759" y="275689"/>
                    <a:pt x="5154202" y="375006"/>
                  </a:cubicBezTo>
                  <a:cubicBezTo>
                    <a:pt x="5395645" y="474323"/>
                    <a:pt x="5400782" y="573640"/>
                    <a:pt x="5637088" y="631860"/>
                  </a:cubicBezTo>
                  <a:cubicBezTo>
                    <a:pt x="5873394" y="690080"/>
                    <a:pt x="6301483" y="719191"/>
                    <a:pt x="6572036" y="724328"/>
                  </a:cubicBezTo>
                  <a:cubicBezTo>
                    <a:pt x="6842589" y="729465"/>
                    <a:pt x="7051497" y="696074"/>
                    <a:pt x="7260405" y="662683"/>
                  </a:cubicBezTo>
                </a:path>
              </a:pathLst>
            </a:custGeom>
            <a:ln w="1905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965278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66AE62-D9A8-63F1-593B-B36324785A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3D8EEE5-C60D-57AB-95A1-ED7A72C3F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III. Earth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6CBCFD-DC03-FB41-EDCF-7142C4271E4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2"/>
            <a:r>
              <a:rPr lang="en-US" dirty="0"/>
              <a:t>Skewness - Deflection of the vertical, </a:t>
            </a:r>
            <a:r>
              <a:rPr lang="en-US" dirty="0">
                <a:latin typeface="GreekC" panose="00000400000000000000" pitchFamily="2" charset="0"/>
                <a:cs typeface="GreekC" panose="00000400000000000000" pitchFamily="2" charset="0"/>
              </a:rPr>
              <a:t>d</a:t>
            </a:r>
            <a:endParaRPr lang="en-US" dirty="0"/>
          </a:p>
          <a:p>
            <a:pPr lvl="3"/>
            <a:r>
              <a:rPr lang="en-US" dirty="0"/>
              <a:t>Angle between directions of gravity and ellipsoid normal.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BB933E7-4988-9EBF-0BEA-20CF9C9FBD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C. Ellipsoid</a:t>
            </a:r>
          </a:p>
          <a:p>
            <a:pPr lvl="2"/>
            <a:r>
              <a:rPr lang="en-US" dirty="0"/>
              <a:t>Geoid - Ellipsoid fit at a point is a function of Skewness and Vertical separation.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E0EB90D-57F0-19D4-DEDE-F2D38FB42DCB}"/>
              </a:ext>
            </a:extLst>
          </p:cNvPr>
          <p:cNvGrpSpPr>
            <a:grpSpLocks noChangeAspect="1"/>
          </p:cNvGrpSpPr>
          <p:nvPr/>
        </p:nvGrpSpPr>
        <p:grpSpPr>
          <a:xfrm>
            <a:off x="6572248" y="1552128"/>
            <a:ext cx="4308794" cy="4563277"/>
            <a:chOff x="2589876" y="3394782"/>
            <a:chExt cx="2297459" cy="2433151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697465D-C085-CE08-5A9C-7B94315BED1A}"/>
                </a:ext>
              </a:extLst>
            </p:cNvPr>
            <p:cNvSpPr/>
            <p:nvPr/>
          </p:nvSpPr>
          <p:spPr>
            <a:xfrm rot="278835">
              <a:off x="2650598" y="4850474"/>
              <a:ext cx="2044861" cy="388066"/>
            </a:xfrm>
            <a:custGeom>
              <a:avLst/>
              <a:gdLst>
                <a:gd name="connsiteX0" fmla="*/ 0 w 1367367"/>
                <a:gd name="connsiteY0" fmla="*/ 342900 h 342900"/>
                <a:gd name="connsiteX1" fmla="*/ 279400 w 1367367"/>
                <a:gd name="connsiteY1" fmla="*/ 186266 h 342900"/>
                <a:gd name="connsiteX2" fmla="*/ 656167 w 1367367"/>
                <a:gd name="connsiteY2" fmla="*/ 160866 h 342900"/>
                <a:gd name="connsiteX3" fmla="*/ 960967 w 1367367"/>
                <a:gd name="connsiteY3" fmla="*/ 59266 h 342900"/>
                <a:gd name="connsiteX4" fmla="*/ 1367367 w 1367367"/>
                <a:gd name="connsiteY4" fmla="*/ 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7367" h="342900">
                  <a:moveTo>
                    <a:pt x="0" y="342900"/>
                  </a:moveTo>
                  <a:cubicBezTo>
                    <a:pt x="85019" y="279752"/>
                    <a:pt x="170039" y="216605"/>
                    <a:pt x="279400" y="186266"/>
                  </a:cubicBezTo>
                  <a:cubicBezTo>
                    <a:pt x="388761" y="155927"/>
                    <a:pt x="542573" y="182033"/>
                    <a:pt x="656167" y="160866"/>
                  </a:cubicBezTo>
                  <a:cubicBezTo>
                    <a:pt x="769761" y="139699"/>
                    <a:pt x="842434" y="86077"/>
                    <a:pt x="960967" y="59266"/>
                  </a:cubicBezTo>
                  <a:cubicBezTo>
                    <a:pt x="1079500" y="32455"/>
                    <a:pt x="1223433" y="16227"/>
                    <a:pt x="1367367" y="0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5E2CE88-1CEE-3DC6-9208-1FD3745C96EB}"/>
                </a:ext>
              </a:extLst>
            </p:cNvPr>
            <p:cNvSpPr/>
            <p:nvPr/>
          </p:nvSpPr>
          <p:spPr>
            <a:xfrm>
              <a:off x="2629144" y="4149546"/>
              <a:ext cx="2020771" cy="121431"/>
            </a:xfrm>
            <a:custGeom>
              <a:avLst/>
              <a:gdLst>
                <a:gd name="connsiteX0" fmla="*/ 5803 w 1542503"/>
                <a:gd name="connsiteY0" fmla="*/ 233173 h 263910"/>
                <a:gd name="connsiteX1" fmla="*/ 60836 w 1542503"/>
                <a:gd name="connsiteY1" fmla="*/ 216239 h 263910"/>
                <a:gd name="connsiteX2" fmla="*/ 441836 w 1542503"/>
                <a:gd name="connsiteY2" fmla="*/ 262806 h 263910"/>
                <a:gd name="connsiteX3" fmla="*/ 670436 w 1542503"/>
                <a:gd name="connsiteY3" fmla="*/ 161206 h 263910"/>
                <a:gd name="connsiteX4" fmla="*/ 894803 w 1542503"/>
                <a:gd name="connsiteY4" fmla="*/ 339 h 263910"/>
                <a:gd name="connsiteX5" fmla="*/ 1085303 w 1542503"/>
                <a:gd name="connsiteY5" fmla="*/ 118873 h 263910"/>
                <a:gd name="connsiteX6" fmla="*/ 1229236 w 1542503"/>
                <a:gd name="connsiteY6" fmla="*/ 123106 h 263910"/>
                <a:gd name="connsiteX7" fmla="*/ 1436670 w 1542503"/>
                <a:gd name="connsiteY7" fmla="*/ 76539 h 263910"/>
                <a:gd name="connsiteX8" fmla="*/ 1542503 w 1542503"/>
                <a:gd name="connsiteY8" fmla="*/ 110406 h 263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42503" h="263910">
                  <a:moveTo>
                    <a:pt x="5803" y="233173"/>
                  </a:moveTo>
                  <a:cubicBezTo>
                    <a:pt x="-3017" y="222236"/>
                    <a:pt x="-11836" y="211300"/>
                    <a:pt x="60836" y="216239"/>
                  </a:cubicBezTo>
                  <a:cubicBezTo>
                    <a:pt x="133508" y="221178"/>
                    <a:pt x="340236" y="271978"/>
                    <a:pt x="441836" y="262806"/>
                  </a:cubicBezTo>
                  <a:cubicBezTo>
                    <a:pt x="543436" y="253634"/>
                    <a:pt x="594942" y="204950"/>
                    <a:pt x="670436" y="161206"/>
                  </a:cubicBezTo>
                  <a:cubicBezTo>
                    <a:pt x="745931" y="117461"/>
                    <a:pt x="825659" y="7394"/>
                    <a:pt x="894803" y="339"/>
                  </a:cubicBezTo>
                  <a:cubicBezTo>
                    <a:pt x="963947" y="-6716"/>
                    <a:pt x="1029564" y="98412"/>
                    <a:pt x="1085303" y="118873"/>
                  </a:cubicBezTo>
                  <a:cubicBezTo>
                    <a:pt x="1141042" y="139334"/>
                    <a:pt x="1170675" y="130162"/>
                    <a:pt x="1229236" y="123106"/>
                  </a:cubicBezTo>
                  <a:cubicBezTo>
                    <a:pt x="1287797" y="116050"/>
                    <a:pt x="1384459" y="78656"/>
                    <a:pt x="1436670" y="76539"/>
                  </a:cubicBezTo>
                  <a:cubicBezTo>
                    <a:pt x="1488881" y="74422"/>
                    <a:pt x="1515692" y="92414"/>
                    <a:pt x="1542503" y="110406"/>
                  </a:cubicBezTo>
                </a:path>
              </a:pathLst>
            </a:custGeom>
            <a:noFill/>
            <a:ln w="158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3" name="Picture 62" descr="Plumb bob small.png">
              <a:extLst>
                <a:ext uri="{FF2B5EF4-FFF2-40B4-BE49-F238E27FC236}">
                  <a16:creationId xmlns:a16="http://schemas.microsoft.com/office/drawing/2014/main" id="{1D845BFB-6DE0-E1E6-6D76-2216E3BF28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34234">
              <a:off x="3617228" y="4834628"/>
              <a:ext cx="53396" cy="186885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73C1634-FC32-3883-950F-DF79EA5CCCEF}"/>
                </a:ext>
              </a:extLst>
            </p:cNvPr>
            <p:cNvSpPr txBox="1"/>
            <p:nvPr/>
          </p:nvSpPr>
          <p:spPr>
            <a:xfrm>
              <a:off x="2648048" y="4050409"/>
              <a:ext cx="493177" cy="1969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6600"/>
                  </a:solidFill>
                </a:rPr>
                <a:t>Physical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6EC6A10-7F37-491B-96B7-B57A779DF595}"/>
                </a:ext>
              </a:extLst>
            </p:cNvPr>
            <p:cNvSpPr txBox="1"/>
            <p:nvPr/>
          </p:nvSpPr>
          <p:spPr>
            <a:xfrm rot="20427661">
              <a:off x="2589876" y="4908536"/>
              <a:ext cx="395909" cy="1969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rgbClr val="0033CC"/>
                  </a:solidFill>
                </a:rPr>
                <a:t>Geoid</a:t>
              </a:r>
              <a:endParaRPr lang="en-US" dirty="0">
                <a:solidFill>
                  <a:srgbClr val="0033CC"/>
                </a:solidFill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7B4C13C1-C761-BECF-0A80-7EA7A2B4926B}"/>
                </a:ext>
              </a:extLst>
            </p:cNvPr>
            <p:cNvGrpSpPr/>
            <p:nvPr/>
          </p:nvGrpSpPr>
          <p:grpSpPr>
            <a:xfrm rot="21309115">
              <a:off x="2865382" y="5403491"/>
              <a:ext cx="2021953" cy="424442"/>
              <a:chOff x="5669880" y="5621542"/>
              <a:chExt cx="1351169" cy="283633"/>
            </a:xfrm>
          </p:grpSpPr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2733C2CF-C643-9947-8105-2F8AD92BB8CA}"/>
                  </a:ext>
                </a:extLst>
              </p:cNvPr>
              <p:cNvSpPr/>
              <p:nvPr/>
            </p:nvSpPr>
            <p:spPr>
              <a:xfrm rot="616598">
                <a:off x="5700249" y="5621542"/>
                <a:ext cx="1320800" cy="283633"/>
              </a:xfrm>
              <a:custGeom>
                <a:avLst/>
                <a:gdLst>
                  <a:gd name="connsiteX0" fmla="*/ 0 w 1320800"/>
                  <a:gd name="connsiteY0" fmla="*/ 372533 h 372533"/>
                  <a:gd name="connsiteX1" fmla="*/ 550333 w 1320800"/>
                  <a:gd name="connsiteY1" fmla="*/ 76200 h 372533"/>
                  <a:gd name="connsiteX2" fmla="*/ 1320800 w 1320800"/>
                  <a:gd name="connsiteY2" fmla="*/ 0 h 372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20800" h="372533">
                    <a:moveTo>
                      <a:pt x="0" y="372533"/>
                    </a:moveTo>
                    <a:cubicBezTo>
                      <a:pt x="165100" y="255411"/>
                      <a:pt x="330200" y="138289"/>
                      <a:pt x="550333" y="76200"/>
                    </a:cubicBezTo>
                    <a:cubicBezTo>
                      <a:pt x="770466" y="14111"/>
                      <a:pt x="1045633" y="7055"/>
                      <a:pt x="1320800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47480C0A-1E40-A27D-655A-D53A01D05D23}"/>
                  </a:ext>
                </a:extLst>
              </p:cNvPr>
              <p:cNvSpPr txBox="1"/>
              <p:nvPr/>
            </p:nvSpPr>
            <p:spPr>
              <a:xfrm rot="20612634">
                <a:off x="5669880" y="5627601"/>
                <a:ext cx="342976" cy="1315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Ellipsoid</a:t>
                </a:r>
              </a:p>
            </p:txBody>
          </p:sp>
        </p:grpSp>
        <p:sp>
          <p:nvSpPr>
            <p:cNvPr id="54" name="Arc 53">
              <a:extLst>
                <a:ext uri="{FF2B5EF4-FFF2-40B4-BE49-F238E27FC236}">
                  <a16:creationId xmlns:a16="http://schemas.microsoft.com/office/drawing/2014/main" id="{94620CDE-203B-06C3-147B-EC9A62FC572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08712" y="3394782"/>
              <a:ext cx="1218901" cy="1218901"/>
            </a:xfrm>
            <a:prstGeom prst="arc">
              <a:avLst>
                <a:gd name="adj1" fmla="val 5396975"/>
                <a:gd name="adj2" fmla="val 6647297"/>
              </a:avLst>
            </a:prstGeom>
            <a:ln w="3175">
              <a:solidFill>
                <a:schemeClr val="tx1"/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Arc 54">
              <a:extLst>
                <a:ext uri="{FF2B5EF4-FFF2-40B4-BE49-F238E27FC236}">
                  <a16:creationId xmlns:a16="http://schemas.microsoft.com/office/drawing/2014/main" id="{77904F1B-8531-D84B-153B-ECB5F3B7D40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08712" y="3394782"/>
              <a:ext cx="1218901" cy="1218901"/>
            </a:xfrm>
            <a:prstGeom prst="arc">
              <a:avLst>
                <a:gd name="adj1" fmla="val 3876041"/>
                <a:gd name="adj2" fmla="val 4937382"/>
              </a:avLst>
            </a:prstGeom>
            <a:ln w="3175">
              <a:solidFill>
                <a:schemeClr val="tx1"/>
              </a:solidFill>
              <a:headEnd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2288DD9E-1034-0AC7-6A29-3ECDC16CB0A1}"/>
                </a:ext>
              </a:extLst>
            </p:cNvPr>
            <p:cNvSpPr txBox="1"/>
            <p:nvPr/>
          </p:nvSpPr>
          <p:spPr>
            <a:xfrm>
              <a:off x="3254612" y="4472300"/>
              <a:ext cx="160860" cy="1969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ym typeface="GreekC" panose="020B7200000000000000" pitchFamily="34" charset="2"/>
                </a:rPr>
                <a:t></a:t>
              </a:r>
              <a:endParaRPr lang="en-US" dirty="0"/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3F3D984C-5144-53A9-A776-61A9B6D2000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739255" y="5385077"/>
              <a:ext cx="55909" cy="64008"/>
              <a:chOff x="3753846" y="5360757"/>
              <a:chExt cx="73152" cy="83749"/>
            </a:xfrm>
          </p:grpSpPr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A8BC408F-ABA8-FBC1-BCE9-C1FA89D7EB42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flipH="1" flipV="1">
                <a:off x="3759463" y="5371354"/>
                <a:ext cx="10038" cy="7315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B4F1920D-DBD7-8D0D-60CD-3CDF371CB170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5400000" flipH="1" flipV="1">
                <a:off x="3785403" y="5329200"/>
                <a:ext cx="10038" cy="7315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91FC2D5E-4171-7F8D-4BB5-FE4D8A2FAD2A}"/>
              </a:ext>
            </a:extLst>
          </p:cNvPr>
          <p:cNvGrpSpPr>
            <a:grpSpLocks noChangeAspect="1"/>
          </p:cNvGrpSpPr>
          <p:nvPr/>
        </p:nvGrpSpPr>
        <p:grpSpPr>
          <a:xfrm>
            <a:off x="8419103" y="2643676"/>
            <a:ext cx="244389" cy="457200"/>
            <a:chOff x="1352550" y="2843213"/>
            <a:chExt cx="1179513" cy="2206625"/>
          </a:xfrm>
        </p:grpSpPr>
        <p:grpSp>
          <p:nvGrpSpPr>
            <p:cNvPr id="131" name="Group 68">
              <a:extLst>
                <a:ext uri="{FF2B5EF4-FFF2-40B4-BE49-F238E27FC236}">
                  <a16:creationId xmlns:a16="http://schemas.microsoft.com/office/drawing/2014/main" id="{EB7E6B3F-37BA-E220-3A34-53B1D28C5111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352550" y="3378200"/>
              <a:ext cx="1179513" cy="1671638"/>
              <a:chOff x="1389041" y="2711675"/>
              <a:chExt cx="2200147" cy="3120327"/>
            </a:xfrm>
          </p:grpSpPr>
          <p:sp>
            <p:nvSpPr>
              <p:cNvPr id="157" name="Parallelogram 156">
                <a:extLst>
                  <a:ext uri="{FF2B5EF4-FFF2-40B4-BE49-F238E27FC236}">
                    <a16:creationId xmlns:a16="http://schemas.microsoft.com/office/drawing/2014/main" id="{9D24313C-3E81-2A7A-AEBD-4E6C9C09D822}"/>
                  </a:ext>
                </a:extLst>
              </p:cNvPr>
              <p:cNvSpPr/>
              <p:nvPr/>
            </p:nvSpPr>
            <p:spPr>
              <a:xfrm rot="865454">
                <a:off x="1782877" y="3411007"/>
                <a:ext cx="142136" cy="2032805"/>
              </a:xfrm>
              <a:prstGeom prst="parallelogram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  <a:shade val="30000"/>
                      <a:satMod val="115000"/>
                    </a:schemeClr>
                  </a:gs>
                  <a:gs pos="50000">
                    <a:schemeClr val="bg1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75000"/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grpSp>
            <p:nvGrpSpPr>
              <p:cNvPr id="158" name="Group 576">
                <a:extLst>
                  <a:ext uri="{FF2B5EF4-FFF2-40B4-BE49-F238E27FC236}">
                    <a16:creationId xmlns:a16="http://schemas.microsoft.com/office/drawing/2014/main" id="{87453D42-B5DE-E614-91F9-5450C98A903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22403" y="2884415"/>
                <a:ext cx="165133" cy="2060423"/>
                <a:chOff x="1922403" y="2884415"/>
                <a:chExt cx="165133" cy="2060423"/>
              </a:xfrm>
            </p:grpSpPr>
            <p:sp>
              <p:nvSpPr>
                <p:cNvPr id="193" name="Parallelogram 192">
                  <a:extLst>
                    <a:ext uri="{FF2B5EF4-FFF2-40B4-BE49-F238E27FC236}">
                      <a16:creationId xmlns:a16="http://schemas.microsoft.com/office/drawing/2014/main" id="{0CC97C1D-0431-0C35-27A6-007750C7F6CD}"/>
                    </a:ext>
                  </a:extLst>
                </p:cNvPr>
                <p:cNvSpPr/>
                <p:nvPr/>
              </p:nvSpPr>
              <p:spPr>
                <a:xfrm rot="921293">
                  <a:off x="2007925" y="2913178"/>
                  <a:ext cx="79950" cy="2032804"/>
                </a:xfrm>
                <a:prstGeom prst="parallelogram">
                  <a:avLst/>
                </a:prstGeom>
                <a:gradFill flip="none" rotWithShape="1">
                  <a:gsLst>
                    <a:gs pos="0">
                      <a:schemeClr val="bg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75000"/>
                        <a:shade val="100000"/>
                        <a:satMod val="115000"/>
                      </a:schemeClr>
                    </a:gs>
                  </a:gsLst>
                  <a:lin ang="10800000" scaled="1"/>
                  <a:tileRect/>
                </a:gra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  <a:latin typeface="Verdana" pitchFamily="34" charset="0"/>
                    <a:cs typeface="Arial" charset="0"/>
                  </a:endParaRPr>
                </a:p>
              </p:txBody>
            </p:sp>
            <p:sp>
              <p:nvSpPr>
                <p:cNvPr id="194" name="Parallelogram 193">
                  <a:extLst>
                    <a:ext uri="{FF2B5EF4-FFF2-40B4-BE49-F238E27FC236}">
                      <a16:creationId xmlns:a16="http://schemas.microsoft.com/office/drawing/2014/main" id="{D681D3CC-C017-C2CB-F4AE-67B9DF7425EF}"/>
                    </a:ext>
                  </a:extLst>
                </p:cNvPr>
                <p:cNvSpPr/>
                <p:nvPr/>
              </p:nvSpPr>
              <p:spPr>
                <a:xfrm rot="921293">
                  <a:off x="1922050" y="2883545"/>
                  <a:ext cx="79952" cy="2032804"/>
                </a:xfrm>
                <a:prstGeom prst="parallelogram">
                  <a:avLst/>
                </a:prstGeom>
                <a:gradFill flip="none" rotWithShape="1">
                  <a:gsLst>
                    <a:gs pos="0">
                      <a:schemeClr val="bg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75000"/>
                        <a:shade val="100000"/>
                        <a:satMod val="115000"/>
                      </a:schemeClr>
                    </a:gs>
                  </a:gsLst>
                  <a:lin ang="10800000" scaled="1"/>
                  <a:tileRect/>
                </a:gra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  <a:latin typeface="Verdana" pitchFamily="34" charset="0"/>
                    <a:cs typeface="Arial" charset="0"/>
                  </a:endParaRPr>
                </a:p>
              </p:txBody>
            </p:sp>
          </p:grpSp>
          <p:sp>
            <p:nvSpPr>
              <p:cNvPr id="159" name="Parallelogram 158">
                <a:extLst>
                  <a:ext uri="{FF2B5EF4-FFF2-40B4-BE49-F238E27FC236}">
                    <a16:creationId xmlns:a16="http://schemas.microsoft.com/office/drawing/2014/main" id="{662AA4D5-1B54-B1D0-DDAB-C1A10DE24FC9}"/>
                  </a:ext>
                </a:extLst>
              </p:cNvPr>
              <p:cNvSpPr/>
              <p:nvPr/>
            </p:nvSpPr>
            <p:spPr>
              <a:xfrm rot="20492193">
                <a:off x="3035967" y="3574842"/>
                <a:ext cx="160420" cy="2032069"/>
              </a:xfrm>
              <a:prstGeom prst="parallelogram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  <a:shade val="30000"/>
                      <a:satMod val="115000"/>
                    </a:schemeClr>
                  </a:gs>
                  <a:gs pos="50000">
                    <a:schemeClr val="bg1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160" name="Parallelogram 159">
                <a:extLst>
                  <a:ext uri="{FF2B5EF4-FFF2-40B4-BE49-F238E27FC236}">
                    <a16:creationId xmlns:a16="http://schemas.microsoft.com/office/drawing/2014/main" id="{46869D1D-77AD-5310-42BB-A5DE8807BEB6}"/>
                  </a:ext>
                </a:extLst>
              </p:cNvPr>
              <p:cNvSpPr/>
              <p:nvPr/>
            </p:nvSpPr>
            <p:spPr>
              <a:xfrm rot="20545172">
                <a:off x="2905915" y="2887073"/>
                <a:ext cx="80960" cy="2032069"/>
              </a:xfrm>
              <a:prstGeom prst="parallelogram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  <a:shade val="30000"/>
                      <a:satMod val="115000"/>
                    </a:schemeClr>
                  </a:gs>
                  <a:gs pos="50000">
                    <a:schemeClr val="bg1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161" name="Trapezoid 160">
                <a:extLst>
                  <a:ext uri="{FF2B5EF4-FFF2-40B4-BE49-F238E27FC236}">
                    <a16:creationId xmlns:a16="http://schemas.microsoft.com/office/drawing/2014/main" id="{B818548D-33F9-D8D3-A38B-EF6304F6B4EA}"/>
                  </a:ext>
                </a:extLst>
              </p:cNvPr>
              <p:cNvSpPr/>
              <p:nvPr/>
            </p:nvSpPr>
            <p:spPr>
              <a:xfrm rot="21480000" flipV="1">
                <a:off x="2419527" y="3428787"/>
                <a:ext cx="171748" cy="1434224"/>
              </a:xfrm>
              <a:prstGeom prst="trapezoid">
                <a:avLst>
                  <a:gd name="adj" fmla="val 15450"/>
                </a:avLst>
              </a:prstGeom>
              <a:gradFill flip="none" rotWithShape="1">
                <a:gsLst>
                  <a:gs pos="0">
                    <a:schemeClr val="bg1">
                      <a:lumMod val="75000"/>
                      <a:shade val="30000"/>
                      <a:satMod val="115000"/>
                    </a:schemeClr>
                  </a:gs>
                  <a:gs pos="50000">
                    <a:schemeClr val="bg1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7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62" name="Parallelogram 161">
                <a:extLst>
                  <a:ext uri="{FF2B5EF4-FFF2-40B4-BE49-F238E27FC236}">
                    <a16:creationId xmlns:a16="http://schemas.microsoft.com/office/drawing/2014/main" id="{38E964C9-A5D0-7D11-E16B-37187CEE69D5}"/>
                  </a:ext>
                </a:extLst>
              </p:cNvPr>
              <p:cNvSpPr/>
              <p:nvPr/>
            </p:nvSpPr>
            <p:spPr>
              <a:xfrm rot="21365986">
                <a:off x="2386955" y="2981334"/>
                <a:ext cx="71068" cy="1443113"/>
              </a:xfrm>
              <a:prstGeom prst="parallelogram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  <a:shade val="30000"/>
                      <a:satMod val="115000"/>
                    </a:schemeClr>
                  </a:gs>
                  <a:gs pos="50000">
                    <a:schemeClr val="bg1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75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163" name="Parallelogram 162">
                <a:extLst>
                  <a:ext uri="{FF2B5EF4-FFF2-40B4-BE49-F238E27FC236}">
                    <a16:creationId xmlns:a16="http://schemas.microsoft.com/office/drawing/2014/main" id="{32E78FD4-887B-B66D-33CB-2E4BBF1DEBA6}"/>
                  </a:ext>
                </a:extLst>
              </p:cNvPr>
              <p:cNvSpPr/>
              <p:nvPr/>
            </p:nvSpPr>
            <p:spPr>
              <a:xfrm rot="-60000">
                <a:off x="2520206" y="2978370"/>
                <a:ext cx="71068" cy="1443115"/>
              </a:xfrm>
              <a:prstGeom prst="parallelogram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  <a:shade val="30000"/>
                      <a:satMod val="115000"/>
                    </a:schemeClr>
                  </a:gs>
                  <a:gs pos="50000">
                    <a:schemeClr val="bg1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75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grpSp>
            <p:nvGrpSpPr>
              <p:cNvPr id="164" name="Group 569">
                <a:extLst>
                  <a:ext uri="{FF2B5EF4-FFF2-40B4-BE49-F238E27FC236}">
                    <a16:creationId xmlns:a16="http://schemas.microsoft.com/office/drawing/2014/main" id="{25D7D9B5-D1F9-EE95-04D9-273A584F24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15345" y="5410521"/>
                <a:ext cx="273843" cy="421481"/>
                <a:chOff x="2947988" y="4836318"/>
                <a:chExt cx="273843" cy="421481"/>
              </a:xfrm>
            </p:grpSpPr>
            <p:sp>
              <p:nvSpPr>
                <p:cNvPr id="190" name="Freeform 102">
                  <a:extLst>
                    <a:ext uri="{FF2B5EF4-FFF2-40B4-BE49-F238E27FC236}">
                      <a16:creationId xmlns:a16="http://schemas.microsoft.com/office/drawing/2014/main" id="{C2F48A24-D68A-BE74-3E7E-F9EE8EE9AC5D}"/>
                    </a:ext>
                  </a:extLst>
                </p:cNvPr>
                <p:cNvSpPr/>
                <p:nvPr/>
              </p:nvSpPr>
              <p:spPr>
                <a:xfrm>
                  <a:off x="2949404" y="4837014"/>
                  <a:ext cx="168786" cy="420785"/>
                </a:xfrm>
                <a:custGeom>
                  <a:avLst/>
                  <a:gdLst>
                    <a:gd name="connsiteX0" fmla="*/ 0 w 169069"/>
                    <a:gd name="connsiteY0" fmla="*/ 59531 h 421481"/>
                    <a:gd name="connsiteX1" fmla="*/ 50006 w 169069"/>
                    <a:gd name="connsiteY1" fmla="*/ 45244 h 421481"/>
                    <a:gd name="connsiteX2" fmla="*/ 121444 w 169069"/>
                    <a:gd name="connsiteY2" fmla="*/ 0 h 421481"/>
                    <a:gd name="connsiteX3" fmla="*/ 150019 w 169069"/>
                    <a:gd name="connsiteY3" fmla="*/ 107156 h 421481"/>
                    <a:gd name="connsiteX4" fmla="*/ 164306 w 169069"/>
                    <a:gd name="connsiteY4" fmla="*/ 214313 h 421481"/>
                    <a:gd name="connsiteX5" fmla="*/ 169069 w 169069"/>
                    <a:gd name="connsiteY5" fmla="*/ 376238 h 421481"/>
                    <a:gd name="connsiteX6" fmla="*/ 142875 w 169069"/>
                    <a:gd name="connsiteY6" fmla="*/ 421481 h 421481"/>
                    <a:gd name="connsiteX7" fmla="*/ 111919 w 169069"/>
                    <a:gd name="connsiteY7" fmla="*/ 371475 h 421481"/>
                    <a:gd name="connsiteX8" fmla="*/ 0 w 169069"/>
                    <a:gd name="connsiteY8" fmla="*/ 59531 h 421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9069" h="421481">
                      <a:moveTo>
                        <a:pt x="0" y="59531"/>
                      </a:moveTo>
                      <a:lnTo>
                        <a:pt x="50006" y="45244"/>
                      </a:lnTo>
                      <a:lnTo>
                        <a:pt x="121444" y="0"/>
                      </a:lnTo>
                      <a:lnTo>
                        <a:pt x="150019" y="107156"/>
                      </a:lnTo>
                      <a:lnTo>
                        <a:pt x="164306" y="214313"/>
                      </a:lnTo>
                      <a:lnTo>
                        <a:pt x="169069" y="376238"/>
                      </a:lnTo>
                      <a:lnTo>
                        <a:pt x="142875" y="421481"/>
                      </a:lnTo>
                      <a:lnTo>
                        <a:pt x="111919" y="371475"/>
                      </a:lnTo>
                      <a:lnTo>
                        <a:pt x="0" y="59531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6600">
                        <a:shade val="30000"/>
                        <a:satMod val="115000"/>
                      </a:srgbClr>
                    </a:gs>
                    <a:gs pos="50000">
                      <a:srgbClr val="FF6600">
                        <a:shade val="67500"/>
                        <a:satMod val="115000"/>
                      </a:srgbClr>
                    </a:gs>
                    <a:gs pos="100000">
                      <a:srgbClr val="FF66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US">
                    <a:latin typeface="Verdana" pitchFamily="34" charset="0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191" name="Freeform 103">
                  <a:extLst>
                    <a:ext uri="{FF2B5EF4-FFF2-40B4-BE49-F238E27FC236}">
                      <a16:creationId xmlns:a16="http://schemas.microsoft.com/office/drawing/2014/main" id="{AC492D0E-98EF-00C2-EC22-9DEC0A8DE7F1}"/>
                    </a:ext>
                  </a:extLst>
                </p:cNvPr>
                <p:cNvSpPr/>
                <p:nvPr/>
              </p:nvSpPr>
              <p:spPr>
                <a:xfrm>
                  <a:off x="3044161" y="4952581"/>
                  <a:ext cx="177670" cy="71119"/>
                </a:xfrm>
                <a:custGeom>
                  <a:avLst/>
                  <a:gdLst>
                    <a:gd name="connsiteX0" fmla="*/ 35718 w 178593"/>
                    <a:gd name="connsiteY0" fmla="*/ 0 h 71437"/>
                    <a:gd name="connsiteX1" fmla="*/ 178593 w 178593"/>
                    <a:gd name="connsiteY1" fmla="*/ 7144 h 71437"/>
                    <a:gd name="connsiteX2" fmla="*/ 150018 w 178593"/>
                    <a:gd name="connsiteY2" fmla="*/ 71437 h 71437"/>
                    <a:gd name="connsiteX3" fmla="*/ 0 w 178593"/>
                    <a:gd name="connsiteY3" fmla="*/ 61912 h 71437"/>
                    <a:gd name="connsiteX4" fmla="*/ 35718 w 178593"/>
                    <a:gd name="connsiteY4" fmla="*/ 0 h 714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8593" h="71437">
                      <a:moveTo>
                        <a:pt x="35718" y="0"/>
                      </a:moveTo>
                      <a:lnTo>
                        <a:pt x="178593" y="7144"/>
                      </a:lnTo>
                      <a:lnTo>
                        <a:pt x="150018" y="71437"/>
                      </a:lnTo>
                      <a:lnTo>
                        <a:pt x="0" y="61912"/>
                      </a:lnTo>
                      <a:lnTo>
                        <a:pt x="35718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6600">
                        <a:shade val="30000"/>
                        <a:satMod val="115000"/>
                      </a:srgbClr>
                    </a:gs>
                    <a:gs pos="50000">
                      <a:srgbClr val="FF6600">
                        <a:shade val="67500"/>
                        <a:satMod val="115000"/>
                      </a:srgbClr>
                    </a:gs>
                    <a:gs pos="100000">
                      <a:srgbClr val="FF66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US">
                    <a:latin typeface="Verdana" pitchFamily="34" charset="0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192" name="Freeform 104">
                  <a:extLst>
                    <a:ext uri="{FF2B5EF4-FFF2-40B4-BE49-F238E27FC236}">
                      <a16:creationId xmlns:a16="http://schemas.microsoft.com/office/drawing/2014/main" id="{B74A5388-5043-EAF3-71A7-D5EE8401B5C1}"/>
                    </a:ext>
                  </a:extLst>
                </p:cNvPr>
                <p:cNvSpPr/>
                <p:nvPr/>
              </p:nvSpPr>
              <p:spPr>
                <a:xfrm>
                  <a:off x="3061928" y="5011846"/>
                  <a:ext cx="82913" cy="56303"/>
                </a:xfrm>
                <a:custGeom>
                  <a:avLst/>
                  <a:gdLst>
                    <a:gd name="connsiteX0" fmla="*/ 0 w 85725"/>
                    <a:gd name="connsiteY0" fmla="*/ 0 h 54769"/>
                    <a:gd name="connsiteX1" fmla="*/ 28575 w 85725"/>
                    <a:gd name="connsiteY1" fmla="*/ 54769 h 54769"/>
                    <a:gd name="connsiteX2" fmla="*/ 85725 w 85725"/>
                    <a:gd name="connsiteY2" fmla="*/ 7144 h 54769"/>
                    <a:gd name="connsiteX3" fmla="*/ 0 w 85725"/>
                    <a:gd name="connsiteY3" fmla="*/ 0 h 547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5725" h="54769">
                      <a:moveTo>
                        <a:pt x="0" y="0"/>
                      </a:moveTo>
                      <a:lnTo>
                        <a:pt x="28575" y="54769"/>
                      </a:lnTo>
                      <a:lnTo>
                        <a:pt x="85725" y="714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933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US">
                    <a:latin typeface="Verdana" pitchFamily="34" charset="0"/>
                    <a:ea typeface="Verdana" pitchFamily="34" charset="0"/>
                    <a:cs typeface="Verdana" pitchFamily="34" charset="0"/>
                  </a:endParaRPr>
                </a:p>
              </p:txBody>
            </p:sp>
          </p:grpSp>
          <p:grpSp>
            <p:nvGrpSpPr>
              <p:cNvPr id="165" name="Group 570">
                <a:extLst>
                  <a:ext uri="{FF2B5EF4-FFF2-40B4-BE49-F238E27FC236}">
                    <a16:creationId xmlns:a16="http://schemas.microsoft.com/office/drawing/2014/main" id="{6C7A52E9-8955-F5E6-814D-BD5CDFD8F7A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42262" y="4797960"/>
                <a:ext cx="166688" cy="252413"/>
                <a:chOff x="2247900" y="4402931"/>
                <a:chExt cx="166688" cy="252413"/>
              </a:xfrm>
            </p:grpSpPr>
            <p:sp>
              <p:nvSpPr>
                <p:cNvPr id="188" name="Freeform 100">
                  <a:extLst>
                    <a:ext uri="{FF2B5EF4-FFF2-40B4-BE49-F238E27FC236}">
                      <a16:creationId xmlns:a16="http://schemas.microsoft.com/office/drawing/2014/main" id="{84296929-B85F-6D3F-5C58-000BC281FA8E}"/>
                    </a:ext>
                  </a:extLst>
                </p:cNvPr>
                <p:cNvSpPr/>
                <p:nvPr/>
              </p:nvSpPr>
              <p:spPr>
                <a:xfrm>
                  <a:off x="2248853" y="4402789"/>
                  <a:ext cx="165824" cy="251879"/>
                </a:xfrm>
                <a:custGeom>
                  <a:avLst/>
                  <a:gdLst>
                    <a:gd name="connsiteX0" fmla="*/ 0 w 166688"/>
                    <a:gd name="connsiteY0" fmla="*/ 4763 h 252413"/>
                    <a:gd name="connsiteX1" fmla="*/ 164306 w 166688"/>
                    <a:gd name="connsiteY1" fmla="*/ 0 h 252413"/>
                    <a:gd name="connsiteX2" fmla="*/ 166688 w 166688"/>
                    <a:gd name="connsiteY2" fmla="*/ 64294 h 252413"/>
                    <a:gd name="connsiteX3" fmla="*/ 130969 w 166688"/>
                    <a:gd name="connsiteY3" fmla="*/ 71438 h 252413"/>
                    <a:gd name="connsiteX4" fmla="*/ 130969 w 166688"/>
                    <a:gd name="connsiteY4" fmla="*/ 150019 h 252413"/>
                    <a:gd name="connsiteX5" fmla="*/ 102394 w 166688"/>
                    <a:gd name="connsiteY5" fmla="*/ 252413 h 252413"/>
                    <a:gd name="connsiteX6" fmla="*/ 47625 w 166688"/>
                    <a:gd name="connsiteY6" fmla="*/ 142875 h 252413"/>
                    <a:gd name="connsiteX7" fmla="*/ 40481 w 166688"/>
                    <a:gd name="connsiteY7" fmla="*/ 66675 h 252413"/>
                    <a:gd name="connsiteX8" fmla="*/ 9525 w 166688"/>
                    <a:gd name="connsiteY8" fmla="*/ 54769 h 252413"/>
                    <a:gd name="connsiteX9" fmla="*/ 0 w 166688"/>
                    <a:gd name="connsiteY9" fmla="*/ 4763 h 252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6688" h="252413">
                      <a:moveTo>
                        <a:pt x="0" y="4763"/>
                      </a:moveTo>
                      <a:lnTo>
                        <a:pt x="164306" y="0"/>
                      </a:lnTo>
                      <a:lnTo>
                        <a:pt x="166688" y="64294"/>
                      </a:lnTo>
                      <a:lnTo>
                        <a:pt x="130969" y="71438"/>
                      </a:lnTo>
                      <a:lnTo>
                        <a:pt x="130969" y="150019"/>
                      </a:lnTo>
                      <a:lnTo>
                        <a:pt x="102394" y="252413"/>
                      </a:lnTo>
                      <a:lnTo>
                        <a:pt x="47625" y="142875"/>
                      </a:lnTo>
                      <a:lnTo>
                        <a:pt x="40481" y="66675"/>
                      </a:lnTo>
                      <a:lnTo>
                        <a:pt x="9525" y="54769"/>
                      </a:lnTo>
                      <a:lnTo>
                        <a:pt x="0" y="4763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6600">
                        <a:shade val="30000"/>
                        <a:satMod val="115000"/>
                      </a:srgbClr>
                    </a:gs>
                    <a:gs pos="50000">
                      <a:srgbClr val="FF6600">
                        <a:shade val="67500"/>
                        <a:satMod val="115000"/>
                      </a:srgbClr>
                    </a:gs>
                    <a:gs pos="100000">
                      <a:srgbClr val="FF66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US">
                    <a:latin typeface="Verdana" pitchFamily="34" charset="0"/>
                    <a:ea typeface="Verdana" pitchFamily="34" charset="0"/>
                    <a:cs typeface="Verdana" pitchFamily="34" charset="0"/>
                  </a:endParaRPr>
                </a:p>
              </p:txBody>
            </p:sp>
            <p:cxnSp>
              <p:nvCxnSpPr>
                <p:cNvPr id="189" name="Straight Connector 188">
                  <a:extLst>
                    <a:ext uri="{FF2B5EF4-FFF2-40B4-BE49-F238E27FC236}">
                      <a16:creationId xmlns:a16="http://schemas.microsoft.com/office/drawing/2014/main" id="{C4CB11D7-7154-1248-9029-92192CB3E363}"/>
                    </a:ext>
                  </a:extLst>
                </p:cNvPr>
                <p:cNvCxnSpPr>
                  <a:stCxn id="188" idx="7"/>
                  <a:endCxn id="188" idx="3"/>
                </p:cNvCxnSpPr>
                <p:nvPr/>
              </p:nvCxnSpPr>
              <p:spPr>
                <a:xfrm>
                  <a:off x="2290309" y="4467981"/>
                  <a:ext cx="88834" cy="592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6" name="Group 571">
                <a:extLst>
                  <a:ext uri="{FF2B5EF4-FFF2-40B4-BE49-F238E27FC236}">
                    <a16:creationId xmlns:a16="http://schemas.microsoft.com/office/drawing/2014/main" id="{83E0FF55-6CB4-3560-69D6-0715896D7FB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89041" y="5250848"/>
                <a:ext cx="280988" cy="423862"/>
                <a:chOff x="1312069" y="4843462"/>
                <a:chExt cx="280988" cy="423862"/>
              </a:xfrm>
            </p:grpSpPr>
            <p:sp>
              <p:nvSpPr>
                <p:cNvPr id="185" name="Freeform 97">
                  <a:extLst>
                    <a:ext uri="{FF2B5EF4-FFF2-40B4-BE49-F238E27FC236}">
                      <a16:creationId xmlns:a16="http://schemas.microsoft.com/office/drawing/2014/main" id="{D26EFF0C-177E-2188-2395-4EEEA7917E3B}"/>
                    </a:ext>
                  </a:extLst>
                </p:cNvPr>
                <p:cNvSpPr/>
                <p:nvPr/>
              </p:nvSpPr>
              <p:spPr>
                <a:xfrm>
                  <a:off x="1421633" y="4843815"/>
                  <a:ext cx="171748" cy="423746"/>
                </a:xfrm>
                <a:custGeom>
                  <a:avLst/>
                  <a:gdLst>
                    <a:gd name="connsiteX0" fmla="*/ 57150 w 171450"/>
                    <a:gd name="connsiteY0" fmla="*/ 0 h 423862"/>
                    <a:gd name="connsiteX1" fmla="*/ 135731 w 171450"/>
                    <a:gd name="connsiteY1" fmla="*/ 73819 h 423862"/>
                    <a:gd name="connsiteX2" fmla="*/ 171450 w 171450"/>
                    <a:gd name="connsiteY2" fmla="*/ 69056 h 423862"/>
                    <a:gd name="connsiteX3" fmla="*/ 38100 w 171450"/>
                    <a:gd name="connsiteY3" fmla="*/ 392906 h 423862"/>
                    <a:gd name="connsiteX4" fmla="*/ 38100 w 171450"/>
                    <a:gd name="connsiteY4" fmla="*/ 423862 h 423862"/>
                    <a:gd name="connsiteX5" fmla="*/ 7143 w 171450"/>
                    <a:gd name="connsiteY5" fmla="*/ 373856 h 423862"/>
                    <a:gd name="connsiteX6" fmla="*/ 0 w 171450"/>
                    <a:gd name="connsiteY6" fmla="*/ 219075 h 423862"/>
                    <a:gd name="connsiteX7" fmla="*/ 33337 w 171450"/>
                    <a:gd name="connsiteY7" fmla="*/ 97631 h 423862"/>
                    <a:gd name="connsiteX8" fmla="*/ 57150 w 171450"/>
                    <a:gd name="connsiteY8" fmla="*/ 0 h 423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1450" h="423862">
                      <a:moveTo>
                        <a:pt x="57150" y="0"/>
                      </a:moveTo>
                      <a:lnTo>
                        <a:pt x="135731" y="73819"/>
                      </a:lnTo>
                      <a:lnTo>
                        <a:pt x="171450" y="69056"/>
                      </a:lnTo>
                      <a:lnTo>
                        <a:pt x="38100" y="392906"/>
                      </a:lnTo>
                      <a:lnTo>
                        <a:pt x="38100" y="423862"/>
                      </a:lnTo>
                      <a:lnTo>
                        <a:pt x="7143" y="373856"/>
                      </a:lnTo>
                      <a:lnTo>
                        <a:pt x="0" y="219075"/>
                      </a:lnTo>
                      <a:lnTo>
                        <a:pt x="33337" y="97631"/>
                      </a:lnTo>
                      <a:lnTo>
                        <a:pt x="5715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6600">
                        <a:shade val="30000"/>
                        <a:satMod val="115000"/>
                      </a:srgbClr>
                    </a:gs>
                    <a:gs pos="50000">
                      <a:srgbClr val="FF6600">
                        <a:shade val="67500"/>
                        <a:satMod val="115000"/>
                      </a:srgbClr>
                    </a:gs>
                    <a:gs pos="100000">
                      <a:srgbClr val="FF66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US">
                    <a:latin typeface="Verdana" pitchFamily="34" charset="0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186" name="Freeform 98">
                  <a:extLst>
                    <a:ext uri="{FF2B5EF4-FFF2-40B4-BE49-F238E27FC236}">
                      <a16:creationId xmlns:a16="http://schemas.microsoft.com/office/drawing/2014/main" id="{12C0D8E3-D205-0ADA-D556-B61ED542E79A}"/>
                    </a:ext>
                  </a:extLst>
                </p:cNvPr>
                <p:cNvSpPr/>
                <p:nvPr/>
              </p:nvSpPr>
              <p:spPr>
                <a:xfrm>
                  <a:off x="1312069" y="4971234"/>
                  <a:ext cx="177671" cy="62230"/>
                </a:xfrm>
                <a:custGeom>
                  <a:avLst/>
                  <a:gdLst>
                    <a:gd name="connsiteX0" fmla="*/ 0 w 178594"/>
                    <a:gd name="connsiteY0" fmla="*/ 7144 h 61913"/>
                    <a:gd name="connsiteX1" fmla="*/ 152400 w 178594"/>
                    <a:gd name="connsiteY1" fmla="*/ 0 h 61913"/>
                    <a:gd name="connsiteX2" fmla="*/ 178594 w 178594"/>
                    <a:gd name="connsiteY2" fmla="*/ 54769 h 61913"/>
                    <a:gd name="connsiteX3" fmla="*/ 35719 w 178594"/>
                    <a:gd name="connsiteY3" fmla="*/ 61913 h 61913"/>
                    <a:gd name="connsiteX4" fmla="*/ 0 w 178594"/>
                    <a:gd name="connsiteY4" fmla="*/ 7144 h 61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8594" h="61913">
                      <a:moveTo>
                        <a:pt x="0" y="7144"/>
                      </a:moveTo>
                      <a:lnTo>
                        <a:pt x="152400" y="0"/>
                      </a:lnTo>
                      <a:lnTo>
                        <a:pt x="178594" y="54769"/>
                      </a:lnTo>
                      <a:lnTo>
                        <a:pt x="35719" y="61913"/>
                      </a:lnTo>
                      <a:lnTo>
                        <a:pt x="0" y="7144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6600">
                        <a:shade val="30000"/>
                        <a:satMod val="115000"/>
                      </a:srgbClr>
                    </a:gs>
                    <a:gs pos="50000">
                      <a:srgbClr val="FF6600">
                        <a:shade val="67500"/>
                        <a:satMod val="115000"/>
                      </a:srgbClr>
                    </a:gs>
                    <a:gs pos="100000">
                      <a:srgbClr val="FF66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US">
                    <a:latin typeface="Verdana" pitchFamily="34" charset="0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187" name="Freeform 99">
                  <a:extLst>
                    <a:ext uri="{FF2B5EF4-FFF2-40B4-BE49-F238E27FC236}">
                      <a16:creationId xmlns:a16="http://schemas.microsoft.com/office/drawing/2014/main" id="{7095BEB3-0F17-CE3F-B74C-FA4526A87988}"/>
                    </a:ext>
                  </a:extLst>
                </p:cNvPr>
                <p:cNvSpPr/>
                <p:nvPr/>
              </p:nvSpPr>
              <p:spPr>
                <a:xfrm>
                  <a:off x="1362410" y="5030500"/>
                  <a:ext cx="127330" cy="41486"/>
                </a:xfrm>
                <a:custGeom>
                  <a:avLst/>
                  <a:gdLst>
                    <a:gd name="connsiteX0" fmla="*/ 126206 w 126206"/>
                    <a:gd name="connsiteY0" fmla="*/ 0 h 40481"/>
                    <a:gd name="connsiteX1" fmla="*/ 76200 w 126206"/>
                    <a:gd name="connsiteY1" fmla="*/ 40481 h 40481"/>
                    <a:gd name="connsiteX2" fmla="*/ 0 w 126206"/>
                    <a:gd name="connsiteY2" fmla="*/ 2381 h 40481"/>
                    <a:gd name="connsiteX3" fmla="*/ 126206 w 126206"/>
                    <a:gd name="connsiteY3" fmla="*/ 0 h 40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6206" h="40481">
                      <a:moveTo>
                        <a:pt x="126206" y="0"/>
                      </a:moveTo>
                      <a:lnTo>
                        <a:pt x="76200" y="40481"/>
                      </a:lnTo>
                      <a:lnTo>
                        <a:pt x="0" y="2381"/>
                      </a:lnTo>
                      <a:lnTo>
                        <a:pt x="126206" y="0"/>
                      </a:lnTo>
                      <a:close/>
                    </a:path>
                  </a:pathLst>
                </a:custGeom>
                <a:solidFill>
                  <a:srgbClr val="9933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US">
                    <a:latin typeface="Verdana" pitchFamily="34" charset="0"/>
                    <a:ea typeface="Verdana" pitchFamily="34" charset="0"/>
                    <a:cs typeface="Verdana" pitchFamily="34" charset="0"/>
                  </a:endParaRPr>
                </a:p>
              </p:txBody>
            </p:sp>
          </p:grpSp>
          <p:grpSp>
            <p:nvGrpSpPr>
              <p:cNvPr id="167" name="Group 542">
                <a:extLst>
                  <a:ext uri="{FF2B5EF4-FFF2-40B4-BE49-F238E27FC236}">
                    <a16:creationId xmlns:a16="http://schemas.microsoft.com/office/drawing/2014/main" id="{F78CB7BA-6A84-FA30-C555-B75DDD4CB691}"/>
                  </a:ext>
                </a:extLst>
              </p:cNvPr>
              <p:cNvGrpSpPr/>
              <p:nvPr/>
            </p:nvGrpSpPr>
            <p:grpSpPr>
              <a:xfrm>
                <a:off x="1586877" y="4819328"/>
                <a:ext cx="228601" cy="200026"/>
                <a:chOff x="2328862" y="2776537"/>
                <a:chExt cx="228601" cy="200026"/>
              </a:xfrm>
              <a:solidFill>
                <a:schemeClr val="tx1">
                  <a:lumMod val="65000"/>
                  <a:lumOff val="35000"/>
                </a:schemeClr>
              </a:solidFill>
            </p:grpSpPr>
            <p:sp>
              <p:nvSpPr>
                <p:cNvPr id="183" name="Freeform 95">
                  <a:extLst>
                    <a:ext uri="{FF2B5EF4-FFF2-40B4-BE49-F238E27FC236}">
                      <a16:creationId xmlns:a16="http://schemas.microsoft.com/office/drawing/2014/main" id="{32A928F7-9FE4-212E-BD70-CD04E2A1D712}"/>
                    </a:ext>
                  </a:extLst>
                </p:cNvPr>
                <p:cNvSpPr/>
                <p:nvPr/>
              </p:nvSpPr>
              <p:spPr>
                <a:xfrm>
                  <a:off x="2328862" y="2793207"/>
                  <a:ext cx="95250" cy="183356"/>
                </a:xfrm>
                <a:custGeom>
                  <a:avLst/>
                  <a:gdLst>
                    <a:gd name="connsiteX0" fmla="*/ 95250 w 95250"/>
                    <a:gd name="connsiteY0" fmla="*/ 0 h 183356"/>
                    <a:gd name="connsiteX1" fmla="*/ 78582 w 95250"/>
                    <a:gd name="connsiteY1" fmla="*/ 50006 h 183356"/>
                    <a:gd name="connsiteX2" fmla="*/ 42863 w 95250"/>
                    <a:gd name="connsiteY2" fmla="*/ 150019 h 183356"/>
                    <a:gd name="connsiteX3" fmla="*/ 59532 w 95250"/>
                    <a:gd name="connsiteY3" fmla="*/ 176213 h 183356"/>
                    <a:gd name="connsiteX4" fmla="*/ 54769 w 95250"/>
                    <a:gd name="connsiteY4" fmla="*/ 183356 h 183356"/>
                    <a:gd name="connsiteX5" fmla="*/ 11907 w 95250"/>
                    <a:gd name="connsiteY5" fmla="*/ 176213 h 183356"/>
                    <a:gd name="connsiteX6" fmla="*/ 0 w 95250"/>
                    <a:gd name="connsiteY6" fmla="*/ 154781 h 183356"/>
                    <a:gd name="connsiteX7" fmla="*/ 35719 w 95250"/>
                    <a:gd name="connsiteY7" fmla="*/ 9525 h 183356"/>
                    <a:gd name="connsiteX8" fmla="*/ 95250 w 95250"/>
                    <a:gd name="connsiteY8" fmla="*/ 0 h 1833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5250" h="183356">
                      <a:moveTo>
                        <a:pt x="95250" y="0"/>
                      </a:moveTo>
                      <a:lnTo>
                        <a:pt x="78582" y="50006"/>
                      </a:lnTo>
                      <a:lnTo>
                        <a:pt x="42863" y="150019"/>
                      </a:lnTo>
                      <a:lnTo>
                        <a:pt x="59532" y="176213"/>
                      </a:lnTo>
                      <a:lnTo>
                        <a:pt x="54769" y="183356"/>
                      </a:lnTo>
                      <a:lnTo>
                        <a:pt x="11907" y="176213"/>
                      </a:lnTo>
                      <a:lnTo>
                        <a:pt x="0" y="154781"/>
                      </a:lnTo>
                      <a:lnTo>
                        <a:pt x="35719" y="9525"/>
                      </a:lnTo>
                      <a:lnTo>
                        <a:pt x="95250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US">
                    <a:latin typeface="Verdana" pitchFamily="34" charset="0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184" name="Freeform 96">
                  <a:extLst>
                    <a:ext uri="{FF2B5EF4-FFF2-40B4-BE49-F238E27FC236}">
                      <a16:creationId xmlns:a16="http://schemas.microsoft.com/office/drawing/2014/main" id="{833C309F-C5B9-3E23-1160-67E12764B628}"/>
                    </a:ext>
                  </a:extLst>
                </p:cNvPr>
                <p:cNvSpPr/>
                <p:nvPr/>
              </p:nvSpPr>
              <p:spPr>
                <a:xfrm>
                  <a:off x="2359820" y="2776537"/>
                  <a:ext cx="197643" cy="119063"/>
                </a:xfrm>
                <a:custGeom>
                  <a:avLst/>
                  <a:gdLst>
                    <a:gd name="connsiteX0" fmla="*/ 0 w 197643"/>
                    <a:gd name="connsiteY0" fmla="*/ 23813 h 119063"/>
                    <a:gd name="connsiteX1" fmla="*/ 54768 w 197643"/>
                    <a:gd name="connsiteY1" fmla="*/ 0 h 119063"/>
                    <a:gd name="connsiteX2" fmla="*/ 135731 w 197643"/>
                    <a:gd name="connsiteY2" fmla="*/ 7144 h 119063"/>
                    <a:gd name="connsiteX3" fmla="*/ 197643 w 197643"/>
                    <a:gd name="connsiteY3" fmla="*/ 21432 h 119063"/>
                    <a:gd name="connsiteX4" fmla="*/ 176212 w 197643"/>
                    <a:gd name="connsiteY4" fmla="*/ 119063 h 119063"/>
                    <a:gd name="connsiteX5" fmla="*/ 114300 w 197643"/>
                    <a:gd name="connsiteY5" fmla="*/ 100013 h 119063"/>
                    <a:gd name="connsiteX6" fmla="*/ 38100 w 197643"/>
                    <a:gd name="connsiteY6" fmla="*/ 100013 h 119063"/>
                    <a:gd name="connsiteX7" fmla="*/ 59531 w 197643"/>
                    <a:gd name="connsiteY7" fmla="*/ 28575 h 119063"/>
                    <a:gd name="connsiteX8" fmla="*/ 0 w 197643"/>
                    <a:gd name="connsiteY8" fmla="*/ 23813 h 119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7643" h="119063">
                      <a:moveTo>
                        <a:pt x="0" y="23813"/>
                      </a:moveTo>
                      <a:lnTo>
                        <a:pt x="54768" y="0"/>
                      </a:lnTo>
                      <a:lnTo>
                        <a:pt x="135731" y="7144"/>
                      </a:lnTo>
                      <a:lnTo>
                        <a:pt x="197643" y="21432"/>
                      </a:lnTo>
                      <a:lnTo>
                        <a:pt x="176212" y="119063"/>
                      </a:lnTo>
                      <a:lnTo>
                        <a:pt x="114300" y="100013"/>
                      </a:lnTo>
                      <a:lnTo>
                        <a:pt x="38100" y="100013"/>
                      </a:lnTo>
                      <a:lnTo>
                        <a:pt x="59531" y="28575"/>
                      </a:lnTo>
                      <a:lnTo>
                        <a:pt x="0" y="23813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US">
                    <a:latin typeface="Verdana" pitchFamily="34" charset="0"/>
                    <a:ea typeface="Verdana" pitchFamily="34" charset="0"/>
                    <a:cs typeface="Verdana" pitchFamily="34" charset="0"/>
                  </a:endParaRPr>
                </a:p>
              </p:txBody>
            </p:sp>
          </p:grpSp>
          <p:sp>
            <p:nvSpPr>
              <p:cNvPr id="168" name="Freeform 80">
                <a:extLst>
                  <a:ext uri="{FF2B5EF4-FFF2-40B4-BE49-F238E27FC236}">
                    <a16:creationId xmlns:a16="http://schemas.microsoft.com/office/drawing/2014/main" id="{AD6D6F4B-75A3-9057-CE21-AD0AAC0CD8AC}"/>
                  </a:ext>
                </a:extLst>
              </p:cNvPr>
              <p:cNvSpPr/>
              <p:nvPr/>
            </p:nvSpPr>
            <p:spPr>
              <a:xfrm>
                <a:off x="2389915" y="4329622"/>
                <a:ext cx="245778" cy="109642"/>
              </a:xfrm>
              <a:custGeom>
                <a:avLst/>
                <a:gdLst>
                  <a:gd name="connsiteX0" fmla="*/ 245269 w 246856"/>
                  <a:gd name="connsiteY0" fmla="*/ 85725 h 109538"/>
                  <a:gd name="connsiteX1" fmla="*/ 204788 w 246856"/>
                  <a:gd name="connsiteY1" fmla="*/ 107156 h 109538"/>
                  <a:gd name="connsiteX2" fmla="*/ 42863 w 246856"/>
                  <a:gd name="connsiteY2" fmla="*/ 109538 h 109538"/>
                  <a:gd name="connsiteX3" fmla="*/ 2382 w 246856"/>
                  <a:gd name="connsiteY3" fmla="*/ 100013 h 109538"/>
                  <a:gd name="connsiteX4" fmla="*/ 0 w 246856"/>
                  <a:gd name="connsiteY4" fmla="*/ 19050 h 109538"/>
                  <a:gd name="connsiteX5" fmla="*/ 26194 w 246856"/>
                  <a:gd name="connsiteY5" fmla="*/ 4763 h 109538"/>
                  <a:gd name="connsiteX6" fmla="*/ 228600 w 246856"/>
                  <a:gd name="connsiteY6" fmla="*/ 0 h 109538"/>
                  <a:gd name="connsiteX7" fmla="*/ 245269 w 246856"/>
                  <a:gd name="connsiteY7" fmla="*/ 23813 h 109538"/>
                  <a:gd name="connsiteX8" fmla="*/ 245269 w 246856"/>
                  <a:gd name="connsiteY8" fmla="*/ 85725 h 109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6856" h="109538">
                    <a:moveTo>
                      <a:pt x="245269" y="85725"/>
                    </a:moveTo>
                    <a:lnTo>
                      <a:pt x="204788" y="107156"/>
                    </a:lnTo>
                    <a:lnTo>
                      <a:pt x="42863" y="109538"/>
                    </a:lnTo>
                    <a:lnTo>
                      <a:pt x="2382" y="100013"/>
                    </a:lnTo>
                    <a:lnTo>
                      <a:pt x="0" y="19050"/>
                    </a:lnTo>
                    <a:lnTo>
                      <a:pt x="26194" y="4763"/>
                    </a:lnTo>
                    <a:lnTo>
                      <a:pt x="228600" y="0"/>
                    </a:lnTo>
                    <a:lnTo>
                      <a:pt x="245269" y="23813"/>
                    </a:lnTo>
                    <a:cubicBezTo>
                      <a:pt x="246063" y="46038"/>
                      <a:pt x="246856" y="68263"/>
                      <a:pt x="245269" y="85725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69" name="Parallelogram 168">
                <a:extLst>
                  <a:ext uri="{FF2B5EF4-FFF2-40B4-BE49-F238E27FC236}">
                    <a16:creationId xmlns:a16="http://schemas.microsoft.com/office/drawing/2014/main" id="{BBB6838D-BFE9-5C61-AE44-DE689E0DC54E}"/>
                  </a:ext>
                </a:extLst>
              </p:cNvPr>
              <p:cNvSpPr/>
              <p:nvPr/>
            </p:nvSpPr>
            <p:spPr>
              <a:xfrm rot="20545172">
                <a:off x="2815705" y="2884433"/>
                <a:ext cx="80960" cy="2058361"/>
              </a:xfrm>
              <a:prstGeom prst="parallelogram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  <a:shade val="30000"/>
                      <a:satMod val="115000"/>
                    </a:schemeClr>
                  </a:gs>
                  <a:gs pos="50000">
                    <a:schemeClr val="bg1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grpSp>
            <p:nvGrpSpPr>
              <p:cNvPr id="170" name="Group 586">
                <a:extLst>
                  <a:ext uri="{FF2B5EF4-FFF2-40B4-BE49-F238E27FC236}">
                    <a16:creationId xmlns:a16="http://schemas.microsoft.com/office/drawing/2014/main" id="{FE3CF484-6D0F-4F64-53BB-72DDEFEE69F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97121" y="2711675"/>
                <a:ext cx="485775" cy="285751"/>
                <a:chOff x="2197121" y="2711675"/>
                <a:chExt cx="485775" cy="285751"/>
              </a:xfrm>
            </p:grpSpPr>
            <p:sp>
              <p:nvSpPr>
                <p:cNvPr id="174" name="Freeform 86">
                  <a:extLst>
                    <a:ext uri="{FF2B5EF4-FFF2-40B4-BE49-F238E27FC236}">
                      <a16:creationId xmlns:a16="http://schemas.microsoft.com/office/drawing/2014/main" id="{BA64352E-3C24-1BD3-FF68-6645EF23B8A4}"/>
                    </a:ext>
                  </a:extLst>
                </p:cNvPr>
                <p:cNvSpPr/>
                <p:nvPr/>
              </p:nvSpPr>
              <p:spPr>
                <a:xfrm>
                  <a:off x="2351421" y="2812426"/>
                  <a:ext cx="228009" cy="183723"/>
                </a:xfrm>
                <a:custGeom>
                  <a:avLst/>
                  <a:gdLst>
                    <a:gd name="connsiteX0" fmla="*/ 0 w 195262"/>
                    <a:gd name="connsiteY0" fmla="*/ 183356 h 183356"/>
                    <a:gd name="connsiteX1" fmla="*/ 195262 w 195262"/>
                    <a:gd name="connsiteY1" fmla="*/ 180975 h 183356"/>
                    <a:gd name="connsiteX2" fmla="*/ 185737 w 195262"/>
                    <a:gd name="connsiteY2" fmla="*/ 0 h 183356"/>
                    <a:gd name="connsiteX3" fmla="*/ 4762 w 195262"/>
                    <a:gd name="connsiteY3" fmla="*/ 4762 h 183356"/>
                    <a:gd name="connsiteX4" fmla="*/ 0 w 195262"/>
                    <a:gd name="connsiteY4" fmla="*/ 183356 h 1833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5262" h="183356">
                      <a:moveTo>
                        <a:pt x="0" y="183356"/>
                      </a:moveTo>
                      <a:lnTo>
                        <a:pt x="195262" y="180975"/>
                      </a:lnTo>
                      <a:lnTo>
                        <a:pt x="185737" y="0"/>
                      </a:lnTo>
                      <a:lnTo>
                        <a:pt x="4762" y="4762"/>
                      </a:lnTo>
                      <a:lnTo>
                        <a:pt x="0" y="183356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6600">
                        <a:shade val="30000"/>
                        <a:satMod val="115000"/>
                      </a:srgbClr>
                    </a:gs>
                    <a:gs pos="50000">
                      <a:srgbClr val="FF6600">
                        <a:shade val="67500"/>
                        <a:satMod val="115000"/>
                      </a:srgbClr>
                    </a:gs>
                    <a:gs pos="100000">
                      <a:srgbClr val="FF66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US">
                    <a:latin typeface="Verdana" pitchFamily="34" charset="0"/>
                    <a:ea typeface="Verdana" pitchFamily="34" charset="0"/>
                    <a:cs typeface="Verdana" pitchFamily="34" charset="0"/>
                  </a:endParaRPr>
                </a:p>
              </p:txBody>
            </p:sp>
            <p:grpSp>
              <p:nvGrpSpPr>
                <p:cNvPr id="175" name="Group 584">
                  <a:extLst>
                    <a:ext uri="{FF2B5EF4-FFF2-40B4-BE49-F238E27FC236}">
                      <a16:creationId xmlns:a16="http://schemas.microsoft.com/office/drawing/2014/main" id="{60D2FFE2-A1E4-09BE-3C45-13E600B22BB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16044" y="2829642"/>
                  <a:ext cx="68258" cy="147736"/>
                  <a:chOff x="2946172" y="2588419"/>
                  <a:chExt cx="71851" cy="164151"/>
                </a:xfrm>
              </p:grpSpPr>
              <p:sp>
                <p:nvSpPr>
                  <p:cNvPr id="181" name="Rectangle 180">
                    <a:extLst>
                      <a:ext uri="{FF2B5EF4-FFF2-40B4-BE49-F238E27FC236}">
                        <a16:creationId xmlns:a16="http://schemas.microsoft.com/office/drawing/2014/main" id="{A7173676-0692-7B9E-D96C-95A351D8A5AA}"/>
                      </a:ext>
                    </a:extLst>
                  </p:cNvPr>
                  <p:cNvSpPr/>
                  <p:nvPr/>
                </p:nvSpPr>
                <p:spPr>
                  <a:xfrm>
                    <a:off x="2952956" y="2589045"/>
                    <a:ext cx="59222" cy="105361"/>
                  </a:xfrm>
                  <a:prstGeom prst="rect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Verdana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182" name="Rectangle 181">
                    <a:extLst>
                      <a:ext uri="{FF2B5EF4-FFF2-40B4-BE49-F238E27FC236}">
                        <a16:creationId xmlns:a16="http://schemas.microsoft.com/office/drawing/2014/main" id="{43DA9F98-9A8C-27B8-A6F0-4DC19A508EA8}"/>
                      </a:ext>
                    </a:extLst>
                  </p:cNvPr>
                  <p:cNvSpPr/>
                  <p:nvPr/>
                </p:nvSpPr>
                <p:spPr>
                  <a:xfrm>
                    <a:off x="2946172" y="2653067"/>
                    <a:ext cx="71851" cy="99503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chemeClr val="tx1">
                          <a:lumMod val="65000"/>
                          <a:lumOff val="35000"/>
                          <a:shade val="30000"/>
                          <a:satMod val="115000"/>
                        </a:schemeClr>
                      </a:gs>
                      <a:gs pos="50000">
                        <a:schemeClr val="tx1">
                          <a:lumMod val="65000"/>
                          <a:lumOff val="35000"/>
                          <a:shade val="67500"/>
                          <a:satMod val="1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  <a:shade val="100000"/>
                          <a:satMod val="115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Verdana" pitchFamily="34" charset="0"/>
                      <a:cs typeface="Arial" charset="0"/>
                    </a:endParaRPr>
                  </a:p>
                </p:txBody>
              </p:sp>
            </p:grpSp>
            <p:grpSp>
              <p:nvGrpSpPr>
                <p:cNvPr id="176" name="Group 554">
                  <a:extLst>
                    <a:ext uri="{FF2B5EF4-FFF2-40B4-BE49-F238E27FC236}">
                      <a16:creationId xmlns:a16="http://schemas.microsoft.com/office/drawing/2014/main" id="{EA1449F6-3D3C-CE9B-FFE3-3D0EDAFE7230}"/>
                    </a:ext>
                  </a:extLst>
                </p:cNvPr>
                <p:cNvGrpSpPr/>
                <p:nvPr/>
              </p:nvGrpSpPr>
              <p:grpSpPr>
                <a:xfrm>
                  <a:off x="2197121" y="2711675"/>
                  <a:ext cx="485775" cy="259556"/>
                  <a:chOff x="2016919" y="2702719"/>
                  <a:chExt cx="485775" cy="259556"/>
                </a:xfrm>
                <a:gradFill flip="none" rotWithShape="1">
                  <a:gsLst>
                    <a:gs pos="0">
                      <a:srgbClr val="FF6600">
                        <a:shade val="30000"/>
                        <a:satMod val="115000"/>
                      </a:srgbClr>
                    </a:gs>
                    <a:gs pos="50000">
                      <a:srgbClr val="FF6600">
                        <a:shade val="67500"/>
                        <a:satMod val="115000"/>
                      </a:srgbClr>
                    </a:gs>
                    <a:gs pos="100000">
                      <a:srgbClr val="FF66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</p:grpSpPr>
              <p:sp>
                <p:nvSpPr>
                  <p:cNvPr id="177" name="Rectangle 176">
                    <a:extLst>
                      <a:ext uri="{FF2B5EF4-FFF2-40B4-BE49-F238E27FC236}">
                        <a16:creationId xmlns:a16="http://schemas.microsoft.com/office/drawing/2014/main" id="{0786C42D-E681-5F11-05F2-D3872CA6E455}"/>
                      </a:ext>
                    </a:extLst>
                  </p:cNvPr>
                  <p:cNvSpPr/>
                  <p:nvPr/>
                </p:nvSpPr>
                <p:spPr>
                  <a:xfrm>
                    <a:off x="2124075" y="2762250"/>
                    <a:ext cx="250031" cy="59531"/>
                  </a:xfrm>
                  <a:prstGeom prst="rect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>
                      <a:defRPr/>
                    </a:pPr>
                    <a:endParaRPr lang="en-US">
                      <a:latin typeface="Verdana" pitchFamily="34" charset="0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178" name="Rectangle 177">
                    <a:extLst>
                      <a:ext uri="{FF2B5EF4-FFF2-40B4-BE49-F238E27FC236}">
                        <a16:creationId xmlns:a16="http://schemas.microsoft.com/office/drawing/2014/main" id="{6D3FFE60-2F04-EFD0-728B-A2FE6D40C4CC}"/>
                      </a:ext>
                    </a:extLst>
                  </p:cNvPr>
                  <p:cNvSpPr/>
                  <p:nvPr/>
                </p:nvSpPr>
                <p:spPr>
                  <a:xfrm>
                    <a:off x="2083594" y="2702719"/>
                    <a:ext cx="352425" cy="85725"/>
                  </a:xfrm>
                  <a:prstGeom prst="rect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>
                      <a:defRPr/>
                    </a:pPr>
                    <a:endParaRPr lang="en-US">
                      <a:latin typeface="Verdana" pitchFamily="34" charset="0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179" name="Freeform 91">
                    <a:extLst>
                      <a:ext uri="{FF2B5EF4-FFF2-40B4-BE49-F238E27FC236}">
                        <a16:creationId xmlns:a16="http://schemas.microsoft.com/office/drawing/2014/main" id="{2827CEA4-6A86-0103-6F96-F8C112684C98}"/>
                      </a:ext>
                    </a:extLst>
                  </p:cNvPr>
                  <p:cNvSpPr/>
                  <p:nvPr/>
                </p:nvSpPr>
                <p:spPr>
                  <a:xfrm>
                    <a:off x="2312194" y="2755106"/>
                    <a:ext cx="190500" cy="204788"/>
                  </a:xfrm>
                  <a:custGeom>
                    <a:avLst/>
                    <a:gdLst>
                      <a:gd name="connsiteX0" fmla="*/ 33337 w 190500"/>
                      <a:gd name="connsiteY0" fmla="*/ 204788 h 204788"/>
                      <a:gd name="connsiteX1" fmla="*/ 80962 w 190500"/>
                      <a:gd name="connsiteY1" fmla="*/ 180975 h 204788"/>
                      <a:gd name="connsiteX2" fmla="*/ 190500 w 190500"/>
                      <a:gd name="connsiteY2" fmla="*/ 188119 h 204788"/>
                      <a:gd name="connsiteX3" fmla="*/ 159544 w 190500"/>
                      <a:gd name="connsiteY3" fmla="*/ 66675 h 204788"/>
                      <a:gd name="connsiteX4" fmla="*/ 102394 w 190500"/>
                      <a:gd name="connsiteY4" fmla="*/ 0 h 204788"/>
                      <a:gd name="connsiteX5" fmla="*/ 16669 w 190500"/>
                      <a:gd name="connsiteY5" fmla="*/ 14288 h 204788"/>
                      <a:gd name="connsiteX6" fmla="*/ 30956 w 190500"/>
                      <a:gd name="connsiteY6" fmla="*/ 57150 h 204788"/>
                      <a:gd name="connsiteX7" fmla="*/ 0 w 190500"/>
                      <a:gd name="connsiteY7" fmla="*/ 78582 h 204788"/>
                      <a:gd name="connsiteX8" fmla="*/ 33337 w 190500"/>
                      <a:gd name="connsiteY8" fmla="*/ 204788 h 204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90500" h="204788">
                        <a:moveTo>
                          <a:pt x="33337" y="204788"/>
                        </a:moveTo>
                        <a:lnTo>
                          <a:pt x="80962" y="180975"/>
                        </a:lnTo>
                        <a:lnTo>
                          <a:pt x="190500" y="188119"/>
                        </a:lnTo>
                        <a:lnTo>
                          <a:pt x="159544" y="66675"/>
                        </a:lnTo>
                        <a:lnTo>
                          <a:pt x="102394" y="0"/>
                        </a:lnTo>
                        <a:lnTo>
                          <a:pt x="16669" y="14288"/>
                        </a:lnTo>
                        <a:lnTo>
                          <a:pt x="30956" y="57150"/>
                        </a:lnTo>
                        <a:lnTo>
                          <a:pt x="0" y="78582"/>
                        </a:lnTo>
                        <a:lnTo>
                          <a:pt x="33337" y="204788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>
                      <a:defRPr/>
                    </a:pPr>
                    <a:endParaRPr lang="en-US">
                      <a:latin typeface="Verdana" pitchFamily="34" charset="0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180" name="Freeform 92">
                    <a:extLst>
                      <a:ext uri="{FF2B5EF4-FFF2-40B4-BE49-F238E27FC236}">
                        <a16:creationId xmlns:a16="http://schemas.microsoft.com/office/drawing/2014/main" id="{F32DE497-24A9-D0AD-DA1A-5E0732B3E39F}"/>
                      </a:ext>
                    </a:extLst>
                  </p:cNvPr>
                  <p:cNvSpPr/>
                  <p:nvPr/>
                </p:nvSpPr>
                <p:spPr>
                  <a:xfrm>
                    <a:off x="2016919" y="2774156"/>
                    <a:ext cx="195262" cy="188119"/>
                  </a:xfrm>
                  <a:custGeom>
                    <a:avLst/>
                    <a:gdLst>
                      <a:gd name="connsiteX0" fmla="*/ 0 w 195262"/>
                      <a:gd name="connsiteY0" fmla="*/ 171450 h 188119"/>
                      <a:gd name="connsiteX1" fmla="*/ 35719 w 195262"/>
                      <a:gd name="connsiteY1" fmla="*/ 59532 h 188119"/>
                      <a:gd name="connsiteX2" fmla="*/ 102394 w 195262"/>
                      <a:gd name="connsiteY2" fmla="*/ 0 h 188119"/>
                      <a:gd name="connsiteX3" fmla="*/ 195262 w 195262"/>
                      <a:gd name="connsiteY3" fmla="*/ 0 h 188119"/>
                      <a:gd name="connsiteX4" fmla="*/ 192881 w 195262"/>
                      <a:gd name="connsiteY4" fmla="*/ 52388 h 188119"/>
                      <a:gd name="connsiteX5" fmla="*/ 161925 w 195262"/>
                      <a:gd name="connsiteY5" fmla="*/ 188119 h 188119"/>
                      <a:gd name="connsiteX6" fmla="*/ 107156 w 195262"/>
                      <a:gd name="connsiteY6" fmla="*/ 164307 h 188119"/>
                      <a:gd name="connsiteX7" fmla="*/ 0 w 195262"/>
                      <a:gd name="connsiteY7" fmla="*/ 171450 h 1881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95262" h="188119">
                        <a:moveTo>
                          <a:pt x="0" y="171450"/>
                        </a:moveTo>
                        <a:lnTo>
                          <a:pt x="35719" y="59532"/>
                        </a:lnTo>
                        <a:lnTo>
                          <a:pt x="102394" y="0"/>
                        </a:lnTo>
                        <a:lnTo>
                          <a:pt x="195262" y="0"/>
                        </a:lnTo>
                        <a:lnTo>
                          <a:pt x="192881" y="52388"/>
                        </a:lnTo>
                        <a:lnTo>
                          <a:pt x="161925" y="188119"/>
                        </a:lnTo>
                        <a:lnTo>
                          <a:pt x="107156" y="164307"/>
                        </a:lnTo>
                        <a:lnTo>
                          <a:pt x="0" y="17145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>
                      <a:defRPr/>
                    </a:pPr>
                    <a:endParaRPr lang="en-US">
                      <a:latin typeface="Verdana" pitchFamily="34" charset="0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</p:grpSp>
          </p:grpSp>
          <p:grpSp>
            <p:nvGrpSpPr>
              <p:cNvPr id="171" name="Group 546">
                <a:extLst>
                  <a:ext uri="{FF2B5EF4-FFF2-40B4-BE49-F238E27FC236}">
                    <a16:creationId xmlns:a16="http://schemas.microsoft.com/office/drawing/2014/main" id="{8B452017-E9D2-22B4-2B5B-82D3DC8E1AE6}"/>
                  </a:ext>
                </a:extLst>
              </p:cNvPr>
              <p:cNvGrpSpPr/>
              <p:nvPr/>
            </p:nvGrpSpPr>
            <p:grpSpPr>
              <a:xfrm>
                <a:off x="3101160" y="4815982"/>
                <a:ext cx="247650" cy="216693"/>
                <a:chOff x="2836069" y="2767013"/>
                <a:chExt cx="247650" cy="216693"/>
              </a:xfrm>
              <a:solidFill>
                <a:schemeClr val="tx1">
                  <a:lumMod val="65000"/>
                  <a:lumOff val="35000"/>
                </a:schemeClr>
              </a:solidFill>
            </p:grpSpPr>
            <p:sp>
              <p:nvSpPr>
                <p:cNvPr id="172" name="Freeform 84">
                  <a:extLst>
                    <a:ext uri="{FF2B5EF4-FFF2-40B4-BE49-F238E27FC236}">
                      <a16:creationId xmlns:a16="http://schemas.microsoft.com/office/drawing/2014/main" id="{B5C760D6-FC67-8A56-6CA7-0166579DB2FA}"/>
                    </a:ext>
                  </a:extLst>
                </p:cNvPr>
                <p:cNvSpPr/>
                <p:nvPr/>
              </p:nvSpPr>
              <p:spPr>
                <a:xfrm>
                  <a:off x="2836069" y="2767013"/>
                  <a:ext cx="204787" cy="128587"/>
                </a:xfrm>
                <a:custGeom>
                  <a:avLst/>
                  <a:gdLst>
                    <a:gd name="connsiteX0" fmla="*/ 0 w 204787"/>
                    <a:gd name="connsiteY0" fmla="*/ 35718 h 128587"/>
                    <a:gd name="connsiteX1" fmla="*/ 57150 w 204787"/>
                    <a:gd name="connsiteY1" fmla="*/ 9525 h 128587"/>
                    <a:gd name="connsiteX2" fmla="*/ 164306 w 204787"/>
                    <a:gd name="connsiteY2" fmla="*/ 0 h 128587"/>
                    <a:gd name="connsiteX3" fmla="*/ 204787 w 204787"/>
                    <a:gd name="connsiteY3" fmla="*/ 95250 h 128587"/>
                    <a:gd name="connsiteX4" fmla="*/ 88106 w 204787"/>
                    <a:gd name="connsiteY4" fmla="*/ 111918 h 128587"/>
                    <a:gd name="connsiteX5" fmla="*/ 30956 w 204787"/>
                    <a:gd name="connsiteY5" fmla="*/ 128587 h 128587"/>
                    <a:gd name="connsiteX6" fmla="*/ 0 w 204787"/>
                    <a:gd name="connsiteY6" fmla="*/ 35718 h 128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4787" h="128587">
                      <a:moveTo>
                        <a:pt x="0" y="35718"/>
                      </a:moveTo>
                      <a:lnTo>
                        <a:pt x="57150" y="9525"/>
                      </a:lnTo>
                      <a:lnTo>
                        <a:pt x="164306" y="0"/>
                      </a:lnTo>
                      <a:lnTo>
                        <a:pt x="204787" y="95250"/>
                      </a:lnTo>
                      <a:lnTo>
                        <a:pt x="88106" y="111918"/>
                      </a:lnTo>
                      <a:lnTo>
                        <a:pt x="30956" y="128587"/>
                      </a:lnTo>
                      <a:lnTo>
                        <a:pt x="0" y="35718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US">
                    <a:latin typeface="Verdana" pitchFamily="34" charset="0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173" name="Freeform 85">
                  <a:extLst>
                    <a:ext uri="{FF2B5EF4-FFF2-40B4-BE49-F238E27FC236}">
                      <a16:creationId xmlns:a16="http://schemas.microsoft.com/office/drawing/2014/main" id="{4B4822A9-6819-3721-1A41-A3F291995DDA}"/>
                    </a:ext>
                  </a:extLst>
                </p:cNvPr>
                <p:cNvSpPr/>
                <p:nvPr/>
              </p:nvSpPr>
              <p:spPr>
                <a:xfrm>
                  <a:off x="2990850" y="2781300"/>
                  <a:ext cx="92869" cy="202406"/>
                </a:xfrm>
                <a:custGeom>
                  <a:avLst/>
                  <a:gdLst>
                    <a:gd name="connsiteX0" fmla="*/ 0 w 92869"/>
                    <a:gd name="connsiteY0" fmla="*/ 0 h 202406"/>
                    <a:gd name="connsiteX1" fmla="*/ 47625 w 92869"/>
                    <a:gd name="connsiteY1" fmla="*/ 19050 h 202406"/>
                    <a:gd name="connsiteX2" fmla="*/ 92869 w 92869"/>
                    <a:gd name="connsiteY2" fmla="*/ 178594 h 202406"/>
                    <a:gd name="connsiteX3" fmla="*/ 45244 w 92869"/>
                    <a:gd name="connsiteY3" fmla="*/ 202406 h 202406"/>
                    <a:gd name="connsiteX4" fmla="*/ 35719 w 92869"/>
                    <a:gd name="connsiteY4" fmla="*/ 185738 h 202406"/>
                    <a:gd name="connsiteX5" fmla="*/ 42863 w 92869"/>
                    <a:gd name="connsiteY5" fmla="*/ 147638 h 202406"/>
                    <a:gd name="connsiteX6" fmla="*/ 7144 w 92869"/>
                    <a:gd name="connsiteY6" fmla="*/ 78581 h 202406"/>
                    <a:gd name="connsiteX7" fmla="*/ 0 w 92869"/>
                    <a:gd name="connsiteY7" fmla="*/ 0 h 2024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2869" h="202406">
                      <a:moveTo>
                        <a:pt x="0" y="0"/>
                      </a:moveTo>
                      <a:lnTo>
                        <a:pt x="47625" y="19050"/>
                      </a:lnTo>
                      <a:lnTo>
                        <a:pt x="92869" y="178594"/>
                      </a:lnTo>
                      <a:lnTo>
                        <a:pt x="45244" y="202406"/>
                      </a:lnTo>
                      <a:lnTo>
                        <a:pt x="35719" y="185738"/>
                      </a:lnTo>
                      <a:lnTo>
                        <a:pt x="42863" y="147638"/>
                      </a:lnTo>
                      <a:lnTo>
                        <a:pt x="7144" y="7858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US">
                    <a:latin typeface="Verdana" pitchFamily="34" charset="0"/>
                    <a:ea typeface="Verdana" pitchFamily="34" charset="0"/>
                    <a:cs typeface="Verdana" pitchFamily="34" charset="0"/>
                  </a:endParaRPr>
                </a:p>
              </p:txBody>
            </p:sp>
          </p:grpSp>
        </p:grp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F75E6852-B060-ADCF-5583-31BE0FD717ED}"/>
                </a:ext>
              </a:extLst>
            </p:cNvPr>
            <p:cNvGrpSpPr/>
            <p:nvPr/>
          </p:nvGrpSpPr>
          <p:grpSpPr>
            <a:xfrm>
              <a:off x="1763713" y="2843213"/>
              <a:ext cx="284162" cy="536575"/>
              <a:chOff x="1763713" y="2843213"/>
              <a:chExt cx="284162" cy="536575"/>
            </a:xfrm>
          </p:grpSpPr>
          <p:grpSp>
            <p:nvGrpSpPr>
              <p:cNvPr id="133" name="Group 1858">
                <a:extLst>
                  <a:ext uri="{FF2B5EF4-FFF2-40B4-BE49-F238E27FC236}">
                    <a16:creationId xmlns:a16="http://schemas.microsoft.com/office/drawing/2014/main" id="{470415E6-531F-D19A-84DC-A9DF7DBC1CE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63713" y="2952505"/>
                <a:ext cx="284162" cy="99704"/>
                <a:chOff x="5587013" y="2302276"/>
                <a:chExt cx="437966" cy="153879"/>
              </a:xfrm>
            </p:grpSpPr>
            <p:sp>
              <p:nvSpPr>
                <p:cNvPr id="155" name="Rectangle 154">
                  <a:extLst>
                    <a:ext uri="{FF2B5EF4-FFF2-40B4-BE49-F238E27FC236}">
                      <a16:creationId xmlns:a16="http://schemas.microsoft.com/office/drawing/2014/main" id="{F60D0C3A-DA2A-C9BF-0110-083AA5E58754}"/>
                    </a:ext>
                  </a:extLst>
                </p:cNvPr>
                <p:cNvSpPr/>
                <p:nvPr/>
              </p:nvSpPr>
              <p:spPr>
                <a:xfrm>
                  <a:off x="5636928" y="2300985"/>
                  <a:ext cx="384138" cy="154354"/>
                </a:xfrm>
                <a:prstGeom prst="rect">
                  <a:avLst/>
                </a:prstGeom>
                <a:solidFill>
                  <a:srgbClr val="008000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6" name="Trapezoid 155">
                  <a:extLst>
                    <a:ext uri="{FF2B5EF4-FFF2-40B4-BE49-F238E27FC236}">
                      <a16:creationId xmlns:a16="http://schemas.microsoft.com/office/drawing/2014/main" id="{2CBD4C21-DE3F-74D4-C793-177BAB3463A4}"/>
                    </a:ext>
                  </a:extLst>
                </p:cNvPr>
                <p:cNvSpPr/>
                <p:nvPr/>
              </p:nvSpPr>
              <p:spPr>
                <a:xfrm rot="-5400000">
                  <a:off x="5555804" y="2354453"/>
                  <a:ext cx="107804" cy="53828"/>
                </a:xfrm>
                <a:prstGeom prst="trapezoid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134" name="Oval 133">
                <a:extLst>
                  <a:ext uri="{FF2B5EF4-FFF2-40B4-BE49-F238E27FC236}">
                    <a16:creationId xmlns:a16="http://schemas.microsoft.com/office/drawing/2014/main" id="{9D55361C-A5ED-18CB-827F-649E214D5DD3}"/>
                  </a:ext>
                </a:extLst>
              </p:cNvPr>
              <p:cNvSpPr/>
              <p:nvPr/>
            </p:nvSpPr>
            <p:spPr bwMode="auto">
              <a:xfrm>
                <a:off x="1819275" y="2908300"/>
                <a:ext cx="201613" cy="187325"/>
              </a:xfrm>
              <a:prstGeom prst="ellipse">
                <a:avLst/>
              </a:prstGeom>
              <a:solidFill>
                <a:srgbClr val="92D05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5" name="Trapezoid 134">
                <a:extLst>
                  <a:ext uri="{FF2B5EF4-FFF2-40B4-BE49-F238E27FC236}">
                    <a16:creationId xmlns:a16="http://schemas.microsoft.com/office/drawing/2014/main" id="{E083059A-BA33-D500-5835-CB492BFC2B31}"/>
                  </a:ext>
                </a:extLst>
              </p:cNvPr>
              <p:cNvSpPr/>
              <p:nvPr/>
            </p:nvSpPr>
            <p:spPr bwMode="auto">
              <a:xfrm>
                <a:off x="1787525" y="3154363"/>
                <a:ext cx="258763" cy="96837"/>
              </a:xfrm>
              <a:prstGeom prst="trapezoid">
                <a:avLst/>
              </a:prstGeom>
              <a:solidFill>
                <a:srgbClr val="0080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6" name="Trapezoid 135">
                <a:extLst>
                  <a:ext uri="{FF2B5EF4-FFF2-40B4-BE49-F238E27FC236}">
                    <a16:creationId xmlns:a16="http://schemas.microsoft.com/office/drawing/2014/main" id="{816DC5E5-DAFA-E50F-6D0F-A01F93EB4DF8}"/>
                  </a:ext>
                </a:extLst>
              </p:cNvPr>
              <p:cNvSpPr/>
              <p:nvPr/>
            </p:nvSpPr>
            <p:spPr bwMode="auto">
              <a:xfrm>
                <a:off x="1889125" y="2843213"/>
                <a:ext cx="61913" cy="73025"/>
              </a:xfrm>
              <a:prstGeom prst="trapezoid">
                <a:avLst/>
              </a:prstGeom>
              <a:solidFill>
                <a:srgbClr val="008000"/>
              </a:solidFill>
              <a:ln w="63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137" name="Group 362">
                <a:extLst>
                  <a:ext uri="{FF2B5EF4-FFF2-40B4-BE49-F238E27FC236}">
                    <a16:creationId xmlns:a16="http://schemas.microsoft.com/office/drawing/2014/main" id="{9F1C3A94-E9E9-E78B-1A42-EF96ECED42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08130" y="3257370"/>
                <a:ext cx="208038" cy="122418"/>
                <a:chOff x="4398049" y="5138331"/>
                <a:chExt cx="832649" cy="490630"/>
              </a:xfrm>
            </p:grpSpPr>
            <p:grpSp>
              <p:nvGrpSpPr>
                <p:cNvPr id="143" name="Group 72">
                  <a:extLst>
                    <a:ext uri="{FF2B5EF4-FFF2-40B4-BE49-F238E27FC236}">
                      <a16:creationId xmlns:a16="http://schemas.microsoft.com/office/drawing/2014/main" id="{618D577A-B0BB-6213-5FE5-646D354047A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852544" y="5378494"/>
                  <a:ext cx="189964" cy="149596"/>
                  <a:chOff x="5646283" y="853457"/>
                  <a:chExt cx="73152" cy="64008"/>
                </a:xfrm>
              </p:grpSpPr>
              <p:sp>
                <p:nvSpPr>
                  <p:cNvPr id="153" name="Rectangle 152">
                    <a:extLst>
                      <a:ext uri="{FF2B5EF4-FFF2-40B4-BE49-F238E27FC236}">
                        <a16:creationId xmlns:a16="http://schemas.microsoft.com/office/drawing/2014/main" id="{43CC67C3-A171-E767-4176-C1C4DBC76D4A}"/>
                      </a:ext>
                    </a:extLst>
                  </p:cNvPr>
                  <p:cNvSpPr/>
                  <p:nvPr/>
                </p:nvSpPr>
                <p:spPr>
                  <a:xfrm>
                    <a:off x="5669500" y="854453"/>
                    <a:ext cx="26915" cy="62614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54" name="Rectangle 153">
                    <a:extLst>
                      <a:ext uri="{FF2B5EF4-FFF2-40B4-BE49-F238E27FC236}">
                        <a16:creationId xmlns:a16="http://schemas.microsoft.com/office/drawing/2014/main" id="{A196C4B9-2DEB-EB69-E72D-79A0ACC59F89}"/>
                      </a:ext>
                    </a:extLst>
                  </p:cNvPr>
                  <p:cNvSpPr/>
                  <p:nvPr/>
                </p:nvSpPr>
                <p:spPr>
                  <a:xfrm>
                    <a:off x="5647481" y="870787"/>
                    <a:ext cx="70954" cy="27223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144" name="Rectangle 143">
                  <a:extLst>
                    <a:ext uri="{FF2B5EF4-FFF2-40B4-BE49-F238E27FC236}">
                      <a16:creationId xmlns:a16="http://schemas.microsoft.com/office/drawing/2014/main" id="{2A6373AB-132A-89C4-A4A3-2181E57D29C3}"/>
                    </a:ext>
                  </a:extLst>
                </p:cNvPr>
                <p:cNvSpPr/>
                <p:nvPr/>
              </p:nvSpPr>
              <p:spPr>
                <a:xfrm>
                  <a:off x="4468071" y="5520798"/>
                  <a:ext cx="762455" cy="108163"/>
                </a:xfrm>
                <a:prstGeom prst="rect">
                  <a:avLst/>
                </a:prstGeom>
                <a:solidFill>
                  <a:srgbClr val="008000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grpSp>
              <p:nvGrpSpPr>
                <p:cNvPr id="145" name="Group 71">
                  <a:extLst>
                    <a:ext uri="{FF2B5EF4-FFF2-40B4-BE49-F238E27FC236}">
                      <a16:creationId xmlns:a16="http://schemas.microsoft.com/office/drawing/2014/main" id="{38C69C7C-252B-F0EF-3E19-5AC2AD82566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8615" y="5373404"/>
                  <a:ext cx="189964" cy="149596"/>
                  <a:chOff x="5646283" y="853457"/>
                  <a:chExt cx="73152" cy="64008"/>
                </a:xfrm>
              </p:grpSpPr>
              <p:sp>
                <p:nvSpPr>
                  <p:cNvPr id="151" name="Rectangle 150">
                    <a:extLst>
                      <a:ext uri="{FF2B5EF4-FFF2-40B4-BE49-F238E27FC236}">
                        <a16:creationId xmlns:a16="http://schemas.microsoft.com/office/drawing/2014/main" id="{4FEE1B8A-19BF-462B-F2CA-E007E7CBC692}"/>
                      </a:ext>
                    </a:extLst>
                  </p:cNvPr>
                  <p:cNvSpPr/>
                  <p:nvPr/>
                </p:nvSpPr>
                <p:spPr>
                  <a:xfrm>
                    <a:off x="5669499" y="853911"/>
                    <a:ext cx="26915" cy="62612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52" name="Rectangle 151">
                    <a:extLst>
                      <a:ext uri="{FF2B5EF4-FFF2-40B4-BE49-F238E27FC236}">
                        <a16:creationId xmlns:a16="http://schemas.microsoft.com/office/drawing/2014/main" id="{A9B975F1-5ED2-E362-9ED6-D6E90555883A}"/>
                      </a:ext>
                    </a:extLst>
                  </p:cNvPr>
                  <p:cNvSpPr/>
                  <p:nvPr/>
                </p:nvSpPr>
                <p:spPr>
                  <a:xfrm>
                    <a:off x="5647479" y="870245"/>
                    <a:ext cx="70954" cy="27223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146" name="Trapezoid 145">
                  <a:extLst>
                    <a:ext uri="{FF2B5EF4-FFF2-40B4-BE49-F238E27FC236}">
                      <a16:creationId xmlns:a16="http://schemas.microsoft.com/office/drawing/2014/main" id="{28109F2B-76FE-2B3C-EB6F-5A431E177839}"/>
                    </a:ext>
                  </a:extLst>
                </p:cNvPr>
                <p:cNvSpPr/>
                <p:nvPr/>
              </p:nvSpPr>
              <p:spPr>
                <a:xfrm rot="10800000">
                  <a:off x="4493486" y="5139052"/>
                  <a:ext cx="635379" cy="120888"/>
                </a:xfrm>
                <a:prstGeom prst="trapezoid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47" name="Rectangle 146">
                  <a:extLst>
                    <a:ext uri="{FF2B5EF4-FFF2-40B4-BE49-F238E27FC236}">
                      <a16:creationId xmlns:a16="http://schemas.microsoft.com/office/drawing/2014/main" id="{4FA72450-E785-663E-A9F7-FE6CDDF0CA95}"/>
                    </a:ext>
                  </a:extLst>
                </p:cNvPr>
                <p:cNvSpPr/>
                <p:nvPr/>
              </p:nvSpPr>
              <p:spPr>
                <a:xfrm>
                  <a:off x="4398181" y="5253576"/>
                  <a:ext cx="813285" cy="120888"/>
                </a:xfrm>
                <a:prstGeom prst="rect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grpSp>
              <p:nvGrpSpPr>
                <p:cNvPr id="148" name="Group 72">
                  <a:extLst>
                    <a:ext uri="{FF2B5EF4-FFF2-40B4-BE49-F238E27FC236}">
                      <a16:creationId xmlns:a16="http://schemas.microsoft.com/office/drawing/2014/main" id="{04012B57-0548-C2B3-D62D-6B7F0A65A56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006225" y="5378494"/>
                  <a:ext cx="189964" cy="149596"/>
                  <a:chOff x="5646283" y="853457"/>
                  <a:chExt cx="73152" cy="64008"/>
                </a:xfrm>
              </p:grpSpPr>
              <p:sp>
                <p:nvSpPr>
                  <p:cNvPr id="149" name="Rectangle 148">
                    <a:extLst>
                      <a:ext uri="{FF2B5EF4-FFF2-40B4-BE49-F238E27FC236}">
                        <a16:creationId xmlns:a16="http://schemas.microsoft.com/office/drawing/2014/main" id="{A875B010-70C6-15AD-FD2A-4FEC0EF6FC82}"/>
                      </a:ext>
                    </a:extLst>
                  </p:cNvPr>
                  <p:cNvSpPr/>
                  <p:nvPr/>
                </p:nvSpPr>
                <p:spPr>
                  <a:xfrm>
                    <a:off x="5669043" y="854453"/>
                    <a:ext cx="26915" cy="62614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50" name="Rectangle 149">
                    <a:extLst>
                      <a:ext uri="{FF2B5EF4-FFF2-40B4-BE49-F238E27FC236}">
                        <a16:creationId xmlns:a16="http://schemas.microsoft.com/office/drawing/2014/main" id="{2BB33122-006C-04CB-A1E5-167BFEC27820}"/>
                      </a:ext>
                    </a:extLst>
                  </p:cNvPr>
                  <p:cNvSpPr/>
                  <p:nvPr/>
                </p:nvSpPr>
                <p:spPr>
                  <a:xfrm>
                    <a:off x="5647023" y="870787"/>
                    <a:ext cx="73402" cy="27223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</p:grpSp>
          <p:sp>
            <p:nvSpPr>
              <p:cNvPr id="138" name="Rounded Rectangle 375">
                <a:extLst>
                  <a:ext uri="{FF2B5EF4-FFF2-40B4-BE49-F238E27FC236}">
                    <a16:creationId xmlns:a16="http://schemas.microsoft.com/office/drawing/2014/main" id="{D8B17CCE-BB36-A9A2-462E-8CC84E3F8A02}"/>
                  </a:ext>
                </a:extLst>
              </p:cNvPr>
              <p:cNvSpPr/>
              <p:nvPr/>
            </p:nvSpPr>
            <p:spPr bwMode="auto">
              <a:xfrm>
                <a:off x="1855788" y="2917825"/>
                <a:ext cx="122237" cy="330200"/>
              </a:xfrm>
              <a:prstGeom prst="roundRect">
                <a:avLst/>
              </a:prstGeom>
              <a:solidFill>
                <a:srgbClr val="92D05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139" name="Group 71">
                <a:extLst>
                  <a:ext uri="{FF2B5EF4-FFF2-40B4-BE49-F238E27FC236}">
                    <a16:creationId xmlns:a16="http://schemas.microsoft.com/office/drawing/2014/main" id="{0BB9287A-BAC6-2A7F-F268-2CF0CD6A21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1811630" y="3104400"/>
                <a:ext cx="47398" cy="37377"/>
                <a:chOff x="5646283" y="853457"/>
                <a:chExt cx="73152" cy="64008"/>
              </a:xfrm>
            </p:grpSpPr>
            <p:sp>
              <p:nvSpPr>
                <p:cNvPr id="141" name="Rectangle 140">
                  <a:extLst>
                    <a:ext uri="{FF2B5EF4-FFF2-40B4-BE49-F238E27FC236}">
                      <a16:creationId xmlns:a16="http://schemas.microsoft.com/office/drawing/2014/main" id="{01463805-E3E9-BA07-C2E7-619D34C2B1A0}"/>
                    </a:ext>
                  </a:extLst>
                </p:cNvPr>
                <p:cNvSpPr/>
                <p:nvPr/>
              </p:nvSpPr>
              <p:spPr>
                <a:xfrm>
                  <a:off x="5673792" y="852531"/>
                  <a:ext cx="26952" cy="65246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42" name="Rectangle 141">
                  <a:extLst>
                    <a:ext uri="{FF2B5EF4-FFF2-40B4-BE49-F238E27FC236}">
                      <a16:creationId xmlns:a16="http://schemas.microsoft.com/office/drawing/2014/main" id="{04AB2FB3-5724-863E-6CE1-E0E954901EFC}"/>
                    </a:ext>
                  </a:extLst>
                </p:cNvPr>
                <p:cNvSpPr/>
                <p:nvPr/>
              </p:nvSpPr>
              <p:spPr>
                <a:xfrm>
                  <a:off x="5646842" y="868843"/>
                  <a:ext cx="73502" cy="29905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21FF702B-2284-86A2-156D-C8D2CD38C02E}"/>
                  </a:ext>
                </a:extLst>
              </p:cNvPr>
              <p:cNvSpPr/>
              <p:nvPr/>
            </p:nvSpPr>
            <p:spPr bwMode="auto">
              <a:xfrm>
                <a:off x="1804988" y="3209925"/>
                <a:ext cx="30162" cy="3016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B150ED35-C8FE-B32A-440E-47168DF1EFE9}"/>
              </a:ext>
            </a:extLst>
          </p:cNvPr>
          <p:cNvCxnSpPr>
            <a:cxnSpLocks/>
          </p:cNvCxnSpPr>
          <p:nvPr/>
        </p:nvCxnSpPr>
        <p:spPr>
          <a:xfrm flipV="1">
            <a:off x="8532711" y="3021676"/>
            <a:ext cx="0" cy="1595802"/>
          </a:xfrm>
          <a:prstGeom prst="line">
            <a:avLst/>
          </a:prstGeom>
          <a:ln w="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60573739-9468-F976-F8E6-64FD00C69F1C}"/>
              </a:ext>
            </a:extLst>
          </p:cNvPr>
          <p:cNvCxnSpPr>
            <a:cxnSpLocks/>
          </p:cNvCxnSpPr>
          <p:nvPr/>
        </p:nvCxnSpPr>
        <p:spPr>
          <a:xfrm flipH="1" flipV="1">
            <a:off x="8528858" y="3059084"/>
            <a:ext cx="339873" cy="2369950"/>
          </a:xfrm>
          <a:prstGeom prst="line">
            <a:avLst/>
          </a:prstGeom>
          <a:ln w="31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TextBox 198">
            <a:extLst>
              <a:ext uri="{FF2B5EF4-FFF2-40B4-BE49-F238E27FC236}">
                <a16:creationId xmlns:a16="http://schemas.microsoft.com/office/drawing/2014/main" id="{826756FA-4D99-1A1A-A7A6-F2971256EC62}"/>
              </a:ext>
            </a:extLst>
          </p:cNvPr>
          <p:cNvSpPr txBox="1"/>
          <p:nvPr/>
        </p:nvSpPr>
        <p:spPr>
          <a:xfrm rot="4943330">
            <a:off x="8505980" y="4841325"/>
            <a:ext cx="88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Normal</a:t>
            </a:r>
          </a:p>
        </p:txBody>
      </p:sp>
    </p:spTree>
    <p:extLst>
      <p:ext uri="{BB962C8B-B14F-4D97-AF65-F5344CB8AC3E}">
        <p14:creationId xmlns:p14="http://schemas.microsoft.com/office/powerpoint/2010/main" val="13428259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455D9E-59EC-B0B2-A3DE-40C3325CF6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E12E887-EE11-0A5F-F4E6-A27457D32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III. Earth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0F1B73-FF99-DC39-CA7B-B7B800E3ABD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en-US" dirty="0"/>
              <a:t>Vertical separation</a:t>
            </a:r>
          </a:p>
          <a:p>
            <a:pPr lvl="2"/>
            <a:r>
              <a:rPr lang="en-US" dirty="0"/>
              <a:t>Heights between the surfaces</a:t>
            </a:r>
          </a:p>
          <a:p>
            <a:pPr lvl="3"/>
            <a:r>
              <a:rPr lang="en-US" dirty="0"/>
              <a:t>H - Orthometric: geoid to ground</a:t>
            </a:r>
          </a:p>
          <a:p>
            <a:pPr lvl="3"/>
            <a:r>
              <a:rPr lang="en-US" dirty="0"/>
              <a:t>N - Geoid: ellipsoid to geoid</a:t>
            </a:r>
          </a:p>
          <a:p>
            <a:pPr lvl="3"/>
            <a:r>
              <a:rPr lang="en-US" dirty="0"/>
              <a:t>h - Ellipsoidal: ellipsoid to ground</a:t>
            </a:r>
          </a:p>
          <a:p>
            <a:pPr lvl="3"/>
            <a:endParaRPr lang="en-US" dirty="0"/>
          </a:p>
          <a:p>
            <a:pPr lvl="2"/>
            <a:r>
              <a:rPr lang="en-US" dirty="0"/>
              <a:t>h = H+N</a:t>
            </a:r>
          </a:p>
          <a:p>
            <a:pPr lvl="1"/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EE75DE-7D02-6C39-3C87-1F453D33C1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C. Ellipsoid</a:t>
            </a:r>
          </a:p>
          <a:p>
            <a:pPr lvl="2"/>
            <a:r>
              <a:rPr lang="en-US" dirty="0"/>
              <a:t>Geoid - Ellipsoid fit at a point is a function of Skewness and Vertical separation.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A4A675A-72E2-7A77-8C20-94AF44E28752}"/>
              </a:ext>
            </a:extLst>
          </p:cNvPr>
          <p:cNvSpPr/>
          <p:nvPr/>
        </p:nvSpPr>
        <p:spPr>
          <a:xfrm rot="278835">
            <a:off x="6673661" y="4282220"/>
            <a:ext cx="3835056" cy="727802"/>
          </a:xfrm>
          <a:custGeom>
            <a:avLst/>
            <a:gdLst>
              <a:gd name="connsiteX0" fmla="*/ 0 w 1367367"/>
              <a:gd name="connsiteY0" fmla="*/ 342900 h 342900"/>
              <a:gd name="connsiteX1" fmla="*/ 279400 w 1367367"/>
              <a:gd name="connsiteY1" fmla="*/ 186266 h 342900"/>
              <a:gd name="connsiteX2" fmla="*/ 656167 w 1367367"/>
              <a:gd name="connsiteY2" fmla="*/ 160866 h 342900"/>
              <a:gd name="connsiteX3" fmla="*/ 960967 w 1367367"/>
              <a:gd name="connsiteY3" fmla="*/ 59266 h 342900"/>
              <a:gd name="connsiteX4" fmla="*/ 1367367 w 1367367"/>
              <a:gd name="connsiteY4" fmla="*/ 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7367" h="342900">
                <a:moveTo>
                  <a:pt x="0" y="342900"/>
                </a:moveTo>
                <a:cubicBezTo>
                  <a:pt x="85019" y="279752"/>
                  <a:pt x="170039" y="216605"/>
                  <a:pt x="279400" y="186266"/>
                </a:cubicBezTo>
                <a:cubicBezTo>
                  <a:pt x="388761" y="155927"/>
                  <a:pt x="542573" y="182033"/>
                  <a:pt x="656167" y="160866"/>
                </a:cubicBezTo>
                <a:cubicBezTo>
                  <a:pt x="769761" y="139699"/>
                  <a:pt x="842434" y="86077"/>
                  <a:pt x="960967" y="59266"/>
                </a:cubicBezTo>
                <a:cubicBezTo>
                  <a:pt x="1079500" y="32455"/>
                  <a:pt x="1223433" y="16227"/>
                  <a:pt x="1367367" y="0"/>
                </a:cubicBezTo>
              </a:path>
            </a:pathLst>
          </a:custGeom>
          <a:noFill/>
          <a:ln w="158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B9CC2C5-7A52-E32B-E3BC-B87C62CE1828}"/>
              </a:ext>
            </a:extLst>
          </p:cNvPr>
          <p:cNvSpPr/>
          <p:nvPr/>
        </p:nvSpPr>
        <p:spPr>
          <a:xfrm>
            <a:off x="6633425" y="2967658"/>
            <a:ext cx="3789877" cy="227739"/>
          </a:xfrm>
          <a:custGeom>
            <a:avLst/>
            <a:gdLst>
              <a:gd name="connsiteX0" fmla="*/ 5803 w 1542503"/>
              <a:gd name="connsiteY0" fmla="*/ 233173 h 263910"/>
              <a:gd name="connsiteX1" fmla="*/ 60836 w 1542503"/>
              <a:gd name="connsiteY1" fmla="*/ 216239 h 263910"/>
              <a:gd name="connsiteX2" fmla="*/ 441836 w 1542503"/>
              <a:gd name="connsiteY2" fmla="*/ 262806 h 263910"/>
              <a:gd name="connsiteX3" fmla="*/ 670436 w 1542503"/>
              <a:gd name="connsiteY3" fmla="*/ 161206 h 263910"/>
              <a:gd name="connsiteX4" fmla="*/ 894803 w 1542503"/>
              <a:gd name="connsiteY4" fmla="*/ 339 h 263910"/>
              <a:gd name="connsiteX5" fmla="*/ 1085303 w 1542503"/>
              <a:gd name="connsiteY5" fmla="*/ 118873 h 263910"/>
              <a:gd name="connsiteX6" fmla="*/ 1229236 w 1542503"/>
              <a:gd name="connsiteY6" fmla="*/ 123106 h 263910"/>
              <a:gd name="connsiteX7" fmla="*/ 1436670 w 1542503"/>
              <a:gd name="connsiteY7" fmla="*/ 76539 h 263910"/>
              <a:gd name="connsiteX8" fmla="*/ 1542503 w 1542503"/>
              <a:gd name="connsiteY8" fmla="*/ 110406 h 263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42503" h="263910">
                <a:moveTo>
                  <a:pt x="5803" y="233173"/>
                </a:moveTo>
                <a:cubicBezTo>
                  <a:pt x="-3017" y="222236"/>
                  <a:pt x="-11836" y="211300"/>
                  <a:pt x="60836" y="216239"/>
                </a:cubicBezTo>
                <a:cubicBezTo>
                  <a:pt x="133508" y="221178"/>
                  <a:pt x="340236" y="271978"/>
                  <a:pt x="441836" y="262806"/>
                </a:cubicBezTo>
                <a:cubicBezTo>
                  <a:pt x="543436" y="253634"/>
                  <a:pt x="594942" y="204950"/>
                  <a:pt x="670436" y="161206"/>
                </a:cubicBezTo>
                <a:cubicBezTo>
                  <a:pt x="745931" y="117461"/>
                  <a:pt x="825659" y="7394"/>
                  <a:pt x="894803" y="339"/>
                </a:cubicBezTo>
                <a:cubicBezTo>
                  <a:pt x="963947" y="-6716"/>
                  <a:pt x="1029564" y="98412"/>
                  <a:pt x="1085303" y="118873"/>
                </a:cubicBezTo>
                <a:cubicBezTo>
                  <a:pt x="1141042" y="139334"/>
                  <a:pt x="1170675" y="130162"/>
                  <a:pt x="1229236" y="123106"/>
                </a:cubicBezTo>
                <a:cubicBezTo>
                  <a:pt x="1287797" y="116050"/>
                  <a:pt x="1384459" y="78656"/>
                  <a:pt x="1436670" y="76539"/>
                </a:cubicBezTo>
                <a:cubicBezTo>
                  <a:pt x="1488881" y="74422"/>
                  <a:pt x="1515692" y="92414"/>
                  <a:pt x="1542503" y="110406"/>
                </a:cubicBezTo>
              </a:path>
            </a:pathLst>
          </a:custGeom>
          <a:noFill/>
          <a:ln w="158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B4084A41-1B28-CC69-E913-DB98432D9926}"/>
              </a:ext>
            </a:extLst>
          </p:cNvPr>
          <p:cNvCxnSpPr>
            <a:cxnSpLocks/>
          </p:cNvCxnSpPr>
          <p:nvPr/>
        </p:nvCxnSpPr>
        <p:spPr>
          <a:xfrm flipV="1">
            <a:off x="8532711" y="3021676"/>
            <a:ext cx="0" cy="1595802"/>
          </a:xfrm>
          <a:prstGeom prst="line">
            <a:avLst/>
          </a:prstGeom>
          <a:ln w="95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92A5ECB2-766D-68B9-E88E-FBFC5CB620DA}"/>
              </a:ext>
            </a:extLst>
          </p:cNvPr>
          <p:cNvSpPr txBox="1"/>
          <p:nvPr/>
        </p:nvSpPr>
        <p:spPr>
          <a:xfrm>
            <a:off x="6668878" y="2781730"/>
            <a:ext cx="924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6600"/>
                </a:solidFill>
              </a:rPr>
              <a:t>Physical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02DB108-BFCC-92D6-4051-6FB1409C69C1}"/>
              </a:ext>
            </a:extLst>
          </p:cNvPr>
          <p:cNvSpPr txBox="1"/>
          <p:nvPr/>
        </p:nvSpPr>
        <p:spPr>
          <a:xfrm rot="20427661">
            <a:off x="6559779" y="4391113"/>
            <a:ext cx="742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33CC"/>
                </a:solidFill>
              </a:rPr>
              <a:t>Geoid</a:t>
            </a:r>
            <a:endParaRPr lang="en-US" dirty="0">
              <a:solidFill>
                <a:srgbClr val="0033CC"/>
              </a:solidFill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A2F7384-3756-AACF-23B2-B5651D18A406}"/>
              </a:ext>
            </a:extLst>
          </p:cNvPr>
          <p:cNvGrpSpPr/>
          <p:nvPr/>
        </p:nvGrpSpPr>
        <p:grpSpPr>
          <a:xfrm rot="21309115">
            <a:off x="7076480" y="5319381"/>
            <a:ext cx="3792093" cy="796024"/>
            <a:chOff x="5669880" y="5621542"/>
            <a:chExt cx="1351169" cy="283633"/>
          </a:xfrm>
        </p:grpSpPr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60746A3E-D933-F70D-2D43-70C005C3319E}"/>
                </a:ext>
              </a:extLst>
            </p:cNvPr>
            <p:cNvSpPr/>
            <p:nvPr/>
          </p:nvSpPr>
          <p:spPr>
            <a:xfrm rot="616598">
              <a:off x="5700249" y="5621542"/>
              <a:ext cx="1320800" cy="283633"/>
            </a:xfrm>
            <a:custGeom>
              <a:avLst/>
              <a:gdLst>
                <a:gd name="connsiteX0" fmla="*/ 0 w 1320800"/>
                <a:gd name="connsiteY0" fmla="*/ 372533 h 372533"/>
                <a:gd name="connsiteX1" fmla="*/ 550333 w 1320800"/>
                <a:gd name="connsiteY1" fmla="*/ 76200 h 372533"/>
                <a:gd name="connsiteX2" fmla="*/ 1320800 w 1320800"/>
                <a:gd name="connsiteY2" fmla="*/ 0 h 372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20800" h="372533">
                  <a:moveTo>
                    <a:pt x="0" y="372533"/>
                  </a:moveTo>
                  <a:cubicBezTo>
                    <a:pt x="165100" y="255411"/>
                    <a:pt x="330200" y="138289"/>
                    <a:pt x="550333" y="76200"/>
                  </a:cubicBezTo>
                  <a:cubicBezTo>
                    <a:pt x="770466" y="14111"/>
                    <a:pt x="1045633" y="7055"/>
                    <a:pt x="1320800" y="0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E9BBEE19-4150-AC82-D6D0-A26EAA64CA76}"/>
                </a:ext>
              </a:extLst>
            </p:cNvPr>
            <p:cNvSpPr txBox="1"/>
            <p:nvPr/>
          </p:nvSpPr>
          <p:spPr>
            <a:xfrm rot="20612634">
              <a:off x="5669880" y="5627601"/>
              <a:ext cx="342976" cy="1315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Ellipsoid</a:t>
              </a:r>
            </a:p>
          </p:txBody>
        </p:sp>
      </p:grp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CF893069-A967-CEAF-E744-BAA50BF818B6}"/>
              </a:ext>
            </a:extLst>
          </p:cNvPr>
          <p:cNvCxnSpPr>
            <a:cxnSpLocks/>
          </p:cNvCxnSpPr>
          <p:nvPr/>
        </p:nvCxnSpPr>
        <p:spPr>
          <a:xfrm flipH="1" flipV="1">
            <a:off x="8528858" y="3059084"/>
            <a:ext cx="339873" cy="2369950"/>
          </a:xfrm>
          <a:prstGeom prst="line">
            <a:avLst/>
          </a:prstGeom>
          <a:ln w="952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>
            <a:extLst>
              <a:ext uri="{FF2B5EF4-FFF2-40B4-BE49-F238E27FC236}">
                <a16:creationId xmlns:a16="http://schemas.microsoft.com/office/drawing/2014/main" id="{9148465A-3D42-8E98-45D1-81A26F6A3F79}"/>
              </a:ext>
            </a:extLst>
          </p:cNvPr>
          <p:cNvGrpSpPr>
            <a:grpSpLocks noChangeAspect="1"/>
          </p:cNvGrpSpPr>
          <p:nvPr/>
        </p:nvGrpSpPr>
        <p:grpSpPr>
          <a:xfrm>
            <a:off x="8715394" y="5284846"/>
            <a:ext cx="104855" cy="120044"/>
            <a:chOff x="3753846" y="5360757"/>
            <a:chExt cx="73152" cy="83749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3B81FF13-1E10-5548-A2E0-13AD61EDBDD8}"/>
                </a:ext>
              </a:extLst>
            </p:cNvPr>
            <p:cNvCxnSpPr>
              <a:cxnSpLocks noChangeAspect="1"/>
            </p:cNvCxnSpPr>
            <p:nvPr/>
          </p:nvCxnSpPr>
          <p:spPr>
            <a:xfrm flipH="1" flipV="1">
              <a:off x="3759463" y="5371354"/>
              <a:ext cx="10038" cy="73152"/>
            </a:xfrm>
            <a:prstGeom prst="line">
              <a:avLst/>
            </a:prstGeom>
            <a:ln w="31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5627D38F-436E-2698-6B52-699AA55A23DC}"/>
                </a:ext>
              </a:extLst>
            </p:cNvPr>
            <p:cNvCxnSpPr>
              <a:cxnSpLocks noChangeAspect="1"/>
            </p:cNvCxnSpPr>
            <p:nvPr/>
          </p:nvCxnSpPr>
          <p:spPr>
            <a:xfrm rot="5400000" flipH="1" flipV="1">
              <a:off x="3785403" y="5329200"/>
              <a:ext cx="10038" cy="73152"/>
            </a:xfrm>
            <a:prstGeom prst="line">
              <a:avLst/>
            </a:prstGeom>
            <a:ln w="31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6F163F5-3558-0818-9187-6411083F6ACC}"/>
              </a:ext>
            </a:extLst>
          </p:cNvPr>
          <p:cNvGrpSpPr>
            <a:grpSpLocks noChangeAspect="1"/>
          </p:cNvGrpSpPr>
          <p:nvPr/>
        </p:nvGrpSpPr>
        <p:grpSpPr>
          <a:xfrm>
            <a:off x="8419103" y="2643676"/>
            <a:ext cx="244389" cy="457200"/>
            <a:chOff x="1352550" y="2843213"/>
            <a:chExt cx="1179513" cy="2206625"/>
          </a:xfrm>
        </p:grpSpPr>
        <p:grpSp>
          <p:nvGrpSpPr>
            <p:cNvPr id="4" name="Group 68">
              <a:extLst>
                <a:ext uri="{FF2B5EF4-FFF2-40B4-BE49-F238E27FC236}">
                  <a16:creationId xmlns:a16="http://schemas.microsoft.com/office/drawing/2014/main" id="{5C76B13A-2F61-606B-7EF1-9CEB8E4E4D2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352550" y="3378200"/>
              <a:ext cx="1179513" cy="1671638"/>
              <a:chOff x="1389041" y="2711675"/>
              <a:chExt cx="2200147" cy="3120327"/>
            </a:xfrm>
          </p:grpSpPr>
          <p:sp>
            <p:nvSpPr>
              <p:cNvPr id="38" name="Parallelogram 37">
                <a:extLst>
                  <a:ext uri="{FF2B5EF4-FFF2-40B4-BE49-F238E27FC236}">
                    <a16:creationId xmlns:a16="http://schemas.microsoft.com/office/drawing/2014/main" id="{E25CCA63-F4D2-4306-07F6-CBCDCE4C3BE1}"/>
                  </a:ext>
                </a:extLst>
              </p:cNvPr>
              <p:cNvSpPr/>
              <p:nvPr/>
            </p:nvSpPr>
            <p:spPr>
              <a:xfrm rot="865454">
                <a:off x="1782877" y="3411007"/>
                <a:ext cx="142136" cy="2032805"/>
              </a:xfrm>
              <a:prstGeom prst="parallelogram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  <a:shade val="30000"/>
                      <a:satMod val="115000"/>
                    </a:schemeClr>
                  </a:gs>
                  <a:gs pos="50000">
                    <a:schemeClr val="bg1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75000"/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grpSp>
            <p:nvGrpSpPr>
              <p:cNvPr id="39" name="Group 576">
                <a:extLst>
                  <a:ext uri="{FF2B5EF4-FFF2-40B4-BE49-F238E27FC236}">
                    <a16:creationId xmlns:a16="http://schemas.microsoft.com/office/drawing/2014/main" id="{8852360F-2B68-9C6F-8E5E-41C79B8A108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22403" y="2884415"/>
                <a:ext cx="165133" cy="2060423"/>
                <a:chOff x="1922403" y="2884415"/>
                <a:chExt cx="165133" cy="2060423"/>
              </a:xfrm>
            </p:grpSpPr>
            <p:sp>
              <p:nvSpPr>
                <p:cNvPr id="89" name="Parallelogram 88">
                  <a:extLst>
                    <a:ext uri="{FF2B5EF4-FFF2-40B4-BE49-F238E27FC236}">
                      <a16:creationId xmlns:a16="http://schemas.microsoft.com/office/drawing/2014/main" id="{687DFA49-3138-603E-41D3-F54E55B3493E}"/>
                    </a:ext>
                  </a:extLst>
                </p:cNvPr>
                <p:cNvSpPr/>
                <p:nvPr/>
              </p:nvSpPr>
              <p:spPr>
                <a:xfrm rot="921293">
                  <a:off x="2007925" y="2913178"/>
                  <a:ext cx="79950" cy="2032804"/>
                </a:xfrm>
                <a:prstGeom prst="parallelogram">
                  <a:avLst/>
                </a:prstGeom>
                <a:gradFill flip="none" rotWithShape="1">
                  <a:gsLst>
                    <a:gs pos="0">
                      <a:schemeClr val="bg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75000"/>
                        <a:shade val="100000"/>
                        <a:satMod val="115000"/>
                      </a:schemeClr>
                    </a:gs>
                  </a:gsLst>
                  <a:lin ang="10800000" scaled="1"/>
                  <a:tileRect/>
                </a:gra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  <a:latin typeface="Verdana" pitchFamily="34" charset="0"/>
                    <a:cs typeface="Arial" charset="0"/>
                  </a:endParaRPr>
                </a:p>
              </p:txBody>
            </p:sp>
            <p:sp>
              <p:nvSpPr>
                <p:cNvPr id="90" name="Parallelogram 89">
                  <a:extLst>
                    <a:ext uri="{FF2B5EF4-FFF2-40B4-BE49-F238E27FC236}">
                      <a16:creationId xmlns:a16="http://schemas.microsoft.com/office/drawing/2014/main" id="{97AF5744-33DA-468F-027D-624C1E61B87C}"/>
                    </a:ext>
                  </a:extLst>
                </p:cNvPr>
                <p:cNvSpPr/>
                <p:nvPr/>
              </p:nvSpPr>
              <p:spPr>
                <a:xfrm rot="921293">
                  <a:off x="1922050" y="2883545"/>
                  <a:ext cx="79952" cy="2032804"/>
                </a:xfrm>
                <a:prstGeom prst="parallelogram">
                  <a:avLst/>
                </a:prstGeom>
                <a:gradFill flip="none" rotWithShape="1">
                  <a:gsLst>
                    <a:gs pos="0">
                      <a:schemeClr val="bg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75000"/>
                        <a:shade val="100000"/>
                        <a:satMod val="115000"/>
                      </a:schemeClr>
                    </a:gs>
                  </a:gsLst>
                  <a:lin ang="10800000" scaled="1"/>
                  <a:tileRect/>
                </a:gra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  <a:latin typeface="Verdana" pitchFamily="34" charset="0"/>
                    <a:cs typeface="Arial" charset="0"/>
                  </a:endParaRPr>
                </a:p>
              </p:txBody>
            </p:sp>
          </p:grpSp>
          <p:sp>
            <p:nvSpPr>
              <p:cNvPr id="40" name="Parallelogram 39">
                <a:extLst>
                  <a:ext uri="{FF2B5EF4-FFF2-40B4-BE49-F238E27FC236}">
                    <a16:creationId xmlns:a16="http://schemas.microsoft.com/office/drawing/2014/main" id="{D913A419-696D-6750-B4B1-D7C66DFDA1DA}"/>
                  </a:ext>
                </a:extLst>
              </p:cNvPr>
              <p:cNvSpPr/>
              <p:nvPr/>
            </p:nvSpPr>
            <p:spPr>
              <a:xfrm rot="20492193">
                <a:off x="3035967" y="3574842"/>
                <a:ext cx="160420" cy="2032069"/>
              </a:xfrm>
              <a:prstGeom prst="parallelogram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  <a:shade val="30000"/>
                      <a:satMod val="115000"/>
                    </a:schemeClr>
                  </a:gs>
                  <a:gs pos="50000">
                    <a:schemeClr val="bg1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41" name="Parallelogram 40">
                <a:extLst>
                  <a:ext uri="{FF2B5EF4-FFF2-40B4-BE49-F238E27FC236}">
                    <a16:creationId xmlns:a16="http://schemas.microsoft.com/office/drawing/2014/main" id="{7F234727-2E3C-D967-CAF5-72AAB44B867B}"/>
                  </a:ext>
                </a:extLst>
              </p:cNvPr>
              <p:cNvSpPr/>
              <p:nvPr/>
            </p:nvSpPr>
            <p:spPr>
              <a:xfrm rot="20545172">
                <a:off x="2905915" y="2887073"/>
                <a:ext cx="80960" cy="2032069"/>
              </a:xfrm>
              <a:prstGeom prst="parallelogram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  <a:shade val="30000"/>
                      <a:satMod val="115000"/>
                    </a:schemeClr>
                  </a:gs>
                  <a:gs pos="50000">
                    <a:schemeClr val="bg1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42" name="Trapezoid 41">
                <a:extLst>
                  <a:ext uri="{FF2B5EF4-FFF2-40B4-BE49-F238E27FC236}">
                    <a16:creationId xmlns:a16="http://schemas.microsoft.com/office/drawing/2014/main" id="{496061FA-14D3-48EF-38C2-527BF4505C97}"/>
                  </a:ext>
                </a:extLst>
              </p:cNvPr>
              <p:cNvSpPr/>
              <p:nvPr/>
            </p:nvSpPr>
            <p:spPr>
              <a:xfrm rot="21480000" flipV="1">
                <a:off x="2419527" y="3428787"/>
                <a:ext cx="171748" cy="1434224"/>
              </a:xfrm>
              <a:prstGeom prst="trapezoid">
                <a:avLst>
                  <a:gd name="adj" fmla="val 15450"/>
                </a:avLst>
              </a:prstGeom>
              <a:gradFill flip="none" rotWithShape="1">
                <a:gsLst>
                  <a:gs pos="0">
                    <a:schemeClr val="bg1">
                      <a:lumMod val="75000"/>
                      <a:shade val="30000"/>
                      <a:satMod val="115000"/>
                    </a:schemeClr>
                  </a:gs>
                  <a:gs pos="50000">
                    <a:schemeClr val="bg1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7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43" name="Parallelogram 42">
                <a:extLst>
                  <a:ext uri="{FF2B5EF4-FFF2-40B4-BE49-F238E27FC236}">
                    <a16:creationId xmlns:a16="http://schemas.microsoft.com/office/drawing/2014/main" id="{64EB38D4-A1C5-D02F-9876-CF2424AD162F}"/>
                  </a:ext>
                </a:extLst>
              </p:cNvPr>
              <p:cNvSpPr/>
              <p:nvPr/>
            </p:nvSpPr>
            <p:spPr>
              <a:xfrm rot="21365986">
                <a:off x="2386955" y="2981334"/>
                <a:ext cx="71068" cy="1443113"/>
              </a:xfrm>
              <a:prstGeom prst="parallelogram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  <a:shade val="30000"/>
                      <a:satMod val="115000"/>
                    </a:schemeClr>
                  </a:gs>
                  <a:gs pos="50000">
                    <a:schemeClr val="bg1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75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44" name="Parallelogram 43">
                <a:extLst>
                  <a:ext uri="{FF2B5EF4-FFF2-40B4-BE49-F238E27FC236}">
                    <a16:creationId xmlns:a16="http://schemas.microsoft.com/office/drawing/2014/main" id="{839F9691-D48C-D99B-87B9-46894370A331}"/>
                  </a:ext>
                </a:extLst>
              </p:cNvPr>
              <p:cNvSpPr/>
              <p:nvPr/>
            </p:nvSpPr>
            <p:spPr>
              <a:xfrm rot="-60000">
                <a:off x="2520206" y="2978370"/>
                <a:ext cx="71068" cy="1443115"/>
              </a:xfrm>
              <a:prstGeom prst="parallelogram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  <a:shade val="30000"/>
                      <a:satMod val="115000"/>
                    </a:schemeClr>
                  </a:gs>
                  <a:gs pos="50000">
                    <a:schemeClr val="bg1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75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grpSp>
            <p:nvGrpSpPr>
              <p:cNvPr id="45" name="Group 569">
                <a:extLst>
                  <a:ext uri="{FF2B5EF4-FFF2-40B4-BE49-F238E27FC236}">
                    <a16:creationId xmlns:a16="http://schemas.microsoft.com/office/drawing/2014/main" id="{F2468EA9-3BEF-0E31-5E06-D57865FD557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15345" y="5410521"/>
                <a:ext cx="273843" cy="421481"/>
                <a:chOff x="2947988" y="4836318"/>
                <a:chExt cx="273843" cy="421481"/>
              </a:xfrm>
            </p:grpSpPr>
            <p:sp>
              <p:nvSpPr>
                <p:cNvPr id="86" name="Freeform 102">
                  <a:extLst>
                    <a:ext uri="{FF2B5EF4-FFF2-40B4-BE49-F238E27FC236}">
                      <a16:creationId xmlns:a16="http://schemas.microsoft.com/office/drawing/2014/main" id="{F1E26320-6546-E258-1047-CBAC295D0806}"/>
                    </a:ext>
                  </a:extLst>
                </p:cNvPr>
                <p:cNvSpPr/>
                <p:nvPr/>
              </p:nvSpPr>
              <p:spPr>
                <a:xfrm>
                  <a:off x="2949404" y="4837014"/>
                  <a:ext cx="168786" cy="420785"/>
                </a:xfrm>
                <a:custGeom>
                  <a:avLst/>
                  <a:gdLst>
                    <a:gd name="connsiteX0" fmla="*/ 0 w 169069"/>
                    <a:gd name="connsiteY0" fmla="*/ 59531 h 421481"/>
                    <a:gd name="connsiteX1" fmla="*/ 50006 w 169069"/>
                    <a:gd name="connsiteY1" fmla="*/ 45244 h 421481"/>
                    <a:gd name="connsiteX2" fmla="*/ 121444 w 169069"/>
                    <a:gd name="connsiteY2" fmla="*/ 0 h 421481"/>
                    <a:gd name="connsiteX3" fmla="*/ 150019 w 169069"/>
                    <a:gd name="connsiteY3" fmla="*/ 107156 h 421481"/>
                    <a:gd name="connsiteX4" fmla="*/ 164306 w 169069"/>
                    <a:gd name="connsiteY4" fmla="*/ 214313 h 421481"/>
                    <a:gd name="connsiteX5" fmla="*/ 169069 w 169069"/>
                    <a:gd name="connsiteY5" fmla="*/ 376238 h 421481"/>
                    <a:gd name="connsiteX6" fmla="*/ 142875 w 169069"/>
                    <a:gd name="connsiteY6" fmla="*/ 421481 h 421481"/>
                    <a:gd name="connsiteX7" fmla="*/ 111919 w 169069"/>
                    <a:gd name="connsiteY7" fmla="*/ 371475 h 421481"/>
                    <a:gd name="connsiteX8" fmla="*/ 0 w 169069"/>
                    <a:gd name="connsiteY8" fmla="*/ 59531 h 421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9069" h="421481">
                      <a:moveTo>
                        <a:pt x="0" y="59531"/>
                      </a:moveTo>
                      <a:lnTo>
                        <a:pt x="50006" y="45244"/>
                      </a:lnTo>
                      <a:lnTo>
                        <a:pt x="121444" y="0"/>
                      </a:lnTo>
                      <a:lnTo>
                        <a:pt x="150019" y="107156"/>
                      </a:lnTo>
                      <a:lnTo>
                        <a:pt x="164306" y="214313"/>
                      </a:lnTo>
                      <a:lnTo>
                        <a:pt x="169069" y="376238"/>
                      </a:lnTo>
                      <a:lnTo>
                        <a:pt x="142875" y="421481"/>
                      </a:lnTo>
                      <a:lnTo>
                        <a:pt x="111919" y="371475"/>
                      </a:lnTo>
                      <a:lnTo>
                        <a:pt x="0" y="59531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6600">
                        <a:shade val="30000"/>
                        <a:satMod val="115000"/>
                      </a:srgbClr>
                    </a:gs>
                    <a:gs pos="50000">
                      <a:srgbClr val="FF6600">
                        <a:shade val="67500"/>
                        <a:satMod val="115000"/>
                      </a:srgbClr>
                    </a:gs>
                    <a:gs pos="100000">
                      <a:srgbClr val="FF66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US">
                    <a:latin typeface="Verdana" pitchFamily="34" charset="0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87" name="Freeform 103">
                  <a:extLst>
                    <a:ext uri="{FF2B5EF4-FFF2-40B4-BE49-F238E27FC236}">
                      <a16:creationId xmlns:a16="http://schemas.microsoft.com/office/drawing/2014/main" id="{87783890-3B82-D6E0-A5EE-C00E098882FB}"/>
                    </a:ext>
                  </a:extLst>
                </p:cNvPr>
                <p:cNvSpPr/>
                <p:nvPr/>
              </p:nvSpPr>
              <p:spPr>
                <a:xfrm>
                  <a:off x="3044161" y="4952581"/>
                  <a:ext cx="177670" cy="71119"/>
                </a:xfrm>
                <a:custGeom>
                  <a:avLst/>
                  <a:gdLst>
                    <a:gd name="connsiteX0" fmla="*/ 35718 w 178593"/>
                    <a:gd name="connsiteY0" fmla="*/ 0 h 71437"/>
                    <a:gd name="connsiteX1" fmla="*/ 178593 w 178593"/>
                    <a:gd name="connsiteY1" fmla="*/ 7144 h 71437"/>
                    <a:gd name="connsiteX2" fmla="*/ 150018 w 178593"/>
                    <a:gd name="connsiteY2" fmla="*/ 71437 h 71437"/>
                    <a:gd name="connsiteX3" fmla="*/ 0 w 178593"/>
                    <a:gd name="connsiteY3" fmla="*/ 61912 h 71437"/>
                    <a:gd name="connsiteX4" fmla="*/ 35718 w 178593"/>
                    <a:gd name="connsiteY4" fmla="*/ 0 h 714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8593" h="71437">
                      <a:moveTo>
                        <a:pt x="35718" y="0"/>
                      </a:moveTo>
                      <a:lnTo>
                        <a:pt x="178593" y="7144"/>
                      </a:lnTo>
                      <a:lnTo>
                        <a:pt x="150018" y="71437"/>
                      </a:lnTo>
                      <a:lnTo>
                        <a:pt x="0" y="61912"/>
                      </a:lnTo>
                      <a:lnTo>
                        <a:pt x="35718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6600">
                        <a:shade val="30000"/>
                        <a:satMod val="115000"/>
                      </a:srgbClr>
                    </a:gs>
                    <a:gs pos="50000">
                      <a:srgbClr val="FF6600">
                        <a:shade val="67500"/>
                        <a:satMod val="115000"/>
                      </a:srgbClr>
                    </a:gs>
                    <a:gs pos="100000">
                      <a:srgbClr val="FF66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US">
                    <a:latin typeface="Verdana" pitchFamily="34" charset="0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88" name="Freeform 104">
                  <a:extLst>
                    <a:ext uri="{FF2B5EF4-FFF2-40B4-BE49-F238E27FC236}">
                      <a16:creationId xmlns:a16="http://schemas.microsoft.com/office/drawing/2014/main" id="{99C26679-0D56-FDAE-343E-621EC2CF5F88}"/>
                    </a:ext>
                  </a:extLst>
                </p:cNvPr>
                <p:cNvSpPr/>
                <p:nvPr/>
              </p:nvSpPr>
              <p:spPr>
                <a:xfrm>
                  <a:off x="3061928" y="5011846"/>
                  <a:ext cx="82913" cy="56303"/>
                </a:xfrm>
                <a:custGeom>
                  <a:avLst/>
                  <a:gdLst>
                    <a:gd name="connsiteX0" fmla="*/ 0 w 85725"/>
                    <a:gd name="connsiteY0" fmla="*/ 0 h 54769"/>
                    <a:gd name="connsiteX1" fmla="*/ 28575 w 85725"/>
                    <a:gd name="connsiteY1" fmla="*/ 54769 h 54769"/>
                    <a:gd name="connsiteX2" fmla="*/ 85725 w 85725"/>
                    <a:gd name="connsiteY2" fmla="*/ 7144 h 54769"/>
                    <a:gd name="connsiteX3" fmla="*/ 0 w 85725"/>
                    <a:gd name="connsiteY3" fmla="*/ 0 h 547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5725" h="54769">
                      <a:moveTo>
                        <a:pt x="0" y="0"/>
                      </a:moveTo>
                      <a:lnTo>
                        <a:pt x="28575" y="54769"/>
                      </a:lnTo>
                      <a:lnTo>
                        <a:pt x="85725" y="714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933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US">
                    <a:latin typeface="Verdana" pitchFamily="34" charset="0"/>
                    <a:ea typeface="Verdana" pitchFamily="34" charset="0"/>
                    <a:cs typeface="Verdana" pitchFamily="34" charset="0"/>
                  </a:endParaRPr>
                </a:p>
              </p:txBody>
            </p:sp>
          </p:grpSp>
          <p:grpSp>
            <p:nvGrpSpPr>
              <p:cNvPr id="49" name="Group 570">
                <a:extLst>
                  <a:ext uri="{FF2B5EF4-FFF2-40B4-BE49-F238E27FC236}">
                    <a16:creationId xmlns:a16="http://schemas.microsoft.com/office/drawing/2014/main" id="{26DB10B4-C8BC-4525-A58B-4609804B6F5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42262" y="4797960"/>
                <a:ext cx="166688" cy="252413"/>
                <a:chOff x="2247900" y="4402931"/>
                <a:chExt cx="166688" cy="252413"/>
              </a:xfrm>
            </p:grpSpPr>
            <p:sp>
              <p:nvSpPr>
                <p:cNvPr id="84" name="Freeform 100">
                  <a:extLst>
                    <a:ext uri="{FF2B5EF4-FFF2-40B4-BE49-F238E27FC236}">
                      <a16:creationId xmlns:a16="http://schemas.microsoft.com/office/drawing/2014/main" id="{38D2B7A5-48B1-8C03-C422-CC817461E473}"/>
                    </a:ext>
                  </a:extLst>
                </p:cNvPr>
                <p:cNvSpPr/>
                <p:nvPr/>
              </p:nvSpPr>
              <p:spPr>
                <a:xfrm>
                  <a:off x="2248853" y="4402789"/>
                  <a:ext cx="165824" cy="251879"/>
                </a:xfrm>
                <a:custGeom>
                  <a:avLst/>
                  <a:gdLst>
                    <a:gd name="connsiteX0" fmla="*/ 0 w 166688"/>
                    <a:gd name="connsiteY0" fmla="*/ 4763 h 252413"/>
                    <a:gd name="connsiteX1" fmla="*/ 164306 w 166688"/>
                    <a:gd name="connsiteY1" fmla="*/ 0 h 252413"/>
                    <a:gd name="connsiteX2" fmla="*/ 166688 w 166688"/>
                    <a:gd name="connsiteY2" fmla="*/ 64294 h 252413"/>
                    <a:gd name="connsiteX3" fmla="*/ 130969 w 166688"/>
                    <a:gd name="connsiteY3" fmla="*/ 71438 h 252413"/>
                    <a:gd name="connsiteX4" fmla="*/ 130969 w 166688"/>
                    <a:gd name="connsiteY4" fmla="*/ 150019 h 252413"/>
                    <a:gd name="connsiteX5" fmla="*/ 102394 w 166688"/>
                    <a:gd name="connsiteY5" fmla="*/ 252413 h 252413"/>
                    <a:gd name="connsiteX6" fmla="*/ 47625 w 166688"/>
                    <a:gd name="connsiteY6" fmla="*/ 142875 h 252413"/>
                    <a:gd name="connsiteX7" fmla="*/ 40481 w 166688"/>
                    <a:gd name="connsiteY7" fmla="*/ 66675 h 252413"/>
                    <a:gd name="connsiteX8" fmla="*/ 9525 w 166688"/>
                    <a:gd name="connsiteY8" fmla="*/ 54769 h 252413"/>
                    <a:gd name="connsiteX9" fmla="*/ 0 w 166688"/>
                    <a:gd name="connsiteY9" fmla="*/ 4763 h 252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6688" h="252413">
                      <a:moveTo>
                        <a:pt x="0" y="4763"/>
                      </a:moveTo>
                      <a:lnTo>
                        <a:pt x="164306" y="0"/>
                      </a:lnTo>
                      <a:lnTo>
                        <a:pt x="166688" y="64294"/>
                      </a:lnTo>
                      <a:lnTo>
                        <a:pt x="130969" y="71438"/>
                      </a:lnTo>
                      <a:lnTo>
                        <a:pt x="130969" y="150019"/>
                      </a:lnTo>
                      <a:lnTo>
                        <a:pt x="102394" y="252413"/>
                      </a:lnTo>
                      <a:lnTo>
                        <a:pt x="47625" y="142875"/>
                      </a:lnTo>
                      <a:lnTo>
                        <a:pt x="40481" y="66675"/>
                      </a:lnTo>
                      <a:lnTo>
                        <a:pt x="9525" y="54769"/>
                      </a:lnTo>
                      <a:lnTo>
                        <a:pt x="0" y="4763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6600">
                        <a:shade val="30000"/>
                        <a:satMod val="115000"/>
                      </a:srgbClr>
                    </a:gs>
                    <a:gs pos="50000">
                      <a:srgbClr val="FF6600">
                        <a:shade val="67500"/>
                        <a:satMod val="115000"/>
                      </a:srgbClr>
                    </a:gs>
                    <a:gs pos="100000">
                      <a:srgbClr val="FF66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US">
                    <a:latin typeface="Verdana" pitchFamily="34" charset="0"/>
                    <a:ea typeface="Verdana" pitchFamily="34" charset="0"/>
                    <a:cs typeface="Verdana" pitchFamily="34" charset="0"/>
                  </a:endParaRPr>
                </a:p>
              </p:txBody>
            </p:sp>
            <p:cxnSp>
              <p:nvCxnSpPr>
                <p:cNvPr id="85" name="Straight Connector 84">
                  <a:extLst>
                    <a:ext uri="{FF2B5EF4-FFF2-40B4-BE49-F238E27FC236}">
                      <a16:creationId xmlns:a16="http://schemas.microsoft.com/office/drawing/2014/main" id="{B68A2C84-7C53-CB46-FB1F-32264821A00A}"/>
                    </a:ext>
                  </a:extLst>
                </p:cNvPr>
                <p:cNvCxnSpPr>
                  <a:stCxn id="84" idx="7"/>
                  <a:endCxn id="84" idx="3"/>
                </p:cNvCxnSpPr>
                <p:nvPr/>
              </p:nvCxnSpPr>
              <p:spPr>
                <a:xfrm>
                  <a:off x="2290309" y="4467981"/>
                  <a:ext cx="88834" cy="592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" name="Group 571">
                <a:extLst>
                  <a:ext uri="{FF2B5EF4-FFF2-40B4-BE49-F238E27FC236}">
                    <a16:creationId xmlns:a16="http://schemas.microsoft.com/office/drawing/2014/main" id="{CA0AFFEF-B210-7E03-E118-C5C8B8B2745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89041" y="5250848"/>
                <a:ext cx="280988" cy="423862"/>
                <a:chOff x="1312069" y="4843462"/>
                <a:chExt cx="280988" cy="423862"/>
              </a:xfrm>
            </p:grpSpPr>
            <p:sp>
              <p:nvSpPr>
                <p:cNvPr id="81" name="Freeform 97">
                  <a:extLst>
                    <a:ext uri="{FF2B5EF4-FFF2-40B4-BE49-F238E27FC236}">
                      <a16:creationId xmlns:a16="http://schemas.microsoft.com/office/drawing/2014/main" id="{AB5504BC-0238-A495-15CE-DB4050E67EC2}"/>
                    </a:ext>
                  </a:extLst>
                </p:cNvPr>
                <p:cNvSpPr/>
                <p:nvPr/>
              </p:nvSpPr>
              <p:spPr>
                <a:xfrm>
                  <a:off x="1421633" y="4843815"/>
                  <a:ext cx="171748" cy="423746"/>
                </a:xfrm>
                <a:custGeom>
                  <a:avLst/>
                  <a:gdLst>
                    <a:gd name="connsiteX0" fmla="*/ 57150 w 171450"/>
                    <a:gd name="connsiteY0" fmla="*/ 0 h 423862"/>
                    <a:gd name="connsiteX1" fmla="*/ 135731 w 171450"/>
                    <a:gd name="connsiteY1" fmla="*/ 73819 h 423862"/>
                    <a:gd name="connsiteX2" fmla="*/ 171450 w 171450"/>
                    <a:gd name="connsiteY2" fmla="*/ 69056 h 423862"/>
                    <a:gd name="connsiteX3" fmla="*/ 38100 w 171450"/>
                    <a:gd name="connsiteY3" fmla="*/ 392906 h 423862"/>
                    <a:gd name="connsiteX4" fmla="*/ 38100 w 171450"/>
                    <a:gd name="connsiteY4" fmla="*/ 423862 h 423862"/>
                    <a:gd name="connsiteX5" fmla="*/ 7143 w 171450"/>
                    <a:gd name="connsiteY5" fmla="*/ 373856 h 423862"/>
                    <a:gd name="connsiteX6" fmla="*/ 0 w 171450"/>
                    <a:gd name="connsiteY6" fmla="*/ 219075 h 423862"/>
                    <a:gd name="connsiteX7" fmla="*/ 33337 w 171450"/>
                    <a:gd name="connsiteY7" fmla="*/ 97631 h 423862"/>
                    <a:gd name="connsiteX8" fmla="*/ 57150 w 171450"/>
                    <a:gd name="connsiteY8" fmla="*/ 0 h 423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1450" h="423862">
                      <a:moveTo>
                        <a:pt x="57150" y="0"/>
                      </a:moveTo>
                      <a:lnTo>
                        <a:pt x="135731" y="73819"/>
                      </a:lnTo>
                      <a:lnTo>
                        <a:pt x="171450" y="69056"/>
                      </a:lnTo>
                      <a:lnTo>
                        <a:pt x="38100" y="392906"/>
                      </a:lnTo>
                      <a:lnTo>
                        <a:pt x="38100" y="423862"/>
                      </a:lnTo>
                      <a:lnTo>
                        <a:pt x="7143" y="373856"/>
                      </a:lnTo>
                      <a:lnTo>
                        <a:pt x="0" y="219075"/>
                      </a:lnTo>
                      <a:lnTo>
                        <a:pt x="33337" y="97631"/>
                      </a:lnTo>
                      <a:lnTo>
                        <a:pt x="5715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6600">
                        <a:shade val="30000"/>
                        <a:satMod val="115000"/>
                      </a:srgbClr>
                    </a:gs>
                    <a:gs pos="50000">
                      <a:srgbClr val="FF6600">
                        <a:shade val="67500"/>
                        <a:satMod val="115000"/>
                      </a:srgbClr>
                    </a:gs>
                    <a:gs pos="100000">
                      <a:srgbClr val="FF66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US">
                    <a:latin typeface="Verdana" pitchFamily="34" charset="0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82" name="Freeform 98">
                  <a:extLst>
                    <a:ext uri="{FF2B5EF4-FFF2-40B4-BE49-F238E27FC236}">
                      <a16:creationId xmlns:a16="http://schemas.microsoft.com/office/drawing/2014/main" id="{870A9C59-3DCA-FC3C-3513-21245A45EC37}"/>
                    </a:ext>
                  </a:extLst>
                </p:cNvPr>
                <p:cNvSpPr/>
                <p:nvPr/>
              </p:nvSpPr>
              <p:spPr>
                <a:xfrm>
                  <a:off x="1312069" y="4971234"/>
                  <a:ext cx="177671" cy="62230"/>
                </a:xfrm>
                <a:custGeom>
                  <a:avLst/>
                  <a:gdLst>
                    <a:gd name="connsiteX0" fmla="*/ 0 w 178594"/>
                    <a:gd name="connsiteY0" fmla="*/ 7144 h 61913"/>
                    <a:gd name="connsiteX1" fmla="*/ 152400 w 178594"/>
                    <a:gd name="connsiteY1" fmla="*/ 0 h 61913"/>
                    <a:gd name="connsiteX2" fmla="*/ 178594 w 178594"/>
                    <a:gd name="connsiteY2" fmla="*/ 54769 h 61913"/>
                    <a:gd name="connsiteX3" fmla="*/ 35719 w 178594"/>
                    <a:gd name="connsiteY3" fmla="*/ 61913 h 61913"/>
                    <a:gd name="connsiteX4" fmla="*/ 0 w 178594"/>
                    <a:gd name="connsiteY4" fmla="*/ 7144 h 61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8594" h="61913">
                      <a:moveTo>
                        <a:pt x="0" y="7144"/>
                      </a:moveTo>
                      <a:lnTo>
                        <a:pt x="152400" y="0"/>
                      </a:lnTo>
                      <a:lnTo>
                        <a:pt x="178594" y="54769"/>
                      </a:lnTo>
                      <a:lnTo>
                        <a:pt x="35719" y="61913"/>
                      </a:lnTo>
                      <a:lnTo>
                        <a:pt x="0" y="7144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6600">
                        <a:shade val="30000"/>
                        <a:satMod val="115000"/>
                      </a:srgbClr>
                    </a:gs>
                    <a:gs pos="50000">
                      <a:srgbClr val="FF6600">
                        <a:shade val="67500"/>
                        <a:satMod val="115000"/>
                      </a:srgbClr>
                    </a:gs>
                    <a:gs pos="100000">
                      <a:srgbClr val="FF66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US">
                    <a:latin typeface="Verdana" pitchFamily="34" charset="0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83" name="Freeform 99">
                  <a:extLst>
                    <a:ext uri="{FF2B5EF4-FFF2-40B4-BE49-F238E27FC236}">
                      <a16:creationId xmlns:a16="http://schemas.microsoft.com/office/drawing/2014/main" id="{37A632BA-FBD8-C2A6-66ED-243BE9E8BF48}"/>
                    </a:ext>
                  </a:extLst>
                </p:cNvPr>
                <p:cNvSpPr/>
                <p:nvPr/>
              </p:nvSpPr>
              <p:spPr>
                <a:xfrm>
                  <a:off x="1362410" y="5030500"/>
                  <a:ext cx="127330" cy="41486"/>
                </a:xfrm>
                <a:custGeom>
                  <a:avLst/>
                  <a:gdLst>
                    <a:gd name="connsiteX0" fmla="*/ 126206 w 126206"/>
                    <a:gd name="connsiteY0" fmla="*/ 0 h 40481"/>
                    <a:gd name="connsiteX1" fmla="*/ 76200 w 126206"/>
                    <a:gd name="connsiteY1" fmla="*/ 40481 h 40481"/>
                    <a:gd name="connsiteX2" fmla="*/ 0 w 126206"/>
                    <a:gd name="connsiteY2" fmla="*/ 2381 h 40481"/>
                    <a:gd name="connsiteX3" fmla="*/ 126206 w 126206"/>
                    <a:gd name="connsiteY3" fmla="*/ 0 h 40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6206" h="40481">
                      <a:moveTo>
                        <a:pt x="126206" y="0"/>
                      </a:moveTo>
                      <a:lnTo>
                        <a:pt x="76200" y="40481"/>
                      </a:lnTo>
                      <a:lnTo>
                        <a:pt x="0" y="2381"/>
                      </a:lnTo>
                      <a:lnTo>
                        <a:pt x="126206" y="0"/>
                      </a:lnTo>
                      <a:close/>
                    </a:path>
                  </a:pathLst>
                </a:custGeom>
                <a:solidFill>
                  <a:srgbClr val="9933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US">
                    <a:latin typeface="Verdana" pitchFamily="34" charset="0"/>
                    <a:ea typeface="Verdana" pitchFamily="34" charset="0"/>
                    <a:cs typeface="Verdana" pitchFamily="34" charset="0"/>
                  </a:endParaRPr>
                </a:p>
              </p:txBody>
            </p:sp>
          </p:grpSp>
          <p:grpSp>
            <p:nvGrpSpPr>
              <p:cNvPr id="51" name="Group 542">
                <a:extLst>
                  <a:ext uri="{FF2B5EF4-FFF2-40B4-BE49-F238E27FC236}">
                    <a16:creationId xmlns:a16="http://schemas.microsoft.com/office/drawing/2014/main" id="{86FC218F-B81D-ED36-C130-747A61B4B6DF}"/>
                  </a:ext>
                </a:extLst>
              </p:cNvPr>
              <p:cNvGrpSpPr/>
              <p:nvPr/>
            </p:nvGrpSpPr>
            <p:grpSpPr>
              <a:xfrm>
                <a:off x="1586877" y="4819328"/>
                <a:ext cx="228601" cy="200026"/>
                <a:chOff x="2328862" y="2776537"/>
                <a:chExt cx="228601" cy="200026"/>
              </a:xfrm>
              <a:solidFill>
                <a:schemeClr val="tx1">
                  <a:lumMod val="65000"/>
                  <a:lumOff val="35000"/>
                </a:schemeClr>
              </a:solidFill>
            </p:grpSpPr>
            <p:sp>
              <p:nvSpPr>
                <p:cNvPr id="79" name="Freeform 95">
                  <a:extLst>
                    <a:ext uri="{FF2B5EF4-FFF2-40B4-BE49-F238E27FC236}">
                      <a16:creationId xmlns:a16="http://schemas.microsoft.com/office/drawing/2014/main" id="{F837B727-14A5-4E32-4B61-0CAAAD9A32AA}"/>
                    </a:ext>
                  </a:extLst>
                </p:cNvPr>
                <p:cNvSpPr/>
                <p:nvPr/>
              </p:nvSpPr>
              <p:spPr>
                <a:xfrm>
                  <a:off x="2328862" y="2793207"/>
                  <a:ext cx="95250" cy="183356"/>
                </a:xfrm>
                <a:custGeom>
                  <a:avLst/>
                  <a:gdLst>
                    <a:gd name="connsiteX0" fmla="*/ 95250 w 95250"/>
                    <a:gd name="connsiteY0" fmla="*/ 0 h 183356"/>
                    <a:gd name="connsiteX1" fmla="*/ 78582 w 95250"/>
                    <a:gd name="connsiteY1" fmla="*/ 50006 h 183356"/>
                    <a:gd name="connsiteX2" fmla="*/ 42863 w 95250"/>
                    <a:gd name="connsiteY2" fmla="*/ 150019 h 183356"/>
                    <a:gd name="connsiteX3" fmla="*/ 59532 w 95250"/>
                    <a:gd name="connsiteY3" fmla="*/ 176213 h 183356"/>
                    <a:gd name="connsiteX4" fmla="*/ 54769 w 95250"/>
                    <a:gd name="connsiteY4" fmla="*/ 183356 h 183356"/>
                    <a:gd name="connsiteX5" fmla="*/ 11907 w 95250"/>
                    <a:gd name="connsiteY5" fmla="*/ 176213 h 183356"/>
                    <a:gd name="connsiteX6" fmla="*/ 0 w 95250"/>
                    <a:gd name="connsiteY6" fmla="*/ 154781 h 183356"/>
                    <a:gd name="connsiteX7" fmla="*/ 35719 w 95250"/>
                    <a:gd name="connsiteY7" fmla="*/ 9525 h 183356"/>
                    <a:gd name="connsiteX8" fmla="*/ 95250 w 95250"/>
                    <a:gd name="connsiteY8" fmla="*/ 0 h 1833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5250" h="183356">
                      <a:moveTo>
                        <a:pt x="95250" y="0"/>
                      </a:moveTo>
                      <a:lnTo>
                        <a:pt x="78582" y="50006"/>
                      </a:lnTo>
                      <a:lnTo>
                        <a:pt x="42863" y="150019"/>
                      </a:lnTo>
                      <a:lnTo>
                        <a:pt x="59532" y="176213"/>
                      </a:lnTo>
                      <a:lnTo>
                        <a:pt x="54769" y="183356"/>
                      </a:lnTo>
                      <a:lnTo>
                        <a:pt x="11907" y="176213"/>
                      </a:lnTo>
                      <a:lnTo>
                        <a:pt x="0" y="154781"/>
                      </a:lnTo>
                      <a:lnTo>
                        <a:pt x="35719" y="9525"/>
                      </a:lnTo>
                      <a:lnTo>
                        <a:pt x="95250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US">
                    <a:latin typeface="Verdana" pitchFamily="34" charset="0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80" name="Freeform 96">
                  <a:extLst>
                    <a:ext uri="{FF2B5EF4-FFF2-40B4-BE49-F238E27FC236}">
                      <a16:creationId xmlns:a16="http://schemas.microsoft.com/office/drawing/2014/main" id="{9F114FFA-1504-5BB8-AE76-D332C5A67114}"/>
                    </a:ext>
                  </a:extLst>
                </p:cNvPr>
                <p:cNvSpPr/>
                <p:nvPr/>
              </p:nvSpPr>
              <p:spPr>
                <a:xfrm>
                  <a:off x="2359820" y="2776537"/>
                  <a:ext cx="197643" cy="119063"/>
                </a:xfrm>
                <a:custGeom>
                  <a:avLst/>
                  <a:gdLst>
                    <a:gd name="connsiteX0" fmla="*/ 0 w 197643"/>
                    <a:gd name="connsiteY0" fmla="*/ 23813 h 119063"/>
                    <a:gd name="connsiteX1" fmla="*/ 54768 w 197643"/>
                    <a:gd name="connsiteY1" fmla="*/ 0 h 119063"/>
                    <a:gd name="connsiteX2" fmla="*/ 135731 w 197643"/>
                    <a:gd name="connsiteY2" fmla="*/ 7144 h 119063"/>
                    <a:gd name="connsiteX3" fmla="*/ 197643 w 197643"/>
                    <a:gd name="connsiteY3" fmla="*/ 21432 h 119063"/>
                    <a:gd name="connsiteX4" fmla="*/ 176212 w 197643"/>
                    <a:gd name="connsiteY4" fmla="*/ 119063 h 119063"/>
                    <a:gd name="connsiteX5" fmla="*/ 114300 w 197643"/>
                    <a:gd name="connsiteY5" fmla="*/ 100013 h 119063"/>
                    <a:gd name="connsiteX6" fmla="*/ 38100 w 197643"/>
                    <a:gd name="connsiteY6" fmla="*/ 100013 h 119063"/>
                    <a:gd name="connsiteX7" fmla="*/ 59531 w 197643"/>
                    <a:gd name="connsiteY7" fmla="*/ 28575 h 119063"/>
                    <a:gd name="connsiteX8" fmla="*/ 0 w 197643"/>
                    <a:gd name="connsiteY8" fmla="*/ 23813 h 119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7643" h="119063">
                      <a:moveTo>
                        <a:pt x="0" y="23813"/>
                      </a:moveTo>
                      <a:lnTo>
                        <a:pt x="54768" y="0"/>
                      </a:lnTo>
                      <a:lnTo>
                        <a:pt x="135731" y="7144"/>
                      </a:lnTo>
                      <a:lnTo>
                        <a:pt x="197643" y="21432"/>
                      </a:lnTo>
                      <a:lnTo>
                        <a:pt x="176212" y="119063"/>
                      </a:lnTo>
                      <a:lnTo>
                        <a:pt x="114300" y="100013"/>
                      </a:lnTo>
                      <a:lnTo>
                        <a:pt x="38100" y="100013"/>
                      </a:lnTo>
                      <a:lnTo>
                        <a:pt x="59531" y="28575"/>
                      </a:lnTo>
                      <a:lnTo>
                        <a:pt x="0" y="23813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US">
                    <a:latin typeface="Verdana" pitchFamily="34" charset="0"/>
                    <a:ea typeface="Verdana" pitchFamily="34" charset="0"/>
                    <a:cs typeface="Verdana" pitchFamily="34" charset="0"/>
                  </a:endParaRPr>
                </a:p>
              </p:txBody>
            </p:sp>
          </p:grpSp>
          <p:sp>
            <p:nvSpPr>
              <p:cNvPr id="53" name="Freeform 80">
                <a:extLst>
                  <a:ext uri="{FF2B5EF4-FFF2-40B4-BE49-F238E27FC236}">
                    <a16:creationId xmlns:a16="http://schemas.microsoft.com/office/drawing/2014/main" id="{7BC6A7B9-A0F7-D207-F8D9-918EC3185F72}"/>
                  </a:ext>
                </a:extLst>
              </p:cNvPr>
              <p:cNvSpPr/>
              <p:nvPr/>
            </p:nvSpPr>
            <p:spPr>
              <a:xfrm>
                <a:off x="2389915" y="4329622"/>
                <a:ext cx="245778" cy="109642"/>
              </a:xfrm>
              <a:custGeom>
                <a:avLst/>
                <a:gdLst>
                  <a:gd name="connsiteX0" fmla="*/ 245269 w 246856"/>
                  <a:gd name="connsiteY0" fmla="*/ 85725 h 109538"/>
                  <a:gd name="connsiteX1" fmla="*/ 204788 w 246856"/>
                  <a:gd name="connsiteY1" fmla="*/ 107156 h 109538"/>
                  <a:gd name="connsiteX2" fmla="*/ 42863 w 246856"/>
                  <a:gd name="connsiteY2" fmla="*/ 109538 h 109538"/>
                  <a:gd name="connsiteX3" fmla="*/ 2382 w 246856"/>
                  <a:gd name="connsiteY3" fmla="*/ 100013 h 109538"/>
                  <a:gd name="connsiteX4" fmla="*/ 0 w 246856"/>
                  <a:gd name="connsiteY4" fmla="*/ 19050 h 109538"/>
                  <a:gd name="connsiteX5" fmla="*/ 26194 w 246856"/>
                  <a:gd name="connsiteY5" fmla="*/ 4763 h 109538"/>
                  <a:gd name="connsiteX6" fmla="*/ 228600 w 246856"/>
                  <a:gd name="connsiteY6" fmla="*/ 0 h 109538"/>
                  <a:gd name="connsiteX7" fmla="*/ 245269 w 246856"/>
                  <a:gd name="connsiteY7" fmla="*/ 23813 h 109538"/>
                  <a:gd name="connsiteX8" fmla="*/ 245269 w 246856"/>
                  <a:gd name="connsiteY8" fmla="*/ 85725 h 109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6856" h="109538">
                    <a:moveTo>
                      <a:pt x="245269" y="85725"/>
                    </a:moveTo>
                    <a:lnTo>
                      <a:pt x="204788" y="107156"/>
                    </a:lnTo>
                    <a:lnTo>
                      <a:pt x="42863" y="109538"/>
                    </a:lnTo>
                    <a:lnTo>
                      <a:pt x="2382" y="100013"/>
                    </a:lnTo>
                    <a:lnTo>
                      <a:pt x="0" y="19050"/>
                    </a:lnTo>
                    <a:lnTo>
                      <a:pt x="26194" y="4763"/>
                    </a:lnTo>
                    <a:lnTo>
                      <a:pt x="228600" y="0"/>
                    </a:lnTo>
                    <a:lnTo>
                      <a:pt x="245269" y="23813"/>
                    </a:lnTo>
                    <a:cubicBezTo>
                      <a:pt x="246063" y="46038"/>
                      <a:pt x="246856" y="68263"/>
                      <a:pt x="245269" y="85725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65" name="Parallelogram 64">
                <a:extLst>
                  <a:ext uri="{FF2B5EF4-FFF2-40B4-BE49-F238E27FC236}">
                    <a16:creationId xmlns:a16="http://schemas.microsoft.com/office/drawing/2014/main" id="{C5CA5D31-A247-8799-6666-FFC4D924E859}"/>
                  </a:ext>
                </a:extLst>
              </p:cNvPr>
              <p:cNvSpPr/>
              <p:nvPr/>
            </p:nvSpPr>
            <p:spPr>
              <a:xfrm rot="20545172">
                <a:off x="2815705" y="2884433"/>
                <a:ext cx="80960" cy="2058361"/>
              </a:xfrm>
              <a:prstGeom prst="parallelogram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  <a:shade val="30000"/>
                      <a:satMod val="115000"/>
                    </a:schemeClr>
                  </a:gs>
                  <a:gs pos="50000">
                    <a:schemeClr val="bg1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grpSp>
            <p:nvGrpSpPr>
              <p:cNvPr id="66" name="Group 586">
                <a:extLst>
                  <a:ext uri="{FF2B5EF4-FFF2-40B4-BE49-F238E27FC236}">
                    <a16:creationId xmlns:a16="http://schemas.microsoft.com/office/drawing/2014/main" id="{DCAB28F9-36F4-35C7-E3A3-627E6E50070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97121" y="2711675"/>
                <a:ext cx="485775" cy="285751"/>
                <a:chOff x="2197121" y="2711675"/>
                <a:chExt cx="485775" cy="285751"/>
              </a:xfrm>
            </p:grpSpPr>
            <p:sp>
              <p:nvSpPr>
                <p:cNvPr id="70" name="Freeform 86">
                  <a:extLst>
                    <a:ext uri="{FF2B5EF4-FFF2-40B4-BE49-F238E27FC236}">
                      <a16:creationId xmlns:a16="http://schemas.microsoft.com/office/drawing/2014/main" id="{C0242A07-A410-55A3-FCB2-EC81B1CAF260}"/>
                    </a:ext>
                  </a:extLst>
                </p:cNvPr>
                <p:cNvSpPr/>
                <p:nvPr/>
              </p:nvSpPr>
              <p:spPr>
                <a:xfrm>
                  <a:off x="2351421" y="2812426"/>
                  <a:ext cx="228009" cy="183723"/>
                </a:xfrm>
                <a:custGeom>
                  <a:avLst/>
                  <a:gdLst>
                    <a:gd name="connsiteX0" fmla="*/ 0 w 195262"/>
                    <a:gd name="connsiteY0" fmla="*/ 183356 h 183356"/>
                    <a:gd name="connsiteX1" fmla="*/ 195262 w 195262"/>
                    <a:gd name="connsiteY1" fmla="*/ 180975 h 183356"/>
                    <a:gd name="connsiteX2" fmla="*/ 185737 w 195262"/>
                    <a:gd name="connsiteY2" fmla="*/ 0 h 183356"/>
                    <a:gd name="connsiteX3" fmla="*/ 4762 w 195262"/>
                    <a:gd name="connsiteY3" fmla="*/ 4762 h 183356"/>
                    <a:gd name="connsiteX4" fmla="*/ 0 w 195262"/>
                    <a:gd name="connsiteY4" fmla="*/ 183356 h 1833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5262" h="183356">
                      <a:moveTo>
                        <a:pt x="0" y="183356"/>
                      </a:moveTo>
                      <a:lnTo>
                        <a:pt x="195262" y="180975"/>
                      </a:lnTo>
                      <a:lnTo>
                        <a:pt x="185737" y="0"/>
                      </a:lnTo>
                      <a:lnTo>
                        <a:pt x="4762" y="4762"/>
                      </a:lnTo>
                      <a:lnTo>
                        <a:pt x="0" y="183356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6600">
                        <a:shade val="30000"/>
                        <a:satMod val="115000"/>
                      </a:srgbClr>
                    </a:gs>
                    <a:gs pos="50000">
                      <a:srgbClr val="FF6600">
                        <a:shade val="67500"/>
                        <a:satMod val="115000"/>
                      </a:srgbClr>
                    </a:gs>
                    <a:gs pos="100000">
                      <a:srgbClr val="FF66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US">
                    <a:latin typeface="Verdana" pitchFamily="34" charset="0"/>
                    <a:ea typeface="Verdana" pitchFamily="34" charset="0"/>
                    <a:cs typeface="Verdana" pitchFamily="34" charset="0"/>
                  </a:endParaRPr>
                </a:p>
              </p:txBody>
            </p:sp>
            <p:grpSp>
              <p:nvGrpSpPr>
                <p:cNvPr id="71" name="Group 584">
                  <a:extLst>
                    <a:ext uri="{FF2B5EF4-FFF2-40B4-BE49-F238E27FC236}">
                      <a16:creationId xmlns:a16="http://schemas.microsoft.com/office/drawing/2014/main" id="{43FCB8D7-DBD0-F8EF-C9C4-E4BF6D48AA8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16044" y="2829642"/>
                  <a:ext cx="68258" cy="147736"/>
                  <a:chOff x="2946172" y="2588419"/>
                  <a:chExt cx="71851" cy="164151"/>
                </a:xfrm>
              </p:grpSpPr>
              <p:sp>
                <p:nvSpPr>
                  <p:cNvPr id="77" name="Rectangle 76">
                    <a:extLst>
                      <a:ext uri="{FF2B5EF4-FFF2-40B4-BE49-F238E27FC236}">
                        <a16:creationId xmlns:a16="http://schemas.microsoft.com/office/drawing/2014/main" id="{3B0B1862-5485-A8D5-57FC-91E1BB3119EB}"/>
                      </a:ext>
                    </a:extLst>
                  </p:cNvPr>
                  <p:cNvSpPr/>
                  <p:nvPr/>
                </p:nvSpPr>
                <p:spPr>
                  <a:xfrm>
                    <a:off x="2952956" y="2589045"/>
                    <a:ext cx="59222" cy="105361"/>
                  </a:xfrm>
                  <a:prstGeom prst="rect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Verdana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78" name="Rectangle 77">
                    <a:extLst>
                      <a:ext uri="{FF2B5EF4-FFF2-40B4-BE49-F238E27FC236}">
                        <a16:creationId xmlns:a16="http://schemas.microsoft.com/office/drawing/2014/main" id="{B9620D9E-90DB-AFD5-B183-737F1B51620B}"/>
                      </a:ext>
                    </a:extLst>
                  </p:cNvPr>
                  <p:cNvSpPr/>
                  <p:nvPr/>
                </p:nvSpPr>
                <p:spPr>
                  <a:xfrm>
                    <a:off x="2946172" y="2653067"/>
                    <a:ext cx="71851" cy="99503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chemeClr val="tx1">
                          <a:lumMod val="65000"/>
                          <a:lumOff val="35000"/>
                          <a:shade val="30000"/>
                          <a:satMod val="115000"/>
                        </a:schemeClr>
                      </a:gs>
                      <a:gs pos="50000">
                        <a:schemeClr val="tx1">
                          <a:lumMod val="65000"/>
                          <a:lumOff val="35000"/>
                          <a:shade val="67500"/>
                          <a:satMod val="1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  <a:shade val="100000"/>
                          <a:satMod val="115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Verdana" pitchFamily="34" charset="0"/>
                      <a:cs typeface="Arial" charset="0"/>
                    </a:endParaRPr>
                  </a:p>
                </p:txBody>
              </p:sp>
            </p:grpSp>
            <p:grpSp>
              <p:nvGrpSpPr>
                <p:cNvPr id="72" name="Group 554">
                  <a:extLst>
                    <a:ext uri="{FF2B5EF4-FFF2-40B4-BE49-F238E27FC236}">
                      <a16:creationId xmlns:a16="http://schemas.microsoft.com/office/drawing/2014/main" id="{7DABF504-98CE-9DEE-3394-3FD4840FC6D6}"/>
                    </a:ext>
                  </a:extLst>
                </p:cNvPr>
                <p:cNvGrpSpPr/>
                <p:nvPr/>
              </p:nvGrpSpPr>
              <p:grpSpPr>
                <a:xfrm>
                  <a:off x="2197121" y="2711675"/>
                  <a:ext cx="485775" cy="259556"/>
                  <a:chOff x="2016919" y="2702719"/>
                  <a:chExt cx="485775" cy="259556"/>
                </a:xfrm>
                <a:gradFill flip="none" rotWithShape="1">
                  <a:gsLst>
                    <a:gs pos="0">
                      <a:srgbClr val="FF6600">
                        <a:shade val="30000"/>
                        <a:satMod val="115000"/>
                      </a:srgbClr>
                    </a:gs>
                    <a:gs pos="50000">
                      <a:srgbClr val="FF6600">
                        <a:shade val="67500"/>
                        <a:satMod val="115000"/>
                      </a:srgbClr>
                    </a:gs>
                    <a:gs pos="100000">
                      <a:srgbClr val="FF66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</p:grpSpPr>
              <p:sp>
                <p:nvSpPr>
                  <p:cNvPr id="73" name="Rectangle 72">
                    <a:extLst>
                      <a:ext uri="{FF2B5EF4-FFF2-40B4-BE49-F238E27FC236}">
                        <a16:creationId xmlns:a16="http://schemas.microsoft.com/office/drawing/2014/main" id="{7C924A16-4203-EF74-5A65-32341E525CA9}"/>
                      </a:ext>
                    </a:extLst>
                  </p:cNvPr>
                  <p:cNvSpPr/>
                  <p:nvPr/>
                </p:nvSpPr>
                <p:spPr>
                  <a:xfrm>
                    <a:off x="2124075" y="2762250"/>
                    <a:ext cx="250031" cy="59531"/>
                  </a:xfrm>
                  <a:prstGeom prst="rect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>
                      <a:defRPr/>
                    </a:pPr>
                    <a:endParaRPr lang="en-US">
                      <a:latin typeface="Verdana" pitchFamily="34" charset="0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74" name="Rectangle 73">
                    <a:extLst>
                      <a:ext uri="{FF2B5EF4-FFF2-40B4-BE49-F238E27FC236}">
                        <a16:creationId xmlns:a16="http://schemas.microsoft.com/office/drawing/2014/main" id="{04B8A93E-4DEC-C243-E475-724A798F2658}"/>
                      </a:ext>
                    </a:extLst>
                  </p:cNvPr>
                  <p:cNvSpPr/>
                  <p:nvPr/>
                </p:nvSpPr>
                <p:spPr>
                  <a:xfrm>
                    <a:off x="2083594" y="2702719"/>
                    <a:ext cx="352425" cy="85725"/>
                  </a:xfrm>
                  <a:prstGeom prst="rect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>
                      <a:defRPr/>
                    </a:pPr>
                    <a:endParaRPr lang="en-US">
                      <a:latin typeface="Verdana" pitchFamily="34" charset="0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75" name="Freeform 91">
                    <a:extLst>
                      <a:ext uri="{FF2B5EF4-FFF2-40B4-BE49-F238E27FC236}">
                        <a16:creationId xmlns:a16="http://schemas.microsoft.com/office/drawing/2014/main" id="{8CE66A0F-8D7C-4552-C315-E3F1A0520BE3}"/>
                      </a:ext>
                    </a:extLst>
                  </p:cNvPr>
                  <p:cNvSpPr/>
                  <p:nvPr/>
                </p:nvSpPr>
                <p:spPr>
                  <a:xfrm>
                    <a:off x="2312194" y="2755106"/>
                    <a:ext cx="190500" cy="204788"/>
                  </a:xfrm>
                  <a:custGeom>
                    <a:avLst/>
                    <a:gdLst>
                      <a:gd name="connsiteX0" fmla="*/ 33337 w 190500"/>
                      <a:gd name="connsiteY0" fmla="*/ 204788 h 204788"/>
                      <a:gd name="connsiteX1" fmla="*/ 80962 w 190500"/>
                      <a:gd name="connsiteY1" fmla="*/ 180975 h 204788"/>
                      <a:gd name="connsiteX2" fmla="*/ 190500 w 190500"/>
                      <a:gd name="connsiteY2" fmla="*/ 188119 h 204788"/>
                      <a:gd name="connsiteX3" fmla="*/ 159544 w 190500"/>
                      <a:gd name="connsiteY3" fmla="*/ 66675 h 204788"/>
                      <a:gd name="connsiteX4" fmla="*/ 102394 w 190500"/>
                      <a:gd name="connsiteY4" fmla="*/ 0 h 204788"/>
                      <a:gd name="connsiteX5" fmla="*/ 16669 w 190500"/>
                      <a:gd name="connsiteY5" fmla="*/ 14288 h 204788"/>
                      <a:gd name="connsiteX6" fmla="*/ 30956 w 190500"/>
                      <a:gd name="connsiteY6" fmla="*/ 57150 h 204788"/>
                      <a:gd name="connsiteX7" fmla="*/ 0 w 190500"/>
                      <a:gd name="connsiteY7" fmla="*/ 78582 h 204788"/>
                      <a:gd name="connsiteX8" fmla="*/ 33337 w 190500"/>
                      <a:gd name="connsiteY8" fmla="*/ 204788 h 204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90500" h="204788">
                        <a:moveTo>
                          <a:pt x="33337" y="204788"/>
                        </a:moveTo>
                        <a:lnTo>
                          <a:pt x="80962" y="180975"/>
                        </a:lnTo>
                        <a:lnTo>
                          <a:pt x="190500" y="188119"/>
                        </a:lnTo>
                        <a:lnTo>
                          <a:pt x="159544" y="66675"/>
                        </a:lnTo>
                        <a:lnTo>
                          <a:pt x="102394" y="0"/>
                        </a:lnTo>
                        <a:lnTo>
                          <a:pt x="16669" y="14288"/>
                        </a:lnTo>
                        <a:lnTo>
                          <a:pt x="30956" y="57150"/>
                        </a:lnTo>
                        <a:lnTo>
                          <a:pt x="0" y="78582"/>
                        </a:lnTo>
                        <a:lnTo>
                          <a:pt x="33337" y="204788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>
                      <a:defRPr/>
                    </a:pPr>
                    <a:endParaRPr lang="en-US">
                      <a:latin typeface="Verdana" pitchFamily="34" charset="0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76" name="Freeform 92">
                    <a:extLst>
                      <a:ext uri="{FF2B5EF4-FFF2-40B4-BE49-F238E27FC236}">
                        <a16:creationId xmlns:a16="http://schemas.microsoft.com/office/drawing/2014/main" id="{A7A99A85-E220-5B23-FE2C-5293AE32F624}"/>
                      </a:ext>
                    </a:extLst>
                  </p:cNvPr>
                  <p:cNvSpPr/>
                  <p:nvPr/>
                </p:nvSpPr>
                <p:spPr>
                  <a:xfrm>
                    <a:off x="2016919" y="2774156"/>
                    <a:ext cx="195262" cy="188119"/>
                  </a:xfrm>
                  <a:custGeom>
                    <a:avLst/>
                    <a:gdLst>
                      <a:gd name="connsiteX0" fmla="*/ 0 w 195262"/>
                      <a:gd name="connsiteY0" fmla="*/ 171450 h 188119"/>
                      <a:gd name="connsiteX1" fmla="*/ 35719 w 195262"/>
                      <a:gd name="connsiteY1" fmla="*/ 59532 h 188119"/>
                      <a:gd name="connsiteX2" fmla="*/ 102394 w 195262"/>
                      <a:gd name="connsiteY2" fmla="*/ 0 h 188119"/>
                      <a:gd name="connsiteX3" fmla="*/ 195262 w 195262"/>
                      <a:gd name="connsiteY3" fmla="*/ 0 h 188119"/>
                      <a:gd name="connsiteX4" fmla="*/ 192881 w 195262"/>
                      <a:gd name="connsiteY4" fmla="*/ 52388 h 188119"/>
                      <a:gd name="connsiteX5" fmla="*/ 161925 w 195262"/>
                      <a:gd name="connsiteY5" fmla="*/ 188119 h 188119"/>
                      <a:gd name="connsiteX6" fmla="*/ 107156 w 195262"/>
                      <a:gd name="connsiteY6" fmla="*/ 164307 h 188119"/>
                      <a:gd name="connsiteX7" fmla="*/ 0 w 195262"/>
                      <a:gd name="connsiteY7" fmla="*/ 171450 h 1881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95262" h="188119">
                        <a:moveTo>
                          <a:pt x="0" y="171450"/>
                        </a:moveTo>
                        <a:lnTo>
                          <a:pt x="35719" y="59532"/>
                        </a:lnTo>
                        <a:lnTo>
                          <a:pt x="102394" y="0"/>
                        </a:lnTo>
                        <a:lnTo>
                          <a:pt x="195262" y="0"/>
                        </a:lnTo>
                        <a:lnTo>
                          <a:pt x="192881" y="52388"/>
                        </a:lnTo>
                        <a:lnTo>
                          <a:pt x="161925" y="188119"/>
                        </a:lnTo>
                        <a:lnTo>
                          <a:pt x="107156" y="164307"/>
                        </a:lnTo>
                        <a:lnTo>
                          <a:pt x="0" y="17145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>
                      <a:defRPr/>
                    </a:pPr>
                    <a:endParaRPr lang="en-US">
                      <a:latin typeface="Verdana" pitchFamily="34" charset="0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</p:grpSp>
          </p:grpSp>
          <p:grpSp>
            <p:nvGrpSpPr>
              <p:cNvPr id="67" name="Group 546">
                <a:extLst>
                  <a:ext uri="{FF2B5EF4-FFF2-40B4-BE49-F238E27FC236}">
                    <a16:creationId xmlns:a16="http://schemas.microsoft.com/office/drawing/2014/main" id="{B862146E-C298-8B4F-F602-56D11EF45CB5}"/>
                  </a:ext>
                </a:extLst>
              </p:cNvPr>
              <p:cNvGrpSpPr/>
              <p:nvPr/>
            </p:nvGrpSpPr>
            <p:grpSpPr>
              <a:xfrm>
                <a:off x="3101160" y="4815982"/>
                <a:ext cx="247650" cy="216693"/>
                <a:chOff x="2836069" y="2767013"/>
                <a:chExt cx="247650" cy="216693"/>
              </a:xfrm>
              <a:solidFill>
                <a:schemeClr val="tx1">
                  <a:lumMod val="65000"/>
                  <a:lumOff val="35000"/>
                </a:schemeClr>
              </a:solidFill>
            </p:grpSpPr>
            <p:sp>
              <p:nvSpPr>
                <p:cNvPr id="68" name="Freeform 84">
                  <a:extLst>
                    <a:ext uri="{FF2B5EF4-FFF2-40B4-BE49-F238E27FC236}">
                      <a16:creationId xmlns:a16="http://schemas.microsoft.com/office/drawing/2014/main" id="{15B0D4C8-3803-6F69-4EA4-4B58CC8DC15D}"/>
                    </a:ext>
                  </a:extLst>
                </p:cNvPr>
                <p:cNvSpPr/>
                <p:nvPr/>
              </p:nvSpPr>
              <p:spPr>
                <a:xfrm>
                  <a:off x="2836069" y="2767013"/>
                  <a:ext cx="204787" cy="128587"/>
                </a:xfrm>
                <a:custGeom>
                  <a:avLst/>
                  <a:gdLst>
                    <a:gd name="connsiteX0" fmla="*/ 0 w 204787"/>
                    <a:gd name="connsiteY0" fmla="*/ 35718 h 128587"/>
                    <a:gd name="connsiteX1" fmla="*/ 57150 w 204787"/>
                    <a:gd name="connsiteY1" fmla="*/ 9525 h 128587"/>
                    <a:gd name="connsiteX2" fmla="*/ 164306 w 204787"/>
                    <a:gd name="connsiteY2" fmla="*/ 0 h 128587"/>
                    <a:gd name="connsiteX3" fmla="*/ 204787 w 204787"/>
                    <a:gd name="connsiteY3" fmla="*/ 95250 h 128587"/>
                    <a:gd name="connsiteX4" fmla="*/ 88106 w 204787"/>
                    <a:gd name="connsiteY4" fmla="*/ 111918 h 128587"/>
                    <a:gd name="connsiteX5" fmla="*/ 30956 w 204787"/>
                    <a:gd name="connsiteY5" fmla="*/ 128587 h 128587"/>
                    <a:gd name="connsiteX6" fmla="*/ 0 w 204787"/>
                    <a:gd name="connsiteY6" fmla="*/ 35718 h 128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4787" h="128587">
                      <a:moveTo>
                        <a:pt x="0" y="35718"/>
                      </a:moveTo>
                      <a:lnTo>
                        <a:pt x="57150" y="9525"/>
                      </a:lnTo>
                      <a:lnTo>
                        <a:pt x="164306" y="0"/>
                      </a:lnTo>
                      <a:lnTo>
                        <a:pt x="204787" y="95250"/>
                      </a:lnTo>
                      <a:lnTo>
                        <a:pt x="88106" y="111918"/>
                      </a:lnTo>
                      <a:lnTo>
                        <a:pt x="30956" y="128587"/>
                      </a:lnTo>
                      <a:lnTo>
                        <a:pt x="0" y="35718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US">
                    <a:latin typeface="Verdana" pitchFamily="34" charset="0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69" name="Freeform 85">
                  <a:extLst>
                    <a:ext uri="{FF2B5EF4-FFF2-40B4-BE49-F238E27FC236}">
                      <a16:creationId xmlns:a16="http://schemas.microsoft.com/office/drawing/2014/main" id="{3B3232DB-E3C5-3E12-D934-3603AD9ADC58}"/>
                    </a:ext>
                  </a:extLst>
                </p:cNvPr>
                <p:cNvSpPr/>
                <p:nvPr/>
              </p:nvSpPr>
              <p:spPr>
                <a:xfrm>
                  <a:off x="2990850" y="2781300"/>
                  <a:ext cx="92869" cy="202406"/>
                </a:xfrm>
                <a:custGeom>
                  <a:avLst/>
                  <a:gdLst>
                    <a:gd name="connsiteX0" fmla="*/ 0 w 92869"/>
                    <a:gd name="connsiteY0" fmla="*/ 0 h 202406"/>
                    <a:gd name="connsiteX1" fmla="*/ 47625 w 92869"/>
                    <a:gd name="connsiteY1" fmla="*/ 19050 h 202406"/>
                    <a:gd name="connsiteX2" fmla="*/ 92869 w 92869"/>
                    <a:gd name="connsiteY2" fmla="*/ 178594 h 202406"/>
                    <a:gd name="connsiteX3" fmla="*/ 45244 w 92869"/>
                    <a:gd name="connsiteY3" fmla="*/ 202406 h 202406"/>
                    <a:gd name="connsiteX4" fmla="*/ 35719 w 92869"/>
                    <a:gd name="connsiteY4" fmla="*/ 185738 h 202406"/>
                    <a:gd name="connsiteX5" fmla="*/ 42863 w 92869"/>
                    <a:gd name="connsiteY5" fmla="*/ 147638 h 202406"/>
                    <a:gd name="connsiteX6" fmla="*/ 7144 w 92869"/>
                    <a:gd name="connsiteY6" fmla="*/ 78581 h 202406"/>
                    <a:gd name="connsiteX7" fmla="*/ 0 w 92869"/>
                    <a:gd name="connsiteY7" fmla="*/ 0 h 2024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2869" h="202406">
                      <a:moveTo>
                        <a:pt x="0" y="0"/>
                      </a:moveTo>
                      <a:lnTo>
                        <a:pt x="47625" y="19050"/>
                      </a:lnTo>
                      <a:lnTo>
                        <a:pt x="92869" y="178594"/>
                      </a:lnTo>
                      <a:lnTo>
                        <a:pt x="45244" y="202406"/>
                      </a:lnTo>
                      <a:lnTo>
                        <a:pt x="35719" y="185738"/>
                      </a:lnTo>
                      <a:lnTo>
                        <a:pt x="42863" y="147638"/>
                      </a:lnTo>
                      <a:lnTo>
                        <a:pt x="7144" y="7858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US">
                    <a:latin typeface="Verdana" pitchFamily="34" charset="0"/>
                    <a:ea typeface="Verdana" pitchFamily="34" charset="0"/>
                    <a:cs typeface="Verdana" pitchFamily="34" charset="0"/>
                  </a:endParaRPr>
                </a:p>
              </p:txBody>
            </p:sp>
          </p:grp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7A232EA-B607-8053-D5A9-461E1FB55D07}"/>
                </a:ext>
              </a:extLst>
            </p:cNvPr>
            <p:cNvGrpSpPr/>
            <p:nvPr/>
          </p:nvGrpSpPr>
          <p:grpSpPr>
            <a:xfrm>
              <a:off x="1763713" y="2843213"/>
              <a:ext cx="284162" cy="536575"/>
              <a:chOff x="1763713" y="2843213"/>
              <a:chExt cx="284162" cy="536575"/>
            </a:xfrm>
          </p:grpSpPr>
          <p:grpSp>
            <p:nvGrpSpPr>
              <p:cNvPr id="6" name="Group 1858">
                <a:extLst>
                  <a:ext uri="{FF2B5EF4-FFF2-40B4-BE49-F238E27FC236}">
                    <a16:creationId xmlns:a16="http://schemas.microsoft.com/office/drawing/2014/main" id="{405DD456-AED4-4CBD-8CC8-9D6F2B3E317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63713" y="2952505"/>
                <a:ext cx="284162" cy="99704"/>
                <a:chOff x="5587013" y="2302276"/>
                <a:chExt cx="437966" cy="153879"/>
              </a:xfrm>
            </p:grpSpPr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29B87FD2-34BF-700E-87B9-EB1ACC0F50A3}"/>
                    </a:ext>
                  </a:extLst>
                </p:cNvPr>
                <p:cNvSpPr/>
                <p:nvPr/>
              </p:nvSpPr>
              <p:spPr>
                <a:xfrm>
                  <a:off x="5636928" y="2300985"/>
                  <a:ext cx="384138" cy="154354"/>
                </a:xfrm>
                <a:prstGeom prst="rect">
                  <a:avLst/>
                </a:prstGeom>
                <a:solidFill>
                  <a:srgbClr val="008000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6" name="Trapezoid 35">
                  <a:extLst>
                    <a:ext uri="{FF2B5EF4-FFF2-40B4-BE49-F238E27FC236}">
                      <a16:creationId xmlns:a16="http://schemas.microsoft.com/office/drawing/2014/main" id="{D396D041-66E4-E766-55E9-7870FDDAD16C}"/>
                    </a:ext>
                  </a:extLst>
                </p:cNvPr>
                <p:cNvSpPr/>
                <p:nvPr/>
              </p:nvSpPr>
              <p:spPr>
                <a:xfrm rot="-5400000">
                  <a:off x="5555804" y="2354453"/>
                  <a:ext cx="107804" cy="53828"/>
                </a:xfrm>
                <a:prstGeom prst="trapezoid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23EBDCB7-A934-CB96-2515-6E55FEBB8F5C}"/>
                  </a:ext>
                </a:extLst>
              </p:cNvPr>
              <p:cNvSpPr/>
              <p:nvPr/>
            </p:nvSpPr>
            <p:spPr bwMode="auto">
              <a:xfrm>
                <a:off x="1819275" y="2908300"/>
                <a:ext cx="201613" cy="187325"/>
              </a:xfrm>
              <a:prstGeom prst="ellipse">
                <a:avLst/>
              </a:prstGeom>
              <a:solidFill>
                <a:srgbClr val="92D05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Trapezoid 9">
                <a:extLst>
                  <a:ext uri="{FF2B5EF4-FFF2-40B4-BE49-F238E27FC236}">
                    <a16:creationId xmlns:a16="http://schemas.microsoft.com/office/drawing/2014/main" id="{BBB3DFCE-958C-986C-8075-4CA97FE962FE}"/>
                  </a:ext>
                </a:extLst>
              </p:cNvPr>
              <p:cNvSpPr/>
              <p:nvPr/>
            </p:nvSpPr>
            <p:spPr bwMode="auto">
              <a:xfrm>
                <a:off x="1787525" y="3154363"/>
                <a:ext cx="258763" cy="96837"/>
              </a:xfrm>
              <a:prstGeom prst="trapezoid">
                <a:avLst/>
              </a:prstGeom>
              <a:solidFill>
                <a:srgbClr val="0080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Trapezoid 10">
                <a:extLst>
                  <a:ext uri="{FF2B5EF4-FFF2-40B4-BE49-F238E27FC236}">
                    <a16:creationId xmlns:a16="http://schemas.microsoft.com/office/drawing/2014/main" id="{0454FDB1-DD38-C06C-CDC4-042609EC8501}"/>
                  </a:ext>
                </a:extLst>
              </p:cNvPr>
              <p:cNvSpPr/>
              <p:nvPr/>
            </p:nvSpPr>
            <p:spPr bwMode="auto">
              <a:xfrm>
                <a:off x="1889125" y="2843213"/>
                <a:ext cx="61913" cy="73025"/>
              </a:xfrm>
              <a:prstGeom prst="trapezoid">
                <a:avLst/>
              </a:prstGeom>
              <a:solidFill>
                <a:srgbClr val="008000"/>
              </a:solidFill>
              <a:ln w="63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12" name="Group 362">
                <a:extLst>
                  <a:ext uri="{FF2B5EF4-FFF2-40B4-BE49-F238E27FC236}">
                    <a16:creationId xmlns:a16="http://schemas.microsoft.com/office/drawing/2014/main" id="{457FDBB5-6BC8-DC24-5767-617D25D0BBF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08130" y="3257370"/>
                <a:ext cx="208038" cy="122418"/>
                <a:chOff x="4398049" y="5138331"/>
                <a:chExt cx="832649" cy="490630"/>
              </a:xfrm>
            </p:grpSpPr>
            <p:grpSp>
              <p:nvGrpSpPr>
                <p:cNvPr id="23" name="Group 72">
                  <a:extLst>
                    <a:ext uri="{FF2B5EF4-FFF2-40B4-BE49-F238E27FC236}">
                      <a16:creationId xmlns:a16="http://schemas.microsoft.com/office/drawing/2014/main" id="{BC7851B0-9D47-0BC3-9014-0CAC422082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852544" y="5378494"/>
                  <a:ext cx="189964" cy="149596"/>
                  <a:chOff x="5646283" y="853457"/>
                  <a:chExt cx="73152" cy="64008"/>
                </a:xfrm>
              </p:grpSpPr>
              <p:sp>
                <p:nvSpPr>
                  <p:cNvPr id="33" name="Rectangle 32">
                    <a:extLst>
                      <a:ext uri="{FF2B5EF4-FFF2-40B4-BE49-F238E27FC236}">
                        <a16:creationId xmlns:a16="http://schemas.microsoft.com/office/drawing/2014/main" id="{C1F1F420-82FA-7D7F-A7A8-5A36BBA7716A}"/>
                      </a:ext>
                    </a:extLst>
                  </p:cNvPr>
                  <p:cNvSpPr/>
                  <p:nvPr/>
                </p:nvSpPr>
                <p:spPr>
                  <a:xfrm>
                    <a:off x="5669500" y="854453"/>
                    <a:ext cx="26915" cy="62614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27B0F057-7CA6-F920-A911-E5308C34D7F1}"/>
                      </a:ext>
                    </a:extLst>
                  </p:cNvPr>
                  <p:cNvSpPr/>
                  <p:nvPr/>
                </p:nvSpPr>
                <p:spPr>
                  <a:xfrm>
                    <a:off x="5647481" y="870787"/>
                    <a:ext cx="70954" cy="27223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717600A7-2540-68F8-8AD1-8817F2999D60}"/>
                    </a:ext>
                  </a:extLst>
                </p:cNvPr>
                <p:cNvSpPr/>
                <p:nvPr/>
              </p:nvSpPr>
              <p:spPr>
                <a:xfrm>
                  <a:off x="4468071" y="5520798"/>
                  <a:ext cx="762455" cy="108163"/>
                </a:xfrm>
                <a:prstGeom prst="rect">
                  <a:avLst/>
                </a:prstGeom>
                <a:solidFill>
                  <a:srgbClr val="008000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grpSp>
              <p:nvGrpSpPr>
                <p:cNvPr id="25" name="Group 71">
                  <a:extLst>
                    <a:ext uri="{FF2B5EF4-FFF2-40B4-BE49-F238E27FC236}">
                      <a16:creationId xmlns:a16="http://schemas.microsoft.com/office/drawing/2014/main" id="{0CD06B03-7941-1C27-2063-4ACE1B81487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8615" y="5373404"/>
                  <a:ext cx="189964" cy="149596"/>
                  <a:chOff x="5646283" y="853457"/>
                  <a:chExt cx="73152" cy="64008"/>
                </a:xfrm>
              </p:grpSpPr>
              <p:sp>
                <p:nvSpPr>
                  <p:cNvPr id="31" name="Rectangle 30">
                    <a:extLst>
                      <a:ext uri="{FF2B5EF4-FFF2-40B4-BE49-F238E27FC236}">
                        <a16:creationId xmlns:a16="http://schemas.microsoft.com/office/drawing/2014/main" id="{0B303483-7B71-0C5C-C721-BFDF5B67CEBE}"/>
                      </a:ext>
                    </a:extLst>
                  </p:cNvPr>
                  <p:cNvSpPr/>
                  <p:nvPr/>
                </p:nvSpPr>
                <p:spPr>
                  <a:xfrm>
                    <a:off x="5669499" y="853911"/>
                    <a:ext cx="26915" cy="62612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32" name="Rectangle 31">
                    <a:extLst>
                      <a:ext uri="{FF2B5EF4-FFF2-40B4-BE49-F238E27FC236}">
                        <a16:creationId xmlns:a16="http://schemas.microsoft.com/office/drawing/2014/main" id="{9B52DF37-796D-9388-4CE6-F1C6AB8F722F}"/>
                      </a:ext>
                    </a:extLst>
                  </p:cNvPr>
                  <p:cNvSpPr/>
                  <p:nvPr/>
                </p:nvSpPr>
                <p:spPr>
                  <a:xfrm>
                    <a:off x="5647479" y="870245"/>
                    <a:ext cx="70954" cy="27223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26" name="Trapezoid 25">
                  <a:extLst>
                    <a:ext uri="{FF2B5EF4-FFF2-40B4-BE49-F238E27FC236}">
                      <a16:creationId xmlns:a16="http://schemas.microsoft.com/office/drawing/2014/main" id="{1AB9E56A-3116-09EF-0F20-F4CA9FA00799}"/>
                    </a:ext>
                  </a:extLst>
                </p:cNvPr>
                <p:cNvSpPr/>
                <p:nvPr/>
              </p:nvSpPr>
              <p:spPr>
                <a:xfrm rot="10800000">
                  <a:off x="4493486" y="5139052"/>
                  <a:ext cx="635379" cy="120888"/>
                </a:xfrm>
                <a:prstGeom prst="trapezoid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0F9BD29C-F846-BF23-9231-66DAF132B869}"/>
                    </a:ext>
                  </a:extLst>
                </p:cNvPr>
                <p:cNvSpPr/>
                <p:nvPr/>
              </p:nvSpPr>
              <p:spPr>
                <a:xfrm>
                  <a:off x="4398181" y="5253576"/>
                  <a:ext cx="813285" cy="120888"/>
                </a:xfrm>
                <a:prstGeom prst="rect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grpSp>
              <p:nvGrpSpPr>
                <p:cNvPr id="28" name="Group 72">
                  <a:extLst>
                    <a:ext uri="{FF2B5EF4-FFF2-40B4-BE49-F238E27FC236}">
                      <a16:creationId xmlns:a16="http://schemas.microsoft.com/office/drawing/2014/main" id="{9DFE142C-EF96-69FB-EE09-E325E9932C0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006225" y="5378494"/>
                  <a:ext cx="189964" cy="149596"/>
                  <a:chOff x="5646283" y="853457"/>
                  <a:chExt cx="73152" cy="64008"/>
                </a:xfrm>
              </p:grpSpPr>
              <p:sp>
                <p:nvSpPr>
                  <p:cNvPr id="29" name="Rectangle 28">
                    <a:extLst>
                      <a:ext uri="{FF2B5EF4-FFF2-40B4-BE49-F238E27FC236}">
                        <a16:creationId xmlns:a16="http://schemas.microsoft.com/office/drawing/2014/main" id="{39F92C55-A78D-C74E-33EC-B510A8DC877C}"/>
                      </a:ext>
                    </a:extLst>
                  </p:cNvPr>
                  <p:cNvSpPr/>
                  <p:nvPr/>
                </p:nvSpPr>
                <p:spPr>
                  <a:xfrm>
                    <a:off x="5669043" y="854453"/>
                    <a:ext cx="26915" cy="62614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30" name="Rectangle 29">
                    <a:extLst>
                      <a:ext uri="{FF2B5EF4-FFF2-40B4-BE49-F238E27FC236}">
                        <a16:creationId xmlns:a16="http://schemas.microsoft.com/office/drawing/2014/main" id="{368A5B3C-1CD3-F088-22BA-95C4E8A6E311}"/>
                      </a:ext>
                    </a:extLst>
                  </p:cNvPr>
                  <p:cNvSpPr/>
                  <p:nvPr/>
                </p:nvSpPr>
                <p:spPr>
                  <a:xfrm>
                    <a:off x="5647023" y="870787"/>
                    <a:ext cx="73402" cy="27223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</p:grpSp>
          <p:sp>
            <p:nvSpPr>
              <p:cNvPr id="13" name="Rounded Rectangle 375">
                <a:extLst>
                  <a:ext uri="{FF2B5EF4-FFF2-40B4-BE49-F238E27FC236}">
                    <a16:creationId xmlns:a16="http://schemas.microsoft.com/office/drawing/2014/main" id="{6E6586FF-2F7B-D960-1D25-D73FA41E3DD4}"/>
                  </a:ext>
                </a:extLst>
              </p:cNvPr>
              <p:cNvSpPr/>
              <p:nvPr/>
            </p:nvSpPr>
            <p:spPr bwMode="auto">
              <a:xfrm>
                <a:off x="1855788" y="2917825"/>
                <a:ext cx="122237" cy="330200"/>
              </a:xfrm>
              <a:prstGeom prst="roundRect">
                <a:avLst/>
              </a:prstGeom>
              <a:solidFill>
                <a:srgbClr val="92D05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14" name="Group 71">
                <a:extLst>
                  <a:ext uri="{FF2B5EF4-FFF2-40B4-BE49-F238E27FC236}">
                    <a16:creationId xmlns:a16="http://schemas.microsoft.com/office/drawing/2014/main" id="{46E23978-F9FF-218E-435A-A839F863B51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1811630" y="3104400"/>
                <a:ext cx="47398" cy="37377"/>
                <a:chOff x="5646283" y="853457"/>
                <a:chExt cx="73152" cy="64008"/>
              </a:xfrm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CBD36FDC-2C72-A28C-6292-767E7D999545}"/>
                    </a:ext>
                  </a:extLst>
                </p:cNvPr>
                <p:cNvSpPr/>
                <p:nvPr/>
              </p:nvSpPr>
              <p:spPr>
                <a:xfrm>
                  <a:off x="5673792" y="852531"/>
                  <a:ext cx="26952" cy="65246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B2086A90-B67A-0D2A-F50A-FB91F837B844}"/>
                    </a:ext>
                  </a:extLst>
                </p:cNvPr>
                <p:cNvSpPr/>
                <p:nvPr/>
              </p:nvSpPr>
              <p:spPr>
                <a:xfrm>
                  <a:off x="5646842" y="868843"/>
                  <a:ext cx="73502" cy="29905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B480664A-2C28-349D-6A16-1E2CB7A13B33}"/>
                  </a:ext>
                </a:extLst>
              </p:cNvPr>
              <p:cNvSpPr/>
              <p:nvPr/>
            </p:nvSpPr>
            <p:spPr bwMode="auto">
              <a:xfrm>
                <a:off x="1804988" y="3209925"/>
                <a:ext cx="30162" cy="3016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0E1CF504-AF21-2C1F-45F8-2159863BDCA2}"/>
              </a:ext>
            </a:extLst>
          </p:cNvPr>
          <p:cNvCxnSpPr>
            <a:cxnSpLocks/>
          </p:cNvCxnSpPr>
          <p:nvPr/>
        </p:nvCxnSpPr>
        <p:spPr>
          <a:xfrm>
            <a:off x="8536867" y="4617478"/>
            <a:ext cx="336969" cy="810733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Arc 97">
            <a:extLst>
              <a:ext uri="{FF2B5EF4-FFF2-40B4-BE49-F238E27FC236}">
                <a16:creationId xmlns:a16="http://schemas.microsoft.com/office/drawing/2014/main" id="{19D4A2E9-CDC0-5FB8-98A1-675C9FB15693}"/>
              </a:ext>
            </a:extLst>
          </p:cNvPr>
          <p:cNvSpPr>
            <a:spLocks noChangeAspect="1"/>
          </p:cNvSpPr>
          <p:nvPr/>
        </p:nvSpPr>
        <p:spPr>
          <a:xfrm>
            <a:off x="7357758" y="1552128"/>
            <a:ext cx="2286001" cy="2286000"/>
          </a:xfrm>
          <a:prstGeom prst="arc">
            <a:avLst>
              <a:gd name="adj1" fmla="val 5396975"/>
              <a:gd name="adj2" fmla="val 6288380"/>
            </a:avLst>
          </a:prstGeom>
          <a:ln w="3175"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Arc 98">
            <a:extLst>
              <a:ext uri="{FF2B5EF4-FFF2-40B4-BE49-F238E27FC236}">
                <a16:creationId xmlns:a16="http://schemas.microsoft.com/office/drawing/2014/main" id="{88726E7B-0DFF-E4D1-817D-AEA29E45E2BA}"/>
              </a:ext>
            </a:extLst>
          </p:cNvPr>
          <p:cNvSpPr>
            <a:spLocks noChangeAspect="1"/>
          </p:cNvSpPr>
          <p:nvPr/>
        </p:nvSpPr>
        <p:spPr>
          <a:xfrm>
            <a:off x="7357758" y="1552128"/>
            <a:ext cx="2286001" cy="2286000"/>
          </a:xfrm>
          <a:prstGeom prst="arc">
            <a:avLst>
              <a:gd name="adj1" fmla="val 3876041"/>
              <a:gd name="adj2" fmla="val 4937382"/>
            </a:avLst>
          </a:prstGeom>
          <a:ln w="3175">
            <a:solidFill>
              <a:schemeClr val="tx1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E62FB8F6-3161-A31C-2047-563286BB620B}"/>
              </a:ext>
            </a:extLst>
          </p:cNvPr>
          <p:cNvSpPr txBox="1"/>
          <p:nvPr/>
        </p:nvSpPr>
        <p:spPr>
          <a:xfrm>
            <a:off x="8949465" y="3577127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reekC_IV25" panose="00000400000000000000" pitchFamily="2" charset="0"/>
                <a:cs typeface="GreekC_IV25" panose="00000400000000000000" pitchFamily="2" charset="0"/>
              </a:rPr>
              <a:t>g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DEE20DE0-93BF-8E0D-8F9A-1B768EC1DBEA}"/>
              </a:ext>
            </a:extLst>
          </p:cNvPr>
          <p:cNvSpPr txBox="1"/>
          <p:nvPr/>
        </p:nvSpPr>
        <p:spPr>
          <a:xfrm>
            <a:off x="8684704" y="4043304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h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C8A55B83-791F-9965-FF08-7E6A0FB27BAC}"/>
              </a:ext>
            </a:extLst>
          </p:cNvPr>
          <p:cNvSpPr txBox="1"/>
          <p:nvPr/>
        </p:nvSpPr>
        <p:spPr>
          <a:xfrm>
            <a:off x="8354965" y="4852409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N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CE16D4F5-A872-0F30-F34E-BABE8FBEB483}"/>
              </a:ext>
            </a:extLst>
          </p:cNvPr>
          <p:cNvSpPr txBox="1"/>
          <p:nvPr/>
        </p:nvSpPr>
        <p:spPr>
          <a:xfrm>
            <a:off x="8238588" y="4008668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26102507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684D78-9A5E-F661-9E18-753B05A40D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8B10BDF-C88F-2084-39BE-DC6E7EE67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III. Earth Models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366D18C7-97D9-7E42-53CE-A235AB6629B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D. Grid</a:t>
            </a:r>
          </a:p>
          <a:p>
            <a:pPr lvl="1"/>
            <a:r>
              <a:rPr lang="en-US" dirty="0"/>
              <a:t>The final surface is a grid</a:t>
            </a:r>
          </a:p>
          <a:p>
            <a:pPr lvl="2"/>
            <a:r>
              <a:rPr lang="en-US" dirty="0"/>
              <a:t>Can be more than one depending on coordinate systems needed.</a:t>
            </a:r>
          </a:p>
          <a:p>
            <a:pPr lvl="2"/>
            <a:r>
              <a:rPr lang="en-US" dirty="0"/>
              <a:t>Move points from ground, through geoid and ellipsoid, to the grid</a:t>
            </a:r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118" name="Freeform 15">
            <a:extLst>
              <a:ext uri="{FF2B5EF4-FFF2-40B4-BE49-F238E27FC236}">
                <a16:creationId xmlns:a16="http://schemas.microsoft.com/office/drawing/2014/main" id="{18182F4E-F82A-94A1-7EAF-EA44CE883A51}"/>
              </a:ext>
            </a:extLst>
          </p:cNvPr>
          <p:cNvSpPr/>
          <p:nvPr/>
        </p:nvSpPr>
        <p:spPr>
          <a:xfrm>
            <a:off x="2394614" y="4215905"/>
            <a:ext cx="7253555" cy="566790"/>
          </a:xfrm>
          <a:custGeom>
            <a:avLst/>
            <a:gdLst>
              <a:gd name="connsiteX0" fmla="*/ 0 w 7253555"/>
              <a:gd name="connsiteY0" fmla="*/ 566790 h 566790"/>
              <a:gd name="connsiteX1" fmla="*/ 852755 w 7253555"/>
              <a:gd name="connsiteY1" fmla="*/ 381856 h 566790"/>
              <a:gd name="connsiteX2" fmla="*/ 1674688 w 7253555"/>
              <a:gd name="connsiteY2" fmla="*/ 402404 h 566790"/>
              <a:gd name="connsiteX3" fmla="*/ 2558265 w 7253555"/>
              <a:gd name="connsiteY3" fmla="*/ 330485 h 566790"/>
              <a:gd name="connsiteX4" fmla="*/ 3380198 w 7253555"/>
              <a:gd name="connsiteY4" fmla="*/ 145550 h 566790"/>
              <a:gd name="connsiteX5" fmla="*/ 4428162 w 7253555"/>
              <a:gd name="connsiteY5" fmla="*/ 11986 h 566790"/>
              <a:gd name="connsiteX6" fmla="*/ 5404207 w 7253555"/>
              <a:gd name="connsiteY6" fmla="*/ 217469 h 566790"/>
              <a:gd name="connsiteX7" fmla="*/ 6020657 w 7253555"/>
              <a:gd name="connsiteY7" fmla="*/ 330485 h 566790"/>
              <a:gd name="connsiteX8" fmla="*/ 6750122 w 7253555"/>
              <a:gd name="connsiteY8" fmla="*/ 351033 h 566790"/>
              <a:gd name="connsiteX9" fmla="*/ 7253555 w 7253555"/>
              <a:gd name="connsiteY9" fmla="*/ 309937 h 566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53555" h="566790">
                <a:moveTo>
                  <a:pt x="0" y="566790"/>
                </a:moveTo>
                <a:cubicBezTo>
                  <a:pt x="286820" y="488022"/>
                  <a:pt x="573640" y="409254"/>
                  <a:pt x="852755" y="381856"/>
                </a:cubicBezTo>
                <a:cubicBezTo>
                  <a:pt x="1131870" y="354458"/>
                  <a:pt x="1390436" y="410966"/>
                  <a:pt x="1674688" y="402404"/>
                </a:cubicBezTo>
                <a:cubicBezTo>
                  <a:pt x="1958940" y="393842"/>
                  <a:pt x="2274013" y="373294"/>
                  <a:pt x="2558265" y="330485"/>
                </a:cubicBezTo>
                <a:cubicBezTo>
                  <a:pt x="2842517" y="287676"/>
                  <a:pt x="3068549" y="198633"/>
                  <a:pt x="3380198" y="145550"/>
                </a:cubicBezTo>
                <a:cubicBezTo>
                  <a:pt x="3691847" y="92467"/>
                  <a:pt x="4090827" y="0"/>
                  <a:pt x="4428162" y="11986"/>
                </a:cubicBezTo>
                <a:cubicBezTo>
                  <a:pt x="4765497" y="23973"/>
                  <a:pt x="5138791" y="164386"/>
                  <a:pt x="5404207" y="217469"/>
                </a:cubicBezTo>
                <a:cubicBezTo>
                  <a:pt x="5669623" y="270552"/>
                  <a:pt x="5796338" y="308224"/>
                  <a:pt x="6020657" y="330485"/>
                </a:cubicBezTo>
                <a:cubicBezTo>
                  <a:pt x="6244976" y="352746"/>
                  <a:pt x="6544639" y="354458"/>
                  <a:pt x="6750122" y="351033"/>
                </a:cubicBezTo>
                <a:cubicBezTo>
                  <a:pt x="6955605" y="347608"/>
                  <a:pt x="7104580" y="328772"/>
                  <a:pt x="7253555" y="309937"/>
                </a:cubicBezTo>
              </a:path>
            </a:pathLst>
          </a:custGeom>
          <a:ln w="190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Freeform 16">
            <a:extLst>
              <a:ext uri="{FF2B5EF4-FFF2-40B4-BE49-F238E27FC236}">
                <a16:creationId xmlns:a16="http://schemas.microsoft.com/office/drawing/2014/main" id="{EE8242B6-0AC3-8BAF-9C73-3DD7C300467F}"/>
              </a:ext>
            </a:extLst>
          </p:cNvPr>
          <p:cNvSpPr/>
          <p:nvPr/>
        </p:nvSpPr>
        <p:spPr>
          <a:xfrm>
            <a:off x="2404888" y="4424814"/>
            <a:ext cx="7130266" cy="922962"/>
          </a:xfrm>
          <a:custGeom>
            <a:avLst/>
            <a:gdLst>
              <a:gd name="connsiteX0" fmla="*/ 0 w 7130266"/>
              <a:gd name="connsiteY0" fmla="*/ 922962 h 922962"/>
              <a:gd name="connsiteX1" fmla="*/ 92468 w 7130266"/>
              <a:gd name="connsiteY1" fmla="*/ 902413 h 922962"/>
              <a:gd name="connsiteX2" fmla="*/ 2465798 w 7130266"/>
              <a:gd name="connsiteY2" fmla="*/ 316786 h 922962"/>
              <a:gd name="connsiteX3" fmla="*/ 5085708 w 7130266"/>
              <a:gd name="connsiteY3" fmla="*/ 39384 h 922962"/>
              <a:gd name="connsiteX4" fmla="*/ 7130266 w 7130266"/>
              <a:gd name="connsiteY4" fmla="*/ 80481 h 92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0266" h="922962">
                <a:moveTo>
                  <a:pt x="0" y="922962"/>
                </a:moveTo>
                <a:lnTo>
                  <a:pt x="92468" y="902413"/>
                </a:lnTo>
                <a:cubicBezTo>
                  <a:pt x="503434" y="801384"/>
                  <a:pt x="1633591" y="460624"/>
                  <a:pt x="2465798" y="316786"/>
                </a:cubicBezTo>
                <a:cubicBezTo>
                  <a:pt x="3298005" y="172948"/>
                  <a:pt x="4308297" y="78768"/>
                  <a:pt x="5085708" y="39384"/>
                </a:cubicBezTo>
                <a:cubicBezTo>
                  <a:pt x="5863119" y="0"/>
                  <a:pt x="6496692" y="40240"/>
                  <a:pt x="7130266" y="80481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05880EA-30F4-03E6-59A2-8475B7D7C73E}"/>
              </a:ext>
            </a:extLst>
          </p:cNvPr>
          <p:cNvSpPr txBox="1"/>
          <p:nvPr/>
        </p:nvSpPr>
        <p:spPr>
          <a:xfrm rot="19888227">
            <a:off x="2138489" y="3434382"/>
            <a:ext cx="924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6600"/>
                </a:solidFill>
              </a:rPr>
              <a:t>Physical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C4D2E826-8AD2-E0E0-E54C-5793B2FBCBA9}"/>
              </a:ext>
            </a:extLst>
          </p:cNvPr>
          <p:cNvSpPr txBox="1"/>
          <p:nvPr/>
        </p:nvSpPr>
        <p:spPr>
          <a:xfrm rot="20738582">
            <a:off x="2262970" y="4377198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33CC"/>
                </a:solidFill>
              </a:rPr>
              <a:t>Geoid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F6680C25-2CDB-5D14-2D47-FF5AC3EE4873}"/>
              </a:ext>
            </a:extLst>
          </p:cNvPr>
          <p:cNvSpPr txBox="1"/>
          <p:nvPr/>
        </p:nvSpPr>
        <p:spPr>
          <a:xfrm rot="20612634">
            <a:off x="2275238" y="4862030"/>
            <a:ext cx="962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Ellipsoid</a:t>
            </a:r>
          </a:p>
        </p:txBody>
      </p:sp>
      <p:pic>
        <p:nvPicPr>
          <p:cNvPr id="142" name="Picture 141" descr="TSI on Tripod 1.png">
            <a:extLst>
              <a:ext uri="{FF2B5EF4-FFF2-40B4-BE49-F238E27FC236}">
                <a16:creationId xmlns:a16="http://schemas.microsoft.com/office/drawing/2014/main" id="{7C0577DD-6491-A43D-A6AA-B69971B5A2A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91667">
            <a:off x="3318874" y="3114692"/>
            <a:ext cx="298679" cy="556214"/>
          </a:xfrm>
          <a:prstGeom prst="rect">
            <a:avLst/>
          </a:prstGeom>
        </p:spPr>
      </p:pic>
      <p:pic>
        <p:nvPicPr>
          <p:cNvPr id="125" name="Picture 124" descr="TSI on Tripod 1.png">
            <a:extLst>
              <a:ext uri="{FF2B5EF4-FFF2-40B4-BE49-F238E27FC236}">
                <a16:creationId xmlns:a16="http://schemas.microsoft.com/office/drawing/2014/main" id="{41A43539-33F0-9CA7-7BDA-8CEE30EAA83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957028">
            <a:off x="5245152" y="3167789"/>
            <a:ext cx="298679" cy="556214"/>
          </a:xfrm>
          <a:prstGeom prst="rect">
            <a:avLst/>
          </a:prstGeom>
        </p:spPr>
      </p:pic>
      <p:pic>
        <p:nvPicPr>
          <p:cNvPr id="128" name="Picture 127" descr="TSI on Tripod 1.png">
            <a:extLst>
              <a:ext uri="{FF2B5EF4-FFF2-40B4-BE49-F238E27FC236}">
                <a16:creationId xmlns:a16="http://schemas.microsoft.com/office/drawing/2014/main" id="{1AF8CC22-D679-BEAB-F944-654B74CA5CE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8525">
            <a:off x="8466695" y="3510641"/>
            <a:ext cx="298679" cy="556214"/>
          </a:xfrm>
          <a:prstGeom prst="rect">
            <a:avLst/>
          </a:prstGeom>
        </p:spPr>
      </p:pic>
      <p:sp>
        <p:nvSpPr>
          <p:cNvPr id="132" name="Freeform 48">
            <a:extLst>
              <a:ext uri="{FF2B5EF4-FFF2-40B4-BE49-F238E27FC236}">
                <a16:creationId xmlns:a16="http://schemas.microsoft.com/office/drawing/2014/main" id="{FE05C0E3-468F-C90A-3827-6D90B5C8337D}"/>
              </a:ext>
            </a:extLst>
          </p:cNvPr>
          <p:cNvSpPr/>
          <p:nvPr/>
        </p:nvSpPr>
        <p:spPr>
          <a:xfrm>
            <a:off x="2295297" y="3253708"/>
            <a:ext cx="7260405" cy="743163"/>
          </a:xfrm>
          <a:custGeom>
            <a:avLst/>
            <a:gdLst>
              <a:gd name="connsiteX0" fmla="*/ 27398 w 7260405"/>
              <a:gd name="connsiteY0" fmla="*/ 703779 h 743163"/>
              <a:gd name="connsiteX1" fmla="*/ 89043 w 7260405"/>
              <a:gd name="connsiteY1" fmla="*/ 693505 h 743163"/>
              <a:gd name="connsiteX2" fmla="*/ 561654 w 7260405"/>
              <a:gd name="connsiteY2" fmla="*/ 405829 h 743163"/>
              <a:gd name="connsiteX3" fmla="*/ 1188378 w 7260405"/>
              <a:gd name="connsiteY3" fmla="*/ 292813 h 743163"/>
              <a:gd name="connsiteX4" fmla="*/ 1835650 w 7260405"/>
              <a:gd name="connsiteY4" fmla="*/ 436651 h 743163"/>
              <a:gd name="connsiteX5" fmla="*/ 2328809 w 7260405"/>
              <a:gd name="connsiteY5" fmla="*/ 621586 h 743163"/>
              <a:gd name="connsiteX6" fmla="*/ 3222661 w 7260405"/>
              <a:gd name="connsiteY6" fmla="*/ 385280 h 743163"/>
              <a:gd name="connsiteX7" fmla="*/ 3633627 w 7260405"/>
              <a:gd name="connsiteY7" fmla="*/ 159249 h 743163"/>
              <a:gd name="connsiteX8" fmla="*/ 4188432 w 7260405"/>
              <a:gd name="connsiteY8" fmla="*/ 35959 h 743163"/>
              <a:gd name="connsiteX9" fmla="*/ 5154202 w 7260405"/>
              <a:gd name="connsiteY9" fmla="*/ 375006 h 743163"/>
              <a:gd name="connsiteX10" fmla="*/ 5637088 w 7260405"/>
              <a:gd name="connsiteY10" fmla="*/ 631860 h 743163"/>
              <a:gd name="connsiteX11" fmla="*/ 6572036 w 7260405"/>
              <a:gd name="connsiteY11" fmla="*/ 724328 h 743163"/>
              <a:gd name="connsiteX12" fmla="*/ 7260405 w 7260405"/>
              <a:gd name="connsiteY12" fmla="*/ 662683 h 743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60405" h="743163">
                <a:moveTo>
                  <a:pt x="27398" y="703779"/>
                </a:moveTo>
                <a:cubicBezTo>
                  <a:pt x="13699" y="723471"/>
                  <a:pt x="0" y="743163"/>
                  <a:pt x="89043" y="693505"/>
                </a:cubicBezTo>
                <a:cubicBezTo>
                  <a:pt x="178086" y="643847"/>
                  <a:pt x="378432" y="472611"/>
                  <a:pt x="561654" y="405829"/>
                </a:cubicBezTo>
                <a:cubicBezTo>
                  <a:pt x="744876" y="339047"/>
                  <a:pt x="976045" y="287676"/>
                  <a:pt x="1188378" y="292813"/>
                </a:cubicBezTo>
                <a:cubicBezTo>
                  <a:pt x="1400711" y="297950"/>
                  <a:pt x="1645578" y="381856"/>
                  <a:pt x="1835650" y="436651"/>
                </a:cubicBezTo>
                <a:cubicBezTo>
                  <a:pt x="2025722" y="491447"/>
                  <a:pt x="2097641" y="630148"/>
                  <a:pt x="2328809" y="621586"/>
                </a:cubicBezTo>
                <a:cubicBezTo>
                  <a:pt x="2559977" y="613024"/>
                  <a:pt x="3005191" y="462336"/>
                  <a:pt x="3222661" y="385280"/>
                </a:cubicBezTo>
                <a:cubicBezTo>
                  <a:pt x="3440131" y="308224"/>
                  <a:pt x="3472665" y="217469"/>
                  <a:pt x="3633627" y="159249"/>
                </a:cubicBezTo>
                <a:cubicBezTo>
                  <a:pt x="3794589" y="101029"/>
                  <a:pt x="3935003" y="0"/>
                  <a:pt x="4188432" y="35959"/>
                </a:cubicBezTo>
                <a:cubicBezTo>
                  <a:pt x="4441861" y="71918"/>
                  <a:pt x="4912759" y="275689"/>
                  <a:pt x="5154202" y="375006"/>
                </a:cubicBezTo>
                <a:cubicBezTo>
                  <a:pt x="5395645" y="474323"/>
                  <a:pt x="5400782" y="573640"/>
                  <a:pt x="5637088" y="631860"/>
                </a:cubicBezTo>
                <a:cubicBezTo>
                  <a:pt x="5873394" y="690080"/>
                  <a:pt x="6301483" y="719191"/>
                  <a:pt x="6572036" y="724328"/>
                </a:cubicBezTo>
                <a:cubicBezTo>
                  <a:pt x="6842589" y="729465"/>
                  <a:pt x="7051497" y="696074"/>
                  <a:pt x="7260405" y="662683"/>
                </a:cubicBezTo>
              </a:path>
            </a:pathLst>
          </a:cu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1554F82C-1EA9-1248-5744-CBA4D316EF3A}"/>
              </a:ext>
            </a:extLst>
          </p:cNvPr>
          <p:cNvCxnSpPr>
            <a:cxnSpLocks/>
          </p:cNvCxnSpPr>
          <p:nvPr/>
        </p:nvCxnSpPr>
        <p:spPr>
          <a:xfrm flipV="1">
            <a:off x="2018452" y="4104444"/>
            <a:ext cx="8109221" cy="204327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TextBox 149">
            <a:extLst>
              <a:ext uri="{FF2B5EF4-FFF2-40B4-BE49-F238E27FC236}">
                <a16:creationId xmlns:a16="http://schemas.microsoft.com/office/drawing/2014/main" id="{3D2836B6-63D2-CCE4-4B50-4FC4F645099A}"/>
              </a:ext>
            </a:extLst>
          </p:cNvPr>
          <p:cNvSpPr txBox="1"/>
          <p:nvPr/>
        </p:nvSpPr>
        <p:spPr>
          <a:xfrm>
            <a:off x="1995055" y="3990113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Grid</a:t>
            </a:r>
          </a:p>
        </p:txBody>
      </p:sp>
    </p:spTree>
    <p:extLst>
      <p:ext uri="{BB962C8B-B14F-4D97-AF65-F5344CB8AC3E}">
        <p14:creationId xmlns:p14="http://schemas.microsoft.com/office/powerpoint/2010/main" val="26505515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IV. Creating a Grid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EBBDA1C-83A0-4CAE-819B-2027A1DCA89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258C315C-7E2A-4C24-8E2A-1055B99BEBF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7803" r="1780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60822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A133318-C1CC-9210-AC72-C01D2958B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IV. Creating a Grid</a:t>
            </a:r>
          </a:p>
        </p:txBody>
      </p:sp>
      <p:sp>
        <p:nvSpPr>
          <p:cNvPr id="52" name="Content Placeholder 5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A. Projection Surfaces</a:t>
            </a:r>
          </a:p>
          <a:p>
            <a:pPr lvl="1"/>
            <a:r>
              <a:rPr lang="en-US" dirty="0"/>
              <a:t>Grid is based on a Projection Surface which is fit to Ellipsoid</a:t>
            </a:r>
          </a:p>
          <a:p>
            <a:endParaRPr lang="en-US" dirty="0"/>
          </a:p>
        </p:txBody>
      </p:sp>
      <p:sp>
        <p:nvSpPr>
          <p:cNvPr id="9" name="Text Box 1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456855" y="5413139"/>
            <a:ext cx="28598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dirty="0"/>
              <a:t>Cone</a:t>
            </a:r>
          </a:p>
        </p:txBody>
      </p:sp>
      <p:sp>
        <p:nvSpPr>
          <p:cNvPr id="6" name="Text Box 1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627999" y="5434490"/>
            <a:ext cx="23131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dirty="0"/>
              <a:t>Cylinder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45C0C7D-D5FA-299B-60B5-DD939B9CAF81}"/>
              </a:ext>
            </a:extLst>
          </p:cNvPr>
          <p:cNvGrpSpPr/>
          <p:nvPr/>
        </p:nvGrpSpPr>
        <p:grpSpPr>
          <a:xfrm>
            <a:off x="6372064" y="2036619"/>
            <a:ext cx="3003416" cy="2831937"/>
            <a:chOff x="6372064" y="2036619"/>
            <a:chExt cx="3003416" cy="2831937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8A48D778-190A-6271-DDCA-ACDD64AC55AF}"/>
                </a:ext>
              </a:extLst>
            </p:cNvPr>
            <p:cNvSpPr/>
            <p:nvPr/>
          </p:nvSpPr>
          <p:spPr>
            <a:xfrm>
              <a:off x="6387402" y="4122337"/>
              <a:ext cx="2988078" cy="52502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11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6687744" y="2788611"/>
              <a:ext cx="2388510" cy="2079945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6" name="Isosceles Triangle 15"/>
            <p:cNvSpPr/>
            <p:nvPr/>
          </p:nvSpPr>
          <p:spPr>
            <a:xfrm>
              <a:off x="6372064" y="2036619"/>
              <a:ext cx="2986446" cy="2327736"/>
            </a:xfrm>
            <a:prstGeom prst="triangle">
              <a:avLst/>
            </a:prstGeom>
            <a:solidFill>
              <a:srgbClr val="A6D0DF">
                <a:alpha val="6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Arc 16"/>
            <p:cNvSpPr/>
            <p:nvPr/>
          </p:nvSpPr>
          <p:spPr>
            <a:xfrm>
              <a:off x="6379234" y="4058646"/>
              <a:ext cx="2985643" cy="586008"/>
            </a:xfrm>
            <a:prstGeom prst="arc">
              <a:avLst>
                <a:gd name="adj1" fmla="val 21599917"/>
                <a:gd name="adj2" fmla="val 10798384"/>
              </a:avLst>
            </a:prstGeom>
            <a:solidFill>
              <a:srgbClr val="A6D0DF">
                <a:alpha val="65098"/>
              </a:srgbClr>
            </a:solidFill>
            <a:ln w="63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8" name="Straight Connector 17"/>
            <p:cNvCxnSpPr>
              <a:cxnSpLocks/>
              <a:stCxn id="17" idx="2"/>
              <a:endCxn id="16" idx="0"/>
            </p:cNvCxnSpPr>
            <p:nvPr/>
          </p:nvCxnSpPr>
          <p:spPr>
            <a:xfrm flipV="1">
              <a:off x="6379239" y="2036619"/>
              <a:ext cx="1486048" cy="2315733"/>
            </a:xfrm>
            <a:prstGeom prst="line">
              <a:avLst/>
            </a:prstGeom>
            <a:ln w="63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cxnSpLocks/>
              <a:stCxn id="16" idx="0"/>
              <a:endCxn id="17" idx="0"/>
            </p:cNvCxnSpPr>
            <p:nvPr/>
          </p:nvCxnSpPr>
          <p:spPr>
            <a:xfrm>
              <a:off x="7865287" y="2036619"/>
              <a:ext cx="1499590" cy="2314994"/>
            </a:xfrm>
            <a:prstGeom prst="line">
              <a:avLst/>
            </a:prstGeom>
            <a:ln w="63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Freeform: Shape 32"/>
            <p:cNvSpPr/>
            <p:nvPr/>
          </p:nvSpPr>
          <p:spPr>
            <a:xfrm>
              <a:off x="6690792" y="2936873"/>
              <a:ext cx="2378542" cy="1226728"/>
            </a:xfrm>
            <a:custGeom>
              <a:avLst/>
              <a:gdLst>
                <a:gd name="connsiteX0" fmla="*/ 727113 w 2798284"/>
                <a:gd name="connsiteY0" fmla="*/ 0 h 1487277"/>
                <a:gd name="connsiteX1" fmla="*/ 1013551 w 2798284"/>
                <a:gd name="connsiteY1" fmla="*/ 121186 h 1487277"/>
                <a:gd name="connsiteX2" fmla="*/ 1476260 w 2798284"/>
                <a:gd name="connsiteY2" fmla="*/ 154236 h 1487277"/>
                <a:gd name="connsiteX3" fmla="*/ 1828800 w 2798284"/>
                <a:gd name="connsiteY3" fmla="*/ 77118 h 1487277"/>
                <a:gd name="connsiteX4" fmla="*/ 2060154 w 2798284"/>
                <a:gd name="connsiteY4" fmla="*/ 11017 h 1487277"/>
                <a:gd name="connsiteX5" fmla="*/ 2798284 w 2798284"/>
                <a:gd name="connsiteY5" fmla="*/ 1178805 h 1487277"/>
                <a:gd name="connsiteX6" fmla="*/ 2489812 w 2798284"/>
                <a:gd name="connsiteY6" fmla="*/ 1333041 h 1487277"/>
                <a:gd name="connsiteX7" fmla="*/ 1806766 w 2798284"/>
                <a:gd name="connsiteY7" fmla="*/ 1487277 h 1487277"/>
                <a:gd name="connsiteX8" fmla="*/ 980501 w 2798284"/>
                <a:gd name="connsiteY8" fmla="*/ 1487277 h 1487277"/>
                <a:gd name="connsiteX9" fmla="*/ 374573 w 2798284"/>
                <a:gd name="connsiteY9" fmla="*/ 1366092 h 1487277"/>
                <a:gd name="connsiteX10" fmla="*/ 0 w 2798284"/>
                <a:gd name="connsiteY10" fmla="*/ 1167788 h 1487277"/>
                <a:gd name="connsiteX11" fmla="*/ 727113 w 2798284"/>
                <a:gd name="connsiteY11" fmla="*/ 0 h 1487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8284" h="1487277">
                  <a:moveTo>
                    <a:pt x="727113" y="0"/>
                  </a:moveTo>
                  <a:lnTo>
                    <a:pt x="1013551" y="121186"/>
                  </a:lnTo>
                  <a:lnTo>
                    <a:pt x="1476260" y="154236"/>
                  </a:lnTo>
                  <a:lnTo>
                    <a:pt x="1828800" y="77118"/>
                  </a:lnTo>
                  <a:lnTo>
                    <a:pt x="2060154" y="11017"/>
                  </a:lnTo>
                  <a:lnTo>
                    <a:pt x="2798284" y="1178805"/>
                  </a:lnTo>
                  <a:lnTo>
                    <a:pt x="2489812" y="1333041"/>
                  </a:lnTo>
                  <a:lnTo>
                    <a:pt x="1806766" y="1487277"/>
                  </a:lnTo>
                  <a:lnTo>
                    <a:pt x="980501" y="1487277"/>
                  </a:lnTo>
                  <a:lnTo>
                    <a:pt x="374573" y="1366092"/>
                  </a:lnTo>
                  <a:lnTo>
                    <a:pt x="0" y="1167788"/>
                  </a:lnTo>
                  <a:lnTo>
                    <a:pt x="727113" y="0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7" name="Straight Connector 36"/>
            <p:cNvCxnSpPr>
              <a:cxnSpLocks/>
              <a:endCxn id="29" idx="2"/>
            </p:cNvCxnSpPr>
            <p:nvPr/>
          </p:nvCxnSpPr>
          <p:spPr>
            <a:xfrm flipH="1">
              <a:off x="6686765" y="2879408"/>
              <a:ext cx="635392" cy="1007431"/>
            </a:xfrm>
            <a:prstGeom prst="line">
              <a:avLst/>
            </a:prstGeom>
            <a:ln w="1905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cxnSpLocks/>
            </p:cNvCxnSpPr>
            <p:nvPr/>
          </p:nvCxnSpPr>
          <p:spPr>
            <a:xfrm>
              <a:off x="8413830" y="2899416"/>
              <a:ext cx="660265" cy="1004335"/>
            </a:xfrm>
            <a:prstGeom prst="line">
              <a:avLst/>
            </a:prstGeom>
            <a:ln w="1905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Arc 28"/>
            <p:cNvSpPr>
              <a:spLocks noChangeAspect="1"/>
            </p:cNvSpPr>
            <p:nvPr/>
          </p:nvSpPr>
          <p:spPr>
            <a:xfrm>
              <a:off x="6559802" y="3141171"/>
              <a:ext cx="2659861" cy="1045524"/>
            </a:xfrm>
            <a:prstGeom prst="arc">
              <a:avLst>
                <a:gd name="adj1" fmla="val 655607"/>
                <a:gd name="adj2" fmla="val 1017014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Arc 27"/>
            <p:cNvSpPr>
              <a:spLocks noChangeAspect="1"/>
            </p:cNvSpPr>
            <p:nvPr/>
          </p:nvSpPr>
          <p:spPr>
            <a:xfrm>
              <a:off x="7025408" y="2144577"/>
              <a:ext cx="1670445" cy="881598"/>
            </a:xfrm>
            <a:prstGeom prst="arc">
              <a:avLst>
                <a:gd name="adj1" fmla="val 1839578"/>
                <a:gd name="adj2" fmla="val 888765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5A4298F-6D67-FD8A-2452-DCF3FF0F3512}"/>
              </a:ext>
            </a:extLst>
          </p:cNvPr>
          <p:cNvGrpSpPr/>
          <p:nvPr/>
        </p:nvGrpSpPr>
        <p:grpSpPr>
          <a:xfrm>
            <a:off x="2418231" y="2802794"/>
            <a:ext cx="2732712" cy="2151336"/>
            <a:chOff x="2418231" y="2802794"/>
            <a:chExt cx="2732712" cy="2151336"/>
          </a:xfrm>
        </p:grpSpPr>
        <p:sp>
          <p:nvSpPr>
            <p:cNvPr id="4" name="Oval 9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478418" y="2802794"/>
              <a:ext cx="2470489" cy="2151336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Can 20"/>
            <p:cNvSpPr/>
            <p:nvPr/>
          </p:nvSpPr>
          <p:spPr>
            <a:xfrm rot="5400000">
              <a:off x="2868005" y="2521978"/>
              <a:ext cx="1833163" cy="2732712"/>
            </a:xfrm>
            <a:prstGeom prst="can">
              <a:avLst/>
            </a:prstGeom>
            <a:solidFill>
              <a:srgbClr val="DC6B58">
                <a:alpha val="50196"/>
              </a:srgbClr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4748860" y="3328288"/>
              <a:ext cx="174576" cy="1110534"/>
            </a:xfrm>
            <a:custGeom>
              <a:avLst/>
              <a:gdLst>
                <a:gd name="connsiteX0" fmla="*/ 5925 w 120472"/>
                <a:gd name="connsiteY0" fmla="*/ 0 h 568785"/>
                <a:gd name="connsiteX1" fmla="*/ 94798 w 120472"/>
                <a:gd name="connsiteY1" fmla="*/ 130347 h 568785"/>
                <a:gd name="connsiteX2" fmla="*/ 120472 w 120472"/>
                <a:gd name="connsiteY2" fmla="*/ 286368 h 568785"/>
                <a:gd name="connsiteX3" fmla="*/ 94798 w 120472"/>
                <a:gd name="connsiteY3" fmla="*/ 430539 h 568785"/>
                <a:gd name="connsiteX4" fmla="*/ 0 w 120472"/>
                <a:gd name="connsiteY4" fmla="*/ 568785 h 568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472" h="568785">
                  <a:moveTo>
                    <a:pt x="5925" y="0"/>
                  </a:moveTo>
                  <a:cubicBezTo>
                    <a:pt x="40816" y="41309"/>
                    <a:pt x="75707" y="82619"/>
                    <a:pt x="94798" y="130347"/>
                  </a:cubicBezTo>
                  <a:cubicBezTo>
                    <a:pt x="113889" y="178075"/>
                    <a:pt x="120472" y="236336"/>
                    <a:pt x="120472" y="286368"/>
                  </a:cubicBezTo>
                  <a:cubicBezTo>
                    <a:pt x="120472" y="336400"/>
                    <a:pt x="114877" y="383470"/>
                    <a:pt x="94798" y="430539"/>
                  </a:cubicBezTo>
                  <a:cubicBezTo>
                    <a:pt x="74719" y="477608"/>
                    <a:pt x="37359" y="523196"/>
                    <a:pt x="0" y="568785"/>
                  </a:cubicBezTo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/>
            <p:cNvSpPr/>
            <p:nvPr/>
          </p:nvSpPr>
          <p:spPr>
            <a:xfrm>
              <a:off x="2809811" y="2971586"/>
              <a:ext cx="1562990" cy="1838145"/>
            </a:xfrm>
            <a:custGeom>
              <a:avLst/>
              <a:gdLst>
                <a:gd name="connsiteX0" fmla="*/ 297013 w 1838812"/>
                <a:gd name="connsiteY0" fmla="*/ 3338 h 2162523"/>
                <a:gd name="connsiteX1" fmla="*/ 110128 w 1838812"/>
                <a:gd name="connsiteY1" fmla="*/ 340397 h 2162523"/>
                <a:gd name="connsiteX2" fmla="*/ 13349 w 1838812"/>
                <a:gd name="connsiteY2" fmla="*/ 717504 h 2162523"/>
                <a:gd name="connsiteX3" fmla="*/ 0 w 1838812"/>
                <a:gd name="connsiteY3" fmla="*/ 1054564 h 2162523"/>
                <a:gd name="connsiteX4" fmla="*/ 20023 w 1838812"/>
                <a:gd name="connsiteY4" fmla="*/ 1424996 h 2162523"/>
                <a:gd name="connsiteX5" fmla="*/ 70082 w 1838812"/>
                <a:gd name="connsiteY5" fmla="*/ 1685300 h 2162523"/>
                <a:gd name="connsiteX6" fmla="*/ 166861 w 1838812"/>
                <a:gd name="connsiteY6" fmla="*/ 1965627 h 2162523"/>
                <a:gd name="connsiteX7" fmla="*/ 307025 w 1838812"/>
                <a:gd name="connsiteY7" fmla="*/ 2162523 h 2162523"/>
                <a:gd name="connsiteX8" fmla="*/ 1835474 w 1838812"/>
                <a:gd name="connsiteY8" fmla="*/ 2159186 h 2162523"/>
                <a:gd name="connsiteX9" fmla="*/ 1715334 w 1838812"/>
                <a:gd name="connsiteY9" fmla="*/ 1995662 h 2162523"/>
                <a:gd name="connsiteX10" fmla="*/ 1631904 w 1838812"/>
                <a:gd name="connsiteY10" fmla="*/ 1795428 h 2162523"/>
                <a:gd name="connsiteX11" fmla="*/ 1571833 w 1838812"/>
                <a:gd name="connsiteY11" fmla="*/ 1508427 h 2162523"/>
                <a:gd name="connsiteX12" fmla="*/ 1535124 w 1838812"/>
                <a:gd name="connsiteY12" fmla="*/ 1321542 h 2162523"/>
                <a:gd name="connsiteX13" fmla="*/ 1531787 w 1838812"/>
                <a:gd name="connsiteY13" fmla="*/ 1027866 h 2162523"/>
                <a:gd name="connsiteX14" fmla="*/ 1561822 w 1838812"/>
                <a:gd name="connsiteY14" fmla="*/ 647422 h 2162523"/>
                <a:gd name="connsiteX15" fmla="*/ 1648590 w 1838812"/>
                <a:gd name="connsiteY15" fmla="*/ 343735 h 2162523"/>
                <a:gd name="connsiteX16" fmla="*/ 1778741 w 1838812"/>
                <a:gd name="connsiteY16" fmla="*/ 43384 h 2162523"/>
                <a:gd name="connsiteX17" fmla="*/ 1838812 w 1838812"/>
                <a:gd name="connsiteY17" fmla="*/ 0 h 2162523"/>
                <a:gd name="connsiteX18" fmla="*/ 297013 w 1838812"/>
                <a:gd name="connsiteY18" fmla="*/ 3338 h 2162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38812" h="2162523">
                  <a:moveTo>
                    <a:pt x="297013" y="3338"/>
                  </a:moveTo>
                  <a:lnTo>
                    <a:pt x="110128" y="340397"/>
                  </a:lnTo>
                  <a:lnTo>
                    <a:pt x="13349" y="717504"/>
                  </a:lnTo>
                  <a:lnTo>
                    <a:pt x="0" y="1054564"/>
                  </a:lnTo>
                  <a:lnTo>
                    <a:pt x="20023" y="1424996"/>
                  </a:lnTo>
                  <a:lnTo>
                    <a:pt x="70082" y="1685300"/>
                  </a:lnTo>
                  <a:lnTo>
                    <a:pt x="166861" y="1965627"/>
                  </a:lnTo>
                  <a:lnTo>
                    <a:pt x="307025" y="2162523"/>
                  </a:lnTo>
                  <a:lnTo>
                    <a:pt x="1835474" y="2159186"/>
                  </a:lnTo>
                  <a:lnTo>
                    <a:pt x="1715334" y="1995662"/>
                  </a:lnTo>
                  <a:lnTo>
                    <a:pt x="1631904" y="1795428"/>
                  </a:lnTo>
                  <a:lnTo>
                    <a:pt x="1571833" y="1508427"/>
                  </a:lnTo>
                  <a:lnTo>
                    <a:pt x="1535124" y="1321542"/>
                  </a:lnTo>
                  <a:cubicBezTo>
                    <a:pt x="1534012" y="1223650"/>
                    <a:pt x="1532899" y="1125758"/>
                    <a:pt x="1531787" y="1027866"/>
                  </a:cubicBezTo>
                  <a:lnTo>
                    <a:pt x="1561822" y="647422"/>
                  </a:lnTo>
                  <a:lnTo>
                    <a:pt x="1648590" y="343735"/>
                  </a:lnTo>
                  <a:lnTo>
                    <a:pt x="1778741" y="43384"/>
                  </a:lnTo>
                  <a:lnTo>
                    <a:pt x="1838812" y="0"/>
                  </a:lnTo>
                  <a:lnTo>
                    <a:pt x="297013" y="3338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Arc 22"/>
            <p:cNvSpPr>
              <a:spLocks noChangeAspect="1"/>
            </p:cNvSpPr>
            <p:nvPr/>
          </p:nvSpPr>
          <p:spPr>
            <a:xfrm rot="5400000">
              <a:off x="2235869" y="3434426"/>
              <a:ext cx="2054833" cy="907816"/>
            </a:xfrm>
            <a:prstGeom prst="arc">
              <a:avLst>
                <a:gd name="adj1" fmla="val 775365"/>
                <a:gd name="adj2" fmla="val 10074785"/>
              </a:avLst>
            </a:prstGeom>
            <a:ln w="190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Arc 21"/>
            <p:cNvSpPr>
              <a:spLocks noChangeAspect="1"/>
            </p:cNvSpPr>
            <p:nvPr/>
          </p:nvSpPr>
          <p:spPr>
            <a:xfrm rot="5400000">
              <a:off x="3573910" y="3434426"/>
              <a:ext cx="2038918" cy="907816"/>
            </a:xfrm>
            <a:prstGeom prst="arc">
              <a:avLst>
                <a:gd name="adj1" fmla="val 751099"/>
                <a:gd name="adj2" fmla="val 10055122"/>
              </a:avLst>
            </a:prstGeom>
            <a:ln w="190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7" name="Straight Connector 56"/>
            <p:cNvCxnSpPr>
              <a:cxnSpLocks/>
              <a:endCxn id="22" idx="2"/>
            </p:cNvCxnSpPr>
            <p:nvPr/>
          </p:nvCxnSpPr>
          <p:spPr>
            <a:xfrm>
              <a:off x="3055116" y="2969904"/>
              <a:ext cx="1337082" cy="4563"/>
            </a:xfrm>
            <a:prstGeom prst="line">
              <a:avLst/>
            </a:prstGeom>
            <a:ln w="1905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cxnSpLocks/>
            </p:cNvCxnSpPr>
            <p:nvPr/>
          </p:nvCxnSpPr>
          <p:spPr>
            <a:xfrm>
              <a:off x="3046374" y="4806511"/>
              <a:ext cx="1351174" cy="0"/>
            </a:xfrm>
            <a:prstGeom prst="line">
              <a:avLst/>
            </a:prstGeom>
            <a:ln w="1905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5F3EED-8907-09A0-BDA1-3D6A1E9C59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DC58F4-A39D-B531-28F2-362CD5C8A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IV. Creating a Grid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DA28E56-D5B8-0032-3F63-3FFB7542267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B. Lambert Conic Conformal</a:t>
            </a:r>
          </a:p>
          <a:p>
            <a:pPr lvl="2"/>
            <a:r>
              <a:rPr lang="en-US" dirty="0"/>
              <a:t>Cone placed over (and through) ellipsoid.</a:t>
            </a:r>
          </a:p>
          <a:p>
            <a:pPr lvl="2"/>
            <a:r>
              <a:rPr lang="en-US" dirty="0"/>
              <a:t>Points projected.</a:t>
            </a:r>
          </a:p>
          <a:p>
            <a:pPr lvl="2"/>
            <a:r>
              <a:rPr lang="en-US" dirty="0"/>
              <a:t>Projection is laid out flat and a coordinate system overlaid.</a:t>
            </a:r>
          </a:p>
          <a:p>
            <a:pPr lvl="1"/>
            <a:endParaRPr lang="en-US" dirty="0"/>
          </a:p>
          <a:p>
            <a:pPr lvl="3"/>
            <a:endParaRPr lang="en-US" dirty="0"/>
          </a:p>
          <a:p>
            <a:endParaRPr lang="en-US" dirty="0"/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3DFBA472-131C-9363-6C02-478F14B6279B}"/>
              </a:ext>
            </a:extLst>
          </p:cNvPr>
          <p:cNvGrpSpPr/>
          <p:nvPr/>
        </p:nvGrpSpPr>
        <p:grpSpPr>
          <a:xfrm>
            <a:off x="6391656" y="2029968"/>
            <a:ext cx="5102644" cy="4205868"/>
            <a:chOff x="6029240" y="1468582"/>
            <a:chExt cx="5102644" cy="4205868"/>
          </a:xfrm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0EC92B04-9DE8-7ED2-BB68-87FB2E7A2634}"/>
                </a:ext>
              </a:extLst>
            </p:cNvPr>
            <p:cNvGrpSpPr/>
            <p:nvPr/>
          </p:nvGrpSpPr>
          <p:grpSpPr>
            <a:xfrm>
              <a:off x="6497769" y="1870362"/>
              <a:ext cx="4407319" cy="2689488"/>
              <a:chOff x="4484399" y="1245466"/>
              <a:chExt cx="7323138" cy="4468813"/>
            </a:xfrm>
          </p:grpSpPr>
          <p:sp>
            <p:nvSpPr>
              <p:cNvPr id="113" name="Freeform 13">
                <a:extLst>
                  <a:ext uri="{FF2B5EF4-FFF2-40B4-BE49-F238E27FC236}">
                    <a16:creationId xmlns:a16="http://schemas.microsoft.com/office/drawing/2014/main" id="{247C5A30-49E4-08DE-7C05-011B3580CD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4399" y="3810866"/>
                <a:ext cx="7323138" cy="1903413"/>
              </a:xfrm>
              <a:custGeom>
                <a:avLst/>
                <a:gdLst>
                  <a:gd name="T0" fmla="*/ 0 w 15454"/>
                  <a:gd name="T1" fmla="*/ 0 h 4016"/>
                  <a:gd name="T2" fmla="*/ 438 w 15454"/>
                  <a:gd name="T3" fmla="*/ 577 h 4016"/>
                  <a:gd name="T4" fmla="*/ 919 w 15454"/>
                  <a:gd name="T5" fmla="*/ 1118 h 4016"/>
                  <a:gd name="T6" fmla="*/ 1440 w 15454"/>
                  <a:gd name="T7" fmla="*/ 1622 h 4016"/>
                  <a:gd name="T8" fmla="*/ 1998 w 15454"/>
                  <a:gd name="T9" fmla="*/ 2083 h 4016"/>
                  <a:gd name="T10" fmla="*/ 2589 w 15454"/>
                  <a:gd name="T11" fmla="*/ 2501 h 4016"/>
                  <a:gd name="T12" fmla="*/ 3211 w 15454"/>
                  <a:gd name="T13" fmla="*/ 2872 h 4016"/>
                  <a:gd name="T14" fmla="*/ 3860 w 15454"/>
                  <a:gd name="T15" fmla="*/ 3194 h 4016"/>
                  <a:gd name="T16" fmla="*/ 4532 w 15454"/>
                  <a:gd name="T17" fmla="*/ 3465 h 4016"/>
                  <a:gd name="T18" fmla="*/ 5222 w 15454"/>
                  <a:gd name="T19" fmla="*/ 3684 h 4016"/>
                  <a:gd name="T20" fmla="*/ 5927 w 15454"/>
                  <a:gd name="T21" fmla="*/ 3849 h 4016"/>
                  <a:gd name="T22" fmla="*/ 6643 w 15454"/>
                  <a:gd name="T23" fmla="*/ 3960 h 4016"/>
                  <a:gd name="T24" fmla="*/ 7365 w 15454"/>
                  <a:gd name="T25" fmla="*/ 4016 h 4016"/>
                  <a:gd name="T26" fmla="*/ 8089 w 15454"/>
                  <a:gd name="T27" fmla="*/ 4016 h 4016"/>
                  <a:gd name="T28" fmla="*/ 8811 w 15454"/>
                  <a:gd name="T29" fmla="*/ 3960 h 4016"/>
                  <a:gd name="T30" fmla="*/ 9527 w 15454"/>
                  <a:gd name="T31" fmla="*/ 3849 h 4016"/>
                  <a:gd name="T32" fmla="*/ 10232 w 15454"/>
                  <a:gd name="T33" fmla="*/ 3684 h 4016"/>
                  <a:gd name="T34" fmla="*/ 10922 w 15454"/>
                  <a:gd name="T35" fmla="*/ 3465 h 4016"/>
                  <a:gd name="T36" fmla="*/ 11594 w 15454"/>
                  <a:gd name="T37" fmla="*/ 3194 h 4016"/>
                  <a:gd name="T38" fmla="*/ 12243 w 15454"/>
                  <a:gd name="T39" fmla="*/ 2872 h 4016"/>
                  <a:gd name="T40" fmla="*/ 12865 w 15454"/>
                  <a:gd name="T41" fmla="*/ 2501 h 4016"/>
                  <a:gd name="T42" fmla="*/ 13456 w 15454"/>
                  <a:gd name="T43" fmla="*/ 2083 h 4016"/>
                  <a:gd name="T44" fmla="*/ 14014 w 15454"/>
                  <a:gd name="T45" fmla="*/ 1622 h 4016"/>
                  <a:gd name="T46" fmla="*/ 14535 w 15454"/>
                  <a:gd name="T47" fmla="*/ 1118 h 4016"/>
                  <a:gd name="T48" fmla="*/ 15016 w 15454"/>
                  <a:gd name="T49" fmla="*/ 577 h 4016"/>
                  <a:gd name="T50" fmla="*/ 15454 w 15454"/>
                  <a:gd name="T51" fmla="*/ 0 h 40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454" h="4016">
                    <a:moveTo>
                      <a:pt x="0" y="0"/>
                    </a:moveTo>
                    <a:lnTo>
                      <a:pt x="438" y="577"/>
                    </a:lnTo>
                    <a:lnTo>
                      <a:pt x="919" y="1118"/>
                    </a:lnTo>
                    <a:lnTo>
                      <a:pt x="1440" y="1622"/>
                    </a:lnTo>
                    <a:lnTo>
                      <a:pt x="1998" y="2083"/>
                    </a:lnTo>
                    <a:lnTo>
                      <a:pt x="2589" y="2501"/>
                    </a:lnTo>
                    <a:lnTo>
                      <a:pt x="3211" y="2872"/>
                    </a:lnTo>
                    <a:lnTo>
                      <a:pt x="3860" y="3194"/>
                    </a:lnTo>
                    <a:lnTo>
                      <a:pt x="4532" y="3465"/>
                    </a:lnTo>
                    <a:lnTo>
                      <a:pt x="5222" y="3684"/>
                    </a:lnTo>
                    <a:lnTo>
                      <a:pt x="5927" y="3849"/>
                    </a:lnTo>
                    <a:lnTo>
                      <a:pt x="6643" y="3960"/>
                    </a:lnTo>
                    <a:lnTo>
                      <a:pt x="7365" y="4016"/>
                    </a:lnTo>
                    <a:lnTo>
                      <a:pt x="8089" y="4016"/>
                    </a:lnTo>
                    <a:lnTo>
                      <a:pt x="8811" y="3960"/>
                    </a:lnTo>
                    <a:lnTo>
                      <a:pt x="9527" y="3849"/>
                    </a:lnTo>
                    <a:lnTo>
                      <a:pt x="10232" y="3684"/>
                    </a:lnTo>
                    <a:lnTo>
                      <a:pt x="10922" y="3465"/>
                    </a:lnTo>
                    <a:lnTo>
                      <a:pt x="11594" y="3194"/>
                    </a:lnTo>
                    <a:lnTo>
                      <a:pt x="12243" y="2872"/>
                    </a:lnTo>
                    <a:lnTo>
                      <a:pt x="12865" y="2501"/>
                    </a:lnTo>
                    <a:lnTo>
                      <a:pt x="13456" y="2083"/>
                    </a:lnTo>
                    <a:lnTo>
                      <a:pt x="14014" y="1622"/>
                    </a:lnTo>
                    <a:lnTo>
                      <a:pt x="14535" y="1118"/>
                    </a:lnTo>
                    <a:lnTo>
                      <a:pt x="15016" y="577"/>
                    </a:lnTo>
                    <a:lnTo>
                      <a:pt x="15454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Freeform 14">
                <a:extLst>
                  <a:ext uri="{FF2B5EF4-FFF2-40B4-BE49-F238E27FC236}">
                    <a16:creationId xmlns:a16="http://schemas.microsoft.com/office/drawing/2014/main" id="{FF4C613F-1F0E-AA97-ABAC-5F085BCBE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89349" y="2756766"/>
                <a:ext cx="4313238" cy="1119188"/>
              </a:xfrm>
              <a:custGeom>
                <a:avLst/>
                <a:gdLst>
                  <a:gd name="T0" fmla="*/ 0 w 9100"/>
                  <a:gd name="T1" fmla="*/ 0 h 2361"/>
                  <a:gd name="T2" fmla="*/ 344 w 9100"/>
                  <a:gd name="T3" fmla="*/ 442 h 2361"/>
                  <a:gd name="T4" fmla="*/ 732 w 9100"/>
                  <a:gd name="T5" fmla="*/ 848 h 2361"/>
                  <a:gd name="T6" fmla="*/ 1158 w 9100"/>
                  <a:gd name="T7" fmla="*/ 1213 h 2361"/>
                  <a:gd name="T8" fmla="*/ 1619 w 9100"/>
                  <a:gd name="T9" fmla="*/ 1532 h 2361"/>
                  <a:gd name="T10" fmla="*/ 2110 w 9100"/>
                  <a:gd name="T11" fmla="*/ 1804 h 2361"/>
                  <a:gd name="T12" fmla="*/ 2626 w 9100"/>
                  <a:gd name="T13" fmla="*/ 2025 h 2361"/>
                  <a:gd name="T14" fmla="*/ 3162 w 9100"/>
                  <a:gd name="T15" fmla="*/ 2192 h 2361"/>
                  <a:gd name="T16" fmla="*/ 3711 w 9100"/>
                  <a:gd name="T17" fmla="*/ 2305 h 2361"/>
                  <a:gd name="T18" fmla="*/ 4269 w 9100"/>
                  <a:gd name="T19" fmla="*/ 2361 h 2361"/>
                  <a:gd name="T20" fmla="*/ 4831 w 9100"/>
                  <a:gd name="T21" fmla="*/ 2361 h 2361"/>
                  <a:gd name="T22" fmla="*/ 5389 w 9100"/>
                  <a:gd name="T23" fmla="*/ 2305 h 2361"/>
                  <a:gd name="T24" fmla="*/ 5938 w 9100"/>
                  <a:gd name="T25" fmla="*/ 2192 h 2361"/>
                  <a:gd name="T26" fmla="*/ 6474 w 9100"/>
                  <a:gd name="T27" fmla="*/ 2025 h 2361"/>
                  <a:gd name="T28" fmla="*/ 6990 w 9100"/>
                  <a:gd name="T29" fmla="*/ 1804 h 2361"/>
                  <a:gd name="T30" fmla="*/ 7481 w 9100"/>
                  <a:gd name="T31" fmla="*/ 1532 h 2361"/>
                  <a:gd name="T32" fmla="*/ 7942 w 9100"/>
                  <a:gd name="T33" fmla="*/ 1213 h 2361"/>
                  <a:gd name="T34" fmla="*/ 8368 w 9100"/>
                  <a:gd name="T35" fmla="*/ 848 h 2361"/>
                  <a:gd name="T36" fmla="*/ 8756 w 9100"/>
                  <a:gd name="T37" fmla="*/ 442 h 2361"/>
                  <a:gd name="T38" fmla="*/ 9100 w 9100"/>
                  <a:gd name="T39" fmla="*/ 0 h 2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100" h="2361">
                    <a:moveTo>
                      <a:pt x="0" y="0"/>
                    </a:moveTo>
                    <a:lnTo>
                      <a:pt x="344" y="442"/>
                    </a:lnTo>
                    <a:lnTo>
                      <a:pt x="732" y="848"/>
                    </a:lnTo>
                    <a:lnTo>
                      <a:pt x="1158" y="1213"/>
                    </a:lnTo>
                    <a:lnTo>
                      <a:pt x="1619" y="1532"/>
                    </a:lnTo>
                    <a:lnTo>
                      <a:pt x="2110" y="1804"/>
                    </a:lnTo>
                    <a:lnTo>
                      <a:pt x="2626" y="2025"/>
                    </a:lnTo>
                    <a:lnTo>
                      <a:pt x="3162" y="2192"/>
                    </a:lnTo>
                    <a:lnTo>
                      <a:pt x="3711" y="2305"/>
                    </a:lnTo>
                    <a:lnTo>
                      <a:pt x="4269" y="2361"/>
                    </a:lnTo>
                    <a:lnTo>
                      <a:pt x="4831" y="2361"/>
                    </a:lnTo>
                    <a:lnTo>
                      <a:pt x="5389" y="2305"/>
                    </a:lnTo>
                    <a:lnTo>
                      <a:pt x="5938" y="2192"/>
                    </a:lnTo>
                    <a:lnTo>
                      <a:pt x="6474" y="2025"/>
                    </a:lnTo>
                    <a:lnTo>
                      <a:pt x="6990" y="1804"/>
                    </a:lnTo>
                    <a:lnTo>
                      <a:pt x="7481" y="1532"/>
                    </a:lnTo>
                    <a:lnTo>
                      <a:pt x="7942" y="1213"/>
                    </a:lnTo>
                    <a:lnTo>
                      <a:pt x="8368" y="848"/>
                    </a:lnTo>
                    <a:lnTo>
                      <a:pt x="8756" y="442"/>
                    </a:lnTo>
                    <a:lnTo>
                      <a:pt x="9100" y="0"/>
                    </a:lnTo>
                  </a:path>
                </a:pathLst>
              </a:custGeom>
              <a:noFill/>
              <a:ln w="15875">
                <a:solidFill>
                  <a:schemeClr val="tx1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5" name="Freeform 15">
                <a:extLst>
                  <a:ext uri="{FF2B5EF4-FFF2-40B4-BE49-F238E27FC236}">
                    <a16:creationId xmlns:a16="http://schemas.microsoft.com/office/drawing/2014/main" id="{B4B50529-05DA-E016-383C-DAB1EC4486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5274" y="3353666"/>
                <a:ext cx="6021388" cy="1565275"/>
              </a:xfrm>
              <a:custGeom>
                <a:avLst/>
                <a:gdLst>
                  <a:gd name="T0" fmla="*/ 0 w 12706"/>
                  <a:gd name="T1" fmla="*/ 0 h 3301"/>
                  <a:gd name="T2" fmla="*/ 393 w 12706"/>
                  <a:gd name="T3" fmla="*/ 514 h 3301"/>
                  <a:gd name="T4" fmla="*/ 827 w 12706"/>
                  <a:gd name="T5" fmla="*/ 994 h 3301"/>
                  <a:gd name="T6" fmla="*/ 1300 w 12706"/>
                  <a:gd name="T7" fmla="*/ 1436 h 3301"/>
                  <a:gd name="T8" fmla="*/ 1808 w 12706"/>
                  <a:gd name="T9" fmla="*/ 1837 h 3301"/>
                  <a:gd name="T10" fmla="*/ 2348 w 12706"/>
                  <a:gd name="T11" fmla="*/ 2194 h 3301"/>
                  <a:gd name="T12" fmla="*/ 2916 w 12706"/>
                  <a:gd name="T13" fmla="*/ 2504 h 3301"/>
                  <a:gd name="T14" fmla="*/ 3508 w 12706"/>
                  <a:gd name="T15" fmla="*/ 2767 h 3301"/>
                  <a:gd name="T16" fmla="*/ 4119 w 12706"/>
                  <a:gd name="T17" fmla="*/ 2979 h 3301"/>
                  <a:gd name="T18" fmla="*/ 4746 w 12706"/>
                  <a:gd name="T19" fmla="*/ 3139 h 3301"/>
                  <a:gd name="T20" fmla="*/ 5384 w 12706"/>
                  <a:gd name="T21" fmla="*/ 3247 h 3301"/>
                  <a:gd name="T22" fmla="*/ 6029 w 12706"/>
                  <a:gd name="T23" fmla="*/ 3301 h 3301"/>
                  <a:gd name="T24" fmla="*/ 6677 w 12706"/>
                  <a:gd name="T25" fmla="*/ 3301 h 3301"/>
                  <a:gd name="T26" fmla="*/ 7322 w 12706"/>
                  <a:gd name="T27" fmla="*/ 3247 h 3301"/>
                  <a:gd name="T28" fmla="*/ 7960 w 12706"/>
                  <a:gd name="T29" fmla="*/ 3139 h 3301"/>
                  <a:gd name="T30" fmla="*/ 8587 w 12706"/>
                  <a:gd name="T31" fmla="*/ 2979 h 3301"/>
                  <a:gd name="T32" fmla="*/ 9198 w 12706"/>
                  <a:gd name="T33" fmla="*/ 2767 h 3301"/>
                  <a:gd name="T34" fmla="*/ 9790 w 12706"/>
                  <a:gd name="T35" fmla="*/ 2504 h 3301"/>
                  <a:gd name="T36" fmla="*/ 10358 w 12706"/>
                  <a:gd name="T37" fmla="*/ 2194 h 3301"/>
                  <a:gd name="T38" fmla="*/ 10898 w 12706"/>
                  <a:gd name="T39" fmla="*/ 1837 h 3301"/>
                  <a:gd name="T40" fmla="*/ 11406 w 12706"/>
                  <a:gd name="T41" fmla="*/ 1436 h 3301"/>
                  <a:gd name="T42" fmla="*/ 11879 w 12706"/>
                  <a:gd name="T43" fmla="*/ 994 h 3301"/>
                  <a:gd name="T44" fmla="*/ 12313 w 12706"/>
                  <a:gd name="T45" fmla="*/ 514 h 3301"/>
                  <a:gd name="T46" fmla="*/ 12706 w 12706"/>
                  <a:gd name="T47" fmla="*/ 0 h 3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2706" h="3301">
                    <a:moveTo>
                      <a:pt x="0" y="0"/>
                    </a:moveTo>
                    <a:lnTo>
                      <a:pt x="393" y="514"/>
                    </a:lnTo>
                    <a:lnTo>
                      <a:pt x="827" y="994"/>
                    </a:lnTo>
                    <a:lnTo>
                      <a:pt x="1300" y="1436"/>
                    </a:lnTo>
                    <a:lnTo>
                      <a:pt x="1808" y="1837"/>
                    </a:lnTo>
                    <a:lnTo>
                      <a:pt x="2348" y="2194"/>
                    </a:lnTo>
                    <a:lnTo>
                      <a:pt x="2916" y="2504"/>
                    </a:lnTo>
                    <a:lnTo>
                      <a:pt x="3508" y="2767"/>
                    </a:lnTo>
                    <a:lnTo>
                      <a:pt x="4119" y="2979"/>
                    </a:lnTo>
                    <a:lnTo>
                      <a:pt x="4746" y="3139"/>
                    </a:lnTo>
                    <a:lnTo>
                      <a:pt x="5384" y="3247"/>
                    </a:lnTo>
                    <a:lnTo>
                      <a:pt x="6029" y="3301"/>
                    </a:lnTo>
                    <a:lnTo>
                      <a:pt x="6677" y="3301"/>
                    </a:lnTo>
                    <a:lnTo>
                      <a:pt x="7322" y="3247"/>
                    </a:lnTo>
                    <a:lnTo>
                      <a:pt x="7960" y="3139"/>
                    </a:lnTo>
                    <a:lnTo>
                      <a:pt x="8587" y="2979"/>
                    </a:lnTo>
                    <a:lnTo>
                      <a:pt x="9198" y="2767"/>
                    </a:lnTo>
                    <a:lnTo>
                      <a:pt x="9790" y="2504"/>
                    </a:lnTo>
                    <a:lnTo>
                      <a:pt x="10358" y="2194"/>
                    </a:lnTo>
                    <a:lnTo>
                      <a:pt x="10898" y="1837"/>
                    </a:lnTo>
                    <a:lnTo>
                      <a:pt x="11406" y="1436"/>
                    </a:lnTo>
                    <a:lnTo>
                      <a:pt x="11879" y="994"/>
                    </a:lnTo>
                    <a:lnTo>
                      <a:pt x="12313" y="514"/>
                    </a:lnTo>
                    <a:lnTo>
                      <a:pt x="12706" y="0"/>
                    </a:lnTo>
                  </a:path>
                </a:pathLst>
              </a:custGeom>
              <a:noFill/>
              <a:ln w="15875">
                <a:solidFill>
                  <a:schemeClr val="tx1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Freeform 16">
                <a:extLst>
                  <a:ext uri="{FF2B5EF4-FFF2-40B4-BE49-F238E27FC236}">
                    <a16:creationId xmlns:a16="http://schemas.microsoft.com/office/drawing/2014/main" id="{269F88D1-10A1-5CDE-82F1-96D7D28587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95749" y="2471016"/>
                <a:ext cx="3500438" cy="908050"/>
              </a:xfrm>
              <a:custGeom>
                <a:avLst/>
                <a:gdLst>
                  <a:gd name="T0" fmla="*/ 0 w 7384"/>
                  <a:gd name="T1" fmla="*/ 0 h 1914"/>
                  <a:gd name="T2" fmla="*/ 315 w 7384"/>
                  <a:gd name="T3" fmla="*/ 399 h 1914"/>
                  <a:gd name="T4" fmla="*/ 673 w 7384"/>
                  <a:gd name="T5" fmla="*/ 761 h 1914"/>
                  <a:gd name="T6" fmla="*/ 1069 w 7384"/>
                  <a:gd name="T7" fmla="*/ 1080 h 1914"/>
                  <a:gd name="T8" fmla="*/ 1499 w 7384"/>
                  <a:gd name="T9" fmla="*/ 1352 h 1914"/>
                  <a:gd name="T10" fmla="*/ 1957 w 7384"/>
                  <a:gd name="T11" fmla="*/ 1574 h 1914"/>
                  <a:gd name="T12" fmla="*/ 2436 w 7384"/>
                  <a:gd name="T13" fmla="*/ 1743 h 1914"/>
                  <a:gd name="T14" fmla="*/ 2932 w 7384"/>
                  <a:gd name="T15" fmla="*/ 1857 h 1914"/>
                  <a:gd name="T16" fmla="*/ 3438 w 7384"/>
                  <a:gd name="T17" fmla="*/ 1914 h 1914"/>
                  <a:gd name="T18" fmla="*/ 3946 w 7384"/>
                  <a:gd name="T19" fmla="*/ 1914 h 1914"/>
                  <a:gd name="T20" fmla="*/ 4452 w 7384"/>
                  <a:gd name="T21" fmla="*/ 1857 h 1914"/>
                  <a:gd name="T22" fmla="*/ 4948 w 7384"/>
                  <a:gd name="T23" fmla="*/ 1743 h 1914"/>
                  <a:gd name="T24" fmla="*/ 5427 w 7384"/>
                  <a:gd name="T25" fmla="*/ 1574 h 1914"/>
                  <a:gd name="T26" fmla="*/ 5885 w 7384"/>
                  <a:gd name="T27" fmla="*/ 1352 h 1914"/>
                  <a:gd name="T28" fmla="*/ 6315 w 7384"/>
                  <a:gd name="T29" fmla="*/ 1080 h 1914"/>
                  <a:gd name="T30" fmla="*/ 6711 w 7384"/>
                  <a:gd name="T31" fmla="*/ 761 h 1914"/>
                  <a:gd name="T32" fmla="*/ 7069 w 7384"/>
                  <a:gd name="T33" fmla="*/ 399 h 1914"/>
                  <a:gd name="T34" fmla="*/ 7384 w 7384"/>
                  <a:gd name="T35" fmla="*/ 0 h 19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384" h="1914">
                    <a:moveTo>
                      <a:pt x="0" y="0"/>
                    </a:moveTo>
                    <a:lnTo>
                      <a:pt x="315" y="399"/>
                    </a:lnTo>
                    <a:lnTo>
                      <a:pt x="673" y="761"/>
                    </a:lnTo>
                    <a:lnTo>
                      <a:pt x="1069" y="1080"/>
                    </a:lnTo>
                    <a:lnTo>
                      <a:pt x="1499" y="1352"/>
                    </a:lnTo>
                    <a:lnTo>
                      <a:pt x="1957" y="1574"/>
                    </a:lnTo>
                    <a:lnTo>
                      <a:pt x="2436" y="1743"/>
                    </a:lnTo>
                    <a:lnTo>
                      <a:pt x="2932" y="1857"/>
                    </a:lnTo>
                    <a:lnTo>
                      <a:pt x="3438" y="1914"/>
                    </a:lnTo>
                    <a:lnTo>
                      <a:pt x="3946" y="1914"/>
                    </a:lnTo>
                    <a:lnTo>
                      <a:pt x="4452" y="1857"/>
                    </a:lnTo>
                    <a:lnTo>
                      <a:pt x="4948" y="1743"/>
                    </a:lnTo>
                    <a:lnTo>
                      <a:pt x="5427" y="1574"/>
                    </a:lnTo>
                    <a:lnTo>
                      <a:pt x="5885" y="1352"/>
                    </a:lnTo>
                    <a:lnTo>
                      <a:pt x="6315" y="1080"/>
                    </a:lnTo>
                    <a:lnTo>
                      <a:pt x="6711" y="761"/>
                    </a:lnTo>
                    <a:lnTo>
                      <a:pt x="7069" y="399"/>
                    </a:lnTo>
                    <a:lnTo>
                      <a:pt x="7384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Line 17">
                <a:extLst>
                  <a:ext uri="{FF2B5EF4-FFF2-40B4-BE49-F238E27FC236}">
                    <a16:creationId xmlns:a16="http://schemas.microsoft.com/office/drawing/2014/main" id="{766F9853-33FC-4248-F3A4-AE0DFC296B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484399" y="2471016"/>
                <a:ext cx="1911350" cy="13398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Line 18">
                <a:extLst>
                  <a:ext uri="{FF2B5EF4-FFF2-40B4-BE49-F238E27FC236}">
                    <a16:creationId xmlns:a16="http://schemas.microsoft.com/office/drawing/2014/main" id="{002920D8-8D32-F02C-B83F-38ECE57F4F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395749" y="1245466"/>
                <a:ext cx="1749425" cy="12255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Line 19">
                <a:extLst>
                  <a:ext uri="{FF2B5EF4-FFF2-40B4-BE49-F238E27FC236}">
                    <a16:creationId xmlns:a16="http://schemas.microsoft.com/office/drawing/2014/main" id="{6DE4B0BB-BC84-6B00-ECC9-3148A4B596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896186" y="2471016"/>
                <a:ext cx="1911350" cy="13398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Line 20">
                <a:extLst>
                  <a:ext uri="{FF2B5EF4-FFF2-40B4-BE49-F238E27FC236}">
                    <a16:creationId xmlns:a16="http://schemas.microsoft.com/office/drawing/2014/main" id="{720E5A2F-EBF5-2EC1-7F33-EC0D508DDD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45174" y="1245466"/>
                <a:ext cx="1751013" cy="12255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AC196DCE-9C49-3D5B-0CDB-7DA47C6ADF0F}"/>
                </a:ext>
              </a:extLst>
            </p:cNvPr>
            <p:cNvGrpSpPr/>
            <p:nvPr/>
          </p:nvGrpSpPr>
          <p:grpSpPr>
            <a:xfrm>
              <a:off x="6029240" y="2116308"/>
              <a:ext cx="5102644" cy="2725854"/>
              <a:chOff x="5900865" y="2118301"/>
              <a:chExt cx="6247092" cy="3337223"/>
            </a:xfrm>
          </p:grpSpPr>
          <p:cxnSp>
            <p:nvCxnSpPr>
              <p:cNvPr id="109" name="Straight Arrow Connector 108">
                <a:extLst>
                  <a:ext uri="{FF2B5EF4-FFF2-40B4-BE49-F238E27FC236}">
                    <a16:creationId xmlns:a16="http://schemas.microsoft.com/office/drawing/2014/main" id="{F3CD15CD-E93C-95F6-911A-36702ADC94B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106964" y="2557526"/>
                <a:ext cx="0" cy="2759687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Arrow Connector 109">
                <a:extLst>
                  <a:ext uri="{FF2B5EF4-FFF2-40B4-BE49-F238E27FC236}">
                    <a16:creationId xmlns:a16="http://schemas.microsoft.com/office/drawing/2014/main" id="{A5EFC5C4-D6B0-C731-B8F3-C283C61150D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06964" y="5301636"/>
                <a:ext cx="5726448" cy="0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4275CF85-4C80-D97C-0BD1-627532CA917B}"/>
                  </a:ext>
                </a:extLst>
              </p:cNvPr>
              <p:cNvSpPr txBox="1"/>
              <p:nvPr/>
            </p:nvSpPr>
            <p:spPr>
              <a:xfrm>
                <a:off x="5900865" y="2118301"/>
                <a:ext cx="3145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N</a:t>
                </a:r>
              </a:p>
            </p:txBody>
          </p:sp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54CDE45D-8CA3-9C8E-32F2-30FC82D4A1E8}"/>
                  </a:ext>
                </a:extLst>
              </p:cNvPr>
              <p:cNvSpPr txBox="1"/>
              <p:nvPr/>
            </p:nvSpPr>
            <p:spPr>
              <a:xfrm>
                <a:off x="11843065" y="5147747"/>
                <a:ext cx="30489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E</a:t>
                </a:r>
              </a:p>
            </p:txBody>
          </p:sp>
        </p:grp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39033C0E-7665-B4C8-7014-C5192713949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102351" y="2822487"/>
              <a:ext cx="184791" cy="194190"/>
              <a:chOff x="11277600" y="904067"/>
              <a:chExt cx="261043" cy="351313"/>
            </a:xfrm>
          </p:grpSpPr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B4C051CE-CBD1-16D0-89E1-C735A3F8F2A2}"/>
                  </a:ext>
                </a:extLst>
              </p:cNvPr>
              <p:cNvCxnSpPr/>
              <p:nvPr/>
            </p:nvCxnSpPr>
            <p:spPr>
              <a:xfrm flipH="1">
                <a:off x="11277600" y="904067"/>
                <a:ext cx="261043" cy="208973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F4C9F326-13A8-4F80-935E-561A6CB41A98}"/>
                  </a:ext>
                </a:extLst>
              </p:cNvPr>
              <p:cNvCxnSpPr/>
              <p:nvPr/>
            </p:nvCxnSpPr>
            <p:spPr>
              <a:xfrm flipH="1">
                <a:off x="11277600" y="1046407"/>
                <a:ext cx="261043" cy="208973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2" name="Line 5">
              <a:extLst>
                <a:ext uri="{FF2B5EF4-FFF2-40B4-BE49-F238E27FC236}">
                  <a16:creationId xmlns:a16="http://schemas.microsoft.com/office/drawing/2014/main" id="{02603F9E-38DB-4BF5-9CFE-5577234119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02820" y="1468582"/>
              <a:ext cx="0" cy="3876309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lgDashDot"/>
              <a:round/>
              <a:headEnd type="arrow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C39F940C-6AE9-C951-EBC1-21CC7DF9A7ED}"/>
                </a:ext>
              </a:extLst>
            </p:cNvPr>
            <p:cNvSpPr txBox="1"/>
            <p:nvPr/>
          </p:nvSpPr>
          <p:spPr>
            <a:xfrm rot="16200000">
              <a:off x="8205386" y="4912222"/>
              <a:ext cx="93968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FF"/>
                  </a:solidFill>
                </a:rPr>
                <a:t>Central</a:t>
              </a:r>
            </a:p>
            <a:p>
              <a:pPr algn="ctr"/>
              <a:r>
                <a:rPr lang="en-US" sz="1600" dirty="0">
                  <a:solidFill>
                    <a:srgbClr val="0000FF"/>
                  </a:solidFill>
                </a:rPr>
                <a:t>Meridian</a:t>
              </a:r>
            </a:p>
          </p:txBody>
        </p: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7E1F258A-5ABA-AD96-5E10-50AD366A9F7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610024" y="2739359"/>
              <a:ext cx="184791" cy="194190"/>
              <a:chOff x="11277600" y="904067"/>
              <a:chExt cx="261043" cy="351313"/>
            </a:xfrm>
          </p:grpSpPr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43D38A89-25B8-B998-366B-184126974C2C}"/>
                  </a:ext>
                </a:extLst>
              </p:cNvPr>
              <p:cNvCxnSpPr/>
              <p:nvPr/>
            </p:nvCxnSpPr>
            <p:spPr>
              <a:xfrm flipH="1">
                <a:off x="11277600" y="904067"/>
                <a:ext cx="261043" cy="208973"/>
              </a:xfrm>
              <a:prstGeom prst="line">
                <a:avLst/>
              </a:prstGeom>
              <a:ln w="31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B6FE2EF8-230C-62C1-0B66-1D236249418A}"/>
                  </a:ext>
                </a:extLst>
              </p:cNvPr>
              <p:cNvCxnSpPr/>
              <p:nvPr/>
            </p:nvCxnSpPr>
            <p:spPr>
              <a:xfrm flipH="1">
                <a:off x="11277600" y="1046407"/>
                <a:ext cx="261043" cy="208973"/>
              </a:xfrm>
              <a:prstGeom prst="line">
                <a:avLst/>
              </a:prstGeom>
              <a:ln w="31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2" name="Rectangle 44">
            <a:extLst>
              <a:ext uri="{FF2B5EF4-FFF2-40B4-BE49-F238E27FC236}">
                <a16:creationId xmlns:a16="http://schemas.microsoft.com/office/drawing/2014/main" id="{88FF6CDE-7D5D-780F-11D5-E105A8439C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14779" y="1474191"/>
            <a:ext cx="7069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Roboto Condensed Light" panose="02000000000000000000" pitchFamily="2" charset="0"/>
              </a:rPr>
              <a:t>Geodetic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solidFill>
                  <a:srgbClr val="0033CC"/>
                </a:solidFill>
                <a:latin typeface="Roboto Condensed Light" panose="02000000000000000000" pitchFamily="2" charset="0"/>
              </a:rPr>
              <a:t>N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0207225-84C3-AFB2-1185-AF6BA1D1BBE8}"/>
              </a:ext>
            </a:extLst>
          </p:cNvPr>
          <p:cNvGrpSpPr/>
          <p:nvPr/>
        </p:nvGrpSpPr>
        <p:grpSpPr>
          <a:xfrm>
            <a:off x="2045724" y="3810828"/>
            <a:ext cx="2362277" cy="2010415"/>
            <a:chOff x="2045724" y="3810828"/>
            <a:chExt cx="2362277" cy="201041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2B2D2E8-D455-AA6A-04D2-3E82ECADDA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 rot="19587030">
              <a:off x="3519014" y="4932256"/>
              <a:ext cx="888987" cy="888987"/>
            </a:xfrm>
            <a:prstGeom prst="rect">
              <a:avLst/>
            </a:prstGeom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01CCC30-21BA-307F-3F7C-F2589B2FA87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045724" y="3810828"/>
              <a:ext cx="1697095" cy="1600200"/>
              <a:chOff x="6372064" y="2036619"/>
              <a:chExt cx="3003416" cy="2831937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CF0E4F5B-2699-045D-8063-B302CC98F295}"/>
                  </a:ext>
                </a:extLst>
              </p:cNvPr>
              <p:cNvSpPr/>
              <p:nvPr/>
            </p:nvSpPr>
            <p:spPr>
              <a:xfrm>
                <a:off x="6387402" y="4122337"/>
                <a:ext cx="2988078" cy="525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11">
                <a:extLst>
                  <a:ext uri="{FF2B5EF4-FFF2-40B4-BE49-F238E27FC236}">
                    <a16:creationId xmlns:a16="http://schemas.microsoft.com/office/drawing/2014/main" id="{C230C758-B549-9035-F652-B1FCC49F8981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"/>
                </p:custDataLst>
              </p:nvPr>
            </p:nvSpPr>
            <p:spPr bwMode="auto">
              <a:xfrm>
                <a:off x="6687744" y="2788611"/>
                <a:ext cx="2388510" cy="2079945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>
                <a:solidFill>
                  <a:schemeClr val="accent6">
                    <a:lumMod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9" name="Isosceles Triangle 8">
                <a:extLst>
                  <a:ext uri="{FF2B5EF4-FFF2-40B4-BE49-F238E27FC236}">
                    <a16:creationId xmlns:a16="http://schemas.microsoft.com/office/drawing/2014/main" id="{8A164826-6491-CF86-2525-552CB495BE6A}"/>
                  </a:ext>
                </a:extLst>
              </p:cNvPr>
              <p:cNvSpPr/>
              <p:nvPr/>
            </p:nvSpPr>
            <p:spPr>
              <a:xfrm>
                <a:off x="6372064" y="2036619"/>
                <a:ext cx="2986446" cy="2327736"/>
              </a:xfrm>
              <a:prstGeom prst="triangle">
                <a:avLst/>
              </a:prstGeom>
              <a:solidFill>
                <a:srgbClr val="A6D0DF">
                  <a:alpha val="6509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Arc 9">
                <a:extLst>
                  <a:ext uri="{FF2B5EF4-FFF2-40B4-BE49-F238E27FC236}">
                    <a16:creationId xmlns:a16="http://schemas.microsoft.com/office/drawing/2014/main" id="{BA281AC6-FC8B-8082-28DD-85AC04515F0C}"/>
                  </a:ext>
                </a:extLst>
              </p:cNvPr>
              <p:cNvSpPr/>
              <p:nvPr/>
            </p:nvSpPr>
            <p:spPr>
              <a:xfrm>
                <a:off x="6379234" y="4058646"/>
                <a:ext cx="2985643" cy="586008"/>
              </a:xfrm>
              <a:prstGeom prst="arc">
                <a:avLst>
                  <a:gd name="adj1" fmla="val 21599917"/>
                  <a:gd name="adj2" fmla="val 10798384"/>
                </a:avLst>
              </a:prstGeom>
              <a:solidFill>
                <a:srgbClr val="A6D0DF">
                  <a:alpha val="65098"/>
                </a:srgbClr>
              </a:solidFill>
              <a:ln w="63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15AE711A-22D2-C15E-6C42-D507E4DF2E63}"/>
                  </a:ext>
                </a:extLst>
              </p:cNvPr>
              <p:cNvCxnSpPr>
                <a:cxnSpLocks/>
                <a:stCxn id="10" idx="2"/>
                <a:endCxn id="9" idx="0"/>
              </p:cNvCxnSpPr>
              <p:nvPr/>
            </p:nvCxnSpPr>
            <p:spPr>
              <a:xfrm flipV="1">
                <a:off x="6379239" y="2036619"/>
                <a:ext cx="1486048" cy="2315733"/>
              </a:xfrm>
              <a:prstGeom prst="line">
                <a:avLst/>
              </a:prstGeom>
              <a:ln w="635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022C59AE-1EA6-6549-D8CE-4E3AD87BB85A}"/>
                  </a:ext>
                </a:extLst>
              </p:cNvPr>
              <p:cNvCxnSpPr>
                <a:cxnSpLocks/>
                <a:stCxn id="9" idx="0"/>
                <a:endCxn id="10" idx="0"/>
              </p:cNvCxnSpPr>
              <p:nvPr/>
            </p:nvCxnSpPr>
            <p:spPr>
              <a:xfrm>
                <a:off x="7865287" y="2036619"/>
                <a:ext cx="1499590" cy="2314994"/>
              </a:xfrm>
              <a:prstGeom prst="line">
                <a:avLst/>
              </a:prstGeom>
              <a:ln w="635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17B4BF5E-1FFE-A847-ED88-C7A8F8697EDC}"/>
                  </a:ext>
                </a:extLst>
              </p:cNvPr>
              <p:cNvSpPr/>
              <p:nvPr/>
            </p:nvSpPr>
            <p:spPr>
              <a:xfrm>
                <a:off x="6690792" y="2936873"/>
                <a:ext cx="2378542" cy="1226728"/>
              </a:xfrm>
              <a:custGeom>
                <a:avLst/>
                <a:gdLst>
                  <a:gd name="connsiteX0" fmla="*/ 727113 w 2798284"/>
                  <a:gd name="connsiteY0" fmla="*/ 0 h 1487277"/>
                  <a:gd name="connsiteX1" fmla="*/ 1013551 w 2798284"/>
                  <a:gd name="connsiteY1" fmla="*/ 121186 h 1487277"/>
                  <a:gd name="connsiteX2" fmla="*/ 1476260 w 2798284"/>
                  <a:gd name="connsiteY2" fmla="*/ 154236 h 1487277"/>
                  <a:gd name="connsiteX3" fmla="*/ 1828800 w 2798284"/>
                  <a:gd name="connsiteY3" fmla="*/ 77118 h 1487277"/>
                  <a:gd name="connsiteX4" fmla="*/ 2060154 w 2798284"/>
                  <a:gd name="connsiteY4" fmla="*/ 11017 h 1487277"/>
                  <a:gd name="connsiteX5" fmla="*/ 2798284 w 2798284"/>
                  <a:gd name="connsiteY5" fmla="*/ 1178805 h 1487277"/>
                  <a:gd name="connsiteX6" fmla="*/ 2489812 w 2798284"/>
                  <a:gd name="connsiteY6" fmla="*/ 1333041 h 1487277"/>
                  <a:gd name="connsiteX7" fmla="*/ 1806766 w 2798284"/>
                  <a:gd name="connsiteY7" fmla="*/ 1487277 h 1487277"/>
                  <a:gd name="connsiteX8" fmla="*/ 980501 w 2798284"/>
                  <a:gd name="connsiteY8" fmla="*/ 1487277 h 1487277"/>
                  <a:gd name="connsiteX9" fmla="*/ 374573 w 2798284"/>
                  <a:gd name="connsiteY9" fmla="*/ 1366092 h 1487277"/>
                  <a:gd name="connsiteX10" fmla="*/ 0 w 2798284"/>
                  <a:gd name="connsiteY10" fmla="*/ 1167788 h 1487277"/>
                  <a:gd name="connsiteX11" fmla="*/ 727113 w 2798284"/>
                  <a:gd name="connsiteY11" fmla="*/ 0 h 1487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798284" h="1487277">
                    <a:moveTo>
                      <a:pt x="727113" y="0"/>
                    </a:moveTo>
                    <a:lnTo>
                      <a:pt x="1013551" y="121186"/>
                    </a:lnTo>
                    <a:lnTo>
                      <a:pt x="1476260" y="154236"/>
                    </a:lnTo>
                    <a:lnTo>
                      <a:pt x="1828800" y="77118"/>
                    </a:lnTo>
                    <a:lnTo>
                      <a:pt x="2060154" y="11017"/>
                    </a:lnTo>
                    <a:lnTo>
                      <a:pt x="2798284" y="1178805"/>
                    </a:lnTo>
                    <a:lnTo>
                      <a:pt x="2489812" y="1333041"/>
                    </a:lnTo>
                    <a:lnTo>
                      <a:pt x="1806766" y="1487277"/>
                    </a:lnTo>
                    <a:lnTo>
                      <a:pt x="980501" y="1487277"/>
                    </a:lnTo>
                    <a:lnTo>
                      <a:pt x="374573" y="1366092"/>
                    </a:lnTo>
                    <a:lnTo>
                      <a:pt x="0" y="1167788"/>
                    </a:lnTo>
                    <a:lnTo>
                      <a:pt x="727113" y="0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A8112934-EB74-EE34-4015-E0A3D26DFF74}"/>
                  </a:ext>
                </a:extLst>
              </p:cNvPr>
              <p:cNvCxnSpPr>
                <a:cxnSpLocks/>
                <a:endCxn id="16" idx="2"/>
              </p:cNvCxnSpPr>
              <p:nvPr/>
            </p:nvCxnSpPr>
            <p:spPr>
              <a:xfrm flipH="1">
                <a:off x="6686765" y="2879408"/>
                <a:ext cx="635392" cy="1007431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31F5F9C6-C393-519A-D845-E1104E20DA9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13830" y="2899416"/>
                <a:ext cx="660265" cy="1004335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Arc 15">
                <a:extLst>
                  <a:ext uri="{FF2B5EF4-FFF2-40B4-BE49-F238E27FC236}">
                    <a16:creationId xmlns:a16="http://schemas.microsoft.com/office/drawing/2014/main" id="{F88BC804-39A0-8DA6-397F-370D96F8F25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59802" y="3141171"/>
                <a:ext cx="2659861" cy="1045524"/>
              </a:xfrm>
              <a:prstGeom prst="arc">
                <a:avLst>
                  <a:gd name="adj1" fmla="val 655607"/>
                  <a:gd name="adj2" fmla="val 10170140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Arc 16">
                <a:extLst>
                  <a:ext uri="{FF2B5EF4-FFF2-40B4-BE49-F238E27FC236}">
                    <a16:creationId xmlns:a16="http://schemas.microsoft.com/office/drawing/2014/main" id="{BCB27383-0D28-E1FC-F8C6-D73E44AB293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025408" y="2144577"/>
                <a:ext cx="1670445" cy="881598"/>
              </a:xfrm>
              <a:prstGeom prst="arc">
                <a:avLst>
                  <a:gd name="adj1" fmla="val 1839578"/>
                  <a:gd name="adj2" fmla="val 8887650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68551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6863724-8ECE-4CE9-9E33-E152D2A5A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I. Spatial Systems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F3425A-81E2-4A00-9A74-019D96B8B43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023484CB-B497-4C71-8E72-F9E1C6D5790C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3E0CC40-5646-45A9-9F79-6D0D4F4506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280839" y="1720246"/>
            <a:ext cx="2912399" cy="292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7330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3225230-1B51-37DC-758D-BC9617241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IV. Creating a Grid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B. Lambert Conic Conformal</a:t>
            </a:r>
          </a:p>
          <a:p>
            <a:pPr lvl="2"/>
            <a:r>
              <a:rPr lang="en-US" dirty="0"/>
              <a:t>Distance distortion</a:t>
            </a:r>
          </a:p>
          <a:p>
            <a:pPr lvl="2"/>
            <a:r>
              <a:rPr lang="en-US" dirty="0"/>
              <a:t>	Scale, k, is constant E/W; varies N/S </a:t>
            </a:r>
          </a:p>
          <a:p>
            <a:pPr lvl="3"/>
            <a:endParaRPr lang="en-US" dirty="0"/>
          </a:p>
          <a:p>
            <a:endParaRPr lang="en-US" dirty="0"/>
          </a:p>
        </p:txBody>
      </p: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9E5D8F0E-F672-3F45-32D1-7A22E4154933}"/>
              </a:ext>
            </a:extLst>
          </p:cNvPr>
          <p:cNvGrpSpPr/>
          <p:nvPr/>
        </p:nvGrpSpPr>
        <p:grpSpPr>
          <a:xfrm>
            <a:off x="6391656" y="2432304"/>
            <a:ext cx="5102644" cy="2971800"/>
            <a:chOff x="5932258" y="1975454"/>
            <a:chExt cx="5102644" cy="2971800"/>
          </a:xfrm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3E7068E0-DE7D-3249-C573-5F576CE6F019}"/>
                </a:ext>
              </a:extLst>
            </p:cNvPr>
            <p:cNvGrpSpPr/>
            <p:nvPr/>
          </p:nvGrpSpPr>
          <p:grpSpPr>
            <a:xfrm>
              <a:off x="5932258" y="1975454"/>
              <a:ext cx="5102644" cy="2971800"/>
              <a:chOff x="6278622" y="2743200"/>
              <a:chExt cx="5102644" cy="2971800"/>
            </a:xfrm>
          </p:grpSpPr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C6C7033A-57A4-13D2-A249-A6135698E8C0}"/>
                  </a:ext>
                </a:extLst>
              </p:cNvPr>
              <p:cNvGrpSpPr/>
              <p:nvPr/>
            </p:nvGrpSpPr>
            <p:grpSpPr>
              <a:xfrm>
                <a:off x="6747151" y="2743200"/>
                <a:ext cx="4407319" cy="2689488"/>
                <a:chOff x="4484399" y="1245466"/>
                <a:chExt cx="7323138" cy="4468813"/>
              </a:xfrm>
            </p:grpSpPr>
            <p:sp>
              <p:nvSpPr>
                <p:cNvPr id="116" name="Freeform 13">
                  <a:extLst>
                    <a:ext uri="{FF2B5EF4-FFF2-40B4-BE49-F238E27FC236}">
                      <a16:creationId xmlns:a16="http://schemas.microsoft.com/office/drawing/2014/main" id="{DBB4D713-7BCA-BE5B-E21C-B6F464A930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84399" y="3810866"/>
                  <a:ext cx="7323138" cy="1903413"/>
                </a:xfrm>
                <a:custGeom>
                  <a:avLst/>
                  <a:gdLst>
                    <a:gd name="T0" fmla="*/ 0 w 15454"/>
                    <a:gd name="T1" fmla="*/ 0 h 4016"/>
                    <a:gd name="T2" fmla="*/ 438 w 15454"/>
                    <a:gd name="T3" fmla="*/ 577 h 4016"/>
                    <a:gd name="T4" fmla="*/ 919 w 15454"/>
                    <a:gd name="T5" fmla="*/ 1118 h 4016"/>
                    <a:gd name="T6" fmla="*/ 1440 w 15454"/>
                    <a:gd name="T7" fmla="*/ 1622 h 4016"/>
                    <a:gd name="T8" fmla="*/ 1998 w 15454"/>
                    <a:gd name="T9" fmla="*/ 2083 h 4016"/>
                    <a:gd name="T10" fmla="*/ 2589 w 15454"/>
                    <a:gd name="T11" fmla="*/ 2501 h 4016"/>
                    <a:gd name="T12" fmla="*/ 3211 w 15454"/>
                    <a:gd name="T13" fmla="*/ 2872 h 4016"/>
                    <a:gd name="T14" fmla="*/ 3860 w 15454"/>
                    <a:gd name="T15" fmla="*/ 3194 h 4016"/>
                    <a:gd name="T16" fmla="*/ 4532 w 15454"/>
                    <a:gd name="T17" fmla="*/ 3465 h 4016"/>
                    <a:gd name="T18" fmla="*/ 5222 w 15454"/>
                    <a:gd name="T19" fmla="*/ 3684 h 4016"/>
                    <a:gd name="T20" fmla="*/ 5927 w 15454"/>
                    <a:gd name="T21" fmla="*/ 3849 h 4016"/>
                    <a:gd name="T22" fmla="*/ 6643 w 15454"/>
                    <a:gd name="T23" fmla="*/ 3960 h 4016"/>
                    <a:gd name="T24" fmla="*/ 7365 w 15454"/>
                    <a:gd name="T25" fmla="*/ 4016 h 4016"/>
                    <a:gd name="T26" fmla="*/ 8089 w 15454"/>
                    <a:gd name="T27" fmla="*/ 4016 h 4016"/>
                    <a:gd name="T28" fmla="*/ 8811 w 15454"/>
                    <a:gd name="T29" fmla="*/ 3960 h 4016"/>
                    <a:gd name="T30" fmla="*/ 9527 w 15454"/>
                    <a:gd name="T31" fmla="*/ 3849 h 4016"/>
                    <a:gd name="T32" fmla="*/ 10232 w 15454"/>
                    <a:gd name="T33" fmla="*/ 3684 h 4016"/>
                    <a:gd name="T34" fmla="*/ 10922 w 15454"/>
                    <a:gd name="T35" fmla="*/ 3465 h 4016"/>
                    <a:gd name="T36" fmla="*/ 11594 w 15454"/>
                    <a:gd name="T37" fmla="*/ 3194 h 4016"/>
                    <a:gd name="T38" fmla="*/ 12243 w 15454"/>
                    <a:gd name="T39" fmla="*/ 2872 h 4016"/>
                    <a:gd name="T40" fmla="*/ 12865 w 15454"/>
                    <a:gd name="T41" fmla="*/ 2501 h 4016"/>
                    <a:gd name="T42" fmla="*/ 13456 w 15454"/>
                    <a:gd name="T43" fmla="*/ 2083 h 4016"/>
                    <a:gd name="T44" fmla="*/ 14014 w 15454"/>
                    <a:gd name="T45" fmla="*/ 1622 h 4016"/>
                    <a:gd name="T46" fmla="*/ 14535 w 15454"/>
                    <a:gd name="T47" fmla="*/ 1118 h 4016"/>
                    <a:gd name="T48" fmla="*/ 15016 w 15454"/>
                    <a:gd name="T49" fmla="*/ 577 h 4016"/>
                    <a:gd name="T50" fmla="*/ 15454 w 15454"/>
                    <a:gd name="T51" fmla="*/ 0 h 40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5454" h="4016">
                      <a:moveTo>
                        <a:pt x="0" y="0"/>
                      </a:moveTo>
                      <a:lnTo>
                        <a:pt x="438" y="577"/>
                      </a:lnTo>
                      <a:lnTo>
                        <a:pt x="919" y="1118"/>
                      </a:lnTo>
                      <a:lnTo>
                        <a:pt x="1440" y="1622"/>
                      </a:lnTo>
                      <a:lnTo>
                        <a:pt x="1998" y="2083"/>
                      </a:lnTo>
                      <a:lnTo>
                        <a:pt x="2589" y="2501"/>
                      </a:lnTo>
                      <a:lnTo>
                        <a:pt x="3211" y="2872"/>
                      </a:lnTo>
                      <a:lnTo>
                        <a:pt x="3860" y="3194"/>
                      </a:lnTo>
                      <a:lnTo>
                        <a:pt x="4532" y="3465"/>
                      </a:lnTo>
                      <a:lnTo>
                        <a:pt x="5222" y="3684"/>
                      </a:lnTo>
                      <a:lnTo>
                        <a:pt x="5927" y="3849"/>
                      </a:lnTo>
                      <a:lnTo>
                        <a:pt x="6643" y="3960"/>
                      </a:lnTo>
                      <a:lnTo>
                        <a:pt x="7365" y="4016"/>
                      </a:lnTo>
                      <a:lnTo>
                        <a:pt x="8089" y="4016"/>
                      </a:lnTo>
                      <a:lnTo>
                        <a:pt x="8811" y="3960"/>
                      </a:lnTo>
                      <a:lnTo>
                        <a:pt x="9527" y="3849"/>
                      </a:lnTo>
                      <a:lnTo>
                        <a:pt x="10232" y="3684"/>
                      </a:lnTo>
                      <a:lnTo>
                        <a:pt x="10922" y="3465"/>
                      </a:lnTo>
                      <a:lnTo>
                        <a:pt x="11594" y="3194"/>
                      </a:lnTo>
                      <a:lnTo>
                        <a:pt x="12243" y="2872"/>
                      </a:lnTo>
                      <a:lnTo>
                        <a:pt x="12865" y="2501"/>
                      </a:lnTo>
                      <a:lnTo>
                        <a:pt x="13456" y="2083"/>
                      </a:lnTo>
                      <a:lnTo>
                        <a:pt x="14014" y="1622"/>
                      </a:lnTo>
                      <a:lnTo>
                        <a:pt x="14535" y="1118"/>
                      </a:lnTo>
                      <a:lnTo>
                        <a:pt x="15016" y="577"/>
                      </a:lnTo>
                      <a:lnTo>
                        <a:pt x="15454" y="0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" name="Freeform 14">
                  <a:extLst>
                    <a:ext uri="{FF2B5EF4-FFF2-40B4-BE49-F238E27FC236}">
                      <a16:creationId xmlns:a16="http://schemas.microsoft.com/office/drawing/2014/main" id="{5E04B995-CBFF-897D-6187-4EBD54BA63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89349" y="2756766"/>
                  <a:ext cx="4313238" cy="1119188"/>
                </a:xfrm>
                <a:custGeom>
                  <a:avLst/>
                  <a:gdLst>
                    <a:gd name="T0" fmla="*/ 0 w 9100"/>
                    <a:gd name="T1" fmla="*/ 0 h 2361"/>
                    <a:gd name="T2" fmla="*/ 344 w 9100"/>
                    <a:gd name="T3" fmla="*/ 442 h 2361"/>
                    <a:gd name="T4" fmla="*/ 732 w 9100"/>
                    <a:gd name="T5" fmla="*/ 848 h 2361"/>
                    <a:gd name="T6" fmla="*/ 1158 w 9100"/>
                    <a:gd name="T7" fmla="*/ 1213 h 2361"/>
                    <a:gd name="T8" fmla="*/ 1619 w 9100"/>
                    <a:gd name="T9" fmla="*/ 1532 h 2361"/>
                    <a:gd name="T10" fmla="*/ 2110 w 9100"/>
                    <a:gd name="T11" fmla="*/ 1804 h 2361"/>
                    <a:gd name="T12" fmla="*/ 2626 w 9100"/>
                    <a:gd name="T13" fmla="*/ 2025 h 2361"/>
                    <a:gd name="T14" fmla="*/ 3162 w 9100"/>
                    <a:gd name="T15" fmla="*/ 2192 h 2361"/>
                    <a:gd name="T16" fmla="*/ 3711 w 9100"/>
                    <a:gd name="T17" fmla="*/ 2305 h 2361"/>
                    <a:gd name="T18" fmla="*/ 4269 w 9100"/>
                    <a:gd name="T19" fmla="*/ 2361 h 2361"/>
                    <a:gd name="T20" fmla="*/ 4831 w 9100"/>
                    <a:gd name="T21" fmla="*/ 2361 h 2361"/>
                    <a:gd name="T22" fmla="*/ 5389 w 9100"/>
                    <a:gd name="T23" fmla="*/ 2305 h 2361"/>
                    <a:gd name="T24" fmla="*/ 5938 w 9100"/>
                    <a:gd name="T25" fmla="*/ 2192 h 2361"/>
                    <a:gd name="T26" fmla="*/ 6474 w 9100"/>
                    <a:gd name="T27" fmla="*/ 2025 h 2361"/>
                    <a:gd name="T28" fmla="*/ 6990 w 9100"/>
                    <a:gd name="T29" fmla="*/ 1804 h 2361"/>
                    <a:gd name="T30" fmla="*/ 7481 w 9100"/>
                    <a:gd name="T31" fmla="*/ 1532 h 2361"/>
                    <a:gd name="T32" fmla="*/ 7942 w 9100"/>
                    <a:gd name="T33" fmla="*/ 1213 h 2361"/>
                    <a:gd name="T34" fmla="*/ 8368 w 9100"/>
                    <a:gd name="T35" fmla="*/ 848 h 2361"/>
                    <a:gd name="T36" fmla="*/ 8756 w 9100"/>
                    <a:gd name="T37" fmla="*/ 442 h 2361"/>
                    <a:gd name="T38" fmla="*/ 9100 w 9100"/>
                    <a:gd name="T39" fmla="*/ 0 h 23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9100" h="2361">
                      <a:moveTo>
                        <a:pt x="0" y="0"/>
                      </a:moveTo>
                      <a:lnTo>
                        <a:pt x="344" y="442"/>
                      </a:lnTo>
                      <a:lnTo>
                        <a:pt x="732" y="848"/>
                      </a:lnTo>
                      <a:lnTo>
                        <a:pt x="1158" y="1213"/>
                      </a:lnTo>
                      <a:lnTo>
                        <a:pt x="1619" y="1532"/>
                      </a:lnTo>
                      <a:lnTo>
                        <a:pt x="2110" y="1804"/>
                      </a:lnTo>
                      <a:lnTo>
                        <a:pt x="2626" y="2025"/>
                      </a:lnTo>
                      <a:lnTo>
                        <a:pt x="3162" y="2192"/>
                      </a:lnTo>
                      <a:lnTo>
                        <a:pt x="3711" y="2305"/>
                      </a:lnTo>
                      <a:lnTo>
                        <a:pt x="4269" y="2361"/>
                      </a:lnTo>
                      <a:lnTo>
                        <a:pt x="4831" y="2361"/>
                      </a:lnTo>
                      <a:lnTo>
                        <a:pt x="5389" y="2305"/>
                      </a:lnTo>
                      <a:lnTo>
                        <a:pt x="5938" y="2192"/>
                      </a:lnTo>
                      <a:lnTo>
                        <a:pt x="6474" y="2025"/>
                      </a:lnTo>
                      <a:lnTo>
                        <a:pt x="6990" y="1804"/>
                      </a:lnTo>
                      <a:lnTo>
                        <a:pt x="7481" y="1532"/>
                      </a:lnTo>
                      <a:lnTo>
                        <a:pt x="7942" y="1213"/>
                      </a:lnTo>
                      <a:lnTo>
                        <a:pt x="8368" y="848"/>
                      </a:lnTo>
                      <a:lnTo>
                        <a:pt x="8756" y="442"/>
                      </a:lnTo>
                      <a:lnTo>
                        <a:pt x="9100" y="0"/>
                      </a:lnTo>
                    </a:path>
                  </a:pathLst>
                </a:custGeom>
                <a:noFill/>
                <a:ln w="1587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8" name="Freeform 15">
                  <a:extLst>
                    <a:ext uri="{FF2B5EF4-FFF2-40B4-BE49-F238E27FC236}">
                      <a16:creationId xmlns:a16="http://schemas.microsoft.com/office/drawing/2014/main" id="{23829AB0-85DA-90EC-73D0-7513729F6E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35274" y="3353666"/>
                  <a:ext cx="6021388" cy="1565275"/>
                </a:xfrm>
                <a:custGeom>
                  <a:avLst/>
                  <a:gdLst>
                    <a:gd name="T0" fmla="*/ 0 w 12706"/>
                    <a:gd name="T1" fmla="*/ 0 h 3301"/>
                    <a:gd name="T2" fmla="*/ 393 w 12706"/>
                    <a:gd name="T3" fmla="*/ 514 h 3301"/>
                    <a:gd name="T4" fmla="*/ 827 w 12706"/>
                    <a:gd name="T5" fmla="*/ 994 h 3301"/>
                    <a:gd name="T6" fmla="*/ 1300 w 12706"/>
                    <a:gd name="T7" fmla="*/ 1436 h 3301"/>
                    <a:gd name="T8" fmla="*/ 1808 w 12706"/>
                    <a:gd name="T9" fmla="*/ 1837 h 3301"/>
                    <a:gd name="T10" fmla="*/ 2348 w 12706"/>
                    <a:gd name="T11" fmla="*/ 2194 h 3301"/>
                    <a:gd name="T12" fmla="*/ 2916 w 12706"/>
                    <a:gd name="T13" fmla="*/ 2504 h 3301"/>
                    <a:gd name="T14" fmla="*/ 3508 w 12706"/>
                    <a:gd name="T15" fmla="*/ 2767 h 3301"/>
                    <a:gd name="T16" fmla="*/ 4119 w 12706"/>
                    <a:gd name="T17" fmla="*/ 2979 h 3301"/>
                    <a:gd name="T18" fmla="*/ 4746 w 12706"/>
                    <a:gd name="T19" fmla="*/ 3139 h 3301"/>
                    <a:gd name="T20" fmla="*/ 5384 w 12706"/>
                    <a:gd name="T21" fmla="*/ 3247 h 3301"/>
                    <a:gd name="T22" fmla="*/ 6029 w 12706"/>
                    <a:gd name="T23" fmla="*/ 3301 h 3301"/>
                    <a:gd name="T24" fmla="*/ 6677 w 12706"/>
                    <a:gd name="T25" fmla="*/ 3301 h 3301"/>
                    <a:gd name="T26" fmla="*/ 7322 w 12706"/>
                    <a:gd name="T27" fmla="*/ 3247 h 3301"/>
                    <a:gd name="T28" fmla="*/ 7960 w 12706"/>
                    <a:gd name="T29" fmla="*/ 3139 h 3301"/>
                    <a:gd name="T30" fmla="*/ 8587 w 12706"/>
                    <a:gd name="T31" fmla="*/ 2979 h 3301"/>
                    <a:gd name="T32" fmla="*/ 9198 w 12706"/>
                    <a:gd name="T33" fmla="*/ 2767 h 3301"/>
                    <a:gd name="T34" fmla="*/ 9790 w 12706"/>
                    <a:gd name="T35" fmla="*/ 2504 h 3301"/>
                    <a:gd name="T36" fmla="*/ 10358 w 12706"/>
                    <a:gd name="T37" fmla="*/ 2194 h 3301"/>
                    <a:gd name="T38" fmla="*/ 10898 w 12706"/>
                    <a:gd name="T39" fmla="*/ 1837 h 3301"/>
                    <a:gd name="T40" fmla="*/ 11406 w 12706"/>
                    <a:gd name="T41" fmla="*/ 1436 h 3301"/>
                    <a:gd name="T42" fmla="*/ 11879 w 12706"/>
                    <a:gd name="T43" fmla="*/ 994 h 3301"/>
                    <a:gd name="T44" fmla="*/ 12313 w 12706"/>
                    <a:gd name="T45" fmla="*/ 514 h 3301"/>
                    <a:gd name="T46" fmla="*/ 12706 w 12706"/>
                    <a:gd name="T47" fmla="*/ 0 h 33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2706" h="3301">
                      <a:moveTo>
                        <a:pt x="0" y="0"/>
                      </a:moveTo>
                      <a:lnTo>
                        <a:pt x="393" y="514"/>
                      </a:lnTo>
                      <a:lnTo>
                        <a:pt x="827" y="994"/>
                      </a:lnTo>
                      <a:lnTo>
                        <a:pt x="1300" y="1436"/>
                      </a:lnTo>
                      <a:lnTo>
                        <a:pt x="1808" y="1837"/>
                      </a:lnTo>
                      <a:lnTo>
                        <a:pt x="2348" y="2194"/>
                      </a:lnTo>
                      <a:lnTo>
                        <a:pt x="2916" y="2504"/>
                      </a:lnTo>
                      <a:lnTo>
                        <a:pt x="3508" y="2767"/>
                      </a:lnTo>
                      <a:lnTo>
                        <a:pt x="4119" y="2979"/>
                      </a:lnTo>
                      <a:lnTo>
                        <a:pt x="4746" y="3139"/>
                      </a:lnTo>
                      <a:lnTo>
                        <a:pt x="5384" y="3247"/>
                      </a:lnTo>
                      <a:lnTo>
                        <a:pt x="6029" y="3301"/>
                      </a:lnTo>
                      <a:lnTo>
                        <a:pt x="6677" y="3301"/>
                      </a:lnTo>
                      <a:lnTo>
                        <a:pt x="7322" y="3247"/>
                      </a:lnTo>
                      <a:lnTo>
                        <a:pt x="7960" y="3139"/>
                      </a:lnTo>
                      <a:lnTo>
                        <a:pt x="8587" y="2979"/>
                      </a:lnTo>
                      <a:lnTo>
                        <a:pt x="9198" y="2767"/>
                      </a:lnTo>
                      <a:lnTo>
                        <a:pt x="9790" y="2504"/>
                      </a:lnTo>
                      <a:lnTo>
                        <a:pt x="10358" y="2194"/>
                      </a:lnTo>
                      <a:lnTo>
                        <a:pt x="10898" y="1837"/>
                      </a:lnTo>
                      <a:lnTo>
                        <a:pt x="11406" y="1436"/>
                      </a:lnTo>
                      <a:lnTo>
                        <a:pt x="11879" y="994"/>
                      </a:lnTo>
                      <a:lnTo>
                        <a:pt x="12313" y="514"/>
                      </a:lnTo>
                      <a:lnTo>
                        <a:pt x="12706" y="0"/>
                      </a:lnTo>
                    </a:path>
                  </a:pathLst>
                </a:custGeom>
                <a:noFill/>
                <a:ln w="1587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" name="Freeform 16">
                  <a:extLst>
                    <a:ext uri="{FF2B5EF4-FFF2-40B4-BE49-F238E27FC236}">
                      <a16:creationId xmlns:a16="http://schemas.microsoft.com/office/drawing/2014/main" id="{2FEF9C1E-CE7F-D8CD-E75A-CEE7DDCA3C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95749" y="2471016"/>
                  <a:ext cx="3500438" cy="908050"/>
                </a:xfrm>
                <a:custGeom>
                  <a:avLst/>
                  <a:gdLst>
                    <a:gd name="T0" fmla="*/ 0 w 7384"/>
                    <a:gd name="T1" fmla="*/ 0 h 1914"/>
                    <a:gd name="T2" fmla="*/ 315 w 7384"/>
                    <a:gd name="T3" fmla="*/ 399 h 1914"/>
                    <a:gd name="T4" fmla="*/ 673 w 7384"/>
                    <a:gd name="T5" fmla="*/ 761 h 1914"/>
                    <a:gd name="T6" fmla="*/ 1069 w 7384"/>
                    <a:gd name="T7" fmla="*/ 1080 h 1914"/>
                    <a:gd name="T8" fmla="*/ 1499 w 7384"/>
                    <a:gd name="T9" fmla="*/ 1352 h 1914"/>
                    <a:gd name="T10" fmla="*/ 1957 w 7384"/>
                    <a:gd name="T11" fmla="*/ 1574 h 1914"/>
                    <a:gd name="T12" fmla="*/ 2436 w 7384"/>
                    <a:gd name="T13" fmla="*/ 1743 h 1914"/>
                    <a:gd name="T14" fmla="*/ 2932 w 7384"/>
                    <a:gd name="T15" fmla="*/ 1857 h 1914"/>
                    <a:gd name="T16" fmla="*/ 3438 w 7384"/>
                    <a:gd name="T17" fmla="*/ 1914 h 1914"/>
                    <a:gd name="T18" fmla="*/ 3946 w 7384"/>
                    <a:gd name="T19" fmla="*/ 1914 h 1914"/>
                    <a:gd name="T20" fmla="*/ 4452 w 7384"/>
                    <a:gd name="T21" fmla="*/ 1857 h 1914"/>
                    <a:gd name="T22" fmla="*/ 4948 w 7384"/>
                    <a:gd name="T23" fmla="*/ 1743 h 1914"/>
                    <a:gd name="T24" fmla="*/ 5427 w 7384"/>
                    <a:gd name="T25" fmla="*/ 1574 h 1914"/>
                    <a:gd name="T26" fmla="*/ 5885 w 7384"/>
                    <a:gd name="T27" fmla="*/ 1352 h 1914"/>
                    <a:gd name="T28" fmla="*/ 6315 w 7384"/>
                    <a:gd name="T29" fmla="*/ 1080 h 1914"/>
                    <a:gd name="T30" fmla="*/ 6711 w 7384"/>
                    <a:gd name="T31" fmla="*/ 761 h 1914"/>
                    <a:gd name="T32" fmla="*/ 7069 w 7384"/>
                    <a:gd name="T33" fmla="*/ 399 h 1914"/>
                    <a:gd name="T34" fmla="*/ 7384 w 7384"/>
                    <a:gd name="T35" fmla="*/ 0 h 19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384" h="1914">
                      <a:moveTo>
                        <a:pt x="0" y="0"/>
                      </a:moveTo>
                      <a:lnTo>
                        <a:pt x="315" y="399"/>
                      </a:lnTo>
                      <a:lnTo>
                        <a:pt x="673" y="761"/>
                      </a:lnTo>
                      <a:lnTo>
                        <a:pt x="1069" y="1080"/>
                      </a:lnTo>
                      <a:lnTo>
                        <a:pt x="1499" y="1352"/>
                      </a:lnTo>
                      <a:lnTo>
                        <a:pt x="1957" y="1574"/>
                      </a:lnTo>
                      <a:lnTo>
                        <a:pt x="2436" y="1743"/>
                      </a:lnTo>
                      <a:lnTo>
                        <a:pt x="2932" y="1857"/>
                      </a:lnTo>
                      <a:lnTo>
                        <a:pt x="3438" y="1914"/>
                      </a:lnTo>
                      <a:lnTo>
                        <a:pt x="3946" y="1914"/>
                      </a:lnTo>
                      <a:lnTo>
                        <a:pt x="4452" y="1857"/>
                      </a:lnTo>
                      <a:lnTo>
                        <a:pt x="4948" y="1743"/>
                      </a:lnTo>
                      <a:lnTo>
                        <a:pt x="5427" y="1574"/>
                      </a:lnTo>
                      <a:lnTo>
                        <a:pt x="5885" y="1352"/>
                      </a:lnTo>
                      <a:lnTo>
                        <a:pt x="6315" y="1080"/>
                      </a:lnTo>
                      <a:lnTo>
                        <a:pt x="6711" y="761"/>
                      </a:lnTo>
                      <a:lnTo>
                        <a:pt x="7069" y="399"/>
                      </a:lnTo>
                      <a:lnTo>
                        <a:pt x="7384" y="0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" name="Line 17">
                  <a:extLst>
                    <a:ext uri="{FF2B5EF4-FFF2-40B4-BE49-F238E27FC236}">
                      <a16:creationId xmlns:a16="http://schemas.microsoft.com/office/drawing/2014/main" id="{BD7F70B8-489E-32EB-B03B-C846FE47560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484399" y="2471016"/>
                  <a:ext cx="1911350" cy="13398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" name="Line 18">
                  <a:extLst>
                    <a:ext uri="{FF2B5EF4-FFF2-40B4-BE49-F238E27FC236}">
                      <a16:creationId xmlns:a16="http://schemas.microsoft.com/office/drawing/2014/main" id="{5B9F472D-C23D-6775-B942-55AEBA6BD84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6395749" y="1245466"/>
                  <a:ext cx="1749425" cy="12255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" name="Line 19">
                  <a:extLst>
                    <a:ext uri="{FF2B5EF4-FFF2-40B4-BE49-F238E27FC236}">
                      <a16:creationId xmlns:a16="http://schemas.microsoft.com/office/drawing/2014/main" id="{4E48FF1D-8C7E-39A2-4C5C-C577A8B66C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896186" y="2471016"/>
                  <a:ext cx="1911350" cy="13398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" name="Line 20">
                  <a:extLst>
                    <a:ext uri="{FF2B5EF4-FFF2-40B4-BE49-F238E27FC236}">
                      <a16:creationId xmlns:a16="http://schemas.microsoft.com/office/drawing/2014/main" id="{61551CF1-ACF2-D7B2-F401-10FB37063A2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45174" y="1245466"/>
                  <a:ext cx="1751013" cy="12255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C18D4D78-002E-A265-05A2-A8E2AB469E21}"/>
                  </a:ext>
                </a:extLst>
              </p:cNvPr>
              <p:cNvGrpSpPr/>
              <p:nvPr/>
            </p:nvGrpSpPr>
            <p:grpSpPr>
              <a:xfrm>
                <a:off x="6278622" y="2989146"/>
                <a:ext cx="5102644" cy="2725854"/>
                <a:chOff x="5900865" y="2118301"/>
                <a:chExt cx="6247092" cy="3337223"/>
              </a:xfrm>
            </p:grpSpPr>
            <p:cxnSp>
              <p:nvCxnSpPr>
                <p:cNvPr id="112" name="Straight Arrow Connector 111">
                  <a:extLst>
                    <a:ext uri="{FF2B5EF4-FFF2-40B4-BE49-F238E27FC236}">
                      <a16:creationId xmlns:a16="http://schemas.microsoft.com/office/drawing/2014/main" id="{FEE4F7BF-9F39-6BFF-0189-AE217F4736C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106964" y="2557526"/>
                  <a:ext cx="0" cy="2759687"/>
                </a:xfrm>
                <a:prstGeom prst="straightConnector1">
                  <a:avLst/>
                </a:prstGeom>
                <a:ln w="22225">
                  <a:solidFill>
                    <a:schemeClr val="tx1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Arrow Connector 112">
                  <a:extLst>
                    <a:ext uri="{FF2B5EF4-FFF2-40B4-BE49-F238E27FC236}">
                      <a16:creationId xmlns:a16="http://schemas.microsoft.com/office/drawing/2014/main" id="{94B8190E-584A-A3B4-EF7E-0664F384ACE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106964" y="5301636"/>
                  <a:ext cx="5726448" cy="0"/>
                </a:xfrm>
                <a:prstGeom prst="straightConnector1">
                  <a:avLst/>
                </a:prstGeom>
                <a:ln w="22225">
                  <a:solidFill>
                    <a:schemeClr val="tx1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4" name="TextBox 113">
                  <a:extLst>
                    <a:ext uri="{FF2B5EF4-FFF2-40B4-BE49-F238E27FC236}">
                      <a16:creationId xmlns:a16="http://schemas.microsoft.com/office/drawing/2014/main" id="{AD18E46C-0B4F-828A-5E9A-A5B8D37FC06B}"/>
                    </a:ext>
                  </a:extLst>
                </p:cNvPr>
                <p:cNvSpPr txBox="1"/>
                <p:nvPr/>
              </p:nvSpPr>
              <p:spPr>
                <a:xfrm>
                  <a:off x="5900865" y="2118301"/>
                  <a:ext cx="31451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N</a:t>
                  </a:r>
                </a:p>
              </p:txBody>
            </p:sp>
            <p:sp>
              <p:nvSpPr>
                <p:cNvPr id="115" name="TextBox 114">
                  <a:extLst>
                    <a:ext uri="{FF2B5EF4-FFF2-40B4-BE49-F238E27FC236}">
                      <a16:creationId xmlns:a16="http://schemas.microsoft.com/office/drawing/2014/main" id="{4B55BB1E-0A97-7909-E123-F966D87D40F0}"/>
                    </a:ext>
                  </a:extLst>
                </p:cNvPr>
                <p:cNvSpPr txBox="1"/>
                <p:nvPr/>
              </p:nvSpPr>
              <p:spPr>
                <a:xfrm>
                  <a:off x="11843065" y="5147747"/>
                  <a:ext cx="30489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E</a:t>
                  </a:r>
                </a:p>
              </p:txBody>
            </p:sp>
          </p:grpSp>
        </p:grp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552D9E04-0BA6-1892-EC14-0815F7F49BC8}"/>
                </a:ext>
              </a:extLst>
            </p:cNvPr>
            <p:cNvSpPr txBox="1"/>
            <p:nvPr/>
          </p:nvSpPr>
          <p:spPr>
            <a:xfrm>
              <a:off x="8128088" y="3175711"/>
              <a:ext cx="46679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rPr>
                <a:t>k&gt;1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B0295418-91F4-EF78-D3B9-0D7F9620A516}"/>
                </a:ext>
              </a:extLst>
            </p:cNvPr>
            <p:cNvSpPr txBox="1"/>
            <p:nvPr/>
          </p:nvSpPr>
          <p:spPr>
            <a:xfrm>
              <a:off x="8128088" y="4239373"/>
              <a:ext cx="46679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rPr>
                <a:t>k&gt;1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1F4C65EB-7AAE-760E-328E-93A3A4A887C8}"/>
                </a:ext>
              </a:extLst>
            </p:cNvPr>
            <p:cNvSpPr txBox="1"/>
            <p:nvPr/>
          </p:nvSpPr>
          <p:spPr>
            <a:xfrm>
              <a:off x="8128742" y="3702334"/>
              <a:ext cx="4651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rPr>
                <a:t>k&lt;1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CB9E6AFC-61C5-4EC7-9B6F-C9D0ADA534BF}"/>
                </a:ext>
              </a:extLst>
            </p:cNvPr>
            <p:cNvSpPr txBox="1"/>
            <p:nvPr/>
          </p:nvSpPr>
          <p:spPr>
            <a:xfrm rot="20065887">
              <a:off x="9055566" y="3286743"/>
              <a:ext cx="4892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rPr>
                <a:t>k=1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53225B58-C3C0-1EEC-3DEF-0C1D485CD86D}"/>
                </a:ext>
              </a:extLst>
            </p:cNvPr>
            <p:cNvSpPr txBox="1"/>
            <p:nvPr/>
          </p:nvSpPr>
          <p:spPr>
            <a:xfrm rot="20065887">
              <a:off x="9317516" y="3803294"/>
              <a:ext cx="47320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rPr>
                <a:t>k=1</a:t>
              </a:r>
            </a:p>
          </p:txBody>
        </p:sp>
        <p:sp>
          <p:nvSpPr>
            <p:cNvPr id="106" name="Line 5">
              <a:extLst>
                <a:ext uri="{FF2B5EF4-FFF2-40B4-BE49-F238E27FC236}">
                  <a16:creationId xmlns:a16="http://schemas.microsoft.com/office/drawing/2014/main" id="{55EA5EFE-D6DF-9007-A640-54D8AE12AE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94687" y="2018371"/>
              <a:ext cx="0" cy="2843561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lgDashDot"/>
              <a:round/>
              <a:headEnd type="none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57E84098-6944-7F8D-DEE8-7A53A918C890}"/>
              </a:ext>
            </a:extLst>
          </p:cNvPr>
          <p:cNvGrpSpPr>
            <a:grpSpLocks noChangeAspect="1"/>
          </p:cNvGrpSpPr>
          <p:nvPr/>
        </p:nvGrpSpPr>
        <p:grpSpPr>
          <a:xfrm>
            <a:off x="1012973" y="2911584"/>
            <a:ext cx="3695490" cy="3067752"/>
            <a:chOff x="989757" y="2908380"/>
            <a:chExt cx="3861893" cy="3205886"/>
          </a:xfrm>
        </p:grpSpPr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2A9D7F2A-7F35-BB1F-EFF2-F9BABB813799}"/>
                </a:ext>
              </a:extLst>
            </p:cNvPr>
            <p:cNvGrpSpPr/>
            <p:nvPr/>
          </p:nvGrpSpPr>
          <p:grpSpPr>
            <a:xfrm>
              <a:off x="989757" y="2908380"/>
              <a:ext cx="3492516" cy="1231478"/>
              <a:chOff x="136595" y="1379737"/>
              <a:chExt cx="4059059" cy="1431244"/>
            </a:xfrm>
          </p:grpSpPr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A1356983-05AD-CA0A-1264-918C4A2C84C4}"/>
                  </a:ext>
                </a:extLst>
              </p:cNvPr>
              <p:cNvSpPr/>
              <p:nvPr/>
            </p:nvSpPr>
            <p:spPr>
              <a:xfrm>
                <a:off x="1411135" y="1717286"/>
                <a:ext cx="2743201" cy="180109"/>
              </a:xfrm>
              <a:custGeom>
                <a:avLst/>
                <a:gdLst>
                  <a:gd name="connsiteX0" fmla="*/ 0 w 3962400"/>
                  <a:gd name="connsiteY0" fmla="*/ 354158 h 395722"/>
                  <a:gd name="connsiteX1" fmla="*/ 1288473 w 3962400"/>
                  <a:gd name="connsiteY1" fmla="*/ 49358 h 395722"/>
                  <a:gd name="connsiteX2" fmla="*/ 2438400 w 3962400"/>
                  <a:gd name="connsiteY2" fmla="*/ 35504 h 395722"/>
                  <a:gd name="connsiteX3" fmla="*/ 3962400 w 3962400"/>
                  <a:gd name="connsiteY3" fmla="*/ 395722 h 395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62400" h="395722">
                    <a:moveTo>
                      <a:pt x="0" y="354158"/>
                    </a:moveTo>
                    <a:cubicBezTo>
                      <a:pt x="441036" y="228312"/>
                      <a:pt x="882073" y="102467"/>
                      <a:pt x="1288473" y="49358"/>
                    </a:cubicBezTo>
                    <a:cubicBezTo>
                      <a:pt x="1694873" y="-3751"/>
                      <a:pt x="1992746" y="-22223"/>
                      <a:pt x="2438400" y="35504"/>
                    </a:cubicBezTo>
                    <a:cubicBezTo>
                      <a:pt x="2884055" y="93231"/>
                      <a:pt x="3423227" y="244476"/>
                      <a:pt x="3962400" y="395722"/>
                    </a:cubicBezTo>
                  </a:path>
                </a:pathLst>
              </a:custGeom>
              <a:noFill/>
              <a:ln w="952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ADBB6CD0-F984-1E30-10D7-BBF84CA4DB4A}"/>
                  </a:ext>
                </a:extLst>
              </p:cNvPr>
              <p:cNvCxnSpPr/>
              <p:nvPr/>
            </p:nvCxnSpPr>
            <p:spPr>
              <a:xfrm>
                <a:off x="1355718" y="2313033"/>
                <a:ext cx="2729345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Arrow Connector 128">
                <a:extLst>
                  <a:ext uri="{FF2B5EF4-FFF2-40B4-BE49-F238E27FC236}">
                    <a16:creationId xmlns:a16="http://schemas.microsoft.com/office/drawing/2014/main" id="{2CA2D51B-192A-F3AF-78CB-E84F16CD189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59618" y="1832035"/>
                <a:ext cx="118334" cy="49126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Arrow Connector 129">
                <a:extLst>
                  <a:ext uri="{FF2B5EF4-FFF2-40B4-BE49-F238E27FC236}">
                    <a16:creationId xmlns:a16="http://schemas.microsoft.com/office/drawing/2014/main" id="{B625B9F1-9E3C-46FF-756C-09C9040D314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606348" y="1835621"/>
                <a:ext cx="233082" cy="48409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B10CAFA8-05FB-A024-052D-6CFC47CB0AE9}"/>
                  </a:ext>
                </a:extLst>
              </p:cNvPr>
              <p:cNvCxnSpPr/>
              <p:nvPr/>
            </p:nvCxnSpPr>
            <p:spPr>
              <a:xfrm>
                <a:off x="1885123" y="2316130"/>
                <a:ext cx="1728395" cy="0"/>
              </a:xfrm>
              <a:prstGeom prst="line">
                <a:avLst/>
              </a:prstGeom>
              <a:ln w="317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B2A39AF0-5E7F-128D-E831-4189AA73EEAF}"/>
                  </a:ext>
                </a:extLst>
              </p:cNvPr>
              <p:cNvCxnSpPr/>
              <p:nvPr/>
            </p:nvCxnSpPr>
            <p:spPr>
              <a:xfrm flipH="1">
                <a:off x="3355336" y="1835621"/>
                <a:ext cx="491266" cy="975360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3CEEA1B6-F270-9BB7-F98C-80475F04FBA0}"/>
                  </a:ext>
                </a:extLst>
              </p:cNvPr>
              <p:cNvCxnSpPr/>
              <p:nvPr/>
            </p:nvCxnSpPr>
            <p:spPr>
              <a:xfrm>
                <a:off x="1752447" y="1828449"/>
                <a:ext cx="233082" cy="857026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894A7669-6681-EB83-D527-04B553176D77}"/>
                  </a:ext>
                </a:extLst>
              </p:cNvPr>
              <p:cNvSpPr/>
              <p:nvPr/>
            </p:nvSpPr>
            <p:spPr>
              <a:xfrm>
                <a:off x="1770376" y="1720873"/>
                <a:ext cx="2051125" cy="118334"/>
              </a:xfrm>
              <a:custGeom>
                <a:avLst/>
                <a:gdLst>
                  <a:gd name="connsiteX0" fmla="*/ 0 w 3962400"/>
                  <a:gd name="connsiteY0" fmla="*/ 354158 h 395722"/>
                  <a:gd name="connsiteX1" fmla="*/ 1288473 w 3962400"/>
                  <a:gd name="connsiteY1" fmla="*/ 49358 h 395722"/>
                  <a:gd name="connsiteX2" fmla="*/ 2438400 w 3962400"/>
                  <a:gd name="connsiteY2" fmla="*/ 35504 h 395722"/>
                  <a:gd name="connsiteX3" fmla="*/ 3962400 w 3962400"/>
                  <a:gd name="connsiteY3" fmla="*/ 395722 h 395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62400" h="395722">
                    <a:moveTo>
                      <a:pt x="0" y="354158"/>
                    </a:moveTo>
                    <a:cubicBezTo>
                      <a:pt x="441036" y="228312"/>
                      <a:pt x="882073" y="102467"/>
                      <a:pt x="1288473" y="49358"/>
                    </a:cubicBezTo>
                    <a:cubicBezTo>
                      <a:pt x="1694873" y="-3751"/>
                      <a:pt x="1992746" y="-22223"/>
                      <a:pt x="2438400" y="35504"/>
                    </a:cubicBezTo>
                    <a:cubicBezTo>
                      <a:pt x="2884055" y="93231"/>
                      <a:pt x="3423227" y="244476"/>
                      <a:pt x="3962400" y="395722"/>
                    </a:cubicBezTo>
                  </a:path>
                </a:pathLst>
              </a:custGeom>
              <a:noFill/>
              <a:ln w="3175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4738523D-20F8-5568-5F06-B2F483D30F53}"/>
                  </a:ext>
                </a:extLst>
              </p:cNvPr>
              <p:cNvSpPr txBox="1"/>
              <p:nvPr/>
            </p:nvSpPr>
            <p:spPr>
              <a:xfrm>
                <a:off x="1573152" y="1379737"/>
                <a:ext cx="420926" cy="4859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G</a:t>
                </a:r>
              </a:p>
            </p:txBody>
          </p:sp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0AD31607-45EB-EE1A-D313-627E2E53E8D1}"/>
                  </a:ext>
                </a:extLst>
              </p:cNvPr>
              <p:cNvSpPr txBox="1"/>
              <p:nvPr/>
            </p:nvSpPr>
            <p:spPr>
              <a:xfrm>
                <a:off x="3776676" y="1428154"/>
                <a:ext cx="418978" cy="4859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H</a:t>
                </a:r>
              </a:p>
            </p:txBody>
          </p:sp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CDC73CBB-7B7F-200D-3AC4-63B8949197BB}"/>
                  </a:ext>
                </a:extLst>
              </p:cNvPr>
              <p:cNvSpPr txBox="1"/>
              <p:nvPr/>
            </p:nvSpPr>
            <p:spPr>
              <a:xfrm>
                <a:off x="1473984" y="2285649"/>
                <a:ext cx="489067" cy="4859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FF0000"/>
                    </a:solidFill>
                  </a:rPr>
                  <a:t>G'</a:t>
                </a:r>
              </a:p>
            </p:txBody>
          </p:sp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9E36326D-1770-3E3E-2E18-EAF5990AABDE}"/>
                  </a:ext>
                </a:extLst>
              </p:cNvPr>
              <p:cNvSpPr txBox="1"/>
              <p:nvPr/>
            </p:nvSpPr>
            <p:spPr>
              <a:xfrm>
                <a:off x="3552558" y="2323301"/>
                <a:ext cx="487121" cy="4859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FF0000"/>
                    </a:solidFill>
                  </a:rPr>
                  <a:t>H'</a:t>
                </a:r>
              </a:p>
            </p:txBody>
          </p:sp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7D09A146-C6D3-CCED-E133-0D1A592C6E20}"/>
                  </a:ext>
                </a:extLst>
              </p:cNvPr>
              <p:cNvSpPr txBox="1"/>
              <p:nvPr/>
            </p:nvSpPr>
            <p:spPr>
              <a:xfrm>
                <a:off x="2611264" y="2278478"/>
                <a:ext cx="679867" cy="4859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FF0000"/>
                    </a:solidFill>
                  </a:rPr>
                  <a:t>k&lt;1</a:t>
                </a:r>
              </a:p>
            </p:txBody>
          </p:sp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0BCF9AFC-6CF6-8E8A-87BA-A7EAC2FAA04C}"/>
                  </a:ext>
                </a:extLst>
              </p:cNvPr>
              <p:cNvSpPr txBox="1"/>
              <p:nvPr/>
            </p:nvSpPr>
            <p:spPr>
              <a:xfrm>
                <a:off x="497401" y="2136903"/>
                <a:ext cx="765532" cy="4859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FF0000"/>
                    </a:solidFill>
                  </a:rPr>
                  <a:t>Grid</a:t>
                </a:r>
              </a:p>
            </p:txBody>
          </p:sp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F0F76386-5861-49FE-3C99-327484E1C439}"/>
                  </a:ext>
                </a:extLst>
              </p:cNvPr>
              <p:cNvSpPr txBox="1"/>
              <p:nvPr/>
            </p:nvSpPr>
            <p:spPr>
              <a:xfrm>
                <a:off x="136595" y="1696205"/>
                <a:ext cx="1276018" cy="4859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Ellipsoid</a:t>
                </a:r>
              </a:p>
            </p:txBody>
          </p:sp>
        </p:grpSp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DBDE936A-DC03-40D5-9003-4696CBEDD4CD}"/>
                </a:ext>
              </a:extLst>
            </p:cNvPr>
            <p:cNvGrpSpPr/>
            <p:nvPr/>
          </p:nvGrpSpPr>
          <p:grpSpPr>
            <a:xfrm>
              <a:off x="1019590" y="4818765"/>
              <a:ext cx="3832060" cy="1295501"/>
              <a:chOff x="4964055" y="950518"/>
              <a:chExt cx="4453682" cy="1505652"/>
            </a:xfrm>
          </p:grpSpPr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9544C733-D034-B08E-91D2-25DC702F313D}"/>
                  </a:ext>
                </a:extLst>
              </p:cNvPr>
              <p:cNvSpPr/>
              <p:nvPr/>
            </p:nvSpPr>
            <p:spPr>
              <a:xfrm>
                <a:off x="6192981" y="1842654"/>
                <a:ext cx="2743201" cy="180109"/>
              </a:xfrm>
              <a:custGeom>
                <a:avLst/>
                <a:gdLst>
                  <a:gd name="connsiteX0" fmla="*/ 0 w 3962400"/>
                  <a:gd name="connsiteY0" fmla="*/ 354158 h 395722"/>
                  <a:gd name="connsiteX1" fmla="*/ 1288473 w 3962400"/>
                  <a:gd name="connsiteY1" fmla="*/ 49358 h 395722"/>
                  <a:gd name="connsiteX2" fmla="*/ 2438400 w 3962400"/>
                  <a:gd name="connsiteY2" fmla="*/ 35504 h 395722"/>
                  <a:gd name="connsiteX3" fmla="*/ 3962400 w 3962400"/>
                  <a:gd name="connsiteY3" fmla="*/ 395722 h 395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62400" h="395722">
                    <a:moveTo>
                      <a:pt x="0" y="354158"/>
                    </a:moveTo>
                    <a:cubicBezTo>
                      <a:pt x="441036" y="228312"/>
                      <a:pt x="882073" y="102467"/>
                      <a:pt x="1288473" y="49358"/>
                    </a:cubicBezTo>
                    <a:cubicBezTo>
                      <a:pt x="1694873" y="-3751"/>
                      <a:pt x="1992746" y="-22223"/>
                      <a:pt x="2438400" y="35504"/>
                    </a:cubicBezTo>
                    <a:cubicBezTo>
                      <a:pt x="2884055" y="93231"/>
                      <a:pt x="3423227" y="244476"/>
                      <a:pt x="3962400" y="395722"/>
                    </a:cubicBezTo>
                  </a:path>
                </a:pathLst>
              </a:custGeom>
              <a:noFill/>
              <a:ln w="952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99257006-3633-A1A2-7791-5562FB2A8B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37564" y="1442464"/>
                <a:ext cx="316369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Arrow Connector 144">
                <a:extLst>
                  <a:ext uri="{FF2B5EF4-FFF2-40B4-BE49-F238E27FC236}">
                    <a16:creationId xmlns:a16="http://schemas.microsoft.com/office/drawing/2014/main" id="{69A19821-8FD0-5227-E2F7-AAC3A8F5A5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3334" y="1439052"/>
                <a:ext cx="118334" cy="491266"/>
              </a:xfrm>
              <a:prstGeom prst="straightConnector1">
                <a:avLst/>
              </a:prstGeom>
              <a:ln w="6350">
                <a:solidFill>
                  <a:schemeClr val="tx1"/>
                </a:solidFill>
                <a:headEnd type="stealth" w="med" len="med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Arrow Connector 145">
                <a:extLst>
                  <a:ext uri="{FF2B5EF4-FFF2-40B4-BE49-F238E27FC236}">
                    <a16:creationId xmlns:a16="http://schemas.microsoft.com/office/drawing/2014/main" id="{84AC2478-9E41-C469-A0E6-464220B2955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632809" y="1477583"/>
                <a:ext cx="233082" cy="484094"/>
              </a:xfrm>
              <a:prstGeom prst="straightConnector1">
                <a:avLst/>
              </a:prstGeom>
              <a:ln w="6350">
                <a:solidFill>
                  <a:schemeClr val="tx1"/>
                </a:solidFill>
                <a:headEnd type="stealth" w="med" len="med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F81000D9-9273-7165-127B-F12B39E60ECE}"/>
                  </a:ext>
                </a:extLst>
              </p:cNvPr>
              <p:cNvCxnSpPr/>
              <p:nvPr/>
            </p:nvCxnSpPr>
            <p:spPr>
              <a:xfrm>
                <a:off x="6404880" y="1445561"/>
                <a:ext cx="2468880" cy="0"/>
              </a:xfrm>
              <a:prstGeom prst="line">
                <a:avLst/>
              </a:prstGeom>
              <a:ln w="317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25F076C4-CFCF-C27A-17C5-D4D11C4DB529}"/>
                  </a:ext>
                </a:extLst>
              </p:cNvPr>
              <p:cNvCxnSpPr/>
              <p:nvPr/>
            </p:nvCxnSpPr>
            <p:spPr>
              <a:xfrm flipH="1">
                <a:off x="8392276" y="1450809"/>
                <a:ext cx="491266" cy="975360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88F8A29F-20ED-39BF-4CB8-799782573D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34293" y="1953817"/>
                <a:ext cx="93375" cy="343334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204CC9E6-711D-1A4C-83BE-48ED56500DB1}"/>
                  </a:ext>
                </a:extLst>
              </p:cNvPr>
              <p:cNvSpPr/>
              <p:nvPr/>
            </p:nvSpPr>
            <p:spPr>
              <a:xfrm>
                <a:off x="6552222" y="1846241"/>
                <a:ext cx="2051125" cy="118334"/>
              </a:xfrm>
              <a:custGeom>
                <a:avLst/>
                <a:gdLst>
                  <a:gd name="connsiteX0" fmla="*/ 0 w 3962400"/>
                  <a:gd name="connsiteY0" fmla="*/ 354158 h 395722"/>
                  <a:gd name="connsiteX1" fmla="*/ 1288473 w 3962400"/>
                  <a:gd name="connsiteY1" fmla="*/ 49358 h 395722"/>
                  <a:gd name="connsiteX2" fmla="*/ 2438400 w 3962400"/>
                  <a:gd name="connsiteY2" fmla="*/ 35504 h 395722"/>
                  <a:gd name="connsiteX3" fmla="*/ 3962400 w 3962400"/>
                  <a:gd name="connsiteY3" fmla="*/ 395722 h 395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62400" h="395722">
                    <a:moveTo>
                      <a:pt x="0" y="354158"/>
                    </a:moveTo>
                    <a:cubicBezTo>
                      <a:pt x="441036" y="228312"/>
                      <a:pt x="882073" y="102467"/>
                      <a:pt x="1288473" y="49358"/>
                    </a:cubicBezTo>
                    <a:cubicBezTo>
                      <a:pt x="1694873" y="-3751"/>
                      <a:pt x="1992746" y="-22223"/>
                      <a:pt x="2438400" y="35504"/>
                    </a:cubicBezTo>
                    <a:cubicBezTo>
                      <a:pt x="2884055" y="93231"/>
                      <a:pt x="3423227" y="244476"/>
                      <a:pt x="3962400" y="395722"/>
                    </a:cubicBezTo>
                  </a:path>
                </a:pathLst>
              </a:custGeom>
              <a:noFill/>
              <a:ln w="3175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B1C89467-64F6-0C6D-596E-33A43B335FD5}"/>
                  </a:ext>
                </a:extLst>
              </p:cNvPr>
              <p:cNvSpPr txBox="1"/>
              <p:nvPr/>
            </p:nvSpPr>
            <p:spPr>
              <a:xfrm>
                <a:off x="6238515" y="1970217"/>
                <a:ext cx="354731" cy="4859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L</a:t>
                </a:r>
              </a:p>
            </p:txBody>
          </p:sp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2FBC3E04-7500-5C32-0EDD-665C6F0E2D13}"/>
                  </a:ext>
                </a:extLst>
              </p:cNvPr>
              <p:cNvSpPr txBox="1"/>
              <p:nvPr/>
            </p:nvSpPr>
            <p:spPr>
              <a:xfrm>
                <a:off x="8517754" y="1960383"/>
                <a:ext cx="491015" cy="4859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M</a:t>
                </a:r>
              </a:p>
            </p:txBody>
          </p:sp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17AF204F-AC36-6B95-4DFA-F8197DD90ADB}"/>
                  </a:ext>
                </a:extLst>
              </p:cNvPr>
              <p:cNvSpPr txBox="1"/>
              <p:nvPr/>
            </p:nvSpPr>
            <p:spPr>
              <a:xfrm>
                <a:off x="6123822" y="950518"/>
                <a:ext cx="422872" cy="4859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FF0000"/>
                    </a:solidFill>
                  </a:rPr>
                  <a:t>L'</a:t>
                </a:r>
              </a:p>
            </p:txBody>
          </p:sp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1FBC38A4-E878-572A-B868-37B73A892E0C}"/>
                  </a:ext>
                </a:extLst>
              </p:cNvPr>
              <p:cNvSpPr txBox="1"/>
              <p:nvPr/>
            </p:nvSpPr>
            <p:spPr>
              <a:xfrm>
                <a:off x="8858582" y="976526"/>
                <a:ext cx="559155" cy="4859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FF0000"/>
                    </a:solidFill>
                  </a:rPr>
                  <a:t>M'</a:t>
                </a:r>
              </a:p>
            </p:txBody>
          </p:sp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40BAF286-0B2B-B8C0-7CA4-318060D03E33}"/>
                  </a:ext>
                </a:extLst>
              </p:cNvPr>
              <p:cNvSpPr txBox="1"/>
              <p:nvPr/>
            </p:nvSpPr>
            <p:spPr>
              <a:xfrm>
                <a:off x="7433880" y="1046806"/>
                <a:ext cx="679867" cy="4859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FF0000"/>
                    </a:solidFill>
                  </a:rPr>
                  <a:t>k&gt;1</a:t>
                </a:r>
              </a:p>
            </p:txBody>
          </p:sp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34E732C6-CECB-7E85-A3D2-381B0FE194E9}"/>
                  </a:ext>
                </a:extLst>
              </p:cNvPr>
              <p:cNvSpPr txBox="1"/>
              <p:nvPr/>
            </p:nvSpPr>
            <p:spPr>
              <a:xfrm>
                <a:off x="5266619" y="1152214"/>
                <a:ext cx="765532" cy="4859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FF0000"/>
                    </a:solidFill>
                  </a:rPr>
                  <a:t>Grid</a:t>
                </a:r>
              </a:p>
            </p:txBody>
          </p:sp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F216E97B-FBC1-29AC-7460-2E0ADF944AD0}"/>
                  </a:ext>
                </a:extLst>
              </p:cNvPr>
              <p:cNvSpPr txBox="1"/>
              <p:nvPr/>
            </p:nvSpPr>
            <p:spPr>
              <a:xfrm>
                <a:off x="4964055" y="1843633"/>
                <a:ext cx="1276016" cy="4859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Ellipsoid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405748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021B54-53EA-A83A-7E2A-FBD41C1F1C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2A5BA6-D40B-BDB5-4288-817AF8632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IV. Creating a Grid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31FEFBC-2C70-F18F-063E-81956A357AE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B. Lambert Conic Conformal</a:t>
            </a:r>
          </a:p>
          <a:p>
            <a:pPr lvl="2"/>
            <a:r>
              <a:rPr lang="en-US" dirty="0"/>
              <a:t>Direction distortion</a:t>
            </a:r>
          </a:p>
          <a:p>
            <a:pPr lvl="2"/>
            <a:endParaRPr lang="en-US" dirty="0"/>
          </a:p>
          <a:p>
            <a:pPr lvl="3"/>
            <a:r>
              <a:rPr lang="en-US" dirty="0"/>
              <a:t>Convergence, </a:t>
            </a:r>
            <a:r>
              <a:rPr lang="en-US" dirty="0">
                <a:latin typeface="GreekC" panose="00000400000000000000" pitchFamily="2" charset="0"/>
                <a:cs typeface="GreekC" panose="00000400000000000000" pitchFamily="2" charset="0"/>
              </a:rPr>
              <a:t>g</a:t>
            </a:r>
            <a:r>
              <a:rPr lang="en-US" dirty="0"/>
              <a:t>, is angle between Grid and Geodetic North.</a:t>
            </a:r>
          </a:p>
          <a:p>
            <a:pPr lvl="4"/>
            <a:r>
              <a:rPr lang="en-US" dirty="0"/>
              <a:t>0° at CM, increases to E and to W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	</a:t>
            </a:r>
          </a:p>
          <a:p>
            <a:endParaRPr lang="en-US" dirty="0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8DA19654-066F-E49A-C6CF-5C9ADA329FC5}"/>
              </a:ext>
            </a:extLst>
          </p:cNvPr>
          <p:cNvGrpSpPr/>
          <p:nvPr/>
        </p:nvGrpSpPr>
        <p:grpSpPr>
          <a:xfrm>
            <a:off x="6382512" y="1920240"/>
            <a:ext cx="5102644" cy="3482807"/>
            <a:chOff x="5932258" y="1497900"/>
            <a:chExt cx="5102644" cy="3482807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12437D12-2861-8B1F-924E-15071C63A776}"/>
                </a:ext>
              </a:extLst>
            </p:cNvPr>
            <p:cNvGrpSpPr/>
            <p:nvPr/>
          </p:nvGrpSpPr>
          <p:grpSpPr>
            <a:xfrm>
              <a:off x="5932258" y="2008569"/>
              <a:ext cx="5102644" cy="2972138"/>
              <a:chOff x="6029240" y="1870024"/>
              <a:chExt cx="5102644" cy="2972138"/>
            </a:xfrm>
          </p:grpSpPr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E51878C1-1704-CFCE-814A-BDD4D594AA64}"/>
                  </a:ext>
                </a:extLst>
              </p:cNvPr>
              <p:cNvGrpSpPr/>
              <p:nvPr/>
            </p:nvGrpSpPr>
            <p:grpSpPr>
              <a:xfrm>
                <a:off x="6029240" y="1870362"/>
                <a:ext cx="5102644" cy="2971800"/>
                <a:chOff x="6278622" y="2743200"/>
                <a:chExt cx="5102644" cy="2971800"/>
              </a:xfrm>
            </p:grpSpPr>
            <p:grpSp>
              <p:nvGrpSpPr>
                <p:cNvPr id="82" name="Group 81">
                  <a:extLst>
                    <a:ext uri="{FF2B5EF4-FFF2-40B4-BE49-F238E27FC236}">
                      <a16:creationId xmlns:a16="http://schemas.microsoft.com/office/drawing/2014/main" id="{FE79EBFF-460E-1A72-F5EC-DC56CF771DF5}"/>
                    </a:ext>
                  </a:extLst>
                </p:cNvPr>
                <p:cNvGrpSpPr/>
                <p:nvPr/>
              </p:nvGrpSpPr>
              <p:grpSpPr>
                <a:xfrm>
                  <a:off x="6747151" y="2743200"/>
                  <a:ext cx="4407319" cy="2689488"/>
                  <a:chOff x="4484399" y="1245466"/>
                  <a:chExt cx="7323138" cy="4468813"/>
                </a:xfrm>
              </p:grpSpPr>
              <p:sp>
                <p:nvSpPr>
                  <p:cNvPr id="88" name="Freeform 13">
                    <a:extLst>
                      <a:ext uri="{FF2B5EF4-FFF2-40B4-BE49-F238E27FC236}">
                        <a16:creationId xmlns:a16="http://schemas.microsoft.com/office/drawing/2014/main" id="{9EBCA67A-3B6C-27CF-9DA7-C12F2E79859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484399" y="3810866"/>
                    <a:ext cx="7323138" cy="1903413"/>
                  </a:xfrm>
                  <a:custGeom>
                    <a:avLst/>
                    <a:gdLst>
                      <a:gd name="T0" fmla="*/ 0 w 15454"/>
                      <a:gd name="T1" fmla="*/ 0 h 4016"/>
                      <a:gd name="T2" fmla="*/ 438 w 15454"/>
                      <a:gd name="T3" fmla="*/ 577 h 4016"/>
                      <a:gd name="T4" fmla="*/ 919 w 15454"/>
                      <a:gd name="T5" fmla="*/ 1118 h 4016"/>
                      <a:gd name="T6" fmla="*/ 1440 w 15454"/>
                      <a:gd name="T7" fmla="*/ 1622 h 4016"/>
                      <a:gd name="T8" fmla="*/ 1998 w 15454"/>
                      <a:gd name="T9" fmla="*/ 2083 h 4016"/>
                      <a:gd name="T10" fmla="*/ 2589 w 15454"/>
                      <a:gd name="T11" fmla="*/ 2501 h 4016"/>
                      <a:gd name="T12" fmla="*/ 3211 w 15454"/>
                      <a:gd name="T13" fmla="*/ 2872 h 4016"/>
                      <a:gd name="T14" fmla="*/ 3860 w 15454"/>
                      <a:gd name="T15" fmla="*/ 3194 h 4016"/>
                      <a:gd name="T16" fmla="*/ 4532 w 15454"/>
                      <a:gd name="T17" fmla="*/ 3465 h 4016"/>
                      <a:gd name="T18" fmla="*/ 5222 w 15454"/>
                      <a:gd name="T19" fmla="*/ 3684 h 4016"/>
                      <a:gd name="T20" fmla="*/ 5927 w 15454"/>
                      <a:gd name="T21" fmla="*/ 3849 h 4016"/>
                      <a:gd name="T22" fmla="*/ 6643 w 15454"/>
                      <a:gd name="T23" fmla="*/ 3960 h 4016"/>
                      <a:gd name="T24" fmla="*/ 7365 w 15454"/>
                      <a:gd name="T25" fmla="*/ 4016 h 4016"/>
                      <a:gd name="T26" fmla="*/ 8089 w 15454"/>
                      <a:gd name="T27" fmla="*/ 4016 h 4016"/>
                      <a:gd name="T28" fmla="*/ 8811 w 15454"/>
                      <a:gd name="T29" fmla="*/ 3960 h 4016"/>
                      <a:gd name="T30" fmla="*/ 9527 w 15454"/>
                      <a:gd name="T31" fmla="*/ 3849 h 4016"/>
                      <a:gd name="T32" fmla="*/ 10232 w 15454"/>
                      <a:gd name="T33" fmla="*/ 3684 h 4016"/>
                      <a:gd name="T34" fmla="*/ 10922 w 15454"/>
                      <a:gd name="T35" fmla="*/ 3465 h 4016"/>
                      <a:gd name="T36" fmla="*/ 11594 w 15454"/>
                      <a:gd name="T37" fmla="*/ 3194 h 4016"/>
                      <a:gd name="T38" fmla="*/ 12243 w 15454"/>
                      <a:gd name="T39" fmla="*/ 2872 h 4016"/>
                      <a:gd name="T40" fmla="*/ 12865 w 15454"/>
                      <a:gd name="T41" fmla="*/ 2501 h 4016"/>
                      <a:gd name="T42" fmla="*/ 13456 w 15454"/>
                      <a:gd name="T43" fmla="*/ 2083 h 4016"/>
                      <a:gd name="T44" fmla="*/ 14014 w 15454"/>
                      <a:gd name="T45" fmla="*/ 1622 h 4016"/>
                      <a:gd name="T46" fmla="*/ 14535 w 15454"/>
                      <a:gd name="T47" fmla="*/ 1118 h 4016"/>
                      <a:gd name="T48" fmla="*/ 15016 w 15454"/>
                      <a:gd name="T49" fmla="*/ 577 h 4016"/>
                      <a:gd name="T50" fmla="*/ 15454 w 15454"/>
                      <a:gd name="T51" fmla="*/ 0 h 40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</a:cxnLst>
                    <a:rect l="0" t="0" r="r" b="b"/>
                    <a:pathLst>
                      <a:path w="15454" h="4016">
                        <a:moveTo>
                          <a:pt x="0" y="0"/>
                        </a:moveTo>
                        <a:lnTo>
                          <a:pt x="438" y="577"/>
                        </a:lnTo>
                        <a:lnTo>
                          <a:pt x="919" y="1118"/>
                        </a:lnTo>
                        <a:lnTo>
                          <a:pt x="1440" y="1622"/>
                        </a:lnTo>
                        <a:lnTo>
                          <a:pt x="1998" y="2083"/>
                        </a:lnTo>
                        <a:lnTo>
                          <a:pt x="2589" y="2501"/>
                        </a:lnTo>
                        <a:lnTo>
                          <a:pt x="3211" y="2872"/>
                        </a:lnTo>
                        <a:lnTo>
                          <a:pt x="3860" y="3194"/>
                        </a:lnTo>
                        <a:lnTo>
                          <a:pt x="4532" y="3465"/>
                        </a:lnTo>
                        <a:lnTo>
                          <a:pt x="5222" y="3684"/>
                        </a:lnTo>
                        <a:lnTo>
                          <a:pt x="5927" y="3849"/>
                        </a:lnTo>
                        <a:lnTo>
                          <a:pt x="6643" y="3960"/>
                        </a:lnTo>
                        <a:lnTo>
                          <a:pt x="7365" y="4016"/>
                        </a:lnTo>
                        <a:lnTo>
                          <a:pt x="8089" y="4016"/>
                        </a:lnTo>
                        <a:lnTo>
                          <a:pt x="8811" y="3960"/>
                        </a:lnTo>
                        <a:lnTo>
                          <a:pt x="9527" y="3849"/>
                        </a:lnTo>
                        <a:lnTo>
                          <a:pt x="10232" y="3684"/>
                        </a:lnTo>
                        <a:lnTo>
                          <a:pt x="10922" y="3465"/>
                        </a:lnTo>
                        <a:lnTo>
                          <a:pt x="11594" y="3194"/>
                        </a:lnTo>
                        <a:lnTo>
                          <a:pt x="12243" y="2872"/>
                        </a:lnTo>
                        <a:lnTo>
                          <a:pt x="12865" y="2501"/>
                        </a:lnTo>
                        <a:lnTo>
                          <a:pt x="13456" y="2083"/>
                        </a:lnTo>
                        <a:lnTo>
                          <a:pt x="14014" y="1622"/>
                        </a:lnTo>
                        <a:lnTo>
                          <a:pt x="14535" y="1118"/>
                        </a:lnTo>
                        <a:lnTo>
                          <a:pt x="15016" y="577"/>
                        </a:lnTo>
                        <a:lnTo>
                          <a:pt x="15454" y="0"/>
                        </a:lnTo>
                      </a:path>
                    </a:pathLst>
                  </a:custGeom>
                  <a:noFill/>
                  <a:ln w="12700">
                    <a:solidFill>
                      <a:schemeClr val="bg1">
                        <a:lumMod val="65000"/>
                      </a:schemeClr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9" name="Freeform 14">
                    <a:extLst>
                      <a:ext uri="{FF2B5EF4-FFF2-40B4-BE49-F238E27FC236}">
                        <a16:creationId xmlns:a16="http://schemas.microsoft.com/office/drawing/2014/main" id="{BBE3E9DE-2335-E0F8-C0BB-4EC630FEB69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989349" y="2756766"/>
                    <a:ext cx="4313238" cy="1119188"/>
                  </a:xfrm>
                  <a:custGeom>
                    <a:avLst/>
                    <a:gdLst>
                      <a:gd name="T0" fmla="*/ 0 w 9100"/>
                      <a:gd name="T1" fmla="*/ 0 h 2361"/>
                      <a:gd name="T2" fmla="*/ 344 w 9100"/>
                      <a:gd name="T3" fmla="*/ 442 h 2361"/>
                      <a:gd name="T4" fmla="*/ 732 w 9100"/>
                      <a:gd name="T5" fmla="*/ 848 h 2361"/>
                      <a:gd name="T6" fmla="*/ 1158 w 9100"/>
                      <a:gd name="T7" fmla="*/ 1213 h 2361"/>
                      <a:gd name="T8" fmla="*/ 1619 w 9100"/>
                      <a:gd name="T9" fmla="*/ 1532 h 2361"/>
                      <a:gd name="T10" fmla="*/ 2110 w 9100"/>
                      <a:gd name="T11" fmla="*/ 1804 h 2361"/>
                      <a:gd name="T12" fmla="*/ 2626 w 9100"/>
                      <a:gd name="T13" fmla="*/ 2025 h 2361"/>
                      <a:gd name="T14" fmla="*/ 3162 w 9100"/>
                      <a:gd name="T15" fmla="*/ 2192 h 2361"/>
                      <a:gd name="T16" fmla="*/ 3711 w 9100"/>
                      <a:gd name="T17" fmla="*/ 2305 h 2361"/>
                      <a:gd name="T18" fmla="*/ 4269 w 9100"/>
                      <a:gd name="T19" fmla="*/ 2361 h 2361"/>
                      <a:gd name="T20" fmla="*/ 4831 w 9100"/>
                      <a:gd name="T21" fmla="*/ 2361 h 2361"/>
                      <a:gd name="T22" fmla="*/ 5389 w 9100"/>
                      <a:gd name="T23" fmla="*/ 2305 h 2361"/>
                      <a:gd name="T24" fmla="*/ 5938 w 9100"/>
                      <a:gd name="T25" fmla="*/ 2192 h 2361"/>
                      <a:gd name="T26" fmla="*/ 6474 w 9100"/>
                      <a:gd name="T27" fmla="*/ 2025 h 2361"/>
                      <a:gd name="T28" fmla="*/ 6990 w 9100"/>
                      <a:gd name="T29" fmla="*/ 1804 h 2361"/>
                      <a:gd name="T30" fmla="*/ 7481 w 9100"/>
                      <a:gd name="T31" fmla="*/ 1532 h 2361"/>
                      <a:gd name="T32" fmla="*/ 7942 w 9100"/>
                      <a:gd name="T33" fmla="*/ 1213 h 2361"/>
                      <a:gd name="T34" fmla="*/ 8368 w 9100"/>
                      <a:gd name="T35" fmla="*/ 848 h 2361"/>
                      <a:gd name="T36" fmla="*/ 8756 w 9100"/>
                      <a:gd name="T37" fmla="*/ 442 h 2361"/>
                      <a:gd name="T38" fmla="*/ 9100 w 9100"/>
                      <a:gd name="T39" fmla="*/ 0 h 23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9100" h="2361">
                        <a:moveTo>
                          <a:pt x="0" y="0"/>
                        </a:moveTo>
                        <a:lnTo>
                          <a:pt x="344" y="442"/>
                        </a:lnTo>
                        <a:lnTo>
                          <a:pt x="732" y="848"/>
                        </a:lnTo>
                        <a:lnTo>
                          <a:pt x="1158" y="1213"/>
                        </a:lnTo>
                        <a:lnTo>
                          <a:pt x="1619" y="1532"/>
                        </a:lnTo>
                        <a:lnTo>
                          <a:pt x="2110" y="1804"/>
                        </a:lnTo>
                        <a:lnTo>
                          <a:pt x="2626" y="2025"/>
                        </a:lnTo>
                        <a:lnTo>
                          <a:pt x="3162" y="2192"/>
                        </a:lnTo>
                        <a:lnTo>
                          <a:pt x="3711" y="2305"/>
                        </a:lnTo>
                        <a:lnTo>
                          <a:pt x="4269" y="2361"/>
                        </a:lnTo>
                        <a:lnTo>
                          <a:pt x="4831" y="2361"/>
                        </a:lnTo>
                        <a:lnTo>
                          <a:pt x="5389" y="2305"/>
                        </a:lnTo>
                        <a:lnTo>
                          <a:pt x="5938" y="2192"/>
                        </a:lnTo>
                        <a:lnTo>
                          <a:pt x="6474" y="2025"/>
                        </a:lnTo>
                        <a:lnTo>
                          <a:pt x="6990" y="1804"/>
                        </a:lnTo>
                        <a:lnTo>
                          <a:pt x="7481" y="1532"/>
                        </a:lnTo>
                        <a:lnTo>
                          <a:pt x="7942" y="1213"/>
                        </a:lnTo>
                        <a:lnTo>
                          <a:pt x="8368" y="848"/>
                        </a:lnTo>
                        <a:lnTo>
                          <a:pt x="8756" y="442"/>
                        </a:lnTo>
                        <a:lnTo>
                          <a:pt x="9100" y="0"/>
                        </a:lnTo>
                      </a:path>
                    </a:pathLst>
                  </a:custGeom>
                  <a:noFill/>
                  <a:ln w="15875">
                    <a:solidFill>
                      <a:schemeClr val="bg1">
                        <a:lumMod val="65000"/>
                      </a:schemeClr>
                    </a:solidFill>
                    <a:prstDash val="lg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90" name="Freeform 15">
                    <a:extLst>
                      <a:ext uri="{FF2B5EF4-FFF2-40B4-BE49-F238E27FC236}">
                        <a16:creationId xmlns:a16="http://schemas.microsoft.com/office/drawing/2014/main" id="{3D62C3FC-0BFD-63C2-47D6-D7C6D56FB78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135274" y="3353666"/>
                    <a:ext cx="6021388" cy="1565275"/>
                  </a:xfrm>
                  <a:custGeom>
                    <a:avLst/>
                    <a:gdLst>
                      <a:gd name="T0" fmla="*/ 0 w 12706"/>
                      <a:gd name="T1" fmla="*/ 0 h 3301"/>
                      <a:gd name="T2" fmla="*/ 393 w 12706"/>
                      <a:gd name="T3" fmla="*/ 514 h 3301"/>
                      <a:gd name="T4" fmla="*/ 827 w 12706"/>
                      <a:gd name="T5" fmla="*/ 994 h 3301"/>
                      <a:gd name="T6" fmla="*/ 1300 w 12706"/>
                      <a:gd name="T7" fmla="*/ 1436 h 3301"/>
                      <a:gd name="T8" fmla="*/ 1808 w 12706"/>
                      <a:gd name="T9" fmla="*/ 1837 h 3301"/>
                      <a:gd name="T10" fmla="*/ 2348 w 12706"/>
                      <a:gd name="T11" fmla="*/ 2194 h 3301"/>
                      <a:gd name="T12" fmla="*/ 2916 w 12706"/>
                      <a:gd name="T13" fmla="*/ 2504 h 3301"/>
                      <a:gd name="T14" fmla="*/ 3508 w 12706"/>
                      <a:gd name="T15" fmla="*/ 2767 h 3301"/>
                      <a:gd name="T16" fmla="*/ 4119 w 12706"/>
                      <a:gd name="T17" fmla="*/ 2979 h 3301"/>
                      <a:gd name="T18" fmla="*/ 4746 w 12706"/>
                      <a:gd name="T19" fmla="*/ 3139 h 3301"/>
                      <a:gd name="T20" fmla="*/ 5384 w 12706"/>
                      <a:gd name="T21" fmla="*/ 3247 h 3301"/>
                      <a:gd name="T22" fmla="*/ 6029 w 12706"/>
                      <a:gd name="T23" fmla="*/ 3301 h 3301"/>
                      <a:gd name="T24" fmla="*/ 6677 w 12706"/>
                      <a:gd name="T25" fmla="*/ 3301 h 3301"/>
                      <a:gd name="T26" fmla="*/ 7322 w 12706"/>
                      <a:gd name="T27" fmla="*/ 3247 h 3301"/>
                      <a:gd name="T28" fmla="*/ 7960 w 12706"/>
                      <a:gd name="T29" fmla="*/ 3139 h 3301"/>
                      <a:gd name="T30" fmla="*/ 8587 w 12706"/>
                      <a:gd name="T31" fmla="*/ 2979 h 3301"/>
                      <a:gd name="T32" fmla="*/ 9198 w 12706"/>
                      <a:gd name="T33" fmla="*/ 2767 h 3301"/>
                      <a:gd name="T34" fmla="*/ 9790 w 12706"/>
                      <a:gd name="T35" fmla="*/ 2504 h 3301"/>
                      <a:gd name="T36" fmla="*/ 10358 w 12706"/>
                      <a:gd name="T37" fmla="*/ 2194 h 3301"/>
                      <a:gd name="T38" fmla="*/ 10898 w 12706"/>
                      <a:gd name="T39" fmla="*/ 1837 h 3301"/>
                      <a:gd name="T40" fmla="*/ 11406 w 12706"/>
                      <a:gd name="T41" fmla="*/ 1436 h 3301"/>
                      <a:gd name="T42" fmla="*/ 11879 w 12706"/>
                      <a:gd name="T43" fmla="*/ 994 h 3301"/>
                      <a:gd name="T44" fmla="*/ 12313 w 12706"/>
                      <a:gd name="T45" fmla="*/ 514 h 3301"/>
                      <a:gd name="T46" fmla="*/ 12706 w 12706"/>
                      <a:gd name="T47" fmla="*/ 0 h 33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12706" h="3301">
                        <a:moveTo>
                          <a:pt x="0" y="0"/>
                        </a:moveTo>
                        <a:lnTo>
                          <a:pt x="393" y="514"/>
                        </a:lnTo>
                        <a:lnTo>
                          <a:pt x="827" y="994"/>
                        </a:lnTo>
                        <a:lnTo>
                          <a:pt x="1300" y="1436"/>
                        </a:lnTo>
                        <a:lnTo>
                          <a:pt x="1808" y="1837"/>
                        </a:lnTo>
                        <a:lnTo>
                          <a:pt x="2348" y="2194"/>
                        </a:lnTo>
                        <a:lnTo>
                          <a:pt x="2916" y="2504"/>
                        </a:lnTo>
                        <a:lnTo>
                          <a:pt x="3508" y="2767"/>
                        </a:lnTo>
                        <a:lnTo>
                          <a:pt x="4119" y="2979"/>
                        </a:lnTo>
                        <a:lnTo>
                          <a:pt x="4746" y="3139"/>
                        </a:lnTo>
                        <a:lnTo>
                          <a:pt x="5384" y="3247"/>
                        </a:lnTo>
                        <a:lnTo>
                          <a:pt x="6029" y="3301"/>
                        </a:lnTo>
                        <a:lnTo>
                          <a:pt x="6677" y="3301"/>
                        </a:lnTo>
                        <a:lnTo>
                          <a:pt x="7322" y="3247"/>
                        </a:lnTo>
                        <a:lnTo>
                          <a:pt x="7960" y="3139"/>
                        </a:lnTo>
                        <a:lnTo>
                          <a:pt x="8587" y="2979"/>
                        </a:lnTo>
                        <a:lnTo>
                          <a:pt x="9198" y="2767"/>
                        </a:lnTo>
                        <a:lnTo>
                          <a:pt x="9790" y="2504"/>
                        </a:lnTo>
                        <a:lnTo>
                          <a:pt x="10358" y="2194"/>
                        </a:lnTo>
                        <a:lnTo>
                          <a:pt x="10898" y="1837"/>
                        </a:lnTo>
                        <a:lnTo>
                          <a:pt x="11406" y="1436"/>
                        </a:lnTo>
                        <a:lnTo>
                          <a:pt x="11879" y="994"/>
                        </a:lnTo>
                        <a:lnTo>
                          <a:pt x="12313" y="514"/>
                        </a:lnTo>
                        <a:lnTo>
                          <a:pt x="12706" y="0"/>
                        </a:lnTo>
                      </a:path>
                    </a:pathLst>
                  </a:custGeom>
                  <a:noFill/>
                  <a:ln w="15875">
                    <a:solidFill>
                      <a:schemeClr val="bg1">
                        <a:lumMod val="65000"/>
                      </a:schemeClr>
                    </a:solidFill>
                    <a:prstDash val="lg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1" name="Freeform 16">
                    <a:extLst>
                      <a:ext uri="{FF2B5EF4-FFF2-40B4-BE49-F238E27FC236}">
                        <a16:creationId xmlns:a16="http://schemas.microsoft.com/office/drawing/2014/main" id="{6D47DA86-E2F3-F54C-8730-FB46E4867DC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395749" y="2471016"/>
                    <a:ext cx="3500438" cy="908050"/>
                  </a:xfrm>
                  <a:custGeom>
                    <a:avLst/>
                    <a:gdLst>
                      <a:gd name="T0" fmla="*/ 0 w 7384"/>
                      <a:gd name="T1" fmla="*/ 0 h 1914"/>
                      <a:gd name="T2" fmla="*/ 315 w 7384"/>
                      <a:gd name="T3" fmla="*/ 399 h 1914"/>
                      <a:gd name="T4" fmla="*/ 673 w 7384"/>
                      <a:gd name="T5" fmla="*/ 761 h 1914"/>
                      <a:gd name="T6" fmla="*/ 1069 w 7384"/>
                      <a:gd name="T7" fmla="*/ 1080 h 1914"/>
                      <a:gd name="T8" fmla="*/ 1499 w 7384"/>
                      <a:gd name="T9" fmla="*/ 1352 h 1914"/>
                      <a:gd name="T10" fmla="*/ 1957 w 7384"/>
                      <a:gd name="T11" fmla="*/ 1574 h 1914"/>
                      <a:gd name="T12" fmla="*/ 2436 w 7384"/>
                      <a:gd name="T13" fmla="*/ 1743 h 1914"/>
                      <a:gd name="T14" fmla="*/ 2932 w 7384"/>
                      <a:gd name="T15" fmla="*/ 1857 h 1914"/>
                      <a:gd name="T16" fmla="*/ 3438 w 7384"/>
                      <a:gd name="T17" fmla="*/ 1914 h 1914"/>
                      <a:gd name="T18" fmla="*/ 3946 w 7384"/>
                      <a:gd name="T19" fmla="*/ 1914 h 1914"/>
                      <a:gd name="T20" fmla="*/ 4452 w 7384"/>
                      <a:gd name="T21" fmla="*/ 1857 h 1914"/>
                      <a:gd name="T22" fmla="*/ 4948 w 7384"/>
                      <a:gd name="T23" fmla="*/ 1743 h 1914"/>
                      <a:gd name="T24" fmla="*/ 5427 w 7384"/>
                      <a:gd name="T25" fmla="*/ 1574 h 1914"/>
                      <a:gd name="T26" fmla="*/ 5885 w 7384"/>
                      <a:gd name="T27" fmla="*/ 1352 h 1914"/>
                      <a:gd name="T28" fmla="*/ 6315 w 7384"/>
                      <a:gd name="T29" fmla="*/ 1080 h 1914"/>
                      <a:gd name="T30" fmla="*/ 6711 w 7384"/>
                      <a:gd name="T31" fmla="*/ 761 h 1914"/>
                      <a:gd name="T32" fmla="*/ 7069 w 7384"/>
                      <a:gd name="T33" fmla="*/ 399 h 1914"/>
                      <a:gd name="T34" fmla="*/ 7384 w 7384"/>
                      <a:gd name="T35" fmla="*/ 0 h 19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7384" h="1914">
                        <a:moveTo>
                          <a:pt x="0" y="0"/>
                        </a:moveTo>
                        <a:lnTo>
                          <a:pt x="315" y="399"/>
                        </a:lnTo>
                        <a:lnTo>
                          <a:pt x="673" y="761"/>
                        </a:lnTo>
                        <a:lnTo>
                          <a:pt x="1069" y="1080"/>
                        </a:lnTo>
                        <a:lnTo>
                          <a:pt x="1499" y="1352"/>
                        </a:lnTo>
                        <a:lnTo>
                          <a:pt x="1957" y="1574"/>
                        </a:lnTo>
                        <a:lnTo>
                          <a:pt x="2436" y="1743"/>
                        </a:lnTo>
                        <a:lnTo>
                          <a:pt x="2932" y="1857"/>
                        </a:lnTo>
                        <a:lnTo>
                          <a:pt x="3438" y="1914"/>
                        </a:lnTo>
                        <a:lnTo>
                          <a:pt x="3946" y="1914"/>
                        </a:lnTo>
                        <a:lnTo>
                          <a:pt x="4452" y="1857"/>
                        </a:lnTo>
                        <a:lnTo>
                          <a:pt x="4948" y="1743"/>
                        </a:lnTo>
                        <a:lnTo>
                          <a:pt x="5427" y="1574"/>
                        </a:lnTo>
                        <a:lnTo>
                          <a:pt x="5885" y="1352"/>
                        </a:lnTo>
                        <a:lnTo>
                          <a:pt x="6315" y="1080"/>
                        </a:lnTo>
                        <a:lnTo>
                          <a:pt x="6711" y="761"/>
                        </a:lnTo>
                        <a:lnTo>
                          <a:pt x="7069" y="399"/>
                        </a:lnTo>
                        <a:lnTo>
                          <a:pt x="7384" y="0"/>
                        </a:lnTo>
                      </a:path>
                    </a:pathLst>
                  </a:custGeom>
                  <a:noFill/>
                  <a:ln w="12700">
                    <a:solidFill>
                      <a:schemeClr val="bg1">
                        <a:lumMod val="65000"/>
                      </a:schemeClr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92" name="Line 17">
                    <a:extLst>
                      <a:ext uri="{FF2B5EF4-FFF2-40B4-BE49-F238E27FC236}">
                        <a16:creationId xmlns:a16="http://schemas.microsoft.com/office/drawing/2014/main" id="{DE0C4CCE-67CF-AACF-B3F0-FDAF3048BA7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484399" y="2471016"/>
                    <a:ext cx="1911350" cy="133985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1">
                        <a:lumMod val="65000"/>
                      </a:schemeClr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3" name="Line 18">
                    <a:extLst>
                      <a:ext uri="{FF2B5EF4-FFF2-40B4-BE49-F238E27FC236}">
                        <a16:creationId xmlns:a16="http://schemas.microsoft.com/office/drawing/2014/main" id="{ECA55B40-FAA7-E024-9BD9-4751D10BEB6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395749" y="1245466"/>
                    <a:ext cx="1749425" cy="122555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prstDash val="lg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4" name="Line 19">
                    <a:extLst>
                      <a:ext uri="{FF2B5EF4-FFF2-40B4-BE49-F238E27FC236}">
                        <a16:creationId xmlns:a16="http://schemas.microsoft.com/office/drawing/2014/main" id="{F4156D2E-8BE9-E9B1-BB88-62EF65AFCE5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9896186" y="2471016"/>
                    <a:ext cx="1911350" cy="133985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1">
                        <a:lumMod val="65000"/>
                      </a:schemeClr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5" name="Line 20">
                    <a:extLst>
                      <a:ext uri="{FF2B5EF4-FFF2-40B4-BE49-F238E27FC236}">
                        <a16:creationId xmlns:a16="http://schemas.microsoft.com/office/drawing/2014/main" id="{C5C70D4B-970D-044C-EFDB-07F2F45A44A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145174" y="1245466"/>
                    <a:ext cx="1751013" cy="122555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prstDash val="lg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3" name="Group 82">
                  <a:extLst>
                    <a:ext uri="{FF2B5EF4-FFF2-40B4-BE49-F238E27FC236}">
                      <a16:creationId xmlns:a16="http://schemas.microsoft.com/office/drawing/2014/main" id="{9143E0E2-F621-B57D-7C3C-BA28E36543F5}"/>
                    </a:ext>
                  </a:extLst>
                </p:cNvPr>
                <p:cNvGrpSpPr/>
                <p:nvPr/>
              </p:nvGrpSpPr>
              <p:grpSpPr>
                <a:xfrm>
                  <a:off x="6278622" y="2989146"/>
                  <a:ext cx="5102644" cy="2725854"/>
                  <a:chOff x="5900865" y="2118301"/>
                  <a:chExt cx="6247092" cy="3337223"/>
                </a:xfrm>
              </p:grpSpPr>
              <p:cxnSp>
                <p:nvCxnSpPr>
                  <p:cNvPr id="84" name="Straight Arrow Connector 83">
                    <a:extLst>
                      <a:ext uri="{FF2B5EF4-FFF2-40B4-BE49-F238E27FC236}">
                        <a16:creationId xmlns:a16="http://schemas.microsoft.com/office/drawing/2014/main" id="{CD0974D7-3BEB-45DB-3FCB-C90F985E5C3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6106964" y="2557526"/>
                    <a:ext cx="0" cy="2759687"/>
                  </a:xfrm>
                  <a:prstGeom prst="straightConnector1">
                    <a:avLst/>
                  </a:prstGeom>
                  <a:ln w="22225">
                    <a:solidFill>
                      <a:schemeClr val="tx1"/>
                    </a:solidFill>
                    <a:tailEnd type="stealth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" name="Straight Arrow Connector 84">
                    <a:extLst>
                      <a:ext uri="{FF2B5EF4-FFF2-40B4-BE49-F238E27FC236}">
                        <a16:creationId xmlns:a16="http://schemas.microsoft.com/office/drawing/2014/main" id="{08A01128-40B5-B3CC-5A94-0CEF67745D8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106964" y="5301636"/>
                    <a:ext cx="5726448" cy="0"/>
                  </a:xfrm>
                  <a:prstGeom prst="straightConnector1">
                    <a:avLst/>
                  </a:prstGeom>
                  <a:ln w="22225">
                    <a:solidFill>
                      <a:schemeClr val="tx1"/>
                    </a:solidFill>
                    <a:tailEnd type="stealth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6" name="TextBox 85">
                    <a:extLst>
                      <a:ext uri="{FF2B5EF4-FFF2-40B4-BE49-F238E27FC236}">
                        <a16:creationId xmlns:a16="http://schemas.microsoft.com/office/drawing/2014/main" id="{A5FBFBCB-0483-F969-4065-6CB4572F2469}"/>
                      </a:ext>
                    </a:extLst>
                  </p:cNvPr>
                  <p:cNvSpPr txBox="1"/>
                  <p:nvPr/>
                </p:nvSpPr>
                <p:spPr>
                  <a:xfrm>
                    <a:off x="5900865" y="2118301"/>
                    <a:ext cx="314510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N</a:t>
                    </a:r>
                  </a:p>
                </p:txBody>
              </p:sp>
              <p:sp>
                <p:nvSpPr>
                  <p:cNvPr id="87" name="TextBox 86">
                    <a:extLst>
                      <a:ext uri="{FF2B5EF4-FFF2-40B4-BE49-F238E27FC236}">
                        <a16:creationId xmlns:a16="http://schemas.microsoft.com/office/drawing/2014/main" id="{D9695BF2-098E-63ED-494A-D0BAF6524140}"/>
                      </a:ext>
                    </a:extLst>
                  </p:cNvPr>
                  <p:cNvSpPr txBox="1"/>
                  <p:nvPr/>
                </p:nvSpPr>
                <p:spPr>
                  <a:xfrm>
                    <a:off x="11843065" y="5147747"/>
                    <a:ext cx="304892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E</a:t>
                    </a:r>
                  </a:p>
                </p:txBody>
              </p:sp>
            </p:grpSp>
          </p:grpSp>
          <p:sp>
            <p:nvSpPr>
              <p:cNvPr id="81" name="Line 5">
                <a:extLst>
                  <a:ext uri="{FF2B5EF4-FFF2-40B4-BE49-F238E27FC236}">
                    <a16:creationId xmlns:a16="http://schemas.microsoft.com/office/drawing/2014/main" id="{565CB606-DAAE-B851-7C62-152B67CCBD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702820" y="1870024"/>
                <a:ext cx="0" cy="2875665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prstDash val="lgDashDot"/>
                <a:round/>
                <a:headEnd type="none" w="lg" len="lg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64" name="Line 42">
              <a:extLst>
                <a:ext uri="{FF2B5EF4-FFF2-40B4-BE49-F238E27FC236}">
                  <a16:creationId xmlns:a16="http://schemas.microsoft.com/office/drawing/2014/main" id="{38FE7A4A-7D88-FB87-D014-0C5F57629E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712115" y="2009272"/>
              <a:ext cx="911225" cy="2533650"/>
            </a:xfrm>
            <a:prstGeom prst="line">
              <a:avLst/>
            </a:prstGeom>
            <a:noFill/>
            <a:ln w="6350" cap="flat">
              <a:solidFill>
                <a:srgbClr val="0033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43">
              <a:extLst>
                <a:ext uri="{FF2B5EF4-FFF2-40B4-BE49-F238E27FC236}">
                  <a16:creationId xmlns:a16="http://schemas.microsoft.com/office/drawing/2014/main" id="{4F45A733-723D-996C-4EF1-EA0B9AF6A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9290" y="2910972"/>
              <a:ext cx="303213" cy="55563"/>
            </a:xfrm>
            <a:custGeom>
              <a:avLst/>
              <a:gdLst>
                <a:gd name="T0" fmla="*/ 0 w 191"/>
                <a:gd name="T1" fmla="*/ 0 h 35"/>
                <a:gd name="T2" fmla="*/ 191 w 191"/>
                <a:gd name="T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91" h="35">
                  <a:moveTo>
                    <a:pt x="0" y="0"/>
                  </a:moveTo>
                  <a:cubicBezTo>
                    <a:pt x="65" y="1"/>
                    <a:pt x="130" y="13"/>
                    <a:pt x="191" y="35"/>
                  </a:cubicBezTo>
                </a:path>
              </a:pathLst>
            </a:custGeom>
            <a:noFill/>
            <a:ln w="635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44">
              <a:extLst>
                <a:ext uri="{FF2B5EF4-FFF2-40B4-BE49-F238E27FC236}">
                  <a16:creationId xmlns:a16="http://schemas.microsoft.com/office/drawing/2014/main" id="{782C1D6A-E8A9-7EA2-0FFB-2D188FAC93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75677" y="1497900"/>
              <a:ext cx="706925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0033CC"/>
                  </a:solidFill>
                  <a:effectLst/>
                  <a:latin typeface="Roboto Condensed Light" panose="02000000000000000000" pitchFamily="2" charset="0"/>
                </a:rPr>
                <a:t>Geodetic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600" dirty="0">
                  <a:solidFill>
                    <a:srgbClr val="0033CC"/>
                  </a:solidFill>
                  <a:latin typeface="Roboto Condensed Light" panose="02000000000000000000" pitchFamily="2" charset="0"/>
                </a:rPr>
                <a:t>N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7" name="Freeform 46">
              <a:extLst>
                <a:ext uri="{FF2B5EF4-FFF2-40B4-BE49-F238E27FC236}">
                  <a16:creationId xmlns:a16="http://schemas.microsoft.com/office/drawing/2014/main" id="{E692CDE1-B373-AF98-987E-6F62F88639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18490" y="2037847"/>
              <a:ext cx="76200" cy="2427288"/>
            </a:xfrm>
            <a:custGeom>
              <a:avLst/>
              <a:gdLst>
                <a:gd name="T0" fmla="*/ 26 w 48"/>
                <a:gd name="T1" fmla="*/ 1529 h 1529"/>
                <a:gd name="T2" fmla="*/ 26 w 48"/>
                <a:gd name="T3" fmla="*/ 40 h 1529"/>
                <a:gd name="T4" fmla="*/ 22 w 48"/>
                <a:gd name="T5" fmla="*/ 40 h 1529"/>
                <a:gd name="T6" fmla="*/ 22 w 48"/>
                <a:gd name="T7" fmla="*/ 1529 h 1529"/>
                <a:gd name="T8" fmla="*/ 26 w 48"/>
                <a:gd name="T9" fmla="*/ 1529 h 1529"/>
                <a:gd name="T10" fmla="*/ 48 w 48"/>
                <a:gd name="T11" fmla="*/ 48 h 1529"/>
                <a:gd name="T12" fmla="*/ 24 w 48"/>
                <a:gd name="T13" fmla="*/ 0 h 1529"/>
                <a:gd name="T14" fmla="*/ 0 w 48"/>
                <a:gd name="T15" fmla="*/ 48 h 1529"/>
                <a:gd name="T16" fmla="*/ 48 w 48"/>
                <a:gd name="T17" fmla="*/ 48 h 1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1529">
                  <a:moveTo>
                    <a:pt x="26" y="1529"/>
                  </a:moveTo>
                  <a:lnTo>
                    <a:pt x="26" y="40"/>
                  </a:lnTo>
                  <a:lnTo>
                    <a:pt x="22" y="40"/>
                  </a:lnTo>
                  <a:lnTo>
                    <a:pt x="22" y="1529"/>
                  </a:lnTo>
                  <a:lnTo>
                    <a:pt x="26" y="1529"/>
                  </a:lnTo>
                  <a:close/>
                  <a:moveTo>
                    <a:pt x="48" y="48"/>
                  </a:moveTo>
                  <a:lnTo>
                    <a:pt x="24" y="0"/>
                  </a:lnTo>
                  <a:lnTo>
                    <a:pt x="0" y="48"/>
                  </a:lnTo>
                  <a:lnTo>
                    <a:pt x="48" y="48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47">
              <a:extLst>
                <a:ext uri="{FF2B5EF4-FFF2-40B4-BE49-F238E27FC236}">
                  <a16:creationId xmlns:a16="http://schemas.microsoft.com/office/drawing/2014/main" id="{F65F75FD-8990-4C30-086E-70E8F85D26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88391" y="1756782"/>
              <a:ext cx="436563" cy="293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Roboto Condensed Light" panose="02000000000000000000" pitchFamily="2" charset="0"/>
                </a:rPr>
                <a:t>Grid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9" name="Rectangle 48">
              <a:extLst>
                <a:ext uri="{FF2B5EF4-FFF2-40B4-BE49-F238E27FC236}">
                  <a16:creationId xmlns:a16="http://schemas.microsoft.com/office/drawing/2014/main" id="{41744DA6-9B24-4522-EE5D-CE224CF5C7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70890" y="2628397"/>
              <a:ext cx="292100" cy="360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GreekC" panose="00000400000000000000" pitchFamily="2" charset="0"/>
                </a:rPr>
                <a:t>g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0" name="Freeform 49">
              <a:extLst>
                <a:ext uri="{FF2B5EF4-FFF2-40B4-BE49-F238E27FC236}">
                  <a16:creationId xmlns:a16="http://schemas.microsoft.com/office/drawing/2014/main" id="{E71D7FE0-6638-70E5-4983-E60DE0C1DC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53302" y="2037847"/>
              <a:ext cx="76200" cy="2427288"/>
            </a:xfrm>
            <a:custGeom>
              <a:avLst/>
              <a:gdLst>
                <a:gd name="T0" fmla="*/ 26 w 48"/>
                <a:gd name="T1" fmla="*/ 1529 h 1529"/>
                <a:gd name="T2" fmla="*/ 26 w 48"/>
                <a:gd name="T3" fmla="*/ 40 h 1529"/>
                <a:gd name="T4" fmla="*/ 22 w 48"/>
                <a:gd name="T5" fmla="*/ 40 h 1529"/>
                <a:gd name="T6" fmla="*/ 22 w 48"/>
                <a:gd name="T7" fmla="*/ 1529 h 1529"/>
                <a:gd name="T8" fmla="*/ 26 w 48"/>
                <a:gd name="T9" fmla="*/ 1529 h 1529"/>
                <a:gd name="T10" fmla="*/ 48 w 48"/>
                <a:gd name="T11" fmla="*/ 48 h 1529"/>
                <a:gd name="T12" fmla="*/ 24 w 48"/>
                <a:gd name="T13" fmla="*/ 0 h 1529"/>
                <a:gd name="T14" fmla="*/ 0 w 48"/>
                <a:gd name="T15" fmla="*/ 48 h 1529"/>
                <a:gd name="T16" fmla="*/ 48 w 48"/>
                <a:gd name="T17" fmla="*/ 48 h 1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1529">
                  <a:moveTo>
                    <a:pt x="26" y="1529"/>
                  </a:moveTo>
                  <a:lnTo>
                    <a:pt x="26" y="40"/>
                  </a:lnTo>
                  <a:lnTo>
                    <a:pt x="22" y="40"/>
                  </a:lnTo>
                  <a:lnTo>
                    <a:pt x="22" y="1529"/>
                  </a:lnTo>
                  <a:lnTo>
                    <a:pt x="26" y="1529"/>
                  </a:lnTo>
                  <a:close/>
                  <a:moveTo>
                    <a:pt x="48" y="48"/>
                  </a:moveTo>
                  <a:lnTo>
                    <a:pt x="24" y="0"/>
                  </a:lnTo>
                  <a:lnTo>
                    <a:pt x="0" y="48"/>
                  </a:lnTo>
                  <a:lnTo>
                    <a:pt x="48" y="48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Rectangle 50">
              <a:extLst>
                <a:ext uri="{FF2B5EF4-FFF2-40B4-BE49-F238E27FC236}">
                  <a16:creationId xmlns:a16="http://schemas.microsoft.com/office/drawing/2014/main" id="{989F2A3C-F4DE-F730-81E1-28C9F4540F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23203" y="1756782"/>
              <a:ext cx="438150" cy="293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Roboto Condensed Light" panose="02000000000000000000" pitchFamily="2" charset="0"/>
                </a:rPr>
                <a:t>Grid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2" name="Line 51">
              <a:extLst>
                <a:ext uri="{FF2B5EF4-FFF2-40B4-BE49-F238E27FC236}">
                  <a16:creationId xmlns:a16="http://schemas.microsoft.com/office/drawing/2014/main" id="{9EC5F39B-4A8A-DA42-9283-97F24CE851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831052" y="2009272"/>
              <a:ext cx="1776413" cy="2006600"/>
            </a:xfrm>
            <a:prstGeom prst="line">
              <a:avLst/>
            </a:prstGeom>
            <a:noFill/>
            <a:ln w="6350" cap="flat">
              <a:solidFill>
                <a:srgbClr val="0033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52">
              <a:extLst>
                <a:ext uri="{FF2B5EF4-FFF2-40B4-BE49-F238E27FC236}">
                  <a16:creationId xmlns:a16="http://schemas.microsoft.com/office/drawing/2014/main" id="{C499CD3F-28ED-ECFA-8F1D-9A9C08437E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0940" y="2514097"/>
              <a:ext cx="292100" cy="35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GreekC" panose="00000400000000000000" pitchFamily="2" charset="0"/>
                </a:rPr>
                <a:t>g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4" name="Freeform 53">
              <a:extLst>
                <a:ext uri="{FF2B5EF4-FFF2-40B4-BE49-F238E27FC236}">
                  <a16:creationId xmlns:a16="http://schemas.microsoft.com/office/drawing/2014/main" id="{91706334-72FE-9BE8-BAE9-20F7CF0DB53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8227" y="2861759"/>
              <a:ext cx="590550" cy="223838"/>
            </a:xfrm>
            <a:custGeom>
              <a:avLst/>
              <a:gdLst>
                <a:gd name="T0" fmla="*/ 0 w 372"/>
                <a:gd name="T1" fmla="*/ 0 h 141"/>
                <a:gd name="T2" fmla="*/ 372 w 372"/>
                <a:gd name="T3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2" h="141">
                  <a:moveTo>
                    <a:pt x="0" y="0"/>
                  </a:moveTo>
                  <a:cubicBezTo>
                    <a:pt x="137" y="1"/>
                    <a:pt x="269" y="51"/>
                    <a:pt x="372" y="141"/>
                  </a:cubicBezTo>
                </a:path>
              </a:pathLst>
            </a:custGeom>
            <a:noFill/>
            <a:ln w="635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54">
              <a:extLst>
                <a:ext uri="{FF2B5EF4-FFF2-40B4-BE49-F238E27FC236}">
                  <a16:creationId xmlns:a16="http://schemas.microsoft.com/office/drawing/2014/main" id="{B1AC91AB-1432-F6BC-19CB-7AEB24ECCE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79027" y="2020384"/>
              <a:ext cx="76200" cy="2427288"/>
            </a:xfrm>
            <a:custGeom>
              <a:avLst/>
              <a:gdLst>
                <a:gd name="T0" fmla="*/ 26 w 48"/>
                <a:gd name="T1" fmla="*/ 1529 h 1529"/>
                <a:gd name="T2" fmla="*/ 26 w 48"/>
                <a:gd name="T3" fmla="*/ 41 h 1529"/>
                <a:gd name="T4" fmla="*/ 22 w 48"/>
                <a:gd name="T5" fmla="*/ 41 h 1529"/>
                <a:gd name="T6" fmla="*/ 22 w 48"/>
                <a:gd name="T7" fmla="*/ 1529 h 1529"/>
                <a:gd name="T8" fmla="*/ 26 w 48"/>
                <a:gd name="T9" fmla="*/ 1529 h 1529"/>
                <a:gd name="T10" fmla="*/ 48 w 48"/>
                <a:gd name="T11" fmla="*/ 48 h 1529"/>
                <a:gd name="T12" fmla="*/ 24 w 48"/>
                <a:gd name="T13" fmla="*/ 0 h 1529"/>
                <a:gd name="T14" fmla="*/ 0 w 48"/>
                <a:gd name="T15" fmla="*/ 48 h 1529"/>
                <a:gd name="T16" fmla="*/ 48 w 48"/>
                <a:gd name="T17" fmla="*/ 48 h 1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1529">
                  <a:moveTo>
                    <a:pt x="26" y="1529"/>
                  </a:moveTo>
                  <a:lnTo>
                    <a:pt x="26" y="41"/>
                  </a:lnTo>
                  <a:lnTo>
                    <a:pt x="22" y="41"/>
                  </a:lnTo>
                  <a:lnTo>
                    <a:pt x="22" y="1529"/>
                  </a:lnTo>
                  <a:lnTo>
                    <a:pt x="26" y="1529"/>
                  </a:lnTo>
                  <a:close/>
                  <a:moveTo>
                    <a:pt x="48" y="48"/>
                  </a:moveTo>
                  <a:lnTo>
                    <a:pt x="24" y="0"/>
                  </a:lnTo>
                  <a:lnTo>
                    <a:pt x="0" y="48"/>
                  </a:lnTo>
                  <a:lnTo>
                    <a:pt x="48" y="48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Rectangle 55">
              <a:extLst>
                <a:ext uri="{FF2B5EF4-FFF2-40B4-BE49-F238E27FC236}">
                  <a16:creationId xmlns:a16="http://schemas.microsoft.com/office/drawing/2014/main" id="{9F194070-0D57-592A-1E14-69ABDFF356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47341" y="1739320"/>
              <a:ext cx="438150" cy="293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Roboto Condensed Light" panose="02000000000000000000" pitchFamily="2" charset="0"/>
                </a:rPr>
                <a:t>Grid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7" name="Line 56">
              <a:extLst>
                <a:ext uri="{FF2B5EF4-FFF2-40B4-BE49-F238E27FC236}">
                  <a16:creationId xmlns:a16="http://schemas.microsoft.com/office/drawing/2014/main" id="{410316D4-A935-BDE4-64FD-BC65C04CB8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615402" y="2009272"/>
              <a:ext cx="1552575" cy="2149475"/>
            </a:xfrm>
            <a:prstGeom prst="line">
              <a:avLst/>
            </a:prstGeom>
            <a:noFill/>
            <a:ln w="6350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57">
              <a:extLst>
                <a:ext uri="{FF2B5EF4-FFF2-40B4-BE49-F238E27FC236}">
                  <a16:creationId xmlns:a16="http://schemas.microsoft.com/office/drawing/2014/main" id="{16CB0007-CB7B-3644-793C-3EBCF0DB28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4215" y="2379159"/>
              <a:ext cx="292100" cy="360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GreekC" panose="00000400000000000000" pitchFamily="2" charset="0"/>
                </a:rPr>
                <a:t>g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9" name="Freeform 58">
              <a:extLst>
                <a:ext uri="{FF2B5EF4-FFF2-40B4-BE49-F238E27FC236}">
                  <a16:creationId xmlns:a16="http://schemas.microsoft.com/office/drawing/2014/main" id="{5D673B33-13AF-D5CF-7C6D-DCF8FB579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93252" y="2653797"/>
              <a:ext cx="523875" cy="161925"/>
            </a:xfrm>
            <a:custGeom>
              <a:avLst/>
              <a:gdLst>
                <a:gd name="T0" fmla="*/ 0 w 330"/>
                <a:gd name="T1" fmla="*/ 102 h 102"/>
                <a:gd name="T2" fmla="*/ 330 w 330"/>
                <a:gd name="T3" fmla="*/ 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30" h="102">
                  <a:moveTo>
                    <a:pt x="0" y="102"/>
                  </a:moveTo>
                  <a:cubicBezTo>
                    <a:pt x="97" y="35"/>
                    <a:pt x="212" y="0"/>
                    <a:pt x="330" y="1"/>
                  </a:cubicBezTo>
                </a:path>
              </a:pathLst>
            </a:custGeom>
            <a:noFill/>
            <a:ln w="635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528018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93EB987-BC11-F2CC-2EDD-503DE8ECE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IV. Creating a Grid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C. Mercator Transverse Cylindric</a:t>
            </a:r>
          </a:p>
          <a:p>
            <a:pPr lvl="2"/>
            <a:r>
              <a:rPr lang="en-US" dirty="0"/>
              <a:t>The projection surface is “rolled” out.</a:t>
            </a:r>
          </a:p>
          <a:p>
            <a:pPr lvl="4"/>
            <a:r>
              <a:rPr lang="en-US" dirty="0"/>
              <a:t>Central Meridian defines Grid North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r>
              <a:rPr lang="en-US" dirty="0"/>
              <a:t>Distance distortion</a:t>
            </a:r>
          </a:p>
          <a:p>
            <a:pPr lvl="2"/>
            <a:r>
              <a:rPr lang="en-US" dirty="0"/>
              <a:t>	Scale, k, is constant N/S; varies E/W </a:t>
            </a:r>
          </a:p>
          <a:p>
            <a:pPr lvl="3"/>
            <a:endParaRPr lang="en-US" dirty="0"/>
          </a:p>
          <a:p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7DDB8C4-B1D0-B496-C7C8-C73F48906B78}"/>
              </a:ext>
            </a:extLst>
          </p:cNvPr>
          <p:cNvGrpSpPr/>
          <p:nvPr/>
        </p:nvGrpSpPr>
        <p:grpSpPr>
          <a:xfrm>
            <a:off x="2131628" y="1981138"/>
            <a:ext cx="2331692" cy="1729231"/>
            <a:chOff x="2131628" y="2240447"/>
            <a:chExt cx="2331692" cy="172923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DD3394C-6E76-C80C-49DF-B6125813107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131628" y="2598078"/>
              <a:ext cx="1742260" cy="1371600"/>
              <a:chOff x="2418231" y="2802794"/>
              <a:chExt cx="2732712" cy="2151336"/>
            </a:xfrm>
          </p:grpSpPr>
          <p:sp>
            <p:nvSpPr>
              <p:cNvPr id="7" name="Oval 9">
                <a:extLst>
                  <a:ext uri="{FF2B5EF4-FFF2-40B4-BE49-F238E27FC236}">
                    <a16:creationId xmlns:a16="http://schemas.microsoft.com/office/drawing/2014/main" id="{94FADD84-E099-37E0-C9BE-EDE078E27A80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"/>
                </p:custDataLst>
              </p:nvPr>
            </p:nvSpPr>
            <p:spPr bwMode="auto">
              <a:xfrm>
                <a:off x="2478418" y="2802794"/>
                <a:ext cx="2470489" cy="2151336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>
                <a:solidFill>
                  <a:schemeClr val="accent6">
                    <a:lumMod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" name="Can 20">
                <a:extLst>
                  <a:ext uri="{FF2B5EF4-FFF2-40B4-BE49-F238E27FC236}">
                    <a16:creationId xmlns:a16="http://schemas.microsoft.com/office/drawing/2014/main" id="{2F1ACD62-32A8-F13E-BA9F-96D1FF3AF957}"/>
                  </a:ext>
                </a:extLst>
              </p:cNvPr>
              <p:cNvSpPr/>
              <p:nvPr/>
            </p:nvSpPr>
            <p:spPr>
              <a:xfrm rot="5400000">
                <a:off x="2868005" y="2521978"/>
                <a:ext cx="1833163" cy="2732712"/>
              </a:xfrm>
              <a:prstGeom prst="can">
                <a:avLst/>
              </a:prstGeom>
              <a:solidFill>
                <a:srgbClr val="DC6B58">
                  <a:alpha val="50196"/>
                </a:srgbClr>
              </a:solidFill>
              <a:ln w="952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reeform 47">
                <a:extLst>
                  <a:ext uri="{FF2B5EF4-FFF2-40B4-BE49-F238E27FC236}">
                    <a16:creationId xmlns:a16="http://schemas.microsoft.com/office/drawing/2014/main" id="{9BBDCCEA-5FB7-E37C-81B8-93D6DD90518C}"/>
                  </a:ext>
                </a:extLst>
              </p:cNvPr>
              <p:cNvSpPr/>
              <p:nvPr/>
            </p:nvSpPr>
            <p:spPr>
              <a:xfrm>
                <a:off x="4748860" y="3328288"/>
                <a:ext cx="174576" cy="1110534"/>
              </a:xfrm>
              <a:custGeom>
                <a:avLst/>
                <a:gdLst>
                  <a:gd name="connsiteX0" fmla="*/ 5925 w 120472"/>
                  <a:gd name="connsiteY0" fmla="*/ 0 h 568785"/>
                  <a:gd name="connsiteX1" fmla="*/ 94798 w 120472"/>
                  <a:gd name="connsiteY1" fmla="*/ 130347 h 568785"/>
                  <a:gd name="connsiteX2" fmla="*/ 120472 w 120472"/>
                  <a:gd name="connsiteY2" fmla="*/ 286368 h 568785"/>
                  <a:gd name="connsiteX3" fmla="*/ 94798 w 120472"/>
                  <a:gd name="connsiteY3" fmla="*/ 430539 h 568785"/>
                  <a:gd name="connsiteX4" fmla="*/ 0 w 120472"/>
                  <a:gd name="connsiteY4" fmla="*/ 568785 h 568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0472" h="568785">
                    <a:moveTo>
                      <a:pt x="5925" y="0"/>
                    </a:moveTo>
                    <a:cubicBezTo>
                      <a:pt x="40816" y="41309"/>
                      <a:pt x="75707" y="82619"/>
                      <a:pt x="94798" y="130347"/>
                    </a:cubicBezTo>
                    <a:cubicBezTo>
                      <a:pt x="113889" y="178075"/>
                      <a:pt x="120472" y="236336"/>
                      <a:pt x="120472" y="286368"/>
                    </a:cubicBezTo>
                    <a:cubicBezTo>
                      <a:pt x="120472" y="336400"/>
                      <a:pt x="114877" y="383470"/>
                      <a:pt x="94798" y="430539"/>
                    </a:cubicBezTo>
                    <a:cubicBezTo>
                      <a:pt x="74719" y="477608"/>
                      <a:pt x="37359" y="523196"/>
                      <a:pt x="0" y="568785"/>
                    </a:cubicBezTo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5C9ADC0A-5DC5-97A9-2AE1-8A78A0C35C94}"/>
                  </a:ext>
                </a:extLst>
              </p:cNvPr>
              <p:cNvSpPr/>
              <p:nvPr/>
            </p:nvSpPr>
            <p:spPr>
              <a:xfrm>
                <a:off x="2809811" y="2971586"/>
                <a:ext cx="1562990" cy="1838145"/>
              </a:xfrm>
              <a:custGeom>
                <a:avLst/>
                <a:gdLst>
                  <a:gd name="connsiteX0" fmla="*/ 297013 w 1838812"/>
                  <a:gd name="connsiteY0" fmla="*/ 3338 h 2162523"/>
                  <a:gd name="connsiteX1" fmla="*/ 110128 w 1838812"/>
                  <a:gd name="connsiteY1" fmla="*/ 340397 h 2162523"/>
                  <a:gd name="connsiteX2" fmla="*/ 13349 w 1838812"/>
                  <a:gd name="connsiteY2" fmla="*/ 717504 h 2162523"/>
                  <a:gd name="connsiteX3" fmla="*/ 0 w 1838812"/>
                  <a:gd name="connsiteY3" fmla="*/ 1054564 h 2162523"/>
                  <a:gd name="connsiteX4" fmla="*/ 20023 w 1838812"/>
                  <a:gd name="connsiteY4" fmla="*/ 1424996 h 2162523"/>
                  <a:gd name="connsiteX5" fmla="*/ 70082 w 1838812"/>
                  <a:gd name="connsiteY5" fmla="*/ 1685300 h 2162523"/>
                  <a:gd name="connsiteX6" fmla="*/ 166861 w 1838812"/>
                  <a:gd name="connsiteY6" fmla="*/ 1965627 h 2162523"/>
                  <a:gd name="connsiteX7" fmla="*/ 307025 w 1838812"/>
                  <a:gd name="connsiteY7" fmla="*/ 2162523 h 2162523"/>
                  <a:gd name="connsiteX8" fmla="*/ 1835474 w 1838812"/>
                  <a:gd name="connsiteY8" fmla="*/ 2159186 h 2162523"/>
                  <a:gd name="connsiteX9" fmla="*/ 1715334 w 1838812"/>
                  <a:gd name="connsiteY9" fmla="*/ 1995662 h 2162523"/>
                  <a:gd name="connsiteX10" fmla="*/ 1631904 w 1838812"/>
                  <a:gd name="connsiteY10" fmla="*/ 1795428 h 2162523"/>
                  <a:gd name="connsiteX11" fmla="*/ 1571833 w 1838812"/>
                  <a:gd name="connsiteY11" fmla="*/ 1508427 h 2162523"/>
                  <a:gd name="connsiteX12" fmla="*/ 1535124 w 1838812"/>
                  <a:gd name="connsiteY12" fmla="*/ 1321542 h 2162523"/>
                  <a:gd name="connsiteX13" fmla="*/ 1531787 w 1838812"/>
                  <a:gd name="connsiteY13" fmla="*/ 1027866 h 2162523"/>
                  <a:gd name="connsiteX14" fmla="*/ 1561822 w 1838812"/>
                  <a:gd name="connsiteY14" fmla="*/ 647422 h 2162523"/>
                  <a:gd name="connsiteX15" fmla="*/ 1648590 w 1838812"/>
                  <a:gd name="connsiteY15" fmla="*/ 343735 h 2162523"/>
                  <a:gd name="connsiteX16" fmla="*/ 1778741 w 1838812"/>
                  <a:gd name="connsiteY16" fmla="*/ 43384 h 2162523"/>
                  <a:gd name="connsiteX17" fmla="*/ 1838812 w 1838812"/>
                  <a:gd name="connsiteY17" fmla="*/ 0 h 2162523"/>
                  <a:gd name="connsiteX18" fmla="*/ 297013 w 1838812"/>
                  <a:gd name="connsiteY18" fmla="*/ 3338 h 2162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838812" h="2162523">
                    <a:moveTo>
                      <a:pt x="297013" y="3338"/>
                    </a:moveTo>
                    <a:lnTo>
                      <a:pt x="110128" y="340397"/>
                    </a:lnTo>
                    <a:lnTo>
                      <a:pt x="13349" y="717504"/>
                    </a:lnTo>
                    <a:lnTo>
                      <a:pt x="0" y="1054564"/>
                    </a:lnTo>
                    <a:lnTo>
                      <a:pt x="20023" y="1424996"/>
                    </a:lnTo>
                    <a:lnTo>
                      <a:pt x="70082" y="1685300"/>
                    </a:lnTo>
                    <a:lnTo>
                      <a:pt x="166861" y="1965627"/>
                    </a:lnTo>
                    <a:lnTo>
                      <a:pt x="307025" y="2162523"/>
                    </a:lnTo>
                    <a:lnTo>
                      <a:pt x="1835474" y="2159186"/>
                    </a:lnTo>
                    <a:lnTo>
                      <a:pt x="1715334" y="1995662"/>
                    </a:lnTo>
                    <a:lnTo>
                      <a:pt x="1631904" y="1795428"/>
                    </a:lnTo>
                    <a:lnTo>
                      <a:pt x="1571833" y="1508427"/>
                    </a:lnTo>
                    <a:lnTo>
                      <a:pt x="1535124" y="1321542"/>
                    </a:lnTo>
                    <a:cubicBezTo>
                      <a:pt x="1534012" y="1223650"/>
                      <a:pt x="1532899" y="1125758"/>
                      <a:pt x="1531787" y="1027866"/>
                    </a:cubicBezTo>
                    <a:lnTo>
                      <a:pt x="1561822" y="647422"/>
                    </a:lnTo>
                    <a:lnTo>
                      <a:pt x="1648590" y="343735"/>
                    </a:lnTo>
                    <a:lnTo>
                      <a:pt x="1778741" y="43384"/>
                    </a:lnTo>
                    <a:lnTo>
                      <a:pt x="1838812" y="0"/>
                    </a:lnTo>
                    <a:lnTo>
                      <a:pt x="297013" y="3338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Arc 10">
                <a:extLst>
                  <a:ext uri="{FF2B5EF4-FFF2-40B4-BE49-F238E27FC236}">
                    <a16:creationId xmlns:a16="http://schemas.microsoft.com/office/drawing/2014/main" id="{92E28EA0-F786-FE01-E253-5A1894D5065A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2235869" y="3434426"/>
                <a:ext cx="2054833" cy="907816"/>
              </a:xfrm>
              <a:prstGeom prst="arc">
                <a:avLst>
                  <a:gd name="adj1" fmla="val 775365"/>
                  <a:gd name="adj2" fmla="val 10074785"/>
                </a:avLst>
              </a:prstGeom>
              <a:ln w="1905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Arc 11">
                <a:extLst>
                  <a:ext uri="{FF2B5EF4-FFF2-40B4-BE49-F238E27FC236}">
                    <a16:creationId xmlns:a16="http://schemas.microsoft.com/office/drawing/2014/main" id="{15668730-E06C-319F-622D-E81139D9FF6A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3573910" y="3434426"/>
                <a:ext cx="2038918" cy="907816"/>
              </a:xfrm>
              <a:prstGeom prst="arc">
                <a:avLst>
                  <a:gd name="adj1" fmla="val 751099"/>
                  <a:gd name="adj2" fmla="val 10055122"/>
                </a:avLst>
              </a:prstGeom>
              <a:ln w="1905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FEBBDC7C-3EFB-5933-B61E-81C8C50CF29F}"/>
                  </a:ext>
                </a:extLst>
              </p:cNvPr>
              <p:cNvCxnSpPr>
                <a:cxnSpLocks/>
                <a:endCxn id="12" idx="2"/>
              </p:cNvCxnSpPr>
              <p:nvPr/>
            </p:nvCxnSpPr>
            <p:spPr>
              <a:xfrm>
                <a:off x="3055116" y="2969904"/>
                <a:ext cx="1337082" cy="4563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E2DAD3BE-A08A-1B30-D33A-68E9A13A3D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46374" y="4806511"/>
                <a:ext cx="1351174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C128792-6B51-D160-653E-BF01824212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 rot="16200000">
              <a:off x="3574333" y="2240447"/>
              <a:ext cx="888987" cy="888987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88F8194-06FC-7C69-9A2E-F2828035946E}"/>
              </a:ext>
            </a:extLst>
          </p:cNvPr>
          <p:cNvGrpSpPr/>
          <p:nvPr/>
        </p:nvGrpSpPr>
        <p:grpSpPr>
          <a:xfrm>
            <a:off x="6541285" y="1840666"/>
            <a:ext cx="4887650" cy="4635134"/>
            <a:chOff x="2291514" y="1718630"/>
            <a:chExt cx="4887650" cy="4635134"/>
          </a:xfrm>
        </p:grpSpPr>
        <p:sp>
          <p:nvSpPr>
            <p:cNvPr id="46" name="Line 5">
              <a:extLst>
                <a:ext uri="{FF2B5EF4-FFF2-40B4-BE49-F238E27FC236}">
                  <a16:creationId xmlns:a16="http://schemas.microsoft.com/office/drawing/2014/main" id="{F7A79EA5-6679-4024-11A2-FA3DEB2413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88608" y="2286899"/>
              <a:ext cx="0" cy="356870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lgDashDot"/>
              <a:round/>
              <a:headEnd type="arrow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Line 6">
              <a:extLst>
                <a:ext uri="{FF2B5EF4-FFF2-40B4-BE49-F238E27FC236}">
                  <a16:creationId xmlns:a16="http://schemas.microsoft.com/office/drawing/2014/main" id="{55C87BC9-0E58-3C2A-9E6C-E787A208A7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08190" y="2585349"/>
              <a:ext cx="0" cy="29733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Line 7">
              <a:extLst>
                <a:ext uri="{FF2B5EF4-FFF2-40B4-BE49-F238E27FC236}">
                  <a16:creationId xmlns:a16="http://schemas.microsoft.com/office/drawing/2014/main" id="{4EFA6AAD-DC8C-FCD0-7C23-58686C3D28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74508" y="2585349"/>
              <a:ext cx="0" cy="29733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Line 8">
              <a:extLst>
                <a:ext uri="{FF2B5EF4-FFF2-40B4-BE49-F238E27FC236}">
                  <a16:creationId xmlns:a16="http://schemas.microsoft.com/office/drawing/2014/main" id="{5C9CCE6C-1511-CEDE-FF0A-C11B140349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02708" y="5558736"/>
              <a:ext cx="29718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Line 9">
              <a:extLst>
                <a:ext uri="{FF2B5EF4-FFF2-40B4-BE49-F238E27FC236}">
                  <a16:creationId xmlns:a16="http://schemas.microsoft.com/office/drawing/2014/main" id="{50D3CCEF-9FE1-C45E-0B65-366BB4FBC9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02708" y="2585349"/>
              <a:ext cx="29718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Line 10">
              <a:extLst>
                <a:ext uri="{FF2B5EF4-FFF2-40B4-BE49-F238E27FC236}">
                  <a16:creationId xmlns:a16="http://schemas.microsoft.com/office/drawing/2014/main" id="{6BC18AAB-6014-6192-17DA-D82B6CD981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69025" y="2585349"/>
              <a:ext cx="0" cy="29733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Line 11">
              <a:extLst>
                <a:ext uri="{FF2B5EF4-FFF2-40B4-BE49-F238E27FC236}">
                  <a16:creationId xmlns:a16="http://schemas.microsoft.com/office/drawing/2014/main" id="{E1C29FD6-699E-FF04-63C7-36FBE69063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03970" y="2576360"/>
              <a:ext cx="0" cy="298715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5AC355E8-62EC-80E5-4382-8E4AE65DAD5C}"/>
                </a:ext>
              </a:extLst>
            </p:cNvPr>
            <p:cNvGrpSpPr/>
            <p:nvPr/>
          </p:nvGrpSpPr>
          <p:grpSpPr>
            <a:xfrm>
              <a:off x="2291514" y="2082188"/>
              <a:ext cx="4887650" cy="4271576"/>
              <a:chOff x="1905920" y="2082188"/>
              <a:chExt cx="4887650" cy="4271576"/>
            </a:xfrm>
          </p:grpSpPr>
          <p:cxnSp>
            <p:nvCxnSpPr>
              <p:cNvPr id="76" name="Straight Arrow Connector 75">
                <a:extLst>
                  <a:ext uri="{FF2B5EF4-FFF2-40B4-BE49-F238E27FC236}">
                    <a16:creationId xmlns:a16="http://schemas.microsoft.com/office/drawing/2014/main" id="{C0D31E4E-3066-F9A2-35AF-C9298D4C1F5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45744" y="2401677"/>
                <a:ext cx="0" cy="3635566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Arrow Connector 76">
                <a:extLst>
                  <a:ext uri="{FF2B5EF4-FFF2-40B4-BE49-F238E27FC236}">
                    <a16:creationId xmlns:a16="http://schemas.microsoft.com/office/drawing/2014/main" id="{8F5B50E1-131E-7CEA-7F12-E2C2EB0718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56761" y="6037243"/>
                <a:ext cx="3866917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4A33E84A-5E8E-A148-7FF1-3E918F49FB09}"/>
                  </a:ext>
                </a:extLst>
              </p:cNvPr>
              <p:cNvSpPr txBox="1"/>
              <p:nvPr/>
            </p:nvSpPr>
            <p:spPr>
              <a:xfrm>
                <a:off x="1905920" y="6015210"/>
                <a:ext cx="61587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000000"/>
                    </a:solidFill>
                  </a:rPr>
                  <a:t>(0, 0)</a:t>
                </a: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DF37B89C-1BE1-08B2-7303-CACC7FC0B617}"/>
                  </a:ext>
                </a:extLst>
              </p:cNvPr>
              <p:cNvSpPr txBox="1"/>
              <p:nvPr/>
            </p:nvSpPr>
            <p:spPr>
              <a:xfrm>
                <a:off x="2093204" y="2082188"/>
                <a:ext cx="67518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000000"/>
                    </a:solidFill>
                  </a:rPr>
                  <a:t>North</a:t>
                </a: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A5337864-5056-7845-7377-335EB50ACCA7}"/>
                  </a:ext>
                </a:extLst>
              </p:cNvPr>
              <p:cNvSpPr txBox="1"/>
              <p:nvPr/>
            </p:nvSpPr>
            <p:spPr>
              <a:xfrm>
                <a:off x="6266759" y="5859139"/>
                <a:ext cx="52681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000000"/>
                    </a:solidFill>
                  </a:rPr>
                  <a:t>East</a:t>
                </a: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C580669A-EA69-36A0-77DB-B123FB3A6D48}"/>
                </a:ext>
              </a:extLst>
            </p:cNvPr>
            <p:cNvGrpSpPr>
              <a:grpSpLocks noChangeAspect="1"/>
            </p:cNvGrpSpPr>
            <p:nvPr/>
          </p:nvGrpSpPr>
          <p:grpSpPr>
            <a:xfrm rot="180000">
              <a:off x="2740999" y="2827423"/>
              <a:ext cx="189373" cy="179266"/>
              <a:chOff x="7744858" y="1542361"/>
              <a:chExt cx="150854" cy="142803"/>
            </a:xfrm>
          </p:grpSpPr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D24F0189-2D9F-05B0-EC52-934CF5F04FA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744858" y="1542361"/>
                <a:ext cx="110169" cy="13220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CBD46588-E861-5789-3F73-C77EE50A11F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785543" y="1552961"/>
                <a:ext cx="110169" cy="13220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C9D5E76-02E7-9272-F61C-25812D1D62EE}"/>
                </a:ext>
              </a:extLst>
            </p:cNvPr>
            <p:cNvSpPr txBox="1"/>
            <p:nvPr/>
          </p:nvSpPr>
          <p:spPr>
            <a:xfrm>
              <a:off x="4417762" y="1718630"/>
              <a:ext cx="73302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Grid N</a:t>
              </a:r>
            </a:p>
            <a:p>
              <a:r>
                <a:rPr lang="en-US" sz="1600" dirty="0"/>
                <a:t>True N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4EE0F736-487C-8E51-CA92-33FA24ECA8D9}"/>
                </a:ext>
              </a:extLst>
            </p:cNvPr>
            <p:cNvSpPr txBox="1"/>
            <p:nvPr/>
          </p:nvSpPr>
          <p:spPr>
            <a:xfrm>
              <a:off x="4505900" y="3535498"/>
              <a:ext cx="57740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k &lt; 1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ABC9B3D6-C20C-52D4-4B3C-FA000A4BA74F}"/>
                </a:ext>
              </a:extLst>
            </p:cNvPr>
            <p:cNvSpPr txBox="1"/>
            <p:nvPr/>
          </p:nvSpPr>
          <p:spPr>
            <a:xfrm>
              <a:off x="5660834" y="2960782"/>
              <a:ext cx="57740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k &gt; 1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343F0DED-3802-73B8-F3BD-2832449C0FA4}"/>
                </a:ext>
              </a:extLst>
            </p:cNvPr>
            <p:cNvSpPr txBox="1"/>
            <p:nvPr/>
          </p:nvSpPr>
          <p:spPr>
            <a:xfrm>
              <a:off x="3389524" y="2960782"/>
              <a:ext cx="57740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k &gt; 1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35D00EA7-1FCD-55E5-3F75-C137DB780AF4}"/>
                </a:ext>
              </a:extLst>
            </p:cNvPr>
            <p:cNvSpPr txBox="1"/>
            <p:nvPr/>
          </p:nvSpPr>
          <p:spPr>
            <a:xfrm rot="16200000">
              <a:off x="5266865" y="3535498"/>
              <a:ext cx="57740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k = 1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DF0DD3FA-939C-A182-0969-318A4D8EE665}"/>
                </a:ext>
              </a:extLst>
            </p:cNvPr>
            <p:cNvSpPr txBox="1"/>
            <p:nvPr/>
          </p:nvSpPr>
          <p:spPr>
            <a:xfrm rot="16200000">
              <a:off x="3733687" y="3535498"/>
              <a:ext cx="57740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k = 1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443208A0-64CC-F2E3-C34C-10B6D6CBF210}"/>
                </a:ext>
              </a:extLst>
            </p:cNvPr>
            <p:cNvSpPr txBox="1"/>
            <p:nvPr/>
          </p:nvSpPr>
          <p:spPr>
            <a:xfrm rot="16200000">
              <a:off x="4312415" y="4516918"/>
              <a:ext cx="93968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FF"/>
                  </a:solidFill>
                </a:rPr>
                <a:t>Central</a:t>
              </a:r>
            </a:p>
            <a:p>
              <a:pPr algn="ctr"/>
              <a:r>
                <a:rPr lang="en-US" sz="1600" dirty="0">
                  <a:solidFill>
                    <a:srgbClr val="0000FF"/>
                  </a:solidFill>
                </a:rPr>
                <a:t>Meridian</a:t>
              </a:r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966C4968-4E32-487A-521F-F3224EC51F74}"/>
                </a:ext>
              </a:extLst>
            </p:cNvPr>
            <p:cNvGrpSpPr>
              <a:grpSpLocks noChangeAspect="1"/>
            </p:cNvGrpSpPr>
            <p:nvPr/>
          </p:nvGrpSpPr>
          <p:grpSpPr>
            <a:xfrm rot="180000">
              <a:off x="4689148" y="2827423"/>
              <a:ext cx="189373" cy="179266"/>
              <a:chOff x="7744858" y="1542361"/>
              <a:chExt cx="150854" cy="142803"/>
            </a:xfrm>
          </p:grpSpPr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03F6F833-2E8A-AB78-FA50-8332CBEF621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744858" y="1542361"/>
                <a:ext cx="110169" cy="13220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43938AC9-793D-6918-4F57-268530825B9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785543" y="1552961"/>
                <a:ext cx="110169" cy="13220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7412727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40D060-9BFC-80FD-2A77-100A332F72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EACC1F7-131A-0688-9502-2F5D6F512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IV. Creating a Grid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7798848-713C-B7B5-2973-C92367F64C8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C. Mercator Transverse Cylindric</a:t>
            </a:r>
          </a:p>
          <a:p>
            <a:pPr lvl="2"/>
            <a:r>
              <a:rPr lang="en-US" dirty="0"/>
              <a:t>Direction distortion</a:t>
            </a:r>
          </a:p>
          <a:p>
            <a:pPr lvl="2"/>
            <a:endParaRPr lang="en-US" dirty="0"/>
          </a:p>
          <a:p>
            <a:pPr lvl="3"/>
            <a:r>
              <a:rPr lang="en-US" dirty="0"/>
              <a:t>Convergence, </a:t>
            </a:r>
            <a:r>
              <a:rPr lang="en-US" dirty="0">
                <a:latin typeface="GreekC" panose="00000400000000000000" pitchFamily="2" charset="0"/>
                <a:cs typeface="GreekC" panose="00000400000000000000" pitchFamily="2" charset="0"/>
              </a:rPr>
              <a:t>g</a:t>
            </a:r>
            <a:r>
              <a:rPr lang="en-US" dirty="0"/>
              <a:t>, is angle between Grid and Geodetic North.</a:t>
            </a:r>
          </a:p>
          <a:p>
            <a:pPr lvl="4"/>
            <a:r>
              <a:rPr lang="en-US" dirty="0"/>
              <a:t>0° at CM, increases to E and to W</a:t>
            </a:r>
          </a:p>
          <a:p>
            <a:endParaRPr lang="en-US" dirty="0"/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F1C75652-4014-5FEA-1760-FBE1F1F95546}"/>
              </a:ext>
            </a:extLst>
          </p:cNvPr>
          <p:cNvGrpSpPr/>
          <p:nvPr/>
        </p:nvGrpSpPr>
        <p:grpSpPr>
          <a:xfrm>
            <a:off x="6533929" y="877600"/>
            <a:ext cx="4749846" cy="5372978"/>
            <a:chOff x="6890768" y="568253"/>
            <a:chExt cx="4749846" cy="5372978"/>
          </a:xfrm>
        </p:grpSpPr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20E131B7-863A-E5F4-ED2B-77561928C4DD}"/>
                </a:ext>
              </a:extLst>
            </p:cNvPr>
            <p:cNvGrpSpPr/>
            <p:nvPr/>
          </p:nvGrpSpPr>
          <p:grpSpPr>
            <a:xfrm>
              <a:off x="7799483" y="2198732"/>
              <a:ext cx="2996099" cy="3429000"/>
              <a:chOff x="7799483" y="2198732"/>
              <a:chExt cx="2996099" cy="3429000"/>
            </a:xfrm>
          </p:grpSpPr>
          <p:grpSp>
            <p:nvGrpSpPr>
              <p:cNvPr id="116" name="Group 115">
                <a:extLst>
                  <a:ext uri="{FF2B5EF4-FFF2-40B4-BE49-F238E27FC236}">
                    <a16:creationId xmlns:a16="http://schemas.microsoft.com/office/drawing/2014/main" id="{34004F88-EF40-6D33-40D2-4D6D39688919}"/>
                  </a:ext>
                </a:extLst>
              </p:cNvPr>
              <p:cNvGrpSpPr/>
              <p:nvPr/>
            </p:nvGrpSpPr>
            <p:grpSpPr>
              <a:xfrm>
                <a:off x="7808720" y="2198732"/>
                <a:ext cx="2985654" cy="3429000"/>
                <a:chOff x="6750628" y="1454150"/>
                <a:chExt cx="2985654" cy="4156075"/>
              </a:xfrm>
            </p:grpSpPr>
            <p:sp>
              <p:nvSpPr>
                <p:cNvPr id="119" name="Line 40">
                  <a:extLst>
                    <a:ext uri="{FF2B5EF4-FFF2-40B4-BE49-F238E27FC236}">
                      <a16:creationId xmlns:a16="http://schemas.microsoft.com/office/drawing/2014/main" id="{5D44FCF6-9E67-6CE2-4671-8D2FE70B3FC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508876" y="1454150"/>
                  <a:ext cx="0" cy="4156075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75000"/>
                    </a:schemeClr>
                  </a:solidFill>
                  <a:prstDash val="lg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" name="Line 41">
                  <a:extLst>
                    <a:ext uri="{FF2B5EF4-FFF2-40B4-BE49-F238E27FC236}">
                      <a16:creationId xmlns:a16="http://schemas.microsoft.com/office/drawing/2014/main" id="{F44D477A-031A-9431-E060-F757FFE87EB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967788" y="1454150"/>
                  <a:ext cx="0" cy="4156075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75000"/>
                    </a:schemeClr>
                  </a:solidFill>
                  <a:prstDash val="lg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cxnSp>
              <p:nvCxnSpPr>
                <p:cNvPr id="121" name="Straight Connector 120">
                  <a:extLst>
                    <a:ext uri="{FF2B5EF4-FFF2-40B4-BE49-F238E27FC236}">
                      <a16:creationId xmlns:a16="http://schemas.microsoft.com/office/drawing/2014/main" id="{A47A95FB-3A54-6BCA-E8F8-B14369E29CBC}"/>
                    </a:ext>
                  </a:extLst>
                </p:cNvPr>
                <p:cNvCxnSpPr/>
                <p:nvPr/>
              </p:nvCxnSpPr>
              <p:spPr>
                <a:xfrm>
                  <a:off x="6754091" y="1454727"/>
                  <a:ext cx="2982191" cy="0"/>
                </a:xfrm>
                <a:prstGeom prst="line">
                  <a:avLst/>
                </a:prstGeom>
                <a:ln w="158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>
                  <a:extLst>
                    <a:ext uri="{FF2B5EF4-FFF2-40B4-BE49-F238E27FC236}">
                      <a16:creationId xmlns:a16="http://schemas.microsoft.com/office/drawing/2014/main" id="{DA28243B-8C64-7220-CB57-4FF8F5DFFCBB}"/>
                    </a:ext>
                  </a:extLst>
                </p:cNvPr>
                <p:cNvCxnSpPr/>
                <p:nvPr/>
              </p:nvCxnSpPr>
              <p:spPr>
                <a:xfrm>
                  <a:off x="6750628" y="5607627"/>
                  <a:ext cx="2982191" cy="0"/>
                </a:xfrm>
                <a:prstGeom prst="line">
                  <a:avLst/>
                </a:prstGeom>
                <a:ln w="158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4AED013D-6B3C-8B92-FF98-BB4FE977ED5A}"/>
                  </a:ext>
                </a:extLst>
              </p:cNvPr>
              <p:cNvCxnSpPr/>
              <p:nvPr/>
            </p:nvCxnSpPr>
            <p:spPr>
              <a:xfrm>
                <a:off x="7799483" y="2198732"/>
                <a:ext cx="0" cy="342685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F167E761-D397-AAA7-5198-12276858EA5A}"/>
                  </a:ext>
                </a:extLst>
              </p:cNvPr>
              <p:cNvCxnSpPr/>
              <p:nvPr/>
            </p:nvCxnSpPr>
            <p:spPr>
              <a:xfrm>
                <a:off x="10795582" y="2198732"/>
                <a:ext cx="0" cy="342685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5" name="Line 8">
              <a:extLst>
                <a:ext uri="{FF2B5EF4-FFF2-40B4-BE49-F238E27FC236}">
                  <a16:creationId xmlns:a16="http://schemas.microsoft.com/office/drawing/2014/main" id="{6A5D47C8-4C27-C50D-F76C-05D13B94CF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83700" y="714376"/>
              <a:ext cx="0" cy="5129158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DF07E1D3-7086-B0A8-7AD2-C069B08B4BD9}"/>
                </a:ext>
              </a:extLst>
            </p:cNvPr>
            <p:cNvGrpSpPr/>
            <p:nvPr/>
          </p:nvGrpSpPr>
          <p:grpSpPr>
            <a:xfrm>
              <a:off x="7262813" y="858068"/>
              <a:ext cx="4040187" cy="4791075"/>
              <a:chOff x="7262813" y="714375"/>
              <a:chExt cx="4040187" cy="4791075"/>
            </a:xfrm>
          </p:grpSpPr>
          <p:sp>
            <p:nvSpPr>
              <p:cNvPr id="110" name="Freeform 5">
                <a:extLst>
                  <a:ext uri="{FF2B5EF4-FFF2-40B4-BE49-F238E27FC236}">
                    <a16:creationId xmlns:a16="http://schemas.microsoft.com/office/drawing/2014/main" id="{CE38F667-5F24-5D80-FCE1-B9137D9A69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83700" y="714375"/>
                <a:ext cx="735012" cy="4768850"/>
              </a:xfrm>
              <a:custGeom>
                <a:avLst/>
                <a:gdLst>
                  <a:gd name="T0" fmla="*/ 0 w 2058"/>
                  <a:gd name="T1" fmla="*/ 0 h 13334"/>
                  <a:gd name="T2" fmla="*/ 166 w 2058"/>
                  <a:gd name="T3" fmla="*/ 231 h 13334"/>
                  <a:gd name="T4" fmla="*/ 311 w 2058"/>
                  <a:gd name="T5" fmla="*/ 476 h 13334"/>
                  <a:gd name="T6" fmla="*/ 551 w 2058"/>
                  <a:gd name="T7" fmla="*/ 997 h 13334"/>
                  <a:gd name="T8" fmla="*/ 740 w 2058"/>
                  <a:gd name="T9" fmla="*/ 1544 h 13334"/>
                  <a:gd name="T10" fmla="*/ 899 w 2058"/>
                  <a:gd name="T11" fmla="*/ 2097 h 13334"/>
                  <a:gd name="T12" fmla="*/ 1127 w 2058"/>
                  <a:gd name="T13" fmla="*/ 3030 h 13334"/>
                  <a:gd name="T14" fmla="*/ 1312 w 2058"/>
                  <a:gd name="T15" fmla="*/ 3973 h 13334"/>
                  <a:gd name="T16" fmla="*/ 1467 w 2058"/>
                  <a:gd name="T17" fmla="*/ 4923 h 13334"/>
                  <a:gd name="T18" fmla="*/ 1608 w 2058"/>
                  <a:gd name="T19" fmla="*/ 5874 h 13334"/>
                  <a:gd name="T20" fmla="*/ 1852 w 2058"/>
                  <a:gd name="T21" fmla="*/ 7842 h 13334"/>
                  <a:gd name="T22" fmla="*/ 2015 w 2058"/>
                  <a:gd name="T23" fmla="*/ 9818 h 13334"/>
                  <a:gd name="T24" fmla="*/ 2048 w 2058"/>
                  <a:gd name="T25" fmla="*/ 10696 h 13334"/>
                  <a:gd name="T26" fmla="*/ 2055 w 2058"/>
                  <a:gd name="T27" fmla="*/ 11575 h 13334"/>
                  <a:gd name="T28" fmla="*/ 2058 w 2058"/>
                  <a:gd name="T29" fmla="*/ 13334 h 13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058" h="13334">
                    <a:moveTo>
                      <a:pt x="0" y="0"/>
                    </a:moveTo>
                    <a:lnTo>
                      <a:pt x="166" y="231"/>
                    </a:lnTo>
                    <a:lnTo>
                      <a:pt x="311" y="476"/>
                    </a:lnTo>
                    <a:lnTo>
                      <a:pt x="551" y="997"/>
                    </a:lnTo>
                    <a:lnTo>
                      <a:pt x="740" y="1544"/>
                    </a:lnTo>
                    <a:lnTo>
                      <a:pt x="899" y="2097"/>
                    </a:lnTo>
                    <a:lnTo>
                      <a:pt x="1127" y="3030"/>
                    </a:lnTo>
                    <a:lnTo>
                      <a:pt x="1312" y="3973"/>
                    </a:lnTo>
                    <a:lnTo>
                      <a:pt x="1467" y="4923"/>
                    </a:lnTo>
                    <a:lnTo>
                      <a:pt x="1608" y="5874"/>
                    </a:lnTo>
                    <a:lnTo>
                      <a:pt x="1852" y="7842"/>
                    </a:lnTo>
                    <a:lnTo>
                      <a:pt x="2015" y="9818"/>
                    </a:lnTo>
                    <a:lnTo>
                      <a:pt x="2048" y="10696"/>
                    </a:lnTo>
                    <a:lnTo>
                      <a:pt x="2055" y="11575"/>
                    </a:lnTo>
                    <a:lnTo>
                      <a:pt x="2058" y="13334"/>
                    </a:lnTo>
                  </a:path>
                </a:pathLst>
              </a:cu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Freeform 6">
                <a:extLst>
                  <a:ext uri="{FF2B5EF4-FFF2-40B4-BE49-F238E27FC236}">
                    <a16:creationId xmlns:a16="http://schemas.microsoft.com/office/drawing/2014/main" id="{347C48CB-D985-E49F-524E-844205CB4B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83700" y="714375"/>
                <a:ext cx="1498600" cy="4791075"/>
              </a:xfrm>
              <a:custGeom>
                <a:avLst/>
                <a:gdLst>
                  <a:gd name="T0" fmla="*/ 0 w 4192"/>
                  <a:gd name="T1" fmla="*/ 0 h 13396"/>
                  <a:gd name="T2" fmla="*/ 292 w 4192"/>
                  <a:gd name="T3" fmla="*/ 79 h 13396"/>
                  <a:gd name="T4" fmla="*/ 570 w 4192"/>
                  <a:gd name="T5" fmla="*/ 207 h 13396"/>
                  <a:gd name="T6" fmla="*/ 829 w 4192"/>
                  <a:gd name="T7" fmla="*/ 375 h 13396"/>
                  <a:gd name="T8" fmla="*/ 1062 w 4192"/>
                  <a:gd name="T9" fmla="*/ 571 h 13396"/>
                  <a:gd name="T10" fmla="*/ 1346 w 4192"/>
                  <a:gd name="T11" fmla="*/ 866 h 13396"/>
                  <a:gd name="T12" fmla="*/ 1602 w 4192"/>
                  <a:gd name="T13" fmla="*/ 1189 h 13396"/>
                  <a:gd name="T14" fmla="*/ 1823 w 4192"/>
                  <a:gd name="T15" fmla="*/ 1535 h 13396"/>
                  <a:gd name="T16" fmla="*/ 2004 w 4192"/>
                  <a:gd name="T17" fmla="*/ 1901 h 13396"/>
                  <a:gd name="T18" fmla="*/ 2303 w 4192"/>
                  <a:gd name="T19" fmla="*/ 2688 h 13396"/>
                  <a:gd name="T20" fmla="*/ 2554 w 4192"/>
                  <a:gd name="T21" fmla="*/ 3492 h 13396"/>
                  <a:gd name="T22" fmla="*/ 2776 w 4192"/>
                  <a:gd name="T23" fmla="*/ 4306 h 13396"/>
                  <a:gd name="T24" fmla="*/ 2983 w 4192"/>
                  <a:gd name="T25" fmla="*/ 5123 h 13396"/>
                  <a:gd name="T26" fmla="*/ 3409 w 4192"/>
                  <a:gd name="T27" fmla="*/ 6969 h 13396"/>
                  <a:gd name="T28" fmla="*/ 3751 w 4192"/>
                  <a:gd name="T29" fmla="*/ 8832 h 13396"/>
                  <a:gd name="T30" fmla="*/ 3849 w 4192"/>
                  <a:gd name="T31" fmla="*/ 9589 h 13396"/>
                  <a:gd name="T32" fmla="*/ 3919 w 4192"/>
                  <a:gd name="T33" fmla="*/ 10350 h 13396"/>
                  <a:gd name="T34" fmla="*/ 4041 w 4192"/>
                  <a:gd name="T35" fmla="*/ 11874 h 13396"/>
                  <a:gd name="T36" fmla="*/ 4192 w 4192"/>
                  <a:gd name="T37" fmla="*/ 13396 h 13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192" h="13396">
                    <a:moveTo>
                      <a:pt x="0" y="0"/>
                    </a:moveTo>
                    <a:lnTo>
                      <a:pt x="292" y="79"/>
                    </a:lnTo>
                    <a:lnTo>
                      <a:pt x="570" y="207"/>
                    </a:lnTo>
                    <a:lnTo>
                      <a:pt x="829" y="375"/>
                    </a:lnTo>
                    <a:lnTo>
                      <a:pt x="1062" y="571"/>
                    </a:lnTo>
                    <a:lnTo>
                      <a:pt x="1346" y="866"/>
                    </a:lnTo>
                    <a:lnTo>
                      <a:pt x="1602" y="1189"/>
                    </a:lnTo>
                    <a:lnTo>
                      <a:pt x="1823" y="1535"/>
                    </a:lnTo>
                    <a:lnTo>
                      <a:pt x="2004" y="1901"/>
                    </a:lnTo>
                    <a:lnTo>
                      <a:pt x="2303" y="2688"/>
                    </a:lnTo>
                    <a:lnTo>
                      <a:pt x="2554" y="3492"/>
                    </a:lnTo>
                    <a:lnTo>
                      <a:pt x="2776" y="4306"/>
                    </a:lnTo>
                    <a:lnTo>
                      <a:pt x="2983" y="5123"/>
                    </a:lnTo>
                    <a:lnTo>
                      <a:pt x="3409" y="6969"/>
                    </a:lnTo>
                    <a:lnTo>
                      <a:pt x="3751" y="8832"/>
                    </a:lnTo>
                    <a:lnTo>
                      <a:pt x="3849" y="9589"/>
                    </a:lnTo>
                    <a:lnTo>
                      <a:pt x="3919" y="10350"/>
                    </a:lnTo>
                    <a:lnTo>
                      <a:pt x="4041" y="11874"/>
                    </a:lnTo>
                    <a:lnTo>
                      <a:pt x="4192" y="13396"/>
                    </a:lnTo>
                  </a:path>
                </a:pathLst>
              </a:cu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Freeform 7">
                <a:extLst>
                  <a:ext uri="{FF2B5EF4-FFF2-40B4-BE49-F238E27FC236}">
                    <a16:creationId xmlns:a16="http://schemas.microsoft.com/office/drawing/2014/main" id="{188917B8-2128-6649-D363-681FC5ABC9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83700" y="714375"/>
                <a:ext cx="2019300" cy="3898900"/>
              </a:xfrm>
              <a:custGeom>
                <a:avLst/>
                <a:gdLst>
                  <a:gd name="T0" fmla="*/ 0 w 5648"/>
                  <a:gd name="T1" fmla="*/ 0 h 10899"/>
                  <a:gd name="T2" fmla="*/ 188 w 5648"/>
                  <a:gd name="T3" fmla="*/ 12 h 10899"/>
                  <a:gd name="T4" fmla="*/ 375 w 5648"/>
                  <a:gd name="T5" fmla="*/ 52 h 10899"/>
                  <a:gd name="T6" fmla="*/ 733 w 5648"/>
                  <a:gd name="T7" fmla="*/ 185 h 10899"/>
                  <a:gd name="T8" fmla="*/ 1255 w 5648"/>
                  <a:gd name="T9" fmla="*/ 448 h 10899"/>
                  <a:gd name="T10" fmla="*/ 1738 w 5648"/>
                  <a:gd name="T11" fmla="*/ 774 h 10899"/>
                  <a:gd name="T12" fmla="*/ 2405 w 5648"/>
                  <a:gd name="T13" fmla="*/ 1347 h 10899"/>
                  <a:gd name="T14" fmla="*/ 2713 w 5648"/>
                  <a:gd name="T15" fmla="*/ 1659 h 10899"/>
                  <a:gd name="T16" fmla="*/ 2995 w 5648"/>
                  <a:gd name="T17" fmla="*/ 1995 h 10899"/>
                  <a:gd name="T18" fmla="*/ 3285 w 5648"/>
                  <a:gd name="T19" fmla="*/ 2411 h 10899"/>
                  <a:gd name="T20" fmla="*/ 3545 w 5648"/>
                  <a:gd name="T21" fmla="*/ 2847 h 10899"/>
                  <a:gd name="T22" fmla="*/ 3783 w 5648"/>
                  <a:gd name="T23" fmla="*/ 3297 h 10899"/>
                  <a:gd name="T24" fmla="*/ 4007 w 5648"/>
                  <a:gd name="T25" fmla="*/ 3753 h 10899"/>
                  <a:gd name="T26" fmla="*/ 4406 w 5648"/>
                  <a:gd name="T27" fmla="*/ 4670 h 10899"/>
                  <a:gd name="T28" fmla="*/ 4726 w 5648"/>
                  <a:gd name="T29" fmla="*/ 5617 h 10899"/>
                  <a:gd name="T30" fmla="*/ 4907 w 5648"/>
                  <a:gd name="T31" fmla="*/ 6306 h 10899"/>
                  <a:gd name="T32" fmla="*/ 5062 w 5648"/>
                  <a:gd name="T33" fmla="*/ 7000 h 10899"/>
                  <a:gd name="T34" fmla="*/ 5329 w 5648"/>
                  <a:gd name="T35" fmla="*/ 8400 h 10899"/>
                  <a:gd name="T36" fmla="*/ 5404 w 5648"/>
                  <a:gd name="T37" fmla="*/ 8880 h 10899"/>
                  <a:gd name="T38" fmla="*/ 5462 w 5648"/>
                  <a:gd name="T39" fmla="*/ 9363 h 10899"/>
                  <a:gd name="T40" fmla="*/ 5571 w 5648"/>
                  <a:gd name="T41" fmla="*/ 10329 h 10899"/>
                  <a:gd name="T42" fmla="*/ 5581 w 5648"/>
                  <a:gd name="T43" fmla="*/ 10411 h 10899"/>
                  <a:gd name="T44" fmla="*/ 5593 w 5648"/>
                  <a:gd name="T45" fmla="*/ 10513 h 10899"/>
                  <a:gd name="T46" fmla="*/ 5620 w 5648"/>
                  <a:gd name="T47" fmla="*/ 10731 h 10899"/>
                  <a:gd name="T48" fmla="*/ 5632 w 5648"/>
                  <a:gd name="T49" fmla="*/ 10821 h 10899"/>
                  <a:gd name="T50" fmla="*/ 5641 w 5648"/>
                  <a:gd name="T51" fmla="*/ 10881 h 10899"/>
                  <a:gd name="T52" fmla="*/ 5647 w 5648"/>
                  <a:gd name="T53" fmla="*/ 10899 h 10899"/>
                  <a:gd name="T54" fmla="*/ 5648 w 5648"/>
                  <a:gd name="T55" fmla="*/ 10863 h 108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648" h="10899">
                    <a:moveTo>
                      <a:pt x="0" y="0"/>
                    </a:moveTo>
                    <a:lnTo>
                      <a:pt x="188" y="12"/>
                    </a:lnTo>
                    <a:lnTo>
                      <a:pt x="375" y="52"/>
                    </a:lnTo>
                    <a:lnTo>
                      <a:pt x="733" y="185"/>
                    </a:lnTo>
                    <a:lnTo>
                      <a:pt x="1255" y="448"/>
                    </a:lnTo>
                    <a:lnTo>
                      <a:pt x="1738" y="774"/>
                    </a:lnTo>
                    <a:lnTo>
                      <a:pt x="2405" y="1347"/>
                    </a:lnTo>
                    <a:lnTo>
                      <a:pt x="2713" y="1659"/>
                    </a:lnTo>
                    <a:lnTo>
                      <a:pt x="2995" y="1995"/>
                    </a:lnTo>
                    <a:lnTo>
                      <a:pt x="3285" y="2411"/>
                    </a:lnTo>
                    <a:lnTo>
                      <a:pt x="3545" y="2847"/>
                    </a:lnTo>
                    <a:lnTo>
                      <a:pt x="3783" y="3297"/>
                    </a:lnTo>
                    <a:lnTo>
                      <a:pt x="4007" y="3753"/>
                    </a:lnTo>
                    <a:lnTo>
                      <a:pt x="4406" y="4670"/>
                    </a:lnTo>
                    <a:lnTo>
                      <a:pt x="4726" y="5617"/>
                    </a:lnTo>
                    <a:lnTo>
                      <a:pt x="4907" y="6306"/>
                    </a:lnTo>
                    <a:lnTo>
                      <a:pt x="5062" y="7000"/>
                    </a:lnTo>
                    <a:lnTo>
                      <a:pt x="5329" y="8400"/>
                    </a:lnTo>
                    <a:lnTo>
                      <a:pt x="5404" y="8880"/>
                    </a:lnTo>
                    <a:lnTo>
                      <a:pt x="5462" y="9363"/>
                    </a:lnTo>
                    <a:lnTo>
                      <a:pt x="5571" y="10329"/>
                    </a:lnTo>
                    <a:lnTo>
                      <a:pt x="5581" y="10411"/>
                    </a:lnTo>
                    <a:lnTo>
                      <a:pt x="5593" y="10513"/>
                    </a:lnTo>
                    <a:lnTo>
                      <a:pt x="5620" y="10731"/>
                    </a:lnTo>
                    <a:lnTo>
                      <a:pt x="5632" y="10821"/>
                    </a:lnTo>
                    <a:lnTo>
                      <a:pt x="5641" y="10881"/>
                    </a:lnTo>
                    <a:lnTo>
                      <a:pt x="5647" y="10899"/>
                    </a:lnTo>
                    <a:lnTo>
                      <a:pt x="5648" y="10863"/>
                    </a:lnTo>
                  </a:path>
                </a:pathLst>
              </a:cu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3" name="Freeform 9">
                <a:extLst>
                  <a:ext uri="{FF2B5EF4-FFF2-40B4-BE49-F238E27FC236}">
                    <a16:creationId xmlns:a16="http://schemas.microsoft.com/office/drawing/2014/main" id="{33A544F7-89BA-AD09-A755-0536FC35DC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47100" y="714375"/>
                <a:ext cx="736600" cy="4768850"/>
              </a:xfrm>
              <a:custGeom>
                <a:avLst/>
                <a:gdLst>
                  <a:gd name="T0" fmla="*/ 2058 w 2058"/>
                  <a:gd name="T1" fmla="*/ 0 h 13334"/>
                  <a:gd name="T2" fmla="*/ 1892 w 2058"/>
                  <a:gd name="T3" fmla="*/ 231 h 13334"/>
                  <a:gd name="T4" fmla="*/ 1747 w 2058"/>
                  <a:gd name="T5" fmla="*/ 476 h 13334"/>
                  <a:gd name="T6" fmla="*/ 1507 w 2058"/>
                  <a:gd name="T7" fmla="*/ 997 h 13334"/>
                  <a:gd name="T8" fmla="*/ 1318 w 2058"/>
                  <a:gd name="T9" fmla="*/ 1544 h 13334"/>
                  <a:gd name="T10" fmla="*/ 1159 w 2058"/>
                  <a:gd name="T11" fmla="*/ 2097 h 13334"/>
                  <a:gd name="T12" fmla="*/ 931 w 2058"/>
                  <a:gd name="T13" fmla="*/ 3030 h 13334"/>
                  <a:gd name="T14" fmla="*/ 746 w 2058"/>
                  <a:gd name="T15" fmla="*/ 3973 h 13334"/>
                  <a:gd name="T16" fmla="*/ 591 w 2058"/>
                  <a:gd name="T17" fmla="*/ 4923 h 13334"/>
                  <a:gd name="T18" fmla="*/ 450 w 2058"/>
                  <a:gd name="T19" fmla="*/ 5874 h 13334"/>
                  <a:gd name="T20" fmla="*/ 206 w 2058"/>
                  <a:gd name="T21" fmla="*/ 7842 h 13334"/>
                  <a:gd name="T22" fmla="*/ 43 w 2058"/>
                  <a:gd name="T23" fmla="*/ 9818 h 13334"/>
                  <a:gd name="T24" fmla="*/ 9 w 2058"/>
                  <a:gd name="T25" fmla="*/ 10696 h 13334"/>
                  <a:gd name="T26" fmla="*/ 3 w 2058"/>
                  <a:gd name="T27" fmla="*/ 11575 h 13334"/>
                  <a:gd name="T28" fmla="*/ 0 w 2058"/>
                  <a:gd name="T29" fmla="*/ 13334 h 13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058" h="13334">
                    <a:moveTo>
                      <a:pt x="2058" y="0"/>
                    </a:moveTo>
                    <a:lnTo>
                      <a:pt x="1892" y="231"/>
                    </a:lnTo>
                    <a:lnTo>
                      <a:pt x="1747" y="476"/>
                    </a:lnTo>
                    <a:lnTo>
                      <a:pt x="1507" y="997"/>
                    </a:lnTo>
                    <a:lnTo>
                      <a:pt x="1318" y="1544"/>
                    </a:lnTo>
                    <a:lnTo>
                      <a:pt x="1159" y="2097"/>
                    </a:lnTo>
                    <a:lnTo>
                      <a:pt x="931" y="3030"/>
                    </a:lnTo>
                    <a:lnTo>
                      <a:pt x="746" y="3973"/>
                    </a:lnTo>
                    <a:lnTo>
                      <a:pt x="591" y="4923"/>
                    </a:lnTo>
                    <a:lnTo>
                      <a:pt x="450" y="5874"/>
                    </a:lnTo>
                    <a:lnTo>
                      <a:pt x="206" y="7842"/>
                    </a:lnTo>
                    <a:lnTo>
                      <a:pt x="43" y="9818"/>
                    </a:lnTo>
                    <a:lnTo>
                      <a:pt x="9" y="10696"/>
                    </a:lnTo>
                    <a:lnTo>
                      <a:pt x="3" y="11575"/>
                    </a:lnTo>
                    <a:lnTo>
                      <a:pt x="0" y="13334"/>
                    </a:lnTo>
                  </a:path>
                </a:pathLst>
              </a:cu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Freeform 10">
                <a:extLst>
                  <a:ext uri="{FF2B5EF4-FFF2-40B4-BE49-F238E27FC236}">
                    <a16:creationId xmlns:a16="http://schemas.microsoft.com/office/drawing/2014/main" id="{60EAFFF6-537F-C94C-3E40-ED1A415D04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83513" y="714375"/>
                <a:ext cx="1500187" cy="4791075"/>
              </a:xfrm>
              <a:custGeom>
                <a:avLst/>
                <a:gdLst>
                  <a:gd name="T0" fmla="*/ 4192 w 4192"/>
                  <a:gd name="T1" fmla="*/ 0 h 13396"/>
                  <a:gd name="T2" fmla="*/ 3900 w 4192"/>
                  <a:gd name="T3" fmla="*/ 79 h 13396"/>
                  <a:gd name="T4" fmla="*/ 3622 w 4192"/>
                  <a:gd name="T5" fmla="*/ 207 h 13396"/>
                  <a:gd name="T6" fmla="*/ 3363 w 4192"/>
                  <a:gd name="T7" fmla="*/ 375 h 13396"/>
                  <a:gd name="T8" fmla="*/ 3130 w 4192"/>
                  <a:gd name="T9" fmla="*/ 571 h 13396"/>
                  <a:gd name="T10" fmla="*/ 2846 w 4192"/>
                  <a:gd name="T11" fmla="*/ 866 h 13396"/>
                  <a:gd name="T12" fmla="*/ 2590 w 4192"/>
                  <a:gd name="T13" fmla="*/ 1189 h 13396"/>
                  <a:gd name="T14" fmla="*/ 2369 w 4192"/>
                  <a:gd name="T15" fmla="*/ 1535 h 13396"/>
                  <a:gd name="T16" fmla="*/ 2188 w 4192"/>
                  <a:gd name="T17" fmla="*/ 1901 h 13396"/>
                  <a:gd name="T18" fmla="*/ 1889 w 4192"/>
                  <a:gd name="T19" fmla="*/ 2688 h 13396"/>
                  <a:gd name="T20" fmla="*/ 1638 w 4192"/>
                  <a:gd name="T21" fmla="*/ 3492 h 13396"/>
                  <a:gd name="T22" fmla="*/ 1416 w 4192"/>
                  <a:gd name="T23" fmla="*/ 4306 h 13396"/>
                  <a:gd name="T24" fmla="*/ 1209 w 4192"/>
                  <a:gd name="T25" fmla="*/ 5123 h 13396"/>
                  <a:gd name="T26" fmla="*/ 782 w 4192"/>
                  <a:gd name="T27" fmla="*/ 6969 h 13396"/>
                  <a:gd name="T28" fmla="*/ 441 w 4192"/>
                  <a:gd name="T29" fmla="*/ 8832 h 13396"/>
                  <a:gd name="T30" fmla="*/ 342 w 4192"/>
                  <a:gd name="T31" fmla="*/ 9589 h 13396"/>
                  <a:gd name="T32" fmla="*/ 273 w 4192"/>
                  <a:gd name="T33" fmla="*/ 10350 h 13396"/>
                  <a:gd name="T34" fmla="*/ 150 w 4192"/>
                  <a:gd name="T35" fmla="*/ 11874 h 13396"/>
                  <a:gd name="T36" fmla="*/ 0 w 4192"/>
                  <a:gd name="T37" fmla="*/ 13396 h 13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192" h="13396">
                    <a:moveTo>
                      <a:pt x="4192" y="0"/>
                    </a:moveTo>
                    <a:lnTo>
                      <a:pt x="3900" y="79"/>
                    </a:lnTo>
                    <a:lnTo>
                      <a:pt x="3622" y="207"/>
                    </a:lnTo>
                    <a:lnTo>
                      <a:pt x="3363" y="375"/>
                    </a:lnTo>
                    <a:lnTo>
                      <a:pt x="3130" y="571"/>
                    </a:lnTo>
                    <a:lnTo>
                      <a:pt x="2846" y="866"/>
                    </a:lnTo>
                    <a:lnTo>
                      <a:pt x="2590" y="1189"/>
                    </a:lnTo>
                    <a:lnTo>
                      <a:pt x="2369" y="1535"/>
                    </a:lnTo>
                    <a:lnTo>
                      <a:pt x="2188" y="1901"/>
                    </a:lnTo>
                    <a:lnTo>
                      <a:pt x="1889" y="2688"/>
                    </a:lnTo>
                    <a:lnTo>
                      <a:pt x="1638" y="3492"/>
                    </a:lnTo>
                    <a:lnTo>
                      <a:pt x="1416" y="4306"/>
                    </a:lnTo>
                    <a:lnTo>
                      <a:pt x="1209" y="5123"/>
                    </a:lnTo>
                    <a:lnTo>
                      <a:pt x="782" y="6969"/>
                    </a:lnTo>
                    <a:lnTo>
                      <a:pt x="441" y="8832"/>
                    </a:lnTo>
                    <a:lnTo>
                      <a:pt x="342" y="9589"/>
                    </a:lnTo>
                    <a:lnTo>
                      <a:pt x="273" y="10350"/>
                    </a:lnTo>
                    <a:lnTo>
                      <a:pt x="150" y="11874"/>
                    </a:lnTo>
                    <a:lnTo>
                      <a:pt x="0" y="13396"/>
                    </a:lnTo>
                  </a:path>
                </a:pathLst>
              </a:cu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Freeform 11">
                <a:extLst>
                  <a:ext uri="{FF2B5EF4-FFF2-40B4-BE49-F238E27FC236}">
                    <a16:creationId xmlns:a16="http://schemas.microsoft.com/office/drawing/2014/main" id="{0EE00AAE-B7C4-5757-3A46-18E34F01B6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2813" y="714375"/>
                <a:ext cx="2020887" cy="3898900"/>
              </a:xfrm>
              <a:custGeom>
                <a:avLst/>
                <a:gdLst>
                  <a:gd name="T0" fmla="*/ 5648 w 5648"/>
                  <a:gd name="T1" fmla="*/ 0 h 10899"/>
                  <a:gd name="T2" fmla="*/ 5459 w 5648"/>
                  <a:gd name="T3" fmla="*/ 12 h 10899"/>
                  <a:gd name="T4" fmla="*/ 5273 w 5648"/>
                  <a:gd name="T5" fmla="*/ 52 h 10899"/>
                  <a:gd name="T6" fmla="*/ 4914 w 5648"/>
                  <a:gd name="T7" fmla="*/ 185 h 10899"/>
                  <a:gd name="T8" fmla="*/ 4393 w 5648"/>
                  <a:gd name="T9" fmla="*/ 448 h 10899"/>
                  <a:gd name="T10" fmla="*/ 3909 w 5648"/>
                  <a:gd name="T11" fmla="*/ 774 h 10899"/>
                  <a:gd name="T12" fmla="*/ 3243 w 5648"/>
                  <a:gd name="T13" fmla="*/ 1347 h 10899"/>
                  <a:gd name="T14" fmla="*/ 2934 w 5648"/>
                  <a:gd name="T15" fmla="*/ 1659 h 10899"/>
                  <a:gd name="T16" fmla="*/ 2653 w 5648"/>
                  <a:gd name="T17" fmla="*/ 1995 h 10899"/>
                  <a:gd name="T18" fmla="*/ 2363 w 5648"/>
                  <a:gd name="T19" fmla="*/ 2411 h 10899"/>
                  <a:gd name="T20" fmla="*/ 2103 w 5648"/>
                  <a:gd name="T21" fmla="*/ 2847 h 10899"/>
                  <a:gd name="T22" fmla="*/ 1864 w 5648"/>
                  <a:gd name="T23" fmla="*/ 3297 h 10899"/>
                  <a:gd name="T24" fmla="*/ 1641 w 5648"/>
                  <a:gd name="T25" fmla="*/ 3753 h 10899"/>
                  <a:gd name="T26" fmla="*/ 1242 w 5648"/>
                  <a:gd name="T27" fmla="*/ 4670 h 10899"/>
                  <a:gd name="T28" fmla="*/ 922 w 5648"/>
                  <a:gd name="T29" fmla="*/ 5617 h 10899"/>
                  <a:gd name="T30" fmla="*/ 741 w 5648"/>
                  <a:gd name="T31" fmla="*/ 6306 h 10899"/>
                  <a:gd name="T32" fmla="*/ 585 w 5648"/>
                  <a:gd name="T33" fmla="*/ 7000 h 10899"/>
                  <a:gd name="T34" fmla="*/ 318 w 5648"/>
                  <a:gd name="T35" fmla="*/ 8400 h 10899"/>
                  <a:gd name="T36" fmla="*/ 244 w 5648"/>
                  <a:gd name="T37" fmla="*/ 8880 h 10899"/>
                  <a:gd name="T38" fmla="*/ 186 w 5648"/>
                  <a:gd name="T39" fmla="*/ 9363 h 10899"/>
                  <a:gd name="T40" fmla="*/ 77 w 5648"/>
                  <a:gd name="T41" fmla="*/ 10329 h 10899"/>
                  <a:gd name="T42" fmla="*/ 67 w 5648"/>
                  <a:gd name="T43" fmla="*/ 10411 h 10899"/>
                  <a:gd name="T44" fmla="*/ 55 w 5648"/>
                  <a:gd name="T45" fmla="*/ 10513 h 10899"/>
                  <a:gd name="T46" fmla="*/ 28 w 5648"/>
                  <a:gd name="T47" fmla="*/ 10731 h 10899"/>
                  <a:gd name="T48" fmla="*/ 16 w 5648"/>
                  <a:gd name="T49" fmla="*/ 10821 h 10899"/>
                  <a:gd name="T50" fmla="*/ 7 w 5648"/>
                  <a:gd name="T51" fmla="*/ 10881 h 10899"/>
                  <a:gd name="T52" fmla="*/ 1 w 5648"/>
                  <a:gd name="T53" fmla="*/ 10899 h 10899"/>
                  <a:gd name="T54" fmla="*/ 0 w 5648"/>
                  <a:gd name="T55" fmla="*/ 10863 h 108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648" h="10899">
                    <a:moveTo>
                      <a:pt x="5648" y="0"/>
                    </a:moveTo>
                    <a:lnTo>
                      <a:pt x="5459" y="12"/>
                    </a:lnTo>
                    <a:lnTo>
                      <a:pt x="5273" y="52"/>
                    </a:lnTo>
                    <a:lnTo>
                      <a:pt x="4914" y="185"/>
                    </a:lnTo>
                    <a:lnTo>
                      <a:pt x="4393" y="448"/>
                    </a:lnTo>
                    <a:lnTo>
                      <a:pt x="3909" y="774"/>
                    </a:lnTo>
                    <a:lnTo>
                      <a:pt x="3243" y="1347"/>
                    </a:lnTo>
                    <a:lnTo>
                      <a:pt x="2934" y="1659"/>
                    </a:lnTo>
                    <a:lnTo>
                      <a:pt x="2653" y="1995"/>
                    </a:lnTo>
                    <a:lnTo>
                      <a:pt x="2363" y="2411"/>
                    </a:lnTo>
                    <a:lnTo>
                      <a:pt x="2103" y="2847"/>
                    </a:lnTo>
                    <a:lnTo>
                      <a:pt x="1864" y="3297"/>
                    </a:lnTo>
                    <a:lnTo>
                      <a:pt x="1641" y="3753"/>
                    </a:lnTo>
                    <a:lnTo>
                      <a:pt x="1242" y="4670"/>
                    </a:lnTo>
                    <a:lnTo>
                      <a:pt x="922" y="5617"/>
                    </a:lnTo>
                    <a:lnTo>
                      <a:pt x="741" y="6306"/>
                    </a:lnTo>
                    <a:lnTo>
                      <a:pt x="585" y="7000"/>
                    </a:lnTo>
                    <a:lnTo>
                      <a:pt x="318" y="8400"/>
                    </a:lnTo>
                    <a:lnTo>
                      <a:pt x="244" y="8880"/>
                    </a:lnTo>
                    <a:lnTo>
                      <a:pt x="186" y="9363"/>
                    </a:lnTo>
                    <a:lnTo>
                      <a:pt x="77" y="10329"/>
                    </a:lnTo>
                    <a:lnTo>
                      <a:pt x="67" y="10411"/>
                    </a:lnTo>
                    <a:lnTo>
                      <a:pt x="55" y="10513"/>
                    </a:lnTo>
                    <a:lnTo>
                      <a:pt x="28" y="10731"/>
                    </a:lnTo>
                    <a:lnTo>
                      <a:pt x="16" y="10821"/>
                    </a:lnTo>
                    <a:lnTo>
                      <a:pt x="7" y="10881"/>
                    </a:lnTo>
                    <a:lnTo>
                      <a:pt x="1" y="10899"/>
                    </a:lnTo>
                    <a:lnTo>
                      <a:pt x="0" y="10863"/>
                    </a:lnTo>
                  </a:path>
                </a:pathLst>
              </a:cu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A5CCA427-0605-135C-BBED-F964A6952EBE}"/>
                </a:ext>
              </a:extLst>
            </p:cNvPr>
            <p:cNvSpPr txBox="1"/>
            <p:nvPr/>
          </p:nvSpPr>
          <p:spPr>
            <a:xfrm>
              <a:off x="9210226" y="568253"/>
              <a:ext cx="118780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33CC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rPr>
                <a:t>Geodetic N</a:t>
              </a:r>
            </a:p>
          </p:txBody>
        </p: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7E49C0EB-2837-7169-E9DC-3E0447B6CBE7}"/>
                </a:ext>
              </a:extLst>
            </p:cNvPr>
            <p:cNvGrpSpPr/>
            <p:nvPr/>
          </p:nvGrpSpPr>
          <p:grpSpPr>
            <a:xfrm>
              <a:off x="10336855" y="1344524"/>
              <a:ext cx="511679" cy="4011248"/>
              <a:chOff x="10336855" y="1344524"/>
              <a:chExt cx="511679" cy="4011248"/>
            </a:xfrm>
          </p:grpSpPr>
          <p:cxnSp>
            <p:nvCxnSpPr>
              <p:cNvPr id="108" name="Straight Arrow Connector 107">
                <a:extLst>
                  <a:ext uri="{FF2B5EF4-FFF2-40B4-BE49-F238E27FC236}">
                    <a16:creationId xmlns:a16="http://schemas.microsoft.com/office/drawing/2014/main" id="{2E7CA2A5-3B6D-62FC-FD05-20D4A94A992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580914" y="1698172"/>
                <a:ext cx="0" cy="365760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D92A856E-9D73-F430-BD4E-D98E96AB7474}"/>
                  </a:ext>
                </a:extLst>
              </p:cNvPr>
              <p:cNvSpPr txBox="1"/>
              <p:nvPr/>
            </p:nvSpPr>
            <p:spPr>
              <a:xfrm>
                <a:off x="10336855" y="1344524"/>
                <a:ext cx="51167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Roboto Condensed Light" panose="02000000000000000000" pitchFamily="2" charset="0"/>
                    <a:ea typeface="Roboto Condensed Light" panose="02000000000000000000" pitchFamily="2" charset="0"/>
                    <a:cs typeface="Roboto Condensed Light" panose="02000000000000000000" pitchFamily="2" charset="0"/>
                  </a:rPr>
                  <a:t>Grid</a:t>
                </a:r>
              </a:p>
            </p:txBody>
          </p: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74F87EE5-3196-FE50-032E-5E0EE1A0BFC9}"/>
                </a:ext>
              </a:extLst>
            </p:cNvPr>
            <p:cNvGrpSpPr/>
            <p:nvPr/>
          </p:nvGrpSpPr>
          <p:grpSpPr>
            <a:xfrm>
              <a:off x="7732993" y="1366296"/>
              <a:ext cx="511679" cy="4011248"/>
              <a:chOff x="7732993" y="1366296"/>
              <a:chExt cx="511679" cy="4011248"/>
            </a:xfrm>
          </p:grpSpPr>
          <p:cxnSp>
            <p:nvCxnSpPr>
              <p:cNvPr id="106" name="Straight Arrow Connector 105">
                <a:extLst>
                  <a:ext uri="{FF2B5EF4-FFF2-40B4-BE49-F238E27FC236}">
                    <a16:creationId xmlns:a16="http://schemas.microsoft.com/office/drawing/2014/main" id="{CD75A143-5A6D-748B-64E4-33CCEFDCEE8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977052" y="1719944"/>
                <a:ext cx="0" cy="365760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DFF15E2B-2277-C376-2375-C808444AC3ED}"/>
                  </a:ext>
                </a:extLst>
              </p:cNvPr>
              <p:cNvSpPr txBox="1"/>
              <p:nvPr/>
            </p:nvSpPr>
            <p:spPr>
              <a:xfrm>
                <a:off x="7732993" y="1366296"/>
                <a:ext cx="51167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Roboto Condensed Light" panose="02000000000000000000" pitchFamily="2" charset="0"/>
                    <a:ea typeface="Roboto Condensed Light" panose="02000000000000000000" pitchFamily="2" charset="0"/>
                    <a:cs typeface="Roboto Condensed Light" panose="02000000000000000000" pitchFamily="2" charset="0"/>
                  </a:rPr>
                  <a:t>Grid</a:t>
                </a:r>
              </a:p>
            </p:txBody>
          </p: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33B6C055-02D8-F0F9-047D-9588616A7AEE}"/>
                </a:ext>
              </a:extLst>
            </p:cNvPr>
            <p:cNvGrpSpPr/>
            <p:nvPr/>
          </p:nvGrpSpPr>
          <p:grpSpPr>
            <a:xfrm>
              <a:off x="7262813" y="2082159"/>
              <a:ext cx="4296211" cy="3859072"/>
              <a:chOff x="5894847" y="696642"/>
              <a:chExt cx="5259788" cy="4724605"/>
            </a:xfrm>
          </p:grpSpPr>
          <p:cxnSp>
            <p:nvCxnSpPr>
              <p:cNvPr id="102" name="Straight Arrow Connector 101">
                <a:extLst>
                  <a:ext uri="{FF2B5EF4-FFF2-40B4-BE49-F238E27FC236}">
                    <a16:creationId xmlns:a16="http://schemas.microsoft.com/office/drawing/2014/main" id="{8156E01E-464B-FE03-D890-197FEA5D38A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106963" y="1094369"/>
                <a:ext cx="0" cy="4222846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Arrow Connector 102">
                <a:extLst>
                  <a:ext uri="{FF2B5EF4-FFF2-40B4-BE49-F238E27FC236}">
                    <a16:creationId xmlns:a16="http://schemas.microsoft.com/office/drawing/2014/main" id="{CF23D91B-3EC1-E72F-AD00-96D3D37229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06964" y="5301637"/>
                <a:ext cx="4678658" cy="0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21EB723B-4C85-81A2-DFDA-B0AFCC4BD930}"/>
                  </a:ext>
                </a:extLst>
              </p:cNvPr>
              <p:cNvSpPr txBox="1"/>
              <p:nvPr/>
            </p:nvSpPr>
            <p:spPr>
              <a:xfrm>
                <a:off x="5894847" y="696642"/>
                <a:ext cx="3145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N</a:t>
                </a:r>
              </a:p>
            </p:txBody>
          </p: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82044A01-C186-61F3-0F4C-039AB16FA9CE}"/>
                  </a:ext>
                </a:extLst>
              </p:cNvPr>
              <p:cNvSpPr txBox="1"/>
              <p:nvPr/>
            </p:nvSpPr>
            <p:spPr>
              <a:xfrm>
                <a:off x="10849743" y="5113470"/>
                <a:ext cx="30489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E</a:t>
                </a:r>
              </a:p>
            </p:txBody>
          </p:sp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A04AEB2D-1BC8-6144-0FFF-0CAB8A3F0E25}"/>
                </a:ext>
              </a:extLst>
            </p:cNvPr>
            <p:cNvGrpSpPr/>
            <p:nvPr/>
          </p:nvGrpSpPr>
          <p:grpSpPr>
            <a:xfrm>
              <a:off x="7334269" y="2903164"/>
              <a:ext cx="184791" cy="194190"/>
              <a:chOff x="6351733" y="3695325"/>
              <a:chExt cx="184791" cy="194190"/>
            </a:xfrm>
          </p:grpSpPr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CBCCFFB2-C493-D27B-2411-72A224A27AD7}"/>
                  </a:ext>
                </a:extLst>
              </p:cNvPr>
              <p:cNvCxnSpPr/>
              <p:nvPr/>
            </p:nvCxnSpPr>
            <p:spPr>
              <a:xfrm flipH="1">
                <a:off x="6351733" y="3695325"/>
                <a:ext cx="184791" cy="115511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A395CE49-81BF-0F31-1DB1-58DB220F2F73}"/>
                  </a:ext>
                </a:extLst>
              </p:cNvPr>
              <p:cNvCxnSpPr/>
              <p:nvPr/>
            </p:nvCxnSpPr>
            <p:spPr>
              <a:xfrm flipH="1">
                <a:off x="6351733" y="3774004"/>
                <a:ext cx="184791" cy="115511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A0015B8F-BBC0-AEC5-01A1-DD551A127C38}"/>
                </a:ext>
              </a:extLst>
            </p:cNvPr>
            <p:cNvGrpSpPr/>
            <p:nvPr/>
          </p:nvGrpSpPr>
          <p:grpSpPr>
            <a:xfrm>
              <a:off x="9194441" y="2903164"/>
              <a:ext cx="184791" cy="194190"/>
              <a:chOff x="6351733" y="3695325"/>
              <a:chExt cx="184791" cy="194190"/>
            </a:xfrm>
          </p:grpSpPr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77A3272C-EB2D-DF2D-85F9-CACE0B9897FB}"/>
                  </a:ext>
                </a:extLst>
              </p:cNvPr>
              <p:cNvCxnSpPr/>
              <p:nvPr/>
            </p:nvCxnSpPr>
            <p:spPr>
              <a:xfrm flipH="1">
                <a:off x="6351733" y="3695325"/>
                <a:ext cx="184791" cy="115511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17ADF215-829F-900A-D354-C35B753B0251}"/>
                  </a:ext>
                </a:extLst>
              </p:cNvPr>
              <p:cNvCxnSpPr/>
              <p:nvPr/>
            </p:nvCxnSpPr>
            <p:spPr>
              <a:xfrm flipH="1">
                <a:off x="6351733" y="3774004"/>
                <a:ext cx="184791" cy="115511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4CB26941-BEB0-5C64-F317-16CC02C451D6}"/>
                </a:ext>
              </a:extLst>
            </p:cNvPr>
            <p:cNvSpPr txBox="1"/>
            <p:nvPr/>
          </p:nvSpPr>
          <p:spPr>
            <a:xfrm rot="16200000">
              <a:off x="8830533" y="1512490"/>
              <a:ext cx="87716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FF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rPr>
                <a:t>Central</a:t>
              </a:r>
            </a:p>
            <a:p>
              <a:pPr algn="ctr"/>
              <a:r>
                <a:rPr lang="en-US" sz="1600" dirty="0">
                  <a:solidFill>
                    <a:srgbClr val="0000FF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rPr>
                <a:t>Meridian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956B7E18-A3B2-994D-FC1C-EA8B84E2B6EB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10299311" y="2187740"/>
              <a:ext cx="3321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GreekC" panose="00000400000000000000" pitchFamily="2" charset="0"/>
                  <a:cs typeface="GreekC" panose="00000400000000000000" pitchFamily="2" charset="0"/>
                </a:rPr>
                <a:t>g</a:t>
              </a:r>
            </a:p>
          </p:txBody>
        </p:sp>
        <p:sp>
          <p:nvSpPr>
            <p:cNvPr id="95" name="Arc 94">
              <a:extLst>
                <a:ext uri="{FF2B5EF4-FFF2-40B4-BE49-F238E27FC236}">
                  <a16:creationId xmlns:a16="http://schemas.microsoft.com/office/drawing/2014/main" id="{C501B25A-3464-53B2-D12D-1754E76C8B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500256" y="2568316"/>
              <a:ext cx="2140358" cy="2140358"/>
            </a:xfrm>
            <a:prstGeom prst="arc">
              <a:avLst>
                <a:gd name="adj1" fmla="val 15447232"/>
                <a:gd name="adj2" fmla="val 16231216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8E489C22-15CD-BC26-CFEE-DEA45D7641B6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7957310" y="2259920"/>
              <a:ext cx="3321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GreekC" panose="00000400000000000000" pitchFamily="2" charset="0"/>
                  <a:cs typeface="GreekC" panose="00000400000000000000" pitchFamily="2" charset="0"/>
                </a:rPr>
                <a:t>g</a:t>
              </a:r>
            </a:p>
          </p:txBody>
        </p:sp>
        <p:sp>
          <p:nvSpPr>
            <p:cNvPr id="97" name="Arc 96">
              <a:extLst>
                <a:ext uri="{FF2B5EF4-FFF2-40B4-BE49-F238E27FC236}">
                  <a16:creationId xmlns:a16="http://schemas.microsoft.com/office/drawing/2014/main" id="{FD21D6AA-4753-E8EA-EA2F-D8986A8AE2D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90768" y="2645680"/>
              <a:ext cx="2140358" cy="2140358"/>
            </a:xfrm>
            <a:prstGeom prst="arc">
              <a:avLst>
                <a:gd name="adj1" fmla="val 16252621"/>
                <a:gd name="adj2" fmla="val 16986768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967171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7A319D4-FBE3-407C-AD2E-C4976E60E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V. Wisconsin Coordinate Systems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F3D54F-28A5-4F7C-B455-86C9BDCA0D0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2" name="Picture Placeholder 21">
            <a:extLst>
              <a:ext uri="{FF2B5EF4-FFF2-40B4-BE49-F238E27FC236}">
                <a16:creationId xmlns:a16="http://schemas.microsoft.com/office/drawing/2014/main" id="{3EE549FC-1AF3-4E39-D810-21ABAC191D1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14" b="9814"/>
          <a:stretch>
            <a:fillRect/>
          </a:stretch>
        </p:blipFill>
        <p:spPr>
          <a:xfrm>
            <a:off x="287338" y="0"/>
            <a:ext cx="6205537" cy="6727825"/>
          </a:xfrm>
        </p:spPr>
      </p:pic>
    </p:spTree>
    <p:extLst>
      <p:ext uri="{BB962C8B-B14F-4D97-AF65-F5344CB8AC3E}">
        <p14:creationId xmlns:p14="http://schemas.microsoft.com/office/powerpoint/2010/main" val="23351880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0373B62-91FF-B1B6-534F-8FF3AE78E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V. Wisconsin Coordinate Systems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E4E91A7-E5B3-BCF7-666C-46D274F9C92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1. State Plane Coordinate (SPC) system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DE857C0E-EE63-9937-FF6A-7C34BF9B0B97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/>
              <a:t>2. Universal Transverse Mercator (UTM)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6B1AE6D-D3D2-44A5-AC63-A778D4FBB8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A. Nationally Defined &amp; Supported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5152082"/>
              </p:ext>
            </p:extLst>
          </p:nvPr>
        </p:nvGraphicFramePr>
        <p:xfrm>
          <a:off x="1371600" y="4800600"/>
          <a:ext cx="2926702" cy="124968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7112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54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Projection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Conic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Zones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Max Distortion</a:t>
                      </a:r>
                    </a:p>
                    <a:p>
                      <a:pPr algn="ctr"/>
                      <a:r>
                        <a:rPr lang="en-US" sz="1600" b="0" dirty="0"/>
                        <a:t>(ellipsoid to grid)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1/10,000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3515314"/>
                  </a:ext>
                </a:extLst>
              </a:tr>
            </a:tbl>
          </a:graphicData>
        </a:graphic>
      </p:graphicFrame>
      <p:pic>
        <p:nvPicPr>
          <p:cNvPr id="19" name="Picture 18" descr="Wis_SPC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19161" y="2129883"/>
            <a:ext cx="2841424" cy="2606040"/>
          </a:xfrm>
          <a:prstGeom prst="rect">
            <a:avLst/>
          </a:prstGeom>
        </p:spPr>
      </p:pic>
      <p:pic>
        <p:nvPicPr>
          <p:cNvPr id="9" name="Picture 8" descr="Wis_SPC.png">
            <a:extLst>
              <a:ext uri="{FF2B5EF4-FFF2-40B4-BE49-F238E27FC236}">
                <a16:creationId xmlns:a16="http://schemas.microsoft.com/office/drawing/2014/main" id="{0D0A0D8D-845E-BD28-23B1-EAD3AE4E5A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54677" y="2129883"/>
            <a:ext cx="2846015" cy="2606040"/>
          </a:xfrm>
          <a:prstGeom prst="rect">
            <a:avLst/>
          </a:prstGeom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7462A50B-983E-F62D-FBE8-063AD91F9E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5945099"/>
              </p:ext>
            </p:extLst>
          </p:nvPr>
        </p:nvGraphicFramePr>
        <p:xfrm>
          <a:off x="6858000" y="4800600"/>
          <a:ext cx="2926702" cy="124968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678161">
                  <a:extLst>
                    <a:ext uri="{9D8B030D-6E8A-4147-A177-3AD203B41FA5}">
                      <a16:colId xmlns:a16="http://schemas.microsoft.com/office/drawing/2014/main" val="3587315450"/>
                    </a:ext>
                  </a:extLst>
                </a:gridCol>
                <a:gridCol w="1248541">
                  <a:extLst>
                    <a:ext uri="{9D8B030D-6E8A-4147-A177-3AD203B41FA5}">
                      <a16:colId xmlns:a16="http://schemas.microsoft.com/office/drawing/2014/main" val="8567402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Projection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/>
                        <a:t>Cylindric</a:t>
                      </a:r>
                      <a:endParaRPr lang="en-US" sz="16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39563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Zones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2362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Max Distortion</a:t>
                      </a:r>
                    </a:p>
                    <a:p>
                      <a:pPr algn="ctr"/>
                      <a:r>
                        <a:rPr lang="en-US" sz="1600" b="0" dirty="0"/>
                        <a:t>(ellipsoid to grid)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1/2500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28512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08497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8EA29-79BA-D71F-9897-03849E42E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V. Wisconsin Coordinate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1. Wisconsin Transverse Mercator (WTM) System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203D4E-B1FF-4523-7ED7-2FBE47C84417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Developed by WisDNR to facilitate statewide coverage on a single coord grid.</a:t>
            </a:r>
          </a:p>
          <a:p>
            <a:r>
              <a:rPr lang="en-US" dirty="0"/>
              <a:t>Modified UTM</a:t>
            </a:r>
          </a:p>
          <a:p>
            <a:pPr lvl="1"/>
            <a:r>
              <a:rPr lang="en-US" dirty="0"/>
              <a:t>Cylindric projection rotated 3° placing it halfway between UTM Zones 15 &amp; 16.</a:t>
            </a:r>
          </a:p>
          <a:p>
            <a:pPr lvl="1"/>
            <a:endParaRPr lang="en-US" dirty="0"/>
          </a:p>
          <a:p>
            <a:r>
              <a:rPr lang="en-US" dirty="0"/>
              <a:t>WisDNR data is generally provided in WTM system.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8CFC68-B418-3FB2-3FAF-6C9A4DC5C7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B. Locally Defined and Supported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981835"/>
              </p:ext>
            </p:extLst>
          </p:nvPr>
        </p:nvGraphicFramePr>
        <p:xfrm>
          <a:off x="1371600" y="4800600"/>
          <a:ext cx="2926702" cy="12496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6891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7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Projection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/>
                        <a:t>Cylindric</a:t>
                      </a:r>
                      <a:endParaRPr lang="en-US" sz="16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Zones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Max Distortion</a:t>
                      </a:r>
                    </a:p>
                    <a:p>
                      <a:pPr algn="ctr"/>
                      <a:r>
                        <a:rPr lang="en-US" sz="1600" b="0" dirty="0"/>
                        <a:t>(ellipsoid to grid)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1/2500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1295275"/>
                  </a:ext>
                </a:extLst>
              </a:tr>
            </a:tbl>
          </a:graphicData>
        </a:graphic>
      </p:graphicFrame>
      <p:pic>
        <p:nvPicPr>
          <p:cNvPr id="6" name="Picture 5" descr="Wis_SPC.png">
            <a:extLst>
              <a:ext uri="{FF2B5EF4-FFF2-40B4-BE49-F238E27FC236}">
                <a16:creationId xmlns:a16="http://schemas.microsoft.com/office/drawing/2014/main" id="{DBBC55A2-3EE3-EBE2-4F47-C9699282CC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16598" y="2131598"/>
            <a:ext cx="2846016" cy="260604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A1FAD2-7621-19D0-AB8A-76E357C53B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1D5BC-D882-988A-1B4C-2DAA5DFF5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V. Wisconsin Coordinate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55735-64E0-7A90-5AE3-B30FB841416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2. Low Distortion Projections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CCD8A2-9A1B-38D4-B357-876BCEEAF81B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263639" y="1600200"/>
            <a:ext cx="5457305" cy="4980709"/>
          </a:xfrm>
        </p:spPr>
        <p:txBody>
          <a:bodyPr/>
          <a:lstStyle/>
          <a:p>
            <a:r>
              <a:rPr lang="en-US" dirty="0"/>
              <a:t>a. WCCS - Wis County Coord Systems</a:t>
            </a:r>
          </a:p>
          <a:p>
            <a:pPr lvl="1"/>
            <a:r>
              <a:rPr lang="en-US" dirty="0"/>
              <a:t>Original design.</a:t>
            </a:r>
          </a:p>
          <a:p>
            <a:pPr lvl="1"/>
            <a:r>
              <a:rPr lang="en-US" dirty="0"/>
              <a:t>All projections used raised ellipsoids</a:t>
            </a:r>
          </a:p>
          <a:p>
            <a:pPr lvl="2"/>
            <a:r>
              <a:rPr lang="en-US" dirty="0"/>
              <a:t>GRS80 + Ave Geoid </a:t>
            </a:r>
            <a:r>
              <a:rPr lang="en-US" dirty="0" err="1"/>
              <a:t>ht</a:t>
            </a:r>
            <a:r>
              <a:rPr lang="en-US" dirty="0"/>
              <a:t> + Median </a:t>
            </a:r>
            <a:r>
              <a:rPr lang="en-US" dirty="0" err="1"/>
              <a:t>elev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`</a:t>
            </a:r>
          </a:p>
          <a:p>
            <a:pPr lvl="1"/>
            <a:endParaRPr lang="en-US" dirty="0"/>
          </a:p>
          <a:p>
            <a:pPr lvl="2"/>
            <a:r>
              <a:rPr lang="en-US" dirty="0"/>
              <a:t>Results in non-standard ellipsoid</a:t>
            </a:r>
          </a:p>
          <a:p>
            <a:pPr marL="1291590" lvl="3" indent="-285750">
              <a:buFont typeface="Wingdings" panose="05000000000000000000" pitchFamily="2" charset="2"/>
              <a:buChar char="ð"/>
            </a:pPr>
            <a:r>
              <a:rPr lang="en-US" dirty="0">
                <a:sym typeface="Wingdings" panose="05000000000000000000" pitchFamily="2" charset="2"/>
              </a:rPr>
              <a:t>Different datum</a:t>
            </a:r>
          </a:p>
          <a:p>
            <a:pPr lvl="3"/>
            <a:r>
              <a:rPr lang="en-US" dirty="0">
                <a:sym typeface="Wingdings" panose="05000000000000000000" pitchFamily="2" charset="2"/>
              </a:rPr>
              <a:t>Caused problems with some software.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B6AC650-ADCE-7B69-8C91-DF530EC32B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B. Locally Defined and Supported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2A09FD69-9006-A64F-0C7C-24AC50FDA09F}"/>
              </a:ext>
            </a:extLst>
          </p:cNvPr>
          <p:cNvGraphicFramePr>
            <a:graphicFrameLocks noGrp="1"/>
          </p:cNvGraphicFramePr>
          <p:nvPr/>
        </p:nvGraphicFramePr>
        <p:xfrm>
          <a:off x="1371600" y="4800600"/>
          <a:ext cx="3297640" cy="12496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612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55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Projection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/>
                        <a:t>Cylindric</a:t>
                      </a:r>
                      <a:r>
                        <a:rPr lang="en-US" sz="1600" b="0" dirty="0"/>
                        <a:t> &amp; Conic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Zones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58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Max Distortion</a:t>
                      </a:r>
                    </a:p>
                    <a:p>
                      <a:pPr algn="ctr"/>
                      <a:r>
                        <a:rPr lang="en-US" sz="1600" b="0" dirty="0"/>
                        <a:t>(ground to grid)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FF"/>
                          </a:solidFill>
                        </a:rPr>
                        <a:t>urban: 1/50,000</a:t>
                      </a:r>
                    </a:p>
                    <a:p>
                      <a:pPr algn="ctr"/>
                      <a:r>
                        <a:rPr lang="en-US" sz="1600" b="0" dirty="0"/>
                        <a:t>rural: 1/30,000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56366010"/>
                  </a:ext>
                </a:extLst>
              </a:tr>
            </a:tbl>
          </a:graphicData>
        </a:graphic>
      </p:graphicFrame>
      <p:pic>
        <p:nvPicPr>
          <p:cNvPr id="7" name="Picture 6" descr="Wis_SPC.png">
            <a:extLst>
              <a:ext uri="{FF2B5EF4-FFF2-40B4-BE49-F238E27FC236}">
                <a16:creationId xmlns:a16="http://schemas.microsoft.com/office/drawing/2014/main" id="{7543C142-D76A-322A-EC2F-90EDE11D17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18702" y="2134009"/>
            <a:ext cx="2846015" cy="260604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9D36A8B-6522-B50A-600A-36F4E8684E74}"/>
              </a:ext>
            </a:extLst>
          </p:cNvPr>
          <p:cNvGrpSpPr/>
          <p:nvPr/>
        </p:nvGrpSpPr>
        <p:grpSpPr>
          <a:xfrm rot="874845">
            <a:off x="6697652" y="2917846"/>
            <a:ext cx="4479706" cy="2647193"/>
            <a:chOff x="352267" y="2682325"/>
            <a:chExt cx="4479706" cy="2647193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7DC6E1CD-A412-B6D5-2AD1-6AC2BAD1C9B7}"/>
                </a:ext>
              </a:extLst>
            </p:cNvPr>
            <p:cNvSpPr/>
            <p:nvPr/>
          </p:nvSpPr>
          <p:spPr>
            <a:xfrm>
              <a:off x="837723" y="3069771"/>
              <a:ext cx="3196200" cy="1007706"/>
            </a:xfrm>
            <a:custGeom>
              <a:avLst/>
              <a:gdLst>
                <a:gd name="connsiteX0" fmla="*/ 0 w 3387013"/>
                <a:gd name="connsiteY0" fmla="*/ 712237 h 712237"/>
                <a:gd name="connsiteX1" fmla="*/ 326572 w 3387013"/>
                <a:gd name="connsiteY1" fmla="*/ 469641 h 712237"/>
                <a:gd name="connsiteX2" fmla="*/ 1147666 w 3387013"/>
                <a:gd name="connsiteY2" fmla="*/ 208384 h 712237"/>
                <a:gd name="connsiteX3" fmla="*/ 1614196 w 3387013"/>
                <a:gd name="connsiteY3" fmla="*/ 87086 h 712237"/>
                <a:gd name="connsiteX4" fmla="*/ 2304662 w 3387013"/>
                <a:gd name="connsiteY4" fmla="*/ 152401 h 712237"/>
                <a:gd name="connsiteX5" fmla="*/ 3004457 w 3387013"/>
                <a:gd name="connsiteY5" fmla="*/ 21772 h 712237"/>
                <a:gd name="connsiteX6" fmla="*/ 3387013 w 3387013"/>
                <a:gd name="connsiteY6" fmla="*/ 21772 h 712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87013" h="712237">
                  <a:moveTo>
                    <a:pt x="0" y="712237"/>
                  </a:moveTo>
                  <a:cubicBezTo>
                    <a:pt x="67647" y="632927"/>
                    <a:pt x="135294" y="553617"/>
                    <a:pt x="326572" y="469641"/>
                  </a:cubicBezTo>
                  <a:cubicBezTo>
                    <a:pt x="517850" y="385665"/>
                    <a:pt x="933062" y="272143"/>
                    <a:pt x="1147666" y="208384"/>
                  </a:cubicBezTo>
                  <a:cubicBezTo>
                    <a:pt x="1362270" y="144625"/>
                    <a:pt x="1421363" y="96417"/>
                    <a:pt x="1614196" y="87086"/>
                  </a:cubicBezTo>
                  <a:cubicBezTo>
                    <a:pt x="1807029" y="77755"/>
                    <a:pt x="2072952" y="163287"/>
                    <a:pt x="2304662" y="152401"/>
                  </a:cubicBezTo>
                  <a:cubicBezTo>
                    <a:pt x="2536372" y="141515"/>
                    <a:pt x="2824065" y="43544"/>
                    <a:pt x="3004457" y="21772"/>
                  </a:cubicBezTo>
                  <a:cubicBezTo>
                    <a:pt x="3184849" y="0"/>
                    <a:pt x="3285931" y="10886"/>
                    <a:pt x="3387013" y="21772"/>
                  </a:cubicBezTo>
                </a:path>
              </a:pathLst>
            </a:cu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0BF67AE-B224-621E-5C68-4ECC3DBAC5D3}"/>
                </a:ext>
              </a:extLst>
            </p:cNvPr>
            <p:cNvCxnSpPr/>
            <p:nvPr/>
          </p:nvCxnSpPr>
          <p:spPr>
            <a:xfrm flipV="1">
              <a:off x="726689" y="2890545"/>
              <a:ext cx="3164477" cy="101703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2DDC16D-51F6-2FA5-EB49-0D40400A9181}"/>
                </a:ext>
              </a:extLst>
            </p:cNvPr>
            <p:cNvSpPr txBox="1"/>
            <p:nvPr/>
          </p:nvSpPr>
          <p:spPr>
            <a:xfrm rot="20381795">
              <a:off x="3330121" y="2682325"/>
              <a:ext cx="4972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Grid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AF9F0CC-EA1F-E0F1-6211-7B81A6C4FA94}"/>
                </a:ext>
              </a:extLst>
            </p:cNvPr>
            <p:cNvSpPr txBox="1"/>
            <p:nvPr/>
          </p:nvSpPr>
          <p:spPr>
            <a:xfrm rot="20112021">
              <a:off x="1325755" y="3141467"/>
              <a:ext cx="7364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8000"/>
                  </a:solidFill>
                </a:rPr>
                <a:t>Ground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B865722-D815-9D25-45C0-3438E6554F17}"/>
                </a:ext>
              </a:extLst>
            </p:cNvPr>
            <p:cNvSpPr txBox="1"/>
            <p:nvPr/>
          </p:nvSpPr>
          <p:spPr>
            <a:xfrm rot="19234643">
              <a:off x="352267" y="3824177"/>
              <a:ext cx="20178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Raised Ellipsoid</a:t>
              </a:r>
            </a:p>
          </p:txBody>
        </p:sp>
        <p:sp>
          <p:nvSpPr>
            <p:cNvPr id="13" name="Arc 12">
              <a:extLst>
                <a:ext uri="{FF2B5EF4-FFF2-40B4-BE49-F238E27FC236}">
                  <a16:creationId xmlns:a16="http://schemas.microsoft.com/office/drawing/2014/main" id="{FECB65C5-0DA6-EADF-2643-45835C5C41CE}"/>
                </a:ext>
              </a:extLst>
            </p:cNvPr>
            <p:cNvSpPr/>
            <p:nvPr/>
          </p:nvSpPr>
          <p:spPr>
            <a:xfrm rot="20341915">
              <a:off x="488574" y="3352800"/>
              <a:ext cx="3899647" cy="1385047"/>
            </a:xfrm>
            <a:prstGeom prst="arc">
              <a:avLst>
                <a:gd name="adj1" fmla="val 11412669"/>
                <a:gd name="adj2" fmla="val 20880884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Arc 13">
              <a:extLst>
                <a:ext uri="{FF2B5EF4-FFF2-40B4-BE49-F238E27FC236}">
                  <a16:creationId xmlns:a16="http://schemas.microsoft.com/office/drawing/2014/main" id="{CDE30E9B-DDBF-480F-A243-4747DF8C45FF}"/>
                </a:ext>
              </a:extLst>
            </p:cNvPr>
            <p:cNvSpPr/>
            <p:nvPr/>
          </p:nvSpPr>
          <p:spPr>
            <a:xfrm rot="20400933">
              <a:off x="932326" y="3944471"/>
              <a:ext cx="3899647" cy="1385047"/>
            </a:xfrm>
            <a:prstGeom prst="arc">
              <a:avLst>
                <a:gd name="adj1" fmla="val 11891968"/>
                <a:gd name="adj2" fmla="val 20176763"/>
              </a:avLst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C6FCED73-AB01-7329-5752-6252DD6572CE}"/>
                </a:ext>
              </a:extLst>
            </p:cNvPr>
            <p:cNvCxnSpPr/>
            <p:nvPr/>
          </p:nvCxnSpPr>
          <p:spPr>
            <a:xfrm flipH="1" flipV="1">
              <a:off x="2299445" y="3348319"/>
              <a:ext cx="322729" cy="63201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5E7A997-2020-1858-DDBC-4388145F84D1}"/>
                </a:ext>
              </a:extLst>
            </p:cNvPr>
            <p:cNvSpPr txBox="1"/>
            <p:nvPr/>
          </p:nvSpPr>
          <p:spPr>
            <a:xfrm rot="20375538">
              <a:off x="1951651" y="3897360"/>
              <a:ext cx="21272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GRS80 Ellipsoid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2818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0329BA-4F24-D5AA-9F23-6C3D88E441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C3871-B86E-21AF-D148-2B3318942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V. Wisconsin Coordinate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55616-AAF4-18C4-D7D7-E15A3780080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2. Low Distortion Projections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2F9696-3797-49B6-FADC-574CCBDD4A48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263639" y="1600200"/>
            <a:ext cx="5457305" cy="4980709"/>
          </a:xfrm>
        </p:spPr>
        <p:txBody>
          <a:bodyPr/>
          <a:lstStyle/>
          <a:p>
            <a:r>
              <a:rPr lang="en-US" dirty="0"/>
              <a:t>b. WisCRS - Wis Coord Reference Systems</a:t>
            </a:r>
          </a:p>
          <a:p>
            <a:pPr lvl="1"/>
            <a:r>
              <a:rPr lang="en-US" dirty="0"/>
              <a:t>WCCS redefinition</a:t>
            </a:r>
          </a:p>
          <a:p>
            <a:pPr lvl="1"/>
            <a:r>
              <a:rPr lang="en-US" dirty="0"/>
              <a:t>Same zones but each used GRS 80 ellipsoid directly.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2"/>
            <a:r>
              <a:rPr lang="en-US" dirty="0"/>
              <a:t>Maintains accuracy with respect to WCCS.</a:t>
            </a:r>
          </a:p>
          <a:p>
            <a:pPr lvl="3"/>
            <a:r>
              <a:rPr lang="en-US" dirty="0"/>
              <a:t>Allowable design difference: ± 5 mm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26E38ED-CDFB-161F-41D6-B64A2989B6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B. Locally Defined and Supported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7EC72926-D762-A363-9DCE-3C6B80D28698}"/>
              </a:ext>
            </a:extLst>
          </p:cNvPr>
          <p:cNvGraphicFramePr>
            <a:graphicFrameLocks noGrp="1"/>
          </p:cNvGraphicFramePr>
          <p:nvPr/>
        </p:nvGraphicFramePr>
        <p:xfrm>
          <a:off x="1371600" y="4800600"/>
          <a:ext cx="3297640" cy="12496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612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55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Projection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/>
                        <a:t>Cylindric</a:t>
                      </a:r>
                      <a:r>
                        <a:rPr lang="en-US" sz="1600" b="0" dirty="0"/>
                        <a:t> &amp; Conic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Zones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58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Max Distortion</a:t>
                      </a:r>
                    </a:p>
                    <a:p>
                      <a:pPr algn="ctr"/>
                      <a:r>
                        <a:rPr lang="en-US" sz="1600" b="0" dirty="0"/>
                        <a:t>(ground to grid)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0000FF"/>
                          </a:solidFill>
                        </a:rPr>
                        <a:t>urban: 1/50,000</a:t>
                      </a:r>
                    </a:p>
                    <a:p>
                      <a:pPr algn="ctr"/>
                      <a:r>
                        <a:rPr lang="en-US" sz="1600" b="0" dirty="0"/>
                        <a:t>rural: 1/30,000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56366010"/>
                  </a:ext>
                </a:extLst>
              </a:tr>
            </a:tbl>
          </a:graphicData>
        </a:graphic>
      </p:graphicFrame>
      <p:pic>
        <p:nvPicPr>
          <p:cNvPr id="7" name="Picture 6" descr="Wis_SPC.png">
            <a:extLst>
              <a:ext uri="{FF2B5EF4-FFF2-40B4-BE49-F238E27FC236}">
                <a16:creationId xmlns:a16="http://schemas.microsoft.com/office/drawing/2014/main" id="{6ECDDD6C-0096-8919-BFA6-0034C004CF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18702" y="2134009"/>
            <a:ext cx="2846015" cy="2606040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2A4A0FFD-4968-F348-5520-4B8817AB6F45}"/>
              </a:ext>
            </a:extLst>
          </p:cNvPr>
          <p:cNvGrpSpPr/>
          <p:nvPr/>
        </p:nvGrpSpPr>
        <p:grpSpPr>
          <a:xfrm rot="900000">
            <a:off x="7076284" y="3016496"/>
            <a:ext cx="4443984" cy="2631970"/>
            <a:chOff x="4891404" y="2700980"/>
            <a:chExt cx="4456632" cy="2631970"/>
          </a:xfrm>
        </p:grpSpPr>
        <p:sp>
          <p:nvSpPr>
            <p:cNvPr id="46" name="Freeform 11">
              <a:extLst>
                <a:ext uri="{FF2B5EF4-FFF2-40B4-BE49-F238E27FC236}">
                  <a16:creationId xmlns:a16="http://schemas.microsoft.com/office/drawing/2014/main" id="{5C4B85BC-D0DB-09BD-4933-2378DD342503}"/>
                </a:ext>
              </a:extLst>
            </p:cNvPr>
            <p:cNvSpPr/>
            <p:nvPr/>
          </p:nvSpPr>
          <p:spPr>
            <a:xfrm>
              <a:off x="5011784" y="3072875"/>
              <a:ext cx="3196200" cy="1007706"/>
            </a:xfrm>
            <a:custGeom>
              <a:avLst/>
              <a:gdLst>
                <a:gd name="connsiteX0" fmla="*/ 0 w 3387013"/>
                <a:gd name="connsiteY0" fmla="*/ 712237 h 712237"/>
                <a:gd name="connsiteX1" fmla="*/ 326572 w 3387013"/>
                <a:gd name="connsiteY1" fmla="*/ 469641 h 712237"/>
                <a:gd name="connsiteX2" fmla="*/ 1147666 w 3387013"/>
                <a:gd name="connsiteY2" fmla="*/ 208384 h 712237"/>
                <a:gd name="connsiteX3" fmla="*/ 1614196 w 3387013"/>
                <a:gd name="connsiteY3" fmla="*/ 87086 h 712237"/>
                <a:gd name="connsiteX4" fmla="*/ 2304662 w 3387013"/>
                <a:gd name="connsiteY4" fmla="*/ 152401 h 712237"/>
                <a:gd name="connsiteX5" fmla="*/ 3004457 w 3387013"/>
                <a:gd name="connsiteY5" fmla="*/ 21772 h 712237"/>
                <a:gd name="connsiteX6" fmla="*/ 3387013 w 3387013"/>
                <a:gd name="connsiteY6" fmla="*/ 21772 h 712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87013" h="712237">
                  <a:moveTo>
                    <a:pt x="0" y="712237"/>
                  </a:moveTo>
                  <a:cubicBezTo>
                    <a:pt x="67647" y="632927"/>
                    <a:pt x="135294" y="553617"/>
                    <a:pt x="326572" y="469641"/>
                  </a:cubicBezTo>
                  <a:cubicBezTo>
                    <a:pt x="517850" y="385665"/>
                    <a:pt x="933062" y="272143"/>
                    <a:pt x="1147666" y="208384"/>
                  </a:cubicBezTo>
                  <a:cubicBezTo>
                    <a:pt x="1362270" y="144625"/>
                    <a:pt x="1421363" y="96417"/>
                    <a:pt x="1614196" y="87086"/>
                  </a:cubicBezTo>
                  <a:cubicBezTo>
                    <a:pt x="1807029" y="77755"/>
                    <a:pt x="2072952" y="163287"/>
                    <a:pt x="2304662" y="152401"/>
                  </a:cubicBezTo>
                  <a:cubicBezTo>
                    <a:pt x="2536372" y="141515"/>
                    <a:pt x="2824065" y="43544"/>
                    <a:pt x="3004457" y="21772"/>
                  </a:cubicBezTo>
                  <a:cubicBezTo>
                    <a:pt x="3184849" y="0"/>
                    <a:pt x="3285931" y="10886"/>
                    <a:pt x="3387013" y="21772"/>
                  </a:cubicBezTo>
                </a:path>
              </a:pathLst>
            </a:cu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829AE293-8F0B-2E4B-2DA7-39FC4C07E000}"/>
                </a:ext>
              </a:extLst>
            </p:cNvPr>
            <p:cNvCxnSpPr/>
            <p:nvPr/>
          </p:nvCxnSpPr>
          <p:spPr>
            <a:xfrm flipV="1">
              <a:off x="4900750" y="2893649"/>
              <a:ext cx="3164477" cy="101703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D94F5C2-2192-DACA-28C1-263FF638A332}"/>
                </a:ext>
              </a:extLst>
            </p:cNvPr>
            <p:cNvSpPr txBox="1"/>
            <p:nvPr/>
          </p:nvSpPr>
          <p:spPr>
            <a:xfrm rot="20112021">
              <a:off x="5465436" y="3138357"/>
              <a:ext cx="7364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8000"/>
                  </a:solidFill>
                </a:rPr>
                <a:t>Ground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A0D9BA7A-22D3-969D-E3A4-B2FE5272579C}"/>
                </a:ext>
              </a:extLst>
            </p:cNvPr>
            <p:cNvSpPr txBox="1"/>
            <p:nvPr/>
          </p:nvSpPr>
          <p:spPr>
            <a:xfrm rot="20381795">
              <a:off x="7603538" y="2700980"/>
              <a:ext cx="49725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Grid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3B739309-9FA4-D056-02BA-C93315E90FB0}"/>
                </a:ext>
              </a:extLst>
            </p:cNvPr>
            <p:cNvSpPr txBox="1"/>
            <p:nvPr/>
          </p:nvSpPr>
          <p:spPr>
            <a:xfrm rot="20375538">
              <a:off x="6156099" y="3852537"/>
              <a:ext cx="21272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GRS80 Ellipsoid</a:t>
              </a:r>
            </a:p>
          </p:txBody>
        </p:sp>
        <p:sp>
          <p:nvSpPr>
            <p:cNvPr id="51" name="Arc 50">
              <a:extLst>
                <a:ext uri="{FF2B5EF4-FFF2-40B4-BE49-F238E27FC236}">
                  <a16:creationId xmlns:a16="http://schemas.microsoft.com/office/drawing/2014/main" id="{339FCA99-E7ED-009A-B040-E4AD1096B83B}"/>
                </a:ext>
              </a:extLst>
            </p:cNvPr>
            <p:cNvSpPr/>
            <p:nvPr/>
          </p:nvSpPr>
          <p:spPr>
            <a:xfrm rot="20400933">
              <a:off x="4891404" y="3947903"/>
              <a:ext cx="4456632" cy="1385047"/>
            </a:xfrm>
            <a:prstGeom prst="arc">
              <a:avLst>
                <a:gd name="adj1" fmla="val 11891968"/>
                <a:gd name="adj2" fmla="val 20176763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787026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78988EC-1970-4CFD-8256-0BE573BD4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VI. Ground and Grid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33BC15-84CC-49BF-9A83-6C4E68410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r"/>
            <a:r>
              <a:rPr lang="en-US" sz="2400" dirty="0"/>
              <a:t>What's the beef?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1E9E3EA9-D7DD-FB01-AC29-BF921A8222F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" r="216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59424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941ADB-FD52-6FE8-8873-C01BFE9067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A945F-1843-797E-987B-0D9449485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I. Spatial Systems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7950B45-F0C4-D47F-FAD6-626B86C36E0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A. Three-Dimensional</a:t>
            </a:r>
          </a:p>
          <a:p>
            <a:pPr lvl="1"/>
            <a:r>
              <a:rPr lang="en-US" dirty="0"/>
              <a:t>1. Geodetic Coordinates</a:t>
            </a:r>
          </a:p>
          <a:p>
            <a:pPr lvl="2"/>
            <a:r>
              <a:rPr lang="en-US" dirty="0"/>
              <a:t>Reference defined by ellipsoid and fit.</a:t>
            </a:r>
          </a:p>
          <a:p>
            <a:pPr lvl="3"/>
            <a:r>
              <a:rPr lang="en-US" dirty="0"/>
              <a:t>NAD 83 - GRS 80 fit to Earth’s mass center.</a:t>
            </a:r>
          </a:p>
          <a:p>
            <a:pPr lvl="3"/>
            <a:r>
              <a:rPr lang="en-US" dirty="0"/>
              <a:t>NAD 27 - Clarke 1866 fit to </a:t>
            </a:r>
            <a:r>
              <a:rPr lang="en-US" dirty="0" err="1"/>
              <a:t>Meades</a:t>
            </a:r>
            <a:r>
              <a:rPr lang="en-US" dirty="0"/>
              <a:t> Ranch, KS</a:t>
            </a:r>
          </a:p>
          <a:p>
            <a:endParaRPr lang="en-US" dirty="0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69B5778B-901E-2C93-3081-BA05EAD103AA}"/>
              </a:ext>
            </a:extLst>
          </p:cNvPr>
          <p:cNvGrpSpPr/>
          <p:nvPr/>
        </p:nvGrpSpPr>
        <p:grpSpPr>
          <a:xfrm>
            <a:off x="7751011" y="1072778"/>
            <a:ext cx="3246387" cy="4016196"/>
            <a:chOff x="7239645" y="1456281"/>
            <a:chExt cx="3246387" cy="4016196"/>
          </a:xfrm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6DD7741E-09C8-ECA8-CFFC-0353AB5E68AF}"/>
                </a:ext>
              </a:extLst>
            </p:cNvPr>
            <p:cNvSpPr/>
            <p:nvPr/>
          </p:nvSpPr>
          <p:spPr>
            <a:xfrm rot="780000">
              <a:off x="8079044" y="2258384"/>
              <a:ext cx="1551515" cy="3127248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68" name="Freeform 6">
              <a:extLst>
                <a:ext uri="{FF2B5EF4-FFF2-40B4-BE49-F238E27FC236}">
                  <a16:creationId xmlns:a16="http://schemas.microsoft.com/office/drawing/2014/main" id="{CCC202CB-1ED8-CA22-28B6-2AC526AACB30}"/>
                </a:ext>
              </a:extLst>
            </p:cNvPr>
            <p:cNvSpPr>
              <a:spLocks/>
            </p:cNvSpPr>
            <p:nvPr/>
          </p:nvSpPr>
          <p:spPr bwMode="auto">
            <a:xfrm rot="795328" flipH="1">
              <a:off x="7239645" y="2265981"/>
              <a:ext cx="3246387" cy="3131243"/>
            </a:xfrm>
            <a:custGeom>
              <a:avLst/>
              <a:gdLst>
                <a:gd name="T0" fmla="*/ 5608 w 5619"/>
                <a:gd name="T1" fmla="*/ 2245 h 4919"/>
                <a:gd name="T2" fmla="*/ 5523 w 5619"/>
                <a:gd name="T3" fmla="*/ 1823 h 4919"/>
                <a:gd name="T4" fmla="*/ 5355 w 5619"/>
                <a:gd name="T5" fmla="*/ 1420 h 4919"/>
                <a:gd name="T6" fmla="*/ 5111 w 5619"/>
                <a:gd name="T7" fmla="*/ 1049 h 4919"/>
                <a:gd name="T8" fmla="*/ 4796 w 5619"/>
                <a:gd name="T9" fmla="*/ 720 h 4919"/>
                <a:gd name="T10" fmla="*/ 4421 w 5619"/>
                <a:gd name="T11" fmla="*/ 445 h 4919"/>
                <a:gd name="T12" fmla="*/ 3997 w 5619"/>
                <a:gd name="T13" fmla="*/ 230 h 4919"/>
                <a:gd name="T14" fmla="*/ 3536 w 5619"/>
                <a:gd name="T15" fmla="*/ 84 h 4919"/>
                <a:gd name="T16" fmla="*/ 3054 w 5619"/>
                <a:gd name="T17" fmla="*/ 9 h 4919"/>
                <a:gd name="T18" fmla="*/ 2564 w 5619"/>
                <a:gd name="T19" fmla="*/ 9 h 4919"/>
                <a:gd name="T20" fmla="*/ 2082 w 5619"/>
                <a:gd name="T21" fmla="*/ 84 h 4919"/>
                <a:gd name="T22" fmla="*/ 1622 w 5619"/>
                <a:gd name="T23" fmla="*/ 230 h 4919"/>
                <a:gd name="T24" fmla="*/ 1198 w 5619"/>
                <a:gd name="T25" fmla="*/ 445 h 4919"/>
                <a:gd name="T26" fmla="*/ 823 w 5619"/>
                <a:gd name="T27" fmla="*/ 720 h 4919"/>
                <a:gd name="T28" fmla="*/ 508 w 5619"/>
                <a:gd name="T29" fmla="*/ 1049 h 4919"/>
                <a:gd name="T30" fmla="*/ 263 w 5619"/>
                <a:gd name="T31" fmla="*/ 1420 h 4919"/>
                <a:gd name="T32" fmla="*/ 96 w 5619"/>
                <a:gd name="T33" fmla="*/ 1823 h 4919"/>
                <a:gd name="T34" fmla="*/ 11 w 5619"/>
                <a:gd name="T35" fmla="*/ 2245 h 4919"/>
                <a:gd name="T36" fmla="*/ 11 w 5619"/>
                <a:gd name="T37" fmla="*/ 2674 h 4919"/>
                <a:gd name="T38" fmla="*/ 96 w 5619"/>
                <a:gd name="T39" fmla="*/ 3096 h 4919"/>
                <a:gd name="T40" fmla="*/ 263 w 5619"/>
                <a:gd name="T41" fmla="*/ 3499 h 4919"/>
                <a:gd name="T42" fmla="*/ 508 w 5619"/>
                <a:gd name="T43" fmla="*/ 3870 h 4919"/>
                <a:gd name="T44" fmla="*/ 823 w 5619"/>
                <a:gd name="T45" fmla="*/ 4199 h 4919"/>
                <a:gd name="T46" fmla="*/ 1198 w 5619"/>
                <a:gd name="T47" fmla="*/ 4474 h 4919"/>
                <a:gd name="T48" fmla="*/ 1622 w 5619"/>
                <a:gd name="T49" fmla="*/ 4689 h 4919"/>
                <a:gd name="T50" fmla="*/ 2082 w 5619"/>
                <a:gd name="T51" fmla="*/ 4835 h 4919"/>
                <a:gd name="T52" fmla="*/ 2564 w 5619"/>
                <a:gd name="T53" fmla="*/ 4910 h 4919"/>
                <a:gd name="T54" fmla="*/ 3054 w 5619"/>
                <a:gd name="T55" fmla="*/ 4910 h 4919"/>
                <a:gd name="T56" fmla="*/ 3536 w 5619"/>
                <a:gd name="T57" fmla="*/ 4835 h 4919"/>
                <a:gd name="T58" fmla="*/ 3997 w 5619"/>
                <a:gd name="T59" fmla="*/ 4689 h 4919"/>
                <a:gd name="T60" fmla="*/ 4421 w 5619"/>
                <a:gd name="T61" fmla="*/ 4474 h 4919"/>
                <a:gd name="T62" fmla="*/ 4796 w 5619"/>
                <a:gd name="T63" fmla="*/ 4199 h 4919"/>
                <a:gd name="T64" fmla="*/ 5111 w 5619"/>
                <a:gd name="T65" fmla="*/ 3870 h 4919"/>
                <a:gd name="T66" fmla="*/ 5355 w 5619"/>
                <a:gd name="T67" fmla="*/ 3499 h 4919"/>
                <a:gd name="T68" fmla="*/ 5523 w 5619"/>
                <a:gd name="T69" fmla="*/ 3096 h 4919"/>
                <a:gd name="T70" fmla="*/ 5608 w 5619"/>
                <a:gd name="T71" fmla="*/ 2674 h 4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619" h="4919">
                  <a:moveTo>
                    <a:pt x="5619" y="2460"/>
                  </a:moveTo>
                  <a:lnTo>
                    <a:pt x="5608" y="2245"/>
                  </a:lnTo>
                  <a:lnTo>
                    <a:pt x="5576" y="2032"/>
                  </a:lnTo>
                  <a:lnTo>
                    <a:pt x="5523" y="1823"/>
                  </a:lnTo>
                  <a:lnTo>
                    <a:pt x="5449" y="1618"/>
                  </a:lnTo>
                  <a:lnTo>
                    <a:pt x="5355" y="1420"/>
                  </a:lnTo>
                  <a:lnTo>
                    <a:pt x="5242" y="1230"/>
                  </a:lnTo>
                  <a:lnTo>
                    <a:pt x="5111" y="1049"/>
                  </a:lnTo>
                  <a:lnTo>
                    <a:pt x="4961" y="879"/>
                  </a:lnTo>
                  <a:lnTo>
                    <a:pt x="4796" y="720"/>
                  </a:lnTo>
                  <a:lnTo>
                    <a:pt x="4615" y="575"/>
                  </a:lnTo>
                  <a:lnTo>
                    <a:pt x="4421" y="445"/>
                  </a:lnTo>
                  <a:lnTo>
                    <a:pt x="4214" y="329"/>
                  </a:lnTo>
                  <a:lnTo>
                    <a:pt x="3997" y="230"/>
                  </a:lnTo>
                  <a:lnTo>
                    <a:pt x="3770" y="148"/>
                  </a:lnTo>
                  <a:lnTo>
                    <a:pt x="3536" y="84"/>
                  </a:lnTo>
                  <a:lnTo>
                    <a:pt x="3297" y="37"/>
                  </a:lnTo>
                  <a:lnTo>
                    <a:pt x="3054" y="9"/>
                  </a:lnTo>
                  <a:lnTo>
                    <a:pt x="2809" y="0"/>
                  </a:lnTo>
                  <a:lnTo>
                    <a:pt x="2564" y="9"/>
                  </a:lnTo>
                  <a:lnTo>
                    <a:pt x="2321" y="37"/>
                  </a:lnTo>
                  <a:lnTo>
                    <a:pt x="2082" y="84"/>
                  </a:lnTo>
                  <a:lnTo>
                    <a:pt x="1848" y="148"/>
                  </a:lnTo>
                  <a:lnTo>
                    <a:pt x="1622" y="230"/>
                  </a:lnTo>
                  <a:lnTo>
                    <a:pt x="1405" y="329"/>
                  </a:lnTo>
                  <a:lnTo>
                    <a:pt x="1198" y="445"/>
                  </a:lnTo>
                  <a:lnTo>
                    <a:pt x="1003" y="575"/>
                  </a:lnTo>
                  <a:lnTo>
                    <a:pt x="823" y="720"/>
                  </a:lnTo>
                  <a:lnTo>
                    <a:pt x="657" y="879"/>
                  </a:lnTo>
                  <a:lnTo>
                    <a:pt x="508" y="1049"/>
                  </a:lnTo>
                  <a:lnTo>
                    <a:pt x="376" y="1230"/>
                  </a:lnTo>
                  <a:lnTo>
                    <a:pt x="263" y="1420"/>
                  </a:lnTo>
                  <a:lnTo>
                    <a:pt x="169" y="1618"/>
                  </a:lnTo>
                  <a:lnTo>
                    <a:pt x="96" y="1823"/>
                  </a:lnTo>
                  <a:lnTo>
                    <a:pt x="43" y="2032"/>
                  </a:lnTo>
                  <a:lnTo>
                    <a:pt x="11" y="2245"/>
                  </a:lnTo>
                  <a:lnTo>
                    <a:pt x="0" y="2460"/>
                  </a:lnTo>
                  <a:lnTo>
                    <a:pt x="11" y="2674"/>
                  </a:lnTo>
                  <a:lnTo>
                    <a:pt x="43" y="2887"/>
                  </a:lnTo>
                  <a:lnTo>
                    <a:pt x="96" y="3096"/>
                  </a:lnTo>
                  <a:lnTo>
                    <a:pt x="169" y="3301"/>
                  </a:lnTo>
                  <a:lnTo>
                    <a:pt x="263" y="3499"/>
                  </a:lnTo>
                  <a:lnTo>
                    <a:pt x="376" y="3689"/>
                  </a:lnTo>
                  <a:lnTo>
                    <a:pt x="508" y="3870"/>
                  </a:lnTo>
                  <a:lnTo>
                    <a:pt x="657" y="4041"/>
                  </a:lnTo>
                  <a:lnTo>
                    <a:pt x="823" y="4199"/>
                  </a:lnTo>
                  <a:lnTo>
                    <a:pt x="1003" y="4344"/>
                  </a:lnTo>
                  <a:lnTo>
                    <a:pt x="1198" y="4474"/>
                  </a:lnTo>
                  <a:lnTo>
                    <a:pt x="1405" y="4590"/>
                  </a:lnTo>
                  <a:lnTo>
                    <a:pt x="1622" y="4689"/>
                  </a:lnTo>
                  <a:lnTo>
                    <a:pt x="1848" y="4771"/>
                  </a:lnTo>
                  <a:lnTo>
                    <a:pt x="2082" y="4835"/>
                  </a:lnTo>
                  <a:lnTo>
                    <a:pt x="2321" y="4882"/>
                  </a:lnTo>
                  <a:lnTo>
                    <a:pt x="2564" y="4910"/>
                  </a:lnTo>
                  <a:lnTo>
                    <a:pt x="2809" y="4919"/>
                  </a:lnTo>
                  <a:lnTo>
                    <a:pt x="3054" y="4910"/>
                  </a:lnTo>
                  <a:lnTo>
                    <a:pt x="3297" y="4882"/>
                  </a:lnTo>
                  <a:lnTo>
                    <a:pt x="3536" y="4835"/>
                  </a:lnTo>
                  <a:lnTo>
                    <a:pt x="3770" y="4771"/>
                  </a:lnTo>
                  <a:lnTo>
                    <a:pt x="3997" y="4689"/>
                  </a:lnTo>
                  <a:lnTo>
                    <a:pt x="4214" y="4590"/>
                  </a:lnTo>
                  <a:lnTo>
                    <a:pt x="4421" y="4474"/>
                  </a:lnTo>
                  <a:lnTo>
                    <a:pt x="4615" y="4344"/>
                  </a:lnTo>
                  <a:lnTo>
                    <a:pt x="4796" y="4199"/>
                  </a:lnTo>
                  <a:lnTo>
                    <a:pt x="4961" y="4041"/>
                  </a:lnTo>
                  <a:lnTo>
                    <a:pt x="5111" y="3870"/>
                  </a:lnTo>
                  <a:lnTo>
                    <a:pt x="5242" y="3689"/>
                  </a:lnTo>
                  <a:lnTo>
                    <a:pt x="5355" y="3499"/>
                  </a:lnTo>
                  <a:lnTo>
                    <a:pt x="5449" y="3301"/>
                  </a:lnTo>
                  <a:lnTo>
                    <a:pt x="5523" y="3096"/>
                  </a:lnTo>
                  <a:lnTo>
                    <a:pt x="5576" y="2887"/>
                  </a:lnTo>
                  <a:lnTo>
                    <a:pt x="5608" y="2674"/>
                  </a:lnTo>
                  <a:lnTo>
                    <a:pt x="5619" y="246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ea typeface="Roboto Condensed Light" panose="02000000000000000000" pitchFamily="2" charset="0"/>
                <a:cs typeface="Roboto Condensed Light" panose="02000000000000000000" pitchFamily="2" charset="0"/>
              </a:endParaRPr>
            </a:p>
          </p:txBody>
        </p:sp>
        <p:sp>
          <p:nvSpPr>
            <p:cNvPr id="69" name="Freeform 7">
              <a:extLst>
                <a:ext uri="{FF2B5EF4-FFF2-40B4-BE49-F238E27FC236}">
                  <a16:creationId xmlns:a16="http://schemas.microsoft.com/office/drawing/2014/main" id="{9515F398-4039-076E-42F9-75E7BC5508D0}"/>
                </a:ext>
              </a:extLst>
            </p:cNvPr>
            <p:cNvSpPr>
              <a:spLocks/>
            </p:cNvSpPr>
            <p:nvPr/>
          </p:nvSpPr>
          <p:spPr bwMode="auto">
            <a:xfrm rot="795328" flipH="1">
              <a:off x="8094912" y="2176752"/>
              <a:ext cx="778295" cy="3131243"/>
            </a:xfrm>
            <a:custGeom>
              <a:avLst/>
              <a:gdLst>
                <a:gd name="T0" fmla="*/ 0 w 1347"/>
                <a:gd name="T1" fmla="*/ 4919 h 4919"/>
                <a:gd name="T2" fmla="*/ 118 w 1347"/>
                <a:gd name="T3" fmla="*/ 4910 h 4919"/>
                <a:gd name="T4" fmla="*/ 234 w 1347"/>
                <a:gd name="T5" fmla="*/ 4882 h 4919"/>
                <a:gd name="T6" fmla="*/ 349 w 1347"/>
                <a:gd name="T7" fmla="*/ 4835 h 4919"/>
                <a:gd name="T8" fmla="*/ 461 w 1347"/>
                <a:gd name="T9" fmla="*/ 4771 h 4919"/>
                <a:gd name="T10" fmla="*/ 570 w 1347"/>
                <a:gd name="T11" fmla="*/ 4689 h 4919"/>
                <a:gd name="T12" fmla="*/ 674 w 1347"/>
                <a:gd name="T13" fmla="*/ 4590 h 4919"/>
                <a:gd name="T14" fmla="*/ 773 w 1347"/>
                <a:gd name="T15" fmla="*/ 4474 h 4919"/>
                <a:gd name="T16" fmla="*/ 866 w 1347"/>
                <a:gd name="T17" fmla="*/ 4344 h 4919"/>
                <a:gd name="T18" fmla="*/ 953 w 1347"/>
                <a:gd name="T19" fmla="*/ 4199 h 4919"/>
                <a:gd name="T20" fmla="*/ 1032 w 1347"/>
                <a:gd name="T21" fmla="*/ 4041 h 4919"/>
                <a:gd name="T22" fmla="*/ 1104 w 1347"/>
                <a:gd name="T23" fmla="*/ 3870 h 4919"/>
                <a:gd name="T24" fmla="*/ 1167 w 1347"/>
                <a:gd name="T25" fmla="*/ 3689 h 4919"/>
                <a:gd name="T26" fmla="*/ 1221 w 1347"/>
                <a:gd name="T27" fmla="*/ 3499 h 4919"/>
                <a:gd name="T28" fmla="*/ 1266 w 1347"/>
                <a:gd name="T29" fmla="*/ 3301 h 4919"/>
                <a:gd name="T30" fmla="*/ 1301 w 1347"/>
                <a:gd name="T31" fmla="*/ 3096 h 4919"/>
                <a:gd name="T32" fmla="*/ 1327 w 1347"/>
                <a:gd name="T33" fmla="*/ 2887 h 4919"/>
                <a:gd name="T34" fmla="*/ 1342 w 1347"/>
                <a:gd name="T35" fmla="*/ 2674 h 4919"/>
                <a:gd name="T36" fmla="*/ 1347 w 1347"/>
                <a:gd name="T37" fmla="*/ 2460 h 4919"/>
                <a:gd name="T38" fmla="*/ 1342 w 1347"/>
                <a:gd name="T39" fmla="*/ 2245 h 4919"/>
                <a:gd name="T40" fmla="*/ 1327 w 1347"/>
                <a:gd name="T41" fmla="*/ 2032 h 4919"/>
                <a:gd name="T42" fmla="*/ 1301 w 1347"/>
                <a:gd name="T43" fmla="*/ 1823 h 4919"/>
                <a:gd name="T44" fmla="*/ 1266 w 1347"/>
                <a:gd name="T45" fmla="*/ 1618 h 4919"/>
                <a:gd name="T46" fmla="*/ 1221 w 1347"/>
                <a:gd name="T47" fmla="*/ 1420 h 4919"/>
                <a:gd name="T48" fmla="*/ 1167 w 1347"/>
                <a:gd name="T49" fmla="*/ 1230 h 4919"/>
                <a:gd name="T50" fmla="*/ 1104 w 1347"/>
                <a:gd name="T51" fmla="*/ 1049 h 4919"/>
                <a:gd name="T52" fmla="*/ 1032 w 1347"/>
                <a:gd name="T53" fmla="*/ 879 h 4919"/>
                <a:gd name="T54" fmla="*/ 953 w 1347"/>
                <a:gd name="T55" fmla="*/ 720 h 4919"/>
                <a:gd name="T56" fmla="*/ 866 w 1347"/>
                <a:gd name="T57" fmla="*/ 575 h 4919"/>
                <a:gd name="T58" fmla="*/ 773 w 1347"/>
                <a:gd name="T59" fmla="*/ 445 h 4919"/>
                <a:gd name="T60" fmla="*/ 674 w 1347"/>
                <a:gd name="T61" fmla="*/ 329 h 4919"/>
                <a:gd name="T62" fmla="*/ 570 w 1347"/>
                <a:gd name="T63" fmla="*/ 230 h 4919"/>
                <a:gd name="T64" fmla="*/ 461 w 1347"/>
                <a:gd name="T65" fmla="*/ 148 h 4919"/>
                <a:gd name="T66" fmla="*/ 349 w 1347"/>
                <a:gd name="T67" fmla="*/ 84 h 4919"/>
                <a:gd name="T68" fmla="*/ 234 w 1347"/>
                <a:gd name="T69" fmla="*/ 37 h 4919"/>
                <a:gd name="T70" fmla="*/ 118 w 1347"/>
                <a:gd name="T71" fmla="*/ 9 h 4919"/>
                <a:gd name="T72" fmla="*/ 0 w 1347"/>
                <a:gd name="T73" fmla="*/ 0 h 4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47" h="4919">
                  <a:moveTo>
                    <a:pt x="0" y="4919"/>
                  </a:moveTo>
                  <a:lnTo>
                    <a:pt x="118" y="4910"/>
                  </a:lnTo>
                  <a:lnTo>
                    <a:pt x="234" y="4882"/>
                  </a:lnTo>
                  <a:lnTo>
                    <a:pt x="349" y="4835"/>
                  </a:lnTo>
                  <a:lnTo>
                    <a:pt x="461" y="4771"/>
                  </a:lnTo>
                  <a:lnTo>
                    <a:pt x="570" y="4689"/>
                  </a:lnTo>
                  <a:lnTo>
                    <a:pt x="674" y="4590"/>
                  </a:lnTo>
                  <a:lnTo>
                    <a:pt x="773" y="4474"/>
                  </a:lnTo>
                  <a:lnTo>
                    <a:pt x="866" y="4344"/>
                  </a:lnTo>
                  <a:lnTo>
                    <a:pt x="953" y="4199"/>
                  </a:lnTo>
                  <a:lnTo>
                    <a:pt x="1032" y="4041"/>
                  </a:lnTo>
                  <a:lnTo>
                    <a:pt x="1104" y="3870"/>
                  </a:lnTo>
                  <a:lnTo>
                    <a:pt x="1167" y="3689"/>
                  </a:lnTo>
                  <a:lnTo>
                    <a:pt x="1221" y="3499"/>
                  </a:lnTo>
                  <a:lnTo>
                    <a:pt x="1266" y="3301"/>
                  </a:lnTo>
                  <a:lnTo>
                    <a:pt x="1301" y="3096"/>
                  </a:lnTo>
                  <a:lnTo>
                    <a:pt x="1327" y="2887"/>
                  </a:lnTo>
                  <a:lnTo>
                    <a:pt x="1342" y="2674"/>
                  </a:lnTo>
                  <a:lnTo>
                    <a:pt x="1347" y="2460"/>
                  </a:lnTo>
                  <a:lnTo>
                    <a:pt x="1342" y="2245"/>
                  </a:lnTo>
                  <a:lnTo>
                    <a:pt x="1327" y="2032"/>
                  </a:lnTo>
                  <a:lnTo>
                    <a:pt x="1301" y="1823"/>
                  </a:lnTo>
                  <a:lnTo>
                    <a:pt x="1266" y="1618"/>
                  </a:lnTo>
                  <a:lnTo>
                    <a:pt x="1221" y="1420"/>
                  </a:lnTo>
                  <a:lnTo>
                    <a:pt x="1167" y="1230"/>
                  </a:lnTo>
                  <a:lnTo>
                    <a:pt x="1104" y="1049"/>
                  </a:lnTo>
                  <a:lnTo>
                    <a:pt x="1032" y="879"/>
                  </a:lnTo>
                  <a:lnTo>
                    <a:pt x="953" y="720"/>
                  </a:lnTo>
                  <a:lnTo>
                    <a:pt x="866" y="575"/>
                  </a:lnTo>
                  <a:lnTo>
                    <a:pt x="773" y="445"/>
                  </a:lnTo>
                  <a:lnTo>
                    <a:pt x="674" y="329"/>
                  </a:lnTo>
                  <a:lnTo>
                    <a:pt x="570" y="230"/>
                  </a:lnTo>
                  <a:lnTo>
                    <a:pt x="461" y="148"/>
                  </a:lnTo>
                  <a:lnTo>
                    <a:pt x="349" y="84"/>
                  </a:lnTo>
                  <a:lnTo>
                    <a:pt x="234" y="37"/>
                  </a:lnTo>
                  <a:lnTo>
                    <a:pt x="118" y="9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ea typeface="Roboto Condensed Light" panose="02000000000000000000" pitchFamily="2" charset="0"/>
                <a:cs typeface="Roboto Condensed Light" panose="02000000000000000000" pitchFamily="2" charset="0"/>
              </a:endParaRPr>
            </a:p>
          </p:txBody>
        </p:sp>
        <p:sp>
          <p:nvSpPr>
            <p:cNvPr id="70" name="Line 8">
              <a:extLst>
                <a:ext uri="{FF2B5EF4-FFF2-40B4-BE49-F238E27FC236}">
                  <a16:creationId xmlns:a16="http://schemas.microsoft.com/office/drawing/2014/main" id="{C4A7A602-76CE-0123-0169-4DB0CD7FF9A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795328" flipH="1">
              <a:off x="8862839" y="2265981"/>
              <a:ext cx="0" cy="313124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ea typeface="Roboto Condensed Light" panose="02000000000000000000" pitchFamily="2" charset="0"/>
                <a:cs typeface="Roboto Condensed Light" panose="02000000000000000000" pitchFamily="2" charset="0"/>
              </a:endParaRPr>
            </a:p>
          </p:txBody>
        </p:sp>
        <p:sp>
          <p:nvSpPr>
            <p:cNvPr id="71" name="Freeform 9">
              <a:extLst>
                <a:ext uri="{FF2B5EF4-FFF2-40B4-BE49-F238E27FC236}">
                  <a16:creationId xmlns:a16="http://schemas.microsoft.com/office/drawing/2014/main" id="{5FB2D247-3B92-81A3-62F1-B4D2BCDDA8A1}"/>
                </a:ext>
              </a:extLst>
            </p:cNvPr>
            <p:cNvSpPr>
              <a:spLocks/>
            </p:cNvSpPr>
            <p:nvPr/>
          </p:nvSpPr>
          <p:spPr bwMode="auto">
            <a:xfrm rot="795328" flipH="1">
              <a:off x="7239645" y="3559793"/>
              <a:ext cx="3246387" cy="543619"/>
            </a:xfrm>
            <a:custGeom>
              <a:avLst/>
              <a:gdLst>
                <a:gd name="T0" fmla="*/ 5608 w 5619"/>
                <a:gd name="T1" fmla="*/ 389 h 853"/>
                <a:gd name="T2" fmla="*/ 5523 w 5619"/>
                <a:gd name="T3" fmla="*/ 316 h 853"/>
                <a:gd name="T4" fmla="*/ 5355 w 5619"/>
                <a:gd name="T5" fmla="*/ 246 h 853"/>
                <a:gd name="T6" fmla="*/ 5111 w 5619"/>
                <a:gd name="T7" fmla="*/ 182 h 853"/>
                <a:gd name="T8" fmla="*/ 4796 w 5619"/>
                <a:gd name="T9" fmla="*/ 125 h 853"/>
                <a:gd name="T10" fmla="*/ 4421 w 5619"/>
                <a:gd name="T11" fmla="*/ 77 h 853"/>
                <a:gd name="T12" fmla="*/ 3997 w 5619"/>
                <a:gd name="T13" fmla="*/ 40 h 853"/>
                <a:gd name="T14" fmla="*/ 3536 w 5619"/>
                <a:gd name="T15" fmla="*/ 15 h 853"/>
                <a:gd name="T16" fmla="*/ 3054 w 5619"/>
                <a:gd name="T17" fmla="*/ 2 h 853"/>
                <a:gd name="T18" fmla="*/ 2564 w 5619"/>
                <a:gd name="T19" fmla="*/ 2 h 853"/>
                <a:gd name="T20" fmla="*/ 2082 w 5619"/>
                <a:gd name="T21" fmla="*/ 15 h 853"/>
                <a:gd name="T22" fmla="*/ 1622 w 5619"/>
                <a:gd name="T23" fmla="*/ 40 h 853"/>
                <a:gd name="T24" fmla="*/ 1198 w 5619"/>
                <a:gd name="T25" fmla="*/ 77 h 853"/>
                <a:gd name="T26" fmla="*/ 823 w 5619"/>
                <a:gd name="T27" fmla="*/ 125 h 853"/>
                <a:gd name="T28" fmla="*/ 508 w 5619"/>
                <a:gd name="T29" fmla="*/ 182 h 853"/>
                <a:gd name="T30" fmla="*/ 263 w 5619"/>
                <a:gd name="T31" fmla="*/ 246 h 853"/>
                <a:gd name="T32" fmla="*/ 96 w 5619"/>
                <a:gd name="T33" fmla="*/ 316 h 853"/>
                <a:gd name="T34" fmla="*/ 11 w 5619"/>
                <a:gd name="T35" fmla="*/ 389 h 853"/>
                <a:gd name="T36" fmla="*/ 11 w 5619"/>
                <a:gd name="T37" fmla="*/ 464 h 853"/>
                <a:gd name="T38" fmla="*/ 96 w 5619"/>
                <a:gd name="T39" fmla="*/ 537 h 853"/>
                <a:gd name="T40" fmla="*/ 263 w 5619"/>
                <a:gd name="T41" fmla="*/ 607 h 853"/>
                <a:gd name="T42" fmla="*/ 508 w 5619"/>
                <a:gd name="T43" fmla="*/ 671 h 853"/>
                <a:gd name="T44" fmla="*/ 823 w 5619"/>
                <a:gd name="T45" fmla="*/ 728 h 853"/>
                <a:gd name="T46" fmla="*/ 1198 w 5619"/>
                <a:gd name="T47" fmla="*/ 776 h 853"/>
                <a:gd name="T48" fmla="*/ 1622 w 5619"/>
                <a:gd name="T49" fmla="*/ 813 h 853"/>
                <a:gd name="T50" fmla="*/ 2082 w 5619"/>
                <a:gd name="T51" fmla="*/ 838 h 853"/>
                <a:gd name="T52" fmla="*/ 2564 w 5619"/>
                <a:gd name="T53" fmla="*/ 851 h 853"/>
                <a:gd name="T54" fmla="*/ 3054 w 5619"/>
                <a:gd name="T55" fmla="*/ 851 h 853"/>
                <a:gd name="T56" fmla="*/ 3536 w 5619"/>
                <a:gd name="T57" fmla="*/ 838 h 853"/>
                <a:gd name="T58" fmla="*/ 3997 w 5619"/>
                <a:gd name="T59" fmla="*/ 813 h 853"/>
                <a:gd name="T60" fmla="*/ 4421 w 5619"/>
                <a:gd name="T61" fmla="*/ 776 h 853"/>
                <a:gd name="T62" fmla="*/ 4796 w 5619"/>
                <a:gd name="T63" fmla="*/ 728 h 853"/>
                <a:gd name="T64" fmla="*/ 5111 w 5619"/>
                <a:gd name="T65" fmla="*/ 671 h 853"/>
                <a:gd name="T66" fmla="*/ 5355 w 5619"/>
                <a:gd name="T67" fmla="*/ 607 h 853"/>
                <a:gd name="T68" fmla="*/ 5523 w 5619"/>
                <a:gd name="T69" fmla="*/ 537 h 853"/>
                <a:gd name="T70" fmla="*/ 5608 w 5619"/>
                <a:gd name="T71" fmla="*/ 464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619" h="853">
                  <a:moveTo>
                    <a:pt x="5619" y="427"/>
                  </a:moveTo>
                  <a:lnTo>
                    <a:pt x="5608" y="389"/>
                  </a:lnTo>
                  <a:lnTo>
                    <a:pt x="5576" y="353"/>
                  </a:lnTo>
                  <a:lnTo>
                    <a:pt x="5523" y="316"/>
                  </a:lnTo>
                  <a:lnTo>
                    <a:pt x="5449" y="281"/>
                  </a:lnTo>
                  <a:lnTo>
                    <a:pt x="5355" y="246"/>
                  </a:lnTo>
                  <a:lnTo>
                    <a:pt x="5242" y="213"/>
                  </a:lnTo>
                  <a:lnTo>
                    <a:pt x="5111" y="182"/>
                  </a:lnTo>
                  <a:lnTo>
                    <a:pt x="4961" y="153"/>
                  </a:lnTo>
                  <a:lnTo>
                    <a:pt x="4796" y="125"/>
                  </a:lnTo>
                  <a:lnTo>
                    <a:pt x="4615" y="100"/>
                  </a:lnTo>
                  <a:lnTo>
                    <a:pt x="4421" y="77"/>
                  </a:lnTo>
                  <a:lnTo>
                    <a:pt x="4214" y="57"/>
                  </a:lnTo>
                  <a:lnTo>
                    <a:pt x="3997" y="40"/>
                  </a:lnTo>
                  <a:lnTo>
                    <a:pt x="3770" y="26"/>
                  </a:lnTo>
                  <a:lnTo>
                    <a:pt x="3536" y="15"/>
                  </a:lnTo>
                  <a:lnTo>
                    <a:pt x="3297" y="7"/>
                  </a:lnTo>
                  <a:lnTo>
                    <a:pt x="3054" y="2"/>
                  </a:lnTo>
                  <a:lnTo>
                    <a:pt x="2809" y="0"/>
                  </a:lnTo>
                  <a:lnTo>
                    <a:pt x="2564" y="2"/>
                  </a:lnTo>
                  <a:lnTo>
                    <a:pt x="2321" y="7"/>
                  </a:lnTo>
                  <a:lnTo>
                    <a:pt x="2082" y="15"/>
                  </a:lnTo>
                  <a:lnTo>
                    <a:pt x="1848" y="26"/>
                  </a:lnTo>
                  <a:lnTo>
                    <a:pt x="1622" y="40"/>
                  </a:lnTo>
                  <a:lnTo>
                    <a:pt x="1405" y="57"/>
                  </a:lnTo>
                  <a:lnTo>
                    <a:pt x="1198" y="77"/>
                  </a:lnTo>
                  <a:lnTo>
                    <a:pt x="1003" y="100"/>
                  </a:lnTo>
                  <a:lnTo>
                    <a:pt x="823" y="125"/>
                  </a:lnTo>
                  <a:lnTo>
                    <a:pt x="657" y="153"/>
                  </a:lnTo>
                  <a:lnTo>
                    <a:pt x="508" y="182"/>
                  </a:lnTo>
                  <a:lnTo>
                    <a:pt x="376" y="213"/>
                  </a:lnTo>
                  <a:lnTo>
                    <a:pt x="263" y="246"/>
                  </a:lnTo>
                  <a:lnTo>
                    <a:pt x="169" y="281"/>
                  </a:lnTo>
                  <a:lnTo>
                    <a:pt x="96" y="316"/>
                  </a:lnTo>
                  <a:lnTo>
                    <a:pt x="43" y="353"/>
                  </a:lnTo>
                  <a:lnTo>
                    <a:pt x="11" y="389"/>
                  </a:lnTo>
                  <a:lnTo>
                    <a:pt x="0" y="427"/>
                  </a:lnTo>
                  <a:lnTo>
                    <a:pt x="11" y="464"/>
                  </a:lnTo>
                  <a:lnTo>
                    <a:pt x="43" y="501"/>
                  </a:lnTo>
                  <a:lnTo>
                    <a:pt x="96" y="537"/>
                  </a:lnTo>
                  <a:lnTo>
                    <a:pt x="169" y="572"/>
                  </a:lnTo>
                  <a:lnTo>
                    <a:pt x="263" y="607"/>
                  </a:lnTo>
                  <a:lnTo>
                    <a:pt x="376" y="640"/>
                  </a:lnTo>
                  <a:lnTo>
                    <a:pt x="508" y="671"/>
                  </a:lnTo>
                  <a:lnTo>
                    <a:pt x="657" y="701"/>
                  </a:lnTo>
                  <a:lnTo>
                    <a:pt x="823" y="728"/>
                  </a:lnTo>
                  <a:lnTo>
                    <a:pt x="1003" y="753"/>
                  </a:lnTo>
                  <a:lnTo>
                    <a:pt x="1198" y="776"/>
                  </a:lnTo>
                  <a:lnTo>
                    <a:pt x="1405" y="796"/>
                  </a:lnTo>
                  <a:lnTo>
                    <a:pt x="1622" y="813"/>
                  </a:lnTo>
                  <a:lnTo>
                    <a:pt x="1848" y="827"/>
                  </a:lnTo>
                  <a:lnTo>
                    <a:pt x="2082" y="838"/>
                  </a:lnTo>
                  <a:lnTo>
                    <a:pt x="2321" y="846"/>
                  </a:lnTo>
                  <a:lnTo>
                    <a:pt x="2564" y="851"/>
                  </a:lnTo>
                  <a:lnTo>
                    <a:pt x="2809" y="853"/>
                  </a:lnTo>
                  <a:lnTo>
                    <a:pt x="3054" y="851"/>
                  </a:lnTo>
                  <a:lnTo>
                    <a:pt x="3297" y="846"/>
                  </a:lnTo>
                  <a:lnTo>
                    <a:pt x="3536" y="838"/>
                  </a:lnTo>
                  <a:lnTo>
                    <a:pt x="3770" y="827"/>
                  </a:lnTo>
                  <a:lnTo>
                    <a:pt x="3997" y="813"/>
                  </a:lnTo>
                  <a:lnTo>
                    <a:pt x="4214" y="796"/>
                  </a:lnTo>
                  <a:lnTo>
                    <a:pt x="4421" y="776"/>
                  </a:lnTo>
                  <a:lnTo>
                    <a:pt x="4615" y="753"/>
                  </a:lnTo>
                  <a:lnTo>
                    <a:pt x="4796" y="728"/>
                  </a:lnTo>
                  <a:lnTo>
                    <a:pt x="4961" y="701"/>
                  </a:lnTo>
                  <a:lnTo>
                    <a:pt x="5111" y="671"/>
                  </a:lnTo>
                  <a:lnTo>
                    <a:pt x="5242" y="640"/>
                  </a:lnTo>
                  <a:lnTo>
                    <a:pt x="5355" y="607"/>
                  </a:lnTo>
                  <a:lnTo>
                    <a:pt x="5449" y="572"/>
                  </a:lnTo>
                  <a:lnTo>
                    <a:pt x="5523" y="537"/>
                  </a:lnTo>
                  <a:lnTo>
                    <a:pt x="5576" y="501"/>
                  </a:lnTo>
                  <a:lnTo>
                    <a:pt x="5608" y="464"/>
                  </a:lnTo>
                  <a:lnTo>
                    <a:pt x="5619" y="427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ea typeface="Roboto Condensed Light" panose="02000000000000000000" pitchFamily="2" charset="0"/>
                <a:cs typeface="Roboto Condensed Light" panose="02000000000000000000" pitchFamily="2" charset="0"/>
              </a:endParaRPr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921F1C60-B3BF-E473-7E01-50E6CB4AA34F}"/>
                </a:ext>
              </a:extLst>
            </p:cNvPr>
            <p:cNvGrpSpPr/>
            <p:nvPr/>
          </p:nvGrpSpPr>
          <p:grpSpPr>
            <a:xfrm>
              <a:off x="8062112" y="3820918"/>
              <a:ext cx="798810" cy="78013"/>
              <a:chOff x="8062112" y="3820918"/>
              <a:chExt cx="798810" cy="78013"/>
            </a:xfrm>
          </p:grpSpPr>
          <p:sp>
            <p:nvSpPr>
              <p:cNvPr id="104" name="Line 10">
                <a:extLst>
                  <a:ext uri="{FF2B5EF4-FFF2-40B4-BE49-F238E27FC236}">
                    <a16:creationId xmlns:a16="http://schemas.microsoft.com/office/drawing/2014/main" id="{D710357B-910B-3BF0-A9D1-9B442C5E62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795328" flipV="1">
                <a:off x="8062112" y="3870391"/>
                <a:ext cx="90041" cy="2854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ea typeface="Roboto Condensed Light" panose="02000000000000000000" pitchFamily="2" charset="0"/>
                  <a:cs typeface="Roboto Condensed Light" panose="02000000000000000000" pitchFamily="2" charset="0"/>
                </a:endParaRPr>
              </a:p>
            </p:txBody>
          </p:sp>
          <p:sp>
            <p:nvSpPr>
              <p:cNvPr id="105" name="Line 11">
                <a:extLst>
                  <a:ext uri="{FF2B5EF4-FFF2-40B4-BE49-F238E27FC236}">
                    <a16:creationId xmlns:a16="http://schemas.microsoft.com/office/drawing/2014/main" id="{4EC3F82A-11C8-DA14-6E18-80C53AC2CC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795328" flipV="1">
                <a:off x="8203835" y="3860492"/>
                <a:ext cx="90041" cy="2854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ea typeface="Roboto Condensed Light" panose="02000000000000000000" pitchFamily="2" charset="0"/>
                  <a:cs typeface="Roboto Condensed Light" panose="02000000000000000000" pitchFamily="2" charset="0"/>
                </a:endParaRPr>
              </a:p>
            </p:txBody>
          </p:sp>
          <p:sp>
            <p:nvSpPr>
              <p:cNvPr id="106" name="Line 12">
                <a:extLst>
                  <a:ext uri="{FF2B5EF4-FFF2-40B4-BE49-F238E27FC236}">
                    <a16:creationId xmlns:a16="http://schemas.microsoft.com/office/drawing/2014/main" id="{178A4170-ADCA-9541-9010-EB4522E756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795328" flipV="1">
                <a:off x="8345713" y="3850612"/>
                <a:ext cx="90041" cy="2718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ea typeface="Roboto Condensed Light" panose="02000000000000000000" pitchFamily="2" charset="0"/>
                  <a:cs typeface="Roboto Condensed Light" panose="02000000000000000000" pitchFamily="2" charset="0"/>
                </a:endParaRPr>
              </a:p>
            </p:txBody>
          </p:sp>
          <p:sp>
            <p:nvSpPr>
              <p:cNvPr id="107" name="Line 13">
                <a:extLst>
                  <a:ext uri="{FF2B5EF4-FFF2-40B4-BE49-F238E27FC236}">
                    <a16:creationId xmlns:a16="http://schemas.microsoft.com/office/drawing/2014/main" id="{43C40E8B-61BE-4A7D-9B4E-DA5659D514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795328" flipV="1">
                <a:off x="8487280" y="3840696"/>
                <a:ext cx="90041" cy="2854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ea typeface="Roboto Condensed Light" panose="02000000000000000000" pitchFamily="2" charset="0"/>
                  <a:cs typeface="Roboto Condensed Light" panose="02000000000000000000" pitchFamily="2" charset="0"/>
                </a:endParaRPr>
              </a:p>
            </p:txBody>
          </p:sp>
          <p:sp>
            <p:nvSpPr>
              <p:cNvPr id="108" name="Line 14">
                <a:extLst>
                  <a:ext uri="{FF2B5EF4-FFF2-40B4-BE49-F238E27FC236}">
                    <a16:creationId xmlns:a16="http://schemas.microsoft.com/office/drawing/2014/main" id="{1E22F236-D096-46FE-8824-0269D1D6E1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795328" flipV="1">
                <a:off x="8629003" y="3830798"/>
                <a:ext cx="90041" cy="2854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ea typeface="Roboto Condensed Light" panose="02000000000000000000" pitchFamily="2" charset="0"/>
                  <a:cs typeface="Roboto Condensed Light" panose="02000000000000000000" pitchFamily="2" charset="0"/>
                </a:endParaRPr>
              </a:p>
            </p:txBody>
          </p:sp>
          <p:sp>
            <p:nvSpPr>
              <p:cNvPr id="109" name="Line 15">
                <a:extLst>
                  <a:ext uri="{FF2B5EF4-FFF2-40B4-BE49-F238E27FC236}">
                    <a16:creationId xmlns:a16="http://schemas.microsoft.com/office/drawing/2014/main" id="{B4F3941F-ADDF-8789-0746-0ABA9431D2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795328" flipV="1">
                <a:off x="8770881" y="3820918"/>
                <a:ext cx="90041" cy="2718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ea typeface="Roboto Condensed Light" panose="02000000000000000000" pitchFamily="2" charset="0"/>
                  <a:cs typeface="Roboto Condensed Light" panose="02000000000000000000" pitchFamily="2" charset="0"/>
                </a:endParaRPr>
              </a:p>
            </p:txBody>
          </p:sp>
        </p:grpSp>
        <p:sp>
          <p:nvSpPr>
            <p:cNvPr id="73" name="Line 16">
              <a:extLst>
                <a:ext uri="{FF2B5EF4-FFF2-40B4-BE49-F238E27FC236}">
                  <a16:creationId xmlns:a16="http://schemas.microsoft.com/office/drawing/2014/main" id="{9D0B6686-820A-9AA2-5030-AE6E912FCB4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795328" flipH="1" flipV="1">
              <a:off x="8083399" y="1619798"/>
              <a:ext cx="486382" cy="11854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ea typeface="Roboto Condensed Light" panose="02000000000000000000" pitchFamily="2" charset="0"/>
                <a:cs typeface="Roboto Condensed Light" panose="02000000000000000000" pitchFamily="2" charset="0"/>
              </a:endParaRPr>
            </a:p>
          </p:txBody>
        </p:sp>
        <p:sp>
          <p:nvSpPr>
            <p:cNvPr id="74" name="Line 17">
              <a:extLst>
                <a:ext uri="{FF2B5EF4-FFF2-40B4-BE49-F238E27FC236}">
                  <a16:creationId xmlns:a16="http://schemas.microsoft.com/office/drawing/2014/main" id="{58C919C1-819E-245B-B6E2-6D60331E2D3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795328" flipH="1" flipV="1">
              <a:off x="8237684" y="2898687"/>
              <a:ext cx="650018" cy="157921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ea typeface="Roboto Condensed Light" panose="02000000000000000000" pitchFamily="2" charset="0"/>
                <a:cs typeface="Roboto Condensed Light" panose="02000000000000000000" pitchFamily="2" charset="0"/>
              </a:endParaRPr>
            </a:p>
          </p:txBody>
        </p:sp>
        <p:sp>
          <p:nvSpPr>
            <p:cNvPr id="76" name="Freeform 19">
              <a:extLst>
                <a:ext uri="{FF2B5EF4-FFF2-40B4-BE49-F238E27FC236}">
                  <a16:creationId xmlns:a16="http://schemas.microsoft.com/office/drawing/2014/main" id="{49698E5F-96E3-D706-9603-5F55E64CE9E7}"/>
                </a:ext>
              </a:extLst>
            </p:cNvPr>
            <p:cNvSpPr>
              <a:spLocks/>
            </p:cNvSpPr>
            <p:nvPr/>
          </p:nvSpPr>
          <p:spPr bwMode="auto">
            <a:xfrm rot="795328" flipH="1">
              <a:off x="8409172" y="2838231"/>
              <a:ext cx="30836" cy="20386"/>
            </a:xfrm>
            <a:custGeom>
              <a:avLst/>
              <a:gdLst>
                <a:gd name="T0" fmla="*/ 36 w 77"/>
                <a:gd name="T1" fmla="*/ 42 h 45"/>
                <a:gd name="T2" fmla="*/ 43 w 77"/>
                <a:gd name="T3" fmla="*/ 41 h 45"/>
                <a:gd name="T4" fmla="*/ 50 w 77"/>
                <a:gd name="T5" fmla="*/ 38 h 45"/>
                <a:gd name="T6" fmla="*/ 57 w 77"/>
                <a:gd name="T7" fmla="*/ 34 h 45"/>
                <a:gd name="T8" fmla="*/ 63 w 77"/>
                <a:gd name="T9" fmla="*/ 31 h 45"/>
                <a:gd name="T10" fmla="*/ 67 w 77"/>
                <a:gd name="T11" fmla="*/ 27 h 45"/>
                <a:gd name="T12" fmla="*/ 72 w 77"/>
                <a:gd name="T13" fmla="*/ 22 h 45"/>
                <a:gd name="T14" fmla="*/ 74 w 77"/>
                <a:gd name="T15" fmla="*/ 18 h 45"/>
                <a:gd name="T16" fmla="*/ 77 w 77"/>
                <a:gd name="T17" fmla="*/ 15 h 45"/>
                <a:gd name="T18" fmla="*/ 77 w 77"/>
                <a:gd name="T19" fmla="*/ 11 h 45"/>
                <a:gd name="T20" fmla="*/ 77 w 77"/>
                <a:gd name="T21" fmla="*/ 8 h 45"/>
                <a:gd name="T22" fmla="*/ 76 w 77"/>
                <a:gd name="T23" fmla="*/ 5 h 45"/>
                <a:gd name="T24" fmla="*/ 73 w 77"/>
                <a:gd name="T25" fmla="*/ 3 h 45"/>
                <a:gd name="T26" fmla="*/ 69 w 77"/>
                <a:gd name="T27" fmla="*/ 1 h 45"/>
                <a:gd name="T28" fmla="*/ 63 w 77"/>
                <a:gd name="T29" fmla="*/ 0 h 45"/>
                <a:gd name="T30" fmla="*/ 57 w 77"/>
                <a:gd name="T31" fmla="*/ 0 h 45"/>
                <a:gd name="T32" fmla="*/ 52 w 77"/>
                <a:gd name="T33" fmla="*/ 1 h 45"/>
                <a:gd name="T34" fmla="*/ 45 w 77"/>
                <a:gd name="T35" fmla="*/ 3 h 45"/>
                <a:gd name="T36" fmla="*/ 38 w 77"/>
                <a:gd name="T37" fmla="*/ 4 h 45"/>
                <a:gd name="T38" fmla="*/ 31 w 77"/>
                <a:gd name="T39" fmla="*/ 7 h 45"/>
                <a:gd name="T40" fmla="*/ 24 w 77"/>
                <a:gd name="T41" fmla="*/ 10 h 45"/>
                <a:gd name="T42" fmla="*/ 18 w 77"/>
                <a:gd name="T43" fmla="*/ 12 h 45"/>
                <a:gd name="T44" fmla="*/ 13 w 77"/>
                <a:gd name="T45" fmla="*/ 17 h 45"/>
                <a:gd name="T46" fmla="*/ 8 w 77"/>
                <a:gd name="T47" fmla="*/ 21 h 45"/>
                <a:gd name="T48" fmla="*/ 4 w 77"/>
                <a:gd name="T49" fmla="*/ 25 h 45"/>
                <a:gd name="T50" fmla="*/ 1 w 77"/>
                <a:gd name="T51" fmla="*/ 28 h 45"/>
                <a:gd name="T52" fmla="*/ 0 w 77"/>
                <a:gd name="T53" fmla="*/ 32 h 45"/>
                <a:gd name="T54" fmla="*/ 0 w 77"/>
                <a:gd name="T55" fmla="*/ 36 h 45"/>
                <a:gd name="T56" fmla="*/ 1 w 77"/>
                <a:gd name="T57" fmla="*/ 39 h 45"/>
                <a:gd name="T58" fmla="*/ 4 w 77"/>
                <a:gd name="T59" fmla="*/ 41 h 45"/>
                <a:gd name="T60" fmla="*/ 7 w 77"/>
                <a:gd name="T61" fmla="*/ 43 h 45"/>
                <a:gd name="T62" fmla="*/ 13 w 77"/>
                <a:gd name="T63" fmla="*/ 45 h 45"/>
                <a:gd name="T64" fmla="*/ 17 w 77"/>
                <a:gd name="T65" fmla="*/ 45 h 45"/>
                <a:gd name="T66" fmla="*/ 24 w 77"/>
                <a:gd name="T67" fmla="*/ 45 h 45"/>
                <a:gd name="T68" fmla="*/ 29 w 77"/>
                <a:gd name="T69" fmla="*/ 43 h 45"/>
                <a:gd name="T70" fmla="*/ 36 w 77"/>
                <a:gd name="T71" fmla="*/ 4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7" h="45">
                  <a:moveTo>
                    <a:pt x="36" y="42"/>
                  </a:moveTo>
                  <a:lnTo>
                    <a:pt x="43" y="41"/>
                  </a:lnTo>
                  <a:lnTo>
                    <a:pt x="50" y="38"/>
                  </a:lnTo>
                  <a:lnTo>
                    <a:pt x="57" y="34"/>
                  </a:lnTo>
                  <a:lnTo>
                    <a:pt x="63" y="31"/>
                  </a:lnTo>
                  <a:lnTo>
                    <a:pt x="67" y="27"/>
                  </a:lnTo>
                  <a:lnTo>
                    <a:pt x="72" y="22"/>
                  </a:lnTo>
                  <a:lnTo>
                    <a:pt x="74" y="18"/>
                  </a:lnTo>
                  <a:lnTo>
                    <a:pt x="77" y="15"/>
                  </a:lnTo>
                  <a:lnTo>
                    <a:pt x="77" y="11"/>
                  </a:lnTo>
                  <a:lnTo>
                    <a:pt x="77" y="8"/>
                  </a:lnTo>
                  <a:lnTo>
                    <a:pt x="76" y="5"/>
                  </a:lnTo>
                  <a:lnTo>
                    <a:pt x="73" y="3"/>
                  </a:lnTo>
                  <a:lnTo>
                    <a:pt x="69" y="1"/>
                  </a:lnTo>
                  <a:lnTo>
                    <a:pt x="63" y="0"/>
                  </a:lnTo>
                  <a:lnTo>
                    <a:pt x="57" y="0"/>
                  </a:lnTo>
                  <a:lnTo>
                    <a:pt x="52" y="1"/>
                  </a:lnTo>
                  <a:lnTo>
                    <a:pt x="45" y="3"/>
                  </a:lnTo>
                  <a:lnTo>
                    <a:pt x="38" y="4"/>
                  </a:lnTo>
                  <a:lnTo>
                    <a:pt x="31" y="7"/>
                  </a:lnTo>
                  <a:lnTo>
                    <a:pt x="24" y="10"/>
                  </a:lnTo>
                  <a:lnTo>
                    <a:pt x="18" y="12"/>
                  </a:lnTo>
                  <a:lnTo>
                    <a:pt x="13" y="17"/>
                  </a:lnTo>
                  <a:lnTo>
                    <a:pt x="8" y="21"/>
                  </a:lnTo>
                  <a:lnTo>
                    <a:pt x="4" y="25"/>
                  </a:lnTo>
                  <a:lnTo>
                    <a:pt x="1" y="28"/>
                  </a:lnTo>
                  <a:lnTo>
                    <a:pt x="0" y="32"/>
                  </a:lnTo>
                  <a:lnTo>
                    <a:pt x="0" y="36"/>
                  </a:lnTo>
                  <a:lnTo>
                    <a:pt x="1" y="39"/>
                  </a:lnTo>
                  <a:lnTo>
                    <a:pt x="4" y="41"/>
                  </a:lnTo>
                  <a:lnTo>
                    <a:pt x="7" y="43"/>
                  </a:lnTo>
                  <a:lnTo>
                    <a:pt x="13" y="45"/>
                  </a:lnTo>
                  <a:lnTo>
                    <a:pt x="17" y="45"/>
                  </a:lnTo>
                  <a:lnTo>
                    <a:pt x="24" y="45"/>
                  </a:lnTo>
                  <a:lnTo>
                    <a:pt x="29" y="43"/>
                  </a:lnTo>
                  <a:lnTo>
                    <a:pt x="36" y="42"/>
                  </a:lnTo>
                  <a:close/>
                </a:path>
              </a:pathLst>
            </a:custGeom>
            <a:solidFill>
              <a:srgbClr val="333333"/>
            </a:solidFill>
            <a:ln w="19050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ea typeface="Roboto Condensed Light" panose="02000000000000000000" pitchFamily="2" charset="0"/>
                <a:cs typeface="Roboto Condensed Light" panose="02000000000000000000" pitchFamily="2" charset="0"/>
              </a:endParaRPr>
            </a:p>
          </p:txBody>
        </p:sp>
        <p:sp>
          <p:nvSpPr>
            <p:cNvPr id="77" name="Rectangle 20">
              <a:extLst>
                <a:ext uri="{FF2B5EF4-FFF2-40B4-BE49-F238E27FC236}">
                  <a16:creationId xmlns:a16="http://schemas.microsoft.com/office/drawing/2014/main" id="{3EACA91C-B64E-DE6D-4880-0D5B482DA11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8208982" y="2690864"/>
              <a:ext cx="13305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ea typeface="Roboto Condensed Light" panose="02000000000000000000" pitchFamily="2" charset="0"/>
                  <a:cs typeface="Roboto Condensed Light" panose="02000000000000000000" pitchFamily="2" charset="0"/>
                </a:rPr>
                <a:t>P</a:t>
              </a:r>
              <a:endPara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Roboto Condensed Light" panose="02000000000000000000" pitchFamily="2" charset="0"/>
                <a:cs typeface="Roboto Condensed Light" panose="02000000000000000000" pitchFamily="2" charset="0"/>
              </a:endParaRPr>
            </a:p>
          </p:txBody>
        </p:sp>
        <p:sp>
          <p:nvSpPr>
            <p:cNvPr id="78" name="Rectangle 21">
              <a:extLst>
                <a:ext uri="{FF2B5EF4-FFF2-40B4-BE49-F238E27FC236}">
                  <a16:creationId xmlns:a16="http://schemas.microsoft.com/office/drawing/2014/main" id="{B14A1996-2719-ED38-40ED-FEE3ACA2CA9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395328" flipH="1">
              <a:off x="7486129" y="4616943"/>
              <a:ext cx="94897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+mn-lt"/>
                  <a:ea typeface="Roboto Condensed Light" panose="02000000000000000000" pitchFamily="2" charset="0"/>
                  <a:cs typeface="Roboto Condensed Light" panose="02000000000000000000" pitchFamily="2" charset="0"/>
                </a:rPr>
                <a:t>Meridian</a:t>
              </a:r>
              <a:endPara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Roboto Condensed Light" panose="02000000000000000000" pitchFamily="2" charset="0"/>
                <a:cs typeface="Roboto Condensed Light" panose="02000000000000000000" pitchFamily="2" charset="0"/>
              </a:endParaRPr>
            </a:p>
          </p:txBody>
        </p:sp>
        <p:sp>
          <p:nvSpPr>
            <p:cNvPr id="79" name="Rectangle 22">
              <a:extLst>
                <a:ext uri="{FF2B5EF4-FFF2-40B4-BE49-F238E27FC236}">
                  <a16:creationId xmlns:a16="http://schemas.microsoft.com/office/drawing/2014/main" id="{EB9E1DA0-2356-57F9-9881-02F1BCEDEC9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755328" flipH="1">
              <a:off x="8040250" y="1691121"/>
              <a:ext cx="77745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ea typeface="Roboto Condensed Light" panose="02000000000000000000" pitchFamily="2" charset="0"/>
                  <a:cs typeface="Roboto Condensed Light" panose="02000000000000000000" pitchFamily="2" charset="0"/>
                </a:rPr>
                <a:t>Normal</a:t>
              </a:r>
              <a:endPara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Roboto Condensed Light" panose="02000000000000000000" pitchFamily="2" charset="0"/>
                <a:cs typeface="Roboto Condensed Light" panose="02000000000000000000" pitchFamily="2" charset="0"/>
              </a:endParaRPr>
            </a:p>
          </p:txBody>
        </p: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05778AA7-5C1B-5114-E45D-DDB5C0FF3FD1}"/>
                </a:ext>
              </a:extLst>
            </p:cNvPr>
            <p:cNvGrpSpPr/>
            <p:nvPr/>
          </p:nvGrpSpPr>
          <p:grpSpPr>
            <a:xfrm>
              <a:off x="8868794" y="3834194"/>
              <a:ext cx="1559929" cy="371514"/>
              <a:chOff x="8868794" y="3834194"/>
              <a:chExt cx="1559929" cy="371514"/>
            </a:xfrm>
          </p:grpSpPr>
          <p:sp>
            <p:nvSpPr>
              <p:cNvPr id="90" name="Line 10">
                <a:extLst>
                  <a:ext uri="{FF2B5EF4-FFF2-40B4-BE49-F238E27FC236}">
                    <a16:creationId xmlns:a16="http://schemas.microsoft.com/office/drawing/2014/main" id="{3B67A9A2-8C78-E2AB-376A-57290B5795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2538820" flipV="1">
                <a:off x="9555171" y="3994362"/>
                <a:ext cx="90041" cy="2854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ea typeface="Roboto Condensed Light" panose="02000000000000000000" pitchFamily="2" charset="0"/>
                  <a:cs typeface="Roboto Condensed Light" panose="02000000000000000000" pitchFamily="2" charset="0"/>
                </a:endParaRPr>
              </a:p>
            </p:txBody>
          </p:sp>
          <p:sp>
            <p:nvSpPr>
              <p:cNvPr id="91" name="Line 11">
                <a:extLst>
                  <a:ext uri="{FF2B5EF4-FFF2-40B4-BE49-F238E27FC236}">
                    <a16:creationId xmlns:a16="http://schemas.microsoft.com/office/drawing/2014/main" id="{69360F36-EFE0-C952-1319-5F0D921EB3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2538820" flipV="1">
                <a:off x="9417959" y="3962074"/>
                <a:ext cx="90041" cy="2854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ea typeface="Roboto Condensed Light" panose="02000000000000000000" pitchFamily="2" charset="0"/>
                  <a:cs typeface="Roboto Condensed Light" panose="02000000000000000000" pitchFamily="2" charset="0"/>
                </a:endParaRPr>
              </a:p>
            </p:txBody>
          </p:sp>
          <p:sp>
            <p:nvSpPr>
              <p:cNvPr id="92" name="Line 12">
                <a:extLst>
                  <a:ext uri="{FF2B5EF4-FFF2-40B4-BE49-F238E27FC236}">
                    <a16:creationId xmlns:a16="http://schemas.microsoft.com/office/drawing/2014/main" id="{F805EABE-C8D0-07AC-440F-E8CAB27C64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2538820" flipV="1">
                <a:off x="9280433" y="3931062"/>
                <a:ext cx="90041" cy="2718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ea typeface="Roboto Condensed Light" panose="02000000000000000000" pitchFamily="2" charset="0"/>
                  <a:cs typeface="Roboto Condensed Light" panose="02000000000000000000" pitchFamily="2" charset="0"/>
                </a:endParaRPr>
              </a:p>
            </p:txBody>
          </p:sp>
          <p:sp>
            <p:nvSpPr>
              <p:cNvPr id="93" name="Line 13">
                <a:extLst>
                  <a:ext uri="{FF2B5EF4-FFF2-40B4-BE49-F238E27FC236}">
                    <a16:creationId xmlns:a16="http://schemas.microsoft.com/office/drawing/2014/main" id="{17A965FC-C8CF-BCD7-6436-FE91540971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2538820" flipV="1">
                <a:off x="9143533" y="3897495"/>
                <a:ext cx="90041" cy="2854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ea typeface="Roboto Condensed Light" panose="02000000000000000000" pitchFamily="2" charset="0"/>
                  <a:cs typeface="Roboto Condensed Light" panose="02000000000000000000" pitchFamily="2" charset="0"/>
                </a:endParaRPr>
              </a:p>
            </p:txBody>
          </p:sp>
          <p:sp>
            <p:nvSpPr>
              <p:cNvPr id="94" name="Line 14">
                <a:extLst>
                  <a:ext uri="{FF2B5EF4-FFF2-40B4-BE49-F238E27FC236}">
                    <a16:creationId xmlns:a16="http://schemas.microsoft.com/office/drawing/2014/main" id="{3F896D5E-E346-90BC-3C64-98673241A7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2538820" flipV="1">
                <a:off x="9006319" y="3865205"/>
                <a:ext cx="90041" cy="2854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ea typeface="Roboto Condensed Light" panose="02000000000000000000" pitchFamily="2" charset="0"/>
                  <a:cs typeface="Roboto Condensed Light" panose="02000000000000000000" pitchFamily="2" charset="0"/>
                </a:endParaRPr>
              </a:p>
            </p:txBody>
          </p:sp>
          <p:sp>
            <p:nvSpPr>
              <p:cNvPr id="95" name="Line 15">
                <a:extLst>
                  <a:ext uri="{FF2B5EF4-FFF2-40B4-BE49-F238E27FC236}">
                    <a16:creationId xmlns:a16="http://schemas.microsoft.com/office/drawing/2014/main" id="{E48B9439-56E0-F192-A6AC-B5E53CAFF3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2538820" flipV="1">
                <a:off x="8868794" y="3834194"/>
                <a:ext cx="90041" cy="2718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ea typeface="Roboto Condensed Light" panose="02000000000000000000" pitchFamily="2" charset="0"/>
                  <a:cs typeface="Roboto Condensed Light" panose="02000000000000000000" pitchFamily="2" charset="0"/>
                </a:endParaRPr>
              </a:p>
            </p:txBody>
          </p:sp>
          <p:sp>
            <p:nvSpPr>
              <p:cNvPr id="96" name="Line 10">
                <a:extLst>
                  <a:ext uri="{FF2B5EF4-FFF2-40B4-BE49-F238E27FC236}">
                    <a16:creationId xmlns:a16="http://schemas.microsoft.com/office/drawing/2014/main" id="{3F444FAD-CB82-750A-DC09-B0CFA9CBDD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2538820" flipV="1">
                <a:off x="10385921" y="4192140"/>
                <a:ext cx="42802" cy="13568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ea typeface="Roboto Condensed Light" panose="02000000000000000000" pitchFamily="2" charset="0"/>
                  <a:cs typeface="Roboto Condensed Light" panose="02000000000000000000" pitchFamily="2" charset="0"/>
                </a:endParaRPr>
              </a:p>
            </p:txBody>
          </p:sp>
          <p:sp>
            <p:nvSpPr>
              <p:cNvPr id="97" name="Line 11">
                <a:extLst>
                  <a:ext uri="{FF2B5EF4-FFF2-40B4-BE49-F238E27FC236}">
                    <a16:creationId xmlns:a16="http://schemas.microsoft.com/office/drawing/2014/main" id="{F011F72E-CBFE-F3E7-5253-6FB54716E6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2538820" flipV="1">
                <a:off x="10249046" y="4157852"/>
                <a:ext cx="90041" cy="2854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ea typeface="Roboto Condensed Light" panose="02000000000000000000" pitchFamily="2" charset="0"/>
                  <a:cs typeface="Roboto Condensed Light" panose="02000000000000000000" pitchFamily="2" charset="0"/>
                </a:endParaRPr>
              </a:p>
            </p:txBody>
          </p:sp>
          <p:sp>
            <p:nvSpPr>
              <p:cNvPr id="98" name="Line 12">
                <a:extLst>
                  <a:ext uri="{FF2B5EF4-FFF2-40B4-BE49-F238E27FC236}">
                    <a16:creationId xmlns:a16="http://schemas.microsoft.com/office/drawing/2014/main" id="{C7FE1086-89DB-C600-1868-E2E0A0D017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2538820" flipV="1">
                <a:off x="10111521" y="4126841"/>
                <a:ext cx="90041" cy="2718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ea typeface="Roboto Condensed Light" panose="02000000000000000000" pitchFamily="2" charset="0"/>
                  <a:cs typeface="Roboto Condensed Light" panose="02000000000000000000" pitchFamily="2" charset="0"/>
                </a:endParaRPr>
              </a:p>
            </p:txBody>
          </p:sp>
          <p:sp>
            <p:nvSpPr>
              <p:cNvPr id="99" name="Line 13">
                <a:extLst>
                  <a:ext uri="{FF2B5EF4-FFF2-40B4-BE49-F238E27FC236}">
                    <a16:creationId xmlns:a16="http://schemas.microsoft.com/office/drawing/2014/main" id="{BD6DECA2-9F6D-EE18-A6C3-A0B312B229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2538820" flipV="1">
                <a:off x="9974620" y="4093274"/>
                <a:ext cx="90041" cy="2854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ea typeface="Roboto Condensed Light" panose="02000000000000000000" pitchFamily="2" charset="0"/>
                  <a:cs typeface="Roboto Condensed Light" panose="02000000000000000000" pitchFamily="2" charset="0"/>
                </a:endParaRPr>
              </a:p>
            </p:txBody>
          </p:sp>
          <p:sp>
            <p:nvSpPr>
              <p:cNvPr id="100" name="Line 14">
                <a:extLst>
                  <a:ext uri="{FF2B5EF4-FFF2-40B4-BE49-F238E27FC236}">
                    <a16:creationId xmlns:a16="http://schemas.microsoft.com/office/drawing/2014/main" id="{1C4375D1-E8F5-A150-1932-3978827B18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2538820" flipV="1">
                <a:off x="9837407" y="4060984"/>
                <a:ext cx="90041" cy="2854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ea typeface="Roboto Condensed Light" panose="02000000000000000000" pitchFamily="2" charset="0"/>
                  <a:cs typeface="Roboto Condensed Light" panose="02000000000000000000" pitchFamily="2" charset="0"/>
                </a:endParaRPr>
              </a:p>
            </p:txBody>
          </p:sp>
          <p:sp>
            <p:nvSpPr>
              <p:cNvPr id="101" name="Line 15">
                <a:extLst>
                  <a:ext uri="{FF2B5EF4-FFF2-40B4-BE49-F238E27FC236}">
                    <a16:creationId xmlns:a16="http://schemas.microsoft.com/office/drawing/2014/main" id="{5C10733C-AF5F-9A6C-0ABA-35EB2723CE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2538820" flipV="1">
                <a:off x="9699882" y="4029973"/>
                <a:ext cx="90041" cy="2718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ea typeface="Roboto Condensed Light" panose="02000000000000000000" pitchFamily="2" charset="0"/>
                  <a:cs typeface="Roboto Condensed Light" panose="02000000000000000000" pitchFamily="2" charset="0"/>
                </a:endParaRPr>
              </a:p>
            </p:txBody>
          </p: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EF76BD50-4252-08B5-00CC-784905EA532A}"/>
                </a:ext>
              </a:extLst>
            </p:cNvPr>
            <p:cNvGrpSpPr/>
            <p:nvPr/>
          </p:nvGrpSpPr>
          <p:grpSpPr>
            <a:xfrm>
              <a:off x="8427625" y="2602929"/>
              <a:ext cx="88437" cy="116363"/>
              <a:chOff x="8427625" y="2602929"/>
              <a:chExt cx="88437" cy="116363"/>
            </a:xfrm>
          </p:grpSpPr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6B41DA2D-0834-C989-FE86-D43C7535BA03}"/>
                  </a:ext>
                </a:extLst>
              </p:cNvPr>
              <p:cNvCxnSpPr/>
              <p:nvPr/>
            </p:nvCxnSpPr>
            <p:spPr>
              <a:xfrm rot="795328" flipV="1">
                <a:off x="8427625" y="2602929"/>
                <a:ext cx="44798" cy="116363"/>
              </a:xfrm>
              <a:prstGeom prst="line">
                <a:avLst/>
              </a:prstGeom>
              <a:ln w="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11118EF9-69E5-53D6-F3E4-1B7C90651448}"/>
                  </a:ext>
                </a:extLst>
              </p:cNvPr>
              <p:cNvCxnSpPr/>
              <p:nvPr/>
            </p:nvCxnSpPr>
            <p:spPr>
              <a:xfrm rot="795328">
                <a:off x="8477664" y="2613576"/>
                <a:ext cx="38398" cy="88154"/>
              </a:xfrm>
              <a:prstGeom prst="line">
                <a:avLst/>
              </a:prstGeom>
              <a:ln w="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7" name="Freeform 7">
              <a:extLst>
                <a:ext uri="{FF2B5EF4-FFF2-40B4-BE49-F238E27FC236}">
                  <a16:creationId xmlns:a16="http://schemas.microsoft.com/office/drawing/2014/main" id="{C21CE5A9-5990-2C66-10A3-047890ABA7A7}"/>
                </a:ext>
              </a:extLst>
            </p:cNvPr>
            <p:cNvSpPr>
              <a:spLocks/>
            </p:cNvSpPr>
            <p:nvPr/>
          </p:nvSpPr>
          <p:spPr bwMode="auto">
            <a:xfrm rot="795328">
              <a:off x="8849020" y="2341234"/>
              <a:ext cx="777240" cy="3131243"/>
            </a:xfrm>
            <a:custGeom>
              <a:avLst/>
              <a:gdLst>
                <a:gd name="T0" fmla="*/ 0 w 1347"/>
                <a:gd name="T1" fmla="*/ 4919 h 4919"/>
                <a:gd name="T2" fmla="*/ 118 w 1347"/>
                <a:gd name="T3" fmla="*/ 4910 h 4919"/>
                <a:gd name="T4" fmla="*/ 234 w 1347"/>
                <a:gd name="T5" fmla="*/ 4882 h 4919"/>
                <a:gd name="T6" fmla="*/ 349 w 1347"/>
                <a:gd name="T7" fmla="*/ 4835 h 4919"/>
                <a:gd name="T8" fmla="*/ 461 w 1347"/>
                <a:gd name="T9" fmla="*/ 4771 h 4919"/>
                <a:gd name="T10" fmla="*/ 570 w 1347"/>
                <a:gd name="T11" fmla="*/ 4689 h 4919"/>
                <a:gd name="T12" fmla="*/ 674 w 1347"/>
                <a:gd name="T13" fmla="*/ 4590 h 4919"/>
                <a:gd name="T14" fmla="*/ 773 w 1347"/>
                <a:gd name="T15" fmla="*/ 4474 h 4919"/>
                <a:gd name="T16" fmla="*/ 866 w 1347"/>
                <a:gd name="T17" fmla="*/ 4344 h 4919"/>
                <a:gd name="T18" fmla="*/ 953 w 1347"/>
                <a:gd name="T19" fmla="*/ 4199 h 4919"/>
                <a:gd name="T20" fmla="*/ 1032 w 1347"/>
                <a:gd name="T21" fmla="*/ 4041 h 4919"/>
                <a:gd name="T22" fmla="*/ 1104 w 1347"/>
                <a:gd name="T23" fmla="*/ 3870 h 4919"/>
                <a:gd name="T24" fmla="*/ 1167 w 1347"/>
                <a:gd name="T25" fmla="*/ 3689 h 4919"/>
                <a:gd name="T26" fmla="*/ 1221 w 1347"/>
                <a:gd name="T27" fmla="*/ 3499 h 4919"/>
                <a:gd name="T28" fmla="*/ 1266 w 1347"/>
                <a:gd name="T29" fmla="*/ 3301 h 4919"/>
                <a:gd name="T30" fmla="*/ 1301 w 1347"/>
                <a:gd name="T31" fmla="*/ 3096 h 4919"/>
                <a:gd name="T32" fmla="*/ 1327 w 1347"/>
                <a:gd name="T33" fmla="*/ 2887 h 4919"/>
                <a:gd name="T34" fmla="*/ 1342 w 1347"/>
                <a:gd name="T35" fmla="*/ 2674 h 4919"/>
                <a:gd name="T36" fmla="*/ 1347 w 1347"/>
                <a:gd name="T37" fmla="*/ 2460 h 4919"/>
                <a:gd name="T38" fmla="*/ 1342 w 1347"/>
                <a:gd name="T39" fmla="*/ 2245 h 4919"/>
                <a:gd name="T40" fmla="*/ 1327 w 1347"/>
                <a:gd name="T41" fmla="*/ 2032 h 4919"/>
                <a:gd name="T42" fmla="*/ 1301 w 1347"/>
                <a:gd name="T43" fmla="*/ 1823 h 4919"/>
                <a:gd name="T44" fmla="*/ 1266 w 1347"/>
                <a:gd name="T45" fmla="*/ 1618 h 4919"/>
                <a:gd name="T46" fmla="*/ 1221 w 1347"/>
                <a:gd name="T47" fmla="*/ 1420 h 4919"/>
                <a:gd name="T48" fmla="*/ 1167 w 1347"/>
                <a:gd name="T49" fmla="*/ 1230 h 4919"/>
                <a:gd name="T50" fmla="*/ 1104 w 1347"/>
                <a:gd name="T51" fmla="*/ 1049 h 4919"/>
                <a:gd name="T52" fmla="*/ 1032 w 1347"/>
                <a:gd name="T53" fmla="*/ 879 h 4919"/>
                <a:gd name="T54" fmla="*/ 953 w 1347"/>
                <a:gd name="T55" fmla="*/ 720 h 4919"/>
                <a:gd name="T56" fmla="*/ 866 w 1347"/>
                <a:gd name="T57" fmla="*/ 575 h 4919"/>
                <a:gd name="T58" fmla="*/ 773 w 1347"/>
                <a:gd name="T59" fmla="*/ 445 h 4919"/>
                <a:gd name="T60" fmla="*/ 674 w 1347"/>
                <a:gd name="T61" fmla="*/ 329 h 4919"/>
                <a:gd name="T62" fmla="*/ 570 w 1347"/>
                <a:gd name="T63" fmla="*/ 230 h 4919"/>
                <a:gd name="T64" fmla="*/ 461 w 1347"/>
                <a:gd name="T65" fmla="*/ 148 h 4919"/>
                <a:gd name="T66" fmla="*/ 349 w 1347"/>
                <a:gd name="T67" fmla="*/ 84 h 4919"/>
                <a:gd name="T68" fmla="*/ 234 w 1347"/>
                <a:gd name="T69" fmla="*/ 37 h 4919"/>
                <a:gd name="T70" fmla="*/ 118 w 1347"/>
                <a:gd name="T71" fmla="*/ 9 h 4919"/>
                <a:gd name="T72" fmla="*/ 0 w 1347"/>
                <a:gd name="T73" fmla="*/ 0 h 4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47" h="4919">
                  <a:moveTo>
                    <a:pt x="0" y="4919"/>
                  </a:moveTo>
                  <a:lnTo>
                    <a:pt x="118" y="4910"/>
                  </a:lnTo>
                  <a:lnTo>
                    <a:pt x="234" y="4882"/>
                  </a:lnTo>
                  <a:lnTo>
                    <a:pt x="349" y="4835"/>
                  </a:lnTo>
                  <a:lnTo>
                    <a:pt x="461" y="4771"/>
                  </a:lnTo>
                  <a:lnTo>
                    <a:pt x="570" y="4689"/>
                  </a:lnTo>
                  <a:lnTo>
                    <a:pt x="674" y="4590"/>
                  </a:lnTo>
                  <a:lnTo>
                    <a:pt x="773" y="4474"/>
                  </a:lnTo>
                  <a:lnTo>
                    <a:pt x="866" y="4344"/>
                  </a:lnTo>
                  <a:lnTo>
                    <a:pt x="953" y="4199"/>
                  </a:lnTo>
                  <a:lnTo>
                    <a:pt x="1032" y="4041"/>
                  </a:lnTo>
                  <a:lnTo>
                    <a:pt x="1104" y="3870"/>
                  </a:lnTo>
                  <a:lnTo>
                    <a:pt x="1167" y="3689"/>
                  </a:lnTo>
                  <a:lnTo>
                    <a:pt x="1221" y="3499"/>
                  </a:lnTo>
                  <a:lnTo>
                    <a:pt x="1266" y="3301"/>
                  </a:lnTo>
                  <a:lnTo>
                    <a:pt x="1301" y="3096"/>
                  </a:lnTo>
                  <a:lnTo>
                    <a:pt x="1327" y="2887"/>
                  </a:lnTo>
                  <a:lnTo>
                    <a:pt x="1342" y="2674"/>
                  </a:lnTo>
                  <a:lnTo>
                    <a:pt x="1347" y="2460"/>
                  </a:lnTo>
                  <a:lnTo>
                    <a:pt x="1342" y="2245"/>
                  </a:lnTo>
                  <a:lnTo>
                    <a:pt x="1327" y="2032"/>
                  </a:lnTo>
                  <a:lnTo>
                    <a:pt x="1301" y="1823"/>
                  </a:lnTo>
                  <a:lnTo>
                    <a:pt x="1266" y="1618"/>
                  </a:lnTo>
                  <a:lnTo>
                    <a:pt x="1221" y="1420"/>
                  </a:lnTo>
                  <a:lnTo>
                    <a:pt x="1167" y="1230"/>
                  </a:lnTo>
                  <a:lnTo>
                    <a:pt x="1104" y="1049"/>
                  </a:lnTo>
                  <a:lnTo>
                    <a:pt x="1032" y="879"/>
                  </a:lnTo>
                  <a:lnTo>
                    <a:pt x="953" y="720"/>
                  </a:lnTo>
                  <a:lnTo>
                    <a:pt x="866" y="575"/>
                  </a:lnTo>
                  <a:lnTo>
                    <a:pt x="773" y="445"/>
                  </a:lnTo>
                  <a:lnTo>
                    <a:pt x="674" y="329"/>
                  </a:lnTo>
                  <a:lnTo>
                    <a:pt x="570" y="230"/>
                  </a:lnTo>
                  <a:lnTo>
                    <a:pt x="461" y="148"/>
                  </a:lnTo>
                  <a:lnTo>
                    <a:pt x="349" y="84"/>
                  </a:lnTo>
                  <a:lnTo>
                    <a:pt x="234" y="37"/>
                  </a:lnTo>
                  <a:lnTo>
                    <a:pt x="118" y="9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ea typeface="Roboto Condensed Light" panose="02000000000000000000" pitchFamily="2" charset="0"/>
                <a:cs typeface="Roboto Condensed Light" panose="02000000000000000000" pitchFamily="2" charset="0"/>
              </a:endParaRPr>
            </a:p>
          </p:txBody>
        </p:sp>
      </p:grpSp>
      <p:graphicFrame>
        <p:nvGraphicFramePr>
          <p:cNvPr id="4" name="Table 95">
            <a:extLst>
              <a:ext uri="{FF2B5EF4-FFF2-40B4-BE49-F238E27FC236}">
                <a16:creationId xmlns:a16="http://schemas.microsoft.com/office/drawing/2014/main" id="{1851C582-D126-7BF0-315A-B83FE025BF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8584432"/>
              </p:ext>
            </p:extLst>
          </p:nvPr>
        </p:nvGraphicFramePr>
        <p:xfrm>
          <a:off x="1228299" y="4144871"/>
          <a:ext cx="6354365" cy="1651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966748218"/>
                    </a:ext>
                  </a:extLst>
                </a:gridCol>
                <a:gridCol w="1263576">
                  <a:extLst>
                    <a:ext uri="{9D8B030D-6E8A-4147-A177-3AD203B41FA5}">
                      <a16:colId xmlns:a16="http://schemas.microsoft.com/office/drawing/2014/main" val="3882305594"/>
                    </a:ext>
                  </a:extLst>
                </a:gridCol>
                <a:gridCol w="4882509">
                  <a:extLst>
                    <a:ext uri="{9D8B030D-6E8A-4147-A177-3AD203B41FA5}">
                      <a16:colId xmlns:a16="http://schemas.microsoft.com/office/drawing/2014/main" val="29800518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 line from the observer’s position, P,  perpendicular to the ellipsoid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08053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Meridian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An elliptical section containing the normal and semi-minor axes. Defines Geodetic N at a point.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9431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Geodetic meridians converge.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7546213"/>
                  </a:ext>
                </a:extLst>
              </a:tr>
            </a:tbl>
          </a:graphicData>
        </a:graphic>
      </p:graphicFrame>
      <p:sp>
        <p:nvSpPr>
          <p:cNvPr id="5" name="Rectangle 20">
            <a:extLst>
              <a:ext uri="{FF2B5EF4-FFF2-40B4-BE49-F238E27FC236}">
                <a16:creationId xmlns:a16="http://schemas.microsoft.com/office/drawing/2014/main" id="{37BCEDFE-5618-291E-5C42-485BEFF7DCF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434458" y="1540705"/>
            <a:ext cx="64761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Roboto Condensed Light" panose="02000000000000000000" pitchFamily="2" charset="0"/>
                <a:cs typeface="Roboto Condensed Light" panose="02000000000000000000" pitchFamily="2" charset="0"/>
              </a:rPr>
              <a:t>Geo N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sp>
        <p:nvSpPr>
          <p:cNvPr id="7" name="Rectangle 20">
            <a:extLst>
              <a:ext uri="{FF2B5EF4-FFF2-40B4-BE49-F238E27FC236}">
                <a16:creationId xmlns:a16="http://schemas.microsoft.com/office/drawing/2014/main" id="{804AABB2-7623-8FD0-BF17-23052868EC8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741724" y="5059755"/>
            <a:ext cx="60112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Roboto Condensed Light" panose="02000000000000000000" pitchFamily="2" charset="0"/>
                <a:cs typeface="Roboto Condensed Light" panose="02000000000000000000" pitchFamily="2" charset="0"/>
              </a:rPr>
              <a:t>Geo 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B2FC3C-9D0A-5E65-3070-59C26E589E27}"/>
              </a:ext>
            </a:extLst>
          </p:cNvPr>
          <p:cNvSpPr txBox="1"/>
          <p:nvPr/>
        </p:nvSpPr>
        <p:spPr>
          <a:xfrm rot="1439543">
            <a:off x="7639563" y="3264209"/>
            <a:ext cx="10047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Equator</a:t>
            </a:r>
          </a:p>
        </p:txBody>
      </p:sp>
    </p:spTree>
    <p:extLst>
      <p:ext uri="{BB962C8B-B14F-4D97-AF65-F5344CB8AC3E}">
        <p14:creationId xmlns:p14="http://schemas.microsoft.com/office/powerpoint/2010/main" val="19502883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450A7-FA06-B937-FB50-E806E6D65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VI. Ground and Grid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1. Distance</a:t>
            </a:r>
          </a:p>
          <a:p>
            <a:pPr marL="256032" lvl="1" indent="0"/>
            <a:r>
              <a:rPr lang="en-US" dirty="0"/>
              <a:t>Two steps</a:t>
            </a:r>
          </a:p>
          <a:p>
            <a:pPr marL="256032" lvl="1" indent="0"/>
            <a:r>
              <a:rPr lang="en-US" dirty="0"/>
              <a:t>a. Ground to ellipsoid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78B2FA-6C1F-B4F3-89A4-D2FBB0F133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A. Distortion Compensation</a:t>
            </a:r>
          </a:p>
          <a:p>
            <a:endParaRPr lang="en-US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5407E1BA-8642-4A24-828D-ADDAC43C0B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2957199"/>
              </p:ext>
            </p:extLst>
          </p:nvPr>
        </p:nvGraphicFramePr>
        <p:xfrm>
          <a:off x="1259807" y="3833309"/>
          <a:ext cx="3781426" cy="2133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2849">
                  <a:extLst>
                    <a:ext uri="{9D8B030D-6E8A-4147-A177-3AD203B41FA5}">
                      <a16:colId xmlns:a16="http://schemas.microsoft.com/office/drawing/2014/main" val="1625600699"/>
                    </a:ext>
                  </a:extLst>
                </a:gridCol>
                <a:gridCol w="3198577">
                  <a:extLst>
                    <a:ext uri="{9D8B030D-6E8A-4147-A177-3AD203B41FA5}">
                      <a16:colId xmlns:a16="http://schemas.microsoft.com/office/drawing/2014/main" val="94735345"/>
                    </a:ext>
                  </a:extLst>
                </a:gridCol>
              </a:tblGrid>
              <a:tr h="257629"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err="1"/>
                        <a:t>d</a:t>
                      </a:r>
                      <a:r>
                        <a:rPr lang="en-US" sz="2000" baseline="-25000" dirty="0" err="1"/>
                        <a:t>H</a:t>
                      </a:r>
                      <a:endParaRPr lang="en-US" sz="2000" baseline="-25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Horizontal ground distance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72673790"/>
                  </a:ext>
                </a:extLst>
              </a:tr>
              <a:tr h="257629"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err="1"/>
                        <a:t>d</a:t>
                      </a:r>
                      <a:r>
                        <a:rPr lang="en-US" sz="2000" baseline="-25000" dirty="0" err="1"/>
                        <a:t>E</a:t>
                      </a:r>
                      <a:endParaRPr lang="en-US" sz="2000" baseline="-25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Ellipsoidal (geodetic) distance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69200673"/>
                  </a:ext>
                </a:extLst>
              </a:tr>
              <a:tr h="257629"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/>
                        <a:t>EF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Elevation Factor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98165805"/>
                  </a:ext>
                </a:extLst>
              </a:tr>
              <a:tr h="25762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</a:t>
                      </a:r>
                      <a:endParaRPr lang="en-US" sz="2000" baseline="-25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Mean earth radius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29205095"/>
                  </a:ext>
                </a:extLst>
              </a:tr>
              <a:tr h="25762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H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Orthometric </a:t>
                      </a:r>
                      <a:r>
                        <a:rPr lang="en-US" sz="2000" dirty="0" err="1"/>
                        <a:t>ht</a:t>
                      </a:r>
                      <a:r>
                        <a:rPr lang="en-US" sz="2000" dirty="0"/>
                        <a:t> (</a:t>
                      </a:r>
                      <a:r>
                        <a:rPr lang="en-US" sz="2000" dirty="0" err="1"/>
                        <a:t>elev</a:t>
                      </a:r>
                      <a:r>
                        <a:rPr lang="en-US" sz="2000" dirty="0"/>
                        <a:t>)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7774215"/>
                  </a:ext>
                </a:extLst>
              </a:tr>
              <a:tr h="257629"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N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Geoid height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03317193"/>
                  </a:ext>
                </a:extLst>
              </a:tr>
              <a:tr h="25762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k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Scale factor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18956788"/>
                  </a:ext>
                </a:extLst>
              </a:tr>
            </a:tbl>
          </a:graphicData>
        </a:graphic>
      </p:graphicFrame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4D0D3520-5127-146F-403D-E9D594FD2576}"/>
              </a:ext>
            </a:extLst>
          </p:cNvPr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683954213"/>
              </p:ext>
            </p:extLst>
          </p:nvPr>
        </p:nvGraphicFramePr>
        <p:xfrm>
          <a:off x="1368136" y="2708415"/>
          <a:ext cx="1623402" cy="1000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xMath" r:id="rId3" imgW="983880" imgH="606600" progId="Equation.AxMath">
                  <p:embed/>
                </p:oleObj>
              </mc:Choice>
              <mc:Fallback>
                <p:oleObj name="AxMath" r:id="rId3" imgW="983880" imgH="606600" progId="Equation.AxMat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68136" y="2708415"/>
                        <a:ext cx="1623402" cy="10008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77A7662-1EBC-68B0-0D31-4B94B7E15F2B}"/>
              </a:ext>
            </a:extLst>
          </p:cNvPr>
          <p:cNvSpPr txBox="1"/>
          <p:nvPr/>
        </p:nvSpPr>
        <p:spPr>
          <a:xfrm>
            <a:off x="7109460" y="5600700"/>
            <a:ext cx="4074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 = 20,902,000 ft = 6,371,000 m (approx.)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504B20A-66E3-963D-3761-D248EFF971F3}"/>
              </a:ext>
            </a:extLst>
          </p:cNvPr>
          <p:cNvGrpSpPr/>
          <p:nvPr/>
        </p:nvGrpSpPr>
        <p:grpSpPr>
          <a:xfrm>
            <a:off x="6103283" y="1143000"/>
            <a:ext cx="5632768" cy="4572000"/>
            <a:chOff x="6087604" y="1295400"/>
            <a:chExt cx="5632768" cy="4572000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5058BDC5-D030-2EC4-223F-F579B09E3F76}"/>
                </a:ext>
              </a:extLst>
            </p:cNvPr>
            <p:cNvGrpSpPr/>
            <p:nvPr/>
          </p:nvGrpSpPr>
          <p:grpSpPr>
            <a:xfrm>
              <a:off x="6324600" y="1295400"/>
              <a:ext cx="4800600" cy="4572000"/>
              <a:chOff x="6324600" y="1295400"/>
              <a:chExt cx="4800600" cy="4572000"/>
            </a:xfrm>
          </p:grpSpPr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9D2CD164-5254-8020-DA2F-D53A6B68815F}"/>
                  </a:ext>
                </a:extLst>
              </p:cNvPr>
              <p:cNvGrpSpPr/>
              <p:nvPr/>
            </p:nvGrpSpPr>
            <p:grpSpPr>
              <a:xfrm>
                <a:off x="8241957" y="4151872"/>
                <a:ext cx="1919058" cy="1003052"/>
                <a:chOff x="8241957" y="4151872"/>
                <a:chExt cx="1919058" cy="1003052"/>
              </a:xfrm>
            </p:grpSpPr>
            <p:cxnSp>
              <p:nvCxnSpPr>
                <p:cNvPr id="70" name="Straight Connector 69">
                  <a:extLst>
                    <a:ext uri="{FF2B5EF4-FFF2-40B4-BE49-F238E27FC236}">
                      <a16:creationId xmlns:a16="http://schemas.microsoft.com/office/drawing/2014/main" id="{BFB8AF16-77E5-8108-BEC8-5F9C60FBDF9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0101763" y="4151872"/>
                  <a:ext cx="59252" cy="1003052"/>
                </a:xfrm>
                <a:prstGeom prst="lin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48D3E96B-A92D-9F54-95F8-236FF2F0687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241957" y="4157177"/>
                  <a:ext cx="159583" cy="907627"/>
                </a:xfrm>
                <a:prstGeom prst="lin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9" name="Text Placeholder 36">
                <a:extLst>
                  <a:ext uri="{FF2B5EF4-FFF2-40B4-BE49-F238E27FC236}">
                    <a16:creationId xmlns:a16="http://schemas.microsoft.com/office/drawing/2014/main" id="{1045E6E4-E848-90B6-D98C-56C5A00DE53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24600" y="1295400"/>
                <a:ext cx="4800600" cy="4572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91440" marR="0" lvl="0" indent="0" algn="l" rtl="0" eaLnBrk="1" hangingPunct="1">
                  <a:lnSpc>
                    <a:spcPct val="100000"/>
                  </a:lnSpc>
                  <a:spcBef>
                    <a:spcPts val="800"/>
                  </a:spcBef>
                  <a:spcAft>
                    <a:spcPts val="0"/>
                  </a:spcAft>
                  <a:buClr>
                    <a:schemeClr val="accent4"/>
                  </a:buClr>
                  <a:buSzPts val="2000"/>
                  <a:buFont typeface="Roboto Condensed Light"/>
                  <a:buNone/>
                  <a:defRPr sz="2400" b="0" i="0" u="none" strike="noStrike" cap="none">
                    <a:solidFill>
                      <a:schemeClr val="dk1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1pPr>
                <a:lvl2pPr marL="745049" marR="0" lvl="1" indent="0" algn="l" rtl="0" eaLnBrk="1" hangingPunct="1">
                  <a:lnSpc>
                    <a:spcPct val="100000"/>
                  </a:lnSpc>
                  <a:spcBef>
                    <a:spcPts val="1333"/>
                  </a:spcBef>
                  <a:spcAft>
                    <a:spcPts val="0"/>
                  </a:spcAft>
                  <a:buClr>
                    <a:schemeClr val="accent4"/>
                  </a:buClr>
                  <a:buSzPts val="2000"/>
                  <a:buFont typeface="Roboto Condensed Light"/>
                  <a:buNone/>
                  <a:defRPr sz="2000" b="0" i="0" u="none" strike="noStrike" cap="none">
                    <a:solidFill>
                      <a:schemeClr val="dk1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2pPr>
                <a:lvl3pPr marL="1354633" marR="0" lvl="2" indent="0" algn="l" rtl="0" eaLnBrk="1" hangingPunct="1">
                  <a:lnSpc>
                    <a:spcPct val="100000"/>
                  </a:lnSpc>
                  <a:spcBef>
                    <a:spcPts val="1333"/>
                  </a:spcBef>
                  <a:spcAft>
                    <a:spcPts val="0"/>
                  </a:spcAft>
                  <a:buClr>
                    <a:schemeClr val="accent4"/>
                  </a:buClr>
                  <a:buSzPts val="2000"/>
                  <a:buFont typeface="Roboto Condensed Light"/>
                  <a:buNone/>
                  <a:defRPr sz="1800" b="0" i="0" u="none" strike="noStrike" cap="none">
                    <a:solidFill>
                      <a:schemeClr val="dk1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3pPr>
                <a:lvl4pPr marL="1964218" marR="0" lvl="3" indent="0" algn="l" rtl="0" eaLnBrk="1" hangingPunct="1">
                  <a:lnSpc>
                    <a:spcPct val="100000"/>
                  </a:lnSpc>
                  <a:spcBef>
                    <a:spcPts val="1333"/>
                  </a:spcBef>
                  <a:spcAft>
                    <a:spcPts val="0"/>
                  </a:spcAft>
                  <a:buClr>
                    <a:schemeClr val="accent4"/>
                  </a:buClr>
                  <a:buSzPts val="2000"/>
                  <a:buFont typeface="Roboto Condensed Light"/>
                  <a:buNone/>
                  <a:defRPr sz="1800" b="0" i="0" u="none" strike="noStrike" cap="none">
                    <a:solidFill>
                      <a:schemeClr val="dk1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4pPr>
                <a:lvl5pPr marL="3047924" marR="0" lvl="4" indent="-474121" algn="l" rtl="0" eaLnBrk="1" hangingPunct="1">
                  <a:lnSpc>
                    <a:spcPct val="100000"/>
                  </a:lnSpc>
                  <a:spcBef>
                    <a:spcPts val="1333"/>
                  </a:spcBef>
                  <a:spcAft>
                    <a:spcPts val="0"/>
                  </a:spcAft>
                  <a:buClr>
                    <a:schemeClr val="accent4"/>
                  </a:buClr>
                  <a:buSzPts val="2000"/>
                  <a:buFont typeface="Roboto Condensed Light"/>
                  <a:buChar char="▻"/>
                  <a:defRPr sz="2667" b="0" i="0" u="none" strike="noStrike" cap="none">
                    <a:solidFill>
                      <a:schemeClr val="dk1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5pPr>
                <a:lvl6pPr marL="3657509" marR="0" lvl="5" indent="-474121" algn="l" rtl="0" eaLnBrk="1" hangingPunct="1">
                  <a:lnSpc>
                    <a:spcPct val="100000"/>
                  </a:lnSpc>
                  <a:spcBef>
                    <a:spcPts val="1333"/>
                  </a:spcBef>
                  <a:spcAft>
                    <a:spcPts val="0"/>
                  </a:spcAft>
                  <a:buClr>
                    <a:schemeClr val="accent4"/>
                  </a:buClr>
                  <a:buSzPts val="2000"/>
                  <a:buFont typeface="Roboto Condensed Light"/>
                  <a:buChar char="▻"/>
                  <a:defRPr sz="2667" b="0" i="0" u="none" strike="noStrike" cap="none">
                    <a:solidFill>
                      <a:schemeClr val="dk1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6pPr>
                <a:lvl7pPr marL="4267093" marR="0" lvl="6" indent="-474121" algn="l" rtl="0" eaLnBrk="1" hangingPunct="1">
                  <a:lnSpc>
                    <a:spcPct val="100000"/>
                  </a:lnSpc>
                  <a:spcBef>
                    <a:spcPts val="1333"/>
                  </a:spcBef>
                  <a:spcAft>
                    <a:spcPts val="0"/>
                  </a:spcAft>
                  <a:buClr>
                    <a:schemeClr val="accent4"/>
                  </a:buClr>
                  <a:buSzPts val="2000"/>
                  <a:buFont typeface="Roboto Condensed Light"/>
                  <a:buChar char="▻"/>
                  <a:defRPr sz="2667" b="0" i="0" u="none" strike="noStrike" cap="none">
                    <a:solidFill>
                      <a:schemeClr val="dk1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7pPr>
                <a:lvl8pPr marL="4876678" marR="0" lvl="7" indent="-474121" algn="l" rtl="0" eaLnBrk="1" hangingPunct="1">
                  <a:lnSpc>
                    <a:spcPct val="100000"/>
                  </a:lnSpc>
                  <a:spcBef>
                    <a:spcPts val="1333"/>
                  </a:spcBef>
                  <a:spcAft>
                    <a:spcPts val="0"/>
                  </a:spcAft>
                  <a:buClr>
                    <a:schemeClr val="accent4"/>
                  </a:buClr>
                  <a:buSzPts val="2000"/>
                  <a:buFont typeface="Roboto Condensed Light"/>
                  <a:buChar char="▻"/>
                  <a:defRPr sz="2667" b="0" i="0" u="none" strike="noStrike" cap="none">
                    <a:solidFill>
                      <a:schemeClr val="dk1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8pPr>
                <a:lvl9pPr marL="5486263" marR="0" lvl="8" indent="-474121" algn="l" rtl="0" eaLnBrk="1" hangingPunct="1">
                  <a:lnSpc>
                    <a:spcPct val="100000"/>
                  </a:lnSpc>
                  <a:spcBef>
                    <a:spcPts val="1333"/>
                  </a:spcBef>
                  <a:spcAft>
                    <a:spcPts val="1333"/>
                  </a:spcAft>
                  <a:buClr>
                    <a:schemeClr val="accent4"/>
                  </a:buClr>
                  <a:buSzPts val="2000"/>
                  <a:buFont typeface="Roboto Condensed Light"/>
                  <a:buChar char="▻"/>
                  <a:defRPr sz="2667" b="0" i="0" u="none" strike="noStrike" cap="none">
                    <a:solidFill>
                      <a:schemeClr val="dk1"/>
                    </a:solidFill>
                    <a:latin typeface="Roboto Condensed Light"/>
                    <a:ea typeface="Roboto Condensed Light"/>
                    <a:cs typeface="Roboto Condensed Light"/>
                    <a:sym typeface="Roboto Condensed Light"/>
                  </a:defRPr>
                </a:lvl9pPr>
              </a:lstStyle>
              <a:p>
                <a:endParaRPr lang="en-US" sz="2000" dirty="0">
                  <a:latin typeface="+mj-lt"/>
                  <a:ea typeface="Roboto Condensed Light" panose="02000000000000000000" pitchFamily="2" charset="0"/>
                  <a:cs typeface="Roboto Condensed Light" panose="02000000000000000000" pitchFamily="2" charset="0"/>
                </a:endParaRP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CA4147C6-2BCF-BEB2-169D-1D97ABB65C1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087604" y="1721190"/>
              <a:ext cx="5632768" cy="3422199"/>
              <a:chOff x="6613696" y="1764635"/>
              <a:chExt cx="4973821" cy="3021858"/>
            </a:xfrm>
          </p:grpSpPr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3B670024-26AF-6F43-BE49-5548AB5B55D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613696" y="1822605"/>
                <a:ext cx="4973821" cy="2963888"/>
                <a:chOff x="6606314" y="1809752"/>
                <a:chExt cx="4460270" cy="2657859"/>
              </a:xfrm>
            </p:grpSpPr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2B4D3FA8-DEFD-61F3-06C8-147E595EE64C}"/>
                    </a:ext>
                  </a:extLst>
                </p:cNvPr>
                <p:cNvSpPr/>
                <p:nvPr/>
              </p:nvSpPr>
              <p:spPr>
                <a:xfrm rot="20652275">
                  <a:off x="7171604" y="1928683"/>
                  <a:ext cx="3236017" cy="306703"/>
                </a:xfrm>
                <a:custGeom>
                  <a:avLst/>
                  <a:gdLst>
                    <a:gd name="connsiteX0" fmla="*/ 0 w 3787911"/>
                    <a:gd name="connsiteY0" fmla="*/ 550985 h 820624"/>
                    <a:gd name="connsiteX1" fmla="*/ 58616 w 3787911"/>
                    <a:gd name="connsiteY1" fmla="*/ 492369 h 820624"/>
                    <a:gd name="connsiteX2" fmla="*/ 93785 w 3787911"/>
                    <a:gd name="connsiteY2" fmla="*/ 422031 h 820624"/>
                    <a:gd name="connsiteX3" fmla="*/ 187569 w 3787911"/>
                    <a:gd name="connsiteY3" fmla="*/ 304800 h 820624"/>
                    <a:gd name="connsiteX4" fmla="*/ 222739 w 3787911"/>
                    <a:gd name="connsiteY4" fmla="*/ 293077 h 820624"/>
                    <a:gd name="connsiteX5" fmla="*/ 293077 w 3787911"/>
                    <a:gd name="connsiteY5" fmla="*/ 246185 h 820624"/>
                    <a:gd name="connsiteX6" fmla="*/ 386862 w 3787911"/>
                    <a:gd name="connsiteY6" fmla="*/ 222738 h 820624"/>
                    <a:gd name="connsiteX7" fmla="*/ 433754 w 3787911"/>
                    <a:gd name="connsiteY7" fmla="*/ 269631 h 820624"/>
                    <a:gd name="connsiteX8" fmla="*/ 480646 w 3787911"/>
                    <a:gd name="connsiteY8" fmla="*/ 281354 h 820624"/>
                    <a:gd name="connsiteX9" fmla="*/ 703385 w 3787911"/>
                    <a:gd name="connsiteY9" fmla="*/ 293077 h 820624"/>
                    <a:gd name="connsiteX10" fmla="*/ 726831 w 3787911"/>
                    <a:gd name="connsiteY10" fmla="*/ 328246 h 820624"/>
                    <a:gd name="connsiteX11" fmla="*/ 914400 w 3787911"/>
                    <a:gd name="connsiteY11" fmla="*/ 386862 h 820624"/>
                    <a:gd name="connsiteX12" fmla="*/ 961293 w 3787911"/>
                    <a:gd name="connsiteY12" fmla="*/ 480646 h 820624"/>
                    <a:gd name="connsiteX13" fmla="*/ 984739 w 3787911"/>
                    <a:gd name="connsiteY13" fmla="*/ 550985 h 820624"/>
                    <a:gd name="connsiteX14" fmla="*/ 1066800 w 3787911"/>
                    <a:gd name="connsiteY14" fmla="*/ 597877 h 820624"/>
                    <a:gd name="connsiteX15" fmla="*/ 1465385 w 3787911"/>
                    <a:gd name="connsiteY15" fmla="*/ 574431 h 820624"/>
                    <a:gd name="connsiteX16" fmla="*/ 1535723 w 3787911"/>
                    <a:gd name="connsiteY16" fmla="*/ 492369 h 820624"/>
                    <a:gd name="connsiteX17" fmla="*/ 1570893 w 3787911"/>
                    <a:gd name="connsiteY17" fmla="*/ 410308 h 820624"/>
                    <a:gd name="connsiteX18" fmla="*/ 1699846 w 3787911"/>
                    <a:gd name="connsiteY18" fmla="*/ 304800 h 820624"/>
                    <a:gd name="connsiteX19" fmla="*/ 1758462 w 3787911"/>
                    <a:gd name="connsiteY19" fmla="*/ 281354 h 820624"/>
                    <a:gd name="connsiteX20" fmla="*/ 1840523 w 3787911"/>
                    <a:gd name="connsiteY20" fmla="*/ 175846 h 820624"/>
                    <a:gd name="connsiteX21" fmla="*/ 1875693 w 3787911"/>
                    <a:gd name="connsiteY21" fmla="*/ 128954 h 820624"/>
                    <a:gd name="connsiteX22" fmla="*/ 1957754 w 3787911"/>
                    <a:gd name="connsiteY22" fmla="*/ 35169 h 820624"/>
                    <a:gd name="connsiteX23" fmla="*/ 2039816 w 3787911"/>
                    <a:gd name="connsiteY23" fmla="*/ 0 h 820624"/>
                    <a:gd name="connsiteX24" fmla="*/ 2297723 w 3787911"/>
                    <a:gd name="connsiteY24" fmla="*/ 105508 h 820624"/>
                    <a:gd name="connsiteX25" fmla="*/ 2309446 w 3787911"/>
                    <a:gd name="connsiteY25" fmla="*/ 187569 h 820624"/>
                    <a:gd name="connsiteX26" fmla="*/ 2508739 w 3787911"/>
                    <a:gd name="connsiteY26" fmla="*/ 222738 h 820624"/>
                    <a:gd name="connsiteX27" fmla="*/ 2555631 w 3787911"/>
                    <a:gd name="connsiteY27" fmla="*/ 234462 h 820624"/>
                    <a:gd name="connsiteX28" fmla="*/ 2625969 w 3787911"/>
                    <a:gd name="connsiteY28" fmla="*/ 257908 h 820624"/>
                    <a:gd name="connsiteX29" fmla="*/ 2708031 w 3787911"/>
                    <a:gd name="connsiteY29" fmla="*/ 363415 h 820624"/>
                    <a:gd name="connsiteX30" fmla="*/ 2778369 w 3787911"/>
                    <a:gd name="connsiteY30" fmla="*/ 422031 h 820624"/>
                    <a:gd name="connsiteX31" fmla="*/ 2848708 w 3787911"/>
                    <a:gd name="connsiteY31" fmla="*/ 492369 h 820624"/>
                    <a:gd name="connsiteX32" fmla="*/ 3036277 w 3787911"/>
                    <a:gd name="connsiteY32" fmla="*/ 550985 h 820624"/>
                    <a:gd name="connsiteX33" fmla="*/ 3094893 w 3787911"/>
                    <a:gd name="connsiteY33" fmla="*/ 597877 h 820624"/>
                    <a:gd name="connsiteX34" fmla="*/ 3493477 w 3787911"/>
                    <a:gd name="connsiteY34" fmla="*/ 633046 h 820624"/>
                    <a:gd name="connsiteX35" fmla="*/ 3552093 w 3787911"/>
                    <a:gd name="connsiteY35" fmla="*/ 679938 h 820624"/>
                    <a:gd name="connsiteX36" fmla="*/ 3610708 w 3787911"/>
                    <a:gd name="connsiteY36" fmla="*/ 715108 h 820624"/>
                    <a:gd name="connsiteX37" fmla="*/ 3645877 w 3787911"/>
                    <a:gd name="connsiteY37" fmla="*/ 773723 h 820624"/>
                    <a:gd name="connsiteX38" fmla="*/ 3669323 w 3787911"/>
                    <a:gd name="connsiteY38" fmla="*/ 808892 h 820624"/>
                    <a:gd name="connsiteX39" fmla="*/ 3763108 w 3787911"/>
                    <a:gd name="connsiteY39" fmla="*/ 820615 h 8206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3787911" h="820624">
                      <a:moveTo>
                        <a:pt x="0" y="550985"/>
                      </a:moveTo>
                      <a:cubicBezTo>
                        <a:pt x="19539" y="531446"/>
                        <a:pt x="42364" y="514716"/>
                        <a:pt x="58616" y="492369"/>
                      </a:cubicBezTo>
                      <a:cubicBezTo>
                        <a:pt x="74034" y="471169"/>
                        <a:pt x="80047" y="444356"/>
                        <a:pt x="93785" y="422031"/>
                      </a:cubicBezTo>
                      <a:cubicBezTo>
                        <a:pt x="104446" y="404707"/>
                        <a:pt x="157034" y="325157"/>
                        <a:pt x="187569" y="304800"/>
                      </a:cubicBezTo>
                      <a:cubicBezTo>
                        <a:pt x="197851" y="297945"/>
                        <a:pt x="211016" y="296985"/>
                        <a:pt x="222739" y="293077"/>
                      </a:cubicBezTo>
                      <a:cubicBezTo>
                        <a:pt x="246185" y="277446"/>
                        <a:pt x="267177" y="257285"/>
                        <a:pt x="293077" y="246185"/>
                      </a:cubicBezTo>
                      <a:cubicBezTo>
                        <a:pt x="322695" y="233491"/>
                        <a:pt x="386862" y="222738"/>
                        <a:pt x="386862" y="222738"/>
                      </a:cubicBezTo>
                      <a:cubicBezTo>
                        <a:pt x="402493" y="238369"/>
                        <a:pt x="415009" y="257915"/>
                        <a:pt x="433754" y="269631"/>
                      </a:cubicBezTo>
                      <a:cubicBezTo>
                        <a:pt x="447417" y="278170"/>
                        <a:pt x="464595" y="279958"/>
                        <a:pt x="480646" y="281354"/>
                      </a:cubicBezTo>
                      <a:cubicBezTo>
                        <a:pt x="554716" y="287795"/>
                        <a:pt x="629139" y="289169"/>
                        <a:pt x="703385" y="293077"/>
                      </a:cubicBezTo>
                      <a:cubicBezTo>
                        <a:pt x="711200" y="304800"/>
                        <a:pt x="716134" y="319077"/>
                        <a:pt x="726831" y="328246"/>
                      </a:cubicBezTo>
                      <a:cubicBezTo>
                        <a:pt x="786325" y="379241"/>
                        <a:pt x="833175" y="372093"/>
                        <a:pt x="914400" y="386862"/>
                      </a:cubicBezTo>
                      <a:cubicBezTo>
                        <a:pt x="930031" y="418123"/>
                        <a:pt x="947525" y="448521"/>
                        <a:pt x="961293" y="480646"/>
                      </a:cubicBezTo>
                      <a:cubicBezTo>
                        <a:pt x="971029" y="503362"/>
                        <a:pt x="971030" y="530421"/>
                        <a:pt x="984739" y="550985"/>
                      </a:cubicBezTo>
                      <a:cubicBezTo>
                        <a:pt x="1005017" y="581402"/>
                        <a:pt x="1036180" y="587670"/>
                        <a:pt x="1066800" y="597877"/>
                      </a:cubicBezTo>
                      <a:cubicBezTo>
                        <a:pt x="1199662" y="590062"/>
                        <a:pt x="1333374" y="591355"/>
                        <a:pt x="1465385" y="574431"/>
                      </a:cubicBezTo>
                      <a:cubicBezTo>
                        <a:pt x="1531299" y="565981"/>
                        <a:pt x="1523082" y="536612"/>
                        <a:pt x="1535723" y="492369"/>
                      </a:cubicBezTo>
                      <a:cubicBezTo>
                        <a:pt x="1542469" y="468757"/>
                        <a:pt x="1556773" y="428462"/>
                        <a:pt x="1570893" y="410308"/>
                      </a:cubicBezTo>
                      <a:cubicBezTo>
                        <a:pt x="1604136" y="367567"/>
                        <a:pt x="1652711" y="330510"/>
                        <a:pt x="1699846" y="304800"/>
                      </a:cubicBezTo>
                      <a:cubicBezTo>
                        <a:pt x="1718320" y="294723"/>
                        <a:pt x="1738923" y="289169"/>
                        <a:pt x="1758462" y="281354"/>
                      </a:cubicBezTo>
                      <a:lnTo>
                        <a:pt x="1840523" y="175846"/>
                      </a:lnTo>
                      <a:cubicBezTo>
                        <a:pt x="1852436" y="160359"/>
                        <a:pt x="1864855" y="145211"/>
                        <a:pt x="1875693" y="128954"/>
                      </a:cubicBezTo>
                      <a:cubicBezTo>
                        <a:pt x="1900479" y="91776"/>
                        <a:pt x="1916609" y="62599"/>
                        <a:pt x="1957754" y="35169"/>
                      </a:cubicBezTo>
                      <a:cubicBezTo>
                        <a:pt x="1982516" y="18661"/>
                        <a:pt x="2012462" y="11723"/>
                        <a:pt x="2039816" y="0"/>
                      </a:cubicBezTo>
                      <a:cubicBezTo>
                        <a:pt x="2124627" y="19572"/>
                        <a:pt x="2237025" y="26600"/>
                        <a:pt x="2297723" y="105508"/>
                      </a:cubicBezTo>
                      <a:cubicBezTo>
                        <a:pt x="2314570" y="127409"/>
                        <a:pt x="2285292" y="174150"/>
                        <a:pt x="2309446" y="187569"/>
                      </a:cubicBezTo>
                      <a:cubicBezTo>
                        <a:pt x="2368415" y="220329"/>
                        <a:pt x="2442473" y="210116"/>
                        <a:pt x="2508739" y="222738"/>
                      </a:cubicBezTo>
                      <a:cubicBezTo>
                        <a:pt x="2524566" y="225753"/>
                        <a:pt x="2540199" y="229832"/>
                        <a:pt x="2555631" y="234462"/>
                      </a:cubicBezTo>
                      <a:cubicBezTo>
                        <a:pt x="2579303" y="241564"/>
                        <a:pt x="2625969" y="257908"/>
                        <a:pt x="2625969" y="257908"/>
                      </a:cubicBezTo>
                      <a:cubicBezTo>
                        <a:pt x="2719071" y="351008"/>
                        <a:pt x="2630466" y="254822"/>
                        <a:pt x="2708031" y="363415"/>
                      </a:cubicBezTo>
                      <a:cubicBezTo>
                        <a:pt x="2722364" y="383482"/>
                        <a:pt x="2763165" y="410628"/>
                        <a:pt x="2778369" y="422031"/>
                      </a:cubicBezTo>
                      <a:cubicBezTo>
                        <a:pt x="2803947" y="473186"/>
                        <a:pt x="2791869" y="472475"/>
                        <a:pt x="2848708" y="492369"/>
                      </a:cubicBezTo>
                      <a:cubicBezTo>
                        <a:pt x="2910535" y="514009"/>
                        <a:pt x="3036277" y="550985"/>
                        <a:pt x="3036277" y="550985"/>
                      </a:cubicBezTo>
                      <a:cubicBezTo>
                        <a:pt x="3055816" y="566616"/>
                        <a:pt x="3072927" y="585895"/>
                        <a:pt x="3094893" y="597877"/>
                      </a:cubicBezTo>
                      <a:cubicBezTo>
                        <a:pt x="3196606" y="653356"/>
                        <a:pt x="3461675" y="631910"/>
                        <a:pt x="3493477" y="633046"/>
                      </a:cubicBezTo>
                      <a:cubicBezTo>
                        <a:pt x="3513016" y="648677"/>
                        <a:pt x="3531595" y="665589"/>
                        <a:pt x="3552093" y="679938"/>
                      </a:cubicBezTo>
                      <a:cubicBezTo>
                        <a:pt x="3570760" y="693005"/>
                        <a:pt x="3594596" y="698996"/>
                        <a:pt x="3610708" y="715108"/>
                      </a:cubicBezTo>
                      <a:cubicBezTo>
                        <a:pt x="3626820" y="731220"/>
                        <a:pt x="3633801" y="754401"/>
                        <a:pt x="3645877" y="773723"/>
                      </a:cubicBezTo>
                      <a:cubicBezTo>
                        <a:pt x="3653344" y="785671"/>
                        <a:pt x="3655957" y="804437"/>
                        <a:pt x="3669323" y="808892"/>
                      </a:cubicBezTo>
                      <a:cubicBezTo>
                        <a:pt x="3706825" y="821393"/>
                        <a:pt x="3843240" y="820615"/>
                        <a:pt x="3763108" y="820615"/>
                      </a:cubicBezTo>
                    </a:path>
                  </a:pathLst>
                </a:custGeom>
                <a:noFill/>
                <a:ln w="6350">
                  <a:solidFill>
                    <a:srgbClr val="008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latin typeface="+mj-lt"/>
                    <a:ea typeface="Roboto Condensed Light" panose="02000000000000000000" pitchFamily="2" charset="0"/>
                    <a:cs typeface="Roboto Condensed Light" panose="02000000000000000000" pitchFamily="2" charset="0"/>
                  </a:endParaRPr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46FA94AC-713C-0960-4810-FF18B4490258}"/>
                    </a:ext>
                  </a:extLst>
                </p:cNvPr>
                <p:cNvSpPr/>
                <p:nvPr/>
              </p:nvSpPr>
              <p:spPr>
                <a:xfrm>
                  <a:off x="7221415" y="2838708"/>
                  <a:ext cx="3437476" cy="139623"/>
                </a:xfrm>
                <a:custGeom>
                  <a:avLst/>
                  <a:gdLst>
                    <a:gd name="connsiteX0" fmla="*/ 0 w 3516923"/>
                    <a:gd name="connsiteY0" fmla="*/ 74309 h 194309"/>
                    <a:gd name="connsiteX1" fmla="*/ 597876 w 3516923"/>
                    <a:gd name="connsiteY1" fmla="*/ 3970 h 194309"/>
                    <a:gd name="connsiteX2" fmla="*/ 1418492 w 3516923"/>
                    <a:gd name="connsiteY2" fmla="*/ 179816 h 194309"/>
                    <a:gd name="connsiteX3" fmla="*/ 2110153 w 3516923"/>
                    <a:gd name="connsiteY3" fmla="*/ 168093 h 194309"/>
                    <a:gd name="connsiteX4" fmla="*/ 2719753 w 3516923"/>
                    <a:gd name="connsiteY4" fmla="*/ 39140 h 194309"/>
                    <a:gd name="connsiteX5" fmla="*/ 3516923 w 3516923"/>
                    <a:gd name="connsiteY5" fmla="*/ 97755 h 194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516923" h="194309">
                      <a:moveTo>
                        <a:pt x="0" y="74309"/>
                      </a:moveTo>
                      <a:cubicBezTo>
                        <a:pt x="180730" y="30347"/>
                        <a:pt x="361461" y="-13615"/>
                        <a:pt x="597876" y="3970"/>
                      </a:cubicBezTo>
                      <a:cubicBezTo>
                        <a:pt x="834291" y="21554"/>
                        <a:pt x="1166446" y="152462"/>
                        <a:pt x="1418492" y="179816"/>
                      </a:cubicBezTo>
                      <a:cubicBezTo>
                        <a:pt x="1670538" y="207170"/>
                        <a:pt x="1893276" y="191539"/>
                        <a:pt x="2110153" y="168093"/>
                      </a:cubicBezTo>
                      <a:cubicBezTo>
                        <a:pt x="2327030" y="144647"/>
                        <a:pt x="2485291" y="50863"/>
                        <a:pt x="2719753" y="39140"/>
                      </a:cubicBezTo>
                      <a:cubicBezTo>
                        <a:pt x="2954215" y="27417"/>
                        <a:pt x="3235569" y="62586"/>
                        <a:pt x="3516923" y="97755"/>
                      </a:cubicBezTo>
                    </a:path>
                  </a:pathLst>
                </a:custGeom>
                <a:noFill/>
                <a:ln w="635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latin typeface="+mj-lt"/>
                    <a:ea typeface="Roboto Condensed Light" panose="02000000000000000000" pitchFamily="2" charset="0"/>
                    <a:cs typeface="Roboto Condensed Light" panose="02000000000000000000" pitchFamily="2" charset="0"/>
                  </a:endParaRPr>
                </a:p>
              </p:txBody>
            </p:sp>
            <p:sp>
              <p:nvSpPr>
                <p:cNvPr id="51" name="Arc 50">
                  <a:extLst>
                    <a:ext uri="{FF2B5EF4-FFF2-40B4-BE49-F238E27FC236}">
                      <a16:creationId xmlns:a16="http://schemas.microsoft.com/office/drawing/2014/main" id="{2D0AE7D8-66A9-87CE-D420-DBAB28318AE5}"/>
                    </a:ext>
                  </a:extLst>
                </p:cNvPr>
                <p:cNvSpPr/>
                <p:nvPr/>
              </p:nvSpPr>
              <p:spPr>
                <a:xfrm>
                  <a:off x="6904891" y="3656474"/>
                  <a:ext cx="4161693" cy="597877"/>
                </a:xfrm>
                <a:prstGeom prst="arc">
                  <a:avLst>
                    <a:gd name="adj1" fmla="val 11170486"/>
                    <a:gd name="adj2" fmla="val 21138769"/>
                  </a:avLst>
                </a:prstGeom>
                <a:ln w="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latin typeface="+mj-lt"/>
                    <a:ea typeface="Roboto Condensed Light" panose="02000000000000000000" pitchFamily="2" charset="0"/>
                    <a:cs typeface="Roboto Condensed Light" panose="02000000000000000000" pitchFamily="2" charset="0"/>
                  </a:endParaRPr>
                </a:p>
              </p:txBody>
            </p:sp>
            <p:cxnSp>
              <p:nvCxnSpPr>
                <p:cNvPr id="52" name="Straight Arrow Connector 51">
                  <a:extLst>
                    <a:ext uri="{FF2B5EF4-FFF2-40B4-BE49-F238E27FC236}">
                      <a16:creationId xmlns:a16="http://schemas.microsoft.com/office/drawing/2014/main" id="{A04335AF-C492-0633-D395-16B4E694E96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8891585" y="2054284"/>
                  <a:ext cx="43341" cy="913917"/>
                </a:xfrm>
                <a:prstGeom prst="straightConnector1">
                  <a:avLst/>
                </a:prstGeom>
                <a:ln>
                  <a:solidFill>
                    <a:srgbClr val="0000FF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Arrow Connector 52">
                  <a:extLst>
                    <a:ext uri="{FF2B5EF4-FFF2-40B4-BE49-F238E27FC236}">
                      <a16:creationId xmlns:a16="http://schemas.microsoft.com/office/drawing/2014/main" id="{911EC1A8-C4FE-14C6-B8B3-C6F25AB4A5A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8941934" y="2985722"/>
                  <a:ext cx="27402" cy="667531"/>
                </a:xfrm>
                <a:prstGeom prst="straightConnector1">
                  <a:avLst/>
                </a:prstGeom>
                <a:ln>
                  <a:solidFill>
                    <a:srgbClr val="FF3300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95A1A56C-0409-CB60-BB18-3D0AA8DD21E4}"/>
                    </a:ext>
                  </a:extLst>
                </p:cNvPr>
                <p:cNvSpPr txBox="1"/>
                <p:nvPr/>
              </p:nvSpPr>
              <p:spPr>
                <a:xfrm>
                  <a:off x="8176913" y="4175158"/>
                  <a:ext cx="246504" cy="29245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>
                      <a:solidFill>
                        <a:srgbClr val="7030A0"/>
                      </a:solidFill>
                      <a:latin typeface="+mj-lt"/>
                      <a:ea typeface="Roboto Condensed Light" panose="02000000000000000000" pitchFamily="2" charset="0"/>
                      <a:cs typeface="Roboto Condensed Light" panose="02000000000000000000" pitchFamily="2" charset="0"/>
                    </a:rPr>
                    <a:t>R</a:t>
                  </a:r>
                  <a:endParaRPr lang="en-US" sz="1800" baseline="-25000" dirty="0">
                    <a:solidFill>
                      <a:srgbClr val="7030A0"/>
                    </a:solidFill>
                    <a:latin typeface="+mj-lt"/>
                    <a:ea typeface="Roboto Condensed Light" panose="02000000000000000000" pitchFamily="2" charset="0"/>
                    <a:cs typeface="Roboto Condensed Light" panose="02000000000000000000" pitchFamily="2" charset="0"/>
                  </a:endParaRP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2703A701-95ED-8963-DD5E-6B07D5C6E968}"/>
                    </a:ext>
                  </a:extLst>
                </p:cNvPr>
                <p:cNvSpPr txBox="1"/>
                <p:nvPr/>
              </p:nvSpPr>
              <p:spPr>
                <a:xfrm>
                  <a:off x="8978945" y="3184905"/>
                  <a:ext cx="264275" cy="29245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>
                      <a:solidFill>
                        <a:srgbClr val="FF3300"/>
                      </a:solidFill>
                      <a:latin typeface="+mj-lt"/>
                      <a:ea typeface="Roboto Condensed Light" panose="02000000000000000000" pitchFamily="2" charset="0"/>
                      <a:cs typeface="Roboto Condensed Light" panose="02000000000000000000" pitchFamily="2" charset="0"/>
                    </a:rPr>
                    <a:t>N</a:t>
                  </a:r>
                </a:p>
              </p:txBody>
            </p:sp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014FAEB2-64DD-BC54-E7B9-167724349B2B}"/>
                    </a:ext>
                  </a:extLst>
                </p:cNvPr>
                <p:cNvSpPr txBox="1"/>
                <p:nvPr/>
              </p:nvSpPr>
              <p:spPr>
                <a:xfrm>
                  <a:off x="8902421" y="2382525"/>
                  <a:ext cx="259197" cy="29245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>
                      <a:solidFill>
                        <a:srgbClr val="0000FF"/>
                      </a:solidFill>
                      <a:latin typeface="+mj-lt"/>
                      <a:ea typeface="Roboto Condensed Light" panose="02000000000000000000" pitchFamily="2" charset="0"/>
                      <a:cs typeface="Roboto Condensed Light" panose="02000000000000000000" pitchFamily="2" charset="0"/>
                    </a:rPr>
                    <a:t>H</a:t>
                  </a:r>
                </a:p>
              </p:txBody>
            </p:sp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A96B5041-25C5-CD38-BD5A-99DE0B71F946}"/>
                    </a:ext>
                  </a:extLst>
                </p:cNvPr>
                <p:cNvSpPr txBox="1"/>
                <p:nvPr/>
              </p:nvSpPr>
              <p:spPr>
                <a:xfrm>
                  <a:off x="6799384" y="3426207"/>
                  <a:ext cx="762205" cy="29245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>
                      <a:solidFill>
                        <a:srgbClr val="FF3300"/>
                      </a:solidFill>
                      <a:latin typeface="+mj-lt"/>
                      <a:ea typeface="Roboto Condensed Light" panose="02000000000000000000" pitchFamily="2" charset="0"/>
                      <a:cs typeface="Roboto Condensed Light" panose="02000000000000000000" pitchFamily="2" charset="0"/>
                    </a:rPr>
                    <a:t>Ellipsoid</a:t>
                  </a:r>
                </a:p>
              </p:txBody>
            </p:sp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AC1AC892-FF98-78D5-C51E-590675D3924A}"/>
                    </a:ext>
                  </a:extLst>
                </p:cNvPr>
                <p:cNvSpPr txBox="1"/>
                <p:nvPr/>
              </p:nvSpPr>
              <p:spPr>
                <a:xfrm>
                  <a:off x="6787661" y="2910389"/>
                  <a:ext cx="587952" cy="29245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>
                      <a:solidFill>
                        <a:srgbClr val="0000FF"/>
                      </a:solidFill>
                      <a:latin typeface="+mj-lt"/>
                      <a:ea typeface="Roboto Condensed Light" panose="02000000000000000000" pitchFamily="2" charset="0"/>
                      <a:cs typeface="Roboto Condensed Light" panose="02000000000000000000" pitchFamily="2" charset="0"/>
                    </a:rPr>
                    <a:t>Geoid</a:t>
                  </a:r>
                </a:p>
              </p:txBody>
            </p:sp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CAF3C5E6-2AA0-25C4-4F92-6E3F0951B1A8}"/>
                    </a:ext>
                  </a:extLst>
                </p:cNvPr>
                <p:cNvSpPr txBox="1"/>
                <p:nvPr/>
              </p:nvSpPr>
              <p:spPr>
                <a:xfrm>
                  <a:off x="6606314" y="2323716"/>
                  <a:ext cx="708133" cy="29245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>
                      <a:solidFill>
                        <a:srgbClr val="008000"/>
                      </a:solidFill>
                      <a:latin typeface="+mj-lt"/>
                      <a:ea typeface="Roboto Condensed Light" panose="02000000000000000000" pitchFamily="2" charset="0"/>
                      <a:cs typeface="Roboto Condensed Light" panose="02000000000000000000" pitchFamily="2" charset="0"/>
                    </a:rPr>
                    <a:t>Ground</a:t>
                  </a:r>
                </a:p>
              </p:txBody>
            </p:sp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id="{ED62D721-2B80-6195-1BFE-523F868C7B7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025472" y="2087600"/>
                  <a:ext cx="276967" cy="1575247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id="{7079DA4F-3BFB-DA13-343F-D5546795C7F7}"/>
                    </a:ext>
                  </a:extLst>
                </p:cNvPr>
                <p:cNvCxnSpPr>
                  <a:cxnSpLocks/>
                  <a:endCxn id="65" idx="4"/>
                </p:cNvCxnSpPr>
                <p:nvPr/>
              </p:nvCxnSpPr>
              <p:spPr>
                <a:xfrm flipH="1">
                  <a:off x="9831238" y="1870171"/>
                  <a:ext cx="117402" cy="1852419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2" name="Oval 61">
                  <a:extLst>
                    <a:ext uri="{FF2B5EF4-FFF2-40B4-BE49-F238E27FC236}">
                      <a16:creationId xmlns:a16="http://schemas.microsoft.com/office/drawing/2014/main" id="{C19F1955-C8B7-9AA3-7188-E40CF4A102B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913743" y="1809752"/>
                  <a:ext cx="72406" cy="72406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latin typeface="+mj-lt"/>
                    <a:ea typeface="Roboto Condensed Light" panose="02000000000000000000" pitchFamily="2" charset="0"/>
                    <a:cs typeface="Roboto Condensed Light" panose="02000000000000000000" pitchFamily="2" charset="0"/>
                  </a:endParaRPr>
                </a:p>
              </p:txBody>
            </p:sp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9A5B9FC2-170B-8257-AD06-B9123147B93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030452" y="2296084"/>
                  <a:ext cx="72406" cy="72406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latin typeface="+mj-lt"/>
                    <a:ea typeface="Roboto Condensed Light" panose="02000000000000000000" pitchFamily="2" charset="0"/>
                    <a:cs typeface="Roboto Condensed Light" panose="02000000000000000000" pitchFamily="2" charset="0"/>
                  </a:endParaRPr>
                </a:p>
              </p:txBody>
            </p:sp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A2925934-4F4B-7D96-69CE-780AC6FAFC0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269131" y="3639381"/>
                  <a:ext cx="72406" cy="72406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latin typeface="+mj-lt"/>
                    <a:ea typeface="Roboto Condensed Light" panose="02000000000000000000" pitchFamily="2" charset="0"/>
                    <a:cs typeface="Roboto Condensed Light" panose="02000000000000000000" pitchFamily="2" charset="0"/>
                  </a:endParaRPr>
                </a:p>
              </p:txBody>
            </p:sp>
            <p:sp>
              <p:nvSpPr>
                <p:cNvPr id="65" name="Oval 64">
                  <a:extLst>
                    <a:ext uri="{FF2B5EF4-FFF2-40B4-BE49-F238E27FC236}">
                      <a16:creationId xmlns:a16="http://schemas.microsoft.com/office/drawing/2014/main" id="{2E96FACC-D69C-BE12-942E-70C6FB6D8EC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795035" y="3650186"/>
                  <a:ext cx="72406" cy="72406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latin typeface="+mj-lt"/>
                    <a:ea typeface="Roboto Condensed Light" panose="02000000000000000000" pitchFamily="2" charset="0"/>
                    <a:cs typeface="Roboto Condensed Light" panose="02000000000000000000" pitchFamily="2" charset="0"/>
                  </a:endParaRPr>
                </a:p>
              </p:txBody>
            </p:sp>
            <p:cxnSp>
              <p:nvCxnSpPr>
                <p:cNvPr id="66" name="Straight Connector 65">
                  <a:extLst>
                    <a:ext uri="{FF2B5EF4-FFF2-40B4-BE49-F238E27FC236}">
                      <a16:creationId xmlns:a16="http://schemas.microsoft.com/office/drawing/2014/main" id="{9B582187-2116-6EF2-D341-C475850D72D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022692" y="2009010"/>
                  <a:ext cx="1905556" cy="80094"/>
                </a:xfrm>
                <a:prstGeom prst="line">
                  <a:avLst/>
                </a:prstGeom>
                <a:ln w="19050">
                  <a:solidFill>
                    <a:srgbClr val="008000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18E4C851-DEE8-633F-3E04-11591898FEB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342477" y="3680343"/>
                  <a:ext cx="1448123" cy="8899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503C9895-E567-3438-AABD-43D9184B7315}"/>
                  </a:ext>
                </a:extLst>
              </p:cNvPr>
              <p:cNvSpPr txBox="1"/>
              <p:nvPr/>
            </p:nvSpPr>
            <p:spPr>
              <a:xfrm>
                <a:off x="8281555" y="1764635"/>
                <a:ext cx="355568" cy="3261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>
                    <a:solidFill>
                      <a:srgbClr val="008000"/>
                    </a:solidFill>
                    <a:latin typeface="+mj-lt"/>
                    <a:ea typeface="Roboto Condensed Light" panose="02000000000000000000" pitchFamily="2" charset="0"/>
                    <a:cs typeface="Roboto Condensed Light" panose="02000000000000000000" pitchFamily="2" charset="0"/>
                  </a:rPr>
                  <a:t>d</a:t>
                </a:r>
                <a:r>
                  <a:rPr lang="en-US" sz="1800" baseline="-25000" dirty="0" err="1">
                    <a:solidFill>
                      <a:srgbClr val="008000"/>
                    </a:solidFill>
                    <a:latin typeface="+mj-lt"/>
                    <a:ea typeface="Roboto Condensed Light" panose="02000000000000000000" pitchFamily="2" charset="0"/>
                    <a:cs typeface="Roboto Condensed Light" panose="02000000000000000000" pitchFamily="2" charset="0"/>
                  </a:rPr>
                  <a:t>H</a:t>
                </a:r>
                <a:endParaRPr lang="en-US" sz="1800" baseline="-25000" dirty="0">
                  <a:solidFill>
                    <a:srgbClr val="008000"/>
                  </a:solidFill>
                  <a:latin typeface="+mj-lt"/>
                  <a:ea typeface="Roboto Condensed Light" panose="02000000000000000000" pitchFamily="2" charset="0"/>
                  <a:cs typeface="Roboto Condensed Light" panose="02000000000000000000" pitchFamily="2" charset="0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FEC2DC9-8C88-5514-8DEF-90C704CD6313}"/>
                  </a:ext>
                </a:extLst>
              </p:cNvPr>
              <p:cNvSpPr txBox="1"/>
              <p:nvPr/>
            </p:nvSpPr>
            <p:spPr>
              <a:xfrm>
                <a:off x="9374481" y="3941778"/>
                <a:ext cx="337167" cy="3261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>
                    <a:solidFill>
                      <a:srgbClr val="FF0000"/>
                    </a:solidFill>
                    <a:latin typeface="+mj-lt"/>
                    <a:ea typeface="Roboto Condensed Light" panose="02000000000000000000" pitchFamily="2" charset="0"/>
                    <a:cs typeface="Roboto Condensed Light" panose="02000000000000000000" pitchFamily="2" charset="0"/>
                  </a:rPr>
                  <a:t>d</a:t>
                </a:r>
                <a:r>
                  <a:rPr lang="en-US" sz="1800" baseline="-25000" dirty="0" err="1">
                    <a:solidFill>
                      <a:srgbClr val="FF0000"/>
                    </a:solidFill>
                    <a:latin typeface="+mj-lt"/>
                    <a:ea typeface="Roboto Condensed Light" panose="02000000000000000000" pitchFamily="2" charset="0"/>
                    <a:cs typeface="Roboto Condensed Light" panose="02000000000000000000" pitchFamily="2" charset="0"/>
                  </a:rPr>
                  <a:t>E</a:t>
                </a:r>
                <a:endParaRPr lang="en-US" sz="1800" baseline="-25000" dirty="0">
                  <a:solidFill>
                    <a:srgbClr val="FF0000"/>
                  </a:solidFill>
                  <a:latin typeface="+mj-lt"/>
                  <a:ea typeface="Roboto Condensed Light" panose="02000000000000000000" pitchFamily="2" charset="0"/>
                  <a:cs typeface="Roboto Condensed Light" panose="02000000000000000000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065169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9A8BB1-7B4B-61FE-EACC-B61482408E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AFA63-0290-F7DE-CF4A-0AF347E1A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VI. Ground and Grid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55DE5E-4754-CA74-3D8B-6809B0496EC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1. Distance</a:t>
            </a:r>
          </a:p>
          <a:p>
            <a:pPr marL="256032" lvl="1" indent="0"/>
            <a:r>
              <a:rPr lang="en-US" dirty="0"/>
              <a:t>Two steps</a:t>
            </a:r>
          </a:p>
          <a:p>
            <a:pPr marL="256032" lvl="1" indent="0"/>
            <a:r>
              <a:rPr lang="en-US" dirty="0"/>
              <a:t>b. Ellipsoidal to grid</a:t>
            </a:r>
          </a:p>
          <a:p>
            <a:pPr marL="256032" lvl="1" indent="0"/>
            <a:endParaRPr lang="en-US" dirty="0"/>
          </a:p>
          <a:p>
            <a:pPr marL="256032" lvl="1" indent="0"/>
            <a:endParaRPr lang="en-US" dirty="0"/>
          </a:p>
          <a:p>
            <a:pPr marL="256032" lvl="1" indent="0"/>
            <a:endParaRPr lang="en-US" dirty="0"/>
          </a:p>
          <a:p>
            <a:pPr marL="256032" lvl="1" indent="0"/>
            <a:endParaRPr lang="en-US" dirty="0"/>
          </a:p>
          <a:p>
            <a:pPr marL="256032" lvl="1" indent="0"/>
            <a:endParaRPr lang="en-US" dirty="0"/>
          </a:p>
          <a:p>
            <a:pPr marL="256032" lvl="1" indent="0"/>
            <a:r>
              <a:rPr lang="en-US" dirty="0"/>
              <a:t>c. Combined factor</a:t>
            </a:r>
          </a:p>
          <a:p>
            <a:pPr marL="256032" lvl="1" indent="0"/>
            <a:endParaRPr lang="en-US" dirty="0"/>
          </a:p>
          <a:p>
            <a:pPr marL="256032" lvl="1" indent="0"/>
            <a:endParaRPr lang="en-US" dirty="0"/>
          </a:p>
          <a:p>
            <a:pPr marL="256032" lvl="1" indent="0"/>
            <a:endParaRPr lang="en-US" dirty="0"/>
          </a:p>
          <a:p>
            <a:pPr marL="256032" lvl="1" indent="0"/>
            <a:endParaRPr lang="en-US" dirty="0"/>
          </a:p>
          <a:p>
            <a:pPr marL="256032" lvl="1" indent="0"/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C5FEE91-E11A-FED0-88B1-B95D7354C7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A. Distortion Compensation</a:t>
            </a:r>
          </a:p>
          <a:p>
            <a:endParaRPr lang="en-US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E79ECF81-D841-FA4A-E64C-63F6716DA6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980431"/>
              </p:ext>
            </p:extLst>
          </p:nvPr>
        </p:nvGraphicFramePr>
        <p:xfrm>
          <a:off x="1604194" y="3406936"/>
          <a:ext cx="3781426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2849">
                  <a:extLst>
                    <a:ext uri="{9D8B030D-6E8A-4147-A177-3AD203B41FA5}">
                      <a16:colId xmlns:a16="http://schemas.microsoft.com/office/drawing/2014/main" val="1625600699"/>
                    </a:ext>
                  </a:extLst>
                </a:gridCol>
                <a:gridCol w="3198577">
                  <a:extLst>
                    <a:ext uri="{9D8B030D-6E8A-4147-A177-3AD203B41FA5}">
                      <a16:colId xmlns:a16="http://schemas.microsoft.com/office/drawing/2014/main" val="94735345"/>
                    </a:ext>
                  </a:extLst>
                </a:gridCol>
              </a:tblGrid>
              <a:tr h="257629">
                <a:tc>
                  <a:txBody>
                    <a:bodyPr/>
                    <a:lstStyle/>
                    <a:p>
                      <a:r>
                        <a:rPr lang="en-US" sz="2000" baseline="0" dirty="0" err="1"/>
                        <a:t>d</a:t>
                      </a:r>
                      <a:r>
                        <a:rPr lang="en-US" sz="2000" baseline="-25000" dirty="0" err="1"/>
                        <a:t>G</a:t>
                      </a:r>
                      <a:endParaRPr lang="en-US" sz="2000" baseline="-25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Grid distance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72673790"/>
                  </a:ext>
                </a:extLst>
              </a:tr>
              <a:tr h="257629">
                <a:tc>
                  <a:txBody>
                    <a:bodyPr/>
                    <a:lstStyle/>
                    <a:p>
                      <a:r>
                        <a:rPr lang="en-US" sz="2000" baseline="0" dirty="0" err="1"/>
                        <a:t>d</a:t>
                      </a:r>
                      <a:r>
                        <a:rPr lang="en-US" sz="2000" baseline="-25000" dirty="0" err="1"/>
                        <a:t>E</a:t>
                      </a:r>
                      <a:endParaRPr lang="en-US" sz="2000" baseline="-25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Ellipsoidal (geodetic) distance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69200673"/>
                  </a:ext>
                </a:extLst>
              </a:tr>
              <a:tr h="257629">
                <a:tc>
                  <a:txBody>
                    <a:bodyPr/>
                    <a:lstStyle/>
                    <a:p>
                      <a:r>
                        <a:rPr lang="en-US" sz="2000" dirty="0"/>
                        <a:t>k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Grid scale factor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98165805"/>
                  </a:ext>
                </a:extLst>
              </a:tr>
            </a:tbl>
          </a:graphicData>
        </a:graphic>
      </p:graphicFrame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12C6A911-8FAE-EAFD-A58D-92D848BA4AEC}"/>
              </a:ext>
            </a:extLst>
          </p:cNvPr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523518401"/>
              </p:ext>
            </p:extLst>
          </p:nvPr>
        </p:nvGraphicFramePr>
        <p:xfrm>
          <a:off x="1604194" y="2858505"/>
          <a:ext cx="1474788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xMath" r:id="rId3" imgW="680760" imgH="204480" progId="Equation.AxMath">
                  <p:embed/>
                </p:oleObj>
              </mc:Choice>
              <mc:Fallback>
                <p:oleObj name="AxMath" r:id="rId3" imgW="680760" imgH="204480" progId="Equation.AxMath">
                  <p:embed/>
                  <p:pic>
                    <p:nvPicPr>
                      <p:cNvPr id="8" name="Content Placeholder 7">
                        <a:extLst>
                          <a:ext uri="{FF2B5EF4-FFF2-40B4-BE49-F238E27FC236}">
                            <a16:creationId xmlns:a16="http://schemas.microsoft.com/office/drawing/2014/main" id="{4D0D3520-5127-146F-403D-E9D594FD25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04194" y="2858505"/>
                        <a:ext cx="1474788" cy="442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" name="Group 20">
            <a:extLst>
              <a:ext uri="{FF2B5EF4-FFF2-40B4-BE49-F238E27FC236}">
                <a16:creationId xmlns:a16="http://schemas.microsoft.com/office/drawing/2014/main" id="{93158E4F-2498-2D66-1904-4BE5B8B8FE9F}"/>
              </a:ext>
            </a:extLst>
          </p:cNvPr>
          <p:cNvGrpSpPr/>
          <p:nvPr/>
        </p:nvGrpSpPr>
        <p:grpSpPr>
          <a:xfrm>
            <a:off x="6103283" y="1143000"/>
            <a:ext cx="5632768" cy="4572000"/>
            <a:chOff x="6115313" y="1101436"/>
            <a:chExt cx="5632768" cy="457200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D949518-BA48-A62A-AEF3-B2804FD105C4}"/>
                </a:ext>
              </a:extLst>
            </p:cNvPr>
            <p:cNvGrpSpPr/>
            <p:nvPr/>
          </p:nvGrpSpPr>
          <p:grpSpPr>
            <a:xfrm>
              <a:off x="6115313" y="1101436"/>
              <a:ext cx="5632768" cy="4572000"/>
              <a:chOff x="6087604" y="1295400"/>
              <a:chExt cx="5632768" cy="4572000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60C1C213-2EE8-4148-EA4F-436AF4E7BE7F}"/>
                  </a:ext>
                </a:extLst>
              </p:cNvPr>
              <p:cNvGrpSpPr/>
              <p:nvPr/>
            </p:nvGrpSpPr>
            <p:grpSpPr>
              <a:xfrm>
                <a:off x="6324600" y="1295400"/>
                <a:ext cx="4800600" cy="4572000"/>
                <a:chOff x="6324600" y="1295400"/>
                <a:chExt cx="4800600" cy="4572000"/>
              </a:xfrm>
            </p:grpSpPr>
            <p:grpSp>
              <p:nvGrpSpPr>
                <p:cNvPr id="39" name="Group 38">
                  <a:extLst>
                    <a:ext uri="{FF2B5EF4-FFF2-40B4-BE49-F238E27FC236}">
                      <a16:creationId xmlns:a16="http://schemas.microsoft.com/office/drawing/2014/main" id="{F21B603C-5817-ADC6-7259-EE99E6DF2D16}"/>
                    </a:ext>
                  </a:extLst>
                </p:cNvPr>
                <p:cNvGrpSpPr/>
                <p:nvPr/>
              </p:nvGrpSpPr>
              <p:grpSpPr>
                <a:xfrm>
                  <a:off x="8241957" y="4151872"/>
                  <a:ext cx="1919058" cy="1003052"/>
                  <a:chOff x="8241957" y="4151872"/>
                  <a:chExt cx="1919058" cy="1003052"/>
                </a:xfrm>
              </p:grpSpPr>
              <p:cxnSp>
                <p:nvCxnSpPr>
                  <p:cNvPr id="41" name="Straight Connector 40">
                    <a:extLst>
                      <a:ext uri="{FF2B5EF4-FFF2-40B4-BE49-F238E27FC236}">
                        <a16:creationId xmlns:a16="http://schemas.microsoft.com/office/drawing/2014/main" id="{6280F4BB-EE26-C44F-B878-A5EBD655198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10101763" y="4151872"/>
                    <a:ext cx="59252" cy="1003052"/>
                  </a:xfrm>
                  <a:prstGeom prst="line">
                    <a:avLst/>
                  </a:prstGeom>
                  <a:ln>
                    <a:solidFill>
                      <a:srgbClr val="7030A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Straight Connector 41">
                    <a:extLst>
                      <a:ext uri="{FF2B5EF4-FFF2-40B4-BE49-F238E27FC236}">
                        <a16:creationId xmlns:a16="http://schemas.microsoft.com/office/drawing/2014/main" id="{F0FEA6E0-B8A3-3BEF-A660-F371A33A274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241957" y="4157177"/>
                    <a:ext cx="159583" cy="907627"/>
                  </a:xfrm>
                  <a:prstGeom prst="line">
                    <a:avLst/>
                  </a:prstGeom>
                  <a:ln>
                    <a:solidFill>
                      <a:srgbClr val="7030A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0" name="Text Placeholder 36">
                  <a:extLst>
                    <a:ext uri="{FF2B5EF4-FFF2-40B4-BE49-F238E27FC236}">
                      <a16:creationId xmlns:a16="http://schemas.microsoft.com/office/drawing/2014/main" id="{A1044D2E-A95D-E805-E581-7BB1F7F43E5B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324600" y="1295400"/>
                  <a:ext cx="4800600" cy="4572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L="91440" marR="0" lvl="0" indent="0" algn="l" rtl="0" eaLnBrk="1" hangingPunct="1">
                    <a:lnSpc>
                      <a:spcPct val="100000"/>
                    </a:lnSpc>
                    <a:spcBef>
                      <a:spcPts val="800"/>
                    </a:spcBef>
                    <a:spcAft>
                      <a:spcPts val="0"/>
                    </a:spcAft>
                    <a:buClr>
                      <a:schemeClr val="accent4"/>
                    </a:buClr>
                    <a:buSzPts val="2000"/>
                    <a:buFont typeface="Roboto Condensed Light"/>
                    <a:buNone/>
                    <a:defRPr sz="2400" b="0" i="0" u="none" strike="noStrike" cap="none">
                      <a:solidFill>
                        <a:schemeClr val="dk1"/>
                      </a:solidFill>
                      <a:latin typeface="Roboto Condensed Light"/>
                      <a:ea typeface="Roboto Condensed Light"/>
                      <a:cs typeface="Roboto Condensed Light"/>
                      <a:sym typeface="Roboto Condensed Light"/>
                    </a:defRPr>
                  </a:lvl1pPr>
                  <a:lvl2pPr marL="745049" marR="0" lvl="1" indent="0" algn="l" rtl="0" eaLnBrk="1" hangingPunct="1">
                    <a:lnSpc>
                      <a:spcPct val="100000"/>
                    </a:lnSpc>
                    <a:spcBef>
                      <a:spcPts val="1333"/>
                    </a:spcBef>
                    <a:spcAft>
                      <a:spcPts val="0"/>
                    </a:spcAft>
                    <a:buClr>
                      <a:schemeClr val="accent4"/>
                    </a:buClr>
                    <a:buSzPts val="2000"/>
                    <a:buFont typeface="Roboto Condensed Light"/>
                    <a:buNone/>
                    <a:defRPr sz="2000" b="0" i="0" u="none" strike="noStrike" cap="none">
                      <a:solidFill>
                        <a:schemeClr val="dk1"/>
                      </a:solidFill>
                      <a:latin typeface="Roboto Condensed Light"/>
                      <a:ea typeface="Roboto Condensed Light"/>
                      <a:cs typeface="Roboto Condensed Light"/>
                      <a:sym typeface="Roboto Condensed Light"/>
                    </a:defRPr>
                  </a:lvl2pPr>
                  <a:lvl3pPr marL="1354633" marR="0" lvl="2" indent="0" algn="l" rtl="0" eaLnBrk="1" hangingPunct="1">
                    <a:lnSpc>
                      <a:spcPct val="100000"/>
                    </a:lnSpc>
                    <a:spcBef>
                      <a:spcPts val="1333"/>
                    </a:spcBef>
                    <a:spcAft>
                      <a:spcPts val="0"/>
                    </a:spcAft>
                    <a:buClr>
                      <a:schemeClr val="accent4"/>
                    </a:buClr>
                    <a:buSzPts val="2000"/>
                    <a:buFont typeface="Roboto Condensed Light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Roboto Condensed Light"/>
                      <a:ea typeface="Roboto Condensed Light"/>
                      <a:cs typeface="Roboto Condensed Light"/>
                      <a:sym typeface="Roboto Condensed Light"/>
                    </a:defRPr>
                  </a:lvl3pPr>
                  <a:lvl4pPr marL="1964218" marR="0" lvl="3" indent="0" algn="l" rtl="0" eaLnBrk="1" hangingPunct="1">
                    <a:lnSpc>
                      <a:spcPct val="100000"/>
                    </a:lnSpc>
                    <a:spcBef>
                      <a:spcPts val="1333"/>
                    </a:spcBef>
                    <a:spcAft>
                      <a:spcPts val="0"/>
                    </a:spcAft>
                    <a:buClr>
                      <a:schemeClr val="accent4"/>
                    </a:buClr>
                    <a:buSzPts val="2000"/>
                    <a:buFont typeface="Roboto Condensed Light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Roboto Condensed Light"/>
                      <a:ea typeface="Roboto Condensed Light"/>
                      <a:cs typeface="Roboto Condensed Light"/>
                      <a:sym typeface="Roboto Condensed Light"/>
                    </a:defRPr>
                  </a:lvl4pPr>
                  <a:lvl5pPr marL="3047924" marR="0" lvl="4" indent="-474121" algn="l" rtl="0" eaLnBrk="1" hangingPunct="1">
                    <a:lnSpc>
                      <a:spcPct val="100000"/>
                    </a:lnSpc>
                    <a:spcBef>
                      <a:spcPts val="1333"/>
                    </a:spcBef>
                    <a:spcAft>
                      <a:spcPts val="0"/>
                    </a:spcAft>
                    <a:buClr>
                      <a:schemeClr val="accent4"/>
                    </a:buClr>
                    <a:buSzPts val="2000"/>
                    <a:buFont typeface="Roboto Condensed Light"/>
                    <a:buChar char="▻"/>
                    <a:defRPr sz="2667" b="0" i="0" u="none" strike="noStrike" cap="none">
                      <a:solidFill>
                        <a:schemeClr val="dk1"/>
                      </a:solidFill>
                      <a:latin typeface="Roboto Condensed Light"/>
                      <a:ea typeface="Roboto Condensed Light"/>
                      <a:cs typeface="Roboto Condensed Light"/>
                      <a:sym typeface="Roboto Condensed Light"/>
                    </a:defRPr>
                  </a:lvl5pPr>
                  <a:lvl6pPr marL="3657509" marR="0" lvl="5" indent="-474121" algn="l" rtl="0" eaLnBrk="1" hangingPunct="1">
                    <a:lnSpc>
                      <a:spcPct val="100000"/>
                    </a:lnSpc>
                    <a:spcBef>
                      <a:spcPts val="1333"/>
                    </a:spcBef>
                    <a:spcAft>
                      <a:spcPts val="0"/>
                    </a:spcAft>
                    <a:buClr>
                      <a:schemeClr val="accent4"/>
                    </a:buClr>
                    <a:buSzPts val="2000"/>
                    <a:buFont typeface="Roboto Condensed Light"/>
                    <a:buChar char="▻"/>
                    <a:defRPr sz="2667" b="0" i="0" u="none" strike="noStrike" cap="none">
                      <a:solidFill>
                        <a:schemeClr val="dk1"/>
                      </a:solidFill>
                      <a:latin typeface="Roboto Condensed Light"/>
                      <a:ea typeface="Roboto Condensed Light"/>
                      <a:cs typeface="Roboto Condensed Light"/>
                      <a:sym typeface="Roboto Condensed Light"/>
                    </a:defRPr>
                  </a:lvl6pPr>
                  <a:lvl7pPr marL="4267093" marR="0" lvl="6" indent="-474121" algn="l" rtl="0" eaLnBrk="1" hangingPunct="1">
                    <a:lnSpc>
                      <a:spcPct val="100000"/>
                    </a:lnSpc>
                    <a:spcBef>
                      <a:spcPts val="1333"/>
                    </a:spcBef>
                    <a:spcAft>
                      <a:spcPts val="0"/>
                    </a:spcAft>
                    <a:buClr>
                      <a:schemeClr val="accent4"/>
                    </a:buClr>
                    <a:buSzPts val="2000"/>
                    <a:buFont typeface="Roboto Condensed Light"/>
                    <a:buChar char="▻"/>
                    <a:defRPr sz="2667" b="0" i="0" u="none" strike="noStrike" cap="none">
                      <a:solidFill>
                        <a:schemeClr val="dk1"/>
                      </a:solidFill>
                      <a:latin typeface="Roboto Condensed Light"/>
                      <a:ea typeface="Roboto Condensed Light"/>
                      <a:cs typeface="Roboto Condensed Light"/>
                      <a:sym typeface="Roboto Condensed Light"/>
                    </a:defRPr>
                  </a:lvl7pPr>
                  <a:lvl8pPr marL="4876678" marR="0" lvl="7" indent="-474121" algn="l" rtl="0" eaLnBrk="1" hangingPunct="1">
                    <a:lnSpc>
                      <a:spcPct val="100000"/>
                    </a:lnSpc>
                    <a:spcBef>
                      <a:spcPts val="1333"/>
                    </a:spcBef>
                    <a:spcAft>
                      <a:spcPts val="0"/>
                    </a:spcAft>
                    <a:buClr>
                      <a:schemeClr val="accent4"/>
                    </a:buClr>
                    <a:buSzPts val="2000"/>
                    <a:buFont typeface="Roboto Condensed Light"/>
                    <a:buChar char="▻"/>
                    <a:defRPr sz="2667" b="0" i="0" u="none" strike="noStrike" cap="none">
                      <a:solidFill>
                        <a:schemeClr val="dk1"/>
                      </a:solidFill>
                      <a:latin typeface="Roboto Condensed Light"/>
                      <a:ea typeface="Roboto Condensed Light"/>
                      <a:cs typeface="Roboto Condensed Light"/>
                      <a:sym typeface="Roboto Condensed Light"/>
                    </a:defRPr>
                  </a:lvl8pPr>
                  <a:lvl9pPr marL="5486263" marR="0" lvl="8" indent="-474121" algn="l" rtl="0" eaLnBrk="1" hangingPunct="1">
                    <a:lnSpc>
                      <a:spcPct val="100000"/>
                    </a:lnSpc>
                    <a:spcBef>
                      <a:spcPts val="1333"/>
                    </a:spcBef>
                    <a:spcAft>
                      <a:spcPts val="1333"/>
                    </a:spcAft>
                    <a:buClr>
                      <a:schemeClr val="accent4"/>
                    </a:buClr>
                    <a:buSzPts val="2000"/>
                    <a:buFont typeface="Roboto Condensed Light"/>
                    <a:buChar char="▻"/>
                    <a:defRPr sz="2667" b="0" i="0" u="none" strike="noStrike" cap="none">
                      <a:solidFill>
                        <a:schemeClr val="dk1"/>
                      </a:solidFill>
                      <a:latin typeface="Roboto Condensed Light"/>
                      <a:ea typeface="Roboto Condensed Light"/>
                      <a:cs typeface="Roboto Condensed Light"/>
                      <a:sym typeface="Roboto Condensed Light"/>
                    </a:defRPr>
                  </a:lvl9pPr>
                </a:lstStyle>
                <a:p>
                  <a:endParaRPr lang="en-US" sz="2000" dirty="0">
                    <a:latin typeface="+mj-lt"/>
                    <a:ea typeface="Roboto Condensed Light" panose="02000000000000000000" pitchFamily="2" charset="0"/>
                    <a:cs typeface="Roboto Condensed Light" panose="02000000000000000000" pitchFamily="2" charset="0"/>
                  </a:endParaRPr>
                </a:p>
              </p:txBody>
            </p: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2881B19A-0EBE-2A7E-79AE-2465C2D2AFB4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087604" y="1721190"/>
                <a:ext cx="5632768" cy="3422199"/>
                <a:chOff x="6613696" y="1764635"/>
                <a:chExt cx="4973821" cy="3021858"/>
              </a:xfrm>
            </p:grpSpPr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2F78E79D-9A7F-A8C3-8E21-FA7EAEA87AF1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6613696" y="1822605"/>
                  <a:ext cx="4973821" cy="2963888"/>
                  <a:chOff x="6606314" y="1809752"/>
                  <a:chExt cx="4460270" cy="2657859"/>
                </a:xfrm>
              </p:grpSpPr>
              <p:sp>
                <p:nvSpPr>
                  <p:cNvPr id="16" name="Freeform: Shape 15">
                    <a:extLst>
                      <a:ext uri="{FF2B5EF4-FFF2-40B4-BE49-F238E27FC236}">
                        <a16:creationId xmlns:a16="http://schemas.microsoft.com/office/drawing/2014/main" id="{799A7296-2CFF-2FDB-B877-E23F883A6DEB}"/>
                      </a:ext>
                    </a:extLst>
                  </p:cNvPr>
                  <p:cNvSpPr/>
                  <p:nvPr/>
                </p:nvSpPr>
                <p:spPr>
                  <a:xfrm rot="20652275">
                    <a:off x="7171604" y="1928683"/>
                    <a:ext cx="3236017" cy="306703"/>
                  </a:xfrm>
                  <a:custGeom>
                    <a:avLst/>
                    <a:gdLst>
                      <a:gd name="connsiteX0" fmla="*/ 0 w 3787911"/>
                      <a:gd name="connsiteY0" fmla="*/ 550985 h 820624"/>
                      <a:gd name="connsiteX1" fmla="*/ 58616 w 3787911"/>
                      <a:gd name="connsiteY1" fmla="*/ 492369 h 820624"/>
                      <a:gd name="connsiteX2" fmla="*/ 93785 w 3787911"/>
                      <a:gd name="connsiteY2" fmla="*/ 422031 h 820624"/>
                      <a:gd name="connsiteX3" fmla="*/ 187569 w 3787911"/>
                      <a:gd name="connsiteY3" fmla="*/ 304800 h 820624"/>
                      <a:gd name="connsiteX4" fmla="*/ 222739 w 3787911"/>
                      <a:gd name="connsiteY4" fmla="*/ 293077 h 820624"/>
                      <a:gd name="connsiteX5" fmla="*/ 293077 w 3787911"/>
                      <a:gd name="connsiteY5" fmla="*/ 246185 h 820624"/>
                      <a:gd name="connsiteX6" fmla="*/ 386862 w 3787911"/>
                      <a:gd name="connsiteY6" fmla="*/ 222738 h 820624"/>
                      <a:gd name="connsiteX7" fmla="*/ 433754 w 3787911"/>
                      <a:gd name="connsiteY7" fmla="*/ 269631 h 820624"/>
                      <a:gd name="connsiteX8" fmla="*/ 480646 w 3787911"/>
                      <a:gd name="connsiteY8" fmla="*/ 281354 h 820624"/>
                      <a:gd name="connsiteX9" fmla="*/ 703385 w 3787911"/>
                      <a:gd name="connsiteY9" fmla="*/ 293077 h 820624"/>
                      <a:gd name="connsiteX10" fmla="*/ 726831 w 3787911"/>
                      <a:gd name="connsiteY10" fmla="*/ 328246 h 820624"/>
                      <a:gd name="connsiteX11" fmla="*/ 914400 w 3787911"/>
                      <a:gd name="connsiteY11" fmla="*/ 386862 h 820624"/>
                      <a:gd name="connsiteX12" fmla="*/ 961293 w 3787911"/>
                      <a:gd name="connsiteY12" fmla="*/ 480646 h 820624"/>
                      <a:gd name="connsiteX13" fmla="*/ 984739 w 3787911"/>
                      <a:gd name="connsiteY13" fmla="*/ 550985 h 820624"/>
                      <a:gd name="connsiteX14" fmla="*/ 1066800 w 3787911"/>
                      <a:gd name="connsiteY14" fmla="*/ 597877 h 820624"/>
                      <a:gd name="connsiteX15" fmla="*/ 1465385 w 3787911"/>
                      <a:gd name="connsiteY15" fmla="*/ 574431 h 820624"/>
                      <a:gd name="connsiteX16" fmla="*/ 1535723 w 3787911"/>
                      <a:gd name="connsiteY16" fmla="*/ 492369 h 820624"/>
                      <a:gd name="connsiteX17" fmla="*/ 1570893 w 3787911"/>
                      <a:gd name="connsiteY17" fmla="*/ 410308 h 820624"/>
                      <a:gd name="connsiteX18" fmla="*/ 1699846 w 3787911"/>
                      <a:gd name="connsiteY18" fmla="*/ 304800 h 820624"/>
                      <a:gd name="connsiteX19" fmla="*/ 1758462 w 3787911"/>
                      <a:gd name="connsiteY19" fmla="*/ 281354 h 820624"/>
                      <a:gd name="connsiteX20" fmla="*/ 1840523 w 3787911"/>
                      <a:gd name="connsiteY20" fmla="*/ 175846 h 820624"/>
                      <a:gd name="connsiteX21" fmla="*/ 1875693 w 3787911"/>
                      <a:gd name="connsiteY21" fmla="*/ 128954 h 820624"/>
                      <a:gd name="connsiteX22" fmla="*/ 1957754 w 3787911"/>
                      <a:gd name="connsiteY22" fmla="*/ 35169 h 820624"/>
                      <a:gd name="connsiteX23" fmla="*/ 2039816 w 3787911"/>
                      <a:gd name="connsiteY23" fmla="*/ 0 h 820624"/>
                      <a:gd name="connsiteX24" fmla="*/ 2297723 w 3787911"/>
                      <a:gd name="connsiteY24" fmla="*/ 105508 h 820624"/>
                      <a:gd name="connsiteX25" fmla="*/ 2309446 w 3787911"/>
                      <a:gd name="connsiteY25" fmla="*/ 187569 h 820624"/>
                      <a:gd name="connsiteX26" fmla="*/ 2508739 w 3787911"/>
                      <a:gd name="connsiteY26" fmla="*/ 222738 h 820624"/>
                      <a:gd name="connsiteX27" fmla="*/ 2555631 w 3787911"/>
                      <a:gd name="connsiteY27" fmla="*/ 234462 h 820624"/>
                      <a:gd name="connsiteX28" fmla="*/ 2625969 w 3787911"/>
                      <a:gd name="connsiteY28" fmla="*/ 257908 h 820624"/>
                      <a:gd name="connsiteX29" fmla="*/ 2708031 w 3787911"/>
                      <a:gd name="connsiteY29" fmla="*/ 363415 h 820624"/>
                      <a:gd name="connsiteX30" fmla="*/ 2778369 w 3787911"/>
                      <a:gd name="connsiteY30" fmla="*/ 422031 h 820624"/>
                      <a:gd name="connsiteX31" fmla="*/ 2848708 w 3787911"/>
                      <a:gd name="connsiteY31" fmla="*/ 492369 h 820624"/>
                      <a:gd name="connsiteX32" fmla="*/ 3036277 w 3787911"/>
                      <a:gd name="connsiteY32" fmla="*/ 550985 h 820624"/>
                      <a:gd name="connsiteX33" fmla="*/ 3094893 w 3787911"/>
                      <a:gd name="connsiteY33" fmla="*/ 597877 h 820624"/>
                      <a:gd name="connsiteX34" fmla="*/ 3493477 w 3787911"/>
                      <a:gd name="connsiteY34" fmla="*/ 633046 h 820624"/>
                      <a:gd name="connsiteX35" fmla="*/ 3552093 w 3787911"/>
                      <a:gd name="connsiteY35" fmla="*/ 679938 h 820624"/>
                      <a:gd name="connsiteX36" fmla="*/ 3610708 w 3787911"/>
                      <a:gd name="connsiteY36" fmla="*/ 715108 h 820624"/>
                      <a:gd name="connsiteX37" fmla="*/ 3645877 w 3787911"/>
                      <a:gd name="connsiteY37" fmla="*/ 773723 h 820624"/>
                      <a:gd name="connsiteX38" fmla="*/ 3669323 w 3787911"/>
                      <a:gd name="connsiteY38" fmla="*/ 808892 h 820624"/>
                      <a:gd name="connsiteX39" fmla="*/ 3763108 w 3787911"/>
                      <a:gd name="connsiteY39" fmla="*/ 820615 h 8206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</a:cxnLst>
                    <a:rect l="l" t="t" r="r" b="b"/>
                    <a:pathLst>
                      <a:path w="3787911" h="820624">
                        <a:moveTo>
                          <a:pt x="0" y="550985"/>
                        </a:moveTo>
                        <a:cubicBezTo>
                          <a:pt x="19539" y="531446"/>
                          <a:pt x="42364" y="514716"/>
                          <a:pt x="58616" y="492369"/>
                        </a:cubicBezTo>
                        <a:cubicBezTo>
                          <a:pt x="74034" y="471169"/>
                          <a:pt x="80047" y="444356"/>
                          <a:pt x="93785" y="422031"/>
                        </a:cubicBezTo>
                        <a:cubicBezTo>
                          <a:pt x="104446" y="404707"/>
                          <a:pt x="157034" y="325157"/>
                          <a:pt x="187569" y="304800"/>
                        </a:cubicBezTo>
                        <a:cubicBezTo>
                          <a:pt x="197851" y="297945"/>
                          <a:pt x="211016" y="296985"/>
                          <a:pt x="222739" y="293077"/>
                        </a:cubicBezTo>
                        <a:cubicBezTo>
                          <a:pt x="246185" y="277446"/>
                          <a:pt x="267177" y="257285"/>
                          <a:pt x="293077" y="246185"/>
                        </a:cubicBezTo>
                        <a:cubicBezTo>
                          <a:pt x="322695" y="233491"/>
                          <a:pt x="386862" y="222738"/>
                          <a:pt x="386862" y="222738"/>
                        </a:cubicBezTo>
                        <a:cubicBezTo>
                          <a:pt x="402493" y="238369"/>
                          <a:pt x="415009" y="257915"/>
                          <a:pt x="433754" y="269631"/>
                        </a:cubicBezTo>
                        <a:cubicBezTo>
                          <a:pt x="447417" y="278170"/>
                          <a:pt x="464595" y="279958"/>
                          <a:pt x="480646" y="281354"/>
                        </a:cubicBezTo>
                        <a:cubicBezTo>
                          <a:pt x="554716" y="287795"/>
                          <a:pt x="629139" y="289169"/>
                          <a:pt x="703385" y="293077"/>
                        </a:cubicBezTo>
                        <a:cubicBezTo>
                          <a:pt x="711200" y="304800"/>
                          <a:pt x="716134" y="319077"/>
                          <a:pt x="726831" y="328246"/>
                        </a:cubicBezTo>
                        <a:cubicBezTo>
                          <a:pt x="786325" y="379241"/>
                          <a:pt x="833175" y="372093"/>
                          <a:pt x="914400" y="386862"/>
                        </a:cubicBezTo>
                        <a:cubicBezTo>
                          <a:pt x="930031" y="418123"/>
                          <a:pt x="947525" y="448521"/>
                          <a:pt x="961293" y="480646"/>
                        </a:cubicBezTo>
                        <a:cubicBezTo>
                          <a:pt x="971029" y="503362"/>
                          <a:pt x="971030" y="530421"/>
                          <a:pt x="984739" y="550985"/>
                        </a:cubicBezTo>
                        <a:cubicBezTo>
                          <a:pt x="1005017" y="581402"/>
                          <a:pt x="1036180" y="587670"/>
                          <a:pt x="1066800" y="597877"/>
                        </a:cubicBezTo>
                        <a:cubicBezTo>
                          <a:pt x="1199662" y="590062"/>
                          <a:pt x="1333374" y="591355"/>
                          <a:pt x="1465385" y="574431"/>
                        </a:cubicBezTo>
                        <a:cubicBezTo>
                          <a:pt x="1531299" y="565981"/>
                          <a:pt x="1523082" y="536612"/>
                          <a:pt x="1535723" y="492369"/>
                        </a:cubicBezTo>
                        <a:cubicBezTo>
                          <a:pt x="1542469" y="468757"/>
                          <a:pt x="1556773" y="428462"/>
                          <a:pt x="1570893" y="410308"/>
                        </a:cubicBezTo>
                        <a:cubicBezTo>
                          <a:pt x="1604136" y="367567"/>
                          <a:pt x="1652711" y="330510"/>
                          <a:pt x="1699846" y="304800"/>
                        </a:cubicBezTo>
                        <a:cubicBezTo>
                          <a:pt x="1718320" y="294723"/>
                          <a:pt x="1738923" y="289169"/>
                          <a:pt x="1758462" y="281354"/>
                        </a:cubicBezTo>
                        <a:lnTo>
                          <a:pt x="1840523" y="175846"/>
                        </a:lnTo>
                        <a:cubicBezTo>
                          <a:pt x="1852436" y="160359"/>
                          <a:pt x="1864855" y="145211"/>
                          <a:pt x="1875693" y="128954"/>
                        </a:cubicBezTo>
                        <a:cubicBezTo>
                          <a:pt x="1900479" y="91776"/>
                          <a:pt x="1916609" y="62599"/>
                          <a:pt x="1957754" y="35169"/>
                        </a:cubicBezTo>
                        <a:cubicBezTo>
                          <a:pt x="1982516" y="18661"/>
                          <a:pt x="2012462" y="11723"/>
                          <a:pt x="2039816" y="0"/>
                        </a:cubicBezTo>
                        <a:cubicBezTo>
                          <a:pt x="2124627" y="19572"/>
                          <a:pt x="2237025" y="26600"/>
                          <a:pt x="2297723" y="105508"/>
                        </a:cubicBezTo>
                        <a:cubicBezTo>
                          <a:pt x="2314570" y="127409"/>
                          <a:pt x="2285292" y="174150"/>
                          <a:pt x="2309446" y="187569"/>
                        </a:cubicBezTo>
                        <a:cubicBezTo>
                          <a:pt x="2368415" y="220329"/>
                          <a:pt x="2442473" y="210116"/>
                          <a:pt x="2508739" y="222738"/>
                        </a:cubicBezTo>
                        <a:cubicBezTo>
                          <a:pt x="2524566" y="225753"/>
                          <a:pt x="2540199" y="229832"/>
                          <a:pt x="2555631" y="234462"/>
                        </a:cubicBezTo>
                        <a:cubicBezTo>
                          <a:pt x="2579303" y="241564"/>
                          <a:pt x="2625969" y="257908"/>
                          <a:pt x="2625969" y="257908"/>
                        </a:cubicBezTo>
                        <a:cubicBezTo>
                          <a:pt x="2719071" y="351008"/>
                          <a:pt x="2630466" y="254822"/>
                          <a:pt x="2708031" y="363415"/>
                        </a:cubicBezTo>
                        <a:cubicBezTo>
                          <a:pt x="2722364" y="383482"/>
                          <a:pt x="2763165" y="410628"/>
                          <a:pt x="2778369" y="422031"/>
                        </a:cubicBezTo>
                        <a:cubicBezTo>
                          <a:pt x="2803947" y="473186"/>
                          <a:pt x="2791869" y="472475"/>
                          <a:pt x="2848708" y="492369"/>
                        </a:cubicBezTo>
                        <a:cubicBezTo>
                          <a:pt x="2910535" y="514009"/>
                          <a:pt x="3036277" y="550985"/>
                          <a:pt x="3036277" y="550985"/>
                        </a:cubicBezTo>
                        <a:cubicBezTo>
                          <a:pt x="3055816" y="566616"/>
                          <a:pt x="3072927" y="585895"/>
                          <a:pt x="3094893" y="597877"/>
                        </a:cubicBezTo>
                        <a:cubicBezTo>
                          <a:pt x="3196606" y="653356"/>
                          <a:pt x="3461675" y="631910"/>
                          <a:pt x="3493477" y="633046"/>
                        </a:cubicBezTo>
                        <a:cubicBezTo>
                          <a:pt x="3513016" y="648677"/>
                          <a:pt x="3531595" y="665589"/>
                          <a:pt x="3552093" y="679938"/>
                        </a:cubicBezTo>
                        <a:cubicBezTo>
                          <a:pt x="3570760" y="693005"/>
                          <a:pt x="3594596" y="698996"/>
                          <a:pt x="3610708" y="715108"/>
                        </a:cubicBezTo>
                        <a:cubicBezTo>
                          <a:pt x="3626820" y="731220"/>
                          <a:pt x="3633801" y="754401"/>
                          <a:pt x="3645877" y="773723"/>
                        </a:cubicBezTo>
                        <a:cubicBezTo>
                          <a:pt x="3653344" y="785671"/>
                          <a:pt x="3655957" y="804437"/>
                          <a:pt x="3669323" y="808892"/>
                        </a:cubicBezTo>
                        <a:cubicBezTo>
                          <a:pt x="3706825" y="821393"/>
                          <a:pt x="3843240" y="820615"/>
                          <a:pt x="3763108" y="820615"/>
                        </a:cubicBezTo>
                      </a:path>
                    </a:pathLst>
                  </a:custGeom>
                  <a:noFill/>
                  <a:ln w="6350">
                    <a:solidFill>
                      <a:srgbClr val="008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800" dirty="0">
                      <a:latin typeface="+mj-lt"/>
                      <a:ea typeface="Roboto Condensed Light" panose="02000000000000000000" pitchFamily="2" charset="0"/>
                      <a:cs typeface="Roboto Condensed Light" panose="02000000000000000000" pitchFamily="2" charset="0"/>
                    </a:endParaRPr>
                  </a:p>
                </p:txBody>
              </p:sp>
              <p:sp>
                <p:nvSpPr>
                  <p:cNvPr id="17" name="Freeform: Shape 16">
                    <a:extLst>
                      <a:ext uri="{FF2B5EF4-FFF2-40B4-BE49-F238E27FC236}">
                        <a16:creationId xmlns:a16="http://schemas.microsoft.com/office/drawing/2014/main" id="{3B2A6186-3407-CA57-0511-F0D5214C0A62}"/>
                      </a:ext>
                    </a:extLst>
                  </p:cNvPr>
                  <p:cNvSpPr/>
                  <p:nvPr/>
                </p:nvSpPr>
                <p:spPr>
                  <a:xfrm>
                    <a:off x="7221415" y="2838708"/>
                    <a:ext cx="3437476" cy="139623"/>
                  </a:xfrm>
                  <a:custGeom>
                    <a:avLst/>
                    <a:gdLst>
                      <a:gd name="connsiteX0" fmla="*/ 0 w 3516923"/>
                      <a:gd name="connsiteY0" fmla="*/ 74309 h 194309"/>
                      <a:gd name="connsiteX1" fmla="*/ 597876 w 3516923"/>
                      <a:gd name="connsiteY1" fmla="*/ 3970 h 194309"/>
                      <a:gd name="connsiteX2" fmla="*/ 1418492 w 3516923"/>
                      <a:gd name="connsiteY2" fmla="*/ 179816 h 194309"/>
                      <a:gd name="connsiteX3" fmla="*/ 2110153 w 3516923"/>
                      <a:gd name="connsiteY3" fmla="*/ 168093 h 194309"/>
                      <a:gd name="connsiteX4" fmla="*/ 2719753 w 3516923"/>
                      <a:gd name="connsiteY4" fmla="*/ 39140 h 194309"/>
                      <a:gd name="connsiteX5" fmla="*/ 3516923 w 3516923"/>
                      <a:gd name="connsiteY5" fmla="*/ 97755 h 194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516923" h="194309">
                        <a:moveTo>
                          <a:pt x="0" y="74309"/>
                        </a:moveTo>
                        <a:cubicBezTo>
                          <a:pt x="180730" y="30347"/>
                          <a:pt x="361461" y="-13615"/>
                          <a:pt x="597876" y="3970"/>
                        </a:cubicBezTo>
                        <a:cubicBezTo>
                          <a:pt x="834291" y="21554"/>
                          <a:pt x="1166446" y="152462"/>
                          <a:pt x="1418492" y="179816"/>
                        </a:cubicBezTo>
                        <a:cubicBezTo>
                          <a:pt x="1670538" y="207170"/>
                          <a:pt x="1893276" y="191539"/>
                          <a:pt x="2110153" y="168093"/>
                        </a:cubicBezTo>
                        <a:cubicBezTo>
                          <a:pt x="2327030" y="144647"/>
                          <a:pt x="2485291" y="50863"/>
                          <a:pt x="2719753" y="39140"/>
                        </a:cubicBezTo>
                        <a:cubicBezTo>
                          <a:pt x="2954215" y="27417"/>
                          <a:pt x="3235569" y="62586"/>
                          <a:pt x="3516923" y="97755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800">
                      <a:latin typeface="+mj-lt"/>
                      <a:ea typeface="Roboto Condensed Light" panose="02000000000000000000" pitchFamily="2" charset="0"/>
                      <a:cs typeface="Roboto Condensed Light" panose="02000000000000000000" pitchFamily="2" charset="0"/>
                    </a:endParaRPr>
                  </a:p>
                </p:txBody>
              </p:sp>
              <p:sp>
                <p:nvSpPr>
                  <p:cNvPr id="18" name="Arc 17">
                    <a:extLst>
                      <a:ext uri="{FF2B5EF4-FFF2-40B4-BE49-F238E27FC236}">
                        <a16:creationId xmlns:a16="http://schemas.microsoft.com/office/drawing/2014/main" id="{15365A5D-9B83-FD22-5DEE-D7E7F2258C72}"/>
                      </a:ext>
                    </a:extLst>
                  </p:cNvPr>
                  <p:cNvSpPr/>
                  <p:nvPr/>
                </p:nvSpPr>
                <p:spPr>
                  <a:xfrm>
                    <a:off x="6904891" y="3656474"/>
                    <a:ext cx="4161693" cy="597877"/>
                  </a:xfrm>
                  <a:prstGeom prst="arc">
                    <a:avLst>
                      <a:gd name="adj1" fmla="val 11170486"/>
                      <a:gd name="adj2" fmla="val 21138769"/>
                    </a:avLst>
                  </a:prstGeom>
                  <a:ln w="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800">
                      <a:latin typeface="+mj-lt"/>
                      <a:ea typeface="Roboto Condensed Light" panose="02000000000000000000" pitchFamily="2" charset="0"/>
                      <a:cs typeface="Roboto Condensed Light" panose="02000000000000000000" pitchFamily="2" charset="0"/>
                    </a:endParaRPr>
                  </a:p>
                </p:txBody>
              </p:sp>
              <p:cxnSp>
                <p:nvCxnSpPr>
                  <p:cNvPr id="19" name="Straight Arrow Connector 18">
                    <a:extLst>
                      <a:ext uri="{FF2B5EF4-FFF2-40B4-BE49-F238E27FC236}">
                        <a16:creationId xmlns:a16="http://schemas.microsoft.com/office/drawing/2014/main" id="{C656DE47-E0EA-3ACC-3376-596D7FE7F82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8891585" y="2054284"/>
                    <a:ext cx="43341" cy="913917"/>
                  </a:xfrm>
                  <a:prstGeom prst="straightConnector1">
                    <a:avLst/>
                  </a:prstGeom>
                  <a:ln>
                    <a:solidFill>
                      <a:srgbClr val="0000FF"/>
                    </a:solidFill>
                    <a:tailEnd type="stealth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Straight Arrow Connector 21">
                    <a:extLst>
                      <a:ext uri="{FF2B5EF4-FFF2-40B4-BE49-F238E27FC236}">
                        <a16:creationId xmlns:a16="http://schemas.microsoft.com/office/drawing/2014/main" id="{1B1E4005-1800-D48D-6155-C7374B2CBF5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8941934" y="2985722"/>
                    <a:ext cx="27402" cy="667531"/>
                  </a:xfrm>
                  <a:prstGeom prst="straightConnector1">
                    <a:avLst/>
                  </a:prstGeom>
                  <a:ln>
                    <a:solidFill>
                      <a:srgbClr val="FF3300"/>
                    </a:solidFill>
                    <a:tailEnd type="stealth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0193E65B-431D-0058-EA9A-CDF5C338EDEB}"/>
                      </a:ext>
                    </a:extLst>
                  </p:cNvPr>
                  <p:cNvSpPr txBox="1"/>
                  <p:nvPr/>
                </p:nvSpPr>
                <p:spPr>
                  <a:xfrm>
                    <a:off x="8176913" y="4175158"/>
                    <a:ext cx="246504" cy="29245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800" dirty="0">
                        <a:solidFill>
                          <a:srgbClr val="7030A0"/>
                        </a:solidFill>
                        <a:latin typeface="+mj-lt"/>
                        <a:ea typeface="Roboto Condensed Light" panose="02000000000000000000" pitchFamily="2" charset="0"/>
                        <a:cs typeface="Roboto Condensed Light" panose="02000000000000000000" pitchFamily="2" charset="0"/>
                      </a:rPr>
                      <a:t>R</a:t>
                    </a:r>
                    <a:endParaRPr lang="en-US" sz="1800" baseline="-25000" dirty="0">
                      <a:solidFill>
                        <a:srgbClr val="7030A0"/>
                      </a:solidFill>
                      <a:latin typeface="+mj-lt"/>
                      <a:ea typeface="Roboto Condensed Light" panose="02000000000000000000" pitchFamily="2" charset="0"/>
                      <a:cs typeface="Roboto Condensed Light" panose="02000000000000000000" pitchFamily="2" charset="0"/>
                    </a:endParaRPr>
                  </a:p>
                </p:txBody>
              </p:sp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E6A58ED1-A9BF-CE01-6211-AB166DA3F94D}"/>
                      </a:ext>
                    </a:extLst>
                  </p:cNvPr>
                  <p:cNvSpPr txBox="1"/>
                  <p:nvPr/>
                </p:nvSpPr>
                <p:spPr>
                  <a:xfrm>
                    <a:off x="8978945" y="3184905"/>
                    <a:ext cx="264275" cy="29245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800" dirty="0">
                        <a:solidFill>
                          <a:srgbClr val="FF3300"/>
                        </a:solidFill>
                        <a:latin typeface="+mj-lt"/>
                        <a:ea typeface="Roboto Condensed Light" panose="02000000000000000000" pitchFamily="2" charset="0"/>
                        <a:cs typeface="Roboto Condensed Light" panose="02000000000000000000" pitchFamily="2" charset="0"/>
                      </a:rPr>
                      <a:t>N</a:t>
                    </a:r>
                  </a:p>
                </p:txBody>
              </p:sp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C91EE180-DFAB-6D7D-88E8-3297A54ABA3D}"/>
                      </a:ext>
                    </a:extLst>
                  </p:cNvPr>
                  <p:cNvSpPr txBox="1"/>
                  <p:nvPr/>
                </p:nvSpPr>
                <p:spPr>
                  <a:xfrm>
                    <a:off x="8902421" y="2382525"/>
                    <a:ext cx="259197" cy="29245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800" dirty="0">
                        <a:solidFill>
                          <a:srgbClr val="0000FF"/>
                        </a:solidFill>
                        <a:latin typeface="+mj-lt"/>
                        <a:ea typeface="Roboto Condensed Light" panose="02000000000000000000" pitchFamily="2" charset="0"/>
                        <a:cs typeface="Roboto Condensed Light" panose="02000000000000000000" pitchFamily="2" charset="0"/>
                      </a:rPr>
                      <a:t>H</a:t>
                    </a:r>
                  </a:p>
                </p:txBody>
              </p:sp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4FD15B98-9F5C-B9C0-E7F1-AA810E1C4738}"/>
                      </a:ext>
                    </a:extLst>
                  </p:cNvPr>
                  <p:cNvSpPr txBox="1"/>
                  <p:nvPr/>
                </p:nvSpPr>
                <p:spPr>
                  <a:xfrm>
                    <a:off x="6799384" y="3426207"/>
                    <a:ext cx="762205" cy="29245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800" dirty="0">
                        <a:solidFill>
                          <a:srgbClr val="FF3300"/>
                        </a:solidFill>
                        <a:latin typeface="+mj-lt"/>
                        <a:ea typeface="Roboto Condensed Light" panose="02000000000000000000" pitchFamily="2" charset="0"/>
                        <a:cs typeface="Roboto Condensed Light" panose="02000000000000000000" pitchFamily="2" charset="0"/>
                      </a:rPr>
                      <a:t>Ellipsoid</a:t>
                    </a:r>
                  </a:p>
                </p:txBody>
              </p:sp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12D8632D-6500-A95B-783C-9A0FA4725B11}"/>
                      </a:ext>
                    </a:extLst>
                  </p:cNvPr>
                  <p:cNvSpPr txBox="1"/>
                  <p:nvPr/>
                </p:nvSpPr>
                <p:spPr>
                  <a:xfrm>
                    <a:off x="6787661" y="2910389"/>
                    <a:ext cx="587952" cy="29245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800" dirty="0">
                        <a:solidFill>
                          <a:srgbClr val="0000FF"/>
                        </a:solidFill>
                        <a:latin typeface="+mj-lt"/>
                        <a:ea typeface="Roboto Condensed Light" panose="02000000000000000000" pitchFamily="2" charset="0"/>
                        <a:cs typeface="Roboto Condensed Light" panose="02000000000000000000" pitchFamily="2" charset="0"/>
                      </a:rPr>
                      <a:t>Geoid</a:t>
                    </a:r>
                  </a:p>
                </p:txBody>
              </p:sp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98CD6471-8566-EE29-DF3E-306950A34949}"/>
                      </a:ext>
                    </a:extLst>
                  </p:cNvPr>
                  <p:cNvSpPr txBox="1"/>
                  <p:nvPr/>
                </p:nvSpPr>
                <p:spPr>
                  <a:xfrm>
                    <a:off x="6606314" y="2323716"/>
                    <a:ext cx="708133" cy="29245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800" dirty="0">
                        <a:solidFill>
                          <a:srgbClr val="008000"/>
                        </a:solidFill>
                        <a:latin typeface="+mj-lt"/>
                        <a:ea typeface="Roboto Condensed Light" panose="02000000000000000000" pitchFamily="2" charset="0"/>
                        <a:cs typeface="Roboto Condensed Light" panose="02000000000000000000" pitchFamily="2" charset="0"/>
                      </a:rPr>
                      <a:t>Ground</a:t>
                    </a:r>
                  </a:p>
                </p:txBody>
              </p:sp>
              <p:cxnSp>
                <p:nvCxnSpPr>
                  <p:cNvPr id="29" name="Straight Connector 28">
                    <a:extLst>
                      <a:ext uri="{FF2B5EF4-FFF2-40B4-BE49-F238E27FC236}">
                        <a16:creationId xmlns:a16="http://schemas.microsoft.com/office/drawing/2014/main" id="{F8280B09-73BA-47E8-D337-437EB9F19DD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025472" y="2087600"/>
                    <a:ext cx="276967" cy="1575247"/>
                  </a:xfrm>
                  <a:prstGeom prst="line">
                    <a:avLst/>
                  </a:prstGeom>
                  <a:ln>
                    <a:solidFill>
                      <a:srgbClr val="008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Straight Connector 29">
                    <a:extLst>
                      <a:ext uri="{FF2B5EF4-FFF2-40B4-BE49-F238E27FC236}">
                        <a16:creationId xmlns:a16="http://schemas.microsoft.com/office/drawing/2014/main" id="{78B6AB5C-ECA7-B729-A7DF-F364C2E0CE9B}"/>
                      </a:ext>
                    </a:extLst>
                  </p:cNvPr>
                  <p:cNvCxnSpPr>
                    <a:cxnSpLocks/>
                    <a:endCxn id="34" idx="4"/>
                  </p:cNvCxnSpPr>
                  <p:nvPr/>
                </p:nvCxnSpPr>
                <p:spPr>
                  <a:xfrm flipH="1">
                    <a:off x="9831238" y="1870171"/>
                    <a:ext cx="117402" cy="1852419"/>
                  </a:xfrm>
                  <a:prstGeom prst="line">
                    <a:avLst/>
                  </a:prstGeom>
                  <a:ln>
                    <a:solidFill>
                      <a:srgbClr val="008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1" name="Oval 30">
                    <a:extLst>
                      <a:ext uri="{FF2B5EF4-FFF2-40B4-BE49-F238E27FC236}">
                        <a16:creationId xmlns:a16="http://schemas.microsoft.com/office/drawing/2014/main" id="{31741549-074A-E4D9-DF08-2CD4883DEBF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9913743" y="1809752"/>
                    <a:ext cx="72406" cy="72406"/>
                  </a:xfrm>
                  <a:prstGeom prst="ellipse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800">
                      <a:latin typeface="+mj-lt"/>
                      <a:ea typeface="Roboto Condensed Light" panose="02000000000000000000" pitchFamily="2" charset="0"/>
                      <a:cs typeface="Roboto Condensed Light" panose="02000000000000000000" pitchFamily="2" charset="0"/>
                    </a:endParaRPr>
                  </a:p>
                </p:txBody>
              </p:sp>
              <p:sp>
                <p:nvSpPr>
                  <p:cNvPr id="32" name="Oval 31">
                    <a:extLst>
                      <a:ext uri="{FF2B5EF4-FFF2-40B4-BE49-F238E27FC236}">
                        <a16:creationId xmlns:a16="http://schemas.microsoft.com/office/drawing/2014/main" id="{71E84EC6-73C7-51A4-1DD3-90E75E84634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8030452" y="2296084"/>
                    <a:ext cx="72406" cy="72406"/>
                  </a:xfrm>
                  <a:prstGeom prst="ellipse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800" dirty="0">
                      <a:latin typeface="+mj-lt"/>
                      <a:ea typeface="Roboto Condensed Light" panose="02000000000000000000" pitchFamily="2" charset="0"/>
                      <a:cs typeface="Roboto Condensed Light" panose="02000000000000000000" pitchFamily="2" charset="0"/>
                    </a:endParaRPr>
                  </a:p>
                </p:txBody>
              </p:sp>
              <p:sp>
                <p:nvSpPr>
                  <p:cNvPr id="33" name="Oval 32">
                    <a:extLst>
                      <a:ext uri="{FF2B5EF4-FFF2-40B4-BE49-F238E27FC236}">
                        <a16:creationId xmlns:a16="http://schemas.microsoft.com/office/drawing/2014/main" id="{AAFF84C2-6C1A-B603-AD4E-680B4DA8C17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8269131" y="3639381"/>
                    <a:ext cx="72406" cy="72406"/>
                  </a:xfrm>
                  <a:prstGeom prst="ellipse">
                    <a:avLst/>
                  </a:prstGeom>
                  <a:solidFill>
                    <a:schemeClr val="bg1"/>
                  </a:solidFill>
                  <a:ln w="63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800" dirty="0">
                      <a:latin typeface="+mj-lt"/>
                      <a:ea typeface="Roboto Condensed Light" panose="02000000000000000000" pitchFamily="2" charset="0"/>
                      <a:cs typeface="Roboto Condensed Light" panose="02000000000000000000" pitchFamily="2" charset="0"/>
                    </a:endParaRPr>
                  </a:p>
                </p:txBody>
              </p:sp>
              <p:sp>
                <p:nvSpPr>
                  <p:cNvPr id="34" name="Oval 33">
                    <a:extLst>
                      <a:ext uri="{FF2B5EF4-FFF2-40B4-BE49-F238E27FC236}">
                        <a16:creationId xmlns:a16="http://schemas.microsoft.com/office/drawing/2014/main" id="{8B846E25-A7EE-58FF-FDE7-CDDBBBBEA7A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9795035" y="3650186"/>
                    <a:ext cx="72406" cy="72406"/>
                  </a:xfrm>
                  <a:prstGeom prst="ellipse">
                    <a:avLst/>
                  </a:prstGeom>
                  <a:solidFill>
                    <a:schemeClr val="bg1"/>
                  </a:solidFill>
                  <a:ln w="63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800" dirty="0">
                      <a:latin typeface="+mj-lt"/>
                      <a:ea typeface="Roboto Condensed Light" panose="02000000000000000000" pitchFamily="2" charset="0"/>
                      <a:cs typeface="Roboto Condensed Light" panose="02000000000000000000" pitchFamily="2" charset="0"/>
                    </a:endParaRPr>
                  </a:p>
                </p:txBody>
              </p:sp>
              <p:cxnSp>
                <p:nvCxnSpPr>
                  <p:cNvPr id="37" name="Straight Connector 36">
                    <a:extLst>
                      <a:ext uri="{FF2B5EF4-FFF2-40B4-BE49-F238E27FC236}">
                        <a16:creationId xmlns:a16="http://schemas.microsoft.com/office/drawing/2014/main" id="{248F5E71-3B85-0394-9F7F-4E0AF5A9119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8022692" y="2009010"/>
                    <a:ext cx="1905556" cy="80094"/>
                  </a:xfrm>
                  <a:prstGeom prst="line">
                    <a:avLst/>
                  </a:prstGeom>
                  <a:ln w="19050">
                    <a:solidFill>
                      <a:srgbClr val="008000"/>
                    </a:solidFill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Straight Connector 37">
                    <a:extLst>
                      <a:ext uri="{FF2B5EF4-FFF2-40B4-BE49-F238E27FC236}">
                        <a16:creationId xmlns:a16="http://schemas.microsoft.com/office/drawing/2014/main" id="{9DE567D8-5FBE-D40D-CFC9-BC60CB424F2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342477" y="3680343"/>
                    <a:ext cx="1448123" cy="8899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E2484B45-AAE3-77A1-CABE-64E4E255EB26}"/>
                    </a:ext>
                  </a:extLst>
                </p:cNvPr>
                <p:cNvSpPr txBox="1"/>
                <p:nvPr/>
              </p:nvSpPr>
              <p:spPr>
                <a:xfrm>
                  <a:off x="8281555" y="1764635"/>
                  <a:ext cx="355568" cy="3261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err="1">
                      <a:solidFill>
                        <a:srgbClr val="008000"/>
                      </a:solidFill>
                      <a:latin typeface="+mj-lt"/>
                      <a:ea typeface="Roboto Condensed Light" panose="02000000000000000000" pitchFamily="2" charset="0"/>
                      <a:cs typeface="Roboto Condensed Light" panose="02000000000000000000" pitchFamily="2" charset="0"/>
                    </a:rPr>
                    <a:t>d</a:t>
                  </a:r>
                  <a:r>
                    <a:rPr lang="en-US" sz="1800" baseline="-25000" dirty="0" err="1">
                      <a:solidFill>
                        <a:srgbClr val="008000"/>
                      </a:solidFill>
                      <a:latin typeface="+mj-lt"/>
                      <a:ea typeface="Roboto Condensed Light" panose="02000000000000000000" pitchFamily="2" charset="0"/>
                      <a:cs typeface="Roboto Condensed Light" panose="02000000000000000000" pitchFamily="2" charset="0"/>
                    </a:rPr>
                    <a:t>H</a:t>
                  </a:r>
                  <a:endParaRPr lang="en-US" sz="1800" baseline="-25000" dirty="0">
                    <a:solidFill>
                      <a:srgbClr val="008000"/>
                    </a:solidFill>
                    <a:latin typeface="+mj-lt"/>
                    <a:ea typeface="Roboto Condensed Light" panose="02000000000000000000" pitchFamily="2" charset="0"/>
                    <a:cs typeface="Roboto Condensed Light" panose="02000000000000000000" pitchFamily="2" charset="0"/>
                  </a:endParaRP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23D3BC51-1090-7ACB-FFFA-A44D2026BE00}"/>
                    </a:ext>
                  </a:extLst>
                </p:cNvPr>
                <p:cNvSpPr txBox="1"/>
                <p:nvPr/>
              </p:nvSpPr>
              <p:spPr>
                <a:xfrm>
                  <a:off x="9374481" y="3941778"/>
                  <a:ext cx="337167" cy="3261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err="1">
                      <a:solidFill>
                        <a:srgbClr val="FF0000"/>
                      </a:solidFill>
                      <a:latin typeface="+mj-lt"/>
                      <a:ea typeface="Roboto Condensed Light" panose="02000000000000000000" pitchFamily="2" charset="0"/>
                      <a:cs typeface="Roboto Condensed Light" panose="02000000000000000000" pitchFamily="2" charset="0"/>
                    </a:rPr>
                    <a:t>d</a:t>
                  </a:r>
                  <a:r>
                    <a:rPr lang="en-US" sz="1800" baseline="-25000" dirty="0" err="1">
                      <a:solidFill>
                        <a:srgbClr val="FF0000"/>
                      </a:solidFill>
                      <a:latin typeface="+mj-lt"/>
                      <a:ea typeface="Roboto Condensed Light" panose="02000000000000000000" pitchFamily="2" charset="0"/>
                      <a:cs typeface="Roboto Condensed Light" panose="02000000000000000000" pitchFamily="2" charset="0"/>
                    </a:rPr>
                    <a:t>E</a:t>
                  </a:r>
                  <a:endParaRPr lang="en-US" sz="1800" baseline="-25000" dirty="0">
                    <a:solidFill>
                      <a:srgbClr val="FF0000"/>
                    </a:solidFill>
                    <a:latin typeface="+mj-lt"/>
                    <a:ea typeface="Roboto Condensed Light" panose="02000000000000000000" pitchFamily="2" charset="0"/>
                    <a:cs typeface="Roboto Condensed Light" panose="02000000000000000000" pitchFamily="2" charset="0"/>
                  </a:endParaRPr>
                </a:p>
              </p:txBody>
            </p:sp>
          </p:grp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719EA15-437F-77BC-B582-9C5C46D439AF}"/>
                </a:ext>
              </a:extLst>
            </p:cNvPr>
            <p:cNvSpPr txBox="1"/>
            <p:nvPr/>
          </p:nvSpPr>
          <p:spPr>
            <a:xfrm>
              <a:off x="9401522" y="4651526"/>
              <a:ext cx="3882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>
                  <a:solidFill>
                    <a:schemeClr val="tx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rPr>
                <a:t>d</a:t>
              </a:r>
              <a:r>
                <a:rPr lang="en-US" sz="1800" baseline="-25000" dirty="0" err="1">
                  <a:solidFill>
                    <a:schemeClr val="tx1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rPr>
                <a:t>G</a:t>
              </a:r>
              <a:endParaRPr lang="en-US" sz="1800" baseline="-25000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D7C432C9-5428-0220-B99C-75EE94E67510}"/>
              </a:ext>
            </a:extLst>
          </p:cNvPr>
          <p:cNvGrpSpPr/>
          <p:nvPr/>
        </p:nvGrpSpPr>
        <p:grpSpPr>
          <a:xfrm>
            <a:off x="7089077" y="4291862"/>
            <a:ext cx="4090757" cy="503043"/>
            <a:chOff x="7089077" y="4291862"/>
            <a:chExt cx="4090757" cy="503043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B899A2EF-B207-31A2-D404-E151A2ECD2EE}"/>
                </a:ext>
              </a:extLst>
            </p:cNvPr>
            <p:cNvCxnSpPr>
              <a:cxnSpLocks/>
            </p:cNvCxnSpPr>
            <p:nvPr/>
          </p:nvCxnSpPr>
          <p:spPr>
            <a:xfrm>
              <a:off x="10088628" y="4753467"/>
              <a:ext cx="1091206" cy="4143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F21C6246-9805-800C-4E08-B0CE2A44F3B0}"/>
                </a:ext>
              </a:extLst>
            </p:cNvPr>
            <p:cNvCxnSpPr>
              <a:cxnSpLocks noChangeAspect="1"/>
            </p:cNvCxnSpPr>
            <p:nvPr/>
          </p:nvCxnSpPr>
          <p:spPr>
            <a:xfrm>
              <a:off x="8427011" y="4680097"/>
              <a:ext cx="1655064" cy="628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9850C08A-50B1-A18F-622A-AEFFB60FB71A}"/>
                </a:ext>
              </a:extLst>
            </p:cNvPr>
            <p:cNvSpPr txBox="1"/>
            <p:nvPr/>
          </p:nvSpPr>
          <p:spPr>
            <a:xfrm>
              <a:off x="7089077" y="4291862"/>
              <a:ext cx="5854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+mj-lt"/>
                  <a:ea typeface="Roboto Condensed Light" panose="02000000000000000000" pitchFamily="2" charset="0"/>
                  <a:cs typeface="Roboto Condensed Light" panose="02000000000000000000" pitchFamily="2" charset="0"/>
                </a:rPr>
                <a:t>Grid</a:t>
              </a:r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9B6B461F-602E-E07A-DEEA-7490A3D4EB9C}"/>
                </a:ext>
              </a:extLst>
            </p:cNvPr>
            <p:cNvCxnSpPr>
              <a:cxnSpLocks/>
            </p:cNvCxnSpPr>
            <p:nvPr/>
          </p:nvCxnSpPr>
          <p:spPr>
            <a:xfrm>
              <a:off x="7446954" y="4643769"/>
              <a:ext cx="1091206" cy="4143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ACB1660D-1B38-2CCF-D191-8AD972FE60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29470" y="4632222"/>
              <a:ext cx="91440" cy="9144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rPr>
                <a:t>`</a:t>
              </a: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E8938062-EA83-C261-881F-CCB319D800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87393" y="4697535"/>
              <a:ext cx="91440" cy="9144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latin typeface="Roboto Condensed Light" panose="02000000000000000000" pitchFamily="2" charset="0"/>
                  <a:ea typeface="Roboto Condensed Light" panose="02000000000000000000" pitchFamily="2" charset="0"/>
                  <a:cs typeface="Roboto Condensed Light" panose="02000000000000000000" pitchFamily="2" charset="0"/>
                </a:rPr>
                <a:t>`</a:t>
              </a:r>
            </a:p>
          </p:txBody>
        </p:sp>
      </p:grpSp>
      <p:graphicFrame>
        <p:nvGraphicFramePr>
          <p:cNvPr id="69" name="Object 68">
            <a:extLst>
              <a:ext uri="{FF2B5EF4-FFF2-40B4-BE49-F238E27FC236}">
                <a16:creationId xmlns:a16="http://schemas.microsoft.com/office/drawing/2014/main" id="{428022D8-4E08-A4D1-F1F1-E1216222A0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3572287"/>
              </p:ext>
            </p:extLst>
          </p:nvPr>
        </p:nvGraphicFramePr>
        <p:xfrm>
          <a:off x="1604194" y="5036903"/>
          <a:ext cx="1344420" cy="76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xMath" r:id="rId5" imgW="768240" imgH="437760" progId="Equation.AxMath">
                  <p:embed/>
                </p:oleObj>
              </mc:Choice>
              <mc:Fallback>
                <p:oleObj name="AxMath" r:id="rId5" imgW="768240" imgH="437760" progId="Equation.AxMat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04194" y="5036903"/>
                        <a:ext cx="1344420" cy="766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54058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AB50BD-AB7D-96DA-9EE1-75A5A7C2FA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C3282-E68D-22C5-C5C6-B8923CD09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VI. Ground and Grid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8600C-5DE7-A7B7-C90B-C686647BD1D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1. Distance</a:t>
            </a:r>
          </a:p>
          <a:p>
            <a:pPr marL="256032" lvl="1" indent="0"/>
            <a:endParaRPr lang="en-US" dirty="0"/>
          </a:p>
          <a:p>
            <a:pPr marL="256032" lvl="1" indent="0"/>
            <a:r>
              <a:rPr lang="en-US" dirty="0"/>
              <a:t>c. LDP</a:t>
            </a:r>
          </a:p>
          <a:p>
            <a:pPr marL="530352" lvl="2" indent="0"/>
            <a:r>
              <a:rPr lang="en-US" dirty="0"/>
              <a:t>Because a LDP grid is near-ground level, there may be no discernible difference between ground and grid distances.</a:t>
            </a:r>
          </a:p>
          <a:p>
            <a:pPr marL="530352" lvl="2" indent="0"/>
            <a:endParaRPr lang="en-US" dirty="0"/>
          </a:p>
          <a:p>
            <a:pPr marL="530352" lvl="2" indent="0"/>
            <a:r>
              <a:rPr lang="en-US" dirty="0"/>
              <a:t>Most of the time, this reduction can be ignored for both WCCS and WisCRS grids.</a:t>
            </a:r>
          </a:p>
          <a:p>
            <a:pPr marL="256032" lvl="1" indent="0"/>
            <a:endParaRPr lang="en-US" dirty="0"/>
          </a:p>
          <a:p>
            <a:pPr marL="256032" lvl="1" indent="0"/>
            <a:endParaRPr lang="en-US" dirty="0"/>
          </a:p>
          <a:p>
            <a:pPr marL="256032" lvl="1" indent="0"/>
            <a:endParaRPr lang="en-US" dirty="0"/>
          </a:p>
          <a:p>
            <a:pPr marL="256032" lvl="1" indent="0"/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C3A5FA4-CA80-21D2-1A48-06C2050235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A. Distortion Compensation</a:t>
            </a:r>
          </a:p>
          <a:p>
            <a:endParaRPr lang="en-US" dirty="0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B5D603E1-7233-4080-EF94-E111F4F3730A}"/>
              </a:ext>
            </a:extLst>
          </p:cNvPr>
          <p:cNvGrpSpPr/>
          <p:nvPr/>
        </p:nvGrpSpPr>
        <p:grpSpPr>
          <a:xfrm>
            <a:off x="8257636" y="3999472"/>
            <a:ext cx="1919058" cy="1003052"/>
            <a:chOff x="8241957" y="4151872"/>
            <a:chExt cx="1919058" cy="1003052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B3859DF7-FA68-9FC5-0AB6-B691EE4276B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101763" y="4151872"/>
              <a:ext cx="59252" cy="1003052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2F68C19D-9E7B-FEED-EA8B-4E408A694AF7}"/>
                </a:ext>
              </a:extLst>
            </p:cNvPr>
            <p:cNvCxnSpPr>
              <a:cxnSpLocks/>
            </p:cNvCxnSpPr>
            <p:nvPr/>
          </p:nvCxnSpPr>
          <p:spPr>
            <a:xfrm>
              <a:off x="8241957" y="4157177"/>
              <a:ext cx="159583" cy="907627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Text Placeholder 36">
            <a:extLst>
              <a:ext uri="{FF2B5EF4-FFF2-40B4-BE49-F238E27FC236}">
                <a16:creationId xmlns:a16="http://schemas.microsoft.com/office/drawing/2014/main" id="{F616C37E-57B0-D98E-BE29-E6B93D7C0E1C}"/>
              </a:ext>
            </a:extLst>
          </p:cNvPr>
          <p:cNvSpPr txBox="1">
            <a:spLocks/>
          </p:cNvSpPr>
          <p:nvPr/>
        </p:nvSpPr>
        <p:spPr>
          <a:xfrm>
            <a:off x="6669883" y="1436915"/>
            <a:ext cx="4800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91440" marR="0" lvl="0" indent="0" algn="l" rtl="0" eaLnBrk="1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None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745049" marR="0" lvl="1" indent="0" algn="l" rtl="0" eaLnBrk="1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None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54633" marR="0" lvl="2" indent="0" algn="l" rtl="0" eaLnBrk="1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None/>
              <a:defRPr sz="18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964218" marR="0" lvl="3" indent="0" algn="l" rtl="0" eaLnBrk="1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None/>
              <a:defRPr sz="18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3047924" marR="0" lvl="4" indent="-474121" algn="l" rtl="0" eaLnBrk="1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667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3657509" marR="0" lvl="5" indent="-474121" algn="l" rtl="0" eaLnBrk="1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667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4267093" marR="0" lvl="6" indent="-474121" algn="l" rtl="0" eaLnBrk="1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667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4876678" marR="0" lvl="7" indent="-474121" algn="l" rtl="0" eaLnBrk="1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667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5486263" marR="0" lvl="8" indent="-474121" algn="l" rtl="0" eaLnBrk="1" hangingPunct="1">
              <a:lnSpc>
                <a:spcPct val="100000"/>
              </a:lnSpc>
              <a:spcBef>
                <a:spcPts val="1333"/>
              </a:spcBef>
              <a:spcAft>
                <a:spcPts val="1333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667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 lang="en-US" sz="2000" dirty="0">
              <a:latin typeface="+mj-lt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7305F47-91A4-7E15-4CC1-B216A661E55C}"/>
              </a:ext>
            </a:extLst>
          </p:cNvPr>
          <p:cNvGrpSpPr>
            <a:grpSpLocks noChangeAspect="1"/>
          </p:cNvGrpSpPr>
          <p:nvPr/>
        </p:nvGrpSpPr>
        <p:grpSpPr>
          <a:xfrm>
            <a:off x="6103283" y="1568790"/>
            <a:ext cx="5632768" cy="3422199"/>
            <a:chOff x="6613696" y="1764635"/>
            <a:chExt cx="4973821" cy="3021858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544C5EAF-C61A-4FB5-D73C-844DD33974A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613696" y="1822605"/>
              <a:ext cx="4973821" cy="2963888"/>
              <a:chOff x="6606314" y="1809752"/>
              <a:chExt cx="4460270" cy="2657859"/>
            </a:xfrm>
          </p:grpSpPr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F75C8C50-B2A9-A64D-D2CA-9F5107C567B1}"/>
                  </a:ext>
                </a:extLst>
              </p:cNvPr>
              <p:cNvSpPr/>
              <p:nvPr/>
            </p:nvSpPr>
            <p:spPr>
              <a:xfrm rot="20652275">
                <a:off x="7171604" y="1928683"/>
                <a:ext cx="3236017" cy="306703"/>
              </a:xfrm>
              <a:custGeom>
                <a:avLst/>
                <a:gdLst>
                  <a:gd name="connsiteX0" fmla="*/ 0 w 3787911"/>
                  <a:gd name="connsiteY0" fmla="*/ 550985 h 820624"/>
                  <a:gd name="connsiteX1" fmla="*/ 58616 w 3787911"/>
                  <a:gd name="connsiteY1" fmla="*/ 492369 h 820624"/>
                  <a:gd name="connsiteX2" fmla="*/ 93785 w 3787911"/>
                  <a:gd name="connsiteY2" fmla="*/ 422031 h 820624"/>
                  <a:gd name="connsiteX3" fmla="*/ 187569 w 3787911"/>
                  <a:gd name="connsiteY3" fmla="*/ 304800 h 820624"/>
                  <a:gd name="connsiteX4" fmla="*/ 222739 w 3787911"/>
                  <a:gd name="connsiteY4" fmla="*/ 293077 h 820624"/>
                  <a:gd name="connsiteX5" fmla="*/ 293077 w 3787911"/>
                  <a:gd name="connsiteY5" fmla="*/ 246185 h 820624"/>
                  <a:gd name="connsiteX6" fmla="*/ 386862 w 3787911"/>
                  <a:gd name="connsiteY6" fmla="*/ 222738 h 820624"/>
                  <a:gd name="connsiteX7" fmla="*/ 433754 w 3787911"/>
                  <a:gd name="connsiteY7" fmla="*/ 269631 h 820624"/>
                  <a:gd name="connsiteX8" fmla="*/ 480646 w 3787911"/>
                  <a:gd name="connsiteY8" fmla="*/ 281354 h 820624"/>
                  <a:gd name="connsiteX9" fmla="*/ 703385 w 3787911"/>
                  <a:gd name="connsiteY9" fmla="*/ 293077 h 820624"/>
                  <a:gd name="connsiteX10" fmla="*/ 726831 w 3787911"/>
                  <a:gd name="connsiteY10" fmla="*/ 328246 h 820624"/>
                  <a:gd name="connsiteX11" fmla="*/ 914400 w 3787911"/>
                  <a:gd name="connsiteY11" fmla="*/ 386862 h 820624"/>
                  <a:gd name="connsiteX12" fmla="*/ 961293 w 3787911"/>
                  <a:gd name="connsiteY12" fmla="*/ 480646 h 820624"/>
                  <a:gd name="connsiteX13" fmla="*/ 984739 w 3787911"/>
                  <a:gd name="connsiteY13" fmla="*/ 550985 h 820624"/>
                  <a:gd name="connsiteX14" fmla="*/ 1066800 w 3787911"/>
                  <a:gd name="connsiteY14" fmla="*/ 597877 h 820624"/>
                  <a:gd name="connsiteX15" fmla="*/ 1465385 w 3787911"/>
                  <a:gd name="connsiteY15" fmla="*/ 574431 h 820624"/>
                  <a:gd name="connsiteX16" fmla="*/ 1535723 w 3787911"/>
                  <a:gd name="connsiteY16" fmla="*/ 492369 h 820624"/>
                  <a:gd name="connsiteX17" fmla="*/ 1570893 w 3787911"/>
                  <a:gd name="connsiteY17" fmla="*/ 410308 h 820624"/>
                  <a:gd name="connsiteX18" fmla="*/ 1699846 w 3787911"/>
                  <a:gd name="connsiteY18" fmla="*/ 304800 h 820624"/>
                  <a:gd name="connsiteX19" fmla="*/ 1758462 w 3787911"/>
                  <a:gd name="connsiteY19" fmla="*/ 281354 h 820624"/>
                  <a:gd name="connsiteX20" fmla="*/ 1840523 w 3787911"/>
                  <a:gd name="connsiteY20" fmla="*/ 175846 h 820624"/>
                  <a:gd name="connsiteX21" fmla="*/ 1875693 w 3787911"/>
                  <a:gd name="connsiteY21" fmla="*/ 128954 h 820624"/>
                  <a:gd name="connsiteX22" fmla="*/ 1957754 w 3787911"/>
                  <a:gd name="connsiteY22" fmla="*/ 35169 h 820624"/>
                  <a:gd name="connsiteX23" fmla="*/ 2039816 w 3787911"/>
                  <a:gd name="connsiteY23" fmla="*/ 0 h 820624"/>
                  <a:gd name="connsiteX24" fmla="*/ 2297723 w 3787911"/>
                  <a:gd name="connsiteY24" fmla="*/ 105508 h 820624"/>
                  <a:gd name="connsiteX25" fmla="*/ 2309446 w 3787911"/>
                  <a:gd name="connsiteY25" fmla="*/ 187569 h 820624"/>
                  <a:gd name="connsiteX26" fmla="*/ 2508739 w 3787911"/>
                  <a:gd name="connsiteY26" fmla="*/ 222738 h 820624"/>
                  <a:gd name="connsiteX27" fmla="*/ 2555631 w 3787911"/>
                  <a:gd name="connsiteY27" fmla="*/ 234462 h 820624"/>
                  <a:gd name="connsiteX28" fmla="*/ 2625969 w 3787911"/>
                  <a:gd name="connsiteY28" fmla="*/ 257908 h 820624"/>
                  <a:gd name="connsiteX29" fmla="*/ 2708031 w 3787911"/>
                  <a:gd name="connsiteY29" fmla="*/ 363415 h 820624"/>
                  <a:gd name="connsiteX30" fmla="*/ 2778369 w 3787911"/>
                  <a:gd name="connsiteY30" fmla="*/ 422031 h 820624"/>
                  <a:gd name="connsiteX31" fmla="*/ 2848708 w 3787911"/>
                  <a:gd name="connsiteY31" fmla="*/ 492369 h 820624"/>
                  <a:gd name="connsiteX32" fmla="*/ 3036277 w 3787911"/>
                  <a:gd name="connsiteY32" fmla="*/ 550985 h 820624"/>
                  <a:gd name="connsiteX33" fmla="*/ 3094893 w 3787911"/>
                  <a:gd name="connsiteY33" fmla="*/ 597877 h 820624"/>
                  <a:gd name="connsiteX34" fmla="*/ 3493477 w 3787911"/>
                  <a:gd name="connsiteY34" fmla="*/ 633046 h 820624"/>
                  <a:gd name="connsiteX35" fmla="*/ 3552093 w 3787911"/>
                  <a:gd name="connsiteY35" fmla="*/ 679938 h 820624"/>
                  <a:gd name="connsiteX36" fmla="*/ 3610708 w 3787911"/>
                  <a:gd name="connsiteY36" fmla="*/ 715108 h 820624"/>
                  <a:gd name="connsiteX37" fmla="*/ 3645877 w 3787911"/>
                  <a:gd name="connsiteY37" fmla="*/ 773723 h 820624"/>
                  <a:gd name="connsiteX38" fmla="*/ 3669323 w 3787911"/>
                  <a:gd name="connsiteY38" fmla="*/ 808892 h 820624"/>
                  <a:gd name="connsiteX39" fmla="*/ 3763108 w 3787911"/>
                  <a:gd name="connsiteY39" fmla="*/ 820615 h 820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3787911" h="820624">
                    <a:moveTo>
                      <a:pt x="0" y="550985"/>
                    </a:moveTo>
                    <a:cubicBezTo>
                      <a:pt x="19539" y="531446"/>
                      <a:pt x="42364" y="514716"/>
                      <a:pt x="58616" y="492369"/>
                    </a:cubicBezTo>
                    <a:cubicBezTo>
                      <a:pt x="74034" y="471169"/>
                      <a:pt x="80047" y="444356"/>
                      <a:pt x="93785" y="422031"/>
                    </a:cubicBezTo>
                    <a:cubicBezTo>
                      <a:pt x="104446" y="404707"/>
                      <a:pt x="157034" y="325157"/>
                      <a:pt x="187569" y="304800"/>
                    </a:cubicBezTo>
                    <a:cubicBezTo>
                      <a:pt x="197851" y="297945"/>
                      <a:pt x="211016" y="296985"/>
                      <a:pt x="222739" y="293077"/>
                    </a:cubicBezTo>
                    <a:cubicBezTo>
                      <a:pt x="246185" y="277446"/>
                      <a:pt x="267177" y="257285"/>
                      <a:pt x="293077" y="246185"/>
                    </a:cubicBezTo>
                    <a:cubicBezTo>
                      <a:pt x="322695" y="233491"/>
                      <a:pt x="386862" y="222738"/>
                      <a:pt x="386862" y="222738"/>
                    </a:cubicBezTo>
                    <a:cubicBezTo>
                      <a:pt x="402493" y="238369"/>
                      <a:pt x="415009" y="257915"/>
                      <a:pt x="433754" y="269631"/>
                    </a:cubicBezTo>
                    <a:cubicBezTo>
                      <a:pt x="447417" y="278170"/>
                      <a:pt x="464595" y="279958"/>
                      <a:pt x="480646" y="281354"/>
                    </a:cubicBezTo>
                    <a:cubicBezTo>
                      <a:pt x="554716" y="287795"/>
                      <a:pt x="629139" y="289169"/>
                      <a:pt x="703385" y="293077"/>
                    </a:cubicBezTo>
                    <a:cubicBezTo>
                      <a:pt x="711200" y="304800"/>
                      <a:pt x="716134" y="319077"/>
                      <a:pt x="726831" y="328246"/>
                    </a:cubicBezTo>
                    <a:cubicBezTo>
                      <a:pt x="786325" y="379241"/>
                      <a:pt x="833175" y="372093"/>
                      <a:pt x="914400" y="386862"/>
                    </a:cubicBezTo>
                    <a:cubicBezTo>
                      <a:pt x="930031" y="418123"/>
                      <a:pt x="947525" y="448521"/>
                      <a:pt x="961293" y="480646"/>
                    </a:cubicBezTo>
                    <a:cubicBezTo>
                      <a:pt x="971029" y="503362"/>
                      <a:pt x="971030" y="530421"/>
                      <a:pt x="984739" y="550985"/>
                    </a:cubicBezTo>
                    <a:cubicBezTo>
                      <a:pt x="1005017" y="581402"/>
                      <a:pt x="1036180" y="587670"/>
                      <a:pt x="1066800" y="597877"/>
                    </a:cubicBezTo>
                    <a:cubicBezTo>
                      <a:pt x="1199662" y="590062"/>
                      <a:pt x="1333374" y="591355"/>
                      <a:pt x="1465385" y="574431"/>
                    </a:cubicBezTo>
                    <a:cubicBezTo>
                      <a:pt x="1531299" y="565981"/>
                      <a:pt x="1523082" y="536612"/>
                      <a:pt x="1535723" y="492369"/>
                    </a:cubicBezTo>
                    <a:cubicBezTo>
                      <a:pt x="1542469" y="468757"/>
                      <a:pt x="1556773" y="428462"/>
                      <a:pt x="1570893" y="410308"/>
                    </a:cubicBezTo>
                    <a:cubicBezTo>
                      <a:pt x="1604136" y="367567"/>
                      <a:pt x="1652711" y="330510"/>
                      <a:pt x="1699846" y="304800"/>
                    </a:cubicBezTo>
                    <a:cubicBezTo>
                      <a:pt x="1718320" y="294723"/>
                      <a:pt x="1738923" y="289169"/>
                      <a:pt x="1758462" y="281354"/>
                    </a:cubicBezTo>
                    <a:lnTo>
                      <a:pt x="1840523" y="175846"/>
                    </a:lnTo>
                    <a:cubicBezTo>
                      <a:pt x="1852436" y="160359"/>
                      <a:pt x="1864855" y="145211"/>
                      <a:pt x="1875693" y="128954"/>
                    </a:cubicBezTo>
                    <a:cubicBezTo>
                      <a:pt x="1900479" y="91776"/>
                      <a:pt x="1916609" y="62599"/>
                      <a:pt x="1957754" y="35169"/>
                    </a:cubicBezTo>
                    <a:cubicBezTo>
                      <a:pt x="1982516" y="18661"/>
                      <a:pt x="2012462" y="11723"/>
                      <a:pt x="2039816" y="0"/>
                    </a:cubicBezTo>
                    <a:cubicBezTo>
                      <a:pt x="2124627" y="19572"/>
                      <a:pt x="2237025" y="26600"/>
                      <a:pt x="2297723" y="105508"/>
                    </a:cubicBezTo>
                    <a:cubicBezTo>
                      <a:pt x="2314570" y="127409"/>
                      <a:pt x="2285292" y="174150"/>
                      <a:pt x="2309446" y="187569"/>
                    </a:cubicBezTo>
                    <a:cubicBezTo>
                      <a:pt x="2368415" y="220329"/>
                      <a:pt x="2442473" y="210116"/>
                      <a:pt x="2508739" y="222738"/>
                    </a:cubicBezTo>
                    <a:cubicBezTo>
                      <a:pt x="2524566" y="225753"/>
                      <a:pt x="2540199" y="229832"/>
                      <a:pt x="2555631" y="234462"/>
                    </a:cubicBezTo>
                    <a:cubicBezTo>
                      <a:pt x="2579303" y="241564"/>
                      <a:pt x="2625969" y="257908"/>
                      <a:pt x="2625969" y="257908"/>
                    </a:cubicBezTo>
                    <a:cubicBezTo>
                      <a:pt x="2719071" y="351008"/>
                      <a:pt x="2630466" y="254822"/>
                      <a:pt x="2708031" y="363415"/>
                    </a:cubicBezTo>
                    <a:cubicBezTo>
                      <a:pt x="2722364" y="383482"/>
                      <a:pt x="2763165" y="410628"/>
                      <a:pt x="2778369" y="422031"/>
                    </a:cubicBezTo>
                    <a:cubicBezTo>
                      <a:pt x="2803947" y="473186"/>
                      <a:pt x="2791869" y="472475"/>
                      <a:pt x="2848708" y="492369"/>
                    </a:cubicBezTo>
                    <a:cubicBezTo>
                      <a:pt x="2910535" y="514009"/>
                      <a:pt x="3036277" y="550985"/>
                      <a:pt x="3036277" y="550985"/>
                    </a:cubicBezTo>
                    <a:cubicBezTo>
                      <a:pt x="3055816" y="566616"/>
                      <a:pt x="3072927" y="585895"/>
                      <a:pt x="3094893" y="597877"/>
                    </a:cubicBezTo>
                    <a:cubicBezTo>
                      <a:pt x="3196606" y="653356"/>
                      <a:pt x="3461675" y="631910"/>
                      <a:pt x="3493477" y="633046"/>
                    </a:cubicBezTo>
                    <a:cubicBezTo>
                      <a:pt x="3513016" y="648677"/>
                      <a:pt x="3531595" y="665589"/>
                      <a:pt x="3552093" y="679938"/>
                    </a:cubicBezTo>
                    <a:cubicBezTo>
                      <a:pt x="3570760" y="693005"/>
                      <a:pt x="3594596" y="698996"/>
                      <a:pt x="3610708" y="715108"/>
                    </a:cubicBezTo>
                    <a:cubicBezTo>
                      <a:pt x="3626820" y="731220"/>
                      <a:pt x="3633801" y="754401"/>
                      <a:pt x="3645877" y="773723"/>
                    </a:cubicBezTo>
                    <a:cubicBezTo>
                      <a:pt x="3653344" y="785671"/>
                      <a:pt x="3655957" y="804437"/>
                      <a:pt x="3669323" y="808892"/>
                    </a:cubicBezTo>
                    <a:cubicBezTo>
                      <a:pt x="3706825" y="821393"/>
                      <a:pt x="3843240" y="820615"/>
                      <a:pt x="3763108" y="820615"/>
                    </a:cubicBezTo>
                  </a:path>
                </a:pathLst>
              </a:custGeom>
              <a:noFill/>
              <a:ln w="6350"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latin typeface="+mj-lt"/>
                  <a:ea typeface="Roboto Condensed Light" panose="02000000000000000000" pitchFamily="2" charset="0"/>
                  <a:cs typeface="Roboto Condensed Light" panose="02000000000000000000" pitchFamily="2" charset="0"/>
                </a:endParaRPr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0EE50B65-7589-05BE-E41E-F3958D510F02}"/>
                  </a:ext>
                </a:extLst>
              </p:cNvPr>
              <p:cNvSpPr/>
              <p:nvPr/>
            </p:nvSpPr>
            <p:spPr>
              <a:xfrm>
                <a:off x="7221415" y="2838708"/>
                <a:ext cx="3437476" cy="139623"/>
              </a:xfrm>
              <a:custGeom>
                <a:avLst/>
                <a:gdLst>
                  <a:gd name="connsiteX0" fmla="*/ 0 w 3516923"/>
                  <a:gd name="connsiteY0" fmla="*/ 74309 h 194309"/>
                  <a:gd name="connsiteX1" fmla="*/ 597876 w 3516923"/>
                  <a:gd name="connsiteY1" fmla="*/ 3970 h 194309"/>
                  <a:gd name="connsiteX2" fmla="*/ 1418492 w 3516923"/>
                  <a:gd name="connsiteY2" fmla="*/ 179816 h 194309"/>
                  <a:gd name="connsiteX3" fmla="*/ 2110153 w 3516923"/>
                  <a:gd name="connsiteY3" fmla="*/ 168093 h 194309"/>
                  <a:gd name="connsiteX4" fmla="*/ 2719753 w 3516923"/>
                  <a:gd name="connsiteY4" fmla="*/ 39140 h 194309"/>
                  <a:gd name="connsiteX5" fmla="*/ 3516923 w 3516923"/>
                  <a:gd name="connsiteY5" fmla="*/ 97755 h 194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16923" h="194309">
                    <a:moveTo>
                      <a:pt x="0" y="74309"/>
                    </a:moveTo>
                    <a:cubicBezTo>
                      <a:pt x="180730" y="30347"/>
                      <a:pt x="361461" y="-13615"/>
                      <a:pt x="597876" y="3970"/>
                    </a:cubicBezTo>
                    <a:cubicBezTo>
                      <a:pt x="834291" y="21554"/>
                      <a:pt x="1166446" y="152462"/>
                      <a:pt x="1418492" y="179816"/>
                    </a:cubicBezTo>
                    <a:cubicBezTo>
                      <a:pt x="1670538" y="207170"/>
                      <a:pt x="1893276" y="191539"/>
                      <a:pt x="2110153" y="168093"/>
                    </a:cubicBezTo>
                    <a:cubicBezTo>
                      <a:pt x="2327030" y="144647"/>
                      <a:pt x="2485291" y="50863"/>
                      <a:pt x="2719753" y="39140"/>
                    </a:cubicBezTo>
                    <a:cubicBezTo>
                      <a:pt x="2954215" y="27417"/>
                      <a:pt x="3235569" y="62586"/>
                      <a:pt x="3516923" y="97755"/>
                    </a:cubicBezTo>
                  </a:path>
                </a:pathLst>
              </a:custGeom>
              <a:noFill/>
              <a:ln w="635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latin typeface="+mj-lt"/>
                  <a:ea typeface="Roboto Condensed Light" panose="02000000000000000000" pitchFamily="2" charset="0"/>
                  <a:cs typeface="Roboto Condensed Light" panose="02000000000000000000" pitchFamily="2" charset="0"/>
                </a:endParaRPr>
              </a:p>
            </p:txBody>
          </p:sp>
          <p:sp>
            <p:nvSpPr>
              <p:cNvPr id="54" name="Arc 53">
                <a:extLst>
                  <a:ext uri="{FF2B5EF4-FFF2-40B4-BE49-F238E27FC236}">
                    <a16:creationId xmlns:a16="http://schemas.microsoft.com/office/drawing/2014/main" id="{F8F9CB25-E97A-916D-8C56-AFCF60F69994}"/>
                  </a:ext>
                </a:extLst>
              </p:cNvPr>
              <p:cNvSpPr/>
              <p:nvPr/>
            </p:nvSpPr>
            <p:spPr>
              <a:xfrm>
                <a:off x="6904891" y="3656474"/>
                <a:ext cx="4161693" cy="597877"/>
              </a:xfrm>
              <a:prstGeom prst="arc">
                <a:avLst>
                  <a:gd name="adj1" fmla="val 11170486"/>
                  <a:gd name="adj2" fmla="val 21138769"/>
                </a:avLst>
              </a:prstGeom>
              <a:ln w="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latin typeface="+mj-lt"/>
                  <a:ea typeface="Roboto Condensed Light" panose="02000000000000000000" pitchFamily="2" charset="0"/>
                  <a:cs typeface="Roboto Condensed Light" panose="02000000000000000000" pitchFamily="2" charset="0"/>
                </a:endParaRPr>
              </a:p>
            </p:txBody>
          </p:sp>
          <p:cxnSp>
            <p:nvCxnSpPr>
              <p:cNvPr id="55" name="Straight Arrow Connector 54">
                <a:extLst>
                  <a:ext uri="{FF2B5EF4-FFF2-40B4-BE49-F238E27FC236}">
                    <a16:creationId xmlns:a16="http://schemas.microsoft.com/office/drawing/2014/main" id="{5C761DDC-CD8B-D4FB-9BA3-D77D0512811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891585" y="2054284"/>
                <a:ext cx="43341" cy="913917"/>
              </a:xfrm>
              <a:prstGeom prst="straightConnector1">
                <a:avLst/>
              </a:prstGeom>
              <a:ln>
                <a:solidFill>
                  <a:srgbClr val="0000FF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10A3914B-CC82-955D-AE2B-B03524F3544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941934" y="2985722"/>
                <a:ext cx="27402" cy="667531"/>
              </a:xfrm>
              <a:prstGeom prst="straightConnector1">
                <a:avLst/>
              </a:prstGeom>
              <a:ln>
                <a:solidFill>
                  <a:srgbClr val="FF33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9C204DF9-B81F-0EFB-4150-7E859C0D9AE1}"/>
                  </a:ext>
                </a:extLst>
              </p:cNvPr>
              <p:cNvSpPr txBox="1"/>
              <p:nvPr/>
            </p:nvSpPr>
            <p:spPr>
              <a:xfrm>
                <a:off x="8176913" y="4175158"/>
                <a:ext cx="246504" cy="2924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solidFill>
                      <a:srgbClr val="7030A0"/>
                    </a:solidFill>
                    <a:latin typeface="+mj-lt"/>
                    <a:ea typeface="Roboto Condensed Light" panose="02000000000000000000" pitchFamily="2" charset="0"/>
                    <a:cs typeface="Roboto Condensed Light" panose="02000000000000000000" pitchFamily="2" charset="0"/>
                  </a:rPr>
                  <a:t>R</a:t>
                </a:r>
                <a:endParaRPr lang="en-US" sz="1800" baseline="-25000" dirty="0">
                  <a:solidFill>
                    <a:srgbClr val="7030A0"/>
                  </a:solidFill>
                  <a:latin typeface="+mj-lt"/>
                  <a:ea typeface="Roboto Condensed Light" panose="02000000000000000000" pitchFamily="2" charset="0"/>
                  <a:cs typeface="Roboto Condensed Light" panose="02000000000000000000" pitchFamily="2" charset="0"/>
                </a:endParaRP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90816B1A-B2BD-B5EE-9F87-CA9F0909399E}"/>
                  </a:ext>
                </a:extLst>
              </p:cNvPr>
              <p:cNvSpPr txBox="1"/>
              <p:nvPr/>
            </p:nvSpPr>
            <p:spPr>
              <a:xfrm>
                <a:off x="8978945" y="3184905"/>
                <a:ext cx="264275" cy="2924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solidFill>
                      <a:srgbClr val="FF3300"/>
                    </a:solidFill>
                    <a:latin typeface="+mj-lt"/>
                    <a:ea typeface="Roboto Condensed Light" panose="02000000000000000000" pitchFamily="2" charset="0"/>
                    <a:cs typeface="Roboto Condensed Light" panose="02000000000000000000" pitchFamily="2" charset="0"/>
                  </a:rPr>
                  <a:t>N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EE68E03C-4DAE-8189-3BD8-5A596D68B89A}"/>
                  </a:ext>
                </a:extLst>
              </p:cNvPr>
              <p:cNvSpPr txBox="1"/>
              <p:nvPr/>
            </p:nvSpPr>
            <p:spPr>
              <a:xfrm>
                <a:off x="8902421" y="2382525"/>
                <a:ext cx="259197" cy="2924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solidFill>
                      <a:srgbClr val="0000FF"/>
                    </a:solidFill>
                    <a:latin typeface="+mj-lt"/>
                    <a:ea typeface="Roboto Condensed Light" panose="02000000000000000000" pitchFamily="2" charset="0"/>
                    <a:cs typeface="Roboto Condensed Light" panose="02000000000000000000" pitchFamily="2" charset="0"/>
                  </a:rPr>
                  <a:t>H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8E2639C5-8114-9031-C30C-70E5A42AF2FE}"/>
                  </a:ext>
                </a:extLst>
              </p:cNvPr>
              <p:cNvSpPr txBox="1"/>
              <p:nvPr/>
            </p:nvSpPr>
            <p:spPr>
              <a:xfrm>
                <a:off x="6799384" y="3426207"/>
                <a:ext cx="762205" cy="2924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solidFill>
                      <a:srgbClr val="FF3300"/>
                    </a:solidFill>
                    <a:latin typeface="+mj-lt"/>
                    <a:ea typeface="Roboto Condensed Light" panose="02000000000000000000" pitchFamily="2" charset="0"/>
                    <a:cs typeface="Roboto Condensed Light" panose="02000000000000000000" pitchFamily="2" charset="0"/>
                  </a:rPr>
                  <a:t>Ellipsoid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F3B4980F-14AA-90BD-0A97-6BD68AB8B52C}"/>
                  </a:ext>
                </a:extLst>
              </p:cNvPr>
              <p:cNvSpPr txBox="1"/>
              <p:nvPr/>
            </p:nvSpPr>
            <p:spPr>
              <a:xfrm>
                <a:off x="6787661" y="2910389"/>
                <a:ext cx="587952" cy="2924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solidFill>
                      <a:srgbClr val="0000FF"/>
                    </a:solidFill>
                    <a:latin typeface="+mj-lt"/>
                    <a:ea typeface="Roboto Condensed Light" panose="02000000000000000000" pitchFamily="2" charset="0"/>
                    <a:cs typeface="Roboto Condensed Light" panose="02000000000000000000" pitchFamily="2" charset="0"/>
                  </a:rPr>
                  <a:t>Geoid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10CDFEC1-778E-FB88-3C84-E74CE944B7A7}"/>
                  </a:ext>
                </a:extLst>
              </p:cNvPr>
              <p:cNvSpPr txBox="1"/>
              <p:nvPr/>
            </p:nvSpPr>
            <p:spPr>
              <a:xfrm>
                <a:off x="6606314" y="2323716"/>
                <a:ext cx="708133" cy="2924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solidFill>
                      <a:srgbClr val="008000"/>
                    </a:solidFill>
                    <a:latin typeface="+mj-lt"/>
                    <a:ea typeface="Roboto Condensed Light" panose="02000000000000000000" pitchFamily="2" charset="0"/>
                    <a:cs typeface="Roboto Condensed Light" panose="02000000000000000000" pitchFamily="2" charset="0"/>
                  </a:rPr>
                  <a:t>Ground</a:t>
                </a:r>
              </a:p>
            </p:txBody>
          </p: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B0D0820E-3DF0-7AEF-B999-48DBEB640E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25472" y="2087600"/>
                <a:ext cx="276967" cy="1575247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4A4331A4-79D0-C253-B190-50346DB9B646}"/>
                  </a:ext>
                </a:extLst>
              </p:cNvPr>
              <p:cNvCxnSpPr>
                <a:cxnSpLocks/>
                <a:endCxn id="68" idx="4"/>
              </p:cNvCxnSpPr>
              <p:nvPr/>
            </p:nvCxnSpPr>
            <p:spPr>
              <a:xfrm flipH="1">
                <a:off x="9831238" y="1870171"/>
                <a:ext cx="117402" cy="1852419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3C5DEEA5-3412-C3C9-45F7-17DC818C389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913743" y="1809752"/>
                <a:ext cx="72406" cy="72406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latin typeface="+mj-lt"/>
                  <a:ea typeface="Roboto Condensed Light" panose="02000000000000000000" pitchFamily="2" charset="0"/>
                  <a:cs typeface="Roboto Condensed Light" panose="02000000000000000000" pitchFamily="2" charset="0"/>
                </a:endParaRPr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3056D4A5-CEB0-185F-6C9E-CCDF9428815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30452" y="2296084"/>
                <a:ext cx="72406" cy="72406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latin typeface="+mj-lt"/>
                  <a:ea typeface="Roboto Condensed Light" panose="02000000000000000000" pitchFamily="2" charset="0"/>
                  <a:cs typeface="Roboto Condensed Light" panose="02000000000000000000" pitchFamily="2" charset="0"/>
                </a:endParaRPr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9EA5E23E-5C9C-CE43-076B-3975B09BCA5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69131" y="3639381"/>
                <a:ext cx="72406" cy="72406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latin typeface="+mj-lt"/>
                  <a:ea typeface="Roboto Condensed Light" panose="02000000000000000000" pitchFamily="2" charset="0"/>
                  <a:cs typeface="Roboto Condensed Light" panose="02000000000000000000" pitchFamily="2" charset="0"/>
                </a:endParaRPr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D9103975-15FF-7FB4-D9D3-D0DF224DA63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795035" y="3650186"/>
                <a:ext cx="72406" cy="72406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latin typeface="+mj-lt"/>
                  <a:ea typeface="Roboto Condensed Light" panose="02000000000000000000" pitchFamily="2" charset="0"/>
                  <a:cs typeface="Roboto Condensed Light" panose="02000000000000000000" pitchFamily="2" charset="0"/>
                </a:endParaRPr>
              </a:p>
            </p:txBody>
          </p: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576E03A5-B75B-54ED-D51B-358D7FE2525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022692" y="2009010"/>
                <a:ext cx="1905556" cy="80094"/>
              </a:xfrm>
              <a:prstGeom prst="line">
                <a:avLst/>
              </a:prstGeom>
              <a:ln w="19050">
                <a:solidFill>
                  <a:srgbClr val="008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9812E08E-D0CA-9ABC-B8F9-B1380168196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42477" y="3680343"/>
                <a:ext cx="1448123" cy="8899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2AD91A5-9C4E-4DFD-6765-BA7E8712483A}"/>
                </a:ext>
              </a:extLst>
            </p:cNvPr>
            <p:cNvSpPr txBox="1"/>
            <p:nvPr/>
          </p:nvSpPr>
          <p:spPr>
            <a:xfrm>
              <a:off x="8281555" y="1764635"/>
              <a:ext cx="355568" cy="3261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rgbClr val="008000"/>
                  </a:solidFill>
                  <a:latin typeface="+mj-lt"/>
                  <a:ea typeface="Roboto Condensed Light" panose="02000000000000000000" pitchFamily="2" charset="0"/>
                  <a:cs typeface="Roboto Condensed Light" panose="02000000000000000000" pitchFamily="2" charset="0"/>
                </a:rPr>
                <a:t>d</a:t>
              </a:r>
              <a:r>
                <a:rPr lang="en-US" sz="1800" baseline="-25000" dirty="0" err="1">
                  <a:solidFill>
                    <a:srgbClr val="008000"/>
                  </a:solidFill>
                  <a:latin typeface="+mj-lt"/>
                  <a:ea typeface="Roboto Condensed Light" panose="02000000000000000000" pitchFamily="2" charset="0"/>
                  <a:cs typeface="Roboto Condensed Light" panose="02000000000000000000" pitchFamily="2" charset="0"/>
                </a:rPr>
                <a:t>H</a:t>
              </a:r>
              <a:endParaRPr lang="en-US" sz="1800" baseline="-25000" dirty="0">
                <a:solidFill>
                  <a:srgbClr val="008000"/>
                </a:solidFill>
                <a:latin typeface="+mj-lt"/>
                <a:ea typeface="Roboto Condensed Light" panose="02000000000000000000" pitchFamily="2" charset="0"/>
                <a:cs typeface="Roboto Condensed Light" panose="02000000000000000000" pitchFamily="2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6A1961FC-24DD-7D37-A63C-02425616919A}"/>
                </a:ext>
              </a:extLst>
            </p:cNvPr>
            <p:cNvSpPr txBox="1"/>
            <p:nvPr/>
          </p:nvSpPr>
          <p:spPr>
            <a:xfrm>
              <a:off x="9374481" y="3941778"/>
              <a:ext cx="337167" cy="3261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rgbClr val="FF0000"/>
                  </a:solidFill>
                  <a:latin typeface="+mj-lt"/>
                  <a:ea typeface="Roboto Condensed Light" panose="02000000000000000000" pitchFamily="2" charset="0"/>
                  <a:cs typeface="Roboto Condensed Light" panose="02000000000000000000" pitchFamily="2" charset="0"/>
                </a:rPr>
                <a:t>d</a:t>
              </a:r>
              <a:r>
                <a:rPr lang="en-US" sz="1800" baseline="-25000" dirty="0" err="1">
                  <a:solidFill>
                    <a:srgbClr val="FF0000"/>
                  </a:solidFill>
                  <a:latin typeface="+mj-lt"/>
                  <a:ea typeface="Roboto Condensed Light" panose="02000000000000000000" pitchFamily="2" charset="0"/>
                  <a:cs typeface="Roboto Condensed Light" panose="02000000000000000000" pitchFamily="2" charset="0"/>
                </a:rPr>
                <a:t>E</a:t>
              </a:r>
              <a:endParaRPr lang="en-US" sz="1800" baseline="-25000" dirty="0">
                <a:solidFill>
                  <a:srgbClr val="FF0000"/>
                </a:solidFill>
                <a:latin typeface="+mj-lt"/>
                <a:ea typeface="Roboto Condensed Light" panose="02000000000000000000" pitchFamily="2" charset="0"/>
                <a:cs typeface="Roboto Condensed Light" panose="02000000000000000000" pitchFamily="2" charset="0"/>
              </a:endParaRP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A059C764-CFDE-30E7-F560-5678DCC70BE5}"/>
              </a:ext>
            </a:extLst>
          </p:cNvPr>
          <p:cNvSpPr txBox="1"/>
          <p:nvPr/>
        </p:nvSpPr>
        <p:spPr>
          <a:xfrm>
            <a:off x="9544798" y="2235477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d</a:t>
            </a:r>
            <a:r>
              <a:rPr lang="en-US" sz="1800" baseline="-25000" dirty="0" err="1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G</a:t>
            </a:r>
            <a:endParaRPr lang="en-US" sz="1800" baseline="-25000" dirty="0">
              <a:solidFill>
                <a:schemeClr val="tx1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96E43E1C-9576-B916-4FE7-1ECBB00B2B5E}"/>
              </a:ext>
            </a:extLst>
          </p:cNvPr>
          <p:cNvCxnSpPr>
            <a:cxnSpLocks/>
          </p:cNvCxnSpPr>
          <p:nvPr/>
        </p:nvCxnSpPr>
        <p:spPr>
          <a:xfrm>
            <a:off x="9926304" y="2211283"/>
            <a:ext cx="1091206" cy="41438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829E99A9-2FD8-E5EC-6A08-93B0BDC15A7D}"/>
              </a:ext>
            </a:extLst>
          </p:cNvPr>
          <p:cNvCxnSpPr>
            <a:cxnSpLocks noChangeAspect="1"/>
          </p:cNvCxnSpPr>
          <p:nvPr/>
        </p:nvCxnSpPr>
        <p:spPr>
          <a:xfrm>
            <a:off x="7969566" y="2142486"/>
            <a:ext cx="2274875" cy="863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F1649D26-1A6D-252B-5165-1EE2784A12E4}"/>
              </a:ext>
            </a:extLst>
          </p:cNvPr>
          <p:cNvSpPr txBox="1"/>
          <p:nvPr/>
        </p:nvSpPr>
        <p:spPr>
          <a:xfrm>
            <a:off x="6990942" y="1754251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j-lt"/>
                <a:ea typeface="Roboto Condensed Light" panose="02000000000000000000" pitchFamily="2" charset="0"/>
                <a:cs typeface="Roboto Condensed Light" panose="02000000000000000000" pitchFamily="2" charset="0"/>
              </a:rPr>
              <a:t>LDP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50FE4C56-F8D0-F820-412B-4055A75A3B2F}"/>
              </a:ext>
            </a:extLst>
          </p:cNvPr>
          <p:cNvCxnSpPr>
            <a:cxnSpLocks/>
          </p:cNvCxnSpPr>
          <p:nvPr/>
        </p:nvCxnSpPr>
        <p:spPr>
          <a:xfrm>
            <a:off x="6989509" y="2106158"/>
            <a:ext cx="1091206" cy="41438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Oval 86">
            <a:extLst>
              <a:ext uri="{FF2B5EF4-FFF2-40B4-BE49-F238E27FC236}">
                <a16:creationId xmlns:a16="http://schemas.microsoft.com/office/drawing/2014/main" id="{5F21CE22-50E2-79A4-D96B-6126C709C865}"/>
              </a:ext>
            </a:extLst>
          </p:cNvPr>
          <p:cNvSpPr>
            <a:spLocks noChangeAspect="1"/>
          </p:cNvSpPr>
          <p:nvPr/>
        </p:nvSpPr>
        <p:spPr>
          <a:xfrm>
            <a:off x="7872025" y="2094611"/>
            <a:ext cx="91440" cy="9144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`</a:t>
            </a: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DA4793F6-405A-C86D-464B-A3D4DA6105D4}"/>
              </a:ext>
            </a:extLst>
          </p:cNvPr>
          <p:cNvSpPr>
            <a:spLocks noChangeAspect="1"/>
          </p:cNvSpPr>
          <p:nvPr/>
        </p:nvSpPr>
        <p:spPr>
          <a:xfrm>
            <a:off x="10245845" y="2189757"/>
            <a:ext cx="91440" cy="9144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`</a:t>
            </a:r>
          </a:p>
        </p:txBody>
      </p:sp>
    </p:spTree>
    <p:extLst>
      <p:ext uri="{BB962C8B-B14F-4D97-AF65-F5344CB8AC3E}">
        <p14:creationId xmlns:p14="http://schemas.microsoft.com/office/powerpoint/2010/main" val="17941773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383005-E987-34D8-C574-C5CBAB98A6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03DE3-2C7B-C731-B7C4-D24B2D9CB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VI. Ground and Grid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3DA5F2-6460-3662-8050-155881C33C6F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2. Direction</a:t>
                </a:r>
              </a:p>
              <a:p>
                <a:pPr lvl="1"/>
                <a:r>
                  <a:rPr lang="en-US" dirty="0"/>
                  <a:t>The convergence angle, </a:t>
                </a:r>
                <a:r>
                  <a:rPr lang="en-US" dirty="0">
                    <a:latin typeface="GreekC" panose="00000400000000000000" pitchFamily="2" charset="0"/>
                    <a:cs typeface="GreekC" panose="00000400000000000000" pitchFamily="2" charset="0"/>
                  </a:rPr>
                  <a:t>g</a:t>
                </a:r>
                <a:r>
                  <a:rPr lang="en-US" dirty="0"/>
                  <a:t>, is </a:t>
                </a:r>
                <a:r>
                  <a:rPr lang="en-US" b="1" dirty="0"/>
                  <a:t>from</a:t>
                </a:r>
                <a:r>
                  <a:rPr lang="en-US" dirty="0"/>
                  <a:t> Geodetic N </a:t>
                </a:r>
                <a:r>
                  <a:rPr lang="en-US" b="1" dirty="0"/>
                  <a:t>to</a:t>
                </a:r>
                <a:r>
                  <a:rPr lang="en-US" dirty="0"/>
                  <a:t> Grid N</a:t>
                </a:r>
              </a:p>
              <a:p>
                <a:pPr lvl="1"/>
                <a:r>
                  <a:rPr lang="en-US" dirty="0"/>
                  <a:t>It is positive (</a:t>
                </a:r>
                <a:r>
                  <a:rPr lang="en-US" dirty="0" err="1"/>
                  <a:t>cw</a:t>
                </a:r>
                <a:r>
                  <a:rPr lang="en-US" dirty="0"/>
                  <a:t>) East of the CM, negative (</a:t>
                </a:r>
                <a:r>
                  <a:rPr lang="en-US" dirty="0" err="1"/>
                  <a:t>ccw</a:t>
                </a:r>
                <a:r>
                  <a:rPr lang="en-US" dirty="0"/>
                  <a:t>) West of the CM</a:t>
                </a:r>
              </a:p>
              <a:p>
                <a:pPr lvl="1"/>
                <a:r>
                  <a:rPr lang="en-US" dirty="0"/>
                  <a:t>To convert Geodetic (Ground) direction to Grid: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i="1" dirty="0"/>
                  <a:t>Might</a:t>
                </a:r>
                <a:r>
                  <a:rPr lang="en-US" dirty="0"/>
                  <a:t> be significant for an LDP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3DA5F2-6460-3662-8050-155881C33C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1139" t="-771" r="-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42C6583-CCC5-3555-E1DD-0B04CE0CA8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A. Distortion Compensation</a:t>
            </a:r>
          </a:p>
          <a:p>
            <a:endParaRPr lang="en-US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A0609A5A-3D5B-2DE2-CB83-71C0AA67F7C2}"/>
              </a:ext>
            </a:extLst>
          </p:cNvPr>
          <p:cNvGraphicFramePr>
            <a:graphicFrameLocks noGrp="1"/>
          </p:cNvGraphicFramePr>
          <p:nvPr/>
        </p:nvGraphicFramePr>
        <p:xfrm>
          <a:off x="1481480" y="4125296"/>
          <a:ext cx="3781426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2849">
                  <a:extLst>
                    <a:ext uri="{9D8B030D-6E8A-4147-A177-3AD203B41FA5}">
                      <a16:colId xmlns:a16="http://schemas.microsoft.com/office/drawing/2014/main" val="1625600699"/>
                    </a:ext>
                  </a:extLst>
                </a:gridCol>
                <a:gridCol w="3198577">
                  <a:extLst>
                    <a:ext uri="{9D8B030D-6E8A-4147-A177-3AD203B41FA5}">
                      <a16:colId xmlns:a16="http://schemas.microsoft.com/office/drawing/2014/main" val="94735345"/>
                    </a:ext>
                  </a:extLst>
                </a:gridCol>
              </a:tblGrid>
              <a:tr h="127213">
                <a:tc>
                  <a:txBody>
                    <a:bodyPr/>
                    <a:lstStyle/>
                    <a:p>
                      <a:r>
                        <a:rPr lang="en-US" sz="2000" baseline="0" dirty="0"/>
                        <a:t>t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Grid azimuth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72673790"/>
                  </a:ext>
                </a:extLst>
              </a:tr>
              <a:tr h="127213">
                <a:tc>
                  <a:txBody>
                    <a:bodyPr/>
                    <a:lstStyle/>
                    <a:p>
                      <a:r>
                        <a:rPr lang="en-US" sz="2000" baseline="0" dirty="0">
                          <a:latin typeface="GreekC_IV25" panose="00000400000000000000" pitchFamily="2" charset="0"/>
                          <a:cs typeface="GreekC_IV25" panose="00000400000000000000" pitchFamily="2" charset="0"/>
                        </a:rPr>
                        <a:t>a</a:t>
                      </a:r>
                      <a:endParaRPr lang="en-US" sz="2000" baseline="-25000" dirty="0">
                        <a:latin typeface="GreekC_IV25" panose="00000400000000000000" pitchFamily="2" charset="0"/>
                        <a:cs typeface="GreekC_IV25" panose="00000400000000000000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Geodetic azimuth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69200673"/>
                  </a:ext>
                </a:extLst>
              </a:tr>
              <a:tr h="127213">
                <a:tc>
                  <a:txBody>
                    <a:bodyPr/>
                    <a:lstStyle/>
                    <a:p>
                      <a:r>
                        <a:rPr lang="en-US" sz="2000" baseline="0" dirty="0">
                          <a:latin typeface="GreekC_IV25" panose="00000400000000000000" pitchFamily="2" charset="0"/>
                          <a:cs typeface="GreekC_IV25" panose="00000400000000000000" pitchFamily="2" charset="0"/>
                        </a:rPr>
                        <a:t>g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Convergence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29205095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B61426CB-22BB-569F-9876-0424ED2ADA93}"/>
              </a:ext>
            </a:extLst>
          </p:cNvPr>
          <p:cNvGrpSpPr>
            <a:grpSpLocks noChangeAspect="1"/>
          </p:cNvGrpSpPr>
          <p:nvPr/>
        </p:nvGrpSpPr>
        <p:grpSpPr>
          <a:xfrm>
            <a:off x="6700052" y="2086503"/>
            <a:ext cx="4572000" cy="2982916"/>
            <a:chOff x="2238516" y="3027766"/>
            <a:chExt cx="4035045" cy="2632588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C8AD132-FE11-7B9B-6EDF-76F606698EA5}"/>
                </a:ext>
              </a:extLst>
            </p:cNvPr>
            <p:cNvGrpSpPr/>
            <p:nvPr/>
          </p:nvGrpSpPr>
          <p:grpSpPr>
            <a:xfrm>
              <a:off x="2348364" y="3027766"/>
              <a:ext cx="3826134" cy="2632588"/>
              <a:chOff x="2348364" y="3027766"/>
              <a:chExt cx="3826134" cy="2632588"/>
            </a:xfrm>
          </p:grpSpPr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BDB5EF4B-CD78-04CB-E85E-7E0F898A164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667097" y="3845547"/>
                <a:ext cx="436712" cy="1455707"/>
              </a:xfrm>
              <a:prstGeom prst="straightConnector1">
                <a:avLst/>
              </a:prstGeom>
              <a:ln w="6350">
                <a:solidFill>
                  <a:srgbClr val="0000FF"/>
                </a:solidFill>
                <a:headEnd type="none" w="med" len="med"/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8524DC44-E33D-F397-C4F9-57D5CF65A01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440680" y="3560445"/>
                <a:ext cx="534108" cy="1740810"/>
              </a:xfrm>
              <a:prstGeom prst="straightConnector1">
                <a:avLst/>
              </a:prstGeom>
              <a:ln w="6350">
                <a:solidFill>
                  <a:srgbClr val="0000FF"/>
                </a:solidFill>
                <a:headEnd type="none" w="med" len="med"/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B3ABEF90-91B9-EF94-36E8-A45B2420CF61}"/>
                  </a:ext>
                </a:extLst>
              </p:cNvPr>
              <p:cNvCxnSpPr/>
              <p:nvPr/>
            </p:nvCxnSpPr>
            <p:spPr>
              <a:xfrm flipV="1">
                <a:off x="2812668" y="4031554"/>
                <a:ext cx="0" cy="1213089"/>
              </a:xfrm>
              <a:prstGeom prst="straightConnector1">
                <a:avLst/>
              </a:prstGeom>
              <a:ln w="6350">
                <a:solidFill>
                  <a:srgbClr val="FF0000"/>
                </a:solidFill>
                <a:headEnd type="none" w="med" len="med"/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73D1E521-068E-6636-9E4B-38E3C0748796}"/>
                  </a:ext>
                </a:extLst>
              </p:cNvPr>
              <p:cNvCxnSpPr/>
              <p:nvPr/>
            </p:nvCxnSpPr>
            <p:spPr>
              <a:xfrm flipV="1">
                <a:off x="5707908" y="3360420"/>
                <a:ext cx="0" cy="1528384"/>
              </a:xfrm>
              <a:prstGeom prst="straightConnector1">
                <a:avLst/>
              </a:prstGeom>
              <a:ln w="6350">
                <a:solidFill>
                  <a:srgbClr val="FF0000"/>
                </a:solidFill>
                <a:headEnd type="none" w="med" len="med"/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6738D2-5CB3-2B8F-9854-EABF1A99776C}"/>
                  </a:ext>
                </a:extLst>
              </p:cNvPr>
              <p:cNvSpPr txBox="1"/>
              <p:nvPr/>
            </p:nvSpPr>
            <p:spPr>
              <a:xfrm>
                <a:off x="2348364" y="3723893"/>
                <a:ext cx="694920" cy="3259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Grid N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6A68FAF-1CE0-69DF-A672-3765FD226032}"/>
                  </a:ext>
                </a:extLst>
              </p:cNvPr>
              <p:cNvSpPr txBox="1"/>
              <p:nvPr/>
            </p:nvSpPr>
            <p:spPr>
              <a:xfrm>
                <a:off x="2893540" y="3511048"/>
                <a:ext cx="786879" cy="3259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>
                    <a:solidFill>
                      <a:srgbClr val="0000FF"/>
                    </a:solidFill>
                  </a:rPr>
                  <a:t>Geod</a:t>
                </a:r>
                <a:r>
                  <a:rPr lang="en-US" dirty="0">
                    <a:solidFill>
                      <a:srgbClr val="0000FF"/>
                    </a:solidFill>
                  </a:rPr>
                  <a:t> N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E5C1AE8-0F75-E518-7CEB-B821ED83D61E}"/>
                  </a:ext>
                </a:extLst>
              </p:cNvPr>
              <p:cNvSpPr txBox="1"/>
              <p:nvPr/>
            </p:nvSpPr>
            <p:spPr>
              <a:xfrm>
                <a:off x="4946379" y="3250534"/>
                <a:ext cx="786879" cy="3259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>
                    <a:solidFill>
                      <a:srgbClr val="0000FF"/>
                    </a:solidFill>
                  </a:rPr>
                  <a:t>Geod</a:t>
                </a:r>
                <a:r>
                  <a:rPr lang="en-US" dirty="0">
                    <a:solidFill>
                      <a:srgbClr val="0000FF"/>
                    </a:solidFill>
                  </a:rPr>
                  <a:t> N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D45F607-C372-C113-3603-DF7AF1AFC2AB}"/>
                  </a:ext>
                </a:extLst>
              </p:cNvPr>
              <p:cNvSpPr txBox="1"/>
              <p:nvPr/>
            </p:nvSpPr>
            <p:spPr>
              <a:xfrm>
                <a:off x="5479578" y="3027766"/>
                <a:ext cx="694920" cy="3259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Grid N</a:t>
                </a:r>
              </a:p>
            </p:txBody>
          </p: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035147D1-B31D-BB99-00F5-A5ED2E2BBF08}"/>
                  </a:ext>
                </a:extLst>
              </p:cNvPr>
              <p:cNvCxnSpPr/>
              <p:nvPr/>
            </p:nvCxnSpPr>
            <p:spPr>
              <a:xfrm>
                <a:off x="4340505" y="3773349"/>
                <a:ext cx="0" cy="1701479"/>
              </a:xfrm>
              <a:prstGeom prst="line">
                <a:avLst/>
              </a:prstGeom>
              <a:ln w="6350">
                <a:solidFill>
                  <a:srgbClr val="0000FF"/>
                </a:solidFill>
                <a:prstDash val="lgDashDot"/>
                <a:head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9BD9656-7F0C-CA53-6331-FEBBF97C871B}"/>
                  </a:ext>
                </a:extLst>
              </p:cNvPr>
              <p:cNvSpPr txBox="1"/>
              <p:nvPr/>
            </p:nvSpPr>
            <p:spPr>
              <a:xfrm rot="16200000">
                <a:off x="3877638" y="4917333"/>
                <a:ext cx="915618" cy="5704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0000FF"/>
                    </a:solidFill>
                  </a:rPr>
                  <a:t>Central</a:t>
                </a:r>
              </a:p>
              <a:p>
                <a:pPr algn="ctr"/>
                <a:r>
                  <a:rPr lang="en-US" dirty="0">
                    <a:solidFill>
                      <a:srgbClr val="0000FF"/>
                    </a:solidFill>
                  </a:rPr>
                  <a:t>Meridian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4335A15-79EA-B269-D42A-6B94B3527C3B}"/>
                  </a:ext>
                </a:extLst>
              </p:cNvPr>
              <p:cNvSpPr txBox="1"/>
              <p:nvPr/>
            </p:nvSpPr>
            <p:spPr>
              <a:xfrm>
                <a:off x="3944556" y="3134422"/>
                <a:ext cx="786879" cy="5704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err="1">
                    <a:solidFill>
                      <a:srgbClr val="0000FF"/>
                    </a:solidFill>
                  </a:rPr>
                  <a:t>Geod</a:t>
                </a:r>
                <a:r>
                  <a:rPr lang="en-US" dirty="0">
                    <a:solidFill>
                      <a:srgbClr val="0000FF"/>
                    </a:solidFill>
                  </a:rPr>
                  <a:t> N</a:t>
                </a:r>
              </a:p>
              <a:p>
                <a:pPr algn="ctr"/>
                <a:r>
                  <a:rPr lang="en-US" dirty="0">
                    <a:solidFill>
                      <a:srgbClr val="FF0000"/>
                    </a:solidFill>
                  </a:rPr>
                  <a:t>Grid N</a:t>
                </a:r>
              </a:p>
            </p:txBody>
          </p: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A1315905-4B68-AC77-F359-6355BEF80B05}"/>
                  </a:ext>
                </a:extLst>
              </p:cNvPr>
              <p:cNvCxnSpPr>
                <a:stCxn id="21" idx="3"/>
              </p:cNvCxnSpPr>
              <p:nvPr/>
            </p:nvCxnSpPr>
            <p:spPr>
              <a:xfrm flipV="1">
                <a:off x="2824612" y="4429866"/>
                <a:ext cx="2884466" cy="418818"/>
              </a:xfrm>
              <a:prstGeom prst="line">
                <a:avLst/>
              </a:prstGeom>
              <a:ln w="6350">
                <a:solidFill>
                  <a:schemeClr val="tx1"/>
                </a:solidFill>
                <a:headEnd type="oval" w="sm" len="sm"/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Arc 12">
              <a:extLst>
                <a:ext uri="{FF2B5EF4-FFF2-40B4-BE49-F238E27FC236}">
                  <a16:creationId xmlns:a16="http://schemas.microsoft.com/office/drawing/2014/main" id="{5798CC8F-2A01-11BB-D89C-93991045F0B1}"/>
                </a:ext>
              </a:extLst>
            </p:cNvPr>
            <p:cNvSpPr/>
            <p:nvPr/>
          </p:nvSpPr>
          <p:spPr>
            <a:xfrm>
              <a:off x="2238516" y="4238257"/>
              <a:ext cx="1143000" cy="1143000"/>
            </a:xfrm>
            <a:prstGeom prst="arc">
              <a:avLst>
                <a:gd name="adj1" fmla="val 16200000"/>
                <a:gd name="adj2" fmla="val 17212678"/>
              </a:avLst>
            </a:prstGeom>
            <a:ln w="6350">
              <a:solidFill>
                <a:srgbClr val="FF0000"/>
              </a:solidFill>
              <a:head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D7E36571-1288-5E52-982E-9CBA339C4731}"/>
                </a:ext>
              </a:extLst>
            </p:cNvPr>
            <p:cNvSpPr/>
            <p:nvPr/>
          </p:nvSpPr>
          <p:spPr>
            <a:xfrm>
              <a:off x="5130561" y="3825573"/>
              <a:ext cx="1143000" cy="1143000"/>
            </a:xfrm>
            <a:prstGeom prst="arc">
              <a:avLst>
                <a:gd name="adj1" fmla="val 15149342"/>
                <a:gd name="adj2" fmla="val 16270148"/>
              </a:avLst>
            </a:prstGeom>
            <a:noFill/>
            <a:ln w="6350">
              <a:solidFill>
                <a:srgbClr val="FF0000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143C42B-ABE7-AAAD-E252-F6F14FF1FAD7}"/>
                </a:ext>
              </a:extLst>
            </p:cNvPr>
            <p:cNvSpPr txBox="1"/>
            <p:nvPr/>
          </p:nvSpPr>
          <p:spPr>
            <a:xfrm>
              <a:off x="2544210" y="4685706"/>
              <a:ext cx="280402" cy="3259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790EA9D-1FC5-BE9A-A06B-62ADB7272104}"/>
                </a:ext>
              </a:extLst>
            </p:cNvPr>
            <p:cNvSpPr txBox="1"/>
            <p:nvPr/>
          </p:nvSpPr>
          <p:spPr>
            <a:xfrm>
              <a:off x="5719342" y="4293257"/>
              <a:ext cx="273328" cy="3259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93EC362-1E9F-C6B9-E841-BEF3E0CFEB56}"/>
                </a:ext>
              </a:extLst>
            </p:cNvPr>
            <p:cNvSpPr txBox="1"/>
            <p:nvPr/>
          </p:nvSpPr>
          <p:spPr>
            <a:xfrm>
              <a:off x="2442819" y="4080055"/>
              <a:ext cx="387922" cy="3259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rgbClr val="FF0000"/>
                  </a:solidFill>
                  <a:latin typeface="GreekC" panose="00000400000000000000" pitchFamily="2" charset="0"/>
                  <a:cs typeface="GreekC" panose="00000400000000000000" pitchFamily="2" charset="0"/>
                </a:rPr>
                <a:t>g</a:t>
              </a:r>
              <a:r>
                <a:rPr lang="en-US" baseline="-25000" dirty="0" err="1">
                  <a:solidFill>
                    <a:srgbClr val="FF0000"/>
                  </a:solidFill>
                </a:rPr>
                <a:t>A</a:t>
              </a:r>
              <a:endParaRPr lang="en-US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406BD64-8149-9D80-02CF-BDD4CEF42ECE}"/>
                </a:ext>
              </a:extLst>
            </p:cNvPr>
            <p:cNvSpPr txBox="1"/>
            <p:nvPr/>
          </p:nvSpPr>
          <p:spPr>
            <a:xfrm>
              <a:off x="5718081" y="3640227"/>
              <a:ext cx="382263" cy="3259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rgbClr val="FF0000"/>
                  </a:solidFill>
                  <a:latin typeface="GreekC" panose="00000400000000000000" pitchFamily="2" charset="0"/>
                  <a:cs typeface="GreekC" panose="00000400000000000000" pitchFamily="2" charset="0"/>
                </a:rPr>
                <a:t>g</a:t>
              </a:r>
              <a:r>
                <a:rPr lang="en-US" baseline="-25000" dirty="0" err="1">
                  <a:solidFill>
                    <a:srgbClr val="FF0000"/>
                  </a:solidFill>
                </a:rPr>
                <a:t>B</a:t>
              </a:r>
              <a:endParaRPr lang="en-US" baseline="-250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68326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BA5469-0F2E-F321-8780-71FDD5AB1A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8B067-F852-56C6-3C4D-3FC0FC28F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VI. Ground and Grid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A8183B-B7CA-389F-C5A4-765FAA110B2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40080" y="1600200"/>
            <a:ext cx="4732020" cy="4744786"/>
          </a:xfrm>
        </p:spPr>
        <p:txBody>
          <a:bodyPr/>
          <a:lstStyle/>
          <a:p>
            <a:pPr lvl="1"/>
            <a:r>
              <a:rPr lang="en-US" dirty="0"/>
              <a:t>Where do we get the ortho and geoid heights, scale, and convergence angles?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NGS software (</a:t>
            </a:r>
            <a:r>
              <a:rPr lang="en-US" i="1" dirty="0"/>
              <a:t>Geodetic Tool Kit</a:t>
            </a:r>
            <a:r>
              <a:rPr lang="en-US" dirty="0"/>
              <a:t>):</a:t>
            </a:r>
          </a:p>
          <a:p>
            <a:pPr lvl="2"/>
            <a:r>
              <a:rPr lang="en-US" i="1" dirty="0"/>
              <a:t>NCAT</a:t>
            </a:r>
            <a:r>
              <a:rPr lang="en-US" i="1" baseline="30000" dirty="0"/>
              <a:t>1</a:t>
            </a:r>
          </a:p>
          <a:p>
            <a:pPr lvl="2"/>
            <a:r>
              <a:rPr lang="en-US" i="1" dirty="0"/>
              <a:t>GEOIDXX</a:t>
            </a:r>
          </a:p>
          <a:p>
            <a:pPr lvl="1"/>
            <a:r>
              <a:rPr lang="en-US" dirty="0"/>
              <a:t>Ortho heights from USGS </a:t>
            </a:r>
            <a:r>
              <a:rPr lang="en-US" dirty="0" err="1"/>
              <a:t>topoquads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i="1" baseline="30000" dirty="0"/>
              <a:t>1</a:t>
            </a:r>
            <a:r>
              <a:rPr lang="en-US" i="1" dirty="0"/>
              <a:t>NCAT</a:t>
            </a:r>
            <a:r>
              <a:rPr lang="en-US" dirty="0"/>
              <a:t> does not currently support local LDPs. When NATRF2022 is adopted, </a:t>
            </a:r>
            <a:r>
              <a:rPr lang="en-US" i="1" dirty="0"/>
              <a:t>NCAT</a:t>
            </a:r>
            <a:r>
              <a:rPr lang="en-US" dirty="0"/>
              <a:t> will include NGS-accepted LDPs.</a:t>
            </a:r>
          </a:p>
          <a:p>
            <a:pPr lvl="1"/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397F6F7-4AE6-9AA8-922A-F5AAE3DB82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B. Reduction Elements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FE37328-7F17-A81D-C0F5-126B01C380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434" y="1028701"/>
            <a:ext cx="4572000" cy="34124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EED03F6-A052-2564-B8AA-BF0B2E9BBD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5180" y="4070059"/>
            <a:ext cx="4572000" cy="245610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205241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D7BD9D-B024-136A-EB49-111C84CC50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DFEB8-E94B-F2A1-E91D-E85D25110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VI. Ground and Grid</a:t>
            </a: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1A630028-9136-4D8D-DCF4-25CC7877F8B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B. Reduction Elements</a:t>
            </a:r>
          </a:p>
          <a:p>
            <a:endParaRPr lang="en-US" dirty="0"/>
          </a:p>
          <a:p>
            <a:pPr lvl="1"/>
            <a:r>
              <a:rPr lang="en-US" dirty="0"/>
              <a:t>NSRS </a:t>
            </a:r>
          </a:p>
          <a:p>
            <a:pPr lvl="1"/>
            <a:r>
              <a:rPr lang="en-US" dirty="0"/>
              <a:t>Datasheet</a:t>
            </a:r>
          </a:p>
          <a:p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425E482-2E85-D745-BC3C-A613770420C9}"/>
              </a:ext>
            </a:extLst>
          </p:cNvPr>
          <p:cNvGrpSpPr/>
          <p:nvPr/>
        </p:nvGrpSpPr>
        <p:grpSpPr>
          <a:xfrm>
            <a:off x="2478505" y="1360170"/>
            <a:ext cx="9181421" cy="4800600"/>
            <a:chOff x="1815565" y="1360170"/>
            <a:chExt cx="9181421" cy="4800600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9CABBA92-1162-DF66-2B3E-5DC70A9772E0}"/>
                </a:ext>
              </a:extLst>
            </p:cNvPr>
            <p:cNvGrpSpPr/>
            <p:nvPr/>
          </p:nvGrpSpPr>
          <p:grpSpPr>
            <a:xfrm>
              <a:off x="1815565" y="1360170"/>
              <a:ext cx="8229600" cy="4800600"/>
              <a:chOff x="2067025" y="1543050"/>
              <a:chExt cx="8229600" cy="4800600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07459EEF-3213-FB3F-8644-A4AADE04D710}"/>
                  </a:ext>
                </a:extLst>
              </p:cNvPr>
              <p:cNvSpPr/>
              <p:nvPr/>
            </p:nvSpPr>
            <p:spPr>
              <a:xfrm>
                <a:off x="2095600" y="1543050"/>
                <a:ext cx="8172450" cy="48006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4B0242B-0CB0-2F64-14E6-2E7CB5DF2F05}"/>
                  </a:ext>
                </a:extLst>
              </p:cNvPr>
              <p:cNvGrpSpPr/>
              <p:nvPr/>
            </p:nvGrpSpPr>
            <p:grpSpPr>
              <a:xfrm>
                <a:off x="2067025" y="1575990"/>
                <a:ext cx="8229600" cy="4734720"/>
                <a:chOff x="2088080" y="1602606"/>
                <a:chExt cx="8229600" cy="4734720"/>
              </a:xfrm>
            </p:grpSpPr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3E184E9F-E7FA-BC47-D74A-70EFC36F7318}"/>
                    </a:ext>
                  </a:extLst>
                </p:cNvPr>
                <p:cNvSpPr txBox="1"/>
                <p:nvPr/>
              </p:nvSpPr>
              <p:spPr>
                <a:xfrm>
                  <a:off x="2088080" y="1602606"/>
                  <a:ext cx="8229600" cy="28931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DESIGNATION -  JERRY</a:t>
                  </a:r>
                </a:p>
                <a:p>
                  <a:r>
                    <a:rPr lang="en-US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 PID         -  NH0936</a:t>
                  </a:r>
                </a:p>
                <a:p>
                  <a:r>
                    <a:rPr lang="en-US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______________________________________________________________________</a:t>
                  </a:r>
                </a:p>
                <a:p>
                  <a:r>
                    <a:rPr lang="en-US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* NAD 83(2011) POSITION- 42 54 24.02215(N) 089 43 53.76413(W)   ADJUSTED  </a:t>
                  </a:r>
                </a:p>
                <a:p>
                  <a:r>
                    <a:rPr lang="en-US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* NAD 83(2011) ELLIP HT-   324.836 (meters)        (06/27/12)   ADJUSTED</a:t>
                  </a:r>
                </a:p>
                <a:p>
                  <a:r>
                    <a:rPr lang="en-US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* NAD 83(2011) EPOCH   -  2010.00</a:t>
                  </a:r>
                </a:p>
                <a:p>
                  <a:r>
                    <a:rPr lang="en-US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* </a:t>
                  </a:r>
                  <a:r>
                    <a:rPr lang="en-US" sz="1400" dirty="0">
                      <a:highlight>
                        <a:srgbClr val="FFFF00"/>
                      </a:highlight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NAVD 88 ORTHO HEIGHT -   358.6   (meters)     1177.    (feet) VERTCON</a:t>
                  </a:r>
                  <a:r>
                    <a:rPr lang="en-US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   </a:t>
                  </a:r>
                </a:p>
                <a:p>
                  <a:r>
                    <a:rPr lang="en-US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 ______________________________________________________________________</a:t>
                  </a:r>
                </a:p>
                <a:p>
                  <a:r>
                    <a:rPr lang="en-US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 </a:t>
                  </a:r>
                  <a:r>
                    <a:rPr lang="en-US" sz="1400" dirty="0">
                      <a:highlight>
                        <a:srgbClr val="FFFF00"/>
                      </a:highlight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GEOID HEIGHT    -        -33.902 (meters)                     GEOID18</a:t>
                  </a:r>
                </a:p>
                <a:p>
                  <a:r>
                    <a:rPr lang="en-US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 NAD 83(2011) X  -     21,919.631 (meters)                     COMP</a:t>
                  </a:r>
                </a:p>
                <a:p>
                  <a:r>
                    <a:rPr lang="en-US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 NAD 83(2011) Y  - -4,679,204.603 (meters)                     COMP</a:t>
                  </a:r>
                </a:p>
                <a:p>
                  <a:r>
                    <a:rPr lang="en-US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 NAD 83(2011) Z  -  4,320,134.562 (meters)                     COMP </a:t>
                  </a:r>
                </a:p>
                <a:p>
                  <a:r>
                    <a:rPr lang="en-US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 LAPLACE CORR    -         -0.36  (seconds)                    DEFLEC18</a:t>
                  </a:r>
                </a:p>
              </p:txBody>
            </p: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7B4608E2-40EA-BFA2-77D5-FC25C9A56340}"/>
                    </a:ext>
                  </a:extLst>
                </p:cNvPr>
                <p:cNvSpPr txBox="1"/>
                <p:nvPr/>
              </p:nvSpPr>
              <p:spPr>
                <a:xfrm>
                  <a:off x="2088080" y="4521444"/>
                  <a:ext cx="8229600" cy="18158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                    North         East     Units </a:t>
                  </a:r>
                  <a:r>
                    <a:rPr lang="en-US" sz="1400" dirty="0">
                      <a:highlight>
                        <a:srgbClr val="FFFF00"/>
                      </a:highlight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Scale Factor </a:t>
                  </a:r>
                  <a:r>
                    <a:rPr lang="en-US" sz="1400" dirty="0" err="1">
                      <a:highlight>
                        <a:srgbClr val="FFFF00"/>
                      </a:highlight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Converg</a:t>
                  </a:r>
                  <a:r>
                    <a:rPr lang="en-US" sz="1400" dirty="0">
                      <a:highlight>
                        <a:srgbClr val="FFFF00"/>
                      </a:highlight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.</a:t>
                  </a:r>
                </a:p>
                <a:p>
                  <a:r>
                    <a:rPr lang="en-US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SPC WI S     -   100,758.292   621,917.891   MT  </a:t>
                  </a:r>
                  <a:r>
                    <a:rPr lang="en-US" sz="1400" dirty="0">
                      <a:highlight>
                        <a:srgbClr val="FFFF00"/>
                      </a:highlight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0.99996957   +0 11 03.9</a:t>
                  </a:r>
                </a:p>
                <a:p>
                  <a:r>
                    <a:rPr lang="en-US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SPC WI S     -   330,571.16  2,040,408.95   </a:t>
                  </a:r>
                  <a:r>
                    <a:rPr lang="en-US" sz="1400" dirty="0" err="1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sFT</a:t>
                  </a:r>
                  <a:r>
                    <a:rPr lang="en-US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  </a:t>
                  </a:r>
                  <a:r>
                    <a:rPr lang="en-US" sz="1400" dirty="0">
                      <a:highlight>
                        <a:srgbClr val="FFFF00"/>
                      </a:highlight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0.99996957   +0 11 03.9</a:t>
                  </a:r>
                </a:p>
                <a:p>
                  <a:r>
                    <a:rPr lang="en-US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UTM  16      - 4,754,071.382   277,008.712   MT  </a:t>
                  </a:r>
                  <a:r>
                    <a:rPr lang="en-US" sz="1400" dirty="0">
                      <a:highlight>
                        <a:srgbClr val="FFFF00"/>
                      </a:highlight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1.00021177   -1 51 37.6</a:t>
                  </a:r>
                </a:p>
                <a:p>
                  <a:endPara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  <a:p>
                  <a:r>
                    <a:rPr lang="en-US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             -  </a:t>
                  </a:r>
                  <a:r>
                    <a:rPr lang="en-US" sz="1400" dirty="0" err="1">
                      <a:highlight>
                        <a:srgbClr val="FFFF00"/>
                      </a:highlight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Elev</a:t>
                  </a:r>
                  <a:r>
                    <a:rPr lang="en-US" sz="1400" dirty="0">
                      <a:highlight>
                        <a:srgbClr val="FFFF00"/>
                      </a:highlight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 Factor  x  Scale Factor =   Combined Factor</a:t>
                  </a:r>
                </a:p>
                <a:p>
                  <a:r>
                    <a:rPr lang="en-US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SPC WI S     -   </a:t>
                  </a:r>
                  <a:r>
                    <a:rPr lang="en-US" sz="1400" dirty="0">
                      <a:highlight>
                        <a:srgbClr val="FFFF00"/>
                      </a:highlight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0.99994906  x   0.99996957  =   0.99991863</a:t>
                  </a:r>
                </a:p>
                <a:p>
                  <a:r>
                    <a:rPr lang="en-US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UTM  16      -   </a:t>
                  </a:r>
                  <a:r>
                    <a:rPr lang="en-US" sz="1400" dirty="0">
                      <a:highlight>
                        <a:srgbClr val="FFFF00"/>
                      </a:highlight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0.99994906  x   1.00021177  =   1.00016082</a:t>
                  </a:r>
                </a:p>
              </p:txBody>
            </p:sp>
          </p:grp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2012304-6D92-045A-6180-6E9D9BA7E810}"/>
                </a:ext>
              </a:extLst>
            </p:cNvPr>
            <p:cNvGrpSpPr/>
            <p:nvPr/>
          </p:nvGrpSpPr>
          <p:grpSpPr>
            <a:xfrm>
              <a:off x="8812530" y="5474970"/>
              <a:ext cx="2184456" cy="480060"/>
              <a:chOff x="8812530" y="5474970"/>
              <a:chExt cx="2184456" cy="480060"/>
            </a:xfrm>
          </p:grpSpPr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DF177C0-EC37-D18D-347A-CBD44BA60DAE}"/>
                  </a:ext>
                </a:extLst>
              </p:cNvPr>
              <p:cNvSpPr txBox="1"/>
              <p:nvPr/>
            </p:nvSpPr>
            <p:spPr>
              <a:xfrm>
                <a:off x="9041130" y="5530334"/>
                <a:ext cx="19558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  <a:highlight>
                      <a:srgbClr val="FBFBFB"/>
                    </a:highlight>
                  </a:rPr>
                  <a:t>At </a:t>
                </a:r>
                <a:r>
                  <a:rPr lang="en-US" i="1" dirty="0">
                    <a:solidFill>
                      <a:srgbClr val="C00000"/>
                    </a:solidFill>
                    <a:highlight>
                      <a:srgbClr val="FBFBFB"/>
                    </a:highlight>
                  </a:rPr>
                  <a:t>Jerry</a:t>
                </a:r>
                <a:r>
                  <a:rPr lang="en-US" dirty="0">
                    <a:solidFill>
                      <a:srgbClr val="C00000"/>
                    </a:solidFill>
                    <a:highlight>
                      <a:srgbClr val="FBFBFB"/>
                    </a:highlight>
                  </a:rPr>
                  <a:t>'s elevation</a:t>
                </a:r>
              </a:p>
            </p:txBody>
          </p:sp>
          <p:sp>
            <p:nvSpPr>
              <p:cNvPr id="4" name="Right Brace 3">
                <a:extLst>
                  <a:ext uri="{FF2B5EF4-FFF2-40B4-BE49-F238E27FC236}">
                    <a16:creationId xmlns:a16="http://schemas.microsoft.com/office/drawing/2014/main" id="{CED40FD8-96FA-3B14-BE18-9BB8CBB7D505}"/>
                  </a:ext>
                </a:extLst>
              </p:cNvPr>
              <p:cNvSpPr/>
              <p:nvPr/>
            </p:nvSpPr>
            <p:spPr>
              <a:xfrm>
                <a:off x="8812530" y="5474970"/>
                <a:ext cx="137160" cy="480060"/>
              </a:xfrm>
              <a:prstGeom prst="rightBrac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513122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C6A0FD-517C-383D-E4B7-E3F37361A6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E66C4-5A32-2DD1-701D-BD162FDAD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VI. Ground and Grid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25854-15F8-7235-C459-CF9EEB20141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1. Elevation factor, EF</a:t>
            </a:r>
          </a:p>
          <a:p>
            <a:endParaRPr lang="en-US" dirty="0"/>
          </a:p>
          <a:p>
            <a:endParaRPr lang="en-US" dirty="0"/>
          </a:p>
          <a:p>
            <a:pPr lvl="2"/>
            <a:r>
              <a:rPr lang="en-US" dirty="0"/>
              <a:t>N doesn't change much so can generally use a single value over the project area.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Depending on terrain, H can be:</a:t>
            </a:r>
          </a:p>
          <a:p>
            <a:pPr lvl="3"/>
            <a:r>
              <a:rPr lang="en-US" sz="2000" dirty="0"/>
              <a:t>project area average – use for all lines</a:t>
            </a:r>
          </a:p>
          <a:p>
            <a:pPr lvl="3"/>
            <a:r>
              <a:rPr lang="en-US" sz="2000" dirty="0"/>
              <a:t>computed average for each line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CC61244-89BE-CBB8-2FE5-42E02B367E3F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lvl="1"/>
            <a:r>
              <a:rPr lang="en-US" dirty="0"/>
              <a:t>2. Grid scale, k</a:t>
            </a:r>
          </a:p>
          <a:p>
            <a:pPr lvl="2"/>
            <a:r>
              <a:rPr lang="en-US" sz="1800" dirty="0"/>
              <a:t>For relatively small projects, a single value at project center could be used.</a:t>
            </a:r>
          </a:p>
          <a:p>
            <a:pPr lvl="2"/>
            <a:r>
              <a:rPr lang="en-US" sz="1800" dirty="0"/>
              <a:t>Larger/longer projects would require applying different k in different areas.</a:t>
            </a:r>
          </a:p>
          <a:p>
            <a:pPr lvl="2"/>
            <a:endParaRPr lang="en-US" sz="1800" dirty="0"/>
          </a:p>
          <a:p>
            <a:pPr lvl="2"/>
            <a:endParaRPr lang="en-US" sz="1800" dirty="0"/>
          </a:p>
          <a:p>
            <a:pPr lvl="2"/>
            <a:endParaRPr lang="en-US" sz="1800" dirty="0"/>
          </a:p>
          <a:p>
            <a:pPr lvl="2"/>
            <a:endParaRPr lang="en-US" sz="1800" dirty="0"/>
          </a:p>
          <a:p>
            <a:pPr lvl="2"/>
            <a:endParaRPr lang="en-US" sz="1800" dirty="0"/>
          </a:p>
          <a:p>
            <a:pPr lvl="2"/>
            <a:r>
              <a:rPr lang="en-US" sz="1800" dirty="0"/>
              <a:t>SPC/UTM - use approx. </a:t>
            </a:r>
            <a:r>
              <a:rPr lang="en-US" sz="1800" dirty="0" err="1"/>
              <a:t>lat</a:t>
            </a:r>
            <a:r>
              <a:rPr lang="en-US" sz="1800" dirty="0"/>
              <a:t> &amp; long with </a:t>
            </a:r>
            <a:r>
              <a:rPr lang="en-US" sz="1800" i="1" dirty="0"/>
              <a:t>NCAT</a:t>
            </a:r>
            <a:r>
              <a:rPr lang="en-US" sz="1800" dirty="0"/>
              <a:t> to determine k.</a:t>
            </a:r>
            <a:endParaRPr lang="en-US" sz="1800" i="1" dirty="0"/>
          </a:p>
          <a:p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37BFACD-3553-D7D6-69F6-4C9B39CC6E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C. Variations</a:t>
            </a:r>
          </a:p>
        </p:txBody>
      </p:sp>
      <p:graphicFrame>
        <p:nvGraphicFramePr>
          <p:cNvPr id="4" name="Content Placeholder 7">
            <a:extLst>
              <a:ext uri="{FF2B5EF4-FFF2-40B4-BE49-F238E27FC236}">
                <a16:creationId xmlns:a16="http://schemas.microsoft.com/office/drawing/2014/main" id="{759E42FB-7D7A-2C48-9E13-C6388A10AB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3990566"/>
              </p:ext>
            </p:extLst>
          </p:nvPr>
        </p:nvGraphicFramePr>
        <p:xfrm>
          <a:off x="983298" y="1994853"/>
          <a:ext cx="1624012" cy="61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xMath" r:id="rId2" imgW="983880" imgH="374040" progId="Equation.AxMath">
                  <p:embed/>
                </p:oleObj>
              </mc:Choice>
              <mc:Fallback>
                <p:oleObj name="AxMath" r:id="rId2" imgW="983880" imgH="374040" progId="Equation.AxMath">
                  <p:embed/>
                  <p:pic>
                    <p:nvPicPr>
                      <p:cNvPr id="8" name="Content Placeholder 7">
                        <a:extLst>
                          <a:ext uri="{FF2B5EF4-FFF2-40B4-BE49-F238E27FC236}">
                            <a16:creationId xmlns:a16="http://schemas.microsoft.com/office/drawing/2014/main" id="{4D0D3520-5127-146F-403D-E9D594FD25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83298" y="1994853"/>
                        <a:ext cx="1624012" cy="617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" name="Group 23">
            <a:extLst>
              <a:ext uri="{FF2B5EF4-FFF2-40B4-BE49-F238E27FC236}">
                <a16:creationId xmlns:a16="http://schemas.microsoft.com/office/drawing/2014/main" id="{3E781FE3-E8F5-11BF-5E0C-AAFD47832174}"/>
              </a:ext>
            </a:extLst>
          </p:cNvPr>
          <p:cNvGrpSpPr/>
          <p:nvPr/>
        </p:nvGrpSpPr>
        <p:grpSpPr>
          <a:xfrm>
            <a:off x="6953597" y="3106185"/>
            <a:ext cx="4193248" cy="1371600"/>
            <a:chOff x="7078288" y="4328156"/>
            <a:chExt cx="4193248" cy="137160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E3AA850-C01A-7428-5E20-F86217287CB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078288" y="4328156"/>
              <a:ext cx="4193248" cy="1371600"/>
              <a:chOff x="5975927" y="3530134"/>
              <a:chExt cx="5528887" cy="1808484"/>
            </a:xfrm>
          </p:grpSpPr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2C2D42D0-0557-BB20-F2C1-DFC5D799AEB3}"/>
                  </a:ext>
                </a:extLst>
              </p:cNvPr>
              <p:cNvSpPr/>
              <p:nvPr/>
            </p:nvSpPr>
            <p:spPr>
              <a:xfrm>
                <a:off x="5975927" y="4442691"/>
                <a:ext cx="2124364" cy="895927"/>
              </a:xfrm>
              <a:custGeom>
                <a:avLst/>
                <a:gdLst>
                  <a:gd name="connsiteX0" fmla="*/ 0 w 2124364"/>
                  <a:gd name="connsiteY0" fmla="*/ 498764 h 895927"/>
                  <a:gd name="connsiteX1" fmla="*/ 988291 w 2124364"/>
                  <a:gd name="connsiteY1" fmla="*/ 0 h 895927"/>
                  <a:gd name="connsiteX2" fmla="*/ 2124364 w 2124364"/>
                  <a:gd name="connsiteY2" fmla="*/ 73891 h 895927"/>
                  <a:gd name="connsiteX3" fmla="*/ 2004291 w 2124364"/>
                  <a:gd name="connsiteY3" fmla="*/ 535709 h 895927"/>
                  <a:gd name="connsiteX4" fmla="*/ 1394691 w 2124364"/>
                  <a:gd name="connsiteY4" fmla="*/ 498764 h 895927"/>
                  <a:gd name="connsiteX5" fmla="*/ 766618 w 2124364"/>
                  <a:gd name="connsiteY5" fmla="*/ 720436 h 895927"/>
                  <a:gd name="connsiteX6" fmla="*/ 314037 w 2124364"/>
                  <a:gd name="connsiteY6" fmla="*/ 895927 h 895927"/>
                  <a:gd name="connsiteX7" fmla="*/ 0 w 2124364"/>
                  <a:gd name="connsiteY7" fmla="*/ 498764 h 895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24364" h="895927">
                    <a:moveTo>
                      <a:pt x="0" y="498764"/>
                    </a:moveTo>
                    <a:lnTo>
                      <a:pt x="988291" y="0"/>
                    </a:lnTo>
                    <a:lnTo>
                      <a:pt x="2124364" y="73891"/>
                    </a:lnTo>
                    <a:lnTo>
                      <a:pt x="2004291" y="535709"/>
                    </a:lnTo>
                    <a:lnTo>
                      <a:pt x="1394691" y="498764"/>
                    </a:lnTo>
                    <a:lnTo>
                      <a:pt x="766618" y="720436"/>
                    </a:lnTo>
                    <a:lnTo>
                      <a:pt x="314037" y="895927"/>
                    </a:lnTo>
                    <a:lnTo>
                      <a:pt x="0" y="498764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19F3D0FB-3057-C3A6-C164-DB22DC5E1851}"/>
                  </a:ext>
                </a:extLst>
              </p:cNvPr>
              <p:cNvSpPr/>
              <p:nvPr/>
            </p:nvSpPr>
            <p:spPr>
              <a:xfrm>
                <a:off x="7961745" y="4119418"/>
                <a:ext cx="1874982" cy="979055"/>
              </a:xfrm>
              <a:custGeom>
                <a:avLst/>
                <a:gdLst>
                  <a:gd name="connsiteX0" fmla="*/ 129310 w 1874982"/>
                  <a:gd name="connsiteY0" fmla="*/ 397164 h 979055"/>
                  <a:gd name="connsiteX1" fmla="*/ 877455 w 1874982"/>
                  <a:gd name="connsiteY1" fmla="*/ 387927 h 979055"/>
                  <a:gd name="connsiteX2" fmla="*/ 1690255 w 1874982"/>
                  <a:gd name="connsiteY2" fmla="*/ 0 h 979055"/>
                  <a:gd name="connsiteX3" fmla="*/ 1874982 w 1874982"/>
                  <a:gd name="connsiteY3" fmla="*/ 461818 h 979055"/>
                  <a:gd name="connsiteX4" fmla="*/ 1505528 w 1874982"/>
                  <a:gd name="connsiteY4" fmla="*/ 960582 h 979055"/>
                  <a:gd name="connsiteX5" fmla="*/ 572655 w 1874982"/>
                  <a:gd name="connsiteY5" fmla="*/ 979055 h 979055"/>
                  <a:gd name="connsiteX6" fmla="*/ 0 w 1874982"/>
                  <a:gd name="connsiteY6" fmla="*/ 849746 h 979055"/>
                  <a:gd name="connsiteX7" fmla="*/ 129310 w 1874982"/>
                  <a:gd name="connsiteY7" fmla="*/ 397164 h 979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74982" h="979055">
                    <a:moveTo>
                      <a:pt x="129310" y="397164"/>
                    </a:moveTo>
                    <a:lnTo>
                      <a:pt x="877455" y="387927"/>
                    </a:lnTo>
                    <a:lnTo>
                      <a:pt x="1690255" y="0"/>
                    </a:lnTo>
                    <a:lnTo>
                      <a:pt x="1874982" y="461818"/>
                    </a:lnTo>
                    <a:lnTo>
                      <a:pt x="1505528" y="960582"/>
                    </a:lnTo>
                    <a:lnTo>
                      <a:pt x="572655" y="979055"/>
                    </a:lnTo>
                    <a:lnTo>
                      <a:pt x="0" y="849746"/>
                    </a:lnTo>
                    <a:lnTo>
                      <a:pt x="129310" y="397164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C42BD7B7-B98C-D4BD-FB70-9EC18AB011A6}"/>
                  </a:ext>
                </a:extLst>
              </p:cNvPr>
              <p:cNvSpPr/>
              <p:nvPr/>
            </p:nvSpPr>
            <p:spPr>
              <a:xfrm rot="21267640">
                <a:off x="9645197" y="3530134"/>
                <a:ext cx="1859617" cy="979055"/>
              </a:xfrm>
              <a:custGeom>
                <a:avLst/>
                <a:gdLst>
                  <a:gd name="connsiteX0" fmla="*/ 0 w 2240533"/>
                  <a:gd name="connsiteY0" fmla="*/ 515297 h 985127"/>
                  <a:gd name="connsiteX1" fmla="*/ 603706 w 2240533"/>
                  <a:gd name="connsiteY1" fmla="*/ 166714 h 985127"/>
                  <a:gd name="connsiteX2" fmla="*/ 1376652 w 2240533"/>
                  <a:gd name="connsiteY2" fmla="*/ 0 h 985127"/>
                  <a:gd name="connsiteX3" fmla="*/ 2240533 w 2240533"/>
                  <a:gd name="connsiteY3" fmla="*/ 80831 h 985127"/>
                  <a:gd name="connsiteX4" fmla="*/ 2086449 w 2240533"/>
                  <a:gd name="connsiteY4" fmla="*/ 613810 h 985127"/>
                  <a:gd name="connsiteX5" fmla="*/ 1502950 w 2240533"/>
                  <a:gd name="connsiteY5" fmla="*/ 495089 h 985127"/>
                  <a:gd name="connsiteX6" fmla="*/ 921978 w 2240533"/>
                  <a:gd name="connsiteY6" fmla="*/ 674433 h 985127"/>
                  <a:gd name="connsiteX7" fmla="*/ 169240 w 2240533"/>
                  <a:gd name="connsiteY7" fmla="*/ 985127 h 985127"/>
                  <a:gd name="connsiteX8" fmla="*/ 0 w 2240533"/>
                  <a:gd name="connsiteY8" fmla="*/ 515297 h 985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40533" h="985127">
                    <a:moveTo>
                      <a:pt x="0" y="515297"/>
                    </a:moveTo>
                    <a:lnTo>
                      <a:pt x="603706" y="166714"/>
                    </a:lnTo>
                    <a:lnTo>
                      <a:pt x="1376652" y="0"/>
                    </a:lnTo>
                    <a:lnTo>
                      <a:pt x="2240533" y="80831"/>
                    </a:lnTo>
                    <a:lnTo>
                      <a:pt x="2086449" y="613810"/>
                    </a:lnTo>
                    <a:lnTo>
                      <a:pt x="1502950" y="495089"/>
                    </a:lnTo>
                    <a:lnTo>
                      <a:pt x="921978" y="674433"/>
                    </a:lnTo>
                    <a:lnTo>
                      <a:pt x="169240" y="985127"/>
                    </a:lnTo>
                    <a:lnTo>
                      <a:pt x="0" y="515297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ED6D52DB-A5AC-CC4C-2EB8-97DBBCCB700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883873" y="5146354"/>
              <a:ext cx="137160" cy="137160"/>
              <a:chOff x="5487785" y="5762105"/>
              <a:chExt cx="914400" cy="914400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DF68A153-3C0A-F12C-24D6-3F83886152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87785" y="5762105"/>
                <a:ext cx="914400" cy="914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C5C9188C-D090-5360-7372-C2EEA4B38BB2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5487785" y="5762105"/>
                <a:ext cx="914400" cy="914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E3DD391-6DD6-86EB-2271-869EBDA6DFD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295400" y="5220559"/>
              <a:ext cx="137160" cy="137160"/>
              <a:chOff x="5487785" y="5762105"/>
              <a:chExt cx="914400" cy="914400"/>
            </a:xfrm>
          </p:grpSpPr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0E6BC3C4-869C-4522-C6B4-A58F497CF3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87785" y="5762105"/>
                <a:ext cx="914400" cy="914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8891D977-3500-5A7F-4882-99FB4274CFB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5487785" y="5762105"/>
                <a:ext cx="914400" cy="914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3BB1333A-1577-70DD-9736-715160EE92D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453537" y="4545640"/>
              <a:ext cx="137160" cy="137160"/>
              <a:chOff x="5487785" y="5762105"/>
              <a:chExt cx="914400" cy="914400"/>
            </a:xfrm>
          </p:grpSpPr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CE91BA58-D27E-66CC-5E9D-8EA19992ED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87785" y="5762105"/>
                <a:ext cx="914400" cy="914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AAAB5144-CA9D-4E51-CB02-5605AF77F39C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5487785" y="5762105"/>
                <a:ext cx="914400" cy="914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56064062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8C3F5-11E3-48B3-90DA-2EAF34F91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VI. Ground and Grid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E4871-1C18-9A75-783E-865714740CE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en-US" dirty="0"/>
              <a:t>Quarter line NW-N1/4 of Sec 34 T5N R7E</a:t>
            </a:r>
          </a:p>
          <a:p>
            <a:pPr lvl="2"/>
            <a:r>
              <a:rPr lang="en-US" dirty="0"/>
              <a:t>Distance:  2638.25 ft</a:t>
            </a:r>
          </a:p>
          <a:p>
            <a:pPr lvl="2"/>
            <a:r>
              <a:rPr lang="en-US" dirty="0"/>
              <a:t>Bearing: S88°11’34”E</a:t>
            </a:r>
          </a:p>
          <a:p>
            <a:pPr lvl="1"/>
            <a:r>
              <a:rPr lang="en-US" dirty="0"/>
              <a:t>Determine WI SPC South zone grid distance and bearing from NW to N1/4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From </a:t>
            </a:r>
            <a:r>
              <a:rPr lang="en-US" dirty="0" err="1"/>
              <a:t>topoquad</a:t>
            </a:r>
            <a:endParaRPr lang="en-US" dirty="0"/>
          </a:p>
          <a:p>
            <a:pPr lvl="2"/>
            <a:r>
              <a:rPr lang="en-US" dirty="0"/>
              <a:t>NW </a:t>
            </a:r>
            <a:r>
              <a:rPr lang="en-US" dirty="0" err="1"/>
              <a:t>elev</a:t>
            </a:r>
            <a:r>
              <a:rPr lang="en-US" dirty="0"/>
              <a:t>: 960 ft</a:t>
            </a:r>
          </a:p>
          <a:p>
            <a:pPr lvl="2"/>
            <a:r>
              <a:rPr lang="en-US" dirty="0"/>
              <a:t>N1/4 </a:t>
            </a:r>
            <a:r>
              <a:rPr lang="en-US" dirty="0" err="1"/>
              <a:t>elev</a:t>
            </a:r>
            <a:r>
              <a:rPr lang="en-US" dirty="0"/>
              <a:t>: 1050 ft</a:t>
            </a:r>
          </a:p>
          <a:p>
            <a:pPr lvl="2"/>
            <a:r>
              <a:rPr lang="en-US" dirty="0"/>
              <a:t>Approx position of NW corner is:</a:t>
            </a:r>
          </a:p>
          <a:p>
            <a:pPr lvl="3"/>
            <a:r>
              <a:rPr lang="en-US" sz="2000" dirty="0"/>
              <a:t>42°57.5' Lat</a:t>
            </a:r>
          </a:p>
          <a:p>
            <a:pPr lvl="3"/>
            <a:r>
              <a:rPr lang="en-US" sz="2000" dirty="0"/>
              <a:t>89°39.75' Long</a:t>
            </a:r>
          </a:p>
          <a:p>
            <a:pPr lvl="1"/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BEB15F4-ECAB-2F46-F090-23D04C4BA2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D. SPC Example</a:t>
            </a:r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7D14D89-E07C-5020-1F5C-631C104A2EE1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263640" y="3371850"/>
            <a:ext cx="5349240" cy="2977569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3542DB2-8585-E511-B5A1-33438CD7B3DB}"/>
              </a:ext>
            </a:extLst>
          </p:cNvPr>
          <p:cNvGrpSpPr/>
          <p:nvPr/>
        </p:nvGrpSpPr>
        <p:grpSpPr>
          <a:xfrm>
            <a:off x="6629962" y="1296341"/>
            <a:ext cx="3899476" cy="1562270"/>
            <a:chOff x="6967313" y="2601358"/>
            <a:chExt cx="3899476" cy="156227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46740AC-6963-1170-C53F-8136D0BBAA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67313" y="2601358"/>
              <a:ext cx="3899476" cy="1562270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624806E-CCBC-4283-56EC-FDC1C84ACFB7}"/>
                </a:ext>
              </a:extLst>
            </p:cNvPr>
            <p:cNvCxnSpPr>
              <a:cxnSpLocks/>
            </p:cNvCxnSpPr>
            <p:nvPr/>
          </p:nvCxnSpPr>
          <p:spPr>
            <a:xfrm>
              <a:off x="7309861" y="3037388"/>
              <a:ext cx="2391409" cy="18139"/>
            </a:xfrm>
            <a:prstGeom prst="line">
              <a:avLst/>
            </a:prstGeom>
            <a:ln w="19050">
              <a:solidFill>
                <a:srgbClr val="FF0000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598532A-6243-3E4D-E280-F19E77D4332A}"/>
                </a:ext>
              </a:extLst>
            </p:cNvPr>
            <p:cNvSpPr txBox="1"/>
            <p:nvPr/>
          </p:nvSpPr>
          <p:spPr>
            <a:xfrm>
              <a:off x="9240659" y="3067678"/>
              <a:ext cx="8219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N1/4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7770CA3-E966-D583-7D75-AA60CCC4A69D}"/>
                </a:ext>
              </a:extLst>
            </p:cNvPr>
            <p:cNvSpPr txBox="1"/>
            <p:nvPr/>
          </p:nvSpPr>
          <p:spPr>
            <a:xfrm>
              <a:off x="7288034" y="3043865"/>
              <a:ext cx="6736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NW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821070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497276-3F6C-9CEE-5688-5F4C3F467A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BE1FC-5779-6D0D-2512-D960138FF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VI. Ground and Grid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5834B-AE3C-D786-5C07-314C9FD2FE1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en-US" dirty="0"/>
              <a:t>Quarter line NW-N1/4 of Sec 34 T5N R7E</a:t>
            </a:r>
          </a:p>
          <a:p>
            <a:pPr lvl="2"/>
            <a:r>
              <a:rPr lang="en-US" dirty="0"/>
              <a:t>Distance:  2638.25 ft</a:t>
            </a:r>
          </a:p>
          <a:p>
            <a:pPr lvl="2"/>
            <a:r>
              <a:rPr lang="en-US" dirty="0"/>
              <a:t>Bearing: S88°11’34”E</a:t>
            </a:r>
          </a:p>
          <a:p>
            <a:pPr lvl="1"/>
            <a:r>
              <a:rPr lang="en-US" dirty="0"/>
              <a:t>Determine WI SPC South zone grid distance and bearing from NW to N1/4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From </a:t>
            </a:r>
            <a:r>
              <a:rPr lang="en-US" dirty="0" err="1"/>
              <a:t>topoquad</a:t>
            </a:r>
            <a:endParaRPr lang="en-US" dirty="0"/>
          </a:p>
          <a:p>
            <a:pPr lvl="2"/>
            <a:r>
              <a:rPr lang="en-US" dirty="0"/>
              <a:t>NW </a:t>
            </a:r>
            <a:r>
              <a:rPr lang="en-US" dirty="0" err="1"/>
              <a:t>elev</a:t>
            </a:r>
            <a:r>
              <a:rPr lang="en-US" dirty="0"/>
              <a:t>: 960 ft</a:t>
            </a:r>
          </a:p>
          <a:p>
            <a:pPr lvl="2"/>
            <a:r>
              <a:rPr lang="en-US" dirty="0"/>
              <a:t>N1/4 </a:t>
            </a:r>
            <a:r>
              <a:rPr lang="en-US" dirty="0" err="1"/>
              <a:t>elev</a:t>
            </a:r>
            <a:r>
              <a:rPr lang="en-US" dirty="0"/>
              <a:t>: 1050 ft</a:t>
            </a:r>
          </a:p>
          <a:p>
            <a:pPr lvl="2"/>
            <a:r>
              <a:rPr lang="en-US" dirty="0"/>
              <a:t>Approx position of NW corner is:</a:t>
            </a:r>
          </a:p>
          <a:p>
            <a:pPr lvl="3"/>
            <a:r>
              <a:rPr lang="en-US" sz="2000" dirty="0"/>
              <a:t>42°57.5' Lat</a:t>
            </a:r>
          </a:p>
          <a:p>
            <a:pPr lvl="3"/>
            <a:r>
              <a:rPr lang="en-US" sz="2000" dirty="0"/>
              <a:t>89°39.75' Long</a:t>
            </a:r>
          </a:p>
          <a:p>
            <a:pPr lvl="1"/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4AD68A3-2DBE-F03C-81D2-1C8AA58C09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D. SPC Example</a:t>
            </a:r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C122B87-32C2-5CDE-3EF9-3E4D96FE5B03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7086600" y="3371850"/>
            <a:ext cx="4501866" cy="2977569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From </a:t>
            </a:r>
            <a:r>
              <a:rPr lang="en-US" i="1" dirty="0"/>
              <a:t>NCAT</a:t>
            </a:r>
          </a:p>
          <a:p>
            <a:pPr lvl="1"/>
            <a:r>
              <a:rPr lang="en-US" dirty="0"/>
              <a:t>k = 0.99996 224</a:t>
            </a:r>
          </a:p>
          <a:p>
            <a:pPr lvl="1"/>
            <a:r>
              <a:rPr lang="en-US" dirty="0">
                <a:latin typeface="GreekC_IV25" panose="00000400000000000000" pitchFamily="2" charset="0"/>
                <a:cs typeface="GreekC_IV25" panose="00000400000000000000" pitchFamily="2" charset="0"/>
              </a:rPr>
              <a:t>g</a:t>
            </a:r>
            <a:r>
              <a:rPr lang="en-US" dirty="0"/>
              <a:t> = +0°13'53.46"</a:t>
            </a:r>
          </a:p>
          <a:p>
            <a:r>
              <a:rPr lang="en-US" dirty="0"/>
              <a:t>From </a:t>
            </a:r>
            <a:r>
              <a:rPr lang="en-US" i="1" dirty="0"/>
              <a:t>GEOID18</a:t>
            </a:r>
          </a:p>
          <a:p>
            <a:pPr lvl="1"/>
            <a:r>
              <a:rPr lang="en-US" dirty="0"/>
              <a:t>N = -34.046 m</a:t>
            </a:r>
          </a:p>
          <a:p>
            <a:pPr lvl="1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79041DA-94C0-07F5-5214-F19E16765289}"/>
              </a:ext>
            </a:extLst>
          </p:cNvPr>
          <p:cNvGrpSpPr/>
          <p:nvPr/>
        </p:nvGrpSpPr>
        <p:grpSpPr>
          <a:xfrm>
            <a:off x="6629962" y="1296341"/>
            <a:ext cx="3899476" cy="1562270"/>
            <a:chOff x="6967313" y="2601358"/>
            <a:chExt cx="3899476" cy="156227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B5D1713-06BA-9A54-A2DE-C5D281F3A3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67313" y="2601358"/>
              <a:ext cx="3899476" cy="1562270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EB5FF59-CCA7-0BB6-8492-AF86C444C328}"/>
                </a:ext>
              </a:extLst>
            </p:cNvPr>
            <p:cNvCxnSpPr>
              <a:cxnSpLocks/>
            </p:cNvCxnSpPr>
            <p:nvPr/>
          </p:nvCxnSpPr>
          <p:spPr>
            <a:xfrm>
              <a:off x="7309861" y="3037388"/>
              <a:ext cx="2391409" cy="18139"/>
            </a:xfrm>
            <a:prstGeom prst="line">
              <a:avLst/>
            </a:prstGeom>
            <a:ln w="19050">
              <a:solidFill>
                <a:srgbClr val="FF0000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9B80E18-980C-F8D0-127E-2A571C7B7B05}"/>
                </a:ext>
              </a:extLst>
            </p:cNvPr>
            <p:cNvSpPr txBox="1"/>
            <p:nvPr/>
          </p:nvSpPr>
          <p:spPr>
            <a:xfrm>
              <a:off x="9240659" y="3067678"/>
              <a:ext cx="6575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N1/4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F68B704-D336-3EE4-9C26-51F2B024B39B}"/>
                </a:ext>
              </a:extLst>
            </p:cNvPr>
            <p:cNvSpPr txBox="1"/>
            <p:nvPr/>
          </p:nvSpPr>
          <p:spPr>
            <a:xfrm>
              <a:off x="7288034" y="3043865"/>
              <a:ext cx="5389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NW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87F3CA0-BD4F-CBCA-3F55-E1A225693E7D}"/>
              </a:ext>
            </a:extLst>
          </p:cNvPr>
          <p:cNvGrpSpPr/>
          <p:nvPr/>
        </p:nvGrpSpPr>
        <p:grpSpPr>
          <a:xfrm>
            <a:off x="3220720" y="4419600"/>
            <a:ext cx="3799840" cy="1534160"/>
            <a:chOff x="3220720" y="4419600"/>
            <a:chExt cx="3799840" cy="1534160"/>
          </a:xfrm>
        </p:grpSpPr>
        <p:sp>
          <p:nvSpPr>
            <p:cNvPr id="10" name="Right Brace 9">
              <a:extLst>
                <a:ext uri="{FF2B5EF4-FFF2-40B4-BE49-F238E27FC236}">
                  <a16:creationId xmlns:a16="http://schemas.microsoft.com/office/drawing/2014/main" id="{1429068F-7F37-B43A-B3F9-11E95ED389D6}"/>
                </a:ext>
              </a:extLst>
            </p:cNvPr>
            <p:cNvSpPr/>
            <p:nvPr/>
          </p:nvSpPr>
          <p:spPr>
            <a:xfrm>
              <a:off x="3220720" y="5323840"/>
              <a:ext cx="304800" cy="629920"/>
            </a:xfrm>
            <a:prstGeom prst="rightBrac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BEFC2D0-BE5E-4E2E-D7C9-19DA784A5AA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96640" y="4419600"/>
              <a:ext cx="3423920" cy="1209040"/>
            </a:xfrm>
            <a:prstGeom prst="line">
              <a:avLst/>
            </a:prstGeom>
            <a:ln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3317152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B45C8B-ACFA-0AC8-9380-DE913921E4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B16E6-53A9-047D-F171-056C0C888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VI. Ground and Grid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C5ABE7-666C-1D5D-D371-7FC8D5901D5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en-US" dirty="0"/>
              <a:t>1. Distance</a:t>
            </a:r>
          </a:p>
          <a:p>
            <a:pPr lvl="2"/>
            <a:r>
              <a:rPr lang="en-US" dirty="0"/>
              <a:t>a. Ground to ellipsoid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C79E130-4DC3-F24E-1A47-E7618D28B1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D. SPC Example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F801685-8504-05D0-0E87-EC3DC67D7D45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7086600" y="3371850"/>
            <a:ext cx="4324313" cy="2977569"/>
          </a:xfrm>
        </p:spPr>
        <p:txBody>
          <a:bodyPr>
            <a:normAutofit/>
          </a:bodyPr>
          <a:lstStyle/>
          <a:p>
            <a:r>
              <a:rPr lang="en-US" dirty="0"/>
              <a:t>R = </a:t>
            </a:r>
            <a:r>
              <a:rPr lang="en-US" b="1" dirty="0"/>
              <a:t>20,902,000 ft</a:t>
            </a:r>
          </a:p>
          <a:p>
            <a:endParaRPr lang="en-US" dirty="0"/>
          </a:p>
          <a:p>
            <a:r>
              <a:rPr lang="en-US" dirty="0"/>
              <a:t>From </a:t>
            </a:r>
            <a:r>
              <a:rPr lang="en-US" i="1" dirty="0"/>
              <a:t>NCAT</a:t>
            </a:r>
          </a:p>
          <a:p>
            <a:pPr lvl="1"/>
            <a:r>
              <a:rPr lang="en-US" dirty="0"/>
              <a:t>k = 0.99996 224</a:t>
            </a:r>
          </a:p>
          <a:p>
            <a:pPr lvl="1"/>
            <a:r>
              <a:rPr lang="en-US" dirty="0">
                <a:latin typeface="GreekC_IV25" panose="00000400000000000000" pitchFamily="2" charset="0"/>
                <a:cs typeface="GreekC_IV25" panose="00000400000000000000" pitchFamily="2" charset="0"/>
              </a:rPr>
              <a:t>g</a:t>
            </a:r>
            <a:r>
              <a:rPr lang="en-US" dirty="0"/>
              <a:t> = +0°13'53.46"</a:t>
            </a:r>
          </a:p>
          <a:p>
            <a:r>
              <a:rPr lang="en-US" dirty="0"/>
              <a:t>From </a:t>
            </a:r>
            <a:r>
              <a:rPr lang="en-US" i="1" dirty="0"/>
              <a:t>GEOID18</a:t>
            </a:r>
          </a:p>
          <a:p>
            <a:pPr lvl="1"/>
            <a:r>
              <a:rPr lang="en-US" dirty="0"/>
              <a:t>N = -34.046 m =</a:t>
            </a:r>
            <a:r>
              <a:rPr lang="en-US" b="1" dirty="0"/>
              <a:t> -111.7 ft</a:t>
            </a:r>
          </a:p>
          <a:p>
            <a:pPr lvl="1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5CB8186-0DC3-8ABD-387B-1077E1AB9F95}"/>
              </a:ext>
            </a:extLst>
          </p:cNvPr>
          <p:cNvGrpSpPr/>
          <p:nvPr/>
        </p:nvGrpSpPr>
        <p:grpSpPr>
          <a:xfrm>
            <a:off x="6629962" y="1296341"/>
            <a:ext cx="3899476" cy="1562270"/>
            <a:chOff x="6967313" y="2601358"/>
            <a:chExt cx="3899476" cy="156227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9AC3220-7363-6003-5EBD-E3D7FADA34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67313" y="2601358"/>
              <a:ext cx="3899476" cy="1562270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7AC263F-3C03-787A-554F-E15F016BF8C8}"/>
                </a:ext>
              </a:extLst>
            </p:cNvPr>
            <p:cNvCxnSpPr>
              <a:cxnSpLocks/>
            </p:cNvCxnSpPr>
            <p:nvPr/>
          </p:nvCxnSpPr>
          <p:spPr>
            <a:xfrm>
              <a:off x="7309861" y="3037388"/>
              <a:ext cx="2391409" cy="18139"/>
            </a:xfrm>
            <a:prstGeom prst="line">
              <a:avLst/>
            </a:prstGeom>
            <a:ln w="19050">
              <a:solidFill>
                <a:srgbClr val="FF0000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77CF647-A67D-379D-BB89-CB177DC24C98}"/>
                </a:ext>
              </a:extLst>
            </p:cNvPr>
            <p:cNvSpPr txBox="1"/>
            <p:nvPr/>
          </p:nvSpPr>
          <p:spPr>
            <a:xfrm>
              <a:off x="9240659" y="3067678"/>
              <a:ext cx="85311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N1/4</a:t>
              </a:r>
            </a:p>
            <a:p>
              <a:r>
                <a:rPr lang="en-US" dirty="0">
                  <a:solidFill>
                    <a:srgbClr val="FF0000"/>
                  </a:solidFill>
                </a:rPr>
                <a:t>1050 ft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F5D8C85-83D9-CDDD-7505-00B70BCACFC1}"/>
                </a:ext>
              </a:extLst>
            </p:cNvPr>
            <p:cNvSpPr txBox="1"/>
            <p:nvPr/>
          </p:nvSpPr>
          <p:spPr>
            <a:xfrm>
              <a:off x="7288034" y="3043865"/>
              <a:ext cx="73609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NW</a:t>
              </a:r>
            </a:p>
            <a:p>
              <a:r>
                <a:rPr lang="en-US" dirty="0">
                  <a:solidFill>
                    <a:srgbClr val="FF0000"/>
                  </a:solidFill>
                </a:rPr>
                <a:t>960 ft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F6B40BB0-925A-39C9-1C92-FE6EBB859A7A}"/>
              </a:ext>
            </a:extLst>
          </p:cNvPr>
          <p:cNvSpPr txBox="1"/>
          <p:nvPr/>
        </p:nvSpPr>
        <p:spPr>
          <a:xfrm>
            <a:off x="7661428" y="1367161"/>
            <a:ext cx="1216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2638.25 ft</a:t>
            </a:r>
          </a:p>
        </p:txBody>
      </p:sp>
      <p:graphicFrame>
        <p:nvGraphicFramePr>
          <p:cNvPr id="14" name="Content Placeholder 7">
            <a:extLst>
              <a:ext uri="{FF2B5EF4-FFF2-40B4-BE49-F238E27FC236}">
                <a16:creationId xmlns:a16="http://schemas.microsoft.com/office/drawing/2014/main" id="{82CFCE28-D90D-A5EB-67C8-4772E3D61C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9054546"/>
              </p:ext>
            </p:extLst>
          </p:nvPr>
        </p:nvGraphicFramePr>
        <p:xfrm>
          <a:off x="1590180" y="2505275"/>
          <a:ext cx="4567238" cy="206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xMath" r:id="rId3" imgW="2769120" imgH="1252440" progId="Equation.AxMath">
                  <p:embed/>
                </p:oleObj>
              </mc:Choice>
              <mc:Fallback>
                <p:oleObj name="AxMath" r:id="rId3" imgW="2769120" imgH="1252440" progId="Equation.AxMath">
                  <p:embed/>
                  <p:pic>
                    <p:nvPicPr>
                      <p:cNvPr id="10" name="Content Placeholder 7">
                        <a:extLst>
                          <a:ext uri="{FF2B5EF4-FFF2-40B4-BE49-F238E27FC236}">
                            <a16:creationId xmlns:a16="http://schemas.microsoft.com/office/drawing/2014/main" id="{5BAA63DE-44F1-2EB7-B2D5-90A2CD0EA7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90180" y="2505275"/>
                        <a:ext cx="4567238" cy="2065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0825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88D66EF-0E87-B5E1-625A-665BFE6E6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I. Spatial Systems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A. Three-Dimensional </a:t>
            </a:r>
          </a:p>
          <a:p>
            <a:pPr lvl="1"/>
            <a:r>
              <a:rPr lang="en-US" dirty="0"/>
              <a:t>1. Geodetic Coordinates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Longitude (</a:t>
            </a:r>
            <a:r>
              <a:rPr lang="el-GR" dirty="0"/>
              <a:t>λ</a:t>
            </a:r>
            <a:r>
              <a:rPr lang="en-US" dirty="0"/>
              <a:t>) - Angle in Equatorial plane E or W from Greenwich Meridian</a:t>
            </a:r>
          </a:p>
          <a:p>
            <a:pPr lvl="3"/>
            <a:r>
              <a:rPr lang="en-US" dirty="0"/>
              <a:t>0°-180°W; 0°-180°E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Latitude (</a:t>
            </a:r>
            <a:r>
              <a:rPr lang="el-GR" dirty="0"/>
              <a:t>Φ</a:t>
            </a:r>
            <a:r>
              <a:rPr lang="en-US" dirty="0"/>
              <a:t>) - Angle in meridian N or</a:t>
            </a:r>
          </a:p>
          <a:p>
            <a:pPr lvl="3"/>
            <a:r>
              <a:rPr lang="en-US" dirty="0"/>
              <a:t>S of the Equator.</a:t>
            </a:r>
          </a:p>
          <a:p>
            <a:pPr lvl="3"/>
            <a:r>
              <a:rPr lang="en-US" dirty="0"/>
              <a:t> 0°-90°N; 0°-90°S</a:t>
            </a:r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39" name="Rectangle 20">
            <a:extLst>
              <a:ext uri="{FF2B5EF4-FFF2-40B4-BE49-F238E27FC236}">
                <a16:creationId xmlns:a16="http://schemas.microsoft.com/office/drawing/2014/main" id="{0026F527-6D9E-C6E8-9851-FAC4403A70C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434458" y="1540705"/>
            <a:ext cx="64761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Roboto Condensed Light" panose="02000000000000000000" pitchFamily="2" charset="0"/>
                <a:cs typeface="Roboto Condensed Light" panose="02000000000000000000" pitchFamily="2" charset="0"/>
              </a:rPr>
              <a:t>Geo N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sp>
        <p:nvSpPr>
          <p:cNvPr id="40" name="Rectangle 20">
            <a:extLst>
              <a:ext uri="{FF2B5EF4-FFF2-40B4-BE49-F238E27FC236}">
                <a16:creationId xmlns:a16="http://schemas.microsoft.com/office/drawing/2014/main" id="{78644A6E-FA55-D04D-2509-45017406008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741724" y="5059755"/>
            <a:ext cx="60112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Roboto Condensed Light" panose="02000000000000000000" pitchFamily="2" charset="0"/>
                <a:cs typeface="Roboto Condensed Light" panose="02000000000000000000" pitchFamily="2" charset="0"/>
              </a:rPr>
              <a:t>Geo 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B8DD771A-C650-0986-DC34-41434C8A4207}"/>
              </a:ext>
            </a:extLst>
          </p:cNvPr>
          <p:cNvGrpSpPr/>
          <p:nvPr/>
        </p:nvGrpSpPr>
        <p:grpSpPr>
          <a:xfrm>
            <a:off x="7769455" y="1081832"/>
            <a:ext cx="3246387" cy="3940943"/>
            <a:chOff x="7239645" y="1456281"/>
            <a:chExt cx="3246387" cy="3940943"/>
          </a:xfrm>
        </p:grpSpPr>
        <p:sp>
          <p:nvSpPr>
            <p:cNvPr id="95" name="Freeform 6">
              <a:extLst>
                <a:ext uri="{FF2B5EF4-FFF2-40B4-BE49-F238E27FC236}">
                  <a16:creationId xmlns:a16="http://schemas.microsoft.com/office/drawing/2014/main" id="{E7FE2AC6-97F1-25A2-D19D-CDCBAF16476B}"/>
                </a:ext>
              </a:extLst>
            </p:cNvPr>
            <p:cNvSpPr>
              <a:spLocks/>
            </p:cNvSpPr>
            <p:nvPr/>
          </p:nvSpPr>
          <p:spPr bwMode="auto">
            <a:xfrm rot="795328" flipH="1">
              <a:off x="7239645" y="2265981"/>
              <a:ext cx="3246387" cy="3131243"/>
            </a:xfrm>
            <a:custGeom>
              <a:avLst/>
              <a:gdLst>
                <a:gd name="T0" fmla="*/ 5608 w 5619"/>
                <a:gd name="T1" fmla="*/ 2245 h 4919"/>
                <a:gd name="T2" fmla="*/ 5523 w 5619"/>
                <a:gd name="T3" fmla="*/ 1823 h 4919"/>
                <a:gd name="T4" fmla="*/ 5355 w 5619"/>
                <a:gd name="T5" fmla="*/ 1420 h 4919"/>
                <a:gd name="T6" fmla="*/ 5111 w 5619"/>
                <a:gd name="T7" fmla="*/ 1049 h 4919"/>
                <a:gd name="T8" fmla="*/ 4796 w 5619"/>
                <a:gd name="T9" fmla="*/ 720 h 4919"/>
                <a:gd name="T10" fmla="*/ 4421 w 5619"/>
                <a:gd name="T11" fmla="*/ 445 h 4919"/>
                <a:gd name="T12" fmla="*/ 3997 w 5619"/>
                <a:gd name="T13" fmla="*/ 230 h 4919"/>
                <a:gd name="T14" fmla="*/ 3536 w 5619"/>
                <a:gd name="T15" fmla="*/ 84 h 4919"/>
                <a:gd name="T16" fmla="*/ 3054 w 5619"/>
                <a:gd name="T17" fmla="*/ 9 h 4919"/>
                <a:gd name="T18" fmla="*/ 2564 w 5619"/>
                <a:gd name="T19" fmla="*/ 9 h 4919"/>
                <a:gd name="T20" fmla="*/ 2082 w 5619"/>
                <a:gd name="T21" fmla="*/ 84 h 4919"/>
                <a:gd name="T22" fmla="*/ 1622 w 5619"/>
                <a:gd name="T23" fmla="*/ 230 h 4919"/>
                <a:gd name="T24" fmla="*/ 1198 w 5619"/>
                <a:gd name="T25" fmla="*/ 445 h 4919"/>
                <a:gd name="T26" fmla="*/ 823 w 5619"/>
                <a:gd name="T27" fmla="*/ 720 h 4919"/>
                <a:gd name="T28" fmla="*/ 508 w 5619"/>
                <a:gd name="T29" fmla="*/ 1049 h 4919"/>
                <a:gd name="T30" fmla="*/ 263 w 5619"/>
                <a:gd name="T31" fmla="*/ 1420 h 4919"/>
                <a:gd name="T32" fmla="*/ 96 w 5619"/>
                <a:gd name="T33" fmla="*/ 1823 h 4919"/>
                <a:gd name="T34" fmla="*/ 11 w 5619"/>
                <a:gd name="T35" fmla="*/ 2245 h 4919"/>
                <a:gd name="T36" fmla="*/ 11 w 5619"/>
                <a:gd name="T37" fmla="*/ 2674 h 4919"/>
                <a:gd name="T38" fmla="*/ 96 w 5619"/>
                <a:gd name="T39" fmla="*/ 3096 h 4919"/>
                <a:gd name="T40" fmla="*/ 263 w 5619"/>
                <a:gd name="T41" fmla="*/ 3499 h 4919"/>
                <a:gd name="T42" fmla="*/ 508 w 5619"/>
                <a:gd name="T43" fmla="*/ 3870 h 4919"/>
                <a:gd name="T44" fmla="*/ 823 w 5619"/>
                <a:gd name="T45" fmla="*/ 4199 h 4919"/>
                <a:gd name="T46" fmla="*/ 1198 w 5619"/>
                <a:gd name="T47" fmla="*/ 4474 h 4919"/>
                <a:gd name="T48" fmla="*/ 1622 w 5619"/>
                <a:gd name="T49" fmla="*/ 4689 h 4919"/>
                <a:gd name="T50" fmla="*/ 2082 w 5619"/>
                <a:gd name="T51" fmla="*/ 4835 h 4919"/>
                <a:gd name="T52" fmla="*/ 2564 w 5619"/>
                <a:gd name="T53" fmla="*/ 4910 h 4919"/>
                <a:gd name="T54" fmla="*/ 3054 w 5619"/>
                <a:gd name="T55" fmla="*/ 4910 h 4919"/>
                <a:gd name="T56" fmla="*/ 3536 w 5619"/>
                <a:gd name="T57" fmla="*/ 4835 h 4919"/>
                <a:gd name="T58" fmla="*/ 3997 w 5619"/>
                <a:gd name="T59" fmla="*/ 4689 h 4919"/>
                <a:gd name="T60" fmla="*/ 4421 w 5619"/>
                <a:gd name="T61" fmla="*/ 4474 h 4919"/>
                <a:gd name="T62" fmla="*/ 4796 w 5619"/>
                <a:gd name="T63" fmla="*/ 4199 h 4919"/>
                <a:gd name="T64" fmla="*/ 5111 w 5619"/>
                <a:gd name="T65" fmla="*/ 3870 h 4919"/>
                <a:gd name="T66" fmla="*/ 5355 w 5619"/>
                <a:gd name="T67" fmla="*/ 3499 h 4919"/>
                <a:gd name="T68" fmla="*/ 5523 w 5619"/>
                <a:gd name="T69" fmla="*/ 3096 h 4919"/>
                <a:gd name="T70" fmla="*/ 5608 w 5619"/>
                <a:gd name="T71" fmla="*/ 2674 h 4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619" h="4919">
                  <a:moveTo>
                    <a:pt x="5619" y="2460"/>
                  </a:moveTo>
                  <a:lnTo>
                    <a:pt x="5608" y="2245"/>
                  </a:lnTo>
                  <a:lnTo>
                    <a:pt x="5576" y="2032"/>
                  </a:lnTo>
                  <a:lnTo>
                    <a:pt x="5523" y="1823"/>
                  </a:lnTo>
                  <a:lnTo>
                    <a:pt x="5449" y="1618"/>
                  </a:lnTo>
                  <a:lnTo>
                    <a:pt x="5355" y="1420"/>
                  </a:lnTo>
                  <a:lnTo>
                    <a:pt x="5242" y="1230"/>
                  </a:lnTo>
                  <a:lnTo>
                    <a:pt x="5111" y="1049"/>
                  </a:lnTo>
                  <a:lnTo>
                    <a:pt x="4961" y="879"/>
                  </a:lnTo>
                  <a:lnTo>
                    <a:pt x="4796" y="720"/>
                  </a:lnTo>
                  <a:lnTo>
                    <a:pt x="4615" y="575"/>
                  </a:lnTo>
                  <a:lnTo>
                    <a:pt x="4421" y="445"/>
                  </a:lnTo>
                  <a:lnTo>
                    <a:pt x="4214" y="329"/>
                  </a:lnTo>
                  <a:lnTo>
                    <a:pt x="3997" y="230"/>
                  </a:lnTo>
                  <a:lnTo>
                    <a:pt x="3770" y="148"/>
                  </a:lnTo>
                  <a:lnTo>
                    <a:pt x="3536" y="84"/>
                  </a:lnTo>
                  <a:lnTo>
                    <a:pt x="3297" y="37"/>
                  </a:lnTo>
                  <a:lnTo>
                    <a:pt x="3054" y="9"/>
                  </a:lnTo>
                  <a:lnTo>
                    <a:pt x="2809" y="0"/>
                  </a:lnTo>
                  <a:lnTo>
                    <a:pt x="2564" y="9"/>
                  </a:lnTo>
                  <a:lnTo>
                    <a:pt x="2321" y="37"/>
                  </a:lnTo>
                  <a:lnTo>
                    <a:pt x="2082" y="84"/>
                  </a:lnTo>
                  <a:lnTo>
                    <a:pt x="1848" y="148"/>
                  </a:lnTo>
                  <a:lnTo>
                    <a:pt x="1622" y="230"/>
                  </a:lnTo>
                  <a:lnTo>
                    <a:pt x="1405" y="329"/>
                  </a:lnTo>
                  <a:lnTo>
                    <a:pt x="1198" y="445"/>
                  </a:lnTo>
                  <a:lnTo>
                    <a:pt x="1003" y="575"/>
                  </a:lnTo>
                  <a:lnTo>
                    <a:pt x="823" y="720"/>
                  </a:lnTo>
                  <a:lnTo>
                    <a:pt x="657" y="879"/>
                  </a:lnTo>
                  <a:lnTo>
                    <a:pt x="508" y="1049"/>
                  </a:lnTo>
                  <a:lnTo>
                    <a:pt x="376" y="1230"/>
                  </a:lnTo>
                  <a:lnTo>
                    <a:pt x="263" y="1420"/>
                  </a:lnTo>
                  <a:lnTo>
                    <a:pt x="169" y="1618"/>
                  </a:lnTo>
                  <a:lnTo>
                    <a:pt x="96" y="1823"/>
                  </a:lnTo>
                  <a:lnTo>
                    <a:pt x="43" y="2032"/>
                  </a:lnTo>
                  <a:lnTo>
                    <a:pt x="11" y="2245"/>
                  </a:lnTo>
                  <a:lnTo>
                    <a:pt x="0" y="2460"/>
                  </a:lnTo>
                  <a:lnTo>
                    <a:pt x="11" y="2674"/>
                  </a:lnTo>
                  <a:lnTo>
                    <a:pt x="43" y="2887"/>
                  </a:lnTo>
                  <a:lnTo>
                    <a:pt x="96" y="3096"/>
                  </a:lnTo>
                  <a:lnTo>
                    <a:pt x="169" y="3301"/>
                  </a:lnTo>
                  <a:lnTo>
                    <a:pt x="263" y="3499"/>
                  </a:lnTo>
                  <a:lnTo>
                    <a:pt x="376" y="3689"/>
                  </a:lnTo>
                  <a:lnTo>
                    <a:pt x="508" y="3870"/>
                  </a:lnTo>
                  <a:lnTo>
                    <a:pt x="657" y="4041"/>
                  </a:lnTo>
                  <a:lnTo>
                    <a:pt x="823" y="4199"/>
                  </a:lnTo>
                  <a:lnTo>
                    <a:pt x="1003" y="4344"/>
                  </a:lnTo>
                  <a:lnTo>
                    <a:pt x="1198" y="4474"/>
                  </a:lnTo>
                  <a:lnTo>
                    <a:pt x="1405" y="4590"/>
                  </a:lnTo>
                  <a:lnTo>
                    <a:pt x="1622" y="4689"/>
                  </a:lnTo>
                  <a:lnTo>
                    <a:pt x="1848" y="4771"/>
                  </a:lnTo>
                  <a:lnTo>
                    <a:pt x="2082" y="4835"/>
                  </a:lnTo>
                  <a:lnTo>
                    <a:pt x="2321" y="4882"/>
                  </a:lnTo>
                  <a:lnTo>
                    <a:pt x="2564" y="4910"/>
                  </a:lnTo>
                  <a:lnTo>
                    <a:pt x="2809" y="4919"/>
                  </a:lnTo>
                  <a:lnTo>
                    <a:pt x="3054" y="4910"/>
                  </a:lnTo>
                  <a:lnTo>
                    <a:pt x="3297" y="4882"/>
                  </a:lnTo>
                  <a:lnTo>
                    <a:pt x="3536" y="4835"/>
                  </a:lnTo>
                  <a:lnTo>
                    <a:pt x="3770" y="4771"/>
                  </a:lnTo>
                  <a:lnTo>
                    <a:pt x="3997" y="4689"/>
                  </a:lnTo>
                  <a:lnTo>
                    <a:pt x="4214" y="4590"/>
                  </a:lnTo>
                  <a:lnTo>
                    <a:pt x="4421" y="4474"/>
                  </a:lnTo>
                  <a:lnTo>
                    <a:pt x="4615" y="4344"/>
                  </a:lnTo>
                  <a:lnTo>
                    <a:pt x="4796" y="4199"/>
                  </a:lnTo>
                  <a:lnTo>
                    <a:pt x="4961" y="4041"/>
                  </a:lnTo>
                  <a:lnTo>
                    <a:pt x="5111" y="3870"/>
                  </a:lnTo>
                  <a:lnTo>
                    <a:pt x="5242" y="3689"/>
                  </a:lnTo>
                  <a:lnTo>
                    <a:pt x="5355" y="3499"/>
                  </a:lnTo>
                  <a:lnTo>
                    <a:pt x="5449" y="3301"/>
                  </a:lnTo>
                  <a:lnTo>
                    <a:pt x="5523" y="3096"/>
                  </a:lnTo>
                  <a:lnTo>
                    <a:pt x="5576" y="2887"/>
                  </a:lnTo>
                  <a:lnTo>
                    <a:pt x="5608" y="2674"/>
                  </a:lnTo>
                  <a:lnTo>
                    <a:pt x="5619" y="246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ea typeface="Roboto Condensed Light" panose="02000000000000000000" pitchFamily="2" charset="0"/>
                <a:cs typeface="Roboto Condensed Light" panose="02000000000000000000" pitchFamily="2" charset="0"/>
              </a:endParaRPr>
            </a:p>
          </p:txBody>
        </p:sp>
        <p:sp>
          <p:nvSpPr>
            <p:cNvPr id="96" name="Freeform 7">
              <a:extLst>
                <a:ext uri="{FF2B5EF4-FFF2-40B4-BE49-F238E27FC236}">
                  <a16:creationId xmlns:a16="http://schemas.microsoft.com/office/drawing/2014/main" id="{9EFECB6F-6409-3C59-A65B-B2A7F7D502DD}"/>
                </a:ext>
              </a:extLst>
            </p:cNvPr>
            <p:cNvSpPr>
              <a:spLocks/>
            </p:cNvSpPr>
            <p:nvPr/>
          </p:nvSpPr>
          <p:spPr bwMode="auto">
            <a:xfrm rot="795328" flipH="1">
              <a:off x="8094912" y="2176752"/>
              <a:ext cx="778295" cy="3131243"/>
            </a:xfrm>
            <a:custGeom>
              <a:avLst/>
              <a:gdLst>
                <a:gd name="T0" fmla="*/ 0 w 1347"/>
                <a:gd name="T1" fmla="*/ 4919 h 4919"/>
                <a:gd name="T2" fmla="*/ 118 w 1347"/>
                <a:gd name="T3" fmla="*/ 4910 h 4919"/>
                <a:gd name="T4" fmla="*/ 234 w 1347"/>
                <a:gd name="T5" fmla="*/ 4882 h 4919"/>
                <a:gd name="T6" fmla="*/ 349 w 1347"/>
                <a:gd name="T7" fmla="*/ 4835 h 4919"/>
                <a:gd name="T8" fmla="*/ 461 w 1347"/>
                <a:gd name="T9" fmla="*/ 4771 h 4919"/>
                <a:gd name="T10" fmla="*/ 570 w 1347"/>
                <a:gd name="T11" fmla="*/ 4689 h 4919"/>
                <a:gd name="T12" fmla="*/ 674 w 1347"/>
                <a:gd name="T13" fmla="*/ 4590 h 4919"/>
                <a:gd name="T14" fmla="*/ 773 w 1347"/>
                <a:gd name="T15" fmla="*/ 4474 h 4919"/>
                <a:gd name="T16" fmla="*/ 866 w 1347"/>
                <a:gd name="T17" fmla="*/ 4344 h 4919"/>
                <a:gd name="T18" fmla="*/ 953 w 1347"/>
                <a:gd name="T19" fmla="*/ 4199 h 4919"/>
                <a:gd name="T20" fmla="*/ 1032 w 1347"/>
                <a:gd name="T21" fmla="*/ 4041 h 4919"/>
                <a:gd name="T22" fmla="*/ 1104 w 1347"/>
                <a:gd name="T23" fmla="*/ 3870 h 4919"/>
                <a:gd name="T24" fmla="*/ 1167 w 1347"/>
                <a:gd name="T25" fmla="*/ 3689 h 4919"/>
                <a:gd name="T26" fmla="*/ 1221 w 1347"/>
                <a:gd name="T27" fmla="*/ 3499 h 4919"/>
                <a:gd name="T28" fmla="*/ 1266 w 1347"/>
                <a:gd name="T29" fmla="*/ 3301 h 4919"/>
                <a:gd name="T30" fmla="*/ 1301 w 1347"/>
                <a:gd name="T31" fmla="*/ 3096 h 4919"/>
                <a:gd name="T32" fmla="*/ 1327 w 1347"/>
                <a:gd name="T33" fmla="*/ 2887 h 4919"/>
                <a:gd name="T34" fmla="*/ 1342 w 1347"/>
                <a:gd name="T35" fmla="*/ 2674 h 4919"/>
                <a:gd name="T36" fmla="*/ 1347 w 1347"/>
                <a:gd name="T37" fmla="*/ 2460 h 4919"/>
                <a:gd name="T38" fmla="*/ 1342 w 1347"/>
                <a:gd name="T39" fmla="*/ 2245 h 4919"/>
                <a:gd name="T40" fmla="*/ 1327 w 1347"/>
                <a:gd name="T41" fmla="*/ 2032 h 4919"/>
                <a:gd name="T42" fmla="*/ 1301 w 1347"/>
                <a:gd name="T43" fmla="*/ 1823 h 4919"/>
                <a:gd name="T44" fmla="*/ 1266 w 1347"/>
                <a:gd name="T45" fmla="*/ 1618 h 4919"/>
                <a:gd name="T46" fmla="*/ 1221 w 1347"/>
                <a:gd name="T47" fmla="*/ 1420 h 4919"/>
                <a:gd name="T48" fmla="*/ 1167 w 1347"/>
                <a:gd name="T49" fmla="*/ 1230 h 4919"/>
                <a:gd name="T50" fmla="*/ 1104 w 1347"/>
                <a:gd name="T51" fmla="*/ 1049 h 4919"/>
                <a:gd name="T52" fmla="*/ 1032 w 1347"/>
                <a:gd name="T53" fmla="*/ 879 h 4919"/>
                <a:gd name="T54" fmla="*/ 953 w 1347"/>
                <a:gd name="T55" fmla="*/ 720 h 4919"/>
                <a:gd name="T56" fmla="*/ 866 w 1347"/>
                <a:gd name="T57" fmla="*/ 575 h 4919"/>
                <a:gd name="T58" fmla="*/ 773 w 1347"/>
                <a:gd name="T59" fmla="*/ 445 h 4919"/>
                <a:gd name="T60" fmla="*/ 674 w 1347"/>
                <a:gd name="T61" fmla="*/ 329 h 4919"/>
                <a:gd name="T62" fmla="*/ 570 w 1347"/>
                <a:gd name="T63" fmla="*/ 230 h 4919"/>
                <a:gd name="T64" fmla="*/ 461 w 1347"/>
                <a:gd name="T65" fmla="*/ 148 h 4919"/>
                <a:gd name="T66" fmla="*/ 349 w 1347"/>
                <a:gd name="T67" fmla="*/ 84 h 4919"/>
                <a:gd name="T68" fmla="*/ 234 w 1347"/>
                <a:gd name="T69" fmla="*/ 37 h 4919"/>
                <a:gd name="T70" fmla="*/ 118 w 1347"/>
                <a:gd name="T71" fmla="*/ 9 h 4919"/>
                <a:gd name="T72" fmla="*/ 0 w 1347"/>
                <a:gd name="T73" fmla="*/ 0 h 4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47" h="4919">
                  <a:moveTo>
                    <a:pt x="0" y="4919"/>
                  </a:moveTo>
                  <a:lnTo>
                    <a:pt x="118" y="4910"/>
                  </a:lnTo>
                  <a:lnTo>
                    <a:pt x="234" y="4882"/>
                  </a:lnTo>
                  <a:lnTo>
                    <a:pt x="349" y="4835"/>
                  </a:lnTo>
                  <a:lnTo>
                    <a:pt x="461" y="4771"/>
                  </a:lnTo>
                  <a:lnTo>
                    <a:pt x="570" y="4689"/>
                  </a:lnTo>
                  <a:lnTo>
                    <a:pt x="674" y="4590"/>
                  </a:lnTo>
                  <a:lnTo>
                    <a:pt x="773" y="4474"/>
                  </a:lnTo>
                  <a:lnTo>
                    <a:pt x="866" y="4344"/>
                  </a:lnTo>
                  <a:lnTo>
                    <a:pt x="953" y="4199"/>
                  </a:lnTo>
                  <a:lnTo>
                    <a:pt x="1032" y="4041"/>
                  </a:lnTo>
                  <a:lnTo>
                    <a:pt x="1104" y="3870"/>
                  </a:lnTo>
                  <a:lnTo>
                    <a:pt x="1167" y="3689"/>
                  </a:lnTo>
                  <a:lnTo>
                    <a:pt x="1221" y="3499"/>
                  </a:lnTo>
                  <a:lnTo>
                    <a:pt x="1266" y="3301"/>
                  </a:lnTo>
                  <a:lnTo>
                    <a:pt x="1301" y="3096"/>
                  </a:lnTo>
                  <a:lnTo>
                    <a:pt x="1327" y="2887"/>
                  </a:lnTo>
                  <a:lnTo>
                    <a:pt x="1342" y="2674"/>
                  </a:lnTo>
                  <a:lnTo>
                    <a:pt x="1347" y="2460"/>
                  </a:lnTo>
                  <a:lnTo>
                    <a:pt x="1342" y="2245"/>
                  </a:lnTo>
                  <a:lnTo>
                    <a:pt x="1327" y="2032"/>
                  </a:lnTo>
                  <a:lnTo>
                    <a:pt x="1301" y="1823"/>
                  </a:lnTo>
                  <a:lnTo>
                    <a:pt x="1266" y="1618"/>
                  </a:lnTo>
                  <a:lnTo>
                    <a:pt x="1221" y="1420"/>
                  </a:lnTo>
                  <a:lnTo>
                    <a:pt x="1167" y="1230"/>
                  </a:lnTo>
                  <a:lnTo>
                    <a:pt x="1104" y="1049"/>
                  </a:lnTo>
                  <a:lnTo>
                    <a:pt x="1032" y="879"/>
                  </a:lnTo>
                  <a:lnTo>
                    <a:pt x="953" y="720"/>
                  </a:lnTo>
                  <a:lnTo>
                    <a:pt x="866" y="575"/>
                  </a:lnTo>
                  <a:lnTo>
                    <a:pt x="773" y="445"/>
                  </a:lnTo>
                  <a:lnTo>
                    <a:pt x="674" y="329"/>
                  </a:lnTo>
                  <a:lnTo>
                    <a:pt x="570" y="230"/>
                  </a:lnTo>
                  <a:lnTo>
                    <a:pt x="461" y="148"/>
                  </a:lnTo>
                  <a:lnTo>
                    <a:pt x="349" y="84"/>
                  </a:lnTo>
                  <a:lnTo>
                    <a:pt x="234" y="37"/>
                  </a:lnTo>
                  <a:lnTo>
                    <a:pt x="118" y="9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ea typeface="Roboto Condensed Light" panose="02000000000000000000" pitchFamily="2" charset="0"/>
                <a:cs typeface="Roboto Condensed Light" panose="02000000000000000000" pitchFamily="2" charset="0"/>
              </a:endParaRPr>
            </a:p>
          </p:txBody>
        </p:sp>
        <p:sp>
          <p:nvSpPr>
            <p:cNvPr id="97" name="Line 8">
              <a:extLst>
                <a:ext uri="{FF2B5EF4-FFF2-40B4-BE49-F238E27FC236}">
                  <a16:creationId xmlns:a16="http://schemas.microsoft.com/office/drawing/2014/main" id="{7DC3D00A-3630-30CC-8979-616085BA800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795328" flipH="1">
              <a:off x="8862839" y="2265981"/>
              <a:ext cx="0" cy="313124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ea typeface="Roboto Condensed Light" panose="02000000000000000000" pitchFamily="2" charset="0"/>
                <a:cs typeface="Roboto Condensed Light" panose="02000000000000000000" pitchFamily="2" charset="0"/>
              </a:endParaRPr>
            </a:p>
          </p:txBody>
        </p:sp>
        <p:sp>
          <p:nvSpPr>
            <p:cNvPr id="98" name="Freeform 9">
              <a:extLst>
                <a:ext uri="{FF2B5EF4-FFF2-40B4-BE49-F238E27FC236}">
                  <a16:creationId xmlns:a16="http://schemas.microsoft.com/office/drawing/2014/main" id="{A4BB663A-55A6-ED99-E99C-9452A5AA9B92}"/>
                </a:ext>
              </a:extLst>
            </p:cNvPr>
            <p:cNvSpPr>
              <a:spLocks/>
            </p:cNvSpPr>
            <p:nvPr/>
          </p:nvSpPr>
          <p:spPr bwMode="auto">
            <a:xfrm rot="795328" flipH="1">
              <a:off x="7239645" y="3559793"/>
              <a:ext cx="3246387" cy="543619"/>
            </a:xfrm>
            <a:custGeom>
              <a:avLst/>
              <a:gdLst>
                <a:gd name="T0" fmla="*/ 5608 w 5619"/>
                <a:gd name="T1" fmla="*/ 389 h 853"/>
                <a:gd name="T2" fmla="*/ 5523 w 5619"/>
                <a:gd name="T3" fmla="*/ 316 h 853"/>
                <a:gd name="T4" fmla="*/ 5355 w 5619"/>
                <a:gd name="T5" fmla="*/ 246 h 853"/>
                <a:gd name="T6" fmla="*/ 5111 w 5619"/>
                <a:gd name="T7" fmla="*/ 182 h 853"/>
                <a:gd name="T8" fmla="*/ 4796 w 5619"/>
                <a:gd name="T9" fmla="*/ 125 h 853"/>
                <a:gd name="T10" fmla="*/ 4421 w 5619"/>
                <a:gd name="T11" fmla="*/ 77 h 853"/>
                <a:gd name="T12" fmla="*/ 3997 w 5619"/>
                <a:gd name="T13" fmla="*/ 40 h 853"/>
                <a:gd name="T14" fmla="*/ 3536 w 5619"/>
                <a:gd name="T15" fmla="*/ 15 h 853"/>
                <a:gd name="T16" fmla="*/ 3054 w 5619"/>
                <a:gd name="T17" fmla="*/ 2 h 853"/>
                <a:gd name="T18" fmla="*/ 2564 w 5619"/>
                <a:gd name="T19" fmla="*/ 2 h 853"/>
                <a:gd name="T20" fmla="*/ 2082 w 5619"/>
                <a:gd name="T21" fmla="*/ 15 h 853"/>
                <a:gd name="T22" fmla="*/ 1622 w 5619"/>
                <a:gd name="T23" fmla="*/ 40 h 853"/>
                <a:gd name="T24" fmla="*/ 1198 w 5619"/>
                <a:gd name="T25" fmla="*/ 77 h 853"/>
                <a:gd name="T26" fmla="*/ 823 w 5619"/>
                <a:gd name="T27" fmla="*/ 125 h 853"/>
                <a:gd name="T28" fmla="*/ 508 w 5619"/>
                <a:gd name="T29" fmla="*/ 182 h 853"/>
                <a:gd name="T30" fmla="*/ 263 w 5619"/>
                <a:gd name="T31" fmla="*/ 246 h 853"/>
                <a:gd name="T32" fmla="*/ 96 w 5619"/>
                <a:gd name="T33" fmla="*/ 316 h 853"/>
                <a:gd name="T34" fmla="*/ 11 w 5619"/>
                <a:gd name="T35" fmla="*/ 389 h 853"/>
                <a:gd name="T36" fmla="*/ 11 w 5619"/>
                <a:gd name="T37" fmla="*/ 464 h 853"/>
                <a:gd name="T38" fmla="*/ 96 w 5619"/>
                <a:gd name="T39" fmla="*/ 537 h 853"/>
                <a:gd name="T40" fmla="*/ 263 w 5619"/>
                <a:gd name="T41" fmla="*/ 607 h 853"/>
                <a:gd name="T42" fmla="*/ 508 w 5619"/>
                <a:gd name="T43" fmla="*/ 671 h 853"/>
                <a:gd name="T44" fmla="*/ 823 w 5619"/>
                <a:gd name="T45" fmla="*/ 728 h 853"/>
                <a:gd name="T46" fmla="*/ 1198 w 5619"/>
                <a:gd name="T47" fmla="*/ 776 h 853"/>
                <a:gd name="T48" fmla="*/ 1622 w 5619"/>
                <a:gd name="T49" fmla="*/ 813 h 853"/>
                <a:gd name="T50" fmla="*/ 2082 w 5619"/>
                <a:gd name="T51" fmla="*/ 838 h 853"/>
                <a:gd name="T52" fmla="*/ 2564 w 5619"/>
                <a:gd name="T53" fmla="*/ 851 h 853"/>
                <a:gd name="T54" fmla="*/ 3054 w 5619"/>
                <a:gd name="T55" fmla="*/ 851 h 853"/>
                <a:gd name="T56" fmla="*/ 3536 w 5619"/>
                <a:gd name="T57" fmla="*/ 838 h 853"/>
                <a:gd name="T58" fmla="*/ 3997 w 5619"/>
                <a:gd name="T59" fmla="*/ 813 h 853"/>
                <a:gd name="T60" fmla="*/ 4421 w 5619"/>
                <a:gd name="T61" fmla="*/ 776 h 853"/>
                <a:gd name="T62" fmla="*/ 4796 w 5619"/>
                <a:gd name="T63" fmla="*/ 728 h 853"/>
                <a:gd name="T64" fmla="*/ 5111 w 5619"/>
                <a:gd name="T65" fmla="*/ 671 h 853"/>
                <a:gd name="T66" fmla="*/ 5355 w 5619"/>
                <a:gd name="T67" fmla="*/ 607 h 853"/>
                <a:gd name="T68" fmla="*/ 5523 w 5619"/>
                <a:gd name="T69" fmla="*/ 537 h 853"/>
                <a:gd name="T70" fmla="*/ 5608 w 5619"/>
                <a:gd name="T71" fmla="*/ 464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619" h="853">
                  <a:moveTo>
                    <a:pt x="5619" y="427"/>
                  </a:moveTo>
                  <a:lnTo>
                    <a:pt x="5608" y="389"/>
                  </a:lnTo>
                  <a:lnTo>
                    <a:pt x="5576" y="353"/>
                  </a:lnTo>
                  <a:lnTo>
                    <a:pt x="5523" y="316"/>
                  </a:lnTo>
                  <a:lnTo>
                    <a:pt x="5449" y="281"/>
                  </a:lnTo>
                  <a:lnTo>
                    <a:pt x="5355" y="246"/>
                  </a:lnTo>
                  <a:lnTo>
                    <a:pt x="5242" y="213"/>
                  </a:lnTo>
                  <a:lnTo>
                    <a:pt x="5111" y="182"/>
                  </a:lnTo>
                  <a:lnTo>
                    <a:pt x="4961" y="153"/>
                  </a:lnTo>
                  <a:lnTo>
                    <a:pt x="4796" y="125"/>
                  </a:lnTo>
                  <a:lnTo>
                    <a:pt x="4615" y="100"/>
                  </a:lnTo>
                  <a:lnTo>
                    <a:pt x="4421" y="77"/>
                  </a:lnTo>
                  <a:lnTo>
                    <a:pt x="4214" y="57"/>
                  </a:lnTo>
                  <a:lnTo>
                    <a:pt x="3997" y="40"/>
                  </a:lnTo>
                  <a:lnTo>
                    <a:pt x="3770" y="26"/>
                  </a:lnTo>
                  <a:lnTo>
                    <a:pt x="3536" y="15"/>
                  </a:lnTo>
                  <a:lnTo>
                    <a:pt x="3297" y="7"/>
                  </a:lnTo>
                  <a:lnTo>
                    <a:pt x="3054" y="2"/>
                  </a:lnTo>
                  <a:lnTo>
                    <a:pt x="2809" y="0"/>
                  </a:lnTo>
                  <a:lnTo>
                    <a:pt x="2564" y="2"/>
                  </a:lnTo>
                  <a:lnTo>
                    <a:pt x="2321" y="7"/>
                  </a:lnTo>
                  <a:lnTo>
                    <a:pt x="2082" y="15"/>
                  </a:lnTo>
                  <a:lnTo>
                    <a:pt x="1848" y="26"/>
                  </a:lnTo>
                  <a:lnTo>
                    <a:pt x="1622" y="40"/>
                  </a:lnTo>
                  <a:lnTo>
                    <a:pt x="1405" y="57"/>
                  </a:lnTo>
                  <a:lnTo>
                    <a:pt x="1198" y="77"/>
                  </a:lnTo>
                  <a:lnTo>
                    <a:pt x="1003" y="100"/>
                  </a:lnTo>
                  <a:lnTo>
                    <a:pt x="823" y="125"/>
                  </a:lnTo>
                  <a:lnTo>
                    <a:pt x="657" y="153"/>
                  </a:lnTo>
                  <a:lnTo>
                    <a:pt x="508" y="182"/>
                  </a:lnTo>
                  <a:lnTo>
                    <a:pt x="376" y="213"/>
                  </a:lnTo>
                  <a:lnTo>
                    <a:pt x="263" y="246"/>
                  </a:lnTo>
                  <a:lnTo>
                    <a:pt x="169" y="281"/>
                  </a:lnTo>
                  <a:lnTo>
                    <a:pt x="96" y="316"/>
                  </a:lnTo>
                  <a:lnTo>
                    <a:pt x="43" y="353"/>
                  </a:lnTo>
                  <a:lnTo>
                    <a:pt x="11" y="389"/>
                  </a:lnTo>
                  <a:lnTo>
                    <a:pt x="0" y="427"/>
                  </a:lnTo>
                  <a:lnTo>
                    <a:pt x="11" y="464"/>
                  </a:lnTo>
                  <a:lnTo>
                    <a:pt x="43" y="501"/>
                  </a:lnTo>
                  <a:lnTo>
                    <a:pt x="96" y="537"/>
                  </a:lnTo>
                  <a:lnTo>
                    <a:pt x="169" y="572"/>
                  </a:lnTo>
                  <a:lnTo>
                    <a:pt x="263" y="607"/>
                  </a:lnTo>
                  <a:lnTo>
                    <a:pt x="376" y="640"/>
                  </a:lnTo>
                  <a:lnTo>
                    <a:pt x="508" y="671"/>
                  </a:lnTo>
                  <a:lnTo>
                    <a:pt x="657" y="701"/>
                  </a:lnTo>
                  <a:lnTo>
                    <a:pt x="823" y="728"/>
                  </a:lnTo>
                  <a:lnTo>
                    <a:pt x="1003" y="753"/>
                  </a:lnTo>
                  <a:lnTo>
                    <a:pt x="1198" y="776"/>
                  </a:lnTo>
                  <a:lnTo>
                    <a:pt x="1405" y="796"/>
                  </a:lnTo>
                  <a:lnTo>
                    <a:pt x="1622" y="813"/>
                  </a:lnTo>
                  <a:lnTo>
                    <a:pt x="1848" y="827"/>
                  </a:lnTo>
                  <a:lnTo>
                    <a:pt x="2082" y="838"/>
                  </a:lnTo>
                  <a:lnTo>
                    <a:pt x="2321" y="846"/>
                  </a:lnTo>
                  <a:lnTo>
                    <a:pt x="2564" y="851"/>
                  </a:lnTo>
                  <a:lnTo>
                    <a:pt x="2809" y="853"/>
                  </a:lnTo>
                  <a:lnTo>
                    <a:pt x="3054" y="851"/>
                  </a:lnTo>
                  <a:lnTo>
                    <a:pt x="3297" y="846"/>
                  </a:lnTo>
                  <a:lnTo>
                    <a:pt x="3536" y="838"/>
                  </a:lnTo>
                  <a:lnTo>
                    <a:pt x="3770" y="827"/>
                  </a:lnTo>
                  <a:lnTo>
                    <a:pt x="3997" y="813"/>
                  </a:lnTo>
                  <a:lnTo>
                    <a:pt x="4214" y="796"/>
                  </a:lnTo>
                  <a:lnTo>
                    <a:pt x="4421" y="776"/>
                  </a:lnTo>
                  <a:lnTo>
                    <a:pt x="4615" y="753"/>
                  </a:lnTo>
                  <a:lnTo>
                    <a:pt x="4796" y="728"/>
                  </a:lnTo>
                  <a:lnTo>
                    <a:pt x="4961" y="701"/>
                  </a:lnTo>
                  <a:lnTo>
                    <a:pt x="5111" y="671"/>
                  </a:lnTo>
                  <a:lnTo>
                    <a:pt x="5242" y="640"/>
                  </a:lnTo>
                  <a:lnTo>
                    <a:pt x="5355" y="607"/>
                  </a:lnTo>
                  <a:lnTo>
                    <a:pt x="5449" y="572"/>
                  </a:lnTo>
                  <a:lnTo>
                    <a:pt x="5523" y="537"/>
                  </a:lnTo>
                  <a:lnTo>
                    <a:pt x="5576" y="501"/>
                  </a:lnTo>
                  <a:lnTo>
                    <a:pt x="5608" y="464"/>
                  </a:lnTo>
                  <a:lnTo>
                    <a:pt x="5619" y="427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ea typeface="Roboto Condensed Light" panose="02000000000000000000" pitchFamily="2" charset="0"/>
                <a:cs typeface="Roboto Condensed Light" panose="02000000000000000000" pitchFamily="2" charset="0"/>
              </a:endParaRPr>
            </a:p>
          </p:txBody>
        </p: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D89673A6-829E-D033-137B-993C305A8293}"/>
                </a:ext>
              </a:extLst>
            </p:cNvPr>
            <p:cNvGrpSpPr/>
            <p:nvPr/>
          </p:nvGrpSpPr>
          <p:grpSpPr>
            <a:xfrm>
              <a:off x="8062112" y="3820918"/>
              <a:ext cx="798810" cy="78013"/>
              <a:chOff x="8062112" y="3820918"/>
              <a:chExt cx="798810" cy="78013"/>
            </a:xfrm>
          </p:grpSpPr>
          <p:sp>
            <p:nvSpPr>
              <p:cNvPr id="131" name="Line 10">
                <a:extLst>
                  <a:ext uri="{FF2B5EF4-FFF2-40B4-BE49-F238E27FC236}">
                    <a16:creationId xmlns:a16="http://schemas.microsoft.com/office/drawing/2014/main" id="{464254AF-5A80-B231-1F02-2347019788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795328" flipV="1">
                <a:off x="8062112" y="3870391"/>
                <a:ext cx="90041" cy="2854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ea typeface="Roboto Condensed Light" panose="02000000000000000000" pitchFamily="2" charset="0"/>
                  <a:cs typeface="Roboto Condensed Light" panose="02000000000000000000" pitchFamily="2" charset="0"/>
                </a:endParaRPr>
              </a:p>
            </p:txBody>
          </p:sp>
          <p:sp>
            <p:nvSpPr>
              <p:cNvPr id="132" name="Line 11">
                <a:extLst>
                  <a:ext uri="{FF2B5EF4-FFF2-40B4-BE49-F238E27FC236}">
                    <a16:creationId xmlns:a16="http://schemas.microsoft.com/office/drawing/2014/main" id="{C61DF481-7E37-F44C-A2D3-DFA5C5C19C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795328" flipV="1">
                <a:off x="8203835" y="3860492"/>
                <a:ext cx="90041" cy="2854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ea typeface="Roboto Condensed Light" panose="02000000000000000000" pitchFamily="2" charset="0"/>
                  <a:cs typeface="Roboto Condensed Light" panose="02000000000000000000" pitchFamily="2" charset="0"/>
                </a:endParaRPr>
              </a:p>
            </p:txBody>
          </p:sp>
          <p:sp>
            <p:nvSpPr>
              <p:cNvPr id="133" name="Line 12">
                <a:extLst>
                  <a:ext uri="{FF2B5EF4-FFF2-40B4-BE49-F238E27FC236}">
                    <a16:creationId xmlns:a16="http://schemas.microsoft.com/office/drawing/2014/main" id="{0D637929-E53C-E934-60CB-CE8B0A7E81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795328" flipV="1">
                <a:off x="8345713" y="3850612"/>
                <a:ext cx="90041" cy="2718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ea typeface="Roboto Condensed Light" panose="02000000000000000000" pitchFamily="2" charset="0"/>
                  <a:cs typeface="Roboto Condensed Light" panose="02000000000000000000" pitchFamily="2" charset="0"/>
                </a:endParaRPr>
              </a:p>
            </p:txBody>
          </p:sp>
          <p:sp>
            <p:nvSpPr>
              <p:cNvPr id="134" name="Line 13">
                <a:extLst>
                  <a:ext uri="{FF2B5EF4-FFF2-40B4-BE49-F238E27FC236}">
                    <a16:creationId xmlns:a16="http://schemas.microsoft.com/office/drawing/2014/main" id="{07FD5DA4-B510-F86D-1685-6F185BB8B4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795328" flipV="1">
                <a:off x="8487280" y="3840696"/>
                <a:ext cx="90041" cy="2854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ea typeface="Roboto Condensed Light" panose="02000000000000000000" pitchFamily="2" charset="0"/>
                  <a:cs typeface="Roboto Condensed Light" panose="02000000000000000000" pitchFamily="2" charset="0"/>
                </a:endParaRPr>
              </a:p>
            </p:txBody>
          </p:sp>
          <p:sp>
            <p:nvSpPr>
              <p:cNvPr id="135" name="Line 14">
                <a:extLst>
                  <a:ext uri="{FF2B5EF4-FFF2-40B4-BE49-F238E27FC236}">
                    <a16:creationId xmlns:a16="http://schemas.microsoft.com/office/drawing/2014/main" id="{8026612A-0FFD-628B-0073-29545F62E2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795328" flipV="1">
                <a:off x="8629003" y="3830798"/>
                <a:ext cx="90041" cy="2854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ea typeface="Roboto Condensed Light" panose="02000000000000000000" pitchFamily="2" charset="0"/>
                  <a:cs typeface="Roboto Condensed Light" panose="02000000000000000000" pitchFamily="2" charset="0"/>
                </a:endParaRPr>
              </a:p>
            </p:txBody>
          </p:sp>
          <p:sp>
            <p:nvSpPr>
              <p:cNvPr id="136" name="Line 15">
                <a:extLst>
                  <a:ext uri="{FF2B5EF4-FFF2-40B4-BE49-F238E27FC236}">
                    <a16:creationId xmlns:a16="http://schemas.microsoft.com/office/drawing/2014/main" id="{E1D119F6-62A0-FF55-0809-D568874118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795328" flipV="1">
                <a:off x="8770881" y="3820918"/>
                <a:ext cx="90041" cy="2718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ea typeface="Roboto Condensed Light" panose="02000000000000000000" pitchFamily="2" charset="0"/>
                  <a:cs typeface="Roboto Condensed Light" panose="02000000000000000000" pitchFamily="2" charset="0"/>
                </a:endParaRPr>
              </a:p>
            </p:txBody>
          </p:sp>
        </p:grpSp>
        <p:sp>
          <p:nvSpPr>
            <p:cNvPr id="100" name="Line 16">
              <a:extLst>
                <a:ext uri="{FF2B5EF4-FFF2-40B4-BE49-F238E27FC236}">
                  <a16:creationId xmlns:a16="http://schemas.microsoft.com/office/drawing/2014/main" id="{50D0B02E-E6F5-3B7E-E6EB-D2BF5D4F51A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795328" flipH="1" flipV="1">
              <a:off x="8083399" y="1619798"/>
              <a:ext cx="486382" cy="11854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ea typeface="Roboto Condensed Light" panose="02000000000000000000" pitchFamily="2" charset="0"/>
                <a:cs typeface="Roboto Condensed Light" panose="02000000000000000000" pitchFamily="2" charset="0"/>
              </a:endParaRPr>
            </a:p>
          </p:txBody>
        </p:sp>
        <p:sp>
          <p:nvSpPr>
            <p:cNvPr id="101" name="Line 17">
              <a:extLst>
                <a:ext uri="{FF2B5EF4-FFF2-40B4-BE49-F238E27FC236}">
                  <a16:creationId xmlns:a16="http://schemas.microsoft.com/office/drawing/2014/main" id="{F846059B-D64A-0FAA-F071-5ED9DB7D9CD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795328" flipH="1" flipV="1">
              <a:off x="8237684" y="2898687"/>
              <a:ext cx="650018" cy="1579212"/>
            </a:xfrm>
            <a:prstGeom prst="line">
              <a:avLst/>
            </a:prstGeom>
            <a:noFill/>
            <a:ln w="3175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ea typeface="Roboto Condensed Light" panose="02000000000000000000" pitchFamily="2" charset="0"/>
                <a:cs typeface="Roboto Condensed Light" panose="02000000000000000000" pitchFamily="2" charset="0"/>
              </a:endParaRPr>
            </a:p>
          </p:txBody>
        </p:sp>
        <p:sp>
          <p:nvSpPr>
            <p:cNvPr id="102" name="Freeform 18">
              <a:extLst>
                <a:ext uri="{FF2B5EF4-FFF2-40B4-BE49-F238E27FC236}">
                  <a16:creationId xmlns:a16="http://schemas.microsoft.com/office/drawing/2014/main" id="{4B583DE9-BE63-B67F-3DBA-DCE788712949}"/>
                </a:ext>
              </a:extLst>
            </p:cNvPr>
            <p:cNvSpPr>
              <a:spLocks/>
            </p:cNvSpPr>
            <p:nvPr/>
          </p:nvSpPr>
          <p:spPr bwMode="auto">
            <a:xfrm rot="795328" flipH="1">
              <a:off x="8411845" y="2832883"/>
              <a:ext cx="30836" cy="20386"/>
            </a:xfrm>
            <a:custGeom>
              <a:avLst/>
              <a:gdLst>
                <a:gd name="T0" fmla="*/ 54 w 55"/>
                <a:gd name="T1" fmla="*/ 5 h 32"/>
                <a:gd name="T2" fmla="*/ 53 w 55"/>
                <a:gd name="T3" fmla="*/ 3 h 32"/>
                <a:gd name="T4" fmla="*/ 50 w 55"/>
                <a:gd name="T5" fmla="*/ 2 h 32"/>
                <a:gd name="T6" fmla="*/ 47 w 55"/>
                <a:gd name="T7" fmla="*/ 1 h 32"/>
                <a:gd name="T8" fmla="*/ 44 w 55"/>
                <a:gd name="T9" fmla="*/ 0 h 32"/>
                <a:gd name="T10" fmla="*/ 40 w 55"/>
                <a:gd name="T11" fmla="*/ 0 h 32"/>
                <a:gd name="T12" fmla="*/ 35 w 55"/>
                <a:gd name="T13" fmla="*/ 1 h 32"/>
                <a:gd name="T14" fmla="*/ 30 w 55"/>
                <a:gd name="T15" fmla="*/ 2 h 32"/>
                <a:gd name="T16" fmla="*/ 26 w 55"/>
                <a:gd name="T17" fmla="*/ 3 h 32"/>
                <a:gd name="T18" fmla="*/ 21 w 55"/>
                <a:gd name="T19" fmla="*/ 5 h 32"/>
                <a:gd name="T20" fmla="*/ 16 w 55"/>
                <a:gd name="T21" fmla="*/ 7 h 32"/>
                <a:gd name="T22" fmla="*/ 12 w 55"/>
                <a:gd name="T23" fmla="*/ 10 h 32"/>
                <a:gd name="T24" fmla="*/ 8 w 55"/>
                <a:gd name="T25" fmla="*/ 12 h 32"/>
                <a:gd name="T26" fmla="*/ 5 w 55"/>
                <a:gd name="T27" fmla="*/ 15 h 32"/>
                <a:gd name="T28" fmla="*/ 3 w 55"/>
                <a:gd name="T29" fmla="*/ 18 h 32"/>
                <a:gd name="T30" fmla="*/ 1 w 55"/>
                <a:gd name="T31" fmla="*/ 21 h 32"/>
                <a:gd name="T32" fmla="*/ 0 w 55"/>
                <a:gd name="T33" fmla="*/ 23 h 32"/>
                <a:gd name="T34" fmla="*/ 0 w 55"/>
                <a:gd name="T35" fmla="*/ 26 h 32"/>
                <a:gd name="T36" fmla="*/ 1 w 55"/>
                <a:gd name="T37" fmla="*/ 28 h 32"/>
                <a:gd name="T38" fmla="*/ 3 w 55"/>
                <a:gd name="T39" fmla="*/ 29 h 32"/>
                <a:gd name="T40" fmla="*/ 5 w 55"/>
                <a:gd name="T41" fmla="*/ 31 h 32"/>
                <a:gd name="T42" fmla="*/ 8 w 55"/>
                <a:gd name="T43" fmla="*/ 32 h 32"/>
                <a:gd name="T44" fmla="*/ 12 w 55"/>
                <a:gd name="T45" fmla="*/ 32 h 32"/>
                <a:gd name="T46" fmla="*/ 16 w 55"/>
                <a:gd name="T47" fmla="*/ 32 h 32"/>
                <a:gd name="T48" fmla="*/ 21 w 55"/>
                <a:gd name="T49" fmla="*/ 31 h 32"/>
                <a:gd name="T50" fmla="*/ 25 w 55"/>
                <a:gd name="T51" fmla="*/ 30 h 32"/>
                <a:gd name="T52" fmla="*/ 30 w 55"/>
                <a:gd name="T53" fmla="*/ 29 h 32"/>
                <a:gd name="T54" fmla="*/ 35 w 55"/>
                <a:gd name="T55" fmla="*/ 27 h 32"/>
                <a:gd name="T56" fmla="*/ 39 w 55"/>
                <a:gd name="T57" fmla="*/ 25 h 32"/>
                <a:gd name="T58" fmla="*/ 43 w 55"/>
                <a:gd name="T59" fmla="*/ 23 h 32"/>
                <a:gd name="T60" fmla="*/ 47 w 55"/>
                <a:gd name="T61" fmla="*/ 20 h 32"/>
                <a:gd name="T62" fmla="*/ 50 w 55"/>
                <a:gd name="T63" fmla="*/ 17 h 32"/>
                <a:gd name="T64" fmla="*/ 53 w 55"/>
                <a:gd name="T65" fmla="*/ 14 h 32"/>
                <a:gd name="T66" fmla="*/ 54 w 55"/>
                <a:gd name="T67" fmla="*/ 12 h 32"/>
                <a:gd name="T68" fmla="*/ 55 w 55"/>
                <a:gd name="T69" fmla="*/ 9 h 32"/>
                <a:gd name="T70" fmla="*/ 55 w 55"/>
                <a:gd name="T71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5" h="32">
                  <a:moveTo>
                    <a:pt x="55" y="6"/>
                  </a:moveTo>
                  <a:lnTo>
                    <a:pt x="54" y="5"/>
                  </a:lnTo>
                  <a:lnTo>
                    <a:pt x="54" y="4"/>
                  </a:lnTo>
                  <a:lnTo>
                    <a:pt x="53" y="3"/>
                  </a:lnTo>
                  <a:lnTo>
                    <a:pt x="52" y="2"/>
                  </a:lnTo>
                  <a:lnTo>
                    <a:pt x="50" y="2"/>
                  </a:lnTo>
                  <a:lnTo>
                    <a:pt x="49" y="1"/>
                  </a:lnTo>
                  <a:lnTo>
                    <a:pt x="47" y="1"/>
                  </a:lnTo>
                  <a:lnTo>
                    <a:pt x="46" y="1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7" y="1"/>
                  </a:lnTo>
                  <a:lnTo>
                    <a:pt x="35" y="1"/>
                  </a:lnTo>
                  <a:lnTo>
                    <a:pt x="33" y="1"/>
                  </a:lnTo>
                  <a:lnTo>
                    <a:pt x="30" y="2"/>
                  </a:lnTo>
                  <a:lnTo>
                    <a:pt x="28" y="3"/>
                  </a:lnTo>
                  <a:lnTo>
                    <a:pt x="26" y="3"/>
                  </a:lnTo>
                  <a:lnTo>
                    <a:pt x="23" y="4"/>
                  </a:lnTo>
                  <a:lnTo>
                    <a:pt x="21" y="5"/>
                  </a:lnTo>
                  <a:lnTo>
                    <a:pt x="19" y="6"/>
                  </a:lnTo>
                  <a:lnTo>
                    <a:pt x="16" y="7"/>
                  </a:lnTo>
                  <a:lnTo>
                    <a:pt x="14" y="9"/>
                  </a:lnTo>
                  <a:lnTo>
                    <a:pt x="12" y="10"/>
                  </a:lnTo>
                  <a:lnTo>
                    <a:pt x="10" y="11"/>
                  </a:lnTo>
                  <a:lnTo>
                    <a:pt x="8" y="12"/>
                  </a:lnTo>
                  <a:lnTo>
                    <a:pt x="7" y="14"/>
                  </a:lnTo>
                  <a:lnTo>
                    <a:pt x="5" y="15"/>
                  </a:lnTo>
                  <a:lnTo>
                    <a:pt x="4" y="16"/>
                  </a:lnTo>
                  <a:lnTo>
                    <a:pt x="3" y="18"/>
                  </a:lnTo>
                  <a:lnTo>
                    <a:pt x="2" y="19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1" y="27"/>
                  </a:lnTo>
                  <a:lnTo>
                    <a:pt x="1" y="28"/>
                  </a:lnTo>
                  <a:lnTo>
                    <a:pt x="2" y="29"/>
                  </a:lnTo>
                  <a:lnTo>
                    <a:pt x="3" y="29"/>
                  </a:lnTo>
                  <a:lnTo>
                    <a:pt x="4" y="30"/>
                  </a:lnTo>
                  <a:lnTo>
                    <a:pt x="5" y="31"/>
                  </a:lnTo>
                  <a:lnTo>
                    <a:pt x="7" y="31"/>
                  </a:lnTo>
                  <a:lnTo>
                    <a:pt x="8" y="32"/>
                  </a:lnTo>
                  <a:lnTo>
                    <a:pt x="10" y="32"/>
                  </a:lnTo>
                  <a:lnTo>
                    <a:pt x="12" y="32"/>
                  </a:lnTo>
                  <a:lnTo>
                    <a:pt x="14" y="32"/>
                  </a:lnTo>
                  <a:lnTo>
                    <a:pt x="16" y="32"/>
                  </a:lnTo>
                  <a:lnTo>
                    <a:pt x="18" y="32"/>
                  </a:lnTo>
                  <a:lnTo>
                    <a:pt x="21" y="31"/>
                  </a:lnTo>
                  <a:lnTo>
                    <a:pt x="23" y="31"/>
                  </a:lnTo>
                  <a:lnTo>
                    <a:pt x="25" y="30"/>
                  </a:lnTo>
                  <a:lnTo>
                    <a:pt x="28" y="30"/>
                  </a:lnTo>
                  <a:lnTo>
                    <a:pt x="30" y="29"/>
                  </a:lnTo>
                  <a:lnTo>
                    <a:pt x="32" y="28"/>
                  </a:lnTo>
                  <a:lnTo>
                    <a:pt x="35" y="27"/>
                  </a:lnTo>
                  <a:lnTo>
                    <a:pt x="37" y="26"/>
                  </a:lnTo>
                  <a:lnTo>
                    <a:pt x="39" y="25"/>
                  </a:lnTo>
                  <a:lnTo>
                    <a:pt x="41" y="24"/>
                  </a:lnTo>
                  <a:lnTo>
                    <a:pt x="43" y="23"/>
                  </a:lnTo>
                  <a:lnTo>
                    <a:pt x="45" y="21"/>
                  </a:lnTo>
                  <a:lnTo>
                    <a:pt x="47" y="20"/>
                  </a:lnTo>
                  <a:lnTo>
                    <a:pt x="49" y="19"/>
                  </a:lnTo>
                  <a:lnTo>
                    <a:pt x="50" y="17"/>
                  </a:lnTo>
                  <a:lnTo>
                    <a:pt x="52" y="16"/>
                  </a:lnTo>
                  <a:lnTo>
                    <a:pt x="53" y="14"/>
                  </a:lnTo>
                  <a:lnTo>
                    <a:pt x="54" y="13"/>
                  </a:lnTo>
                  <a:lnTo>
                    <a:pt x="54" y="12"/>
                  </a:lnTo>
                  <a:lnTo>
                    <a:pt x="55" y="10"/>
                  </a:lnTo>
                  <a:lnTo>
                    <a:pt x="55" y="9"/>
                  </a:lnTo>
                  <a:lnTo>
                    <a:pt x="55" y="8"/>
                  </a:lnTo>
                  <a:lnTo>
                    <a:pt x="55" y="7"/>
                  </a:lnTo>
                  <a:lnTo>
                    <a:pt x="55" y="6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ea typeface="Roboto Condensed Light" panose="02000000000000000000" pitchFamily="2" charset="0"/>
                <a:cs typeface="Roboto Condensed Light" panose="02000000000000000000" pitchFamily="2" charset="0"/>
              </a:endParaRPr>
            </a:p>
          </p:txBody>
        </p:sp>
        <p:sp>
          <p:nvSpPr>
            <p:cNvPr id="103" name="Freeform 19">
              <a:extLst>
                <a:ext uri="{FF2B5EF4-FFF2-40B4-BE49-F238E27FC236}">
                  <a16:creationId xmlns:a16="http://schemas.microsoft.com/office/drawing/2014/main" id="{BA959962-52AF-35CD-7634-862CFE791DAE}"/>
                </a:ext>
              </a:extLst>
            </p:cNvPr>
            <p:cNvSpPr>
              <a:spLocks/>
            </p:cNvSpPr>
            <p:nvPr/>
          </p:nvSpPr>
          <p:spPr bwMode="auto">
            <a:xfrm rot="795328" flipH="1">
              <a:off x="8411845" y="2832883"/>
              <a:ext cx="30836" cy="20386"/>
            </a:xfrm>
            <a:custGeom>
              <a:avLst/>
              <a:gdLst>
                <a:gd name="T0" fmla="*/ 36 w 77"/>
                <a:gd name="T1" fmla="*/ 42 h 45"/>
                <a:gd name="T2" fmla="*/ 43 w 77"/>
                <a:gd name="T3" fmla="*/ 41 h 45"/>
                <a:gd name="T4" fmla="*/ 50 w 77"/>
                <a:gd name="T5" fmla="*/ 38 h 45"/>
                <a:gd name="T6" fmla="*/ 57 w 77"/>
                <a:gd name="T7" fmla="*/ 34 h 45"/>
                <a:gd name="T8" fmla="*/ 63 w 77"/>
                <a:gd name="T9" fmla="*/ 31 h 45"/>
                <a:gd name="T10" fmla="*/ 67 w 77"/>
                <a:gd name="T11" fmla="*/ 27 h 45"/>
                <a:gd name="T12" fmla="*/ 72 w 77"/>
                <a:gd name="T13" fmla="*/ 22 h 45"/>
                <a:gd name="T14" fmla="*/ 74 w 77"/>
                <a:gd name="T15" fmla="*/ 18 h 45"/>
                <a:gd name="T16" fmla="*/ 77 w 77"/>
                <a:gd name="T17" fmla="*/ 15 h 45"/>
                <a:gd name="T18" fmla="*/ 77 w 77"/>
                <a:gd name="T19" fmla="*/ 11 h 45"/>
                <a:gd name="T20" fmla="*/ 77 w 77"/>
                <a:gd name="T21" fmla="*/ 8 h 45"/>
                <a:gd name="T22" fmla="*/ 76 w 77"/>
                <a:gd name="T23" fmla="*/ 5 h 45"/>
                <a:gd name="T24" fmla="*/ 73 w 77"/>
                <a:gd name="T25" fmla="*/ 3 h 45"/>
                <a:gd name="T26" fmla="*/ 69 w 77"/>
                <a:gd name="T27" fmla="*/ 1 h 45"/>
                <a:gd name="T28" fmla="*/ 63 w 77"/>
                <a:gd name="T29" fmla="*/ 0 h 45"/>
                <a:gd name="T30" fmla="*/ 57 w 77"/>
                <a:gd name="T31" fmla="*/ 0 h 45"/>
                <a:gd name="T32" fmla="*/ 52 w 77"/>
                <a:gd name="T33" fmla="*/ 1 h 45"/>
                <a:gd name="T34" fmla="*/ 45 w 77"/>
                <a:gd name="T35" fmla="*/ 3 h 45"/>
                <a:gd name="T36" fmla="*/ 38 w 77"/>
                <a:gd name="T37" fmla="*/ 4 h 45"/>
                <a:gd name="T38" fmla="*/ 31 w 77"/>
                <a:gd name="T39" fmla="*/ 7 h 45"/>
                <a:gd name="T40" fmla="*/ 24 w 77"/>
                <a:gd name="T41" fmla="*/ 10 h 45"/>
                <a:gd name="T42" fmla="*/ 18 w 77"/>
                <a:gd name="T43" fmla="*/ 12 h 45"/>
                <a:gd name="T44" fmla="*/ 13 w 77"/>
                <a:gd name="T45" fmla="*/ 17 h 45"/>
                <a:gd name="T46" fmla="*/ 8 w 77"/>
                <a:gd name="T47" fmla="*/ 21 h 45"/>
                <a:gd name="T48" fmla="*/ 4 w 77"/>
                <a:gd name="T49" fmla="*/ 25 h 45"/>
                <a:gd name="T50" fmla="*/ 1 w 77"/>
                <a:gd name="T51" fmla="*/ 28 h 45"/>
                <a:gd name="T52" fmla="*/ 0 w 77"/>
                <a:gd name="T53" fmla="*/ 32 h 45"/>
                <a:gd name="T54" fmla="*/ 0 w 77"/>
                <a:gd name="T55" fmla="*/ 36 h 45"/>
                <a:gd name="T56" fmla="*/ 1 w 77"/>
                <a:gd name="T57" fmla="*/ 39 h 45"/>
                <a:gd name="T58" fmla="*/ 4 w 77"/>
                <a:gd name="T59" fmla="*/ 41 h 45"/>
                <a:gd name="T60" fmla="*/ 7 w 77"/>
                <a:gd name="T61" fmla="*/ 43 h 45"/>
                <a:gd name="T62" fmla="*/ 13 w 77"/>
                <a:gd name="T63" fmla="*/ 45 h 45"/>
                <a:gd name="T64" fmla="*/ 17 w 77"/>
                <a:gd name="T65" fmla="*/ 45 h 45"/>
                <a:gd name="T66" fmla="*/ 24 w 77"/>
                <a:gd name="T67" fmla="*/ 45 h 45"/>
                <a:gd name="T68" fmla="*/ 29 w 77"/>
                <a:gd name="T69" fmla="*/ 43 h 45"/>
                <a:gd name="T70" fmla="*/ 36 w 77"/>
                <a:gd name="T71" fmla="*/ 4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7" h="45">
                  <a:moveTo>
                    <a:pt x="36" y="42"/>
                  </a:moveTo>
                  <a:lnTo>
                    <a:pt x="43" y="41"/>
                  </a:lnTo>
                  <a:lnTo>
                    <a:pt x="50" y="38"/>
                  </a:lnTo>
                  <a:lnTo>
                    <a:pt x="57" y="34"/>
                  </a:lnTo>
                  <a:lnTo>
                    <a:pt x="63" y="31"/>
                  </a:lnTo>
                  <a:lnTo>
                    <a:pt x="67" y="27"/>
                  </a:lnTo>
                  <a:lnTo>
                    <a:pt x="72" y="22"/>
                  </a:lnTo>
                  <a:lnTo>
                    <a:pt x="74" y="18"/>
                  </a:lnTo>
                  <a:lnTo>
                    <a:pt x="77" y="15"/>
                  </a:lnTo>
                  <a:lnTo>
                    <a:pt x="77" y="11"/>
                  </a:lnTo>
                  <a:lnTo>
                    <a:pt x="77" y="8"/>
                  </a:lnTo>
                  <a:lnTo>
                    <a:pt x="76" y="5"/>
                  </a:lnTo>
                  <a:lnTo>
                    <a:pt x="73" y="3"/>
                  </a:lnTo>
                  <a:lnTo>
                    <a:pt x="69" y="1"/>
                  </a:lnTo>
                  <a:lnTo>
                    <a:pt x="63" y="0"/>
                  </a:lnTo>
                  <a:lnTo>
                    <a:pt x="57" y="0"/>
                  </a:lnTo>
                  <a:lnTo>
                    <a:pt x="52" y="1"/>
                  </a:lnTo>
                  <a:lnTo>
                    <a:pt x="45" y="3"/>
                  </a:lnTo>
                  <a:lnTo>
                    <a:pt x="38" y="4"/>
                  </a:lnTo>
                  <a:lnTo>
                    <a:pt x="31" y="7"/>
                  </a:lnTo>
                  <a:lnTo>
                    <a:pt x="24" y="10"/>
                  </a:lnTo>
                  <a:lnTo>
                    <a:pt x="18" y="12"/>
                  </a:lnTo>
                  <a:lnTo>
                    <a:pt x="13" y="17"/>
                  </a:lnTo>
                  <a:lnTo>
                    <a:pt x="8" y="21"/>
                  </a:lnTo>
                  <a:lnTo>
                    <a:pt x="4" y="25"/>
                  </a:lnTo>
                  <a:lnTo>
                    <a:pt x="1" y="28"/>
                  </a:lnTo>
                  <a:lnTo>
                    <a:pt x="0" y="32"/>
                  </a:lnTo>
                  <a:lnTo>
                    <a:pt x="0" y="36"/>
                  </a:lnTo>
                  <a:lnTo>
                    <a:pt x="1" y="39"/>
                  </a:lnTo>
                  <a:lnTo>
                    <a:pt x="4" y="41"/>
                  </a:lnTo>
                  <a:lnTo>
                    <a:pt x="7" y="43"/>
                  </a:lnTo>
                  <a:lnTo>
                    <a:pt x="13" y="45"/>
                  </a:lnTo>
                  <a:lnTo>
                    <a:pt x="17" y="45"/>
                  </a:lnTo>
                  <a:lnTo>
                    <a:pt x="24" y="45"/>
                  </a:lnTo>
                  <a:lnTo>
                    <a:pt x="29" y="43"/>
                  </a:lnTo>
                  <a:lnTo>
                    <a:pt x="36" y="42"/>
                  </a:lnTo>
                  <a:close/>
                </a:path>
              </a:pathLst>
            </a:custGeom>
            <a:solidFill>
              <a:srgbClr val="333333"/>
            </a:solidFill>
            <a:ln w="19050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ea typeface="Roboto Condensed Light" panose="02000000000000000000" pitchFamily="2" charset="0"/>
                <a:cs typeface="Roboto Condensed Light" panose="02000000000000000000" pitchFamily="2" charset="0"/>
              </a:endParaRPr>
            </a:p>
          </p:txBody>
        </p:sp>
        <p:sp>
          <p:nvSpPr>
            <p:cNvPr id="104" name="Rectangle 20">
              <a:extLst>
                <a:ext uri="{FF2B5EF4-FFF2-40B4-BE49-F238E27FC236}">
                  <a16:creationId xmlns:a16="http://schemas.microsoft.com/office/drawing/2014/main" id="{242D140D-5552-360B-5F9C-E3848F42EFA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8208982" y="2690864"/>
              <a:ext cx="13305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ea typeface="Roboto Condensed Light" panose="02000000000000000000" pitchFamily="2" charset="0"/>
                  <a:cs typeface="Roboto Condensed Light" panose="02000000000000000000" pitchFamily="2" charset="0"/>
                </a:rPr>
                <a:t>P</a:t>
              </a:r>
              <a:endPara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Roboto Condensed Light" panose="02000000000000000000" pitchFamily="2" charset="0"/>
                <a:cs typeface="Roboto Condensed Light" panose="02000000000000000000" pitchFamily="2" charset="0"/>
              </a:endParaRPr>
            </a:p>
          </p:txBody>
        </p:sp>
        <p:sp>
          <p:nvSpPr>
            <p:cNvPr id="106" name="Rectangle 22">
              <a:extLst>
                <a:ext uri="{FF2B5EF4-FFF2-40B4-BE49-F238E27FC236}">
                  <a16:creationId xmlns:a16="http://schemas.microsoft.com/office/drawing/2014/main" id="{194CEA17-ABC6-B1CC-29F6-7B02E9F0E90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755328" flipH="1">
              <a:off x="8040250" y="1691121"/>
              <a:ext cx="77745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ea typeface="Roboto Condensed Light" panose="02000000000000000000" pitchFamily="2" charset="0"/>
                  <a:cs typeface="Roboto Condensed Light" panose="02000000000000000000" pitchFamily="2" charset="0"/>
                </a:rPr>
                <a:t>Normal</a:t>
              </a:r>
              <a:endPara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Roboto Condensed Light" panose="02000000000000000000" pitchFamily="2" charset="0"/>
                <a:cs typeface="Roboto Condensed Light" panose="02000000000000000000" pitchFamily="2" charset="0"/>
              </a:endParaRPr>
            </a:p>
          </p:txBody>
        </p:sp>
        <p:sp>
          <p:nvSpPr>
            <p:cNvPr id="107" name="Freeform 23">
              <a:extLst>
                <a:ext uri="{FF2B5EF4-FFF2-40B4-BE49-F238E27FC236}">
                  <a16:creationId xmlns:a16="http://schemas.microsoft.com/office/drawing/2014/main" id="{F3A8935C-D3E5-AA0E-DFCF-4104AD728E21}"/>
                </a:ext>
              </a:extLst>
            </p:cNvPr>
            <p:cNvSpPr>
              <a:spLocks/>
            </p:cNvSpPr>
            <p:nvPr/>
          </p:nvSpPr>
          <p:spPr bwMode="auto">
            <a:xfrm rot="688195" flipH="1">
              <a:off x="8162630" y="2831469"/>
              <a:ext cx="151802" cy="1095429"/>
            </a:xfrm>
            <a:custGeom>
              <a:avLst/>
              <a:gdLst>
                <a:gd name="T0" fmla="*/ 119 w 128"/>
                <a:gd name="T1" fmla="*/ 1330 h 1330"/>
                <a:gd name="T2" fmla="*/ 126 w 128"/>
                <a:gd name="T3" fmla="*/ 1137 h 1330"/>
                <a:gd name="T4" fmla="*/ 128 w 128"/>
                <a:gd name="T5" fmla="*/ 1060 h 1330"/>
                <a:gd name="T6" fmla="*/ 128 w 128"/>
                <a:gd name="T7" fmla="*/ 983 h 1330"/>
                <a:gd name="T8" fmla="*/ 126 w 128"/>
                <a:gd name="T9" fmla="*/ 906 h 1330"/>
                <a:gd name="T10" fmla="*/ 124 w 128"/>
                <a:gd name="T11" fmla="*/ 830 h 1330"/>
                <a:gd name="T12" fmla="*/ 119 w 128"/>
                <a:gd name="T13" fmla="*/ 753 h 1330"/>
                <a:gd name="T14" fmla="*/ 114 w 128"/>
                <a:gd name="T15" fmla="*/ 677 h 1330"/>
                <a:gd name="T16" fmla="*/ 107 w 128"/>
                <a:gd name="T17" fmla="*/ 601 h 1330"/>
                <a:gd name="T18" fmla="*/ 99 w 128"/>
                <a:gd name="T19" fmla="*/ 526 h 1330"/>
                <a:gd name="T20" fmla="*/ 89 w 128"/>
                <a:gd name="T21" fmla="*/ 451 h 1330"/>
                <a:gd name="T22" fmla="*/ 78 w 128"/>
                <a:gd name="T23" fmla="*/ 377 h 1330"/>
                <a:gd name="T24" fmla="*/ 66 w 128"/>
                <a:gd name="T25" fmla="*/ 304 h 1330"/>
                <a:gd name="T26" fmla="*/ 52 w 128"/>
                <a:gd name="T27" fmla="*/ 232 h 1330"/>
                <a:gd name="T28" fmla="*/ 37 w 128"/>
                <a:gd name="T29" fmla="*/ 161 h 1330"/>
                <a:gd name="T30" fmla="*/ 0 w 128"/>
                <a:gd name="T31" fmla="*/ 0 h 1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8" h="1330">
                  <a:moveTo>
                    <a:pt x="119" y="1330"/>
                  </a:moveTo>
                  <a:lnTo>
                    <a:pt x="126" y="1137"/>
                  </a:lnTo>
                  <a:lnTo>
                    <a:pt x="128" y="1060"/>
                  </a:lnTo>
                  <a:lnTo>
                    <a:pt x="128" y="983"/>
                  </a:lnTo>
                  <a:lnTo>
                    <a:pt x="126" y="906"/>
                  </a:lnTo>
                  <a:lnTo>
                    <a:pt x="124" y="830"/>
                  </a:lnTo>
                  <a:lnTo>
                    <a:pt x="119" y="753"/>
                  </a:lnTo>
                  <a:lnTo>
                    <a:pt x="114" y="677"/>
                  </a:lnTo>
                  <a:lnTo>
                    <a:pt x="107" y="601"/>
                  </a:lnTo>
                  <a:lnTo>
                    <a:pt x="99" y="526"/>
                  </a:lnTo>
                  <a:lnTo>
                    <a:pt x="89" y="451"/>
                  </a:lnTo>
                  <a:lnTo>
                    <a:pt x="78" y="377"/>
                  </a:lnTo>
                  <a:lnTo>
                    <a:pt x="66" y="304"/>
                  </a:lnTo>
                  <a:lnTo>
                    <a:pt x="52" y="232"/>
                  </a:lnTo>
                  <a:lnTo>
                    <a:pt x="37" y="161"/>
                  </a:lnTo>
                  <a:lnTo>
                    <a:pt x="0" y="0"/>
                  </a:lnTo>
                </a:path>
              </a:pathLst>
            </a:custGeom>
            <a:noFill/>
            <a:ln w="22225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ea typeface="Roboto Condensed Light" panose="02000000000000000000" pitchFamily="2" charset="0"/>
                <a:cs typeface="Roboto Condensed Light" panose="02000000000000000000" pitchFamily="2" charset="0"/>
              </a:endParaRPr>
            </a:p>
          </p:txBody>
        </p: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567402E9-084A-8D92-7EBA-5C6B40E30455}"/>
                </a:ext>
              </a:extLst>
            </p:cNvPr>
            <p:cNvGrpSpPr/>
            <p:nvPr/>
          </p:nvGrpSpPr>
          <p:grpSpPr>
            <a:xfrm>
              <a:off x="8359207" y="2828999"/>
              <a:ext cx="50774" cy="128213"/>
              <a:chOff x="8400772" y="3062793"/>
              <a:chExt cx="50774" cy="128213"/>
            </a:xfrm>
          </p:grpSpPr>
          <p:sp>
            <p:nvSpPr>
              <p:cNvPr id="129" name="Line 24">
                <a:extLst>
                  <a:ext uri="{FF2B5EF4-FFF2-40B4-BE49-F238E27FC236}">
                    <a16:creationId xmlns:a16="http://schemas.microsoft.com/office/drawing/2014/main" id="{C6A1A30F-2EC6-46BD-52C8-1849D9F013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795328" flipH="1">
                <a:off x="8400772" y="3062793"/>
                <a:ext cx="50571" cy="108724"/>
              </a:xfrm>
              <a:prstGeom prst="line">
                <a:avLst/>
              </a:prstGeom>
              <a:noFill/>
              <a:ln w="19050">
                <a:solidFill>
                  <a:srgbClr val="C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ea typeface="Roboto Condensed Light" panose="02000000000000000000" pitchFamily="2" charset="0"/>
                  <a:cs typeface="Roboto Condensed Light" panose="02000000000000000000" pitchFamily="2" charset="0"/>
                </a:endParaRPr>
              </a:p>
            </p:txBody>
          </p:sp>
          <p:sp>
            <p:nvSpPr>
              <p:cNvPr id="130" name="Line 25">
                <a:extLst>
                  <a:ext uri="{FF2B5EF4-FFF2-40B4-BE49-F238E27FC236}">
                    <a16:creationId xmlns:a16="http://schemas.microsoft.com/office/drawing/2014/main" id="{11BF6B87-54FA-EB07-9747-2825EFE2FA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795328">
                <a:off x="8449079" y="3068692"/>
                <a:ext cx="2467" cy="122314"/>
              </a:xfrm>
              <a:prstGeom prst="line">
                <a:avLst/>
              </a:prstGeom>
              <a:noFill/>
              <a:ln w="19050">
                <a:solidFill>
                  <a:srgbClr val="C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ea typeface="Roboto Condensed Light" panose="02000000000000000000" pitchFamily="2" charset="0"/>
                  <a:cs typeface="Roboto Condensed Light" panose="02000000000000000000" pitchFamily="2" charset="0"/>
                </a:endParaRPr>
              </a:p>
            </p:txBody>
          </p:sp>
        </p:grp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2BA849A7-64FD-719D-6FF6-D6B47466E43B}"/>
                </a:ext>
              </a:extLst>
            </p:cNvPr>
            <p:cNvSpPr txBox="1"/>
            <p:nvPr/>
          </p:nvSpPr>
          <p:spPr>
            <a:xfrm flipH="1">
              <a:off x="7775719" y="3337576"/>
              <a:ext cx="38664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n>
                    <a:solidFill>
                      <a:srgbClr val="C00000"/>
                    </a:solidFill>
                  </a:ln>
                  <a:latin typeface="GreekC_IV25" panose="00000400000000000000" pitchFamily="2" charset="0"/>
                  <a:ea typeface="Roboto Condensed Light" panose="02000000000000000000" pitchFamily="2" charset="0"/>
                  <a:cs typeface="GreekC" panose="00000400000000000000" pitchFamily="2" charset="0"/>
                  <a:sym typeface="GreekC" panose="020B7200000000000000" pitchFamily="34" charset="2"/>
                </a:rPr>
                <a:t>f</a:t>
              </a:r>
              <a:endParaRPr lang="en-US" sz="2000" dirty="0">
                <a:ln>
                  <a:solidFill>
                    <a:srgbClr val="C00000"/>
                  </a:solidFill>
                </a:ln>
                <a:latin typeface="GreekC_IV25" panose="00000400000000000000" pitchFamily="2" charset="0"/>
                <a:ea typeface="Roboto Condensed Light" panose="02000000000000000000" pitchFamily="2" charset="0"/>
                <a:cs typeface="GreekC" panose="00000400000000000000" pitchFamily="2" charset="0"/>
              </a:endParaRPr>
            </a:p>
          </p:txBody>
        </p: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637F021B-B3A9-E642-161F-A3294647359D}"/>
                </a:ext>
              </a:extLst>
            </p:cNvPr>
            <p:cNvGrpSpPr/>
            <p:nvPr/>
          </p:nvGrpSpPr>
          <p:grpSpPr>
            <a:xfrm>
              <a:off x="8868794" y="3834194"/>
              <a:ext cx="1559929" cy="371514"/>
              <a:chOff x="8868794" y="3834194"/>
              <a:chExt cx="1559929" cy="371514"/>
            </a:xfrm>
          </p:grpSpPr>
          <p:sp>
            <p:nvSpPr>
              <p:cNvPr id="117" name="Line 10">
                <a:extLst>
                  <a:ext uri="{FF2B5EF4-FFF2-40B4-BE49-F238E27FC236}">
                    <a16:creationId xmlns:a16="http://schemas.microsoft.com/office/drawing/2014/main" id="{DE90B23A-B810-E8B7-2A54-3F2EAE6E7A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2538820" flipV="1">
                <a:off x="9555171" y="3994362"/>
                <a:ext cx="90041" cy="2854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ea typeface="Roboto Condensed Light" panose="02000000000000000000" pitchFamily="2" charset="0"/>
                  <a:cs typeface="Roboto Condensed Light" panose="02000000000000000000" pitchFamily="2" charset="0"/>
                </a:endParaRPr>
              </a:p>
            </p:txBody>
          </p:sp>
          <p:sp>
            <p:nvSpPr>
              <p:cNvPr id="118" name="Line 11">
                <a:extLst>
                  <a:ext uri="{FF2B5EF4-FFF2-40B4-BE49-F238E27FC236}">
                    <a16:creationId xmlns:a16="http://schemas.microsoft.com/office/drawing/2014/main" id="{41E0D0B0-E090-89CE-FF6B-F1ED80D703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2538820" flipV="1">
                <a:off x="9417959" y="3962074"/>
                <a:ext cx="90041" cy="2854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ea typeface="Roboto Condensed Light" panose="02000000000000000000" pitchFamily="2" charset="0"/>
                  <a:cs typeface="Roboto Condensed Light" panose="02000000000000000000" pitchFamily="2" charset="0"/>
                </a:endParaRPr>
              </a:p>
            </p:txBody>
          </p:sp>
          <p:sp>
            <p:nvSpPr>
              <p:cNvPr id="119" name="Line 12">
                <a:extLst>
                  <a:ext uri="{FF2B5EF4-FFF2-40B4-BE49-F238E27FC236}">
                    <a16:creationId xmlns:a16="http://schemas.microsoft.com/office/drawing/2014/main" id="{47DAC535-836F-4D23-E869-6018D4CC1A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2538820" flipV="1">
                <a:off x="9280433" y="3931062"/>
                <a:ext cx="90041" cy="2718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ea typeface="Roboto Condensed Light" panose="02000000000000000000" pitchFamily="2" charset="0"/>
                  <a:cs typeface="Roboto Condensed Light" panose="02000000000000000000" pitchFamily="2" charset="0"/>
                </a:endParaRPr>
              </a:p>
            </p:txBody>
          </p:sp>
          <p:sp>
            <p:nvSpPr>
              <p:cNvPr id="120" name="Line 13">
                <a:extLst>
                  <a:ext uri="{FF2B5EF4-FFF2-40B4-BE49-F238E27FC236}">
                    <a16:creationId xmlns:a16="http://schemas.microsoft.com/office/drawing/2014/main" id="{00476EF9-0FFB-7B13-D5DC-1FA0F36A2C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2538820" flipV="1">
                <a:off x="9143533" y="3897495"/>
                <a:ext cx="90041" cy="2854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ea typeface="Roboto Condensed Light" panose="02000000000000000000" pitchFamily="2" charset="0"/>
                  <a:cs typeface="Roboto Condensed Light" panose="02000000000000000000" pitchFamily="2" charset="0"/>
                </a:endParaRPr>
              </a:p>
            </p:txBody>
          </p:sp>
          <p:sp>
            <p:nvSpPr>
              <p:cNvPr id="121" name="Line 14">
                <a:extLst>
                  <a:ext uri="{FF2B5EF4-FFF2-40B4-BE49-F238E27FC236}">
                    <a16:creationId xmlns:a16="http://schemas.microsoft.com/office/drawing/2014/main" id="{402DE332-8712-0173-6A96-8E95BC46AF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2538820" flipV="1">
                <a:off x="9006319" y="3865205"/>
                <a:ext cx="90041" cy="2854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ea typeface="Roboto Condensed Light" panose="02000000000000000000" pitchFamily="2" charset="0"/>
                  <a:cs typeface="Roboto Condensed Light" panose="02000000000000000000" pitchFamily="2" charset="0"/>
                </a:endParaRPr>
              </a:p>
            </p:txBody>
          </p:sp>
          <p:sp>
            <p:nvSpPr>
              <p:cNvPr id="122" name="Line 15">
                <a:extLst>
                  <a:ext uri="{FF2B5EF4-FFF2-40B4-BE49-F238E27FC236}">
                    <a16:creationId xmlns:a16="http://schemas.microsoft.com/office/drawing/2014/main" id="{5A2AF46C-A3FC-C15D-EB57-3A0525562F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2538820" flipV="1">
                <a:off x="8868794" y="3834194"/>
                <a:ext cx="90041" cy="2718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ea typeface="Roboto Condensed Light" panose="02000000000000000000" pitchFamily="2" charset="0"/>
                  <a:cs typeface="Roboto Condensed Light" panose="02000000000000000000" pitchFamily="2" charset="0"/>
                </a:endParaRPr>
              </a:p>
            </p:txBody>
          </p:sp>
          <p:sp>
            <p:nvSpPr>
              <p:cNvPr id="123" name="Line 10">
                <a:extLst>
                  <a:ext uri="{FF2B5EF4-FFF2-40B4-BE49-F238E27FC236}">
                    <a16:creationId xmlns:a16="http://schemas.microsoft.com/office/drawing/2014/main" id="{E1A16470-6D08-1507-6E70-D7DE8EF599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2538820" flipV="1">
                <a:off x="10385921" y="4192140"/>
                <a:ext cx="42802" cy="13568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ea typeface="Roboto Condensed Light" panose="02000000000000000000" pitchFamily="2" charset="0"/>
                  <a:cs typeface="Roboto Condensed Light" panose="02000000000000000000" pitchFamily="2" charset="0"/>
                </a:endParaRPr>
              </a:p>
            </p:txBody>
          </p:sp>
          <p:sp>
            <p:nvSpPr>
              <p:cNvPr id="124" name="Line 11">
                <a:extLst>
                  <a:ext uri="{FF2B5EF4-FFF2-40B4-BE49-F238E27FC236}">
                    <a16:creationId xmlns:a16="http://schemas.microsoft.com/office/drawing/2014/main" id="{3FA2CF95-0837-B1BC-7C72-D124D46323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2538820" flipV="1">
                <a:off x="10249046" y="4157852"/>
                <a:ext cx="90041" cy="2854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ea typeface="Roboto Condensed Light" panose="02000000000000000000" pitchFamily="2" charset="0"/>
                  <a:cs typeface="Roboto Condensed Light" panose="02000000000000000000" pitchFamily="2" charset="0"/>
                </a:endParaRPr>
              </a:p>
            </p:txBody>
          </p:sp>
          <p:sp>
            <p:nvSpPr>
              <p:cNvPr id="125" name="Line 12">
                <a:extLst>
                  <a:ext uri="{FF2B5EF4-FFF2-40B4-BE49-F238E27FC236}">
                    <a16:creationId xmlns:a16="http://schemas.microsoft.com/office/drawing/2014/main" id="{FED2A427-3003-479B-1CFA-CD6E47D310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2538820" flipV="1">
                <a:off x="10111521" y="4126841"/>
                <a:ext cx="90041" cy="2718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ea typeface="Roboto Condensed Light" panose="02000000000000000000" pitchFamily="2" charset="0"/>
                  <a:cs typeface="Roboto Condensed Light" panose="02000000000000000000" pitchFamily="2" charset="0"/>
                </a:endParaRPr>
              </a:p>
            </p:txBody>
          </p:sp>
          <p:sp>
            <p:nvSpPr>
              <p:cNvPr id="126" name="Line 13">
                <a:extLst>
                  <a:ext uri="{FF2B5EF4-FFF2-40B4-BE49-F238E27FC236}">
                    <a16:creationId xmlns:a16="http://schemas.microsoft.com/office/drawing/2014/main" id="{5C812BCD-6D7B-00FA-D308-EE9F5C7AED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2538820" flipV="1">
                <a:off x="9974620" y="4093274"/>
                <a:ext cx="90041" cy="2854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ea typeface="Roboto Condensed Light" panose="02000000000000000000" pitchFamily="2" charset="0"/>
                  <a:cs typeface="Roboto Condensed Light" panose="02000000000000000000" pitchFamily="2" charset="0"/>
                </a:endParaRPr>
              </a:p>
            </p:txBody>
          </p:sp>
          <p:sp>
            <p:nvSpPr>
              <p:cNvPr id="127" name="Line 14">
                <a:extLst>
                  <a:ext uri="{FF2B5EF4-FFF2-40B4-BE49-F238E27FC236}">
                    <a16:creationId xmlns:a16="http://schemas.microsoft.com/office/drawing/2014/main" id="{B111D82C-BD56-89D6-3F92-0A98C67F4A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2538820" flipV="1">
                <a:off x="9837407" y="4060984"/>
                <a:ext cx="90041" cy="2854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ea typeface="Roboto Condensed Light" panose="02000000000000000000" pitchFamily="2" charset="0"/>
                  <a:cs typeface="Roboto Condensed Light" panose="02000000000000000000" pitchFamily="2" charset="0"/>
                </a:endParaRPr>
              </a:p>
            </p:txBody>
          </p:sp>
          <p:sp>
            <p:nvSpPr>
              <p:cNvPr id="128" name="Line 15">
                <a:extLst>
                  <a:ext uri="{FF2B5EF4-FFF2-40B4-BE49-F238E27FC236}">
                    <a16:creationId xmlns:a16="http://schemas.microsoft.com/office/drawing/2014/main" id="{8168748D-BBD0-641D-6A3F-79ACD2BD4F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2538820" flipV="1">
                <a:off x="9699882" y="4029973"/>
                <a:ext cx="90041" cy="2718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>
                  <a:ea typeface="Roboto Condensed Light" panose="02000000000000000000" pitchFamily="2" charset="0"/>
                  <a:cs typeface="Roboto Condensed Light" panose="02000000000000000000" pitchFamily="2" charset="0"/>
                </a:endParaRPr>
              </a:p>
            </p:txBody>
          </p:sp>
        </p:grp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612673D8-8BFF-FF38-E06A-A3C0506A772B}"/>
                </a:ext>
              </a:extLst>
            </p:cNvPr>
            <p:cNvSpPr/>
            <p:nvPr/>
          </p:nvSpPr>
          <p:spPr>
            <a:xfrm rot="795328">
              <a:off x="8051308" y="3943770"/>
              <a:ext cx="2380282" cy="255630"/>
            </a:xfrm>
            <a:custGeom>
              <a:avLst/>
              <a:gdLst>
                <a:gd name="connsiteX0" fmla="*/ 0 w 3092115"/>
                <a:gd name="connsiteY0" fmla="*/ 288758 h 321096"/>
                <a:gd name="connsiteX1" fmla="*/ 962526 w 3092115"/>
                <a:gd name="connsiteY1" fmla="*/ 320842 h 321096"/>
                <a:gd name="connsiteX2" fmla="*/ 1820778 w 3092115"/>
                <a:gd name="connsiteY2" fmla="*/ 296779 h 321096"/>
                <a:gd name="connsiteX3" fmla="*/ 2679031 w 3092115"/>
                <a:gd name="connsiteY3" fmla="*/ 188495 h 321096"/>
                <a:gd name="connsiteX4" fmla="*/ 2959768 w 3092115"/>
                <a:gd name="connsiteY4" fmla="*/ 92242 h 321096"/>
                <a:gd name="connsiteX5" fmla="*/ 3092115 w 3092115"/>
                <a:gd name="connsiteY5" fmla="*/ 0 h 32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92115" h="321096">
                  <a:moveTo>
                    <a:pt x="0" y="288758"/>
                  </a:moveTo>
                  <a:cubicBezTo>
                    <a:pt x="329531" y="304131"/>
                    <a:pt x="659063" y="319505"/>
                    <a:pt x="962526" y="320842"/>
                  </a:cubicBezTo>
                  <a:cubicBezTo>
                    <a:pt x="1265989" y="322179"/>
                    <a:pt x="1534694" y="318837"/>
                    <a:pt x="1820778" y="296779"/>
                  </a:cubicBezTo>
                  <a:cubicBezTo>
                    <a:pt x="2106862" y="274721"/>
                    <a:pt x="2489199" y="222584"/>
                    <a:pt x="2679031" y="188495"/>
                  </a:cubicBezTo>
                  <a:cubicBezTo>
                    <a:pt x="2868863" y="154406"/>
                    <a:pt x="2890921" y="123658"/>
                    <a:pt x="2959768" y="92242"/>
                  </a:cubicBezTo>
                  <a:cubicBezTo>
                    <a:pt x="3028615" y="60826"/>
                    <a:pt x="3060365" y="30413"/>
                    <a:pt x="3092115" y="0"/>
                  </a:cubicBezTo>
                </a:path>
              </a:pathLst>
            </a:custGeom>
            <a:noFill/>
            <a:ln w="22225">
              <a:solidFill>
                <a:srgbClr val="C00000"/>
              </a:solidFill>
              <a:headEnd type="arrow" w="sm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ea typeface="Roboto Condensed Light" panose="02000000000000000000" pitchFamily="2" charset="0"/>
                <a:cs typeface="Roboto Condensed Light" panose="02000000000000000000" pitchFamily="2" charset="0"/>
              </a:endParaRP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2974B375-14E8-1566-5310-A97354752E4A}"/>
                </a:ext>
              </a:extLst>
            </p:cNvPr>
            <p:cNvSpPr txBox="1"/>
            <p:nvPr/>
          </p:nvSpPr>
          <p:spPr>
            <a:xfrm flipH="1">
              <a:off x="9089165" y="4193703"/>
              <a:ext cx="3770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n>
                    <a:solidFill>
                      <a:srgbClr val="C00000"/>
                    </a:solidFill>
                  </a:ln>
                  <a:latin typeface="GreekC_IV25" panose="00000400000000000000" pitchFamily="2" charset="0"/>
                  <a:ea typeface="Roboto Condensed Light" panose="02000000000000000000" pitchFamily="2" charset="0"/>
                  <a:cs typeface="GreekC" panose="00000400000000000000" pitchFamily="2" charset="0"/>
                  <a:sym typeface="GreekC" panose="020B7200000000000000" pitchFamily="34" charset="2"/>
                </a:rPr>
                <a:t>l</a:t>
              </a:r>
              <a:endParaRPr lang="en-US" sz="2000" dirty="0">
                <a:ln>
                  <a:solidFill>
                    <a:srgbClr val="C00000"/>
                  </a:solidFill>
                </a:ln>
                <a:latin typeface="GreekC_IV25" panose="00000400000000000000" pitchFamily="2" charset="0"/>
                <a:ea typeface="Roboto Condensed Light" panose="02000000000000000000" pitchFamily="2" charset="0"/>
                <a:cs typeface="GreekC" panose="00000400000000000000" pitchFamily="2" charset="0"/>
              </a:endParaRPr>
            </a:p>
          </p:txBody>
        </p: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A049E8F2-058D-3EA3-6844-5E5738E868EA}"/>
                </a:ext>
              </a:extLst>
            </p:cNvPr>
            <p:cNvGrpSpPr/>
            <p:nvPr/>
          </p:nvGrpSpPr>
          <p:grpSpPr>
            <a:xfrm>
              <a:off x="8427625" y="2602929"/>
              <a:ext cx="88437" cy="116363"/>
              <a:chOff x="8427625" y="2602929"/>
              <a:chExt cx="88437" cy="116363"/>
            </a:xfrm>
          </p:grpSpPr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B4D24AF1-AD37-07F2-70B4-F658A7656647}"/>
                  </a:ext>
                </a:extLst>
              </p:cNvPr>
              <p:cNvCxnSpPr/>
              <p:nvPr/>
            </p:nvCxnSpPr>
            <p:spPr>
              <a:xfrm rot="795328" flipV="1">
                <a:off x="8427625" y="2602929"/>
                <a:ext cx="44798" cy="116363"/>
              </a:xfrm>
              <a:prstGeom prst="line">
                <a:avLst/>
              </a:prstGeom>
              <a:ln w="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A86A60C1-A283-7699-C20C-D3FA92A73F58}"/>
                  </a:ext>
                </a:extLst>
              </p:cNvPr>
              <p:cNvCxnSpPr/>
              <p:nvPr/>
            </p:nvCxnSpPr>
            <p:spPr>
              <a:xfrm rot="795328">
                <a:off x="8477664" y="2613576"/>
                <a:ext cx="38398" cy="88154"/>
              </a:xfrm>
              <a:prstGeom prst="line">
                <a:avLst/>
              </a:prstGeom>
              <a:ln w="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98286438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C93089-B182-A283-22B7-3BF3ABCCB0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4CFF6-6581-9ECD-5D76-A62F6F566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VI. Ground and Grid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3292E5-3C26-D6A4-AEB5-C85C9FC8FD9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en-US" dirty="0"/>
              <a:t>1. Distance</a:t>
            </a:r>
          </a:p>
          <a:p>
            <a:pPr lvl="2"/>
            <a:r>
              <a:rPr lang="en-US" dirty="0"/>
              <a:t>a. Ground to ellipsoid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2"/>
            <a:r>
              <a:rPr lang="en-US" dirty="0"/>
              <a:t>b. Ellipsoid to grid</a:t>
            </a:r>
          </a:p>
          <a:p>
            <a:pPr lvl="1"/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186B303-CC2C-E61E-4353-125C13959F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D. SPC Example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BB6397F-F83B-722F-9723-689E45DBBAA9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7086600" y="3371850"/>
            <a:ext cx="4324313" cy="2977569"/>
          </a:xfrm>
        </p:spPr>
        <p:txBody>
          <a:bodyPr>
            <a:normAutofit/>
          </a:bodyPr>
          <a:lstStyle/>
          <a:p>
            <a:r>
              <a:rPr lang="en-US" dirty="0"/>
              <a:t>R = 20,902,000 ft</a:t>
            </a:r>
          </a:p>
          <a:p>
            <a:endParaRPr lang="en-US" dirty="0"/>
          </a:p>
          <a:p>
            <a:r>
              <a:rPr lang="en-US" dirty="0"/>
              <a:t>From </a:t>
            </a:r>
            <a:r>
              <a:rPr lang="en-US" i="1" dirty="0"/>
              <a:t>NCAT</a:t>
            </a:r>
          </a:p>
          <a:p>
            <a:pPr lvl="1"/>
            <a:r>
              <a:rPr lang="en-US" dirty="0"/>
              <a:t>k = </a:t>
            </a:r>
            <a:r>
              <a:rPr lang="en-US" b="1" dirty="0"/>
              <a:t>0.99996 224</a:t>
            </a:r>
          </a:p>
          <a:p>
            <a:pPr lvl="1"/>
            <a:r>
              <a:rPr lang="en-US" dirty="0">
                <a:latin typeface="GreekC_IV25" panose="00000400000000000000" pitchFamily="2" charset="0"/>
                <a:cs typeface="GreekC_IV25" panose="00000400000000000000" pitchFamily="2" charset="0"/>
              </a:rPr>
              <a:t>g</a:t>
            </a:r>
            <a:r>
              <a:rPr lang="en-US" dirty="0"/>
              <a:t> = +0°13'53.46"</a:t>
            </a:r>
          </a:p>
          <a:p>
            <a:r>
              <a:rPr lang="en-US" dirty="0"/>
              <a:t>From </a:t>
            </a:r>
            <a:r>
              <a:rPr lang="en-US" i="1" dirty="0"/>
              <a:t>GEOID18</a:t>
            </a:r>
          </a:p>
          <a:p>
            <a:pPr lvl="1"/>
            <a:r>
              <a:rPr lang="en-US" dirty="0"/>
              <a:t>N = -34.046 m = -111.7 ft</a:t>
            </a:r>
          </a:p>
          <a:p>
            <a:pPr lvl="1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81B378B-2025-E98D-EE79-5F365199CC97}"/>
              </a:ext>
            </a:extLst>
          </p:cNvPr>
          <p:cNvGrpSpPr/>
          <p:nvPr/>
        </p:nvGrpSpPr>
        <p:grpSpPr>
          <a:xfrm>
            <a:off x="6629962" y="1296341"/>
            <a:ext cx="3899476" cy="1562270"/>
            <a:chOff x="6967313" y="2601358"/>
            <a:chExt cx="3899476" cy="156227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0DD588A-9B43-C6E0-123B-0A13528D10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67313" y="2601358"/>
              <a:ext cx="3899476" cy="1562270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B3CB119-6EF5-2A24-6B9F-11D59CE940E5}"/>
                </a:ext>
              </a:extLst>
            </p:cNvPr>
            <p:cNvCxnSpPr>
              <a:cxnSpLocks/>
            </p:cNvCxnSpPr>
            <p:nvPr/>
          </p:nvCxnSpPr>
          <p:spPr>
            <a:xfrm>
              <a:off x="7309861" y="3037388"/>
              <a:ext cx="2391409" cy="18139"/>
            </a:xfrm>
            <a:prstGeom prst="line">
              <a:avLst/>
            </a:prstGeom>
            <a:ln w="19050">
              <a:solidFill>
                <a:srgbClr val="FF0000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2AC1B9B-0BB6-0066-992C-0F3687522F98}"/>
                </a:ext>
              </a:extLst>
            </p:cNvPr>
            <p:cNvSpPr txBox="1"/>
            <p:nvPr/>
          </p:nvSpPr>
          <p:spPr>
            <a:xfrm>
              <a:off x="9240659" y="3067678"/>
              <a:ext cx="85311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N1/4</a:t>
              </a:r>
            </a:p>
            <a:p>
              <a:r>
                <a:rPr lang="en-US" dirty="0">
                  <a:solidFill>
                    <a:srgbClr val="FF0000"/>
                  </a:solidFill>
                </a:rPr>
                <a:t>1050 ft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B0BEA4F-3B1C-84DF-4A2C-20AF5158EEE5}"/>
                </a:ext>
              </a:extLst>
            </p:cNvPr>
            <p:cNvSpPr txBox="1"/>
            <p:nvPr/>
          </p:nvSpPr>
          <p:spPr>
            <a:xfrm>
              <a:off x="7288034" y="3043865"/>
              <a:ext cx="73609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NW</a:t>
              </a:r>
            </a:p>
            <a:p>
              <a:r>
                <a:rPr lang="en-US" dirty="0">
                  <a:solidFill>
                    <a:srgbClr val="FF0000"/>
                  </a:solidFill>
                </a:rPr>
                <a:t>960 ft</a:t>
              </a:r>
            </a:p>
          </p:txBody>
        </p:sp>
      </p:grpSp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415881B2-9643-06BF-20E2-76DF623B5B8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90815" y="5324795"/>
          <a:ext cx="4714875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xMath" r:id="rId3" imgW="2858400" imgH="478800" progId="Equation.AxMath">
                  <p:embed/>
                </p:oleObj>
              </mc:Choice>
              <mc:Fallback>
                <p:oleObj name="AxMath" r:id="rId3" imgW="2858400" imgH="478800" progId="Equation.AxMath">
                  <p:embed/>
                  <p:pic>
                    <p:nvPicPr>
                      <p:cNvPr id="10" name="Content Placeholder 7">
                        <a:extLst>
                          <a:ext uri="{FF2B5EF4-FFF2-40B4-BE49-F238E27FC236}">
                            <a16:creationId xmlns:a16="http://schemas.microsoft.com/office/drawing/2014/main" id="{5BAA63DE-44F1-2EB7-B2D5-90A2CD0EA7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90815" y="5324795"/>
                        <a:ext cx="4714875" cy="790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3E771460-5276-21ED-8D00-FAAB5831B380}"/>
              </a:ext>
            </a:extLst>
          </p:cNvPr>
          <p:cNvSpPr txBox="1"/>
          <p:nvPr/>
        </p:nvSpPr>
        <p:spPr>
          <a:xfrm>
            <a:off x="7661428" y="1367161"/>
            <a:ext cx="1216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2638.25 ft</a:t>
            </a:r>
          </a:p>
        </p:txBody>
      </p:sp>
      <p:graphicFrame>
        <p:nvGraphicFramePr>
          <p:cNvPr id="14" name="Content Placeholder 7">
            <a:extLst>
              <a:ext uri="{FF2B5EF4-FFF2-40B4-BE49-F238E27FC236}">
                <a16:creationId xmlns:a16="http://schemas.microsoft.com/office/drawing/2014/main" id="{B79EC0E7-4134-CF00-C055-638247E5C3E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90180" y="2505275"/>
          <a:ext cx="4567238" cy="206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xMath" r:id="rId5" imgW="2769120" imgH="1252440" progId="Equation.AxMath">
                  <p:embed/>
                </p:oleObj>
              </mc:Choice>
              <mc:Fallback>
                <p:oleObj name="AxMath" r:id="rId5" imgW="2769120" imgH="1252440" progId="Equation.AxMath">
                  <p:embed/>
                  <p:pic>
                    <p:nvPicPr>
                      <p:cNvPr id="14" name="Content Placeholder 7">
                        <a:extLst>
                          <a:ext uri="{FF2B5EF4-FFF2-40B4-BE49-F238E27FC236}">
                            <a16:creationId xmlns:a16="http://schemas.microsoft.com/office/drawing/2014/main" id="{82CFCE28-D90D-A5EB-67C8-4772E3D61C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0180" y="2505275"/>
                        <a:ext cx="4567238" cy="2065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759948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4511B0-8A50-EE4C-B444-167CFD3D43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A7E8C-6079-4363-A5FD-EB12A752B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VI. Ground and Grid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B5DCBB-0AA2-507A-8794-50828A731BA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en-US" dirty="0"/>
              <a:t>2. Direction</a:t>
            </a:r>
          </a:p>
          <a:p>
            <a:pPr lvl="2"/>
            <a:r>
              <a:rPr lang="en-US" dirty="0"/>
              <a:t>Convert bearing to azimuth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r>
              <a:rPr lang="en-US" dirty="0"/>
              <a:t>Convert to Grid Az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r>
              <a:rPr lang="en-US" dirty="0"/>
              <a:t>Convert to bearing</a:t>
            </a:r>
          </a:p>
          <a:p>
            <a:pPr lvl="1"/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BA9B86F-5D8D-2A31-FFDF-EE922FED9A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D. SPC Example</a:t>
            </a:r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288664F-8882-384F-7E83-C2EE95AAD368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7086600" y="3371850"/>
            <a:ext cx="4324313" cy="2977569"/>
          </a:xfrm>
        </p:spPr>
        <p:txBody>
          <a:bodyPr/>
          <a:lstStyle/>
          <a:p>
            <a:r>
              <a:rPr lang="en-US" dirty="0"/>
              <a:t>R = 20,902,000 ft</a:t>
            </a:r>
          </a:p>
          <a:p>
            <a:endParaRPr lang="en-US" dirty="0"/>
          </a:p>
          <a:p>
            <a:r>
              <a:rPr lang="en-US" dirty="0"/>
              <a:t>From </a:t>
            </a:r>
            <a:r>
              <a:rPr lang="en-US" i="1" dirty="0"/>
              <a:t>NCAT</a:t>
            </a:r>
          </a:p>
          <a:p>
            <a:pPr lvl="1"/>
            <a:r>
              <a:rPr lang="en-US" dirty="0"/>
              <a:t>k = 0.99996 224</a:t>
            </a:r>
          </a:p>
          <a:p>
            <a:pPr lvl="1"/>
            <a:r>
              <a:rPr lang="en-US" dirty="0">
                <a:latin typeface="GreekC_IV25" panose="00000400000000000000" pitchFamily="2" charset="0"/>
                <a:cs typeface="GreekC_IV25" panose="00000400000000000000" pitchFamily="2" charset="0"/>
              </a:rPr>
              <a:t>g</a:t>
            </a:r>
            <a:r>
              <a:rPr lang="en-US" dirty="0"/>
              <a:t> =</a:t>
            </a:r>
            <a:r>
              <a:rPr lang="en-US" b="1" dirty="0"/>
              <a:t> +0°13'53.46"</a:t>
            </a:r>
          </a:p>
          <a:p>
            <a:r>
              <a:rPr lang="en-US" dirty="0"/>
              <a:t>From </a:t>
            </a:r>
            <a:r>
              <a:rPr lang="en-US" i="1" dirty="0"/>
              <a:t>GEOID18</a:t>
            </a:r>
          </a:p>
          <a:p>
            <a:pPr lvl="1"/>
            <a:r>
              <a:rPr lang="en-US" dirty="0"/>
              <a:t>N = -34.046 m = -111.7 ft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9F6A4DE-F5F4-196A-429D-D048CA975C34}"/>
              </a:ext>
            </a:extLst>
          </p:cNvPr>
          <p:cNvGrpSpPr/>
          <p:nvPr/>
        </p:nvGrpSpPr>
        <p:grpSpPr>
          <a:xfrm>
            <a:off x="6629962" y="1296341"/>
            <a:ext cx="3899476" cy="1562270"/>
            <a:chOff x="6967313" y="2601358"/>
            <a:chExt cx="3899476" cy="156227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F309A38-8AC0-CD7A-BBF4-23E1C36573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67313" y="2601358"/>
              <a:ext cx="3899476" cy="1562270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96E1B4E-64BD-E9E1-0A04-9300AC278BF8}"/>
                </a:ext>
              </a:extLst>
            </p:cNvPr>
            <p:cNvCxnSpPr>
              <a:cxnSpLocks/>
            </p:cNvCxnSpPr>
            <p:nvPr/>
          </p:nvCxnSpPr>
          <p:spPr>
            <a:xfrm>
              <a:off x="7309861" y="3037388"/>
              <a:ext cx="2391409" cy="18139"/>
            </a:xfrm>
            <a:prstGeom prst="line">
              <a:avLst/>
            </a:prstGeom>
            <a:ln w="19050">
              <a:solidFill>
                <a:srgbClr val="FF0000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771D068-DBEF-8A73-3F0E-C492E91C4894}"/>
                </a:ext>
              </a:extLst>
            </p:cNvPr>
            <p:cNvSpPr txBox="1"/>
            <p:nvPr/>
          </p:nvSpPr>
          <p:spPr>
            <a:xfrm>
              <a:off x="9240659" y="3067678"/>
              <a:ext cx="85311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N1/4</a:t>
              </a:r>
            </a:p>
            <a:p>
              <a:r>
                <a:rPr lang="en-US" dirty="0">
                  <a:solidFill>
                    <a:srgbClr val="FF0000"/>
                  </a:solidFill>
                </a:rPr>
                <a:t>1050 ft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1AD42EC-F555-E15D-8D6A-47922A6D1A0E}"/>
                </a:ext>
              </a:extLst>
            </p:cNvPr>
            <p:cNvSpPr txBox="1"/>
            <p:nvPr/>
          </p:nvSpPr>
          <p:spPr>
            <a:xfrm>
              <a:off x="7288034" y="3043865"/>
              <a:ext cx="73609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NW</a:t>
              </a:r>
            </a:p>
            <a:p>
              <a:r>
                <a:rPr lang="en-US" dirty="0">
                  <a:solidFill>
                    <a:srgbClr val="FF0000"/>
                  </a:solidFill>
                </a:rPr>
                <a:t>960 ft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58C5D93-5083-668A-B2D0-D9EDA0A2E62B}"/>
              </a:ext>
            </a:extLst>
          </p:cNvPr>
          <p:cNvSpPr txBox="1"/>
          <p:nvPr/>
        </p:nvSpPr>
        <p:spPr>
          <a:xfrm>
            <a:off x="7585277" y="1342076"/>
            <a:ext cx="1505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S88°11’34”E</a:t>
            </a:r>
          </a:p>
        </p:txBody>
      </p:sp>
      <p:graphicFrame>
        <p:nvGraphicFramePr>
          <p:cNvPr id="14" name="Content Placeholder 7">
            <a:extLst>
              <a:ext uri="{FF2B5EF4-FFF2-40B4-BE49-F238E27FC236}">
                <a16:creationId xmlns:a16="http://schemas.microsoft.com/office/drawing/2014/main" id="{FEDCB430-6BF6-0C51-FE96-784C5B4BE9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1485959"/>
              </p:ext>
            </p:extLst>
          </p:nvPr>
        </p:nvGraphicFramePr>
        <p:xfrm>
          <a:off x="1810883" y="2509926"/>
          <a:ext cx="2903538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xMath" r:id="rId3" imgW="1761120" imgH="437040" progId="Equation.AxMath">
                  <p:embed/>
                </p:oleObj>
              </mc:Choice>
              <mc:Fallback>
                <p:oleObj name="AxMath" r:id="rId3" imgW="1761120" imgH="437040" progId="Equation.AxMath">
                  <p:embed/>
                  <p:pic>
                    <p:nvPicPr>
                      <p:cNvPr id="14" name="Content Placeholder 7">
                        <a:extLst>
                          <a:ext uri="{FF2B5EF4-FFF2-40B4-BE49-F238E27FC236}">
                            <a16:creationId xmlns:a16="http://schemas.microsoft.com/office/drawing/2014/main" id="{82CFCE28-D90D-A5EB-67C8-4772E3D61C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10883" y="2509926"/>
                        <a:ext cx="2903538" cy="719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Content Placeholder 7">
            <a:extLst>
              <a:ext uri="{FF2B5EF4-FFF2-40B4-BE49-F238E27FC236}">
                <a16:creationId xmlns:a16="http://schemas.microsoft.com/office/drawing/2014/main" id="{F431DECA-BD3E-A1B3-D647-CDF827B291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1920852"/>
              </p:ext>
            </p:extLst>
          </p:nvPr>
        </p:nvGraphicFramePr>
        <p:xfrm>
          <a:off x="1810883" y="3803161"/>
          <a:ext cx="3529012" cy="73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xMath" r:id="rId5" imgW="2139480" imgH="445680" progId="Equation.AxMath">
                  <p:embed/>
                </p:oleObj>
              </mc:Choice>
              <mc:Fallback>
                <p:oleObj name="AxMath" r:id="rId5" imgW="2139480" imgH="445680" progId="Equation.AxMath">
                  <p:embed/>
                  <p:pic>
                    <p:nvPicPr>
                      <p:cNvPr id="14" name="Content Placeholder 7">
                        <a:extLst>
                          <a:ext uri="{FF2B5EF4-FFF2-40B4-BE49-F238E27FC236}">
                            <a16:creationId xmlns:a16="http://schemas.microsoft.com/office/drawing/2014/main" id="{FEDCB430-6BF6-0C51-FE96-784C5B4BE9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10883" y="3803161"/>
                        <a:ext cx="3529012" cy="735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Content Placeholder 7">
            <a:extLst>
              <a:ext uri="{FF2B5EF4-FFF2-40B4-BE49-F238E27FC236}">
                <a16:creationId xmlns:a16="http://schemas.microsoft.com/office/drawing/2014/main" id="{82E76578-F162-5BFF-9E53-3CB60D1D3F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4406926"/>
              </p:ext>
            </p:extLst>
          </p:nvPr>
        </p:nvGraphicFramePr>
        <p:xfrm>
          <a:off x="1810883" y="4926384"/>
          <a:ext cx="3489325" cy="78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xMath" r:id="rId7" imgW="2115360" imgH="478800" progId="Equation.AxMath">
                  <p:embed/>
                </p:oleObj>
              </mc:Choice>
              <mc:Fallback>
                <p:oleObj name="AxMath" r:id="rId7" imgW="2115360" imgH="478800" progId="Equation.AxMath">
                  <p:embed/>
                  <p:pic>
                    <p:nvPicPr>
                      <p:cNvPr id="16" name="Content Placeholder 7">
                        <a:extLst>
                          <a:ext uri="{FF2B5EF4-FFF2-40B4-BE49-F238E27FC236}">
                            <a16:creationId xmlns:a16="http://schemas.microsoft.com/office/drawing/2014/main" id="{F431DECA-BD3E-A1B3-D647-CDF827B291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810883" y="4926384"/>
                        <a:ext cx="3489325" cy="788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178100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C30A3E-CF1A-F812-2FF0-ECD6B74CF0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D975F-8AA8-07C6-2AF8-E4E868E4A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VI. Ground and Grid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E37E1-8491-9EEA-7A18-21E7780596B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1. Reduction Elements</a:t>
            </a:r>
          </a:p>
          <a:p>
            <a:pPr lvl="1"/>
            <a:r>
              <a:rPr lang="en-US" dirty="0"/>
              <a:t>LDPs are not supported by </a:t>
            </a:r>
            <a:r>
              <a:rPr lang="en-US" i="1" dirty="0"/>
              <a:t>NCAT</a:t>
            </a:r>
            <a:r>
              <a:rPr lang="en-US" dirty="0"/>
              <a:t>, how to get N, convergence, and scale?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N: Use </a:t>
            </a:r>
            <a:r>
              <a:rPr lang="en-US" i="1" dirty="0"/>
              <a:t>GEOIDXX</a:t>
            </a:r>
            <a:r>
              <a:rPr lang="en-US" dirty="0"/>
              <a:t>, but need geodetic coordinates.</a:t>
            </a:r>
          </a:p>
          <a:p>
            <a:pPr lvl="1"/>
            <a:endParaRPr lang="en-US" dirty="0"/>
          </a:p>
          <a:p>
            <a:pPr lvl="1"/>
            <a:r>
              <a:rPr lang="en-US" dirty="0">
                <a:latin typeface="GreekC_IV50" panose="00000400000000000000" pitchFamily="2" charset="0"/>
                <a:cs typeface="GreekC_IV50" panose="00000400000000000000" pitchFamily="2" charset="0"/>
              </a:rPr>
              <a:t>g</a:t>
            </a:r>
            <a:r>
              <a:rPr lang="en-US" dirty="0"/>
              <a:t> and k: ?</a:t>
            </a:r>
          </a:p>
          <a:p>
            <a:pPr lvl="2"/>
            <a:r>
              <a:rPr lang="en-US" dirty="0"/>
              <a:t>Need LDP-specific software.</a:t>
            </a:r>
          </a:p>
          <a:p>
            <a:pPr lvl="2"/>
            <a:r>
              <a:rPr lang="en-US" dirty="0"/>
              <a:t>Some surveying and mapping software have support for LDPs, including Wisconsin's. 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83774BD-6C2A-AF2D-E51B-9A42D9ED7F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E. WCCS/WisCRS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AA7421D-A1B3-22BD-BD13-87BDDDE707AE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2" name="Picture 21" descr="Wis_SPC.png">
            <a:extLst>
              <a:ext uri="{FF2B5EF4-FFF2-40B4-BE49-F238E27FC236}">
                <a16:creationId xmlns:a16="http://schemas.microsoft.com/office/drawing/2014/main" id="{C7D2CB01-267C-2294-AE57-DAF5B049D7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53691" y="2099719"/>
            <a:ext cx="3495106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3898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84891-5A59-BD2F-8B79-644029769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VI. Ground and Grid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953599-8404-8D8A-5E87-8CF1F7DF2A3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i="1" dirty="0"/>
              <a:t>.</a:t>
            </a:r>
            <a:r>
              <a:rPr lang="en-US" dirty="0"/>
              <a:t> </a:t>
            </a:r>
            <a:r>
              <a:rPr lang="en-US" i="1" dirty="0" err="1"/>
              <a:t>ConCoord</a:t>
            </a:r>
            <a:r>
              <a:rPr lang="en-US" i="1" dirty="0"/>
              <a:t> v0.95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E60870-048B-510D-35EC-A4BD305C7B5F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/>
              <a:t>At https://jerrymahun.com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47C3DC-06C0-B279-D978-0DEB9E032C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E. WCCS/WisCRS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05D1E3-D615-344E-CDFD-5F7AF5C48A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057400"/>
            <a:ext cx="10553700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29612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4B8A7C-32E8-322F-18D6-29AFC08E5F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CD22A-C7A9-C9C8-024E-302CCF1B9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VI. Ground and Grid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C8FF47-79B4-EF5D-29EF-FA783F0B386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3. </a:t>
            </a:r>
            <a:r>
              <a:rPr lang="en-US" i="1" dirty="0"/>
              <a:t>Wis83CoordConv1-5.xlsm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1EAB35-319F-F328-E736-A58ED1C7E8BA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/>
              <a:t>At https://jerrymahun.com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4949CD-FD48-065E-2948-121CB12A96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E. WCCS/WisCRS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5A19EC-EAAE-7F79-28D0-86584B9C6D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057400"/>
            <a:ext cx="9457373" cy="432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8525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ADA9C8-0E9E-638E-0C70-7FCDDB18B9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6B2380-9AC6-AB12-6540-3F0B45E02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VI. Ground and Grid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E7F98472-3F6F-15F8-2746-75BB1C40459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en-US" dirty="0"/>
              <a:t>NSRS point </a:t>
            </a:r>
            <a:r>
              <a:rPr lang="en-US" i="1" dirty="0"/>
              <a:t>Jerry</a:t>
            </a:r>
            <a:r>
              <a:rPr lang="en-US" dirty="0"/>
              <a:t> to </a:t>
            </a:r>
            <a:r>
              <a:rPr lang="en-US" i="1" dirty="0"/>
              <a:t>W1/4</a:t>
            </a:r>
            <a:r>
              <a:rPr lang="en-US" dirty="0"/>
              <a:t> </a:t>
            </a:r>
            <a:r>
              <a:rPr lang="en-US" dirty="0" err="1"/>
              <a:t>cor</a:t>
            </a:r>
            <a:r>
              <a:rPr lang="en-US" dirty="0"/>
              <a:t> Sec 13 T5N R6E</a:t>
            </a:r>
          </a:p>
          <a:p>
            <a:pPr lvl="2"/>
            <a:r>
              <a:rPr lang="en-US" dirty="0"/>
              <a:t>Distance: 2313.88 ft</a:t>
            </a:r>
          </a:p>
          <a:p>
            <a:pPr lvl="2"/>
            <a:r>
              <a:rPr lang="en-US" dirty="0"/>
              <a:t>Azimuth: 283°39'44"</a:t>
            </a:r>
          </a:p>
          <a:p>
            <a:pPr lvl="2"/>
            <a:r>
              <a:rPr lang="en-US" dirty="0" err="1"/>
              <a:t>Elev</a:t>
            </a:r>
            <a:r>
              <a:rPr lang="en-US" dirty="0"/>
              <a:t>: 1050 ft (</a:t>
            </a:r>
            <a:r>
              <a:rPr lang="en-US" dirty="0" err="1"/>
              <a:t>topoquad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What are the distance and direction in the WisCRS Dane County Coord System? </a:t>
            </a:r>
          </a:p>
          <a:p>
            <a:pPr lvl="1"/>
            <a:endParaRPr lang="en-US" dirty="0"/>
          </a:p>
          <a:p>
            <a:pPr lvl="1"/>
            <a:r>
              <a:rPr lang="en-US" i="1" dirty="0"/>
              <a:t>Jerry</a:t>
            </a:r>
            <a:r>
              <a:rPr lang="en-US" dirty="0"/>
              <a:t>'s data sheet has H and N, but not Dane Co coords data.</a:t>
            </a:r>
          </a:p>
          <a:p>
            <a:pPr lvl="2"/>
            <a:r>
              <a:rPr lang="en-US" dirty="0"/>
              <a:t>Must compute needed elements.</a:t>
            </a:r>
          </a:p>
          <a:p>
            <a:pPr lvl="2"/>
            <a:r>
              <a:rPr lang="en-US" dirty="0"/>
              <a:t>Use </a:t>
            </a:r>
            <a:r>
              <a:rPr lang="en-US" i="1" dirty="0"/>
              <a:t>Jerry</a:t>
            </a:r>
            <a:r>
              <a:rPr lang="en-US" dirty="0"/>
              <a:t>'s Lat and Long in </a:t>
            </a:r>
            <a:r>
              <a:rPr lang="en-US" i="1" dirty="0" err="1"/>
              <a:t>ConCoord</a:t>
            </a:r>
            <a:r>
              <a:rPr lang="en-US" i="1" dirty="0"/>
              <a:t>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DD9A35-5E97-08EB-9FB5-462DF2284F85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847366" y="4040372"/>
            <a:ext cx="4765513" cy="2309047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Pt </a:t>
            </a:r>
            <a:r>
              <a:rPr lang="en-US" i="1" dirty="0"/>
              <a:t>Jerry</a:t>
            </a:r>
          </a:p>
          <a:p>
            <a:pPr lvl="1"/>
            <a:r>
              <a:rPr lang="en-US" dirty="0"/>
              <a:t>42°54'24.02215" Lat</a:t>
            </a:r>
          </a:p>
          <a:p>
            <a:pPr lvl="1"/>
            <a:r>
              <a:rPr lang="en-US" dirty="0"/>
              <a:t>89°43'53.76413" Long</a:t>
            </a:r>
          </a:p>
          <a:p>
            <a:pPr lvl="1"/>
            <a:r>
              <a:rPr lang="en-US" dirty="0"/>
              <a:t>H = 1177 ft</a:t>
            </a:r>
          </a:p>
          <a:p>
            <a:pPr lvl="1"/>
            <a:r>
              <a:rPr lang="en-US" dirty="0"/>
              <a:t>N = -33.902 m = 111.2 ft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C237D8-EEBD-202B-D0C5-B82FF723E4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F. </a:t>
            </a:r>
            <a:r>
              <a:rPr lang="en-US" dirty="0" err="1"/>
              <a:t>WisCRS</a:t>
            </a:r>
            <a:r>
              <a:rPr lang="en-US" dirty="0"/>
              <a:t> Example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DBDF699-A0FE-990B-0C1C-D6BF4EDE7A8C}"/>
              </a:ext>
            </a:extLst>
          </p:cNvPr>
          <p:cNvGrpSpPr>
            <a:grpSpLocks noChangeAspect="1"/>
          </p:cNvGrpSpPr>
          <p:nvPr/>
        </p:nvGrpSpPr>
        <p:grpSpPr>
          <a:xfrm>
            <a:off x="7149101" y="1229393"/>
            <a:ext cx="3118329" cy="2743200"/>
            <a:chOff x="6677962" y="1657895"/>
            <a:chExt cx="2984878" cy="262580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ED93B61E-2044-5855-DA9D-3051483C513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919640" y="1657895"/>
              <a:ext cx="2743200" cy="2625802"/>
              <a:chOff x="6266497" y="1257300"/>
              <a:chExt cx="5165489" cy="4944427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CA4A9ABE-5525-3E8A-68F8-F8E28C2A56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266497" y="1257300"/>
                <a:ext cx="5165489" cy="4944427"/>
              </a:xfrm>
              <a:prstGeom prst="rect">
                <a:avLst/>
              </a:prstGeom>
            </p:spPr>
          </p:pic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1C8D3590-3696-9F3E-257D-072D7880A2C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833002" y="3329430"/>
                <a:ext cx="1788484" cy="824559"/>
              </a:xfrm>
              <a:prstGeom prst="line">
                <a:avLst/>
              </a:prstGeom>
              <a:ln w="15875">
                <a:solidFill>
                  <a:srgbClr val="C00000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5E5E485-54CF-1C92-CFB8-E96EB7873655}"/>
                </a:ext>
              </a:extLst>
            </p:cNvPr>
            <p:cNvSpPr txBox="1"/>
            <p:nvPr/>
          </p:nvSpPr>
          <p:spPr>
            <a:xfrm>
              <a:off x="7882948" y="3177997"/>
              <a:ext cx="1250111" cy="824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Jerry</a:t>
              </a:r>
            </a:p>
            <a:p>
              <a:pPr algn="ctr"/>
              <a:r>
                <a:rPr lang="en-US" dirty="0">
                  <a:solidFill>
                    <a:srgbClr val="C00000"/>
                  </a:solidFill>
                </a:rPr>
                <a:t>1177 ft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DB5E604-3ED1-A961-6440-4449728A4DC6}"/>
                </a:ext>
              </a:extLst>
            </p:cNvPr>
            <p:cNvSpPr txBox="1"/>
            <p:nvPr/>
          </p:nvSpPr>
          <p:spPr>
            <a:xfrm>
              <a:off x="6677962" y="2034596"/>
              <a:ext cx="1137074" cy="824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W1/4</a:t>
              </a:r>
            </a:p>
            <a:p>
              <a:pPr algn="ctr"/>
              <a:r>
                <a:rPr lang="en-US" dirty="0">
                  <a:solidFill>
                    <a:srgbClr val="C00000"/>
                  </a:solidFill>
                </a:rPr>
                <a:t>1050 ft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994681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29AD91-4F45-305F-6BB8-5AC41AD84B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9888D11-94A9-81EC-ED43-CFE1BB7C6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VI. Ground and Grid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DECAA0-1BD8-DB9C-167D-987CD8721A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F. </a:t>
            </a:r>
            <a:r>
              <a:rPr lang="en-US" dirty="0" err="1"/>
              <a:t>WisCRS</a:t>
            </a:r>
            <a:r>
              <a:rPr lang="en-US" dirty="0"/>
              <a:t> Example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DA3F42E-A441-D67F-3844-66F88FA56612}"/>
              </a:ext>
            </a:extLst>
          </p:cNvPr>
          <p:cNvGrpSpPr/>
          <p:nvPr/>
        </p:nvGrpSpPr>
        <p:grpSpPr>
          <a:xfrm>
            <a:off x="1143000" y="1600200"/>
            <a:ext cx="10582275" cy="4057650"/>
            <a:chOff x="613476" y="1506500"/>
            <a:chExt cx="10582275" cy="405765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2EC06AA-C403-34E6-9EC5-906F3A1E90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3476" y="1506500"/>
              <a:ext cx="10582275" cy="4057650"/>
            </a:xfrm>
            <a:prstGeom prst="rect">
              <a:avLst/>
            </a:prstGeom>
          </p:spPr>
        </p:pic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509264C2-E8B0-976C-B77F-63D82729F1D6}"/>
                </a:ext>
              </a:extLst>
            </p:cNvPr>
            <p:cNvSpPr/>
            <p:nvPr/>
          </p:nvSpPr>
          <p:spPr>
            <a:xfrm>
              <a:off x="4614530" y="4667694"/>
              <a:ext cx="2477386" cy="691116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4889641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AC62A4-0E53-6C6B-526E-CA8899858E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6E81522-4911-9C80-A9C0-39DBC0174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VI. Ground and Grid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E62D71-1A03-D38F-D8D7-3F1ADFA919D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en-US" dirty="0"/>
              <a:t>1. Distance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2. Direction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67166FF-D6F9-85AA-D9C9-B8DF776AD8FE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876F577-DCCA-B806-93CF-25FEC95C38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F. WisCRS Example</a:t>
            </a:r>
          </a:p>
        </p:txBody>
      </p:sp>
      <p:graphicFrame>
        <p:nvGraphicFramePr>
          <p:cNvPr id="7" name="Content Placeholder 7">
            <a:extLst>
              <a:ext uri="{FF2B5EF4-FFF2-40B4-BE49-F238E27FC236}">
                <a16:creationId xmlns:a16="http://schemas.microsoft.com/office/drawing/2014/main" id="{220B9929-EB1F-A6FC-EBB3-C5FA3C7785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7038483"/>
              </p:ext>
            </p:extLst>
          </p:nvPr>
        </p:nvGraphicFramePr>
        <p:xfrm>
          <a:off x="1470479" y="1932440"/>
          <a:ext cx="4469184" cy="2817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xMath" r:id="rId2" imgW="2793240" imgH="1760760" progId="Equation.AxMath">
                  <p:embed/>
                </p:oleObj>
              </mc:Choice>
              <mc:Fallback>
                <p:oleObj name="AxMath" r:id="rId2" imgW="2793240" imgH="1760760" progId="Equation.AxMath">
                  <p:embed/>
                  <p:pic>
                    <p:nvPicPr>
                      <p:cNvPr id="7" name="Content Placeholder 7">
                        <a:extLst>
                          <a:ext uri="{FF2B5EF4-FFF2-40B4-BE49-F238E27FC236}">
                            <a16:creationId xmlns:a16="http://schemas.microsoft.com/office/drawing/2014/main" id="{6B6BE490-6A88-FA7C-382B-4D4C50C4A7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70479" y="1932440"/>
                        <a:ext cx="4469184" cy="28172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" name="Group 17">
            <a:extLst>
              <a:ext uri="{FF2B5EF4-FFF2-40B4-BE49-F238E27FC236}">
                <a16:creationId xmlns:a16="http://schemas.microsoft.com/office/drawing/2014/main" id="{B304B6F3-5C01-98FF-CBAD-22AE477C8558}"/>
              </a:ext>
            </a:extLst>
          </p:cNvPr>
          <p:cNvGrpSpPr/>
          <p:nvPr/>
        </p:nvGrpSpPr>
        <p:grpSpPr>
          <a:xfrm>
            <a:off x="7149101" y="1229393"/>
            <a:ext cx="3118329" cy="2802397"/>
            <a:chOff x="7149101" y="1229393"/>
            <a:chExt cx="3118329" cy="280239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C9ECCD4-1034-4317-CF8F-649286FE821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149101" y="1229393"/>
              <a:ext cx="3118329" cy="2743200"/>
              <a:chOff x="6677962" y="1657895"/>
              <a:chExt cx="2984878" cy="2625802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4C691EE4-1D16-3860-6A23-573AFF059921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919640" y="1657895"/>
                <a:ext cx="2743200" cy="2625802"/>
                <a:chOff x="6266497" y="1257300"/>
                <a:chExt cx="5165489" cy="4944427"/>
              </a:xfrm>
            </p:grpSpPr>
            <p:pic>
              <p:nvPicPr>
                <p:cNvPr id="12" name="Picture 11">
                  <a:extLst>
                    <a:ext uri="{FF2B5EF4-FFF2-40B4-BE49-F238E27FC236}">
                      <a16:creationId xmlns:a16="http://schemas.microsoft.com/office/drawing/2014/main" id="{96C2C3F4-DAA7-8CFC-67BE-21FFC8382D7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266497" y="1257300"/>
                  <a:ext cx="5165489" cy="4944427"/>
                </a:xfrm>
                <a:prstGeom prst="rect">
                  <a:avLst/>
                </a:prstGeom>
              </p:spPr>
            </p:pic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B09865BF-8B87-0B3A-E133-7118ED9598C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6833002" y="3329430"/>
                  <a:ext cx="1788484" cy="824559"/>
                </a:xfrm>
                <a:prstGeom prst="line">
                  <a:avLst/>
                </a:prstGeom>
                <a:ln w="15875">
                  <a:solidFill>
                    <a:srgbClr val="C00000"/>
                  </a:solidFill>
                  <a:headEnd type="oval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462A671-25E8-48DD-52D0-31BF3604CEE0}"/>
                  </a:ext>
                </a:extLst>
              </p:cNvPr>
              <p:cNvSpPr txBox="1"/>
              <p:nvPr/>
            </p:nvSpPr>
            <p:spPr>
              <a:xfrm>
                <a:off x="7882948" y="3177997"/>
                <a:ext cx="1250111" cy="8248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C00000"/>
                    </a:solidFill>
                  </a:rPr>
                  <a:t>Jerry</a:t>
                </a:r>
              </a:p>
              <a:p>
                <a:pPr algn="ctr"/>
                <a:r>
                  <a:rPr lang="en-US" dirty="0">
                    <a:solidFill>
                      <a:srgbClr val="C00000"/>
                    </a:solidFill>
                  </a:rPr>
                  <a:t>1177 ft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4C0607D-A15A-CAAD-6A46-54392DA69BDF}"/>
                  </a:ext>
                </a:extLst>
              </p:cNvPr>
              <p:cNvSpPr txBox="1"/>
              <p:nvPr/>
            </p:nvSpPr>
            <p:spPr>
              <a:xfrm>
                <a:off x="6677962" y="2034596"/>
                <a:ext cx="1137074" cy="8248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C00000"/>
                    </a:solidFill>
                  </a:rPr>
                  <a:t>W1/4</a:t>
                </a:r>
              </a:p>
              <a:p>
                <a:pPr algn="ctr"/>
                <a:r>
                  <a:rPr lang="en-US" dirty="0">
                    <a:solidFill>
                      <a:srgbClr val="C00000"/>
                    </a:solidFill>
                  </a:rPr>
                  <a:t>1050 ft</a:t>
                </a: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656A1F7-7F30-D014-739D-C8A2DF15FEA8}"/>
                </a:ext>
              </a:extLst>
            </p:cNvPr>
            <p:cNvSpPr txBox="1"/>
            <p:nvPr/>
          </p:nvSpPr>
          <p:spPr>
            <a:xfrm>
              <a:off x="8360229" y="3385459"/>
              <a:ext cx="18020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  <a:highlight>
                    <a:srgbClr val="FBFBFB"/>
                  </a:highlight>
                </a:rPr>
                <a:t>k: 1.00004 24995</a:t>
              </a:r>
            </a:p>
            <a:p>
              <a:r>
                <a:rPr lang="en-US" dirty="0">
                  <a:solidFill>
                    <a:srgbClr val="C00000"/>
                  </a:solidFill>
                  <a:highlight>
                    <a:srgbClr val="FBFBFB"/>
                  </a:highlight>
                  <a:latin typeface="GreekC_IV25" panose="00000400000000000000" pitchFamily="2" charset="0"/>
                  <a:cs typeface="GreekC_IV25" panose="00000400000000000000" pitchFamily="2" charset="0"/>
                </a:rPr>
                <a:t>g</a:t>
              </a:r>
              <a:r>
                <a:rPr lang="en-US" dirty="0">
                  <a:solidFill>
                    <a:srgbClr val="C00000"/>
                  </a:solidFill>
                  <a:highlight>
                    <a:srgbClr val="FBFBFB"/>
                  </a:highlight>
                </a:rPr>
                <a:t>: -0°12'40.6"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6C3C782-765F-44BA-7586-1049454BCCE6}"/>
              </a:ext>
            </a:extLst>
          </p:cNvPr>
          <p:cNvSpPr txBox="1"/>
          <p:nvPr/>
        </p:nvSpPr>
        <p:spPr>
          <a:xfrm>
            <a:off x="8403771" y="2133599"/>
            <a:ext cx="1503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highlight>
                  <a:srgbClr val="FBFBFB"/>
                </a:highlight>
              </a:rPr>
              <a:t>2313.88 ft</a:t>
            </a:r>
          </a:p>
          <a:p>
            <a:r>
              <a:rPr lang="en-US" dirty="0">
                <a:solidFill>
                  <a:srgbClr val="C00000"/>
                </a:solidFill>
                <a:highlight>
                  <a:srgbClr val="FBFBFB"/>
                </a:highlight>
              </a:rPr>
              <a:t>283°39'44" Az</a:t>
            </a:r>
          </a:p>
        </p:txBody>
      </p:sp>
      <p:graphicFrame>
        <p:nvGraphicFramePr>
          <p:cNvPr id="19" name="Content Placeholder 7">
            <a:extLst>
              <a:ext uri="{FF2B5EF4-FFF2-40B4-BE49-F238E27FC236}">
                <a16:creationId xmlns:a16="http://schemas.microsoft.com/office/drawing/2014/main" id="{2D117951-0D84-1FF4-7FFD-B0B71E1432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7694240"/>
              </p:ext>
            </p:extLst>
          </p:nvPr>
        </p:nvGraphicFramePr>
        <p:xfrm>
          <a:off x="1470479" y="5322204"/>
          <a:ext cx="3831552" cy="779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xMath" r:id="rId5" imgW="2394720" imgH="487080" progId="Equation.AxMath">
                  <p:embed/>
                </p:oleObj>
              </mc:Choice>
              <mc:Fallback>
                <p:oleObj name="AxMath" r:id="rId5" imgW="2394720" imgH="487080" progId="Equation.AxMath">
                  <p:embed/>
                  <p:pic>
                    <p:nvPicPr>
                      <p:cNvPr id="7" name="Content Placeholder 7">
                        <a:extLst>
                          <a:ext uri="{FF2B5EF4-FFF2-40B4-BE49-F238E27FC236}">
                            <a16:creationId xmlns:a16="http://schemas.microsoft.com/office/drawing/2014/main" id="{886F240E-1280-E09C-D71C-C98894316F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70479" y="5322204"/>
                        <a:ext cx="3831552" cy="7793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222917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C875EB-66C5-3806-8746-238E5243FA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154ABF1-3825-2809-D040-9E3803359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VI. Ground and Grid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873FC0-3650-0B5D-D6C4-5610A83D1D8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en-US" dirty="0"/>
              <a:t>1. Distance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2. Direction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6E6DB47-ABA1-FB99-A3D0-80A231100184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2"/>
            <a:r>
              <a:rPr lang="en-US" dirty="0"/>
              <a:t>Distance distortion?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4"/>
            <a:r>
              <a:rPr lang="en-US" dirty="0"/>
              <a:t>Can ignore reduction</a:t>
            </a:r>
          </a:p>
          <a:p>
            <a:pPr lvl="1"/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449864-0B99-22D5-5DCF-ECACD698D5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F. WisCRS Example</a:t>
            </a:r>
          </a:p>
        </p:txBody>
      </p:sp>
      <p:graphicFrame>
        <p:nvGraphicFramePr>
          <p:cNvPr id="7" name="Content Placeholder 7">
            <a:extLst>
              <a:ext uri="{FF2B5EF4-FFF2-40B4-BE49-F238E27FC236}">
                <a16:creationId xmlns:a16="http://schemas.microsoft.com/office/drawing/2014/main" id="{11C21A72-AC93-1FE8-9EAA-A9C43EADC6A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70479" y="1932440"/>
          <a:ext cx="4469184" cy="2817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xMath" r:id="rId2" imgW="2793240" imgH="1760760" progId="Equation.AxMath">
                  <p:embed/>
                </p:oleObj>
              </mc:Choice>
              <mc:Fallback>
                <p:oleObj name="AxMath" r:id="rId2" imgW="2793240" imgH="1760760" progId="Equation.AxMath">
                  <p:embed/>
                  <p:pic>
                    <p:nvPicPr>
                      <p:cNvPr id="7" name="Content Placeholder 7">
                        <a:extLst>
                          <a:ext uri="{FF2B5EF4-FFF2-40B4-BE49-F238E27FC236}">
                            <a16:creationId xmlns:a16="http://schemas.microsoft.com/office/drawing/2014/main" id="{220B9929-EB1F-A6FC-EBB3-C5FA3C7785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70479" y="1932440"/>
                        <a:ext cx="4469184" cy="28172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60E4BB5B-6A03-DD5F-BE07-F3682559786C}"/>
              </a:ext>
            </a:extLst>
          </p:cNvPr>
          <p:cNvGrpSpPr>
            <a:grpSpLocks noChangeAspect="1"/>
          </p:cNvGrpSpPr>
          <p:nvPr/>
        </p:nvGrpSpPr>
        <p:grpSpPr>
          <a:xfrm>
            <a:off x="7149101" y="1229393"/>
            <a:ext cx="3118329" cy="2743200"/>
            <a:chOff x="6677962" y="1657895"/>
            <a:chExt cx="2984878" cy="2625802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71CCC6E-EA0B-388B-7DA0-9A9996A1BB3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919640" y="1657895"/>
              <a:ext cx="2743200" cy="2625802"/>
              <a:chOff x="6266497" y="1257300"/>
              <a:chExt cx="5165489" cy="4944427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028E8813-E659-A05B-2EEF-0F86B8B3BF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66497" y="1257300"/>
                <a:ext cx="5165489" cy="4944427"/>
              </a:xfrm>
              <a:prstGeom prst="rect">
                <a:avLst/>
              </a:prstGeom>
            </p:spPr>
          </p:pic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D2649A0E-B0BE-B5A6-6FE8-DEED13FD3F9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833002" y="3329430"/>
                <a:ext cx="1788484" cy="824559"/>
              </a:xfrm>
              <a:prstGeom prst="line">
                <a:avLst/>
              </a:prstGeom>
              <a:ln w="15875">
                <a:solidFill>
                  <a:srgbClr val="C00000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DB8001C-3283-4D30-2995-90CDE661C1EF}"/>
                </a:ext>
              </a:extLst>
            </p:cNvPr>
            <p:cNvSpPr txBox="1"/>
            <p:nvPr/>
          </p:nvSpPr>
          <p:spPr>
            <a:xfrm>
              <a:off x="7882948" y="3177997"/>
              <a:ext cx="1250111" cy="353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Jerry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EC32FE5-CEC5-34CA-870A-A85EE796EFB5}"/>
                </a:ext>
              </a:extLst>
            </p:cNvPr>
            <p:cNvSpPr txBox="1"/>
            <p:nvPr/>
          </p:nvSpPr>
          <p:spPr>
            <a:xfrm>
              <a:off x="6677962" y="2315933"/>
              <a:ext cx="1137074" cy="353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W1/4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5122E3E-9F43-58FF-211D-3FEC1706EDDF}"/>
              </a:ext>
            </a:extLst>
          </p:cNvPr>
          <p:cNvSpPr txBox="1"/>
          <p:nvPr/>
        </p:nvSpPr>
        <p:spPr>
          <a:xfrm>
            <a:off x="8403771" y="2133599"/>
            <a:ext cx="1503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highlight>
                  <a:srgbClr val="FBFBFB"/>
                </a:highlight>
              </a:rPr>
              <a:t>2313.88 ft</a:t>
            </a:r>
          </a:p>
          <a:p>
            <a:r>
              <a:rPr lang="en-US" dirty="0">
                <a:solidFill>
                  <a:srgbClr val="C00000"/>
                </a:solidFill>
                <a:highlight>
                  <a:srgbClr val="FBFBFB"/>
                </a:highlight>
              </a:rPr>
              <a:t>283°52'25" Az</a:t>
            </a:r>
          </a:p>
        </p:txBody>
      </p:sp>
      <p:graphicFrame>
        <p:nvGraphicFramePr>
          <p:cNvPr id="19" name="Content Placeholder 7">
            <a:extLst>
              <a:ext uri="{FF2B5EF4-FFF2-40B4-BE49-F238E27FC236}">
                <a16:creationId xmlns:a16="http://schemas.microsoft.com/office/drawing/2014/main" id="{3A61E60A-0831-BAC6-97DF-898A4A24A00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70479" y="5322204"/>
          <a:ext cx="3831552" cy="779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xMath" r:id="rId5" imgW="2394720" imgH="487080" progId="Equation.AxMath">
                  <p:embed/>
                </p:oleObj>
              </mc:Choice>
              <mc:Fallback>
                <p:oleObj name="AxMath" r:id="rId5" imgW="2394720" imgH="487080" progId="Equation.AxMath">
                  <p:embed/>
                  <p:pic>
                    <p:nvPicPr>
                      <p:cNvPr id="19" name="Content Placeholder 7">
                        <a:extLst>
                          <a:ext uri="{FF2B5EF4-FFF2-40B4-BE49-F238E27FC236}">
                            <a16:creationId xmlns:a16="http://schemas.microsoft.com/office/drawing/2014/main" id="{2D117951-0D84-1FF4-7FFD-B0B71E1432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70479" y="5322204"/>
                        <a:ext cx="3831552" cy="7793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Content Placeholder 7">
            <a:extLst>
              <a:ext uri="{FF2B5EF4-FFF2-40B4-BE49-F238E27FC236}">
                <a16:creationId xmlns:a16="http://schemas.microsoft.com/office/drawing/2014/main" id="{C7ADF054-651B-196F-1908-919A39014DD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50114" y="4581752"/>
          <a:ext cx="3573432" cy="10841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xMath" r:id="rId7" imgW="2305440" imgH="699480" progId="Equation.AxMath">
                  <p:embed/>
                </p:oleObj>
              </mc:Choice>
              <mc:Fallback>
                <p:oleObj name="AxMath" r:id="rId7" imgW="2305440" imgH="699480" progId="Equation.AxMath">
                  <p:embed/>
                  <p:pic>
                    <p:nvPicPr>
                      <p:cNvPr id="20" name="Content Placeholder 7">
                        <a:extLst>
                          <a:ext uri="{FF2B5EF4-FFF2-40B4-BE49-F238E27FC236}">
                            <a16:creationId xmlns:a16="http://schemas.microsoft.com/office/drawing/2014/main" id="{89D968CA-73F4-30A8-1FD0-4B1CC73D43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250114" y="4581752"/>
                        <a:ext cx="3573432" cy="10841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609169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3E8072-2193-F8F2-6958-14B5C8E205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1D1D8-B468-813F-CA4A-7FBDE81FE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VII. Grids and PLSS Lost Corners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FAA48B-3191-F189-89B7-BAD4106788F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89C672E-EBB8-D90D-A270-1CFAAAAD9C5C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3906958-2E29-1993-9C05-07D502180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947" y="827642"/>
            <a:ext cx="66294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637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CB0E3D-A1A7-ECB1-1FFF-2E56DC71DD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7118E40-8A9D-EF38-B64D-5FF5D293B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I. Spatial Systems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CA6EB27-7268-1FE6-38F8-0B5E9AF34F0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A. Three-Dimensional </a:t>
            </a:r>
          </a:p>
          <a:p>
            <a:pPr lvl="1"/>
            <a:r>
              <a:rPr lang="en-US" dirty="0"/>
              <a:t>1. Geodetic Coordinates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Disadvantages: </a:t>
            </a:r>
          </a:p>
          <a:p>
            <a:pPr lvl="3"/>
            <a:r>
              <a:rPr lang="en-US" dirty="0"/>
              <a:t>Positions are expressed in angular values</a:t>
            </a:r>
          </a:p>
          <a:p>
            <a:pPr lvl="3"/>
            <a:r>
              <a:rPr lang="en-US" dirty="0"/>
              <a:t>Distances are in angular values</a:t>
            </a:r>
          </a:p>
          <a:p>
            <a:pPr lvl="3"/>
            <a:r>
              <a:rPr lang="en-US" dirty="0"/>
              <a:t>Elliptical geometry </a:t>
            </a:r>
          </a:p>
          <a:p>
            <a:pPr lvl="4"/>
            <a:r>
              <a:rPr lang="en-US" dirty="0"/>
              <a:t>Shortest distance between two points is a </a:t>
            </a:r>
            <a:r>
              <a:rPr lang="en-US" i="1" dirty="0"/>
              <a:t>geodesic</a:t>
            </a:r>
            <a:r>
              <a:rPr lang="en-US" dirty="0"/>
              <a:t> - shallow s-shape curve.</a:t>
            </a:r>
          </a:p>
          <a:p>
            <a:endParaRPr lang="en-US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A838EAA-859F-381D-DC9C-4C3DA7EDC6A8}"/>
              </a:ext>
            </a:extLst>
          </p:cNvPr>
          <p:cNvGrpSpPr>
            <a:grpSpLocks noChangeAspect="1"/>
          </p:cNvGrpSpPr>
          <p:nvPr/>
        </p:nvGrpSpPr>
        <p:grpSpPr>
          <a:xfrm rot="780000">
            <a:off x="7774676" y="1876568"/>
            <a:ext cx="3200400" cy="3200400"/>
            <a:chOff x="5080957" y="2086037"/>
            <a:chExt cx="2969232" cy="2423847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D9851F6-9D93-A6DD-C4A5-5E7403A3D64A}"/>
                </a:ext>
              </a:extLst>
            </p:cNvPr>
            <p:cNvSpPr/>
            <p:nvPr/>
          </p:nvSpPr>
          <p:spPr>
            <a:xfrm>
              <a:off x="5080958" y="2086037"/>
              <a:ext cx="2969231" cy="241442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C12B402-3C24-8DCA-58A3-9AE596AA1882}"/>
                </a:ext>
              </a:extLst>
            </p:cNvPr>
            <p:cNvSpPr/>
            <p:nvPr/>
          </p:nvSpPr>
          <p:spPr>
            <a:xfrm>
              <a:off x="5080957" y="3098041"/>
              <a:ext cx="2969232" cy="39041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1716E07E-EC55-4AE0-E855-D30DE31B096C}"/>
                </a:ext>
              </a:extLst>
            </p:cNvPr>
            <p:cNvCxnSpPr>
              <a:cxnSpLocks/>
              <a:stCxn id="30" idx="0"/>
              <a:endCxn id="31" idx="4"/>
            </p:cNvCxnSpPr>
            <p:nvPr/>
          </p:nvCxnSpPr>
          <p:spPr>
            <a:xfrm rot="20820000" flipH="1">
              <a:off x="6372343" y="2104010"/>
              <a:ext cx="386462" cy="1366477"/>
            </a:xfrm>
            <a:prstGeom prst="line">
              <a:avLst/>
            </a:prstGeom>
            <a:ln w="9525">
              <a:solidFill>
                <a:schemeClr val="tx1"/>
              </a:solidFill>
              <a:prstDash val="lgDash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Arc 35">
              <a:extLst>
                <a:ext uri="{FF2B5EF4-FFF2-40B4-BE49-F238E27FC236}">
                  <a16:creationId xmlns:a16="http://schemas.microsoft.com/office/drawing/2014/main" id="{9FB4CD2B-EABF-7490-0B0C-BD6820703757}"/>
                </a:ext>
              </a:extLst>
            </p:cNvPr>
            <p:cNvSpPr/>
            <p:nvPr/>
          </p:nvSpPr>
          <p:spPr>
            <a:xfrm flipH="1">
              <a:off x="5516773" y="2095456"/>
              <a:ext cx="2026029" cy="2414428"/>
            </a:xfrm>
            <a:prstGeom prst="arc">
              <a:avLst>
                <a:gd name="adj1" fmla="val 5698834"/>
                <a:gd name="adj2" fmla="val 16158079"/>
              </a:avLst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C0C30A26-95B5-A31D-A39F-F14CC0512390}"/>
                </a:ext>
              </a:extLst>
            </p:cNvPr>
            <p:cNvCxnSpPr>
              <a:cxnSpLocks/>
              <a:endCxn id="30" idx="4"/>
            </p:cNvCxnSpPr>
            <p:nvPr/>
          </p:nvCxnSpPr>
          <p:spPr>
            <a:xfrm>
              <a:off x="6559797" y="3491301"/>
              <a:ext cx="5777" cy="1009163"/>
            </a:xfrm>
            <a:prstGeom prst="line">
              <a:avLst/>
            </a:prstGeom>
            <a:ln w="9525">
              <a:solidFill>
                <a:schemeClr val="tx1"/>
              </a:solidFill>
              <a:prstDash val="lgDash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ectangle 20">
            <a:extLst>
              <a:ext uri="{FF2B5EF4-FFF2-40B4-BE49-F238E27FC236}">
                <a16:creationId xmlns:a16="http://schemas.microsoft.com/office/drawing/2014/main" id="{CF5F7E84-7013-B92D-12EB-579A61318AC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434458" y="1540705"/>
            <a:ext cx="64761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Roboto Condensed Light" panose="02000000000000000000" pitchFamily="2" charset="0"/>
                <a:cs typeface="Roboto Condensed Light" panose="02000000000000000000" pitchFamily="2" charset="0"/>
              </a:rPr>
              <a:t>Geo N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sp>
        <p:nvSpPr>
          <p:cNvPr id="40" name="Rectangle 20">
            <a:extLst>
              <a:ext uri="{FF2B5EF4-FFF2-40B4-BE49-F238E27FC236}">
                <a16:creationId xmlns:a16="http://schemas.microsoft.com/office/drawing/2014/main" id="{447D246B-2F2C-3FB9-294D-CA4A3B8EB9F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741724" y="5059755"/>
            <a:ext cx="60112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Roboto Condensed Light" panose="02000000000000000000" pitchFamily="2" charset="0"/>
                <a:cs typeface="Roboto Condensed Light" panose="02000000000000000000" pitchFamily="2" charset="0"/>
              </a:rPr>
              <a:t>Geo 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sp>
        <p:nvSpPr>
          <p:cNvPr id="41" name="Freeform 7">
            <a:extLst>
              <a:ext uri="{FF2B5EF4-FFF2-40B4-BE49-F238E27FC236}">
                <a16:creationId xmlns:a16="http://schemas.microsoft.com/office/drawing/2014/main" id="{77DEF611-0E28-C3F9-CE10-97EA9A609D1D}"/>
              </a:ext>
            </a:extLst>
          </p:cNvPr>
          <p:cNvSpPr>
            <a:spLocks/>
          </p:cNvSpPr>
          <p:nvPr/>
        </p:nvSpPr>
        <p:spPr bwMode="auto">
          <a:xfrm rot="795328" flipH="1">
            <a:off x="8598829" y="1778735"/>
            <a:ext cx="778295" cy="3196209"/>
          </a:xfrm>
          <a:custGeom>
            <a:avLst/>
            <a:gdLst>
              <a:gd name="T0" fmla="*/ 0 w 1347"/>
              <a:gd name="T1" fmla="*/ 4919 h 4919"/>
              <a:gd name="T2" fmla="*/ 118 w 1347"/>
              <a:gd name="T3" fmla="*/ 4910 h 4919"/>
              <a:gd name="T4" fmla="*/ 234 w 1347"/>
              <a:gd name="T5" fmla="*/ 4882 h 4919"/>
              <a:gd name="T6" fmla="*/ 349 w 1347"/>
              <a:gd name="T7" fmla="*/ 4835 h 4919"/>
              <a:gd name="T8" fmla="*/ 461 w 1347"/>
              <a:gd name="T9" fmla="*/ 4771 h 4919"/>
              <a:gd name="T10" fmla="*/ 570 w 1347"/>
              <a:gd name="T11" fmla="*/ 4689 h 4919"/>
              <a:gd name="T12" fmla="*/ 674 w 1347"/>
              <a:gd name="T13" fmla="*/ 4590 h 4919"/>
              <a:gd name="T14" fmla="*/ 773 w 1347"/>
              <a:gd name="T15" fmla="*/ 4474 h 4919"/>
              <a:gd name="T16" fmla="*/ 866 w 1347"/>
              <a:gd name="T17" fmla="*/ 4344 h 4919"/>
              <a:gd name="T18" fmla="*/ 953 w 1347"/>
              <a:gd name="T19" fmla="*/ 4199 h 4919"/>
              <a:gd name="T20" fmla="*/ 1032 w 1347"/>
              <a:gd name="T21" fmla="*/ 4041 h 4919"/>
              <a:gd name="T22" fmla="*/ 1104 w 1347"/>
              <a:gd name="T23" fmla="*/ 3870 h 4919"/>
              <a:gd name="T24" fmla="*/ 1167 w 1347"/>
              <a:gd name="T25" fmla="*/ 3689 h 4919"/>
              <a:gd name="T26" fmla="*/ 1221 w 1347"/>
              <a:gd name="T27" fmla="*/ 3499 h 4919"/>
              <a:gd name="T28" fmla="*/ 1266 w 1347"/>
              <a:gd name="T29" fmla="*/ 3301 h 4919"/>
              <a:gd name="T30" fmla="*/ 1301 w 1347"/>
              <a:gd name="T31" fmla="*/ 3096 h 4919"/>
              <a:gd name="T32" fmla="*/ 1327 w 1347"/>
              <a:gd name="T33" fmla="*/ 2887 h 4919"/>
              <a:gd name="T34" fmla="*/ 1342 w 1347"/>
              <a:gd name="T35" fmla="*/ 2674 h 4919"/>
              <a:gd name="T36" fmla="*/ 1347 w 1347"/>
              <a:gd name="T37" fmla="*/ 2460 h 4919"/>
              <a:gd name="T38" fmla="*/ 1342 w 1347"/>
              <a:gd name="T39" fmla="*/ 2245 h 4919"/>
              <a:gd name="T40" fmla="*/ 1327 w 1347"/>
              <a:gd name="T41" fmla="*/ 2032 h 4919"/>
              <a:gd name="T42" fmla="*/ 1301 w 1347"/>
              <a:gd name="T43" fmla="*/ 1823 h 4919"/>
              <a:gd name="T44" fmla="*/ 1266 w 1347"/>
              <a:gd name="T45" fmla="*/ 1618 h 4919"/>
              <a:gd name="T46" fmla="*/ 1221 w 1347"/>
              <a:gd name="T47" fmla="*/ 1420 h 4919"/>
              <a:gd name="T48" fmla="*/ 1167 w 1347"/>
              <a:gd name="T49" fmla="*/ 1230 h 4919"/>
              <a:gd name="T50" fmla="*/ 1104 w 1347"/>
              <a:gd name="T51" fmla="*/ 1049 h 4919"/>
              <a:gd name="T52" fmla="*/ 1032 w 1347"/>
              <a:gd name="T53" fmla="*/ 879 h 4919"/>
              <a:gd name="T54" fmla="*/ 953 w 1347"/>
              <a:gd name="T55" fmla="*/ 720 h 4919"/>
              <a:gd name="T56" fmla="*/ 866 w 1347"/>
              <a:gd name="T57" fmla="*/ 575 h 4919"/>
              <a:gd name="T58" fmla="*/ 773 w 1347"/>
              <a:gd name="T59" fmla="*/ 445 h 4919"/>
              <a:gd name="T60" fmla="*/ 674 w 1347"/>
              <a:gd name="T61" fmla="*/ 329 h 4919"/>
              <a:gd name="T62" fmla="*/ 570 w 1347"/>
              <a:gd name="T63" fmla="*/ 230 h 4919"/>
              <a:gd name="T64" fmla="*/ 461 w 1347"/>
              <a:gd name="T65" fmla="*/ 148 h 4919"/>
              <a:gd name="T66" fmla="*/ 349 w 1347"/>
              <a:gd name="T67" fmla="*/ 84 h 4919"/>
              <a:gd name="T68" fmla="*/ 234 w 1347"/>
              <a:gd name="T69" fmla="*/ 37 h 4919"/>
              <a:gd name="T70" fmla="*/ 118 w 1347"/>
              <a:gd name="T71" fmla="*/ 9 h 4919"/>
              <a:gd name="T72" fmla="*/ 0 w 1347"/>
              <a:gd name="T73" fmla="*/ 0 h 49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347" h="4919">
                <a:moveTo>
                  <a:pt x="0" y="4919"/>
                </a:moveTo>
                <a:lnTo>
                  <a:pt x="118" y="4910"/>
                </a:lnTo>
                <a:lnTo>
                  <a:pt x="234" y="4882"/>
                </a:lnTo>
                <a:lnTo>
                  <a:pt x="349" y="4835"/>
                </a:lnTo>
                <a:lnTo>
                  <a:pt x="461" y="4771"/>
                </a:lnTo>
                <a:lnTo>
                  <a:pt x="570" y="4689"/>
                </a:lnTo>
                <a:lnTo>
                  <a:pt x="674" y="4590"/>
                </a:lnTo>
                <a:lnTo>
                  <a:pt x="773" y="4474"/>
                </a:lnTo>
                <a:lnTo>
                  <a:pt x="866" y="4344"/>
                </a:lnTo>
                <a:lnTo>
                  <a:pt x="953" y="4199"/>
                </a:lnTo>
                <a:lnTo>
                  <a:pt x="1032" y="4041"/>
                </a:lnTo>
                <a:lnTo>
                  <a:pt x="1104" y="3870"/>
                </a:lnTo>
                <a:lnTo>
                  <a:pt x="1167" y="3689"/>
                </a:lnTo>
                <a:lnTo>
                  <a:pt x="1221" y="3499"/>
                </a:lnTo>
                <a:lnTo>
                  <a:pt x="1266" y="3301"/>
                </a:lnTo>
                <a:lnTo>
                  <a:pt x="1301" y="3096"/>
                </a:lnTo>
                <a:lnTo>
                  <a:pt x="1327" y="2887"/>
                </a:lnTo>
                <a:lnTo>
                  <a:pt x="1342" y="2674"/>
                </a:lnTo>
                <a:lnTo>
                  <a:pt x="1347" y="2460"/>
                </a:lnTo>
                <a:lnTo>
                  <a:pt x="1342" y="2245"/>
                </a:lnTo>
                <a:lnTo>
                  <a:pt x="1327" y="2032"/>
                </a:lnTo>
                <a:lnTo>
                  <a:pt x="1301" y="1823"/>
                </a:lnTo>
                <a:lnTo>
                  <a:pt x="1266" y="1618"/>
                </a:lnTo>
                <a:lnTo>
                  <a:pt x="1221" y="1420"/>
                </a:lnTo>
                <a:lnTo>
                  <a:pt x="1167" y="1230"/>
                </a:lnTo>
                <a:lnTo>
                  <a:pt x="1104" y="1049"/>
                </a:lnTo>
                <a:lnTo>
                  <a:pt x="1032" y="879"/>
                </a:lnTo>
                <a:lnTo>
                  <a:pt x="953" y="720"/>
                </a:lnTo>
                <a:lnTo>
                  <a:pt x="866" y="575"/>
                </a:lnTo>
                <a:lnTo>
                  <a:pt x="773" y="445"/>
                </a:lnTo>
                <a:lnTo>
                  <a:pt x="674" y="329"/>
                </a:lnTo>
                <a:lnTo>
                  <a:pt x="570" y="230"/>
                </a:lnTo>
                <a:lnTo>
                  <a:pt x="461" y="148"/>
                </a:lnTo>
                <a:lnTo>
                  <a:pt x="349" y="84"/>
                </a:lnTo>
                <a:lnTo>
                  <a:pt x="234" y="37"/>
                </a:lnTo>
                <a:lnTo>
                  <a:pt x="118" y="9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 dirty="0"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sp>
        <p:nvSpPr>
          <p:cNvPr id="43" name="Line 17">
            <a:extLst>
              <a:ext uri="{FF2B5EF4-FFF2-40B4-BE49-F238E27FC236}">
                <a16:creationId xmlns:a16="http://schemas.microsoft.com/office/drawing/2014/main" id="{8F694D6B-C3D5-711F-8FFA-D9C479F25931}"/>
              </a:ext>
            </a:extLst>
          </p:cNvPr>
          <p:cNvSpPr>
            <a:spLocks noChangeShapeType="1"/>
          </p:cNvSpPr>
          <p:nvPr/>
        </p:nvSpPr>
        <p:spPr bwMode="auto">
          <a:xfrm rot="795328" flipH="1" flipV="1">
            <a:off x="8749050" y="2501536"/>
            <a:ext cx="650018" cy="1579212"/>
          </a:xfrm>
          <a:prstGeom prst="line">
            <a:avLst/>
          </a:prstGeom>
          <a:noFill/>
          <a:ln w="3175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5B0EA68-1EB4-F8AE-3822-016CBBD7BA0D}"/>
              </a:ext>
            </a:extLst>
          </p:cNvPr>
          <p:cNvGrpSpPr/>
          <p:nvPr/>
        </p:nvGrpSpPr>
        <p:grpSpPr>
          <a:xfrm rot="3207201">
            <a:off x="8896584" y="2573420"/>
            <a:ext cx="1574991" cy="594221"/>
            <a:chOff x="3958887" y="3714703"/>
            <a:chExt cx="1401308" cy="644879"/>
          </a:xfrm>
        </p:grpSpPr>
        <p:sp>
          <p:nvSpPr>
            <p:cNvPr id="48" name="Freeform 7">
              <a:extLst>
                <a:ext uri="{FF2B5EF4-FFF2-40B4-BE49-F238E27FC236}">
                  <a16:creationId xmlns:a16="http://schemas.microsoft.com/office/drawing/2014/main" id="{330B7612-8E32-D49A-A21B-DC20B8D95BFB}"/>
                </a:ext>
              </a:extLst>
            </p:cNvPr>
            <p:cNvSpPr>
              <a:spLocks/>
            </p:cNvSpPr>
            <p:nvPr/>
          </p:nvSpPr>
          <p:spPr bwMode="auto">
            <a:xfrm rot="18988303" flipV="1">
              <a:off x="3958887" y="4069602"/>
              <a:ext cx="696675" cy="289980"/>
            </a:xfrm>
            <a:custGeom>
              <a:avLst/>
              <a:gdLst>
                <a:gd name="T0" fmla="*/ 2660 w 2660"/>
                <a:gd name="T1" fmla="*/ 0 h 1308"/>
                <a:gd name="T2" fmla="*/ 2476 w 2660"/>
                <a:gd name="T3" fmla="*/ 0 h 1308"/>
                <a:gd name="T4" fmla="*/ 2291 w 2660"/>
                <a:gd name="T5" fmla="*/ 11 h 1308"/>
                <a:gd name="T6" fmla="*/ 2106 w 2660"/>
                <a:gd name="T7" fmla="*/ 33 h 1308"/>
                <a:gd name="T8" fmla="*/ 1923 w 2660"/>
                <a:gd name="T9" fmla="*/ 66 h 1308"/>
                <a:gd name="T10" fmla="*/ 1742 w 2660"/>
                <a:gd name="T11" fmla="*/ 110 h 1308"/>
                <a:gd name="T12" fmla="*/ 1565 w 2660"/>
                <a:gd name="T13" fmla="*/ 164 h 1308"/>
                <a:gd name="T14" fmla="*/ 1391 w 2660"/>
                <a:gd name="T15" fmla="*/ 229 h 1308"/>
                <a:gd name="T16" fmla="*/ 1223 w 2660"/>
                <a:gd name="T17" fmla="*/ 305 h 1308"/>
                <a:gd name="T18" fmla="*/ 1049 w 2660"/>
                <a:gd name="T19" fmla="*/ 398 h 1308"/>
                <a:gd name="T20" fmla="*/ 880 w 2660"/>
                <a:gd name="T21" fmla="*/ 503 h 1308"/>
                <a:gd name="T22" fmla="*/ 717 w 2660"/>
                <a:gd name="T23" fmla="*/ 617 h 1308"/>
                <a:gd name="T24" fmla="*/ 560 w 2660"/>
                <a:gd name="T25" fmla="*/ 741 h 1308"/>
                <a:gd name="T26" fmla="*/ 410 w 2660"/>
                <a:gd name="T27" fmla="*/ 873 h 1308"/>
                <a:gd name="T28" fmla="*/ 266 w 2660"/>
                <a:gd name="T29" fmla="*/ 1012 h 1308"/>
                <a:gd name="T30" fmla="*/ 0 w 2660"/>
                <a:gd name="T31" fmla="*/ 1308 h 1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60" h="1308">
                  <a:moveTo>
                    <a:pt x="2660" y="0"/>
                  </a:moveTo>
                  <a:lnTo>
                    <a:pt x="2476" y="0"/>
                  </a:lnTo>
                  <a:lnTo>
                    <a:pt x="2291" y="11"/>
                  </a:lnTo>
                  <a:lnTo>
                    <a:pt x="2106" y="33"/>
                  </a:lnTo>
                  <a:lnTo>
                    <a:pt x="1923" y="66"/>
                  </a:lnTo>
                  <a:lnTo>
                    <a:pt x="1742" y="110"/>
                  </a:lnTo>
                  <a:lnTo>
                    <a:pt x="1565" y="164"/>
                  </a:lnTo>
                  <a:lnTo>
                    <a:pt x="1391" y="229"/>
                  </a:lnTo>
                  <a:lnTo>
                    <a:pt x="1223" y="305"/>
                  </a:lnTo>
                  <a:lnTo>
                    <a:pt x="1049" y="398"/>
                  </a:lnTo>
                  <a:lnTo>
                    <a:pt x="880" y="503"/>
                  </a:lnTo>
                  <a:lnTo>
                    <a:pt x="717" y="617"/>
                  </a:lnTo>
                  <a:lnTo>
                    <a:pt x="560" y="741"/>
                  </a:lnTo>
                  <a:lnTo>
                    <a:pt x="410" y="873"/>
                  </a:lnTo>
                  <a:lnTo>
                    <a:pt x="266" y="1012"/>
                  </a:lnTo>
                  <a:lnTo>
                    <a:pt x="0" y="1308"/>
                  </a:lnTo>
                </a:path>
              </a:pathLst>
            </a:custGeom>
            <a:noFill/>
            <a:ln w="1905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49" name="Freeform 8">
              <a:extLst>
                <a:ext uri="{FF2B5EF4-FFF2-40B4-BE49-F238E27FC236}">
                  <a16:creationId xmlns:a16="http://schemas.microsoft.com/office/drawing/2014/main" id="{BD538E8C-1C97-C7DC-BA5F-DE469CFBC798}"/>
                </a:ext>
              </a:extLst>
            </p:cNvPr>
            <p:cNvSpPr>
              <a:spLocks/>
            </p:cNvSpPr>
            <p:nvPr/>
          </p:nvSpPr>
          <p:spPr bwMode="auto">
            <a:xfrm rot="19203822" flipV="1">
              <a:off x="4589984" y="3714703"/>
              <a:ext cx="770211" cy="190311"/>
            </a:xfrm>
            <a:custGeom>
              <a:avLst/>
              <a:gdLst>
                <a:gd name="T0" fmla="*/ 0 w 2661"/>
                <a:gd name="T1" fmla="*/ 1308 h 1350"/>
                <a:gd name="T2" fmla="*/ 176 w 2661"/>
                <a:gd name="T3" fmla="*/ 1336 h 1350"/>
                <a:gd name="T4" fmla="*/ 355 w 2661"/>
                <a:gd name="T5" fmla="*/ 1350 h 1350"/>
                <a:gd name="T6" fmla="*/ 537 w 2661"/>
                <a:gd name="T7" fmla="*/ 1350 h 1350"/>
                <a:gd name="T8" fmla="*/ 718 w 2661"/>
                <a:gd name="T9" fmla="*/ 1335 h 1350"/>
                <a:gd name="T10" fmla="*/ 897 w 2661"/>
                <a:gd name="T11" fmla="*/ 1306 h 1350"/>
                <a:gd name="T12" fmla="*/ 1073 w 2661"/>
                <a:gd name="T13" fmla="*/ 1262 h 1350"/>
                <a:gd name="T14" fmla="*/ 1243 w 2661"/>
                <a:gd name="T15" fmla="*/ 1205 h 1350"/>
                <a:gd name="T16" fmla="*/ 1406 w 2661"/>
                <a:gd name="T17" fmla="*/ 1134 h 1350"/>
                <a:gd name="T18" fmla="*/ 1591 w 2661"/>
                <a:gd name="T19" fmla="*/ 1033 h 1350"/>
                <a:gd name="T20" fmla="*/ 1769 w 2661"/>
                <a:gd name="T21" fmla="*/ 916 h 1350"/>
                <a:gd name="T22" fmla="*/ 1938 w 2661"/>
                <a:gd name="T23" fmla="*/ 786 h 1350"/>
                <a:gd name="T24" fmla="*/ 2098 w 2661"/>
                <a:gd name="T25" fmla="*/ 644 h 1350"/>
                <a:gd name="T26" fmla="*/ 2251 w 2661"/>
                <a:gd name="T27" fmla="*/ 493 h 1350"/>
                <a:gd name="T28" fmla="*/ 2395 w 2661"/>
                <a:gd name="T29" fmla="*/ 334 h 1350"/>
                <a:gd name="T30" fmla="*/ 2532 w 2661"/>
                <a:gd name="T31" fmla="*/ 169 h 1350"/>
                <a:gd name="T32" fmla="*/ 2661 w 2661"/>
                <a:gd name="T33" fmla="*/ 0 h 1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61" h="1350">
                  <a:moveTo>
                    <a:pt x="0" y="1308"/>
                  </a:moveTo>
                  <a:lnTo>
                    <a:pt x="176" y="1336"/>
                  </a:lnTo>
                  <a:lnTo>
                    <a:pt x="355" y="1350"/>
                  </a:lnTo>
                  <a:lnTo>
                    <a:pt x="537" y="1350"/>
                  </a:lnTo>
                  <a:lnTo>
                    <a:pt x="718" y="1335"/>
                  </a:lnTo>
                  <a:lnTo>
                    <a:pt x="897" y="1306"/>
                  </a:lnTo>
                  <a:lnTo>
                    <a:pt x="1073" y="1262"/>
                  </a:lnTo>
                  <a:lnTo>
                    <a:pt x="1243" y="1205"/>
                  </a:lnTo>
                  <a:lnTo>
                    <a:pt x="1406" y="1134"/>
                  </a:lnTo>
                  <a:lnTo>
                    <a:pt x="1591" y="1033"/>
                  </a:lnTo>
                  <a:lnTo>
                    <a:pt x="1769" y="916"/>
                  </a:lnTo>
                  <a:lnTo>
                    <a:pt x="1938" y="786"/>
                  </a:lnTo>
                  <a:lnTo>
                    <a:pt x="2098" y="644"/>
                  </a:lnTo>
                  <a:lnTo>
                    <a:pt x="2251" y="493"/>
                  </a:lnTo>
                  <a:lnTo>
                    <a:pt x="2395" y="334"/>
                  </a:lnTo>
                  <a:lnTo>
                    <a:pt x="2532" y="169"/>
                  </a:lnTo>
                  <a:lnTo>
                    <a:pt x="2661" y="0"/>
                  </a:lnTo>
                </a:path>
              </a:pathLst>
            </a:custGeom>
            <a:noFill/>
            <a:ln w="1905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</p:grp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FE1A7E2E-7C4E-0FC8-77EB-389E320D4952}"/>
              </a:ext>
            </a:extLst>
          </p:cNvPr>
          <p:cNvCxnSpPr>
            <a:cxnSpLocks/>
          </p:cNvCxnSpPr>
          <p:nvPr/>
        </p:nvCxnSpPr>
        <p:spPr>
          <a:xfrm flipH="1">
            <a:off x="9285611" y="3212538"/>
            <a:ext cx="1173345" cy="655455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Freeform 19">
            <a:extLst>
              <a:ext uri="{FF2B5EF4-FFF2-40B4-BE49-F238E27FC236}">
                <a16:creationId xmlns:a16="http://schemas.microsoft.com/office/drawing/2014/main" id="{5D27E367-5FE4-D97C-265E-195C8C4F31D7}"/>
              </a:ext>
            </a:extLst>
          </p:cNvPr>
          <p:cNvSpPr>
            <a:spLocks/>
          </p:cNvSpPr>
          <p:nvPr/>
        </p:nvSpPr>
        <p:spPr bwMode="auto">
          <a:xfrm rot="795328" flipH="1">
            <a:off x="8931771" y="2443608"/>
            <a:ext cx="30836" cy="20386"/>
          </a:xfrm>
          <a:custGeom>
            <a:avLst/>
            <a:gdLst>
              <a:gd name="T0" fmla="*/ 36 w 77"/>
              <a:gd name="T1" fmla="*/ 42 h 45"/>
              <a:gd name="T2" fmla="*/ 43 w 77"/>
              <a:gd name="T3" fmla="*/ 41 h 45"/>
              <a:gd name="T4" fmla="*/ 50 w 77"/>
              <a:gd name="T5" fmla="*/ 38 h 45"/>
              <a:gd name="T6" fmla="*/ 57 w 77"/>
              <a:gd name="T7" fmla="*/ 34 h 45"/>
              <a:gd name="T8" fmla="*/ 63 w 77"/>
              <a:gd name="T9" fmla="*/ 31 h 45"/>
              <a:gd name="T10" fmla="*/ 67 w 77"/>
              <a:gd name="T11" fmla="*/ 27 h 45"/>
              <a:gd name="T12" fmla="*/ 72 w 77"/>
              <a:gd name="T13" fmla="*/ 22 h 45"/>
              <a:gd name="T14" fmla="*/ 74 w 77"/>
              <a:gd name="T15" fmla="*/ 18 h 45"/>
              <a:gd name="T16" fmla="*/ 77 w 77"/>
              <a:gd name="T17" fmla="*/ 15 h 45"/>
              <a:gd name="T18" fmla="*/ 77 w 77"/>
              <a:gd name="T19" fmla="*/ 11 h 45"/>
              <a:gd name="T20" fmla="*/ 77 w 77"/>
              <a:gd name="T21" fmla="*/ 8 h 45"/>
              <a:gd name="T22" fmla="*/ 76 w 77"/>
              <a:gd name="T23" fmla="*/ 5 h 45"/>
              <a:gd name="T24" fmla="*/ 73 w 77"/>
              <a:gd name="T25" fmla="*/ 3 h 45"/>
              <a:gd name="T26" fmla="*/ 69 w 77"/>
              <a:gd name="T27" fmla="*/ 1 h 45"/>
              <a:gd name="T28" fmla="*/ 63 w 77"/>
              <a:gd name="T29" fmla="*/ 0 h 45"/>
              <a:gd name="T30" fmla="*/ 57 w 77"/>
              <a:gd name="T31" fmla="*/ 0 h 45"/>
              <a:gd name="T32" fmla="*/ 52 w 77"/>
              <a:gd name="T33" fmla="*/ 1 h 45"/>
              <a:gd name="T34" fmla="*/ 45 w 77"/>
              <a:gd name="T35" fmla="*/ 3 h 45"/>
              <a:gd name="T36" fmla="*/ 38 w 77"/>
              <a:gd name="T37" fmla="*/ 4 h 45"/>
              <a:gd name="T38" fmla="*/ 31 w 77"/>
              <a:gd name="T39" fmla="*/ 7 h 45"/>
              <a:gd name="T40" fmla="*/ 24 w 77"/>
              <a:gd name="T41" fmla="*/ 10 h 45"/>
              <a:gd name="T42" fmla="*/ 18 w 77"/>
              <a:gd name="T43" fmla="*/ 12 h 45"/>
              <a:gd name="T44" fmla="*/ 13 w 77"/>
              <a:gd name="T45" fmla="*/ 17 h 45"/>
              <a:gd name="T46" fmla="*/ 8 w 77"/>
              <a:gd name="T47" fmla="*/ 21 h 45"/>
              <a:gd name="T48" fmla="*/ 4 w 77"/>
              <a:gd name="T49" fmla="*/ 25 h 45"/>
              <a:gd name="T50" fmla="*/ 1 w 77"/>
              <a:gd name="T51" fmla="*/ 28 h 45"/>
              <a:gd name="T52" fmla="*/ 0 w 77"/>
              <a:gd name="T53" fmla="*/ 32 h 45"/>
              <a:gd name="T54" fmla="*/ 0 w 77"/>
              <a:gd name="T55" fmla="*/ 36 h 45"/>
              <a:gd name="T56" fmla="*/ 1 w 77"/>
              <a:gd name="T57" fmla="*/ 39 h 45"/>
              <a:gd name="T58" fmla="*/ 4 w 77"/>
              <a:gd name="T59" fmla="*/ 41 h 45"/>
              <a:gd name="T60" fmla="*/ 7 w 77"/>
              <a:gd name="T61" fmla="*/ 43 h 45"/>
              <a:gd name="T62" fmla="*/ 13 w 77"/>
              <a:gd name="T63" fmla="*/ 45 h 45"/>
              <a:gd name="T64" fmla="*/ 17 w 77"/>
              <a:gd name="T65" fmla="*/ 45 h 45"/>
              <a:gd name="T66" fmla="*/ 24 w 77"/>
              <a:gd name="T67" fmla="*/ 45 h 45"/>
              <a:gd name="T68" fmla="*/ 29 w 77"/>
              <a:gd name="T69" fmla="*/ 43 h 45"/>
              <a:gd name="T70" fmla="*/ 36 w 77"/>
              <a:gd name="T71" fmla="*/ 42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77" h="45">
                <a:moveTo>
                  <a:pt x="36" y="42"/>
                </a:moveTo>
                <a:lnTo>
                  <a:pt x="43" y="41"/>
                </a:lnTo>
                <a:lnTo>
                  <a:pt x="50" y="38"/>
                </a:lnTo>
                <a:lnTo>
                  <a:pt x="57" y="34"/>
                </a:lnTo>
                <a:lnTo>
                  <a:pt x="63" y="31"/>
                </a:lnTo>
                <a:lnTo>
                  <a:pt x="67" y="27"/>
                </a:lnTo>
                <a:lnTo>
                  <a:pt x="72" y="22"/>
                </a:lnTo>
                <a:lnTo>
                  <a:pt x="74" y="18"/>
                </a:lnTo>
                <a:lnTo>
                  <a:pt x="77" y="15"/>
                </a:lnTo>
                <a:lnTo>
                  <a:pt x="77" y="11"/>
                </a:lnTo>
                <a:lnTo>
                  <a:pt x="77" y="8"/>
                </a:lnTo>
                <a:lnTo>
                  <a:pt x="76" y="5"/>
                </a:lnTo>
                <a:lnTo>
                  <a:pt x="73" y="3"/>
                </a:lnTo>
                <a:lnTo>
                  <a:pt x="69" y="1"/>
                </a:lnTo>
                <a:lnTo>
                  <a:pt x="63" y="0"/>
                </a:lnTo>
                <a:lnTo>
                  <a:pt x="57" y="0"/>
                </a:lnTo>
                <a:lnTo>
                  <a:pt x="52" y="1"/>
                </a:lnTo>
                <a:lnTo>
                  <a:pt x="45" y="3"/>
                </a:lnTo>
                <a:lnTo>
                  <a:pt x="38" y="4"/>
                </a:lnTo>
                <a:lnTo>
                  <a:pt x="31" y="7"/>
                </a:lnTo>
                <a:lnTo>
                  <a:pt x="24" y="10"/>
                </a:lnTo>
                <a:lnTo>
                  <a:pt x="18" y="12"/>
                </a:lnTo>
                <a:lnTo>
                  <a:pt x="13" y="17"/>
                </a:lnTo>
                <a:lnTo>
                  <a:pt x="8" y="21"/>
                </a:lnTo>
                <a:lnTo>
                  <a:pt x="4" y="25"/>
                </a:lnTo>
                <a:lnTo>
                  <a:pt x="1" y="28"/>
                </a:lnTo>
                <a:lnTo>
                  <a:pt x="0" y="32"/>
                </a:lnTo>
                <a:lnTo>
                  <a:pt x="0" y="36"/>
                </a:lnTo>
                <a:lnTo>
                  <a:pt x="1" y="39"/>
                </a:lnTo>
                <a:lnTo>
                  <a:pt x="4" y="41"/>
                </a:lnTo>
                <a:lnTo>
                  <a:pt x="7" y="43"/>
                </a:lnTo>
                <a:lnTo>
                  <a:pt x="13" y="45"/>
                </a:lnTo>
                <a:lnTo>
                  <a:pt x="17" y="45"/>
                </a:lnTo>
                <a:lnTo>
                  <a:pt x="24" y="45"/>
                </a:lnTo>
                <a:lnTo>
                  <a:pt x="29" y="43"/>
                </a:lnTo>
                <a:lnTo>
                  <a:pt x="36" y="42"/>
                </a:lnTo>
                <a:close/>
              </a:path>
            </a:pathLst>
          </a:custGeom>
          <a:solidFill>
            <a:srgbClr val="333333"/>
          </a:solidFill>
          <a:ln w="19050">
            <a:solidFill>
              <a:srgbClr val="333333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sp>
        <p:nvSpPr>
          <p:cNvPr id="57" name="Rectangle 20">
            <a:extLst>
              <a:ext uri="{FF2B5EF4-FFF2-40B4-BE49-F238E27FC236}">
                <a16:creationId xmlns:a16="http://schemas.microsoft.com/office/drawing/2014/main" id="{8F02E18B-4DB4-E0CE-E7B9-4F751F3D2F4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738792" y="2316415"/>
            <a:ext cx="1330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Roboto Condensed Light" panose="02000000000000000000" pitchFamily="2" charset="0"/>
                <a:cs typeface="Roboto Condensed Light" panose="02000000000000000000" pitchFamily="2" charset="0"/>
              </a:rPr>
              <a:t>P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sp>
        <p:nvSpPr>
          <p:cNvPr id="58" name="Freeform 19">
            <a:extLst>
              <a:ext uri="{FF2B5EF4-FFF2-40B4-BE49-F238E27FC236}">
                <a16:creationId xmlns:a16="http://schemas.microsoft.com/office/drawing/2014/main" id="{E18F6A5F-B909-D005-0D91-3A9BA34DCBB3}"/>
              </a:ext>
            </a:extLst>
          </p:cNvPr>
          <p:cNvSpPr>
            <a:spLocks/>
          </p:cNvSpPr>
          <p:nvPr/>
        </p:nvSpPr>
        <p:spPr bwMode="auto">
          <a:xfrm rot="2871929" flipH="1">
            <a:off x="10448355" y="3199015"/>
            <a:ext cx="30836" cy="20386"/>
          </a:xfrm>
          <a:custGeom>
            <a:avLst/>
            <a:gdLst>
              <a:gd name="T0" fmla="*/ 36 w 77"/>
              <a:gd name="T1" fmla="*/ 42 h 45"/>
              <a:gd name="T2" fmla="*/ 43 w 77"/>
              <a:gd name="T3" fmla="*/ 41 h 45"/>
              <a:gd name="T4" fmla="*/ 50 w 77"/>
              <a:gd name="T5" fmla="*/ 38 h 45"/>
              <a:gd name="T6" fmla="*/ 57 w 77"/>
              <a:gd name="T7" fmla="*/ 34 h 45"/>
              <a:gd name="T8" fmla="*/ 63 w 77"/>
              <a:gd name="T9" fmla="*/ 31 h 45"/>
              <a:gd name="T10" fmla="*/ 67 w 77"/>
              <a:gd name="T11" fmla="*/ 27 h 45"/>
              <a:gd name="T12" fmla="*/ 72 w 77"/>
              <a:gd name="T13" fmla="*/ 22 h 45"/>
              <a:gd name="T14" fmla="*/ 74 w 77"/>
              <a:gd name="T15" fmla="*/ 18 h 45"/>
              <a:gd name="T16" fmla="*/ 77 w 77"/>
              <a:gd name="T17" fmla="*/ 15 h 45"/>
              <a:gd name="T18" fmla="*/ 77 w 77"/>
              <a:gd name="T19" fmla="*/ 11 h 45"/>
              <a:gd name="T20" fmla="*/ 77 w 77"/>
              <a:gd name="T21" fmla="*/ 8 h 45"/>
              <a:gd name="T22" fmla="*/ 76 w 77"/>
              <a:gd name="T23" fmla="*/ 5 h 45"/>
              <a:gd name="T24" fmla="*/ 73 w 77"/>
              <a:gd name="T25" fmla="*/ 3 h 45"/>
              <a:gd name="T26" fmla="*/ 69 w 77"/>
              <a:gd name="T27" fmla="*/ 1 h 45"/>
              <a:gd name="T28" fmla="*/ 63 w 77"/>
              <a:gd name="T29" fmla="*/ 0 h 45"/>
              <a:gd name="T30" fmla="*/ 57 w 77"/>
              <a:gd name="T31" fmla="*/ 0 h 45"/>
              <a:gd name="T32" fmla="*/ 52 w 77"/>
              <a:gd name="T33" fmla="*/ 1 h 45"/>
              <a:gd name="T34" fmla="*/ 45 w 77"/>
              <a:gd name="T35" fmla="*/ 3 h 45"/>
              <a:gd name="T36" fmla="*/ 38 w 77"/>
              <a:gd name="T37" fmla="*/ 4 h 45"/>
              <a:gd name="T38" fmla="*/ 31 w 77"/>
              <a:gd name="T39" fmla="*/ 7 h 45"/>
              <a:gd name="T40" fmla="*/ 24 w 77"/>
              <a:gd name="T41" fmla="*/ 10 h 45"/>
              <a:gd name="T42" fmla="*/ 18 w 77"/>
              <a:gd name="T43" fmla="*/ 12 h 45"/>
              <a:gd name="T44" fmla="*/ 13 w 77"/>
              <a:gd name="T45" fmla="*/ 17 h 45"/>
              <a:gd name="T46" fmla="*/ 8 w 77"/>
              <a:gd name="T47" fmla="*/ 21 h 45"/>
              <a:gd name="T48" fmla="*/ 4 w 77"/>
              <a:gd name="T49" fmla="*/ 25 h 45"/>
              <a:gd name="T50" fmla="*/ 1 w 77"/>
              <a:gd name="T51" fmla="*/ 28 h 45"/>
              <a:gd name="T52" fmla="*/ 0 w 77"/>
              <a:gd name="T53" fmla="*/ 32 h 45"/>
              <a:gd name="T54" fmla="*/ 0 w 77"/>
              <a:gd name="T55" fmla="*/ 36 h 45"/>
              <a:gd name="T56" fmla="*/ 1 w 77"/>
              <a:gd name="T57" fmla="*/ 39 h 45"/>
              <a:gd name="T58" fmla="*/ 4 w 77"/>
              <a:gd name="T59" fmla="*/ 41 h 45"/>
              <a:gd name="T60" fmla="*/ 7 w 77"/>
              <a:gd name="T61" fmla="*/ 43 h 45"/>
              <a:gd name="T62" fmla="*/ 13 w 77"/>
              <a:gd name="T63" fmla="*/ 45 h 45"/>
              <a:gd name="T64" fmla="*/ 17 w 77"/>
              <a:gd name="T65" fmla="*/ 45 h 45"/>
              <a:gd name="T66" fmla="*/ 24 w 77"/>
              <a:gd name="T67" fmla="*/ 45 h 45"/>
              <a:gd name="T68" fmla="*/ 29 w 77"/>
              <a:gd name="T69" fmla="*/ 43 h 45"/>
              <a:gd name="T70" fmla="*/ 36 w 77"/>
              <a:gd name="T71" fmla="*/ 42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77" h="45">
                <a:moveTo>
                  <a:pt x="36" y="42"/>
                </a:moveTo>
                <a:lnTo>
                  <a:pt x="43" y="41"/>
                </a:lnTo>
                <a:lnTo>
                  <a:pt x="50" y="38"/>
                </a:lnTo>
                <a:lnTo>
                  <a:pt x="57" y="34"/>
                </a:lnTo>
                <a:lnTo>
                  <a:pt x="63" y="31"/>
                </a:lnTo>
                <a:lnTo>
                  <a:pt x="67" y="27"/>
                </a:lnTo>
                <a:lnTo>
                  <a:pt x="72" y="22"/>
                </a:lnTo>
                <a:lnTo>
                  <a:pt x="74" y="18"/>
                </a:lnTo>
                <a:lnTo>
                  <a:pt x="77" y="15"/>
                </a:lnTo>
                <a:lnTo>
                  <a:pt x="77" y="11"/>
                </a:lnTo>
                <a:lnTo>
                  <a:pt x="77" y="8"/>
                </a:lnTo>
                <a:lnTo>
                  <a:pt x="76" y="5"/>
                </a:lnTo>
                <a:lnTo>
                  <a:pt x="73" y="3"/>
                </a:lnTo>
                <a:lnTo>
                  <a:pt x="69" y="1"/>
                </a:lnTo>
                <a:lnTo>
                  <a:pt x="63" y="0"/>
                </a:lnTo>
                <a:lnTo>
                  <a:pt x="57" y="0"/>
                </a:lnTo>
                <a:lnTo>
                  <a:pt x="52" y="1"/>
                </a:lnTo>
                <a:lnTo>
                  <a:pt x="45" y="3"/>
                </a:lnTo>
                <a:lnTo>
                  <a:pt x="38" y="4"/>
                </a:lnTo>
                <a:lnTo>
                  <a:pt x="31" y="7"/>
                </a:lnTo>
                <a:lnTo>
                  <a:pt x="24" y="10"/>
                </a:lnTo>
                <a:lnTo>
                  <a:pt x="18" y="12"/>
                </a:lnTo>
                <a:lnTo>
                  <a:pt x="13" y="17"/>
                </a:lnTo>
                <a:lnTo>
                  <a:pt x="8" y="21"/>
                </a:lnTo>
                <a:lnTo>
                  <a:pt x="4" y="25"/>
                </a:lnTo>
                <a:lnTo>
                  <a:pt x="1" y="28"/>
                </a:lnTo>
                <a:lnTo>
                  <a:pt x="0" y="32"/>
                </a:lnTo>
                <a:lnTo>
                  <a:pt x="0" y="36"/>
                </a:lnTo>
                <a:lnTo>
                  <a:pt x="1" y="39"/>
                </a:lnTo>
                <a:lnTo>
                  <a:pt x="4" y="41"/>
                </a:lnTo>
                <a:lnTo>
                  <a:pt x="7" y="43"/>
                </a:lnTo>
                <a:lnTo>
                  <a:pt x="13" y="45"/>
                </a:lnTo>
                <a:lnTo>
                  <a:pt x="17" y="45"/>
                </a:lnTo>
                <a:lnTo>
                  <a:pt x="24" y="45"/>
                </a:lnTo>
                <a:lnTo>
                  <a:pt x="29" y="43"/>
                </a:lnTo>
                <a:lnTo>
                  <a:pt x="36" y="42"/>
                </a:lnTo>
                <a:close/>
              </a:path>
            </a:pathLst>
          </a:custGeom>
          <a:solidFill>
            <a:srgbClr val="333333"/>
          </a:solidFill>
          <a:ln w="19050">
            <a:solidFill>
              <a:srgbClr val="333333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sp>
        <p:nvSpPr>
          <p:cNvPr id="59" name="Rectangle 20">
            <a:extLst>
              <a:ext uri="{FF2B5EF4-FFF2-40B4-BE49-F238E27FC236}">
                <a16:creationId xmlns:a16="http://schemas.microsoft.com/office/drawing/2014/main" id="{F668BEDE-CDAB-4CA5-98F7-15BF89AC29D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522285" y="3061940"/>
            <a:ext cx="1731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Roboto Condensed Light" panose="02000000000000000000" pitchFamily="2" charset="0"/>
                <a:cs typeface="Roboto Condensed Light" panose="02000000000000000000" pitchFamily="2" charset="0"/>
              </a:rPr>
              <a:t>Q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72903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747748-1D7A-D723-A718-0335F52E57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C5C46-442E-ABBD-7578-95A543388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VII. Grids and PLSS Lost Corners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4D762-D6BA-17E4-8C2B-1EFA56E88EE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908D86-ADD6-E17C-4FE5-8CD4D605FEC3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/>
              <a:t>Proportionate Measurement</a:t>
            </a:r>
          </a:p>
          <a:p>
            <a:pPr lvl="1"/>
            <a:r>
              <a:rPr lang="en-US" dirty="0"/>
              <a:t>Recreating original locations based on record and contemporary  measurements.</a:t>
            </a:r>
          </a:p>
          <a:p>
            <a:pPr lvl="2"/>
            <a:r>
              <a:rPr lang="en-US" dirty="0"/>
              <a:t>Proportioning.</a:t>
            </a:r>
          </a:p>
          <a:p>
            <a:endParaRPr lang="en-US" dirty="0"/>
          </a:p>
          <a:p>
            <a:pPr lvl="1"/>
            <a:r>
              <a:rPr lang="en-US" i="1" dirty="0"/>
              <a:t>PLSS Manual</a:t>
            </a:r>
            <a:r>
              <a:rPr lang="en-US" dirty="0"/>
              <a:t> states that proportioning must be done in </a:t>
            </a:r>
            <a:r>
              <a:rPr lang="en-US" i="1" dirty="0"/>
              <a:t>cardinal directions</a:t>
            </a:r>
            <a:r>
              <a:rPr lang="en-US" dirty="0"/>
              <a:t> </a:t>
            </a:r>
          </a:p>
          <a:p>
            <a:pPr lvl="3"/>
            <a:r>
              <a:rPr lang="en-US" sz="2000" dirty="0"/>
              <a:t>True N/S &amp; True E/W</a:t>
            </a:r>
          </a:p>
          <a:p>
            <a:pPr lvl="3"/>
            <a:r>
              <a:rPr lang="en-US" dirty="0"/>
              <a:t>(</a:t>
            </a:r>
            <a:r>
              <a:rPr lang="en-US" i="1" dirty="0"/>
              <a:t>2009 Manual</a:t>
            </a:r>
            <a:r>
              <a:rPr lang="en-US" dirty="0"/>
              <a:t> treats Geodetic and True the same, which isn’t </a:t>
            </a:r>
            <a:r>
              <a:rPr lang="en-US" i="1" u="sng" dirty="0"/>
              <a:t>technically</a:t>
            </a:r>
            <a:r>
              <a:rPr lang="en-US" dirty="0"/>
              <a:t> correct, but close enough.)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4853A4-1156-B772-97F1-237E424395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A. Cardinal Equivalents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563314C-B71E-1516-8FA6-4835DF9B87C6}"/>
              </a:ext>
            </a:extLst>
          </p:cNvPr>
          <p:cNvGrpSpPr/>
          <p:nvPr/>
        </p:nvGrpSpPr>
        <p:grpSpPr>
          <a:xfrm>
            <a:off x="914400" y="1828800"/>
            <a:ext cx="4510101" cy="4114800"/>
            <a:chOff x="700083" y="1743075"/>
            <a:chExt cx="4510101" cy="41148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F3D0008-56B8-9175-1D78-6D05BBA46B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7917" y="1743075"/>
              <a:ext cx="4377726" cy="4114800"/>
            </a:xfrm>
            <a:prstGeom prst="rect">
              <a:avLst/>
            </a:prstGeom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D256F34-F105-7FE5-D5C1-F45BFC2B27A7}"/>
                </a:ext>
              </a:extLst>
            </p:cNvPr>
            <p:cNvSpPr/>
            <p:nvPr/>
          </p:nvSpPr>
          <p:spPr>
            <a:xfrm>
              <a:off x="970480" y="3791309"/>
              <a:ext cx="82296" cy="8229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A6B805B-219A-8651-4FC8-CAADBBF8121E}"/>
                </a:ext>
              </a:extLst>
            </p:cNvPr>
            <p:cNvSpPr/>
            <p:nvPr/>
          </p:nvSpPr>
          <p:spPr>
            <a:xfrm>
              <a:off x="2916111" y="5737208"/>
              <a:ext cx="82296" cy="8229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935315C-6C1A-239B-5896-157949DC8FC8}"/>
                </a:ext>
              </a:extLst>
            </p:cNvPr>
            <p:cNvSpPr/>
            <p:nvPr/>
          </p:nvSpPr>
          <p:spPr>
            <a:xfrm>
              <a:off x="2948569" y="2781807"/>
              <a:ext cx="82296" cy="8229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E956B09-A1E2-CAD4-F1F1-38004D64D507}"/>
                </a:ext>
              </a:extLst>
            </p:cNvPr>
            <p:cNvSpPr/>
            <p:nvPr/>
          </p:nvSpPr>
          <p:spPr>
            <a:xfrm>
              <a:off x="4894523" y="3744673"/>
              <a:ext cx="82296" cy="8229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92D885B-2451-8188-13C8-9C0B7CC970C8}"/>
                </a:ext>
              </a:extLst>
            </p:cNvPr>
            <p:cNvGrpSpPr/>
            <p:nvPr/>
          </p:nvGrpSpPr>
          <p:grpSpPr>
            <a:xfrm>
              <a:off x="700083" y="2536371"/>
              <a:ext cx="4510101" cy="3275818"/>
              <a:chOff x="700083" y="2536371"/>
              <a:chExt cx="4510101" cy="3275818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3A7BDCD-B83C-AD19-396E-7A99CEB7D9EC}"/>
                  </a:ext>
                </a:extLst>
              </p:cNvPr>
              <p:cNvSpPr txBox="1"/>
              <p:nvPr/>
            </p:nvSpPr>
            <p:spPr>
              <a:xfrm>
                <a:off x="2634343" y="2536371"/>
                <a:ext cx="2939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B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B75E5CC-8DC6-5A49-0E42-6071D216C5B4}"/>
                  </a:ext>
                </a:extLst>
              </p:cNvPr>
              <p:cNvSpPr txBox="1"/>
              <p:nvPr/>
            </p:nvSpPr>
            <p:spPr>
              <a:xfrm>
                <a:off x="4916269" y="3426268"/>
                <a:ext cx="2939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D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8098F14-E66D-BFE5-1A73-15456720D6E5}"/>
                  </a:ext>
                </a:extLst>
              </p:cNvPr>
              <p:cNvSpPr txBox="1"/>
              <p:nvPr/>
            </p:nvSpPr>
            <p:spPr>
              <a:xfrm>
                <a:off x="700083" y="3494314"/>
                <a:ext cx="2939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C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B19818C-D160-7DAC-C16C-0F83B068E5F3}"/>
                  </a:ext>
                </a:extLst>
              </p:cNvPr>
              <p:cNvSpPr txBox="1"/>
              <p:nvPr/>
            </p:nvSpPr>
            <p:spPr>
              <a:xfrm>
                <a:off x="2569029" y="5442857"/>
                <a:ext cx="2939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2485372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D851EC-5BCD-BD97-E7FB-075B1D4730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B88CE-2FAE-43A8-2952-B373A0E78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VII. Grids and PLSS Lost Corners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999ABB-9EC6-C834-5112-BAD31612D8CC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/>
              <a:t>Proportionate Measurement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If working in a grid system must compensate for convergence.</a:t>
            </a:r>
          </a:p>
          <a:p>
            <a:pPr lvl="2"/>
            <a:r>
              <a:rPr lang="en-US" dirty="0"/>
              <a:t>Before or after proportioning?</a:t>
            </a:r>
          </a:p>
          <a:p>
            <a:pPr lvl="2"/>
            <a:r>
              <a:rPr lang="en-US" dirty="0"/>
              <a:t>How?</a:t>
            </a:r>
          </a:p>
          <a:p>
            <a:pPr lvl="3"/>
            <a:r>
              <a:rPr lang="en-US" dirty="0">
                <a:latin typeface="GreekC_IV25" panose="00000400000000000000" pitchFamily="2" charset="0"/>
                <a:cs typeface="GreekC_IV25" panose="00000400000000000000" pitchFamily="2" charset="0"/>
              </a:rPr>
              <a:t>g</a:t>
            </a:r>
            <a:r>
              <a:rPr lang="en-US" dirty="0"/>
              <a:t> = f(Longitude) - it's not constant along E/W lines</a:t>
            </a:r>
          </a:p>
          <a:p>
            <a:pPr lvl="2"/>
            <a:r>
              <a:rPr lang="en-US" dirty="0"/>
              <a:t>Is its effect significant?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7164AD-4C25-4938-CBEC-FA1F7F2BFD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A. Cardinal Equivalents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09A8E0D-B67B-DAE2-52C9-DCE3DA7A79A2}"/>
              </a:ext>
            </a:extLst>
          </p:cNvPr>
          <p:cNvGrpSpPr/>
          <p:nvPr/>
        </p:nvGrpSpPr>
        <p:grpSpPr>
          <a:xfrm>
            <a:off x="1235566" y="2088109"/>
            <a:ext cx="4320969" cy="3704159"/>
            <a:chOff x="1235566" y="2088109"/>
            <a:chExt cx="4320969" cy="3704159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39D14B2-4DEC-322F-63B4-A410A0FE4D56}"/>
                </a:ext>
              </a:extLst>
            </p:cNvPr>
            <p:cNvGrpSpPr/>
            <p:nvPr/>
          </p:nvGrpSpPr>
          <p:grpSpPr>
            <a:xfrm>
              <a:off x="2954597" y="2419208"/>
              <a:ext cx="374156" cy="3217738"/>
              <a:chOff x="2954597" y="2419208"/>
              <a:chExt cx="374156" cy="3217738"/>
            </a:xfrm>
          </p:grpSpPr>
          <p:sp>
            <p:nvSpPr>
              <p:cNvPr id="29" name="Line 59">
                <a:extLst>
                  <a:ext uri="{FF2B5EF4-FFF2-40B4-BE49-F238E27FC236}">
                    <a16:creationId xmlns:a16="http://schemas.microsoft.com/office/drawing/2014/main" id="{D9FA6799-7FDD-1BBB-8FCB-8311E33B8A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979793" y="2442949"/>
                <a:ext cx="323911" cy="31688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00">
                  <a:latin typeface="+mj-lt"/>
                </a:endParaRPr>
              </a:p>
            </p:txBody>
          </p:sp>
          <p:sp>
            <p:nvSpPr>
              <p:cNvPr id="30" name="Freeform 61">
                <a:extLst>
                  <a:ext uri="{FF2B5EF4-FFF2-40B4-BE49-F238E27FC236}">
                    <a16:creationId xmlns:a16="http://schemas.microsoft.com/office/drawing/2014/main" id="{C0A8B09E-85B5-5F6D-5884-93D84532BA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75555" y="2419208"/>
                <a:ext cx="53198" cy="53198"/>
              </a:xfrm>
              <a:custGeom>
                <a:avLst/>
                <a:gdLst>
                  <a:gd name="T0" fmla="*/ 47881381 w 19"/>
                  <a:gd name="T1" fmla="*/ 25201145 h 19"/>
                  <a:gd name="T2" fmla="*/ 47881381 w 19"/>
                  <a:gd name="T3" fmla="*/ 20160916 h 19"/>
                  <a:gd name="T4" fmla="*/ 47881381 w 19"/>
                  <a:gd name="T5" fmla="*/ 17640008 h 19"/>
                  <a:gd name="T6" fmla="*/ 45362061 w 19"/>
                  <a:gd name="T7" fmla="*/ 15120687 h 19"/>
                  <a:gd name="T8" fmla="*/ 45362061 w 19"/>
                  <a:gd name="T9" fmla="*/ 12599779 h 19"/>
                  <a:gd name="T10" fmla="*/ 42841152 w 19"/>
                  <a:gd name="T11" fmla="*/ 10080458 h 19"/>
                  <a:gd name="T12" fmla="*/ 40321832 w 19"/>
                  <a:gd name="T13" fmla="*/ 7559550 h 19"/>
                  <a:gd name="T14" fmla="*/ 37800923 w 19"/>
                  <a:gd name="T15" fmla="*/ 5040229 h 19"/>
                  <a:gd name="T16" fmla="*/ 35281603 w 19"/>
                  <a:gd name="T17" fmla="*/ 2519321 h 19"/>
                  <a:gd name="T18" fmla="*/ 32760694 w 19"/>
                  <a:gd name="T19" fmla="*/ 2519321 h 19"/>
                  <a:gd name="T20" fmla="*/ 30241374 w 19"/>
                  <a:gd name="T21" fmla="*/ 0 h 19"/>
                  <a:gd name="T22" fmla="*/ 27720465 w 19"/>
                  <a:gd name="T23" fmla="*/ 0 h 19"/>
                  <a:gd name="T24" fmla="*/ 25201145 w 19"/>
                  <a:gd name="T25" fmla="*/ 0 h 19"/>
                  <a:gd name="T26" fmla="*/ 20160916 w 19"/>
                  <a:gd name="T27" fmla="*/ 0 h 19"/>
                  <a:gd name="T28" fmla="*/ 17640008 w 19"/>
                  <a:gd name="T29" fmla="*/ 0 h 19"/>
                  <a:gd name="T30" fmla="*/ 15120687 w 19"/>
                  <a:gd name="T31" fmla="*/ 2519321 h 19"/>
                  <a:gd name="T32" fmla="*/ 12599779 w 19"/>
                  <a:gd name="T33" fmla="*/ 2519321 h 19"/>
                  <a:gd name="T34" fmla="*/ 10080458 w 19"/>
                  <a:gd name="T35" fmla="*/ 5040229 h 19"/>
                  <a:gd name="T36" fmla="*/ 7559550 w 19"/>
                  <a:gd name="T37" fmla="*/ 7559550 h 19"/>
                  <a:gd name="T38" fmla="*/ 5040229 w 19"/>
                  <a:gd name="T39" fmla="*/ 10080458 h 19"/>
                  <a:gd name="T40" fmla="*/ 5040229 w 19"/>
                  <a:gd name="T41" fmla="*/ 12599779 h 19"/>
                  <a:gd name="T42" fmla="*/ 2519321 w 19"/>
                  <a:gd name="T43" fmla="*/ 15120687 h 19"/>
                  <a:gd name="T44" fmla="*/ 2519321 w 19"/>
                  <a:gd name="T45" fmla="*/ 17640008 h 19"/>
                  <a:gd name="T46" fmla="*/ 0 w 19"/>
                  <a:gd name="T47" fmla="*/ 20160916 h 19"/>
                  <a:gd name="T48" fmla="*/ 0 w 19"/>
                  <a:gd name="T49" fmla="*/ 25201145 h 19"/>
                  <a:gd name="T50" fmla="*/ 0 w 19"/>
                  <a:gd name="T51" fmla="*/ 27720465 h 19"/>
                  <a:gd name="T52" fmla="*/ 2519321 w 19"/>
                  <a:gd name="T53" fmla="*/ 30241374 h 19"/>
                  <a:gd name="T54" fmla="*/ 2519321 w 19"/>
                  <a:gd name="T55" fmla="*/ 32760694 h 19"/>
                  <a:gd name="T56" fmla="*/ 5040229 w 19"/>
                  <a:gd name="T57" fmla="*/ 35281603 h 19"/>
                  <a:gd name="T58" fmla="*/ 5040229 w 19"/>
                  <a:gd name="T59" fmla="*/ 37800923 h 19"/>
                  <a:gd name="T60" fmla="*/ 7559550 w 19"/>
                  <a:gd name="T61" fmla="*/ 40321832 h 19"/>
                  <a:gd name="T62" fmla="*/ 10080458 w 19"/>
                  <a:gd name="T63" fmla="*/ 42841152 h 19"/>
                  <a:gd name="T64" fmla="*/ 12599779 w 19"/>
                  <a:gd name="T65" fmla="*/ 45362061 h 19"/>
                  <a:gd name="T66" fmla="*/ 15120687 w 19"/>
                  <a:gd name="T67" fmla="*/ 45362061 h 19"/>
                  <a:gd name="T68" fmla="*/ 17640008 w 19"/>
                  <a:gd name="T69" fmla="*/ 47881381 h 19"/>
                  <a:gd name="T70" fmla="*/ 20160916 w 19"/>
                  <a:gd name="T71" fmla="*/ 47881381 h 19"/>
                  <a:gd name="T72" fmla="*/ 25201145 w 19"/>
                  <a:gd name="T73" fmla="*/ 47881381 h 19"/>
                  <a:gd name="T74" fmla="*/ 27720465 w 19"/>
                  <a:gd name="T75" fmla="*/ 47881381 h 19"/>
                  <a:gd name="T76" fmla="*/ 30241374 w 19"/>
                  <a:gd name="T77" fmla="*/ 47881381 h 19"/>
                  <a:gd name="T78" fmla="*/ 32760694 w 19"/>
                  <a:gd name="T79" fmla="*/ 45362061 h 19"/>
                  <a:gd name="T80" fmla="*/ 35281603 w 19"/>
                  <a:gd name="T81" fmla="*/ 45362061 h 19"/>
                  <a:gd name="T82" fmla="*/ 37800923 w 19"/>
                  <a:gd name="T83" fmla="*/ 42841152 h 19"/>
                  <a:gd name="T84" fmla="*/ 40321832 w 19"/>
                  <a:gd name="T85" fmla="*/ 40321832 h 19"/>
                  <a:gd name="T86" fmla="*/ 42841152 w 19"/>
                  <a:gd name="T87" fmla="*/ 37800923 h 19"/>
                  <a:gd name="T88" fmla="*/ 45362061 w 19"/>
                  <a:gd name="T89" fmla="*/ 35281603 h 19"/>
                  <a:gd name="T90" fmla="*/ 45362061 w 19"/>
                  <a:gd name="T91" fmla="*/ 32760694 h 19"/>
                  <a:gd name="T92" fmla="*/ 47881381 w 19"/>
                  <a:gd name="T93" fmla="*/ 30241374 h 19"/>
                  <a:gd name="T94" fmla="*/ 47881381 w 19"/>
                  <a:gd name="T95" fmla="*/ 27720465 h 1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9"/>
                  <a:gd name="T145" fmla="*/ 0 h 19"/>
                  <a:gd name="T146" fmla="*/ 19 w 19"/>
                  <a:gd name="T147" fmla="*/ 19 h 1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9" h="19">
                    <a:moveTo>
                      <a:pt x="19" y="10"/>
                    </a:moveTo>
                    <a:lnTo>
                      <a:pt x="19" y="10"/>
                    </a:lnTo>
                    <a:lnTo>
                      <a:pt x="19" y="9"/>
                    </a:lnTo>
                    <a:lnTo>
                      <a:pt x="19" y="8"/>
                    </a:lnTo>
                    <a:lnTo>
                      <a:pt x="19" y="7"/>
                    </a:lnTo>
                    <a:lnTo>
                      <a:pt x="18" y="7"/>
                    </a:lnTo>
                    <a:lnTo>
                      <a:pt x="18" y="6"/>
                    </a:lnTo>
                    <a:lnTo>
                      <a:pt x="18" y="5"/>
                    </a:lnTo>
                    <a:lnTo>
                      <a:pt x="17" y="4"/>
                    </a:lnTo>
                    <a:lnTo>
                      <a:pt x="17" y="3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5" y="2"/>
                    </a:lnTo>
                    <a:lnTo>
                      <a:pt x="14" y="1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2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1" y="7"/>
                    </a:lnTo>
                    <a:lnTo>
                      <a:pt x="1" y="8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0" y="10"/>
                    </a:lnTo>
                    <a:lnTo>
                      <a:pt x="0" y="11"/>
                    </a:lnTo>
                    <a:lnTo>
                      <a:pt x="1" y="11"/>
                    </a:lnTo>
                    <a:lnTo>
                      <a:pt x="1" y="12"/>
                    </a:lnTo>
                    <a:lnTo>
                      <a:pt x="1" y="13"/>
                    </a:lnTo>
                    <a:lnTo>
                      <a:pt x="1" y="14"/>
                    </a:lnTo>
                    <a:lnTo>
                      <a:pt x="2" y="14"/>
                    </a:lnTo>
                    <a:lnTo>
                      <a:pt x="2" y="15"/>
                    </a:lnTo>
                    <a:lnTo>
                      <a:pt x="3" y="16"/>
                    </a:lnTo>
                    <a:lnTo>
                      <a:pt x="3" y="17"/>
                    </a:lnTo>
                    <a:lnTo>
                      <a:pt x="4" y="17"/>
                    </a:lnTo>
                    <a:lnTo>
                      <a:pt x="4" y="18"/>
                    </a:lnTo>
                    <a:lnTo>
                      <a:pt x="5" y="18"/>
                    </a:lnTo>
                    <a:lnTo>
                      <a:pt x="6" y="18"/>
                    </a:lnTo>
                    <a:lnTo>
                      <a:pt x="7" y="19"/>
                    </a:lnTo>
                    <a:lnTo>
                      <a:pt x="8" y="19"/>
                    </a:lnTo>
                    <a:lnTo>
                      <a:pt x="9" y="19"/>
                    </a:lnTo>
                    <a:lnTo>
                      <a:pt x="10" y="19"/>
                    </a:lnTo>
                    <a:lnTo>
                      <a:pt x="11" y="19"/>
                    </a:lnTo>
                    <a:lnTo>
                      <a:pt x="12" y="19"/>
                    </a:lnTo>
                    <a:lnTo>
                      <a:pt x="13" y="19"/>
                    </a:lnTo>
                    <a:lnTo>
                      <a:pt x="13" y="18"/>
                    </a:lnTo>
                    <a:lnTo>
                      <a:pt x="14" y="18"/>
                    </a:lnTo>
                    <a:lnTo>
                      <a:pt x="15" y="18"/>
                    </a:lnTo>
                    <a:lnTo>
                      <a:pt x="15" y="17"/>
                    </a:lnTo>
                    <a:lnTo>
                      <a:pt x="16" y="17"/>
                    </a:lnTo>
                    <a:lnTo>
                      <a:pt x="16" y="16"/>
                    </a:lnTo>
                    <a:lnTo>
                      <a:pt x="17" y="16"/>
                    </a:lnTo>
                    <a:lnTo>
                      <a:pt x="17" y="15"/>
                    </a:lnTo>
                    <a:lnTo>
                      <a:pt x="18" y="14"/>
                    </a:lnTo>
                    <a:lnTo>
                      <a:pt x="18" y="13"/>
                    </a:lnTo>
                    <a:lnTo>
                      <a:pt x="19" y="12"/>
                    </a:lnTo>
                    <a:lnTo>
                      <a:pt x="19" y="11"/>
                    </a:lnTo>
                    <a:lnTo>
                      <a:pt x="19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 cmpd="sng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n-US" sz="2000">
                  <a:latin typeface="+mj-lt"/>
                </a:endParaRPr>
              </a:p>
            </p:txBody>
          </p:sp>
          <p:sp>
            <p:nvSpPr>
              <p:cNvPr id="31" name="Freeform 62">
                <a:extLst>
                  <a:ext uri="{FF2B5EF4-FFF2-40B4-BE49-F238E27FC236}">
                    <a16:creationId xmlns:a16="http://schemas.microsoft.com/office/drawing/2014/main" id="{B8CB7803-D368-85A7-DE4D-CF02BC95D7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75555" y="2419208"/>
                <a:ext cx="53198" cy="53198"/>
              </a:xfrm>
              <a:custGeom>
                <a:avLst/>
                <a:gdLst>
                  <a:gd name="T0" fmla="*/ 16540841 w 55"/>
                  <a:gd name="T1" fmla="*/ 7819087 h 55"/>
                  <a:gd name="T2" fmla="*/ 16240318 w 55"/>
                  <a:gd name="T3" fmla="*/ 6916969 h 55"/>
                  <a:gd name="T4" fmla="*/ 15939246 w 55"/>
                  <a:gd name="T5" fmla="*/ 5714328 h 55"/>
                  <a:gd name="T6" fmla="*/ 15638723 w 55"/>
                  <a:gd name="T7" fmla="*/ 4811662 h 55"/>
                  <a:gd name="T8" fmla="*/ 15037128 w 55"/>
                  <a:gd name="T9" fmla="*/ 3909544 h 55"/>
                  <a:gd name="T10" fmla="*/ 14435533 w 55"/>
                  <a:gd name="T11" fmla="*/ 3007426 h 55"/>
                  <a:gd name="T12" fmla="*/ 13833938 w 55"/>
                  <a:gd name="T13" fmla="*/ 2105308 h 55"/>
                  <a:gd name="T14" fmla="*/ 12931820 w 55"/>
                  <a:gd name="T15" fmla="*/ 1503713 h 55"/>
                  <a:gd name="T16" fmla="*/ 12029702 w 55"/>
                  <a:gd name="T17" fmla="*/ 902118 h 55"/>
                  <a:gd name="T18" fmla="*/ 10826513 w 55"/>
                  <a:gd name="T19" fmla="*/ 601595 h 55"/>
                  <a:gd name="T20" fmla="*/ 9924395 w 55"/>
                  <a:gd name="T21" fmla="*/ 300523 h 55"/>
                  <a:gd name="T22" fmla="*/ 8721754 w 55"/>
                  <a:gd name="T23" fmla="*/ 300523 h 55"/>
                  <a:gd name="T24" fmla="*/ 7819087 w 55"/>
                  <a:gd name="T25" fmla="*/ 300523 h 55"/>
                  <a:gd name="T26" fmla="*/ 6616446 w 55"/>
                  <a:gd name="T27" fmla="*/ 300523 h 55"/>
                  <a:gd name="T28" fmla="*/ 5714328 w 55"/>
                  <a:gd name="T29" fmla="*/ 601595 h 55"/>
                  <a:gd name="T30" fmla="*/ 4511138 w 55"/>
                  <a:gd name="T31" fmla="*/ 902118 h 55"/>
                  <a:gd name="T32" fmla="*/ 3609020 w 55"/>
                  <a:gd name="T33" fmla="*/ 1503713 h 55"/>
                  <a:gd name="T34" fmla="*/ 2706902 w 55"/>
                  <a:gd name="T35" fmla="*/ 2105308 h 55"/>
                  <a:gd name="T36" fmla="*/ 2105308 w 55"/>
                  <a:gd name="T37" fmla="*/ 3007426 h 55"/>
                  <a:gd name="T38" fmla="*/ 1503713 w 55"/>
                  <a:gd name="T39" fmla="*/ 3909544 h 55"/>
                  <a:gd name="T40" fmla="*/ 902118 w 55"/>
                  <a:gd name="T41" fmla="*/ 4811662 h 55"/>
                  <a:gd name="T42" fmla="*/ 601595 w 55"/>
                  <a:gd name="T43" fmla="*/ 5714328 h 55"/>
                  <a:gd name="T44" fmla="*/ 300523 w 55"/>
                  <a:gd name="T45" fmla="*/ 6916969 h 55"/>
                  <a:gd name="T46" fmla="*/ 0 w 55"/>
                  <a:gd name="T47" fmla="*/ 7819087 h 55"/>
                  <a:gd name="T48" fmla="*/ 0 w 55"/>
                  <a:gd name="T49" fmla="*/ 9022277 h 55"/>
                  <a:gd name="T50" fmla="*/ 300523 w 55"/>
                  <a:gd name="T51" fmla="*/ 9924395 h 55"/>
                  <a:gd name="T52" fmla="*/ 601595 w 55"/>
                  <a:gd name="T53" fmla="*/ 11127584 h 55"/>
                  <a:gd name="T54" fmla="*/ 902118 w 55"/>
                  <a:gd name="T55" fmla="*/ 12029702 h 55"/>
                  <a:gd name="T56" fmla="*/ 1503713 w 55"/>
                  <a:gd name="T57" fmla="*/ 12931820 h 55"/>
                  <a:gd name="T58" fmla="*/ 2105308 w 55"/>
                  <a:gd name="T59" fmla="*/ 13833938 h 55"/>
                  <a:gd name="T60" fmla="*/ 2706902 w 55"/>
                  <a:gd name="T61" fmla="*/ 14736605 h 55"/>
                  <a:gd name="T62" fmla="*/ 3609020 w 55"/>
                  <a:gd name="T63" fmla="*/ 15337651 h 55"/>
                  <a:gd name="T64" fmla="*/ 4511138 w 55"/>
                  <a:gd name="T65" fmla="*/ 15939246 h 55"/>
                  <a:gd name="T66" fmla="*/ 5714328 w 55"/>
                  <a:gd name="T67" fmla="*/ 16240318 h 55"/>
                  <a:gd name="T68" fmla="*/ 6616446 w 55"/>
                  <a:gd name="T69" fmla="*/ 16540841 h 55"/>
                  <a:gd name="T70" fmla="*/ 7819087 w 55"/>
                  <a:gd name="T71" fmla="*/ 16540841 h 55"/>
                  <a:gd name="T72" fmla="*/ 8721754 w 55"/>
                  <a:gd name="T73" fmla="*/ 16540841 h 55"/>
                  <a:gd name="T74" fmla="*/ 9924395 w 55"/>
                  <a:gd name="T75" fmla="*/ 16540841 h 55"/>
                  <a:gd name="T76" fmla="*/ 10826513 w 55"/>
                  <a:gd name="T77" fmla="*/ 16240318 h 55"/>
                  <a:gd name="T78" fmla="*/ 12029702 w 55"/>
                  <a:gd name="T79" fmla="*/ 15939246 h 55"/>
                  <a:gd name="T80" fmla="*/ 12931820 w 55"/>
                  <a:gd name="T81" fmla="*/ 15337651 h 55"/>
                  <a:gd name="T82" fmla="*/ 13833938 w 55"/>
                  <a:gd name="T83" fmla="*/ 14736605 h 55"/>
                  <a:gd name="T84" fmla="*/ 14435533 w 55"/>
                  <a:gd name="T85" fmla="*/ 13833938 h 55"/>
                  <a:gd name="T86" fmla="*/ 15037128 w 55"/>
                  <a:gd name="T87" fmla="*/ 12931820 h 55"/>
                  <a:gd name="T88" fmla="*/ 15638723 w 55"/>
                  <a:gd name="T89" fmla="*/ 12029702 h 55"/>
                  <a:gd name="T90" fmla="*/ 15939246 w 55"/>
                  <a:gd name="T91" fmla="*/ 11127584 h 55"/>
                  <a:gd name="T92" fmla="*/ 16240318 w 55"/>
                  <a:gd name="T93" fmla="*/ 9924395 h 55"/>
                  <a:gd name="T94" fmla="*/ 16540841 w 55"/>
                  <a:gd name="T95" fmla="*/ 9022277 h 5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55"/>
                  <a:gd name="T145" fmla="*/ 0 h 55"/>
                  <a:gd name="T146" fmla="*/ 55 w 55"/>
                  <a:gd name="T147" fmla="*/ 55 h 5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55" h="55">
                    <a:moveTo>
                      <a:pt x="55" y="28"/>
                    </a:moveTo>
                    <a:lnTo>
                      <a:pt x="55" y="26"/>
                    </a:lnTo>
                    <a:lnTo>
                      <a:pt x="55" y="24"/>
                    </a:lnTo>
                    <a:lnTo>
                      <a:pt x="54" y="23"/>
                    </a:lnTo>
                    <a:lnTo>
                      <a:pt x="54" y="21"/>
                    </a:lnTo>
                    <a:lnTo>
                      <a:pt x="53" y="19"/>
                    </a:lnTo>
                    <a:lnTo>
                      <a:pt x="53" y="17"/>
                    </a:lnTo>
                    <a:lnTo>
                      <a:pt x="52" y="16"/>
                    </a:lnTo>
                    <a:lnTo>
                      <a:pt x="51" y="14"/>
                    </a:lnTo>
                    <a:lnTo>
                      <a:pt x="50" y="13"/>
                    </a:lnTo>
                    <a:lnTo>
                      <a:pt x="49" y="11"/>
                    </a:lnTo>
                    <a:lnTo>
                      <a:pt x="48" y="10"/>
                    </a:lnTo>
                    <a:lnTo>
                      <a:pt x="47" y="9"/>
                    </a:lnTo>
                    <a:lnTo>
                      <a:pt x="46" y="7"/>
                    </a:lnTo>
                    <a:lnTo>
                      <a:pt x="44" y="6"/>
                    </a:lnTo>
                    <a:lnTo>
                      <a:pt x="43" y="5"/>
                    </a:lnTo>
                    <a:lnTo>
                      <a:pt x="41" y="4"/>
                    </a:lnTo>
                    <a:lnTo>
                      <a:pt x="40" y="3"/>
                    </a:lnTo>
                    <a:lnTo>
                      <a:pt x="38" y="3"/>
                    </a:lnTo>
                    <a:lnTo>
                      <a:pt x="36" y="2"/>
                    </a:lnTo>
                    <a:lnTo>
                      <a:pt x="35" y="1"/>
                    </a:lnTo>
                    <a:lnTo>
                      <a:pt x="33" y="1"/>
                    </a:lnTo>
                    <a:lnTo>
                      <a:pt x="31" y="1"/>
                    </a:lnTo>
                    <a:lnTo>
                      <a:pt x="29" y="1"/>
                    </a:lnTo>
                    <a:lnTo>
                      <a:pt x="27" y="0"/>
                    </a:lnTo>
                    <a:lnTo>
                      <a:pt x="26" y="1"/>
                    </a:lnTo>
                    <a:lnTo>
                      <a:pt x="24" y="1"/>
                    </a:lnTo>
                    <a:lnTo>
                      <a:pt x="22" y="1"/>
                    </a:lnTo>
                    <a:lnTo>
                      <a:pt x="20" y="1"/>
                    </a:lnTo>
                    <a:lnTo>
                      <a:pt x="19" y="2"/>
                    </a:lnTo>
                    <a:lnTo>
                      <a:pt x="17" y="3"/>
                    </a:lnTo>
                    <a:lnTo>
                      <a:pt x="15" y="3"/>
                    </a:lnTo>
                    <a:lnTo>
                      <a:pt x="14" y="4"/>
                    </a:lnTo>
                    <a:lnTo>
                      <a:pt x="12" y="5"/>
                    </a:lnTo>
                    <a:lnTo>
                      <a:pt x="11" y="6"/>
                    </a:lnTo>
                    <a:lnTo>
                      <a:pt x="9" y="7"/>
                    </a:lnTo>
                    <a:lnTo>
                      <a:pt x="8" y="9"/>
                    </a:lnTo>
                    <a:lnTo>
                      <a:pt x="7" y="10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4" y="14"/>
                    </a:lnTo>
                    <a:lnTo>
                      <a:pt x="3" y="16"/>
                    </a:lnTo>
                    <a:lnTo>
                      <a:pt x="2" y="17"/>
                    </a:lnTo>
                    <a:lnTo>
                      <a:pt x="2" y="19"/>
                    </a:lnTo>
                    <a:lnTo>
                      <a:pt x="1" y="21"/>
                    </a:lnTo>
                    <a:lnTo>
                      <a:pt x="1" y="23"/>
                    </a:lnTo>
                    <a:lnTo>
                      <a:pt x="0" y="24"/>
                    </a:lnTo>
                    <a:lnTo>
                      <a:pt x="0" y="26"/>
                    </a:lnTo>
                    <a:lnTo>
                      <a:pt x="0" y="28"/>
                    </a:lnTo>
                    <a:lnTo>
                      <a:pt x="0" y="30"/>
                    </a:lnTo>
                    <a:lnTo>
                      <a:pt x="0" y="31"/>
                    </a:lnTo>
                    <a:lnTo>
                      <a:pt x="1" y="33"/>
                    </a:lnTo>
                    <a:lnTo>
                      <a:pt x="1" y="35"/>
                    </a:lnTo>
                    <a:lnTo>
                      <a:pt x="2" y="37"/>
                    </a:lnTo>
                    <a:lnTo>
                      <a:pt x="2" y="38"/>
                    </a:lnTo>
                    <a:lnTo>
                      <a:pt x="3" y="40"/>
                    </a:lnTo>
                    <a:lnTo>
                      <a:pt x="4" y="42"/>
                    </a:lnTo>
                    <a:lnTo>
                      <a:pt x="5" y="43"/>
                    </a:lnTo>
                    <a:lnTo>
                      <a:pt x="6" y="45"/>
                    </a:lnTo>
                    <a:lnTo>
                      <a:pt x="7" y="46"/>
                    </a:lnTo>
                    <a:lnTo>
                      <a:pt x="8" y="47"/>
                    </a:lnTo>
                    <a:lnTo>
                      <a:pt x="9" y="49"/>
                    </a:lnTo>
                    <a:lnTo>
                      <a:pt x="11" y="50"/>
                    </a:lnTo>
                    <a:lnTo>
                      <a:pt x="12" y="51"/>
                    </a:lnTo>
                    <a:lnTo>
                      <a:pt x="14" y="52"/>
                    </a:lnTo>
                    <a:lnTo>
                      <a:pt x="15" y="53"/>
                    </a:lnTo>
                    <a:lnTo>
                      <a:pt x="17" y="53"/>
                    </a:lnTo>
                    <a:lnTo>
                      <a:pt x="19" y="54"/>
                    </a:lnTo>
                    <a:lnTo>
                      <a:pt x="20" y="54"/>
                    </a:lnTo>
                    <a:lnTo>
                      <a:pt x="22" y="55"/>
                    </a:lnTo>
                    <a:lnTo>
                      <a:pt x="24" y="55"/>
                    </a:lnTo>
                    <a:lnTo>
                      <a:pt x="26" y="55"/>
                    </a:lnTo>
                    <a:lnTo>
                      <a:pt x="27" y="55"/>
                    </a:lnTo>
                    <a:lnTo>
                      <a:pt x="29" y="55"/>
                    </a:lnTo>
                    <a:lnTo>
                      <a:pt x="31" y="55"/>
                    </a:lnTo>
                    <a:lnTo>
                      <a:pt x="33" y="55"/>
                    </a:lnTo>
                    <a:lnTo>
                      <a:pt x="35" y="54"/>
                    </a:lnTo>
                    <a:lnTo>
                      <a:pt x="36" y="54"/>
                    </a:lnTo>
                    <a:lnTo>
                      <a:pt x="38" y="53"/>
                    </a:lnTo>
                    <a:lnTo>
                      <a:pt x="40" y="53"/>
                    </a:lnTo>
                    <a:lnTo>
                      <a:pt x="41" y="52"/>
                    </a:lnTo>
                    <a:lnTo>
                      <a:pt x="43" y="51"/>
                    </a:lnTo>
                    <a:lnTo>
                      <a:pt x="44" y="50"/>
                    </a:lnTo>
                    <a:lnTo>
                      <a:pt x="46" y="49"/>
                    </a:lnTo>
                    <a:lnTo>
                      <a:pt x="47" y="47"/>
                    </a:lnTo>
                    <a:lnTo>
                      <a:pt x="48" y="46"/>
                    </a:lnTo>
                    <a:lnTo>
                      <a:pt x="49" y="45"/>
                    </a:lnTo>
                    <a:lnTo>
                      <a:pt x="50" y="43"/>
                    </a:lnTo>
                    <a:lnTo>
                      <a:pt x="51" y="42"/>
                    </a:lnTo>
                    <a:lnTo>
                      <a:pt x="52" y="40"/>
                    </a:lnTo>
                    <a:lnTo>
                      <a:pt x="53" y="38"/>
                    </a:lnTo>
                    <a:lnTo>
                      <a:pt x="53" y="37"/>
                    </a:lnTo>
                    <a:lnTo>
                      <a:pt x="54" y="35"/>
                    </a:lnTo>
                    <a:lnTo>
                      <a:pt x="54" y="33"/>
                    </a:lnTo>
                    <a:lnTo>
                      <a:pt x="55" y="31"/>
                    </a:lnTo>
                    <a:lnTo>
                      <a:pt x="55" y="30"/>
                    </a:lnTo>
                    <a:lnTo>
                      <a:pt x="55" y="28"/>
                    </a:lnTo>
                  </a:path>
                </a:pathLst>
              </a:custGeom>
              <a:noFill/>
              <a:ln w="9525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000">
                  <a:latin typeface="+mj-lt"/>
                </a:endParaRPr>
              </a:p>
            </p:txBody>
          </p: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74A4CC94-D1AB-9DDE-A839-422F51C0F630}"/>
                  </a:ext>
                </a:extLst>
              </p:cNvPr>
              <p:cNvGrpSpPr/>
              <p:nvPr/>
            </p:nvGrpSpPr>
            <p:grpSpPr>
              <a:xfrm>
                <a:off x="2954597" y="5583748"/>
                <a:ext cx="53198" cy="53198"/>
                <a:chOff x="2954597" y="5583748"/>
                <a:chExt cx="53198" cy="53198"/>
              </a:xfrm>
            </p:grpSpPr>
            <p:sp>
              <p:nvSpPr>
                <p:cNvPr id="33" name="Freeform 63">
                  <a:extLst>
                    <a:ext uri="{FF2B5EF4-FFF2-40B4-BE49-F238E27FC236}">
                      <a16:creationId xmlns:a16="http://schemas.microsoft.com/office/drawing/2014/main" id="{DC1E14A3-DE68-D788-28DC-ED66D110D0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54597" y="5583748"/>
                  <a:ext cx="53198" cy="53198"/>
                </a:xfrm>
                <a:custGeom>
                  <a:avLst/>
                  <a:gdLst>
                    <a:gd name="T0" fmla="*/ 47881381 w 19"/>
                    <a:gd name="T1" fmla="*/ 25201145 h 19"/>
                    <a:gd name="T2" fmla="*/ 47881381 w 19"/>
                    <a:gd name="T3" fmla="*/ 22680237 h 19"/>
                    <a:gd name="T4" fmla="*/ 45362061 w 19"/>
                    <a:gd name="T5" fmla="*/ 17640008 h 19"/>
                    <a:gd name="T6" fmla="*/ 45362061 w 19"/>
                    <a:gd name="T7" fmla="*/ 15120687 h 19"/>
                    <a:gd name="T8" fmla="*/ 42841152 w 19"/>
                    <a:gd name="T9" fmla="*/ 12599779 h 19"/>
                    <a:gd name="T10" fmla="*/ 42841152 w 19"/>
                    <a:gd name="T11" fmla="*/ 10080458 h 19"/>
                    <a:gd name="T12" fmla="*/ 40321832 w 19"/>
                    <a:gd name="T13" fmla="*/ 7559550 h 19"/>
                    <a:gd name="T14" fmla="*/ 37800923 w 19"/>
                    <a:gd name="T15" fmla="*/ 5040229 h 19"/>
                    <a:gd name="T16" fmla="*/ 35281603 w 19"/>
                    <a:gd name="T17" fmla="*/ 2519321 h 19"/>
                    <a:gd name="T18" fmla="*/ 32760694 w 19"/>
                    <a:gd name="T19" fmla="*/ 2519321 h 19"/>
                    <a:gd name="T20" fmla="*/ 30241374 w 19"/>
                    <a:gd name="T21" fmla="*/ 2519321 h 19"/>
                    <a:gd name="T22" fmla="*/ 25201145 w 19"/>
                    <a:gd name="T23" fmla="*/ 0 h 19"/>
                    <a:gd name="T24" fmla="*/ 22680237 w 19"/>
                    <a:gd name="T25" fmla="*/ 0 h 19"/>
                    <a:gd name="T26" fmla="*/ 20160916 w 19"/>
                    <a:gd name="T27" fmla="*/ 0 h 19"/>
                    <a:gd name="T28" fmla="*/ 17640008 w 19"/>
                    <a:gd name="T29" fmla="*/ 2519321 h 19"/>
                    <a:gd name="T30" fmla="*/ 15120687 w 19"/>
                    <a:gd name="T31" fmla="*/ 2519321 h 19"/>
                    <a:gd name="T32" fmla="*/ 12599779 w 19"/>
                    <a:gd name="T33" fmla="*/ 2519321 h 19"/>
                    <a:gd name="T34" fmla="*/ 7559550 w 19"/>
                    <a:gd name="T35" fmla="*/ 5040229 h 19"/>
                    <a:gd name="T36" fmla="*/ 5040229 w 19"/>
                    <a:gd name="T37" fmla="*/ 7559550 h 19"/>
                    <a:gd name="T38" fmla="*/ 5040229 w 19"/>
                    <a:gd name="T39" fmla="*/ 10080458 h 19"/>
                    <a:gd name="T40" fmla="*/ 2519321 w 19"/>
                    <a:gd name="T41" fmla="*/ 12599779 h 19"/>
                    <a:gd name="T42" fmla="*/ 0 w 19"/>
                    <a:gd name="T43" fmla="*/ 15120687 h 19"/>
                    <a:gd name="T44" fmla="*/ 0 w 19"/>
                    <a:gd name="T45" fmla="*/ 17640008 h 19"/>
                    <a:gd name="T46" fmla="*/ 0 w 19"/>
                    <a:gd name="T47" fmla="*/ 22680237 h 19"/>
                    <a:gd name="T48" fmla="*/ 0 w 19"/>
                    <a:gd name="T49" fmla="*/ 25201145 h 19"/>
                    <a:gd name="T50" fmla="*/ 0 w 19"/>
                    <a:gd name="T51" fmla="*/ 27720465 h 19"/>
                    <a:gd name="T52" fmla="*/ 0 w 19"/>
                    <a:gd name="T53" fmla="*/ 30241374 h 19"/>
                    <a:gd name="T54" fmla="*/ 0 w 19"/>
                    <a:gd name="T55" fmla="*/ 32760694 h 19"/>
                    <a:gd name="T56" fmla="*/ 2519321 w 19"/>
                    <a:gd name="T57" fmla="*/ 35281603 h 19"/>
                    <a:gd name="T58" fmla="*/ 5040229 w 19"/>
                    <a:gd name="T59" fmla="*/ 40321832 h 19"/>
                    <a:gd name="T60" fmla="*/ 5040229 w 19"/>
                    <a:gd name="T61" fmla="*/ 42841152 h 19"/>
                    <a:gd name="T62" fmla="*/ 7559550 w 19"/>
                    <a:gd name="T63" fmla="*/ 42841152 h 19"/>
                    <a:gd name="T64" fmla="*/ 12599779 w 19"/>
                    <a:gd name="T65" fmla="*/ 45362061 h 19"/>
                    <a:gd name="T66" fmla="*/ 15120687 w 19"/>
                    <a:gd name="T67" fmla="*/ 47881381 h 19"/>
                    <a:gd name="T68" fmla="*/ 17640008 w 19"/>
                    <a:gd name="T69" fmla="*/ 47881381 h 19"/>
                    <a:gd name="T70" fmla="*/ 20160916 w 19"/>
                    <a:gd name="T71" fmla="*/ 47881381 h 19"/>
                    <a:gd name="T72" fmla="*/ 22680237 w 19"/>
                    <a:gd name="T73" fmla="*/ 47881381 h 19"/>
                    <a:gd name="T74" fmla="*/ 25201145 w 19"/>
                    <a:gd name="T75" fmla="*/ 47881381 h 19"/>
                    <a:gd name="T76" fmla="*/ 30241374 w 19"/>
                    <a:gd name="T77" fmla="*/ 47881381 h 19"/>
                    <a:gd name="T78" fmla="*/ 32760694 w 19"/>
                    <a:gd name="T79" fmla="*/ 47881381 h 19"/>
                    <a:gd name="T80" fmla="*/ 35281603 w 19"/>
                    <a:gd name="T81" fmla="*/ 45362061 h 19"/>
                    <a:gd name="T82" fmla="*/ 37800923 w 19"/>
                    <a:gd name="T83" fmla="*/ 42841152 h 19"/>
                    <a:gd name="T84" fmla="*/ 40321832 w 19"/>
                    <a:gd name="T85" fmla="*/ 42841152 h 19"/>
                    <a:gd name="T86" fmla="*/ 42841152 w 19"/>
                    <a:gd name="T87" fmla="*/ 40321832 h 19"/>
                    <a:gd name="T88" fmla="*/ 42841152 w 19"/>
                    <a:gd name="T89" fmla="*/ 35281603 h 19"/>
                    <a:gd name="T90" fmla="*/ 45362061 w 19"/>
                    <a:gd name="T91" fmla="*/ 32760694 h 19"/>
                    <a:gd name="T92" fmla="*/ 45362061 w 19"/>
                    <a:gd name="T93" fmla="*/ 30241374 h 19"/>
                    <a:gd name="T94" fmla="*/ 47881381 w 19"/>
                    <a:gd name="T95" fmla="*/ 27720465 h 19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19"/>
                    <a:gd name="T145" fmla="*/ 0 h 19"/>
                    <a:gd name="T146" fmla="*/ 19 w 19"/>
                    <a:gd name="T147" fmla="*/ 19 h 19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19" h="19">
                      <a:moveTo>
                        <a:pt x="19" y="10"/>
                      </a:moveTo>
                      <a:lnTo>
                        <a:pt x="19" y="10"/>
                      </a:lnTo>
                      <a:lnTo>
                        <a:pt x="19" y="9"/>
                      </a:lnTo>
                      <a:lnTo>
                        <a:pt x="18" y="8"/>
                      </a:lnTo>
                      <a:lnTo>
                        <a:pt x="18" y="7"/>
                      </a:lnTo>
                      <a:lnTo>
                        <a:pt x="18" y="6"/>
                      </a:lnTo>
                      <a:lnTo>
                        <a:pt x="17" y="5"/>
                      </a:lnTo>
                      <a:lnTo>
                        <a:pt x="17" y="4"/>
                      </a:lnTo>
                      <a:lnTo>
                        <a:pt x="16" y="3"/>
                      </a:lnTo>
                      <a:lnTo>
                        <a:pt x="15" y="3"/>
                      </a:lnTo>
                      <a:lnTo>
                        <a:pt x="15" y="2"/>
                      </a:lnTo>
                      <a:lnTo>
                        <a:pt x="14" y="2"/>
                      </a:lnTo>
                      <a:lnTo>
                        <a:pt x="14" y="1"/>
                      </a:lnTo>
                      <a:lnTo>
                        <a:pt x="13" y="1"/>
                      </a:lnTo>
                      <a:lnTo>
                        <a:pt x="12" y="1"/>
                      </a:lnTo>
                      <a:lnTo>
                        <a:pt x="11" y="0"/>
                      </a:lnTo>
                      <a:lnTo>
                        <a:pt x="10" y="0"/>
                      </a:lnTo>
                      <a:lnTo>
                        <a:pt x="9" y="0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7" y="1"/>
                      </a:lnTo>
                      <a:lnTo>
                        <a:pt x="6" y="1"/>
                      </a:lnTo>
                      <a:lnTo>
                        <a:pt x="5" y="1"/>
                      </a:lnTo>
                      <a:lnTo>
                        <a:pt x="4" y="2"/>
                      </a:lnTo>
                      <a:lnTo>
                        <a:pt x="3" y="2"/>
                      </a:lnTo>
                      <a:lnTo>
                        <a:pt x="3" y="3"/>
                      </a:lnTo>
                      <a:lnTo>
                        <a:pt x="2" y="3"/>
                      </a:lnTo>
                      <a:lnTo>
                        <a:pt x="2" y="4"/>
                      </a:lnTo>
                      <a:lnTo>
                        <a:pt x="1" y="5"/>
                      </a:lnTo>
                      <a:lnTo>
                        <a:pt x="1" y="6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9"/>
                      </a:lnTo>
                      <a:lnTo>
                        <a:pt x="0" y="10"/>
                      </a:lnTo>
                      <a:lnTo>
                        <a:pt x="0" y="11"/>
                      </a:lnTo>
                      <a:lnTo>
                        <a:pt x="0" y="12"/>
                      </a:lnTo>
                      <a:lnTo>
                        <a:pt x="0" y="13"/>
                      </a:lnTo>
                      <a:lnTo>
                        <a:pt x="1" y="14"/>
                      </a:lnTo>
                      <a:lnTo>
                        <a:pt x="1" y="15"/>
                      </a:lnTo>
                      <a:lnTo>
                        <a:pt x="2" y="16"/>
                      </a:lnTo>
                      <a:lnTo>
                        <a:pt x="2" y="17"/>
                      </a:lnTo>
                      <a:lnTo>
                        <a:pt x="3" y="17"/>
                      </a:lnTo>
                      <a:lnTo>
                        <a:pt x="4" y="18"/>
                      </a:lnTo>
                      <a:lnTo>
                        <a:pt x="5" y="18"/>
                      </a:lnTo>
                      <a:lnTo>
                        <a:pt x="6" y="19"/>
                      </a:lnTo>
                      <a:lnTo>
                        <a:pt x="7" y="19"/>
                      </a:lnTo>
                      <a:lnTo>
                        <a:pt x="8" y="19"/>
                      </a:lnTo>
                      <a:lnTo>
                        <a:pt x="9" y="19"/>
                      </a:lnTo>
                      <a:lnTo>
                        <a:pt x="10" y="19"/>
                      </a:lnTo>
                      <a:lnTo>
                        <a:pt x="11" y="19"/>
                      </a:lnTo>
                      <a:lnTo>
                        <a:pt x="12" y="19"/>
                      </a:lnTo>
                      <a:lnTo>
                        <a:pt x="13" y="19"/>
                      </a:lnTo>
                      <a:lnTo>
                        <a:pt x="13" y="18"/>
                      </a:lnTo>
                      <a:lnTo>
                        <a:pt x="14" y="18"/>
                      </a:lnTo>
                      <a:lnTo>
                        <a:pt x="15" y="17"/>
                      </a:lnTo>
                      <a:lnTo>
                        <a:pt x="16" y="17"/>
                      </a:lnTo>
                      <a:lnTo>
                        <a:pt x="16" y="16"/>
                      </a:lnTo>
                      <a:lnTo>
                        <a:pt x="17" y="16"/>
                      </a:lnTo>
                      <a:lnTo>
                        <a:pt x="17" y="15"/>
                      </a:lnTo>
                      <a:lnTo>
                        <a:pt x="17" y="14"/>
                      </a:lnTo>
                      <a:lnTo>
                        <a:pt x="18" y="14"/>
                      </a:lnTo>
                      <a:lnTo>
                        <a:pt x="18" y="13"/>
                      </a:lnTo>
                      <a:lnTo>
                        <a:pt x="18" y="12"/>
                      </a:lnTo>
                      <a:lnTo>
                        <a:pt x="19" y="11"/>
                      </a:lnTo>
                      <a:lnTo>
                        <a:pt x="19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mpd="sng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US" sz="2000">
                    <a:latin typeface="+mj-lt"/>
                  </a:endParaRPr>
                </a:p>
              </p:txBody>
            </p:sp>
            <p:sp>
              <p:nvSpPr>
                <p:cNvPr id="34" name="Freeform 64">
                  <a:extLst>
                    <a:ext uri="{FF2B5EF4-FFF2-40B4-BE49-F238E27FC236}">
                      <a16:creationId xmlns:a16="http://schemas.microsoft.com/office/drawing/2014/main" id="{0E66287B-BE8F-3D61-85C1-283324236D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54597" y="5583748"/>
                  <a:ext cx="53198" cy="53198"/>
                </a:xfrm>
                <a:custGeom>
                  <a:avLst/>
                  <a:gdLst>
                    <a:gd name="T0" fmla="*/ 16540841 w 55"/>
                    <a:gd name="T1" fmla="*/ 7518564 h 55"/>
                    <a:gd name="T2" fmla="*/ 16240318 w 55"/>
                    <a:gd name="T3" fmla="*/ 6616446 h 55"/>
                    <a:gd name="T4" fmla="*/ 15939246 w 55"/>
                    <a:gd name="T5" fmla="*/ 5413256 h 55"/>
                    <a:gd name="T6" fmla="*/ 15638723 w 55"/>
                    <a:gd name="T7" fmla="*/ 4511138 h 55"/>
                    <a:gd name="T8" fmla="*/ 15037128 w 55"/>
                    <a:gd name="T9" fmla="*/ 3609020 h 55"/>
                    <a:gd name="T10" fmla="*/ 14435533 w 55"/>
                    <a:gd name="T11" fmla="*/ 2706902 h 55"/>
                    <a:gd name="T12" fmla="*/ 13833938 w 55"/>
                    <a:gd name="T13" fmla="*/ 2105308 h 55"/>
                    <a:gd name="T14" fmla="*/ 12931820 w 55"/>
                    <a:gd name="T15" fmla="*/ 1203190 h 55"/>
                    <a:gd name="T16" fmla="*/ 12029702 w 55"/>
                    <a:gd name="T17" fmla="*/ 902118 h 55"/>
                    <a:gd name="T18" fmla="*/ 10826513 w 55"/>
                    <a:gd name="T19" fmla="*/ 300523 h 55"/>
                    <a:gd name="T20" fmla="*/ 9924395 w 55"/>
                    <a:gd name="T21" fmla="*/ 0 h 55"/>
                    <a:gd name="T22" fmla="*/ 8721754 w 55"/>
                    <a:gd name="T23" fmla="*/ 0 h 55"/>
                    <a:gd name="T24" fmla="*/ 7819087 w 55"/>
                    <a:gd name="T25" fmla="*/ 0 h 55"/>
                    <a:gd name="T26" fmla="*/ 6616446 w 55"/>
                    <a:gd name="T27" fmla="*/ 0 h 55"/>
                    <a:gd name="T28" fmla="*/ 5714328 w 55"/>
                    <a:gd name="T29" fmla="*/ 300523 h 55"/>
                    <a:gd name="T30" fmla="*/ 4511138 w 55"/>
                    <a:gd name="T31" fmla="*/ 902118 h 55"/>
                    <a:gd name="T32" fmla="*/ 3609020 w 55"/>
                    <a:gd name="T33" fmla="*/ 1203190 h 55"/>
                    <a:gd name="T34" fmla="*/ 2706902 w 55"/>
                    <a:gd name="T35" fmla="*/ 2105308 h 55"/>
                    <a:gd name="T36" fmla="*/ 2105308 w 55"/>
                    <a:gd name="T37" fmla="*/ 2706902 h 55"/>
                    <a:gd name="T38" fmla="*/ 1503713 w 55"/>
                    <a:gd name="T39" fmla="*/ 3609020 h 55"/>
                    <a:gd name="T40" fmla="*/ 902118 w 55"/>
                    <a:gd name="T41" fmla="*/ 4511138 h 55"/>
                    <a:gd name="T42" fmla="*/ 300523 w 55"/>
                    <a:gd name="T43" fmla="*/ 5413256 h 55"/>
                    <a:gd name="T44" fmla="*/ 300523 w 55"/>
                    <a:gd name="T45" fmla="*/ 6616446 h 55"/>
                    <a:gd name="T46" fmla="*/ 0 w 55"/>
                    <a:gd name="T47" fmla="*/ 7518564 h 55"/>
                    <a:gd name="T48" fmla="*/ 0 w 55"/>
                    <a:gd name="T49" fmla="*/ 8721754 h 55"/>
                    <a:gd name="T50" fmla="*/ 300523 w 55"/>
                    <a:gd name="T51" fmla="*/ 9924395 h 55"/>
                    <a:gd name="T52" fmla="*/ 300523 w 55"/>
                    <a:gd name="T53" fmla="*/ 10826513 h 55"/>
                    <a:gd name="T54" fmla="*/ 902118 w 55"/>
                    <a:gd name="T55" fmla="*/ 11729179 h 55"/>
                    <a:gd name="T56" fmla="*/ 1503713 w 55"/>
                    <a:gd name="T57" fmla="*/ 12631297 h 55"/>
                    <a:gd name="T58" fmla="*/ 2105308 w 55"/>
                    <a:gd name="T59" fmla="*/ 13533415 h 55"/>
                    <a:gd name="T60" fmla="*/ 2706902 w 55"/>
                    <a:gd name="T61" fmla="*/ 14435533 h 55"/>
                    <a:gd name="T62" fmla="*/ 3609020 w 55"/>
                    <a:gd name="T63" fmla="*/ 15037128 h 55"/>
                    <a:gd name="T64" fmla="*/ 4511138 w 55"/>
                    <a:gd name="T65" fmla="*/ 15638723 h 55"/>
                    <a:gd name="T66" fmla="*/ 5714328 w 55"/>
                    <a:gd name="T67" fmla="*/ 15939246 h 55"/>
                    <a:gd name="T68" fmla="*/ 6616446 w 55"/>
                    <a:gd name="T69" fmla="*/ 16240318 h 55"/>
                    <a:gd name="T70" fmla="*/ 7819087 w 55"/>
                    <a:gd name="T71" fmla="*/ 16540841 h 55"/>
                    <a:gd name="T72" fmla="*/ 8721754 w 55"/>
                    <a:gd name="T73" fmla="*/ 16540841 h 55"/>
                    <a:gd name="T74" fmla="*/ 9924395 w 55"/>
                    <a:gd name="T75" fmla="*/ 16240318 h 55"/>
                    <a:gd name="T76" fmla="*/ 10826513 w 55"/>
                    <a:gd name="T77" fmla="*/ 15939246 h 55"/>
                    <a:gd name="T78" fmla="*/ 12029702 w 55"/>
                    <a:gd name="T79" fmla="*/ 15638723 h 55"/>
                    <a:gd name="T80" fmla="*/ 12931820 w 55"/>
                    <a:gd name="T81" fmla="*/ 15037128 h 55"/>
                    <a:gd name="T82" fmla="*/ 13833938 w 55"/>
                    <a:gd name="T83" fmla="*/ 14435533 h 55"/>
                    <a:gd name="T84" fmla="*/ 14435533 w 55"/>
                    <a:gd name="T85" fmla="*/ 13533415 h 55"/>
                    <a:gd name="T86" fmla="*/ 15037128 w 55"/>
                    <a:gd name="T87" fmla="*/ 12631297 h 55"/>
                    <a:gd name="T88" fmla="*/ 15638723 w 55"/>
                    <a:gd name="T89" fmla="*/ 11729179 h 55"/>
                    <a:gd name="T90" fmla="*/ 15939246 w 55"/>
                    <a:gd name="T91" fmla="*/ 10826513 h 55"/>
                    <a:gd name="T92" fmla="*/ 16240318 w 55"/>
                    <a:gd name="T93" fmla="*/ 9924395 h 55"/>
                    <a:gd name="T94" fmla="*/ 16540841 w 55"/>
                    <a:gd name="T95" fmla="*/ 8721754 h 55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55"/>
                    <a:gd name="T145" fmla="*/ 0 h 55"/>
                    <a:gd name="T146" fmla="*/ 55 w 55"/>
                    <a:gd name="T147" fmla="*/ 55 h 55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55" h="55">
                      <a:moveTo>
                        <a:pt x="55" y="27"/>
                      </a:moveTo>
                      <a:lnTo>
                        <a:pt x="55" y="25"/>
                      </a:lnTo>
                      <a:lnTo>
                        <a:pt x="55" y="24"/>
                      </a:lnTo>
                      <a:lnTo>
                        <a:pt x="54" y="22"/>
                      </a:lnTo>
                      <a:lnTo>
                        <a:pt x="54" y="20"/>
                      </a:lnTo>
                      <a:lnTo>
                        <a:pt x="53" y="18"/>
                      </a:lnTo>
                      <a:lnTo>
                        <a:pt x="53" y="17"/>
                      </a:lnTo>
                      <a:lnTo>
                        <a:pt x="52" y="15"/>
                      </a:lnTo>
                      <a:lnTo>
                        <a:pt x="51" y="13"/>
                      </a:lnTo>
                      <a:lnTo>
                        <a:pt x="50" y="12"/>
                      </a:lnTo>
                      <a:lnTo>
                        <a:pt x="49" y="11"/>
                      </a:lnTo>
                      <a:lnTo>
                        <a:pt x="48" y="9"/>
                      </a:lnTo>
                      <a:lnTo>
                        <a:pt x="47" y="8"/>
                      </a:lnTo>
                      <a:lnTo>
                        <a:pt x="46" y="7"/>
                      </a:lnTo>
                      <a:lnTo>
                        <a:pt x="44" y="5"/>
                      </a:lnTo>
                      <a:lnTo>
                        <a:pt x="43" y="4"/>
                      </a:lnTo>
                      <a:lnTo>
                        <a:pt x="41" y="3"/>
                      </a:lnTo>
                      <a:lnTo>
                        <a:pt x="40" y="3"/>
                      </a:lnTo>
                      <a:lnTo>
                        <a:pt x="38" y="2"/>
                      </a:ln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33" y="0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7" y="0"/>
                      </a:lnTo>
                      <a:lnTo>
                        <a:pt x="26" y="0"/>
                      </a:lnTo>
                      <a:lnTo>
                        <a:pt x="24" y="0"/>
                      </a:lnTo>
                      <a:lnTo>
                        <a:pt x="22" y="0"/>
                      </a:lnTo>
                      <a:lnTo>
                        <a:pt x="20" y="1"/>
                      </a:lnTo>
                      <a:lnTo>
                        <a:pt x="19" y="1"/>
                      </a:lnTo>
                      <a:lnTo>
                        <a:pt x="17" y="2"/>
                      </a:lnTo>
                      <a:lnTo>
                        <a:pt x="15" y="3"/>
                      </a:lnTo>
                      <a:lnTo>
                        <a:pt x="14" y="3"/>
                      </a:lnTo>
                      <a:lnTo>
                        <a:pt x="12" y="4"/>
                      </a:lnTo>
                      <a:lnTo>
                        <a:pt x="11" y="5"/>
                      </a:lnTo>
                      <a:lnTo>
                        <a:pt x="9" y="7"/>
                      </a:lnTo>
                      <a:lnTo>
                        <a:pt x="8" y="8"/>
                      </a:lnTo>
                      <a:lnTo>
                        <a:pt x="7" y="9"/>
                      </a:lnTo>
                      <a:lnTo>
                        <a:pt x="6" y="11"/>
                      </a:lnTo>
                      <a:lnTo>
                        <a:pt x="5" y="12"/>
                      </a:lnTo>
                      <a:lnTo>
                        <a:pt x="4" y="13"/>
                      </a:lnTo>
                      <a:lnTo>
                        <a:pt x="3" y="15"/>
                      </a:lnTo>
                      <a:lnTo>
                        <a:pt x="2" y="17"/>
                      </a:lnTo>
                      <a:lnTo>
                        <a:pt x="1" y="18"/>
                      </a:lnTo>
                      <a:lnTo>
                        <a:pt x="1" y="20"/>
                      </a:lnTo>
                      <a:lnTo>
                        <a:pt x="1" y="22"/>
                      </a:lnTo>
                      <a:lnTo>
                        <a:pt x="0" y="24"/>
                      </a:lnTo>
                      <a:lnTo>
                        <a:pt x="0" y="25"/>
                      </a:lnTo>
                      <a:lnTo>
                        <a:pt x="0" y="27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1" y="33"/>
                      </a:lnTo>
                      <a:lnTo>
                        <a:pt x="1" y="34"/>
                      </a:lnTo>
                      <a:lnTo>
                        <a:pt x="1" y="36"/>
                      </a:lnTo>
                      <a:lnTo>
                        <a:pt x="2" y="38"/>
                      </a:lnTo>
                      <a:lnTo>
                        <a:pt x="3" y="39"/>
                      </a:lnTo>
                      <a:lnTo>
                        <a:pt x="4" y="41"/>
                      </a:lnTo>
                      <a:lnTo>
                        <a:pt x="5" y="42"/>
                      </a:lnTo>
                      <a:lnTo>
                        <a:pt x="6" y="44"/>
                      </a:lnTo>
                      <a:lnTo>
                        <a:pt x="7" y="45"/>
                      </a:lnTo>
                      <a:lnTo>
                        <a:pt x="8" y="47"/>
                      </a:lnTo>
                      <a:lnTo>
                        <a:pt x="9" y="48"/>
                      </a:lnTo>
                      <a:lnTo>
                        <a:pt x="11" y="49"/>
                      </a:lnTo>
                      <a:lnTo>
                        <a:pt x="12" y="50"/>
                      </a:lnTo>
                      <a:lnTo>
                        <a:pt x="14" y="51"/>
                      </a:lnTo>
                      <a:lnTo>
                        <a:pt x="15" y="52"/>
                      </a:lnTo>
                      <a:lnTo>
                        <a:pt x="17" y="53"/>
                      </a:lnTo>
                      <a:lnTo>
                        <a:pt x="19" y="53"/>
                      </a:lnTo>
                      <a:lnTo>
                        <a:pt x="20" y="54"/>
                      </a:lnTo>
                      <a:lnTo>
                        <a:pt x="22" y="54"/>
                      </a:lnTo>
                      <a:lnTo>
                        <a:pt x="24" y="54"/>
                      </a:lnTo>
                      <a:lnTo>
                        <a:pt x="26" y="55"/>
                      </a:lnTo>
                      <a:lnTo>
                        <a:pt x="27" y="55"/>
                      </a:lnTo>
                      <a:lnTo>
                        <a:pt x="29" y="55"/>
                      </a:lnTo>
                      <a:lnTo>
                        <a:pt x="31" y="54"/>
                      </a:lnTo>
                      <a:lnTo>
                        <a:pt x="33" y="54"/>
                      </a:lnTo>
                      <a:lnTo>
                        <a:pt x="35" y="54"/>
                      </a:lnTo>
                      <a:lnTo>
                        <a:pt x="36" y="53"/>
                      </a:lnTo>
                      <a:lnTo>
                        <a:pt x="38" y="53"/>
                      </a:lnTo>
                      <a:lnTo>
                        <a:pt x="40" y="52"/>
                      </a:lnTo>
                      <a:lnTo>
                        <a:pt x="41" y="51"/>
                      </a:lnTo>
                      <a:lnTo>
                        <a:pt x="43" y="50"/>
                      </a:lnTo>
                      <a:lnTo>
                        <a:pt x="44" y="49"/>
                      </a:lnTo>
                      <a:lnTo>
                        <a:pt x="46" y="48"/>
                      </a:lnTo>
                      <a:lnTo>
                        <a:pt x="47" y="47"/>
                      </a:lnTo>
                      <a:lnTo>
                        <a:pt x="48" y="45"/>
                      </a:lnTo>
                      <a:lnTo>
                        <a:pt x="49" y="44"/>
                      </a:lnTo>
                      <a:lnTo>
                        <a:pt x="50" y="42"/>
                      </a:lnTo>
                      <a:lnTo>
                        <a:pt x="51" y="41"/>
                      </a:lnTo>
                      <a:lnTo>
                        <a:pt x="52" y="39"/>
                      </a:lnTo>
                      <a:lnTo>
                        <a:pt x="53" y="38"/>
                      </a:lnTo>
                      <a:lnTo>
                        <a:pt x="53" y="36"/>
                      </a:lnTo>
                      <a:lnTo>
                        <a:pt x="54" y="34"/>
                      </a:lnTo>
                      <a:lnTo>
                        <a:pt x="54" y="33"/>
                      </a:lnTo>
                      <a:lnTo>
                        <a:pt x="55" y="31"/>
                      </a:lnTo>
                      <a:lnTo>
                        <a:pt x="55" y="29"/>
                      </a:lnTo>
                      <a:lnTo>
                        <a:pt x="55" y="27"/>
                      </a:lnTo>
                    </a:path>
                  </a:pathLst>
                </a:custGeom>
                <a:noFill/>
                <a:ln w="9525" cmpd="sng">
                  <a:solidFill>
                    <a:srgbClr val="000000"/>
                  </a:solidFill>
                  <a:bevel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2000">
                    <a:latin typeface="+mj-lt"/>
                  </a:endParaRPr>
                </a:p>
              </p:txBody>
            </p:sp>
          </p:grp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BD87594-FE27-F842-9184-FEF9BEF813C4}"/>
                </a:ext>
              </a:extLst>
            </p:cNvPr>
            <p:cNvGrpSpPr/>
            <p:nvPr/>
          </p:nvGrpSpPr>
          <p:grpSpPr>
            <a:xfrm>
              <a:off x="1515436" y="3167412"/>
              <a:ext cx="3687501" cy="775581"/>
              <a:chOff x="1515436" y="3167412"/>
              <a:chExt cx="3687501" cy="775581"/>
            </a:xfrm>
          </p:grpSpPr>
          <p:sp>
            <p:nvSpPr>
              <p:cNvPr id="21" name="Line 60">
                <a:extLst>
                  <a:ext uri="{FF2B5EF4-FFF2-40B4-BE49-F238E27FC236}">
                    <a16:creationId xmlns:a16="http://schemas.microsoft.com/office/drawing/2014/main" id="{BC4D84D2-91E0-4212-FAE8-8B2F5DA58C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40634" y="3195411"/>
                <a:ext cx="3634305" cy="7223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00">
                  <a:latin typeface="+mj-lt"/>
                </a:endParaRPr>
              </a:p>
            </p:txBody>
          </p:sp>
          <p:sp>
            <p:nvSpPr>
              <p:cNvPr id="22" name="Freeform 65">
                <a:extLst>
                  <a:ext uri="{FF2B5EF4-FFF2-40B4-BE49-F238E27FC236}">
                    <a16:creationId xmlns:a16="http://schemas.microsoft.com/office/drawing/2014/main" id="{253184FB-787E-E45D-4D6E-316588AECA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5436" y="3889793"/>
                <a:ext cx="50399" cy="53200"/>
              </a:xfrm>
              <a:custGeom>
                <a:avLst/>
                <a:gdLst>
                  <a:gd name="T0" fmla="*/ 45362813 w 18"/>
                  <a:gd name="T1" fmla="*/ 25201980 h 19"/>
                  <a:gd name="T2" fmla="*/ 45362813 w 18"/>
                  <a:gd name="T3" fmla="*/ 20161584 h 19"/>
                  <a:gd name="T4" fmla="*/ 45362813 w 18"/>
                  <a:gd name="T5" fmla="*/ 17642180 h 19"/>
                  <a:gd name="T6" fmla="*/ 45362813 w 18"/>
                  <a:gd name="T7" fmla="*/ 15121188 h 19"/>
                  <a:gd name="T8" fmla="*/ 42843450 w 18"/>
                  <a:gd name="T9" fmla="*/ 12601784 h 19"/>
                  <a:gd name="T10" fmla="*/ 40322500 w 18"/>
                  <a:gd name="T11" fmla="*/ 10080792 h 19"/>
                  <a:gd name="T12" fmla="*/ 40322500 w 18"/>
                  <a:gd name="T13" fmla="*/ 7561388 h 19"/>
                  <a:gd name="T14" fmla="*/ 37801550 w 18"/>
                  <a:gd name="T15" fmla="*/ 5040396 h 19"/>
                  <a:gd name="T16" fmla="*/ 35282188 w 18"/>
                  <a:gd name="T17" fmla="*/ 2520992 h 19"/>
                  <a:gd name="T18" fmla="*/ 32761238 w 18"/>
                  <a:gd name="T19" fmla="*/ 2520992 h 19"/>
                  <a:gd name="T20" fmla="*/ 27720925 w 18"/>
                  <a:gd name="T21" fmla="*/ 0 h 19"/>
                  <a:gd name="T22" fmla="*/ 25201563 w 18"/>
                  <a:gd name="T23" fmla="*/ 0 h 19"/>
                  <a:gd name="T24" fmla="*/ 22682200 w 18"/>
                  <a:gd name="T25" fmla="*/ 0 h 19"/>
                  <a:gd name="T26" fmla="*/ 20161250 w 18"/>
                  <a:gd name="T27" fmla="*/ 0 h 19"/>
                  <a:gd name="T28" fmla="*/ 15120938 w 18"/>
                  <a:gd name="T29" fmla="*/ 0 h 19"/>
                  <a:gd name="T30" fmla="*/ 12599988 w 18"/>
                  <a:gd name="T31" fmla="*/ 2520992 h 19"/>
                  <a:gd name="T32" fmla="*/ 10080625 w 18"/>
                  <a:gd name="T33" fmla="*/ 2520992 h 19"/>
                  <a:gd name="T34" fmla="*/ 7559675 w 18"/>
                  <a:gd name="T35" fmla="*/ 5040396 h 19"/>
                  <a:gd name="T36" fmla="*/ 5040313 w 18"/>
                  <a:gd name="T37" fmla="*/ 7561388 h 19"/>
                  <a:gd name="T38" fmla="*/ 5040313 w 18"/>
                  <a:gd name="T39" fmla="*/ 10080792 h 19"/>
                  <a:gd name="T40" fmla="*/ 2520950 w 18"/>
                  <a:gd name="T41" fmla="*/ 12601784 h 19"/>
                  <a:gd name="T42" fmla="*/ 0 w 18"/>
                  <a:gd name="T43" fmla="*/ 15121188 h 19"/>
                  <a:gd name="T44" fmla="*/ 0 w 18"/>
                  <a:gd name="T45" fmla="*/ 17642180 h 19"/>
                  <a:gd name="T46" fmla="*/ 0 w 18"/>
                  <a:gd name="T47" fmla="*/ 20161584 h 19"/>
                  <a:gd name="T48" fmla="*/ 0 w 18"/>
                  <a:gd name="T49" fmla="*/ 25201980 h 19"/>
                  <a:gd name="T50" fmla="*/ 0 w 18"/>
                  <a:gd name="T51" fmla="*/ 27722972 h 19"/>
                  <a:gd name="T52" fmla="*/ 0 w 18"/>
                  <a:gd name="T53" fmla="*/ 30242376 h 19"/>
                  <a:gd name="T54" fmla="*/ 0 w 18"/>
                  <a:gd name="T55" fmla="*/ 32763368 h 19"/>
                  <a:gd name="T56" fmla="*/ 2520950 w 18"/>
                  <a:gd name="T57" fmla="*/ 35282772 h 19"/>
                  <a:gd name="T58" fmla="*/ 5040313 w 18"/>
                  <a:gd name="T59" fmla="*/ 37803764 h 19"/>
                  <a:gd name="T60" fmla="*/ 5040313 w 18"/>
                  <a:gd name="T61" fmla="*/ 40323168 h 19"/>
                  <a:gd name="T62" fmla="*/ 7559675 w 18"/>
                  <a:gd name="T63" fmla="*/ 42844160 h 19"/>
                  <a:gd name="T64" fmla="*/ 10080625 w 18"/>
                  <a:gd name="T65" fmla="*/ 42844160 h 19"/>
                  <a:gd name="T66" fmla="*/ 12599988 w 18"/>
                  <a:gd name="T67" fmla="*/ 45363564 h 19"/>
                  <a:gd name="T68" fmla="*/ 15120938 w 18"/>
                  <a:gd name="T69" fmla="*/ 45363564 h 19"/>
                  <a:gd name="T70" fmla="*/ 20161250 w 18"/>
                  <a:gd name="T71" fmla="*/ 47884556 h 19"/>
                  <a:gd name="T72" fmla="*/ 22682200 w 18"/>
                  <a:gd name="T73" fmla="*/ 47884556 h 19"/>
                  <a:gd name="T74" fmla="*/ 25201563 w 18"/>
                  <a:gd name="T75" fmla="*/ 47884556 h 19"/>
                  <a:gd name="T76" fmla="*/ 27720925 w 18"/>
                  <a:gd name="T77" fmla="*/ 45363564 h 19"/>
                  <a:gd name="T78" fmla="*/ 32761238 w 18"/>
                  <a:gd name="T79" fmla="*/ 45363564 h 19"/>
                  <a:gd name="T80" fmla="*/ 35282188 w 18"/>
                  <a:gd name="T81" fmla="*/ 42844160 h 19"/>
                  <a:gd name="T82" fmla="*/ 37801550 w 18"/>
                  <a:gd name="T83" fmla="*/ 42844160 h 19"/>
                  <a:gd name="T84" fmla="*/ 40322500 w 18"/>
                  <a:gd name="T85" fmla="*/ 40323168 h 19"/>
                  <a:gd name="T86" fmla="*/ 40322500 w 18"/>
                  <a:gd name="T87" fmla="*/ 37803764 h 19"/>
                  <a:gd name="T88" fmla="*/ 42843450 w 18"/>
                  <a:gd name="T89" fmla="*/ 35282772 h 19"/>
                  <a:gd name="T90" fmla="*/ 45362813 w 18"/>
                  <a:gd name="T91" fmla="*/ 32763368 h 19"/>
                  <a:gd name="T92" fmla="*/ 45362813 w 18"/>
                  <a:gd name="T93" fmla="*/ 30242376 h 19"/>
                  <a:gd name="T94" fmla="*/ 45362813 w 18"/>
                  <a:gd name="T95" fmla="*/ 27722972 h 1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8"/>
                  <a:gd name="T145" fmla="*/ 0 h 19"/>
                  <a:gd name="T146" fmla="*/ 18 w 18"/>
                  <a:gd name="T147" fmla="*/ 19 h 1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8" h="19">
                    <a:moveTo>
                      <a:pt x="18" y="10"/>
                    </a:moveTo>
                    <a:lnTo>
                      <a:pt x="18" y="10"/>
                    </a:lnTo>
                    <a:lnTo>
                      <a:pt x="18" y="9"/>
                    </a:lnTo>
                    <a:lnTo>
                      <a:pt x="18" y="8"/>
                    </a:lnTo>
                    <a:lnTo>
                      <a:pt x="18" y="7"/>
                    </a:lnTo>
                    <a:lnTo>
                      <a:pt x="18" y="6"/>
                    </a:lnTo>
                    <a:lnTo>
                      <a:pt x="17" y="5"/>
                    </a:lnTo>
                    <a:lnTo>
                      <a:pt x="17" y="4"/>
                    </a:lnTo>
                    <a:lnTo>
                      <a:pt x="16" y="4"/>
                    </a:lnTo>
                    <a:lnTo>
                      <a:pt x="16" y="3"/>
                    </a:lnTo>
                    <a:lnTo>
                      <a:pt x="15" y="2"/>
                    </a:lnTo>
                    <a:lnTo>
                      <a:pt x="14" y="2"/>
                    </a:lnTo>
                    <a:lnTo>
                      <a:pt x="14" y="1"/>
                    </a:lnTo>
                    <a:lnTo>
                      <a:pt x="13" y="1"/>
                    </a:lnTo>
                    <a:lnTo>
                      <a:pt x="12" y="1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0" y="10"/>
                    </a:lnTo>
                    <a:lnTo>
                      <a:pt x="0" y="11"/>
                    </a:lnTo>
                    <a:lnTo>
                      <a:pt x="0" y="12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1" y="15"/>
                    </a:lnTo>
                    <a:lnTo>
                      <a:pt x="2" y="15"/>
                    </a:lnTo>
                    <a:lnTo>
                      <a:pt x="2" y="16"/>
                    </a:lnTo>
                    <a:lnTo>
                      <a:pt x="3" y="16"/>
                    </a:lnTo>
                    <a:lnTo>
                      <a:pt x="3" y="17"/>
                    </a:lnTo>
                    <a:lnTo>
                      <a:pt x="4" y="17"/>
                    </a:lnTo>
                    <a:lnTo>
                      <a:pt x="5" y="18"/>
                    </a:lnTo>
                    <a:lnTo>
                      <a:pt x="6" y="18"/>
                    </a:lnTo>
                    <a:lnTo>
                      <a:pt x="7" y="18"/>
                    </a:lnTo>
                    <a:lnTo>
                      <a:pt x="8" y="19"/>
                    </a:lnTo>
                    <a:lnTo>
                      <a:pt x="9" y="19"/>
                    </a:lnTo>
                    <a:lnTo>
                      <a:pt x="10" y="19"/>
                    </a:lnTo>
                    <a:lnTo>
                      <a:pt x="11" y="18"/>
                    </a:lnTo>
                    <a:lnTo>
                      <a:pt x="12" y="18"/>
                    </a:lnTo>
                    <a:lnTo>
                      <a:pt x="13" y="18"/>
                    </a:lnTo>
                    <a:lnTo>
                      <a:pt x="14" y="17"/>
                    </a:lnTo>
                    <a:lnTo>
                      <a:pt x="15" y="17"/>
                    </a:lnTo>
                    <a:lnTo>
                      <a:pt x="15" y="16"/>
                    </a:lnTo>
                    <a:lnTo>
                      <a:pt x="16" y="16"/>
                    </a:lnTo>
                    <a:lnTo>
                      <a:pt x="16" y="15"/>
                    </a:lnTo>
                    <a:lnTo>
                      <a:pt x="17" y="15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2"/>
                    </a:lnTo>
                    <a:lnTo>
                      <a:pt x="18" y="11"/>
                    </a:lnTo>
                    <a:lnTo>
                      <a:pt x="18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 cmpd="sng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n-US" sz="2000">
                  <a:latin typeface="+mj-lt"/>
                </a:endParaRPr>
              </a:p>
            </p:txBody>
          </p:sp>
          <p:sp>
            <p:nvSpPr>
              <p:cNvPr id="23" name="Freeform 66">
                <a:extLst>
                  <a:ext uri="{FF2B5EF4-FFF2-40B4-BE49-F238E27FC236}">
                    <a16:creationId xmlns:a16="http://schemas.microsoft.com/office/drawing/2014/main" id="{292E8B11-FB89-E41E-430F-0DBEFDB238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5436" y="3889793"/>
                <a:ext cx="50399" cy="53200"/>
              </a:xfrm>
              <a:custGeom>
                <a:avLst/>
                <a:gdLst>
                  <a:gd name="T0" fmla="*/ 14846011 w 55"/>
                  <a:gd name="T1" fmla="*/ 7819895 h 55"/>
                  <a:gd name="T2" fmla="*/ 14575848 w 55"/>
                  <a:gd name="T3" fmla="*/ 6616665 h 55"/>
                  <a:gd name="T4" fmla="*/ 14306204 w 55"/>
                  <a:gd name="T5" fmla="*/ 5714517 h 55"/>
                  <a:gd name="T6" fmla="*/ 14036040 w 55"/>
                  <a:gd name="T7" fmla="*/ 4511288 h 55"/>
                  <a:gd name="T8" fmla="*/ 13496232 w 55"/>
                  <a:gd name="T9" fmla="*/ 3609140 h 55"/>
                  <a:gd name="T10" fmla="*/ 12956425 w 55"/>
                  <a:gd name="T11" fmla="*/ 2706992 h 55"/>
                  <a:gd name="T12" fmla="*/ 12146973 w 55"/>
                  <a:gd name="T13" fmla="*/ 2105377 h 55"/>
                  <a:gd name="T14" fmla="*/ 11606645 w 55"/>
                  <a:gd name="T15" fmla="*/ 1503763 h 55"/>
                  <a:gd name="T16" fmla="*/ 10527030 w 55"/>
                  <a:gd name="T17" fmla="*/ 902148 h 55"/>
                  <a:gd name="T18" fmla="*/ 9717578 w 55"/>
                  <a:gd name="T19" fmla="*/ 601615 h 55"/>
                  <a:gd name="T20" fmla="*/ 8907607 w 55"/>
                  <a:gd name="T21" fmla="*/ 300533 h 55"/>
                  <a:gd name="T22" fmla="*/ 7827991 w 55"/>
                  <a:gd name="T23" fmla="*/ 0 h 55"/>
                  <a:gd name="T24" fmla="*/ 7018020 w 55"/>
                  <a:gd name="T25" fmla="*/ 0 h 55"/>
                  <a:gd name="T26" fmla="*/ 5938405 w 55"/>
                  <a:gd name="T27" fmla="*/ 300533 h 55"/>
                  <a:gd name="T28" fmla="*/ 5128433 w 55"/>
                  <a:gd name="T29" fmla="*/ 601615 h 55"/>
                  <a:gd name="T30" fmla="*/ 4048818 w 55"/>
                  <a:gd name="T31" fmla="*/ 902148 h 55"/>
                  <a:gd name="T32" fmla="*/ 3239366 w 55"/>
                  <a:gd name="T33" fmla="*/ 1503763 h 55"/>
                  <a:gd name="T34" fmla="*/ 2429395 w 55"/>
                  <a:gd name="T35" fmla="*/ 2105377 h 55"/>
                  <a:gd name="T36" fmla="*/ 1889587 w 55"/>
                  <a:gd name="T37" fmla="*/ 2706992 h 55"/>
                  <a:gd name="T38" fmla="*/ 1349779 w 55"/>
                  <a:gd name="T39" fmla="*/ 3609140 h 55"/>
                  <a:gd name="T40" fmla="*/ 809971 w 55"/>
                  <a:gd name="T41" fmla="*/ 4511288 h 55"/>
                  <a:gd name="T42" fmla="*/ 270164 w 55"/>
                  <a:gd name="T43" fmla="*/ 5714517 h 55"/>
                  <a:gd name="T44" fmla="*/ 0 w 55"/>
                  <a:gd name="T45" fmla="*/ 6616665 h 55"/>
                  <a:gd name="T46" fmla="*/ 0 w 55"/>
                  <a:gd name="T47" fmla="*/ 7819895 h 55"/>
                  <a:gd name="T48" fmla="*/ 0 w 55"/>
                  <a:gd name="T49" fmla="*/ 8722043 h 55"/>
                  <a:gd name="T50" fmla="*/ 0 w 55"/>
                  <a:gd name="T51" fmla="*/ 9925272 h 55"/>
                  <a:gd name="T52" fmla="*/ 270164 w 55"/>
                  <a:gd name="T53" fmla="*/ 10827420 h 55"/>
                  <a:gd name="T54" fmla="*/ 809971 w 55"/>
                  <a:gd name="T55" fmla="*/ 12030650 h 55"/>
                  <a:gd name="T56" fmla="*/ 1349779 w 55"/>
                  <a:gd name="T57" fmla="*/ 12932798 h 55"/>
                  <a:gd name="T58" fmla="*/ 1889587 w 55"/>
                  <a:gd name="T59" fmla="*/ 13834945 h 55"/>
                  <a:gd name="T60" fmla="*/ 2429395 w 55"/>
                  <a:gd name="T61" fmla="*/ 14436560 h 55"/>
                  <a:gd name="T62" fmla="*/ 3239366 w 55"/>
                  <a:gd name="T63" fmla="*/ 15038175 h 55"/>
                  <a:gd name="T64" fmla="*/ 4048818 w 55"/>
                  <a:gd name="T65" fmla="*/ 15639790 h 55"/>
                  <a:gd name="T66" fmla="*/ 5128433 w 55"/>
                  <a:gd name="T67" fmla="*/ 16241404 h 55"/>
                  <a:gd name="T68" fmla="*/ 5938405 w 55"/>
                  <a:gd name="T69" fmla="*/ 16241404 h 55"/>
                  <a:gd name="T70" fmla="*/ 7018020 w 55"/>
                  <a:gd name="T71" fmla="*/ 16541938 h 55"/>
                  <a:gd name="T72" fmla="*/ 7827991 w 55"/>
                  <a:gd name="T73" fmla="*/ 16541938 h 55"/>
                  <a:gd name="T74" fmla="*/ 8907607 w 55"/>
                  <a:gd name="T75" fmla="*/ 16241404 h 55"/>
                  <a:gd name="T76" fmla="*/ 9717578 w 55"/>
                  <a:gd name="T77" fmla="*/ 16241404 h 55"/>
                  <a:gd name="T78" fmla="*/ 10527030 w 55"/>
                  <a:gd name="T79" fmla="*/ 15639790 h 55"/>
                  <a:gd name="T80" fmla="*/ 11606645 w 55"/>
                  <a:gd name="T81" fmla="*/ 15038175 h 55"/>
                  <a:gd name="T82" fmla="*/ 12146973 w 55"/>
                  <a:gd name="T83" fmla="*/ 14436560 h 55"/>
                  <a:gd name="T84" fmla="*/ 12956425 w 55"/>
                  <a:gd name="T85" fmla="*/ 13834945 h 55"/>
                  <a:gd name="T86" fmla="*/ 13496232 w 55"/>
                  <a:gd name="T87" fmla="*/ 12932798 h 55"/>
                  <a:gd name="T88" fmla="*/ 14036040 w 55"/>
                  <a:gd name="T89" fmla="*/ 12030650 h 55"/>
                  <a:gd name="T90" fmla="*/ 14306204 w 55"/>
                  <a:gd name="T91" fmla="*/ 10827420 h 55"/>
                  <a:gd name="T92" fmla="*/ 14575848 w 55"/>
                  <a:gd name="T93" fmla="*/ 9925272 h 55"/>
                  <a:gd name="T94" fmla="*/ 14846011 w 55"/>
                  <a:gd name="T95" fmla="*/ 8722043 h 5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55"/>
                  <a:gd name="T145" fmla="*/ 0 h 55"/>
                  <a:gd name="T146" fmla="*/ 55 w 55"/>
                  <a:gd name="T147" fmla="*/ 55 h 5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55" h="55">
                    <a:moveTo>
                      <a:pt x="55" y="28"/>
                    </a:moveTo>
                    <a:lnTo>
                      <a:pt x="55" y="26"/>
                    </a:lnTo>
                    <a:lnTo>
                      <a:pt x="55" y="24"/>
                    </a:lnTo>
                    <a:lnTo>
                      <a:pt x="54" y="22"/>
                    </a:lnTo>
                    <a:lnTo>
                      <a:pt x="54" y="20"/>
                    </a:lnTo>
                    <a:lnTo>
                      <a:pt x="53" y="19"/>
                    </a:lnTo>
                    <a:lnTo>
                      <a:pt x="53" y="17"/>
                    </a:lnTo>
                    <a:lnTo>
                      <a:pt x="52" y="15"/>
                    </a:lnTo>
                    <a:lnTo>
                      <a:pt x="51" y="14"/>
                    </a:lnTo>
                    <a:lnTo>
                      <a:pt x="50" y="12"/>
                    </a:lnTo>
                    <a:lnTo>
                      <a:pt x="49" y="11"/>
                    </a:lnTo>
                    <a:lnTo>
                      <a:pt x="48" y="9"/>
                    </a:lnTo>
                    <a:lnTo>
                      <a:pt x="47" y="8"/>
                    </a:lnTo>
                    <a:lnTo>
                      <a:pt x="45" y="7"/>
                    </a:lnTo>
                    <a:lnTo>
                      <a:pt x="44" y="6"/>
                    </a:lnTo>
                    <a:lnTo>
                      <a:pt x="43" y="5"/>
                    </a:lnTo>
                    <a:lnTo>
                      <a:pt x="41" y="4"/>
                    </a:lnTo>
                    <a:lnTo>
                      <a:pt x="39" y="3"/>
                    </a:lnTo>
                    <a:lnTo>
                      <a:pt x="38" y="2"/>
                    </a:lnTo>
                    <a:lnTo>
                      <a:pt x="36" y="2"/>
                    </a:lnTo>
                    <a:lnTo>
                      <a:pt x="34" y="1"/>
                    </a:lnTo>
                    <a:lnTo>
                      <a:pt x="33" y="1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2" y="1"/>
                    </a:lnTo>
                    <a:lnTo>
                      <a:pt x="20" y="1"/>
                    </a:lnTo>
                    <a:lnTo>
                      <a:pt x="19" y="2"/>
                    </a:lnTo>
                    <a:lnTo>
                      <a:pt x="17" y="2"/>
                    </a:lnTo>
                    <a:lnTo>
                      <a:pt x="15" y="3"/>
                    </a:lnTo>
                    <a:lnTo>
                      <a:pt x="14" y="4"/>
                    </a:lnTo>
                    <a:lnTo>
                      <a:pt x="12" y="5"/>
                    </a:lnTo>
                    <a:lnTo>
                      <a:pt x="11" y="6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7" y="9"/>
                    </a:lnTo>
                    <a:lnTo>
                      <a:pt x="6" y="11"/>
                    </a:lnTo>
                    <a:lnTo>
                      <a:pt x="5" y="12"/>
                    </a:lnTo>
                    <a:lnTo>
                      <a:pt x="4" y="14"/>
                    </a:lnTo>
                    <a:lnTo>
                      <a:pt x="3" y="15"/>
                    </a:lnTo>
                    <a:lnTo>
                      <a:pt x="2" y="17"/>
                    </a:lnTo>
                    <a:lnTo>
                      <a:pt x="1" y="19"/>
                    </a:lnTo>
                    <a:lnTo>
                      <a:pt x="1" y="20"/>
                    </a:lnTo>
                    <a:lnTo>
                      <a:pt x="0" y="22"/>
                    </a:lnTo>
                    <a:lnTo>
                      <a:pt x="0" y="24"/>
                    </a:lnTo>
                    <a:lnTo>
                      <a:pt x="0" y="26"/>
                    </a:lnTo>
                    <a:lnTo>
                      <a:pt x="0" y="28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0" y="33"/>
                    </a:lnTo>
                    <a:lnTo>
                      <a:pt x="1" y="35"/>
                    </a:lnTo>
                    <a:lnTo>
                      <a:pt x="1" y="36"/>
                    </a:lnTo>
                    <a:lnTo>
                      <a:pt x="2" y="38"/>
                    </a:lnTo>
                    <a:lnTo>
                      <a:pt x="3" y="40"/>
                    </a:lnTo>
                    <a:lnTo>
                      <a:pt x="4" y="41"/>
                    </a:lnTo>
                    <a:lnTo>
                      <a:pt x="5" y="43"/>
                    </a:lnTo>
                    <a:lnTo>
                      <a:pt x="6" y="44"/>
                    </a:lnTo>
                    <a:lnTo>
                      <a:pt x="7" y="46"/>
                    </a:lnTo>
                    <a:lnTo>
                      <a:pt x="8" y="47"/>
                    </a:lnTo>
                    <a:lnTo>
                      <a:pt x="9" y="48"/>
                    </a:lnTo>
                    <a:lnTo>
                      <a:pt x="11" y="49"/>
                    </a:lnTo>
                    <a:lnTo>
                      <a:pt x="12" y="50"/>
                    </a:lnTo>
                    <a:lnTo>
                      <a:pt x="14" y="51"/>
                    </a:lnTo>
                    <a:lnTo>
                      <a:pt x="15" y="52"/>
                    </a:lnTo>
                    <a:lnTo>
                      <a:pt x="17" y="53"/>
                    </a:lnTo>
                    <a:lnTo>
                      <a:pt x="19" y="54"/>
                    </a:lnTo>
                    <a:lnTo>
                      <a:pt x="20" y="54"/>
                    </a:lnTo>
                    <a:lnTo>
                      <a:pt x="22" y="54"/>
                    </a:lnTo>
                    <a:lnTo>
                      <a:pt x="24" y="55"/>
                    </a:lnTo>
                    <a:lnTo>
                      <a:pt x="26" y="55"/>
                    </a:lnTo>
                    <a:lnTo>
                      <a:pt x="27" y="55"/>
                    </a:lnTo>
                    <a:lnTo>
                      <a:pt x="29" y="55"/>
                    </a:lnTo>
                    <a:lnTo>
                      <a:pt x="31" y="55"/>
                    </a:lnTo>
                    <a:lnTo>
                      <a:pt x="33" y="54"/>
                    </a:lnTo>
                    <a:lnTo>
                      <a:pt x="34" y="54"/>
                    </a:lnTo>
                    <a:lnTo>
                      <a:pt x="36" y="54"/>
                    </a:lnTo>
                    <a:lnTo>
                      <a:pt x="38" y="53"/>
                    </a:lnTo>
                    <a:lnTo>
                      <a:pt x="39" y="52"/>
                    </a:lnTo>
                    <a:lnTo>
                      <a:pt x="41" y="51"/>
                    </a:lnTo>
                    <a:lnTo>
                      <a:pt x="43" y="50"/>
                    </a:lnTo>
                    <a:lnTo>
                      <a:pt x="44" y="49"/>
                    </a:lnTo>
                    <a:lnTo>
                      <a:pt x="45" y="48"/>
                    </a:lnTo>
                    <a:lnTo>
                      <a:pt x="47" y="47"/>
                    </a:lnTo>
                    <a:lnTo>
                      <a:pt x="48" y="46"/>
                    </a:lnTo>
                    <a:lnTo>
                      <a:pt x="49" y="44"/>
                    </a:lnTo>
                    <a:lnTo>
                      <a:pt x="50" y="43"/>
                    </a:lnTo>
                    <a:lnTo>
                      <a:pt x="51" y="41"/>
                    </a:lnTo>
                    <a:lnTo>
                      <a:pt x="52" y="40"/>
                    </a:lnTo>
                    <a:lnTo>
                      <a:pt x="53" y="38"/>
                    </a:lnTo>
                    <a:lnTo>
                      <a:pt x="53" y="36"/>
                    </a:lnTo>
                    <a:lnTo>
                      <a:pt x="54" y="35"/>
                    </a:lnTo>
                    <a:lnTo>
                      <a:pt x="54" y="33"/>
                    </a:lnTo>
                    <a:lnTo>
                      <a:pt x="55" y="31"/>
                    </a:lnTo>
                    <a:lnTo>
                      <a:pt x="55" y="29"/>
                    </a:lnTo>
                    <a:lnTo>
                      <a:pt x="55" y="28"/>
                    </a:lnTo>
                  </a:path>
                </a:pathLst>
              </a:custGeom>
              <a:noFill/>
              <a:ln w="9525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000">
                  <a:latin typeface="+mj-lt"/>
                </a:endParaRPr>
              </a:p>
            </p:txBody>
          </p:sp>
          <p:sp>
            <p:nvSpPr>
              <p:cNvPr id="25" name="Freeform 75">
                <a:extLst>
                  <a:ext uri="{FF2B5EF4-FFF2-40B4-BE49-F238E27FC236}">
                    <a16:creationId xmlns:a16="http://schemas.microsoft.com/office/drawing/2014/main" id="{4E7F9F03-A4A9-CD5E-2D75-E52C7B4394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49739" y="3167412"/>
                <a:ext cx="53198" cy="53200"/>
              </a:xfrm>
              <a:custGeom>
                <a:avLst/>
                <a:gdLst>
                  <a:gd name="T0" fmla="*/ 47881381 w 19"/>
                  <a:gd name="T1" fmla="*/ 25201980 h 19"/>
                  <a:gd name="T2" fmla="*/ 47881381 w 19"/>
                  <a:gd name="T3" fmla="*/ 22682576 h 19"/>
                  <a:gd name="T4" fmla="*/ 47881381 w 19"/>
                  <a:gd name="T5" fmla="*/ 17642180 h 19"/>
                  <a:gd name="T6" fmla="*/ 45362061 w 19"/>
                  <a:gd name="T7" fmla="*/ 15121188 h 19"/>
                  <a:gd name="T8" fmla="*/ 42841152 w 19"/>
                  <a:gd name="T9" fmla="*/ 12601784 h 19"/>
                  <a:gd name="T10" fmla="*/ 42841152 w 19"/>
                  <a:gd name="T11" fmla="*/ 10080792 h 19"/>
                  <a:gd name="T12" fmla="*/ 40321832 w 19"/>
                  <a:gd name="T13" fmla="*/ 7561388 h 19"/>
                  <a:gd name="T14" fmla="*/ 37800923 w 19"/>
                  <a:gd name="T15" fmla="*/ 5040396 h 19"/>
                  <a:gd name="T16" fmla="*/ 35281603 w 19"/>
                  <a:gd name="T17" fmla="*/ 5040396 h 19"/>
                  <a:gd name="T18" fmla="*/ 32760694 w 19"/>
                  <a:gd name="T19" fmla="*/ 2520992 h 19"/>
                  <a:gd name="T20" fmla="*/ 30241374 w 19"/>
                  <a:gd name="T21" fmla="*/ 2520992 h 19"/>
                  <a:gd name="T22" fmla="*/ 27720465 w 19"/>
                  <a:gd name="T23" fmla="*/ 0 h 19"/>
                  <a:gd name="T24" fmla="*/ 22680237 w 19"/>
                  <a:gd name="T25" fmla="*/ 0 h 19"/>
                  <a:gd name="T26" fmla="*/ 20160916 w 19"/>
                  <a:gd name="T27" fmla="*/ 0 h 19"/>
                  <a:gd name="T28" fmla="*/ 17640008 w 19"/>
                  <a:gd name="T29" fmla="*/ 2520992 h 19"/>
                  <a:gd name="T30" fmla="*/ 15120687 w 19"/>
                  <a:gd name="T31" fmla="*/ 2520992 h 19"/>
                  <a:gd name="T32" fmla="*/ 10080458 w 19"/>
                  <a:gd name="T33" fmla="*/ 5040396 h 19"/>
                  <a:gd name="T34" fmla="*/ 7559550 w 19"/>
                  <a:gd name="T35" fmla="*/ 5040396 h 19"/>
                  <a:gd name="T36" fmla="*/ 7559550 w 19"/>
                  <a:gd name="T37" fmla="*/ 7561388 h 19"/>
                  <a:gd name="T38" fmla="*/ 5040229 w 19"/>
                  <a:gd name="T39" fmla="*/ 10080792 h 19"/>
                  <a:gd name="T40" fmla="*/ 2519321 w 19"/>
                  <a:gd name="T41" fmla="*/ 12601784 h 19"/>
                  <a:gd name="T42" fmla="*/ 2519321 w 19"/>
                  <a:gd name="T43" fmla="*/ 15121188 h 19"/>
                  <a:gd name="T44" fmla="*/ 0 w 19"/>
                  <a:gd name="T45" fmla="*/ 17642180 h 19"/>
                  <a:gd name="T46" fmla="*/ 0 w 19"/>
                  <a:gd name="T47" fmla="*/ 22682576 h 19"/>
                  <a:gd name="T48" fmla="*/ 0 w 19"/>
                  <a:gd name="T49" fmla="*/ 25201980 h 19"/>
                  <a:gd name="T50" fmla="*/ 0 w 19"/>
                  <a:gd name="T51" fmla="*/ 27722972 h 19"/>
                  <a:gd name="T52" fmla="*/ 0 w 19"/>
                  <a:gd name="T53" fmla="*/ 30242376 h 19"/>
                  <a:gd name="T54" fmla="*/ 2519321 w 19"/>
                  <a:gd name="T55" fmla="*/ 32763368 h 19"/>
                  <a:gd name="T56" fmla="*/ 2519321 w 19"/>
                  <a:gd name="T57" fmla="*/ 35282772 h 19"/>
                  <a:gd name="T58" fmla="*/ 5040229 w 19"/>
                  <a:gd name="T59" fmla="*/ 40323168 h 19"/>
                  <a:gd name="T60" fmla="*/ 7559550 w 19"/>
                  <a:gd name="T61" fmla="*/ 42844160 h 19"/>
                  <a:gd name="T62" fmla="*/ 7559550 w 19"/>
                  <a:gd name="T63" fmla="*/ 42844160 h 19"/>
                  <a:gd name="T64" fmla="*/ 10080458 w 19"/>
                  <a:gd name="T65" fmla="*/ 45363564 h 19"/>
                  <a:gd name="T66" fmla="*/ 15120687 w 19"/>
                  <a:gd name="T67" fmla="*/ 47884556 h 19"/>
                  <a:gd name="T68" fmla="*/ 17640008 w 19"/>
                  <a:gd name="T69" fmla="*/ 47884556 h 19"/>
                  <a:gd name="T70" fmla="*/ 20160916 w 19"/>
                  <a:gd name="T71" fmla="*/ 47884556 h 19"/>
                  <a:gd name="T72" fmla="*/ 22680237 w 19"/>
                  <a:gd name="T73" fmla="*/ 47884556 h 19"/>
                  <a:gd name="T74" fmla="*/ 27720465 w 19"/>
                  <a:gd name="T75" fmla="*/ 47884556 h 19"/>
                  <a:gd name="T76" fmla="*/ 30241374 w 19"/>
                  <a:gd name="T77" fmla="*/ 47884556 h 19"/>
                  <a:gd name="T78" fmla="*/ 32760694 w 19"/>
                  <a:gd name="T79" fmla="*/ 47884556 h 19"/>
                  <a:gd name="T80" fmla="*/ 35281603 w 19"/>
                  <a:gd name="T81" fmla="*/ 45363564 h 19"/>
                  <a:gd name="T82" fmla="*/ 37800923 w 19"/>
                  <a:gd name="T83" fmla="*/ 42844160 h 19"/>
                  <a:gd name="T84" fmla="*/ 40321832 w 19"/>
                  <a:gd name="T85" fmla="*/ 42844160 h 19"/>
                  <a:gd name="T86" fmla="*/ 42841152 w 19"/>
                  <a:gd name="T87" fmla="*/ 40323168 h 19"/>
                  <a:gd name="T88" fmla="*/ 42841152 w 19"/>
                  <a:gd name="T89" fmla="*/ 35282772 h 19"/>
                  <a:gd name="T90" fmla="*/ 45362061 w 19"/>
                  <a:gd name="T91" fmla="*/ 32763368 h 19"/>
                  <a:gd name="T92" fmla="*/ 47881381 w 19"/>
                  <a:gd name="T93" fmla="*/ 30242376 h 19"/>
                  <a:gd name="T94" fmla="*/ 47881381 w 19"/>
                  <a:gd name="T95" fmla="*/ 27722972 h 1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9"/>
                  <a:gd name="T145" fmla="*/ 0 h 19"/>
                  <a:gd name="T146" fmla="*/ 19 w 19"/>
                  <a:gd name="T147" fmla="*/ 19 h 1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9" h="19">
                    <a:moveTo>
                      <a:pt x="19" y="10"/>
                    </a:moveTo>
                    <a:lnTo>
                      <a:pt x="19" y="10"/>
                    </a:lnTo>
                    <a:lnTo>
                      <a:pt x="19" y="9"/>
                    </a:lnTo>
                    <a:lnTo>
                      <a:pt x="19" y="8"/>
                    </a:lnTo>
                    <a:lnTo>
                      <a:pt x="19" y="7"/>
                    </a:lnTo>
                    <a:lnTo>
                      <a:pt x="18" y="7"/>
                    </a:lnTo>
                    <a:lnTo>
                      <a:pt x="18" y="6"/>
                    </a:lnTo>
                    <a:lnTo>
                      <a:pt x="17" y="5"/>
                    </a:lnTo>
                    <a:lnTo>
                      <a:pt x="17" y="4"/>
                    </a:lnTo>
                    <a:lnTo>
                      <a:pt x="16" y="3"/>
                    </a:lnTo>
                    <a:lnTo>
                      <a:pt x="15" y="3"/>
                    </a:lnTo>
                    <a:lnTo>
                      <a:pt x="15" y="2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2" y="1"/>
                    </a:lnTo>
                    <a:lnTo>
                      <a:pt x="11" y="1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0" y="10"/>
                    </a:lnTo>
                    <a:lnTo>
                      <a:pt x="0" y="11"/>
                    </a:lnTo>
                    <a:lnTo>
                      <a:pt x="0" y="12"/>
                    </a:lnTo>
                    <a:lnTo>
                      <a:pt x="0" y="13"/>
                    </a:lnTo>
                    <a:lnTo>
                      <a:pt x="1" y="13"/>
                    </a:lnTo>
                    <a:lnTo>
                      <a:pt x="1" y="14"/>
                    </a:lnTo>
                    <a:lnTo>
                      <a:pt x="1" y="15"/>
                    </a:lnTo>
                    <a:lnTo>
                      <a:pt x="2" y="16"/>
                    </a:lnTo>
                    <a:lnTo>
                      <a:pt x="3" y="17"/>
                    </a:lnTo>
                    <a:lnTo>
                      <a:pt x="4" y="18"/>
                    </a:lnTo>
                    <a:lnTo>
                      <a:pt x="5" y="18"/>
                    </a:lnTo>
                    <a:lnTo>
                      <a:pt x="6" y="19"/>
                    </a:lnTo>
                    <a:lnTo>
                      <a:pt x="7" y="19"/>
                    </a:lnTo>
                    <a:lnTo>
                      <a:pt x="8" y="19"/>
                    </a:lnTo>
                    <a:lnTo>
                      <a:pt x="9" y="19"/>
                    </a:lnTo>
                    <a:lnTo>
                      <a:pt x="10" y="19"/>
                    </a:lnTo>
                    <a:lnTo>
                      <a:pt x="11" y="19"/>
                    </a:lnTo>
                    <a:lnTo>
                      <a:pt x="12" y="19"/>
                    </a:lnTo>
                    <a:lnTo>
                      <a:pt x="13" y="19"/>
                    </a:lnTo>
                    <a:lnTo>
                      <a:pt x="13" y="18"/>
                    </a:lnTo>
                    <a:lnTo>
                      <a:pt x="14" y="18"/>
                    </a:lnTo>
                    <a:lnTo>
                      <a:pt x="15" y="17"/>
                    </a:lnTo>
                    <a:lnTo>
                      <a:pt x="16" y="17"/>
                    </a:lnTo>
                    <a:lnTo>
                      <a:pt x="16" y="16"/>
                    </a:lnTo>
                    <a:lnTo>
                      <a:pt x="17" y="16"/>
                    </a:lnTo>
                    <a:lnTo>
                      <a:pt x="17" y="15"/>
                    </a:lnTo>
                    <a:lnTo>
                      <a:pt x="17" y="14"/>
                    </a:lnTo>
                    <a:lnTo>
                      <a:pt x="18" y="14"/>
                    </a:lnTo>
                    <a:lnTo>
                      <a:pt x="18" y="13"/>
                    </a:lnTo>
                    <a:lnTo>
                      <a:pt x="19" y="12"/>
                    </a:lnTo>
                    <a:lnTo>
                      <a:pt x="19" y="11"/>
                    </a:lnTo>
                    <a:lnTo>
                      <a:pt x="19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 cmpd="sng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n-US" sz="2000">
                  <a:latin typeface="+mj-lt"/>
                </a:endParaRPr>
              </a:p>
            </p:txBody>
          </p:sp>
          <p:sp>
            <p:nvSpPr>
              <p:cNvPr id="26" name="Freeform 76">
                <a:extLst>
                  <a:ext uri="{FF2B5EF4-FFF2-40B4-BE49-F238E27FC236}">
                    <a16:creationId xmlns:a16="http://schemas.microsoft.com/office/drawing/2014/main" id="{4C5DFB8A-A7C9-ADF2-5A8B-8D41A57511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49739" y="3167412"/>
                <a:ext cx="53198" cy="53200"/>
              </a:xfrm>
              <a:custGeom>
                <a:avLst/>
                <a:gdLst>
                  <a:gd name="T0" fmla="*/ 16540841 w 55"/>
                  <a:gd name="T1" fmla="*/ 7819895 h 55"/>
                  <a:gd name="T2" fmla="*/ 16240318 w 55"/>
                  <a:gd name="T3" fmla="*/ 6616665 h 55"/>
                  <a:gd name="T4" fmla="*/ 15939246 w 55"/>
                  <a:gd name="T5" fmla="*/ 5714517 h 55"/>
                  <a:gd name="T6" fmla="*/ 15638723 w 55"/>
                  <a:gd name="T7" fmla="*/ 4511288 h 55"/>
                  <a:gd name="T8" fmla="*/ 15037128 w 55"/>
                  <a:gd name="T9" fmla="*/ 3609140 h 55"/>
                  <a:gd name="T10" fmla="*/ 14435533 w 55"/>
                  <a:gd name="T11" fmla="*/ 2706992 h 55"/>
                  <a:gd name="T12" fmla="*/ 13533415 w 55"/>
                  <a:gd name="T13" fmla="*/ 2105377 h 55"/>
                  <a:gd name="T14" fmla="*/ 12631297 w 55"/>
                  <a:gd name="T15" fmla="*/ 1503763 h 55"/>
                  <a:gd name="T16" fmla="*/ 11729179 w 55"/>
                  <a:gd name="T17" fmla="*/ 902148 h 55"/>
                  <a:gd name="T18" fmla="*/ 10826513 w 55"/>
                  <a:gd name="T19" fmla="*/ 601615 h 55"/>
                  <a:gd name="T20" fmla="*/ 9924395 w 55"/>
                  <a:gd name="T21" fmla="*/ 300533 h 55"/>
                  <a:gd name="T22" fmla="*/ 8721754 w 55"/>
                  <a:gd name="T23" fmla="*/ 0 h 55"/>
                  <a:gd name="T24" fmla="*/ 7518564 w 55"/>
                  <a:gd name="T25" fmla="*/ 0 h 55"/>
                  <a:gd name="T26" fmla="*/ 6616446 w 55"/>
                  <a:gd name="T27" fmla="*/ 300533 h 55"/>
                  <a:gd name="T28" fmla="*/ 5413256 w 55"/>
                  <a:gd name="T29" fmla="*/ 601615 h 55"/>
                  <a:gd name="T30" fmla="*/ 4511138 w 55"/>
                  <a:gd name="T31" fmla="*/ 902148 h 55"/>
                  <a:gd name="T32" fmla="*/ 3609020 w 55"/>
                  <a:gd name="T33" fmla="*/ 1503763 h 55"/>
                  <a:gd name="T34" fmla="*/ 2706902 w 55"/>
                  <a:gd name="T35" fmla="*/ 2105377 h 55"/>
                  <a:gd name="T36" fmla="*/ 2105308 w 55"/>
                  <a:gd name="T37" fmla="*/ 2706992 h 55"/>
                  <a:gd name="T38" fmla="*/ 1203190 w 55"/>
                  <a:gd name="T39" fmla="*/ 3609140 h 55"/>
                  <a:gd name="T40" fmla="*/ 902118 w 55"/>
                  <a:gd name="T41" fmla="*/ 4511288 h 55"/>
                  <a:gd name="T42" fmla="*/ 300523 w 55"/>
                  <a:gd name="T43" fmla="*/ 5714517 h 55"/>
                  <a:gd name="T44" fmla="*/ 0 w 55"/>
                  <a:gd name="T45" fmla="*/ 6616665 h 55"/>
                  <a:gd name="T46" fmla="*/ 0 w 55"/>
                  <a:gd name="T47" fmla="*/ 7819895 h 55"/>
                  <a:gd name="T48" fmla="*/ 0 w 55"/>
                  <a:gd name="T49" fmla="*/ 8722043 h 55"/>
                  <a:gd name="T50" fmla="*/ 0 w 55"/>
                  <a:gd name="T51" fmla="*/ 9925272 h 55"/>
                  <a:gd name="T52" fmla="*/ 300523 w 55"/>
                  <a:gd name="T53" fmla="*/ 10827420 h 55"/>
                  <a:gd name="T54" fmla="*/ 902118 w 55"/>
                  <a:gd name="T55" fmla="*/ 12030650 h 55"/>
                  <a:gd name="T56" fmla="*/ 1203190 w 55"/>
                  <a:gd name="T57" fmla="*/ 12932798 h 55"/>
                  <a:gd name="T58" fmla="*/ 2105308 w 55"/>
                  <a:gd name="T59" fmla="*/ 13834945 h 55"/>
                  <a:gd name="T60" fmla="*/ 2706902 w 55"/>
                  <a:gd name="T61" fmla="*/ 14436560 h 55"/>
                  <a:gd name="T62" fmla="*/ 3609020 w 55"/>
                  <a:gd name="T63" fmla="*/ 15038175 h 55"/>
                  <a:gd name="T64" fmla="*/ 4511138 w 55"/>
                  <a:gd name="T65" fmla="*/ 15639790 h 55"/>
                  <a:gd name="T66" fmla="*/ 5413256 w 55"/>
                  <a:gd name="T67" fmla="*/ 15940323 h 55"/>
                  <a:gd name="T68" fmla="*/ 6616446 w 55"/>
                  <a:gd name="T69" fmla="*/ 16241404 h 55"/>
                  <a:gd name="T70" fmla="*/ 7518564 w 55"/>
                  <a:gd name="T71" fmla="*/ 16541938 h 55"/>
                  <a:gd name="T72" fmla="*/ 8721754 w 55"/>
                  <a:gd name="T73" fmla="*/ 16541938 h 55"/>
                  <a:gd name="T74" fmla="*/ 9924395 w 55"/>
                  <a:gd name="T75" fmla="*/ 16241404 h 55"/>
                  <a:gd name="T76" fmla="*/ 10826513 w 55"/>
                  <a:gd name="T77" fmla="*/ 15940323 h 55"/>
                  <a:gd name="T78" fmla="*/ 11729179 w 55"/>
                  <a:gd name="T79" fmla="*/ 15639790 h 55"/>
                  <a:gd name="T80" fmla="*/ 12631297 w 55"/>
                  <a:gd name="T81" fmla="*/ 15038175 h 55"/>
                  <a:gd name="T82" fmla="*/ 13533415 w 55"/>
                  <a:gd name="T83" fmla="*/ 14436560 h 55"/>
                  <a:gd name="T84" fmla="*/ 14435533 w 55"/>
                  <a:gd name="T85" fmla="*/ 13834945 h 55"/>
                  <a:gd name="T86" fmla="*/ 15037128 w 55"/>
                  <a:gd name="T87" fmla="*/ 12932798 h 55"/>
                  <a:gd name="T88" fmla="*/ 15638723 w 55"/>
                  <a:gd name="T89" fmla="*/ 12030650 h 55"/>
                  <a:gd name="T90" fmla="*/ 15939246 w 55"/>
                  <a:gd name="T91" fmla="*/ 10827420 h 55"/>
                  <a:gd name="T92" fmla="*/ 16240318 w 55"/>
                  <a:gd name="T93" fmla="*/ 9925272 h 55"/>
                  <a:gd name="T94" fmla="*/ 16540841 w 55"/>
                  <a:gd name="T95" fmla="*/ 8722043 h 5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55"/>
                  <a:gd name="T145" fmla="*/ 0 h 55"/>
                  <a:gd name="T146" fmla="*/ 55 w 55"/>
                  <a:gd name="T147" fmla="*/ 55 h 5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55" h="55">
                    <a:moveTo>
                      <a:pt x="55" y="28"/>
                    </a:moveTo>
                    <a:lnTo>
                      <a:pt x="55" y="26"/>
                    </a:lnTo>
                    <a:lnTo>
                      <a:pt x="54" y="24"/>
                    </a:lnTo>
                    <a:lnTo>
                      <a:pt x="54" y="22"/>
                    </a:lnTo>
                    <a:lnTo>
                      <a:pt x="54" y="20"/>
                    </a:lnTo>
                    <a:lnTo>
                      <a:pt x="53" y="19"/>
                    </a:lnTo>
                    <a:lnTo>
                      <a:pt x="52" y="17"/>
                    </a:lnTo>
                    <a:lnTo>
                      <a:pt x="52" y="15"/>
                    </a:lnTo>
                    <a:lnTo>
                      <a:pt x="51" y="14"/>
                    </a:lnTo>
                    <a:lnTo>
                      <a:pt x="50" y="12"/>
                    </a:lnTo>
                    <a:lnTo>
                      <a:pt x="49" y="11"/>
                    </a:lnTo>
                    <a:lnTo>
                      <a:pt x="48" y="9"/>
                    </a:lnTo>
                    <a:lnTo>
                      <a:pt x="47" y="8"/>
                    </a:lnTo>
                    <a:lnTo>
                      <a:pt x="45" y="7"/>
                    </a:lnTo>
                    <a:lnTo>
                      <a:pt x="44" y="6"/>
                    </a:lnTo>
                    <a:lnTo>
                      <a:pt x="42" y="5"/>
                    </a:lnTo>
                    <a:lnTo>
                      <a:pt x="41" y="4"/>
                    </a:lnTo>
                    <a:lnTo>
                      <a:pt x="39" y="3"/>
                    </a:lnTo>
                    <a:lnTo>
                      <a:pt x="38" y="2"/>
                    </a:lnTo>
                    <a:lnTo>
                      <a:pt x="36" y="2"/>
                    </a:lnTo>
                    <a:lnTo>
                      <a:pt x="34" y="1"/>
                    </a:lnTo>
                    <a:lnTo>
                      <a:pt x="33" y="1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4" y="0"/>
                    </a:lnTo>
                    <a:lnTo>
                      <a:pt x="22" y="1"/>
                    </a:lnTo>
                    <a:lnTo>
                      <a:pt x="20" y="1"/>
                    </a:lnTo>
                    <a:lnTo>
                      <a:pt x="18" y="2"/>
                    </a:lnTo>
                    <a:lnTo>
                      <a:pt x="17" y="2"/>
                    </a:lnTo>
                    <a:lnTo>
                      <a:pt x="15" y="3"/>
                    </a:lnTo>
                    <a:lnTo>
                      <a:pt x="13" y="4"/>
                    </a:lnTo>
                    <a:lnTo>
                      <a:pt x="12" y="5"/>
                    </a:lnTo>
                    <a:lnTo>
                      <a:pt x="10" y="6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7" y="9"/>
                    </a:lnTo>
                    <a:lnTo>
                      <a:pt x="5" y="11"/>
                    </a:lnTo>
                    <a:lnTo>
                      <a:pt x="4" y="12"/>
                    </a:lnTo>
                    <a:lnTo>
                      <a:pt x="3" y="14"/>
                    </a:lnTo>
                    <a:lnTo>
                      <a:pt x="3" y="15"/>
                    </a:lnTo>
                    <a:lnTo>
                      <a:pt x="2" y="17"/>
                    </a:lnTo>
                    <a:lnTo>
                      <a:pt x="1" y="19"/>
                    </a:lnTo>
                    <a:lnTo>
                      <a:pt x="1" y="20"/>
                    </a:lnTo>
                    <a:lnTo>
                      <a:pt x="0" y="22"/>
                    </a:lnTo>
                    <a:lnTo>
                      <a:pt x="0" y="24"/>
                    </a:lnTo>
                    <a:lnTo>
                      <a:pt x="0" y="26"/>
                    </a:lnTo>
                    <a:lnTo>
                      <a:pt x="0" y="28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0" y="33"/>
                    </a:lnTo>
                    <a:lnTo>
                      <a:pt x="1" y="35"/>
                    </a:lnTo>
                    <a:lnTo>
                      <a:pt x="1" y="36"/>
                    </a:lnTo>
                    <a:lnTo>
                      <a:pt x="2" y="38"/>
                    </a:lnTo>
                    <a:lnTo>
                      <a:pt x="3" y="40"/>
                    </a:lnTo>
                    <a:lnTo>
                      <a:pt x="3" y="41"/>
                    </a:lnTo>
                    <a:lnTo>
                      <a:pt x="4" y="43"/>
                    </a:lnTo>
                    <a:lnTo>
                      <a:pt x="5" y="44"/>
                    </a:lnTo>
                    <a:lnTo>
                      <a:pt x="7" y="46"/>
                    </a:lnTo>
                    <a:lnTo>
                      <a:pt x="8" y="47"/>
                    </a:lnTo>
                    <a:lnTo>
                      <a:pt x="9" y="48"/>
                    </a:lnTo>
                    <a:lnTo>
                      <a:pt x="10" y="49"/>
                    </a:lnTo>
                    <a:lnTo>
                      <a:pt x="12" y="50"/>
                    </a:lnTo>
                    <a:lnTo>
                      <a:pt x="13" y="51"/>
                    </a:lnTo>
                    <a:lnTo>
                      <a:pt x="15" y="52"/>
                    </a:lnTo>
                    <a:lnTo>
                      <a:pt x="17" y="53"/>
                    </a:lnTo>
                    <a:lnTo>
                      <a:pt x="18" y="53"/>
                    </a:lnTo>
                    <a:lnTo>
                      <a:pt x="20" y="54"/>
                    </a:lnTo>
                    <a:lnTo>
                      <a:pt x="22" y="54"/>
                    </a:lnTo>
                    <a:lnTo>
                      <a:pt x="24" y="55"/>
                    </a:lnTo>
                    <a:lnTo>
                      <a:pt x="25" y="55"/>
                    </a:lnTo>
                    <a:lnTo>
                      <a:pt x="27" y="55"/>
                    </a:lnTo>
                    <a:lnTo>
                      <a:pt x="29" y="55"/>
                    </a:lnTo>
                    <a:lnTo>
                      <a:pt x="31" y="55"/>
                    </a:lnTo>
                    <a:lnTo>
                      <a:pt x="33" y="54"/>
                    </a:lnTo>
                    <a:lnTo>
                      <a:pt x="34" y="54"/>
                    </a:lnTo>
                    <a:lnTo>
                      <a:pt x="36" y="53"/>
                    </a:lnTo>
                    <a:lnTo>
                      <a:pt x="38" y="53"/>
                    </a:lnTo>
                    <a:lnTo>
                      <a:pt x="39" y="52"/>
                    </a:lnTo>
                    <a:lnTo>
                      <a:pt x="41" y="51"/>
                    </a:lnTo>
                    <a:lnTo>
                      <a:pt x="42" y="50"/>
                    </a:lnTo>
                    <a:lnTo>
                      <a:pt x="44" y="49"/>
                    </a:lnTo>
                    <a:lnTo>
                      <a:pt x="45" y="48"/>
                    </a:lnTo>
                    <a:lnTo>
                      <a:pt x="47" y="47"/>
                    </a:lnTo>
                    <a:lnTo>
                      <a:pt x="48" y="46"/>
                    </a:lnTo>
                    <a:lnTo>
                      <a:pt x="49" y="44"/>
                    </a:lnTo>
                    <a:lnTo>
                      <a:pt x="50" y="43"/>
                    </a:lnTo>
                    <a:lnTo>
                      <a:pt x="51" y="41"/>
                    </a:lnTo>
                    <a:lnTo>
                      <a:pt x="52" y="40"/>
                    </a:lnTo>
                    <a:lnTo>
                      <a:pt x="52" y="38"/>
                    </a:lnTo>
                    <a:lnTo>
                      <a:pt x="53" y="36"/>
                    </a:lnTo>
                    <a:lnTo>
                      <a:pt x="54" y="35"/>
                    </a:lnTo>
                    <a:lnTo>
                      <a:pt x="54" y="33"/>
                    </a:lnTo>
                    <a:lnTo>
                      <a:pt x="54" y="31"/>
                    </a:lnTo>
                    <a:lnTo>
                      <a:pt x="55" y="29"/>
                    </a:lnTo>
                    <a:lnTo>
                      <a:pt x="55" y="28"/>
                    </a:lnTo>
                  </a:path>
                </a:pathLst>
              </a:custGeom>
              <a:noFill/>
              <a:ln w="9525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000">
                  <a:latin typeface="+mj-lt"/>
                </a:endParaRP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75B7FB6-62FE-4CB3-504C-88D5564315AE}"/>
                </a:ext>
              </a:extLst>
            </p:cNvPr>
            <p:cNvSpPr txBox="1"/>
            <p:nvPr/>
          </p:nvSpPr>
          <p:spPr bwMode="auto">
            <a:xfrm>
              <a:off x="1235566" y="3718855"/>
              <a:ext cx="320922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dirty="0">
                  <a:latin typeface="+mj-lt"/>
                </a:rPr>
                <a:t>C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D53105A-9EDC-E4AE-F102-21196343724B}"/>
                </a:ext>
              </a:extLst>
            </p:cNvPr>
            <p:cNvSpPr txBox="1"/>
            <p:nvPr/>
          </p:nvSpPr>
          <p:spPr bwMode="auto">
            <a:xfrm>
              <a:off x="5214775" y="2787079"/>
              <a:ext cx="341760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dirty="0">
                  <a:latin typeface="+mj-lt"/>
                </a:rPr>
                <a:t>D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F19131D-BF21-64A6-8D46-946E42C6D258}"/>
                </a:ext>
              </a:extLst>
            </p:cNvPr>
            <p:cNvSpPr txBox="1"/>
            <p:nvPr/>
          </p:nvSpPr>
          <p:spPr bwMode="auto">
            <a:xfrm>
              <a:off x="2548156" y="5392158"/>
              <a:ext cx="333746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dirty="0">
                  <a:latin typeface="+mj-lt"/>
                </a:rPr>
                <a:t>A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E430253-52E3-8627-2E46-9FB10B5CFEBC}"/>
                </a:ext>
              </a:extLst>
            </p:cNvPr>
            <p:cNvSpPr txBox="1"/>
            <p:nvPr/>
          </p:nvSpPr>
          <p:spPr bwMode="auto">
            <a:xfrm>
              <a:off x="3364398" y="2088109"/>
              <a:ext cx="324128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dirty="0">
                  <a:latin typeface="+mj-lt"/>
                </a:rPr>
                <a:t>B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0EB40DD2-14AF-A17A-139C-C57C33E8F18C}"/>
              </a:ext>
            </a:extLst>
          </p:cNvPr>
          <p:cNvGrpSpPr>
            <a:grpSpLocks noChangeAspect="1"/>
          </p:cNvGrpSpPr>
          <p:nvPr/>
        </p:nvGrpSpPr>
        <p:grpSpPr>
          <a:xfrm rot="19514121">
            <a:off x="2676295" y="2258706"/>
            <a:ext cx="1137653" cy="2046830"/>
            <a:chOff x="2892913" y="2663945"/>
            <a:chExt cx="842039" cy="1514971"/>
          </a:xfrm>
        </p:grpSpPr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5C0CD75F-8666-B5F4-9719-404EF2DA9725}"/>
                </a:ext>
              </a:extLst>
            </p:cNvPr>
            <p:cNvCxnSpPr>
              <a:cxnSpLocks/>
            </p:cNvCxnSpPr>
            <p:nvPr/>
          </p:nvCxnSpPr>
          <p:spPr>
            <a:xfrm rot="2085879" flipV="1">
              <a:off x="3195638" y="2854683"/>
              <a:ext cx="0" cy="1324233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DE23DF7E-1B89-CFBF-AFF3-55FD27E77BD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47613" y="2918791"/>
              <a:ext cx="439942" cy="1208730"/>
            </a:xfrm>
            <a:prstGeom prst="straightConnector1">
              <a:avLst/>
            </a:prstGeom>
            <a:ln>
              <a:solidFill>
                <a:srgbClr val="0000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AEFF30AF-F951-5758-4F06-AA3B01DBBE63}"/>
                </a:ext>
              </a:extLst>
            </p:cNvPr>
            <p:cNvSpPr txBox="1"/>
            <p:nvPr/>
          </p:nvSpPr>
          <p:spPr>
            <a:xfrm rot="2085879">
              <a:off x="3268432" y="2663945"/>
              <a:ext cx="466520" cy="2961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Grid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65F0CA9F-2C95-6F35-534A-1280E92565F5}"/>
                </a:ext>
              </a:extLst>
            </p:cNvPr>
            <p:cNvSpPr txBox="1"/>
            <p:nvPr/>
          </p:nvSpPr>
          <p:spPr>
            <a:xfrm rot="2085879">
              <a:off x="2892913" y="2718842"/>
              <a:ext cx="478479" cy="2961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0000FF"/>
                  </a:solidFill>
                </a:rPr>
                <a:t>True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969441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441CAE-B3CE-F264-544A-060F9FC5BB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1C911-F850-E1C3-67D4-A77B84E2A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VII. Grids and PLSS Lost Corners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DCBE77-15D1-6851-34CC-DAE85E09FCE6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/>
              <a:t>1. Compensate Before Proportioning</a:t>
            </a:r>
          </a:p>
          <a:p>
            <a:pPr lvl="1"/>
            <a:r>
              <a:rPr lang="en-US" dirty="0"/>
              <a:t>Compute grid bearings from coordinates</a:t>
            </a:r>
          </a:p>
          <a:p>
            <a:pPr lvl="1"/>
            <a:r>
              <a:rPr lang="en-US" dirty="0"/>
              <a:t>Determine convergence at each point</a:t>
            </a:r>
          </a:p>
          <a:p>
            <a:pPr lvl="1"/>
            <a:r>
              <a:rPr lang="en-US" dirty="0"/>
              <a:t>Convert grid to true directions</a:t>
            </a:r>
          </a:p>
          <a:p>
            <a:pPr lvl="2"/>
            <a:r>
              <a:rPr lang="en-US" dirty="0"/>
              <a:t>True directions are not exactly 180° apart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490566-DE1B-0CA5-51BB-87A646F16D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B. Double Proportionate Procedure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97BA3B11-ECAB-F4D3-38C6-2080CA7AFE8B}"/>
              </a:ext>
            </a:extLst>
          </p:cNvPr>
          <p:cNvGrpSpPr/>
          <p:nvPr/>
        </p:nvGrpSpPr>
        <p:grpSpPr>
          <a:xfrm>
            <a:off x="1235566" y="2088109"/>
            <a:ext cx="4320969" cy="3704159"/>
            <a:chOff x="1235566" y="2088109"/>
            <a:chExt cx="4320969" cy="3704159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E66DC7A7-2DBF-E0F6-A1B8-A8E2F77CD73C}"/>
                </a:ext>
              </a:extLst>
            </p:cNvPr>
            <p:cNvGrpSpPr/>
            <p:nvPr/>
          </p:nvGrpSpPr>
          <p:grpSpPr>
            <a:xfrm>
              <a:off x="2954597" y="2419208"/>
              <a:ext cx="374156" cy="3217738"/>
              <a:chOff x="2954597" y="2419208"/>
              <a:chExt cx="374156" cy="3217738"/>
            </a:xfrm>
          </p:grpSpPr>
          <p:sp>
            <p:nvSpPr>
              <p:cNvPr id="73" name="Line 59">
                <a:extLst>
                  <a:ext uri="{FF2B5EF4-FFF2-40B4-BE49-F238E27FC236}">
                    <a16:creationId xmlns:a16="http://schemas.microsoft.com/office/drawing/2014/main" id="{E315C587-6500-22AA-7C64-9137D8E241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979793" y="2442949"/>
                <a:ext cx="323911" cy="31688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00">
                  <a:latin typeface="+mj-lt"/>
                </a:endParaRPr>
              </a:p>
            </p:txBody>
          </p:sp>
          <p:sp>
            <p:nvSpPr>
              <p:cNvPr id="74" name="Freeform 61">
                <a:extLst>
                  <a:ext uri="{FF2B5EF4-FFF2-40B4-BE49-F238E27FC236}">
                    <a16:creationId xmlns:a16="http://schemas.microsoft.com/office/drawing/2014/main" id="{8892B9B5-449D-37F1-0BCA-FEAD8F3DC3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75555" y="2419208"/>
                <a:ext cx="53198" cy="53198"/>
              </a:xfrm>
              <a:custGeom>
                <a:avLst/>
                <a:gdLst>
                  <a:gd name="T0" fmla="*/ 47881381 w 19"/>
                  <a:gd name="T1" fmla="*/ 25201145 h 19"/>
                  <a:gd name="T2" fmla="*/ 47881381 w 19"/>
                  <a:gd name="T3" fmla="*/ 20160916 h 19"/>
                  <a:gd name="T4" fmla="*/ 47881381 w 19"/>
                  <a:gd name="T5" fmla="*/ 17640008 h 19"/>
                  <a:gd name="T6" fmla="*/ 45362061 w 19"/>
                  <a:gd name="T7" fmla="*/ 15120687 h 19"/>
                  <a:gd name="T8" fmla="*/ 45362061 w 19"/>
                  <a:gd name="T9" fmla="*/ 12599779 h 19"/>
                  <a:gd name="T10" fmla="*/ 42841152 w 19"/>
                  <a:gd name="T11" fmla="*/ 10080458 h 19"/>
                  <a:gd name="T12" fmla="*/ 40321832 w 19"/>
                  <a:gd name="T13" fmla="*/ 7559550 h 19"/>
                  <a:gd name="T14" fmla="*/ 37800923 w 19"/>
                  <a:gd name="T15" fmla="*/ 5040229 h 19"/>
                  <a:gd name="T16" fmla="*/ 35281603 w 19"/>
                  <a:gd name="T17" fmla="*/ 2519321 h 19"/>
                  <a:gd name="T18" fmla="*/ 32760694 w 19"/>
                  <a:gd name="T19" fmla="*/ 2519321 h 19"/>
                  <a:gd name="T20" fmla="*/ 30241374 w 19"/>
                  <a:gd name="T21" fmla="*/ 0 h 19"/>
                  <a:gd name="T22" fmla="*/ 27720465 w 19"/>
                  <a:gd name="T23" fmla="*/ 0 h 19"/>
                  <a:gd name="T24" fmla="*/ 25201145 w 19"/>
                  <a:gd name="T25" fmla="*/ 0 h 19"/>
                  <a:gd name="T26" fmla="*/ 20160916 w 19"/>
                  <a:gd name="T27" fmla="*/ 0 h 19"/>
                  <a:gd name="T28" fmla="*/ 17640008 w 19"/>
                  <a:gd name="T29" fmla="*/ 0 h 19"/>
                  <a:gd name="T30" fmla="*/ 15120687 w 19"/>
                  <a:gd name="T31" fmla="*/ 2519321 h 19"/>
                  <a:gd name="T32" fmla="*/ 12599779 w 19"/>
                  <a:gd name="T33" fmla="*/ 2519321 h 19"/>
                  <a:gd name="T34" fmla="*/ 10080458 w 19"/>
                  <a:gd name="T35" fmla="*/ 5040229 h 19"/>
                  <a:gd name="T36" fmla="*/ 7559550 w 19"/>
                  <a:gd name="T37" fmla="*/ 7559550 h 19"/>
                  <a:gd name="T38" fmla="*/ 5040229 w 19"/>
                  <a:gd name="T39" fmla="*/ 10080458 h 19"/>
                  <a:gd name="T40" fmla="*/ 5040229 w 19"/>
                  <a:gd name="T41" fmla="*/ 12599779 h 19"/>
                  <a:gd name="T42" fmla="*/ 2519321 w 19"/>
                  <a:gd name="T43" fmla="*/ 15120687 h 19"/>
                  <a:gd name="T44" fmla="*/ 2519321 w 19"/>
                  <a:gd name="T45" fmla="*/ 17640008 h 19"/>
                  <a:gd name="T46" fmla="*/ 0 w 19"/>
                  <a:gd name="T47" fmla="*/ 20160916 h 19"/>
                  <a:gd name="T48" fmla="*/ 0 w 19"/>
                  <a:gd name="T49" fmla="*/ 25201145 h 19"/>
                  <a:gd name="T50" fmla="*/ 0 w 19"/>
                  <a:gd name="T51" fmla="*/ 27720465 h 19"/>
                  <a:gd name="T52" fmla="*/ 2519321 w 19"/>
                  <a:gd name="T53" fmla="*/ 30241374 h 19"/>
                  <a:gd name="T54" fmla="*/ 2519321 w 19"/>
                  <a:gd name="T55" fmla="*/ 32760694 h 19"/>
                  <a:gd name="T56" fmla="*/ 5040229 w 19"/>
                  <a:gd name="T57" fmla="*/ 35281603 h 19"/>
                  <a:gd name="T58" fmla="*/ 5040229 w 19"/>
                  <a:gd name="T59" fmla="*/ 37800923 h 19"/>
                  <a:gd name="T60" fmla="*/ 7559550 w 19"/>
                  <a:gd name="T61" fmla="*/ 40321832 h 19"/>
                  <a:gd name="T62" fmla="*/ 10080458 w 19"/>
                  <a:gd name="T63" fmla="*/ 42841152 h 19"/>
                  <a:gd name="T64" fmla="*/ 12599779 w 19"/>
                  <a:gd name="T65" fmla="*/ 45362061 h 19"/>
                  <a:gd name="T66" fmla="*/ 15120687 w 19"/>
                  <a:gd name="T67" fmla="*/ 45362061 h 19"/>
                  <a:gd name="T68" fmla="*/ 17640008 w 19"/>
                  <a:gd name="T69" fmla="*/ 47881381 h 19"/>
                  <a:gd name="T70" fmla="*/ 20160916 w 19"/>
                  <a:gd name="T71" fmla="*/ 47881381 h 19"/>
                  <a:gd name="T72" fmla="*/ 25201145 w 19"/>
                  <a:gd name="T73" fmla="*/ 47881381 h 19"/>
                  <a:gd name="T74" fmla="*/ 27720465 w 19"/>
                  <a:gd name="T75" fmla="*/ 47881381 h 19"/>
                  <a:gd name="T76" fmla="*/ 30241374 w 19"/>
                  <a:gd name="T77" fmla="*/ 47881381 h 19"/>
                  <a:gd name="T78" fmla="*/ 32760694 w 19"/>
                  <a:gd name="T79" fmla="*/ 45362061 h 19"/>
                  <a:gd name="T80" fmla="*/ 35281603 w 19"/>
                  <a:gd name="T81" fmla="*/ 45362061 h 19"/>
                  <a:gd name="T82" fmla="*/ 37800923 w 19"/>
                  <a:gd name="T83" fmla="*/ 42841152 h 19"/>
                  <a:gd name="T84" fmla="*/ 40321832 w 19"/>
                  <a:gd name="T85" fmla="*/ 40321832 h 19"/>
                  <a:gd name="T86" fmla="*/ 42841152 w 19"/>
                  <a:gd name="T87" fmla="*/ 37800923 h 19"/>
                  <a:gd name="T88" fmla="*/ 45362061 w 19"/>
                  <a:gd name="T89" fmla="*/ 35281603 h 19"/>
                  <a:gd name="T90" fmla="*/ 45362061 w 19"/>
                  <a:gd name="T91" fmla="*/ 32760694 h 19"/>
                  <a:gd name="T92" fmla="*/ 47881381 w 19"/>
                  <a:gd name="T93" fmla="*/ 30241374 h 19"/>
                  <a:gd name="T94" fmla="*/ 47881381 w 19"/>
                  <a:gd name="T95" fmla="*/ 27720465 h 1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9"/>
                  <a:gd name="T145" fmla="*/ 0 h 19"/>
                  <a:gd name="T146" fmla="*/ 19 w 19"/>
                  <a:gd name="T147" fmla="*/ 19 h 1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9" h="19">
                    <a:moveTo>
                      <a:pt x="19" y="10"/>
                    </a:moveTo>
                    <a:lnTo>
                      <a:pt x="19" y="10"/>
                    </a:lnTo>
                    <a:lnTo>
                      <a:pt x="19" y="9"/>
                    </a:lnTo>
                    <a:lnTo>
                      <a:pt x="19" y="8"/>
                    </a:lnTo>
                    <a:lnTo>
                      <a:pt x="19" y="7"/>
                    </a:lnTo>
                    <a:lnTo>
                      <a:pt x="18" y="7"/>
                    </a:lnTo>
                    <a:lnTo>
                      <a:pt x="18" y="6"/>
                    </a:lnTo>
                    <a:lnTo>
                      <a:pt x="18" y="5"/>
                    </a:lnTo>
                    <a:lnTo>
                      <a:pt x="17" y="4"/>
                    </a:lnTo>
                    <a:lnTo>
                      <a:pt x="17" y="3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5" y="2"/>
                    </a:lnTo>
                    <a:lnTo>
                      <a:pt x="14" y="1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2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1" y="7"/>
                    </a:lnTo>
                    <a:lnTo>
                      <a:pt x="1" y="8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0" y="10"/>
                    </a:lnTo>
                    <a:lnTo>
                      <a:pt x="0" y="11"/>
                    </a:lnTo>
                    <a:lnTo>
                      <a:pt x="1" y="11"/>
                    </a:lnTo>
                    <a:lnTo>
                      <a:pt x="1" y="12"/>
                    </a:lnTo>
                    <a:lnTo>
                      <a:pt x="1" y="13"/>
                    </a:lnTo>
                    <a:lnTo>
                      <a:pt x="1" y="14"/>
                    </a:lnTo>
                    <a:lnTo>
                      <a:pt x="2" y="14"/>
                    </a:lnTo>
                    <a:lnTo>
                      <a:pt x="2" y="15"/>
                    </a:lnTo>
                    <a:lnTo>
                      <a:pt x="3" y="16"/>
                    </a:lnTo>
                    <a:lnTo>
                      <a:pt x="3" y="17"/>
                    </a:lnTo>
                    <a:lnTo>
                      <a:pt x="4" y="17"/>
                    </a:lnTo>
                    <a:lnTo>
                      <a:pt x="4" y="18"/>
                    </a:lnTo>
                    <a:lnTo>
                      <a:pt x="5" y="18"/>
                    </a:lnTo>
                    <a:lnTo>
                      <a:pt x="6" y="18"/>
                    </a:lnTo>
                    <a:lnTo>
                      <a:pt x="7" y="19"/>
                    </a:lnTo>
                    <a:lnTo>
                      <a:pt x="8" y="19"/>
                    </a:lnTo>
                    <a:lnTo>
                      <a:pt x="9" y="19"/>
                    </a:lnTo>
                    <a:lnTo>
                      <a:pt x="10" y="19"/>
                    </a:lnTo>
                    <a:lnTo>
                      <a:pt x="11" y="19"/>
                    </a:lnTo>
                    <a:lnTo>
                      <a:pt x="12" y="19"/>
                    </a:lnTo>
                    <a:lnTo>
                      <a:pt x="13" y="19"/>
                    </a:lnTo>
                    <a:lnTo>
                      <a:pt x="13" y="18"/>
                    </a:lnTo>
                    <a:lnTo>
                      <a:pt x="14" y="18"/>
                    </a:lnTo>
                    <a:lnTo>
                      <a:pt x="15" y="18"/>
                    </a:lnTo>
                    <a:lnTo>
                      <a:pt x="15" y="17"/>
                    </a:lnTo>
                    <a:lnTo>
                      <a:pt x="16" y="17"/>
                    </a:lnTo>
                    <a:lnTo>
                      <a:pt x="16" y="16"/>
                    </a:lnTo>
                    <a:lnTo>
                      <a:pt x="17" y="16"/>
                    </a:lnTo>
                    <a:lnTo>
                      <a:pt x="17" y="15"/>
                    </a:lnTo>
                    <a:lnTo>
                      <a:pt x="18" y="14"/>
                    </a:lnTo>
                    <a:lnTo>
                      <a:pt x="18" y="13"/>
                    </a:lnTo>
                    <a:lnTo>
                      <a:pt x="19" y="12"/>
                    </a:lnTo>
                    <a:lnTo>
                      <a:pt x="19" y="11"/>
                    </a:lnTo>
                    <a:lnTo>
                      <a:pt x="19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 cmpd="sng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n-US" sz="2000">
                  <a:latin typeface="+mj-lt"/>
                </a:endParaRPr>
              </a:p>
            </p:txBody>
          </p:sp>
          <p:sp>
            <p:nvSpPr>
              <p:cNvPr id="75" name="Freeform 62">
                <a:extLst>
                  <a:ext uri="{FF2B5EF4-FFF2-40B4-BE49-F238E27FC236}">
                    <a16:creationId xmlns:a16="http://schemas.microsoft.com/office/drawing/2014/main" id="{31F40DC9-EAD5-9D28-0331-9F92294BD9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75555" y="2419208"/>
                <a:ext cx="53198" cy="53198"/>
              </a:xfrm>
              <a:custGeom>
                <a:avLst/>
                <a:gdLst>
                  <a:gd name="T0" fmla="*/ 16540841 w 55"/>
                  <a:gd name="T1" fmla="*/ 7819087 h 55"/>
                  <a:gd name="T2" fmla="*/ 16240318 w 55"/>
                  <a:gd name="T3" fmla="*/ 6916969 h 55"/>
                  <a:gd name="T4" fmla="*/ 15939246 w 55"/>
                  <a:gd name="T5" fmla="*/ 5714328 h 55"/>
                  <a:gd name="T6" fmla="*/ 15638723 w 55"/>
                  <a:gd name="T7" fmla="*/ 4811662 h 55"/>
                  <a:gd name="T8" fmla="*/ 15037128 w 55"/>
                  <a:gd name="T9" fmla="*/ 3909544 h 55"/>
                  <a:gd name="T10" fmla="*/ 14435533 w 55"/>
                  <a:gd name="T11" fmla="*/ 3007426 h 55"/>
                  <a:gd name="T12" fmla="*/ 13833938 w 55"/>
                  <a:gd name="T13" fmla="*/ 2105308 h 55"/>
                  <a:gd name="T14" fmla="*/ 12931820 w 55"/>
                  <a:gd name="T15" fmla="*/ 1503713 h 55"/>
                  <a:gd name="T16" fmla="*/ 12029702 w 55"/>
                  <a:gd name="T17" fmla="*/ 902118 h 55"/>
                  <a:gd name="T18" fmla="*/ 10826513 w 55"/>
                  <a:gd name="T19" fmla="*/ 601595 h 55"/>
                  <a:gd name="T20" fmla="*/ 9924395 w 55"/>
                  <a:gd name="T21" fmla="*/ 300523 h 55"/>
                  <a:gd name="T22" fmla="*/ 8721754 w 55"/>
                  <a:gd name="T23" fmla="*/ 300523 h 55"/>
                  <a:gd name="T24" fmla="*/ 7819087 w 55"/>
                  <a:gd name="T25" fmla="*/ 300523 h 55"/>
                  <a:gd name="T26" fmla="*/ 6616446 w 55"/>
                  <a:gd name="T27" fmla="*/ 300523 h 55"/>
                  <a:gd name="T28" fmla="*/ 5714328 w 55"/>
                  <a:gd name="T29" fmla="*/ 601595 h 55"/>
                  <a:gd name="T30" fmla="*/ 4511138 w 55"/>
                  <a:gd name="T31" fmla="*/ 902118 h 55"/>
                  <a:gd name="T32" fmla="*/ 3609020 w 55"/>
                  <a:gd name="T33" fmla="*/ 1503713 h 55"/>
                  <a:gd name="T34" fmla="*/ 2706902 w 55"/>
                  <a:gd name="T35" fmla="*/ 2105308 h 55"/>
                  <a:gd name="T36" fmla="*/ 2105308 w 55"/>
                  <a:gd name="T37" fmla="*/ 3007426 h 55"/>
                  <a:gd name="T38" fmla="*/ 1503713 w 55"/>
                  <a:gd name="T39" fmla="*/ 3909544 h 55"/>
                  <a:gd name="T40" fmla="*/ 902118 w 55"/>
                  <a:gd name="T41" fmla="*/ 4811662 h 55"/>
                  <a:gd name="T42" fmla="*/ 601595 w 55"/>
                  <a:gd name="T43" fmla="*/ 5714328 h 55"/>
                  <a:gd name="T44" fmla="*/ 300523 w 55"/>
                  <a:gd name="T45" fmla="*/ 6916969 h 55"/>
                  <a:gd name="T46" fmla="*/ 0 w 55"/>
                  <a:gd name="T47" fmla="*/ 7819087 h 55"/>
                  <a:gd name="T48" fmla="*/ 0 w 55"/>
                  <a:gd name="T49" fmla="*/ 9022277 h 55"/>
                  <a:gd name="T50" fmla="*/ 300523 w 55"/>
                  <a:gd name="T51" fmla="*/ 9924395 h 55"/>
                  <a:gd name="T52" fmla="*/ 601595 w 55"/>
                  <a:gd name="T53" fmla="*/ 11127584 h 55"/>
                  <a:gd name="T54" fmla="*/ 902118 w 55"/>
                  <a:gd name="T55" fmla="*/ 12029702 h 55"/>
                  <a:gd name="T56" fmla="*/ 1503713 w 55"/>
                  <a:gd name="T57" fmla="*/ 12931820 h 55"/>
                  <a:gd name="T58" fmla="*/ 2105308 w 55"/>
                  <a:gd name="T59" fmla="*/ 13833938 h 55"/>
                  <a:gd name="T60" fmla="*/ 2706902 w 55"/>
                  <a:gd name="T61" fmla="*/ 14736605 h 55"/>
                  <a:gd name="T62" fmla="*/ 3609020 w 55"/>
                  <a:gd name="T63" fmla="*/ 15337651 h 55"/>
                  <a:gd name="T64" fmla="*/ 4511138 w 55"/>
                  <a:gd name="T65" fmla="*/ 15939246 h 55"/>
                  <a:gd name="T66" fmla="*/ 5714328 w 55"/>
                  <a:gd name="T67" fmla="*/ 16240318 h 55"/>
                  <a:gd name="T68" fmla="*/ 6616446 w 55"/>
                  <a:gd name="T69" fmla="*/ 16540841 h 55"/>
                  <a:gd name="T70" fmla="*/ 7819087 w 55"/>
                  <a:gd name="T71" fmla="*/ 16540841 h 55"/>
                  <a:gd name="T72" fmla="*/ 8721754 w 55"/>
                  <a:gd name="T73" fmla="*/ 16540841 h 55"/>
                  <a:gd name="T74" fmla="*/ 9924395 w 55"/>
                  <a:gd name="T75" fmla="*/ 16540841 h 55"/>
                  <a:gd name="T76" fmla="*/ 10826513 w 55"/>
                  <a:gd name="T77" fmla="*/ 16240318 h 55"/>
                  <a:gd name="T78" fmla="*/ 12029702 w 55"/>
                  <a:gd name="T79" fmla="*/ 15939246 h 55"/>
                  <a:gd name="T80" fmla="*/ 12931820 w 55"/>
                  <a:gd name="T81" fmla="*/ 15337651 h 55"/>
                  <a:gd name="T82" fmla="*/ 13833938 w 55"/>
                  <a:gd name="T83" fmla="*/ 14736605 h 55"/>
                  <a:gd name="T84" fmla="*/ 14435533 w 55"/>
                  <a:gd name="T85" fmla="*/ 13833938 h 55"/>
                  <a:gd name="T86" fmla="*/ 15037128 w 55"/>
                  <a:gd name="T87" fmla="*/ 12931820 h 55"/>
                  <a:gd name="T88" fmla="*/ 15638723 w 55"/>
                  <a:gd name="T89" fmla="*/ 12029702 h 55"/>
                  <a:gd name="T90" fmla="*/ 15939246 w 55"/>
                  <a:gd name="T91" fmla="*/ 11127584 h 55"/>
                  <a:gd name="T92" fmla="*/ 16240318 w 55"/>
                  <a:gd name="T93" fmla="*/ 9924395 h 55"/>
                  <a:gd name="T94" fmla="*/ 16540841 w 55"/>
                  <a:gd name="T95" fmla="*/ 9022277 h 5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55"/>
                  <a:gd name="T145" fmla="*/ 0 h 55"/>
                  <a:gd name="T146" fmla="*/ 55 w 55"/>
                  <a:gd name="T147" fmla="*/ 55 h 5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55" h="55">
                    <a:moveTo>
                      <a:pt x="55" y="28"/>
                    </a:moveTo>
                    <a:lnTo>
                      <a:pt x="55" y="26"/>
                    </a:lnTo>
                    <a:lnTo>
                      <a:pt x="55" y="24"/>
                    </a:lnTo>
                    <a:lnTo>
                      <a:pt x="54" y="23"/>
                    </a:lnTo>
                    <a:lnTo>
                      <a:pt x="54" y="21"/>
                    </a:lnTo>
                    <a:lnTo>
                      <a:pt x="53" y="19"/>
                    </a:lnTo>
                    <a:lnTo>
                      <a:pt x="53" y="17"/>
                    </a:lnTo>
                    <a:lnTo>
                      <a:pt x="52" y="16"/>
                    </a:lnTo>
                    <a:lnTo>
                      <a:pt x="51" y="14"/>
                    </a:lnTo>
                    <a:lnTo>
                      <a:pt x="50" y="13"/>
                    </a:lnTo>
                    <a:lnTo>
                      <a:pt x="49" y="11"/>
                    </a:lnTo>
                    <a:lnTo>
                      <a:pt x="48" y="10"/>
                    </a:lnTo>
                    <a:lnTo>
                      <a:pt x="47" y="9"/>
                    </a:lnTo>
                    <a:lnTo>
                      <a:pt x="46" y="7"/>
                    </a:lnTo>
                    <a:lnTo>
                      <a:pt x="44" y="6"/>
                    </a:lnTo>
                    <a:lnTo>
                      <a:pt x="43" y="5"/>
                    </a:lnTo>
                    <a:lnTo>
                      <a:pt x="41" y="4"/>
                    </a:lnTo>
                    <a:lnTo>
                      <a:pt x="40" y="3"/>
                    </a:lnTo>
                    <a:lnTo>
                      <a:pt x="38" y="3"/>
                    </a:lnTo>
                    <a:lnTo>
                      <a:pt x="36" y="2"/>
                    </a:lnTo>
                    <a:lnTo>
                      <a:pt x="35" y="1"/>
                    </a:lnTo>
                    <a:lnTo>
                      <a:pt x="33" y="1"/>
                    </a:lnTo>
                    <a:lnTo>
                      <a:pt x="31" y="1"/>
                    </a:lnTo>
                    <a:lnTo>
                      <a:pt x="29" y="1"/>
                    </a:lnTo>
                    <a:lnTo>
                      <a:pt x="27" y="0"/>
                    </a:lnTo>
                    <a:lnTo>
                      <a:pt x="26" y="1"/>
                    </a:lnTo>
                    <a:lnTo>
                      <a:pt x="24" y="1"/>
                    </a:lnTo>
                    <a:lnTo>
                      <a:pt x="22" y="1"/>
                    </a:lnTo>
                    <a:lnTo>
                      <a:pt x="20" y="1"/>
                    </a:lnTo>
                    <a:lnTo>
                      <a:pt x="19" y="2"/>
                    </a:lnTo>
                    <a:lnTo>
                      <a:pt x="17" y="3"/>
                    </a:lnTo>
                    <a:lnTo>
                      <a:pt x="15" y="3"/>
                    </a:lnTo>
                    <a:lnTo>
                      <a:pt x="14" y="4"/>
                    </a:lnTo>
                    <a:lnTo>
                      <a:pt x="12" y="5"/>
                    </a:lnTo>
                    <a:lnTo>
                      <a:pt x="11" y="6"/>
                    </a:lnTo>
                    <a:lnTo>
                      <a:pt x="9" y="7"/>
                    </a:lnTo>
                    <a:lnTo>
                      <a:pt x="8" y="9"/>
                    </a:lnTo>
                    <a:lnTo>
                      <a:pt x="7" y="10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4" y="14"/>
                    </a:lnTo>
                    <a:lnTo>
                      <a:pt x="3" y="16"/>
                    </a:lnTo>
                    <a:lnTo>
                      <a:pt x="2" y="17"/>
                    </a:lnTo>
                    <a:lnTo>
                      <a:pt x="2" y="19"/>
                    </a:lnTo>
                    <a:lnTo>
                      <a:pt x="1" y="21"/>
                    </a:lnTo>
                    <a:lnTo>
                      <a:pt x="1" y="23"/>
                    </a:lnTo>
                    <a:lnTo>
                      <a:pt x="0" y="24"/>
                    </a:lnTo>
                    <a:lnTo>
                      <a:pt x="0" y="26"/>
                    </a:lnTo>
                    <a:lnTo>
                      <a:pt x="0" y="28"/>
                    </a:lnTo>
                    <a:lnTo>
                      <a:pt x="0" y="30"/>
                    </a:lnTo>
                    <a:lnTo>
                      <a:pt x="0" y="31"/>
                    </a:lnTo>
                    <a:lnTo>
                      <a:pt x="1" y="33"/>
                    </a:lnTo>
                    <a:lnTo>
                      <a:pt x="1" y="35"/>
                    </a:lnTo>
                    <a:lnTo>
                      <a:pt x="2" y="37"/>
                    </a:lnTo>
                    <a:lnTo>
                      <a:pt x="2" y="38"/>
                    </a:lnTo>
                    <a:lnTo>
                      <a:pt x="3" y="40"/>
                    </a:lnTo>
                    <a:lnTo>
                      <a:pt x="4" y="42"/>
                    </a:lnTo>
                    <a:lnTo>
                      <a:pt x="5" y="43"/>
                    </a:lnTo>
                    <a:lnTo>
                      <a:pt x="6" y="45"/>
                    </a:lnTo>
                    <a:lnTo>
                      <a:pt x="7" y="46"/>
                    </a:lnTo>
                    <a:lnTo>
                      <a:pt x="8" y="47"/>
                    </a:lnTo>
                    <a:lnTo>
                      <a:pt x="9" y="49"/>
                    </a:lnTo>
                    <a:lnTo>
                      <a:pt x="11" y="50"/>
                    </a:lnTo>
                    <a:lnTo>
                      <a:pt x="12" y="51"/>
                    </a:lnTo>
                    <a:lnTo>
                      <a:pt x="14" y="52"/>
                    </a:lnTo>
                    <a:lnTo>
                      <a:pt x="15" y="53"/>
                    </a:lnTo>
                    <a:lnTo>
                      <a:pt x="17" y="53"/>
                    </a:lnTo>
                    <a:lnTo>
                      <a:pt x="19" y="54"/>
                    </a:lnTo>
                    <a:lnTo>
                      <a:pt x="20" y="54"/>
                    </a:lnTo>
                    <a:lnTo>
                      <a:pt x="22" y="55"/>
                    </a:lnTo>
                    <a:lnTo>
                      <a:pt x="24" y="55"/>
                    </a:lnTo>
                    <a:lnTo>
                      <a:pt x="26" y="55"/>
                    </a:lnTo>
                    <a:lnTo>
                      <a:pt x="27" y="55"/>
                    </a:lnTo>
                    <a:lnTo>
                      <a:pt x="29" y="55"/>
                    </a:lnTo>
                    <a:lnTo>
                      <a:pt x="31" y="55"/>
                    </a:lnTo>
                    <a:lnTo>
                      <a:pt x="33" y="55"/>
                    </a:lnTo>
                    <a:lnTo>
                      <a:pt x="35" y="54"/>
                    </a:lnTo>
                    <a:lnTo>
                      <a:pt x="36" y="54"/>
                    </a:lnTo>
                    <a:lnTo>
                      <a:pt x="38" y="53"/>
                    </a:lnTo>
                    <a:lnTo>
                      <a:pt x="40" y="53"/>
                    </a:lnTo>
                    <a:lnTo>
                      <a:pt x="41" y="52"/>
                    </a:lnTo>
                    <a:lnTo>
                      <a:pt x="43" y="51"/>
                    </a:lnTo>
                    <a:lnTo>
                      <a:pt x="44" y="50"/>
                    </a:lnTo>
                    <a:lnTo>
                      <a:pt x="46" y="49"/>
                    </a:lnTo>
                    <a:lnTo>
                      <a:pt x="47" y="47"/>
                    </a:lnTo>
                    <a:lnTo>
                      <a:pt x="48" y="46"/>
                    </a:lnTo>
                    <a:lnTo>
                      <a:pt x="49" y="45"/>
                    </a:lnTo>
                    <a:lnTo>
                      <a:pt x="50" y="43"/>
                    </a:lnTo>
                    <a:lnTo>
                      <a:pt x="51" y="42"/>
                    </a:lnTo>
                    <a:lnTo>
                      <a:pt x="52" y="40"/>
                    </a:lnTo>
                    <a:lnTo>
                      <a:pt x="53" y="38"/>
                    </a:lnTo>
                    <a:lnTo>
                      <a:pt x="53" y="37"/>
                    </a:lnTo>
                    <a:lnTo>
                      <a:pt x="54" y="35"/>
                    </a:lnTo>
                    <a:lnTo>
                      <a:pt x="54" y="33"/>
                    </a:lnTo>
                    <a:lnTo>
                      <a:pt x="55" y="31"/>
                    </a:lnTo>
                    <a:lnTo>
                      <a:pt x="55" y="30"/>
                    </a:lnTo>
                    <a:lnTo>
                      <a:pt x="55" y="28"/>
                    </a:lnTo>
                  </a:path>
                </a:pathLst>
              </a:custGeom>
              <a:noFill/>
              <a:ln w="9525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000">
                  <a:latin typeface="+mj-lt"/>
                </a:endParaRPr>
              </a:p>
            </p:txBody>
          </p:sp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03A08C38-FD74-869A-EB9A-5CD9A5F002A4}"/>
                  </a:ext>
                </a:extLst>
              </p:cNvPr>
              <p:cNvGrpSpPr/>
              <p:nvPr/>
            </p:nvGrpSpPr>
            <p:grpSpPr>
              <a:xfrm>
                <a:off x="2954597" y="5583748"/>
                <a:ext cx="53198" cy="53198"/>
                <a:chOff x="2954597" y="5583748"/>
                <a:chExt cx="53198" cy="53198"/>
              </a:xfrm>
            </p:grpSpPr>
            <p:sp>
              <p:nvSpPr>
                <p:cNvPr id="77" name="Freeform 63">
                  <a:extLst>
                    <a:ext uri="{FF2B5EF4-FFF2-40B4-BE49-F238E27FC236}">
                      <a16:creationId xmlns:a16="http://schemas.microsoft.com/office/drawing/2014/main" id="{764B32CA-AD74-F69A-D2D6-0BD66939FE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54597" y="5583748"/>
                  <a:ext cx="53198" cy="53198"/>
                </a:xfrm>
                <a:custGeom>
                  <a:avLst/>
                  <a:gdLst>
                    <a:gd name="T0" fmla="*/ 47881381 w 19"/>
                    <a:gd name="T1" fmla="*/ 25201145 h 19"/>
                    <a:gd name="T2" fmla="*/ 47881381 w 19"/>
                    <a:gd name="T3" fmla="*/ 22680237 h 19"/>
                    <a:gd name="T4" fmla="*/ 45362061 w 19"/>
                    <a:gd name="T5" fmla="*/ 17640008 h 19"/>
                    <a:gd name="T6" fmla="*/ 45362061 w 19"/>
                    <a:gd name="T7" fmla="*/ 15120687 h 19"/>
                    <a:gd name="T8" fmla="*/ 42841152 w 19"/>
                    <a:gd name="T9" fmla="*/ 12599779 h 19"/>
                    <a:gd name="T10" fmla="*/ 42841152 w 19"/>
                    <a:gd name="T11" fmla="*/ 10080458 h 19"/>
                    <a:gd name="T12" fmla="*/ 40321832 w 19"/>
                    <a:gd name="T13" fmla="*/ 7559550 h 19"/>
                    <a:gd name="T14" fmla="*/ 37800923 w 19"/>
                    <a:gd name="T15" fmla="*/ 5040229 h 19"/>
                    <a:gd name="T16" fmla="*/ 35281603 w 19"/>
                    <a:gd name="T17" fmla="*/ 2519321 h 19"/>
                    <a:gd name="T18" fmla="*/ 32760694 w 19"/>
                    <a:gd name="T19" fmla="*/ 2519321 h 19"/>
                    <a:gd name="T20" fmla="*/ 30241374 w 19"/>
                    <a:gd name="T21" fmla="*/ 2519321 h 19"/>
                    <a:gd name="T22" fmla="*/ 25201145 w 19"/>
                    <a:gd name="T23" fmla="*/ 0 h 19"/>
                    <a:gd name="T24" fmla="*/ 22680237 w 19"/>
                    <a:gd name="T25" fmla="*/ 0 h 19"/>
                    <a:gd name="T26" fmla="*/ 20160916 w 19"/>
                    <a:gd name="T27" fmla="*/ 0 h 19"/>
                    <a:gd name="T28" fmla="*/ 17640008 w 19"/>
                    <a:gd name="T29" fmla="*/ 2519321 h 19"/>
                    <a:gd name="T30" fmla="*/ 15120687 w 19"/>
                    <a:gd name="T31" fmla="*/ 2519321 h 19"/>
                    <a:gd name="T32" fmla="*/ 12599779 w 19"/>
                    <a:gd name="T33" fmla="*/ 2519321 h 19"/>
                    <a:gd name="T34" fmla="*/ 7559550 w 19"/>
                    <a:gd name="T35" fmla="*/ 5040229 h 19"/>
                    <a:gd name="T36" fmla="*/ 5040229 w 19"/>
                    <a:gd name="T37" fmla="*/ 7559550 h 19"/>
                    <a:gd name="T38" fmla="*/ 5040229 w 19"/>
                    <a:gd name="T39" fmla="*/ 10080458 h 19"/>
                    <a:gd name="T40" fmla="*/ 2519321 w 19"/>
                    <a:gd name="T41" fmla="*/ 12599779 h 19"/>
                    <a:gd name="T42" fmla="*/ 0 w 19"/>
                    <a:gd name="T43" fmla="*/ 15120687 h 19"/>
                    <a:gd name="T44" fmla="*/ 0 w 19"/>
                    <a:gd name="T45" fmla="*/ 17640008 h 19"/>
                    <a:gd name="T46" fmla="*/ 0 w 19"/>
                    <a:gd name="T47" fmla="*/ 22680237 h 19"/>
                    <a:gd name="T48" fmla="*/ 0 w 19"/>
                    <a:gd name="T49" fmla="*/ 25201145 h 19"/>
                    <a:gd name="T50" fmla="*/ 0 w 19"/>
                    <a:gd name="T51" fmla="*/ 27720465 h 19"/>
                    <a:gd name="T52" fmla="*/ 0 w 19"/>
                    <a:gd name="T53" fmla="*/ 30241374 h 19"/>
                    <a:gd name="T54" fmla="*/ 0 w 19"/>
                    <a:gd name="T55" fmla="*/ 32760694 h 19"/>
                    <a:gd name="T56" fmla="*/ 2519321 w 19"/>
                    <a:gd name="T57" fmla="*/ 35281603 h 19"/>
                    <a:gd name="T58" fmla="*/ 5040229 w 19"/>
                    <a:gd name="T59" fmla="*/ 40321832 h 19"/>
                    <a:gd name="T60" fmla="*/ 5040229 w 19"/>
                    <a:gd name="T61" fmla="*/ 42841152 h 19"/>
                    <a:gd name="T62" fmla="*/ 7559550 w 19"/>
                    <a:gd name="T63" fmla="*/ 42841152 h 19"/>
                    <a:gd name="T64" fmla="*/ 12599779 w 19"/>
                    <a:gd name="T65" fmla="*/ 45362061 h 19"/>
                    <a:gd name="T66" fmla="*/ 15120687 w 19"/>
                    <a:gd name="T67" fmla="*/ 47881381 h 19"/>
                    <a:gd name="T68" fmla="*/ 17640008 w 19"/>
                    <a:gd name="T69" fmla="*/ 47881381 h 19"/>
                    <a:gd name="T70" fmla="*/ 20160916 w 19"/>
                    <a:gd name="T71" fmla="*/ 47881381 h 19"/>
                    <a:gd name="T72" fmla="*/ 22680237 w 19"/>
                    <a:gd name="T73" fmla="*/ 47881381 h 19"/>
                    <a:gd name="T74" fmla="*/ 25201145 w 19"/>
                    <a:gd name="T75" fmla="*/ 47881381 h 19"/>
                    <a:gd name="T76" fmla="*/ 30241374 w 19"/>
                    <a:gd name="T77" fmla="*/ 47881381 h 19"/>
                    <a:gd name="T78" fmla="*/ 32760694 w 19"/>
                    <a:gd name="T79" fmla="*/ 47881381 h 19"/>
                    <a:gd name="T80" fmla="*/ 35281603 w 19"/>
                    <a:gd name="T81" fmla="*/ 45362061 h 19"/>
                    <a:gd name="T82" fmla="*/ 37800923 w 19"/>
                    <a:gd name="T83" fmla="*/ 42841152 h 19"/>
                    <a:gd name="T84" fmla="*/ 40321832 w 19"/>
                    <a:gd name="T85" fmla="*/ 42841152 h 19"/>
                    <a:gd name="T86" fmla="*/ 42841152 w 19"/>
                    <a:gd name="T87" fmla="*/ 40321832 h 19"/>
                    <a:gd name="T88" fmla="*/ 42841152 w 19"/>
                    <a:gd name="T89" fmla="*/ 35281603 h 19"/>
                    <a:gd name="T90" fmla="*/ 45362061 w 19"/>
                    <a:gd name="T91" fmla="*/ 32760694 h 19"/>
                    <a:gd name="T92" fmla="*/ 45362061 w 19"/>
                    <a:gd name="T93" fmla="*/ 30241374 h 19"/>
                    <a:gd name="T94" fmla="*/ 47881381 w 19"/>
                    <a:gd name="T95" fmla="*/ 27720465 h 19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19"/>
                    <a:gd name="T145" fmla="*/ 0 h 19"/>
                    <a:gd name="T146" fmla="*/ 19 w 19"/>
                    <a:gd name="T147" fmla="*/ 19 h 19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19" h="19">
                      <a:moveTo>
                        <a:pt x="19" y="10"/>
                      </a:moveTo>
                      <a:lnTo>
                        <a:pt x="19" y="10"/>
                      </a:lnTo>
                      <a:lnTo>
                        <a:pt x="19" y="9"/>
                      </a:lnTo>
                      <a:lnTo>
                        <a:pt x="18" y="8"/>
                      </a:lnTo>
                      <a:lnTo>
                        <a:pt x="18" y="7"/>
                      </a:lnTo>
                      <a:lnTo>
                        <a:pt x="18" y="6"/>
                      </a:lnTo>
                      <a:lnTo>
                        <a:pt x="17" y="5"/>
                      </a:lnTo>
                      <a:lnTo>
                        <a:pt x="17" y="4"/>
                      </a:lnTo>
                      <a:lnTo>
                        <a:pt x="16" y="3"/>
                      </a:lnTo>
                      <a:lnTo>
                        <a:pt x="15" y="3"/>
                      </a:lnTo>
                      <a:lnTo>
                        <a:pt x="15" y="2"/>
                      </a:lnTo>
                      <a:lnTo>
                        <a:pt x="14" y="2"/>
                      </a:lnTo>
                      <a:lnTo>
                        <a:pt x="14" y="1"/>
                      </a:lnTo>
                      <a:lnTo>
                        <a:pt x="13" y="1"/>
                      </a:lnTo>
                      <a:lnTo>
                        <a:pt x="12" y="1"/>
                      </a:lnTo>
                      <a:lnTo>
                        <a:pt x="11" y="0"/>
                      </a:lnTo>
                      <a:lnTo>
                        <a:pt x="10" y="0"/>
                      </a:lnTo>
                      <a:lnTo>
                        <a:pt x="9" y="0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7" y="1"/>
                      </a:lnTo>
                      <a:lnTo>
                        <a:pt x="6" y="1"/>
                      </a:lnTo>
                      <a:lnTo>
                        <a:pt x="5" y="1"/>
                      </a:lnTo>
                      <a:lnTo>
                        <a:pt x="4" y="2"/>
                      </a:lnTo>
                      <a:lnTo>
                        <a:pt x="3" y="2"/>
                      </a:lnTo>
                      <a:lnTo>
                        <a:pt x="3" y="3"/>
                      </a:lnTo>
                      <a:lnTo>
                        <a:pt x="2" y="3"/>
                      </a:lnTo>
                      <a:lnTo>
                        <a:pt x="2" y="4"/>
                      </a:lnTo>
                      <a:lnTo>
                        <a:pt x="1" y="5"/>
                      </a:lnTo>
                      <a:lnTo>
                        <a:pt x="1" y="6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9"/>
                      </a:lnTo>
                      <a:lnTo>
                        <a:pt x="0" y="10"/>
                      </a:lnTo>
                      <a:lnTo>
                        <a:pt x="0" y="11"/>
                      </a:lnTo>
                      <a:lnTo>
                        <a:pt x="0" y="12"/>
                      </a:lnTo>
                      <a:lnTo>
                        <a:pt x="0" y="13"/>
                      </a:lnTo>
                      <a:lnTo>
                        <a:pt x="1" y="14"/>
                      </a:lnTo>
                      <a:lnTo>
                        <a:pt x="1" y="15"/>
                      </a:lnTo>
                      <a:lnTo>
                        <a:pt x="2" y="16"/>
                      </a:lnTo>
                      <a:lnTo>
                        <a:pt x="2" y="17"/>
                      </a:lnTo>
                      <a:lnTo>
                        <a:pt x="3" y="17"/>
                      </a:lnTo>
                      <a:lnTo>
                        <a:pt x="4" y="18"/>
                      </a:lnTo>
                      <a:lnTo>
                        <a:pt x="5" y="18"/>
                      </a:lnTo>
                      <a:lnTo>
                        <a:pt x="6" y="19"/>
                      </a:lnTo>
                      <a:lnTo>
                        <a:pt x="7" y="19"/>
                      </a:lnTo>
                      <a:lnTo>
                        <a:pt x="8" y="19"/>
                      </a:lnTo>
                      <a:lnTo>
                        <a:pt x="9" y="19"/>
                      </a:lnTo>
                      <a:lnTo>
                        <a:pt x="10" y="19"/>
                      </a:lnTo>
                      <a:lnTo>
                        <a:pt x="11" y="19"/>
                      </a:lnTo>
                      <a:lnTo>
                        <a:pt x="12" y="19"/>
                      </a:lnTo>
                      <a:lnTo>
                        <a:pt x="13" y="19"/>
                      </a:lnTo>
                      <a:lnTo>
                        <a:pt x="13" y="18"/>
                      </a:lnTo>
                      <a:lnTo>
                        <a:pt x="14" y="18"/>
                      </a:lnTo>
                      <a:lnTo>
                        <a:pt x="15" y="17"/>
                      </a:lnTo>
                      <a:lnTo>
                        <a:pt x="16" y="17"/>
                      </a:lnTo>
                      <a:lnTo>
                        <a:pt x="16" y="16"/>
                      </a:lnTo>
                      <a:lnTo>
                        <a:pt x="17" y="16"/>
                      </a:lnTo>
                      <a:lnTo>
                        <a:pt x="17" y="15"/>
                      </a:lnTo>
                      <a:lnTo>
                        <a:pt x="17" y="14"/>
                      </a:lnTo>
                      <a:lnTo>
                        <a:pt x="18" y="14"/>
                      </a:lnTo>
                      <a:lnTo>
                        <a:pt x="18" y="13"/>
                      </a:lnTo>
                      <a:lnTo>
                        <a:pt x="18" y="12"/>
                      </a:lnTo>
                      <a:lnTo>
                        <a:pt x="19" y="11"/>
                      </a:lnTo>
                      <a:lnTo>
                        <a:pt x="19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mpd="sng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US" sz="2000">
                    <a:latin typeface="+mj-lt"/>
                  </a:endParaRPr>
                </a:p>
              </p:txBody>
            </p:sp>
            <p:sp>
              <p:nvSpPr>
                <p:cNvPr id="78" name="Freeform 64">
                  <a:extLst>
                    <a:ext uri="{FF2B5EF4-FFF2-40B4-BE49-F238E27FC236}">
                      <a16:creationId xmlns:a16="http://schemas.microsoft.com/office/drawing/2014/main" id="{3F614F73-7AE1-1AAB-CFB9-32997E6594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54597" y="5583748"/>
                  <a:ext cx="53198" cy="53198"/>
                </a:xfrm>
                <a:custGeom>
                  <a:avLst/>
                  <a:gdLst>
                    <a:gd name="T0" fmla="*/ 16540841 w 55"/>
                    <a:gd name="T1" fmla="*/ 7518564 h 55"/>
                    <a:gd name="T2" fmla="*/ 16240318 w 55"/>
                    <a:gd name="T3" fmla="*/ 6616446 h 55"/>
                    <a:gd name="T4" fmla="*/ 15939246 w 55"/>
                    <a:gd name="T5" fmla="*/ 5413256 h 55"/>
                    <a:gd name="T6" fmla="*/ 15638723 w 55"/>
                    <a:gd name="T7" fmla="*/ 4511138 h 55"/>
                    <a:gd name="T8" fmla="*/ 15037128 w 55"/>
                    <a:gd name="T9" fmla="*/ 3609020 h 55"/>
                    <a:gd name="T10" fmla="*/ 14435533 w 55"/>
                    <a:gd name="T11" fmla="*/ 2706902 h 55"/>
                    <a:gd name="T12" fmla="*/ 13833938 w 55"/>
                    <a:gd name="T13" fmla="*/ 2105308 h 55"/>
                    <a:gd name="T14" fmla="*/ 12931820 w 55"/>
                    <a:gd name="T15" fmla="*/ 1203190 h 55"/>
                    <a:gd name="T16" fmla="*/ 12029702 w 55"/>
                    <a:gd name="T17" fmla="*/ 902118 h 55"/>
                    <a:gd name="T18" fmla="*/ 10826513 w 55"/>
                    <a:gd name="T19" fmla="*/ 300523 h 55"/>
                    <a:gd name="T20" fmla="*/ 9924395 w 55"/>
                    <a:gd name="T21" fmla="*/ 0 h 55"/>
                    <a:gd name="T22" fmla="*/ 8721754 w 55"/>
                    <a:gd name="T23" fmla="*/ 0 h 55"/>
                    <a:gd name="T24" fmla="*/ 7819087 w 55"/>
                    <a:gd name="T25" fmla="*/ 0 h 55"/>
                    <a:gd name="T26" fmla="*/ 6616446 w 55"/>
                    <a:gd name="T27" fmla="*/ 0 h 55"/>
                    <a:gd name="T28" fmla="*/ 5714328 w 55"/>
                    <a:gd name="T29" fmla="*/ 300523 h 55"/>
                    <a:gd name="T30" fmla="*/ 4511138 w 55"/>
                    <a:gd name="T31" fmla="*/ 902118 h 55"/>
                    <a:gd name="T32" fmla="*/ 3609020 w 55"/>
                    <a:gd name="T33" fmla="*/ 1203190 h 55"/>
                    <a:gd name="T34" fmla="*/ 2706902 w 55"/>
                    <a:gd name="T35" fmla="*/ 2105308 h 55"/>
                    <a:gd name="T36" fmla="*/ 2105308 w 55"/>
                    <a:gd name="T37" fmla="*/ 2706902 h 55"/>
                    <a:gd name="T38" fmla="*/ 1503713 w 55"/>
                    <a:gd name="T39" fmla="*/ 3609020 h 55"/>
                    <a:gd name="T40" fmla="*/ 902118 w 55"/>
                    <a:gd name="T41" fmla="*/ 4511138 h 55"/>
                    <a:gd name="T42" fmla="*/ 300523 w 55"/>
                    <a:gd name="T43" fmla="*/ 5413256 h 55"/>
                    <a:gd name="T44" fmla="*/ 300523 w 55"/>
                    <a:gd name="T45" fmla="*/ 6616446 h 55"/>
                    <a:gd name="T46" fmla="*/ 0 w 55"/>
                    <a:gd name="T47" fmla="*/ 7518564 h 55"/>
                    <a:gd name="T48" fmla="*/ 0 w 55"/>
                    <a:gd name="T49" fmla="*/ 8721754 h 55"/>
                    <a:gd name="T50" fmla="*/ 300523 w 55"/>
                    <a:gd name="T51" fmla="*/ 9924395 h 55"/>
                    <a:gd name="T52" fmla="*/ 300523 w 55"/>
                    <a:gd name="T53" fmla="*/ 10826513 h 55"/>
                    <a:gd name="T54" fmla="*/ 902118 w 55"/>
                    <a:gd name="T55" fmla="*/ 11729179 h 55"/>
                    <a:gd name="T56" fmla="*/ 1503713 w 55"/>
                    <a:gd name="T57" fmla="*/ 12631297 h 55"/>
                    <a:gd name="T58" fmla="*/ 2105308 w 55"/>
                    <a:gd name="T59" fmla="*/ 13533415 h 55"/>
                    <a:gd name="T60" fmla="*/ 2706902 w 55"/>
                    <a:gd name="T61" fmla="*/ 14435533 h 55"/>
                    <a:gd name="T62" fmla="*/ 3609020 w 55"/>
                    <a:gd name="T63" fmla="*/ 15037128 h 55"/>
                    <a:gd name="T64" fmla="*/ 4511138 w 55"/>
                    <a:gd name="T65" fmla="*/ 15638723 h 55"/>
                    <a:gd name="T66" fmla="*/ 5714328 w 55"/>
                    <a:gd name="T67" fmla="*/ 15939246 h 55"/>
                    <a:gd name="T68" fmla="*/ 6616446 w 55"/>
                    <a:gd name="T69" fmla="*/ 16240318 h 55"/>
                    <a:gd name="T70" fmla="*/ 7819087 w 55"/>
                    <a:gd name="T71" fmla="*/ 16540841 h 55"/>
                    <a:gd name="T72" fmla="*/ 8721754 w 55"/>
                    <a:gd name="T73" fmla="*/ 16540841 h 55"/>
                    <a:gd name="T74" fmla="*/ 9924395 w 55"/>
                    <a:gd name="T75" fmla="*/ 16240318 h 55"/>
                    <a:gd name="T76" fmla="*/ 10826513 w 55"/>
                    <a:gd name="T77" fmla="*/ 15939246 h 55"/>
                    <a:gd name="T78" fmla="*/ 12029702 w 55"/>
                    <a:gd name="T79" fmla="*/ 15638723 h 55"/>
                    <a:gd name="T80" fmla="*/ 12931820 w 55"/>
                    <a:gd name="T81" fmla="*/ 15037128 h 55"/>
                    <a:gd name="T82" fmla="*/ 13833938 w 55"/>
                    <a:gd name="T83" fmla="*/ 14435533 h 55"/>
                    <a:gd name="T84" fmla="*/ 14435533 w 55"/>
                    <a:gd name="T85" fmla="*/ 13533415 h 55"/>
                    <a:gd name="T86" fmla="*/ 15037128 w 55"/>
                    <a:gd name="T87" fmla="*/ 12631297 h 55"/>
                    <a:gd name="T88" fmla="*/ 15638723 w 55"/>
                    <a:gd name="T89" fmla="*/ 11729179 h 55"/>
                    <a:gd name="T90" fmla="*/ 15939246 w 55"/>
                    <a:gd name="T91" fmla="*/ 10826513 h 55"/>
                    <a:gd name="T92" fmla="*/ 16240318 w 55"/>
                    <a:gd name="T93" fmla="*/ 9924395 h 55"/>
                    <a:gd name="T94" fmla="*/ 16540841 w 55"/>
                    <a:gd name="T95" fmla="*/ 8721754 h 55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55"/>
                    <a:gd name="T145" fmla="*/ 0 h 55"/>
                    <a:gd name="T146" fmla="*/ 55 w 55"/>
                    <a:gd name="T147" fmla="*/ 55 h 55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55" h="55">
                      <a:moveTo>
                        <a:pt x="55" y="27"/>
                      </a:moveTo>
                      <a:lnTo>
                        <a:pt x="55" y="25"/>
                      </a:lnTo>
                      <a:lnTo>
                        <a:pt x="55" y="24"/>
                      </a:lnTo>
                      <a:lnTo>
                        <a:pt x="54" y="22"/>
                      </a:lnTo>
                      <a:lnTo>
                        <a:pt x="54" y="20"/>
                      </a:lnTo>
                      <a:lnTo>
                        <a:pt x="53" y="18"/>
                      </a:lnTo>
                      <a:lnTo>
                        <a:pt x="53" y="17"/>
                      </a:lnTo>
                      <a:lnTo>
                        <a:pt x="52" y="15"/>
                      </a:lnTo>
                      <a:lnTo>
                        <a:pt x="51" y="13"/>
                      </a:lnTo>
                      <a:lnTo>
                        <a:pt x="50" y="12"/>
                      </a:lnTo>
                      <a:lnTo>
                        <a:pt x="49" y="11"/>
                      </a:lnTo>
                      <a:lnTo>
                        <a:pt x="48" y="9"/>
                      </a:lnTo>
                      <a:lnTo>
                        <a:pt x="47" y="8"/>
                      </a:lnTo>
                      <a:lnTo>
                        <a:pt x="46" y="7"/>
                      </a:lnTo>
                      <a:lnTo>
                        <a:pt x="44" y="5"/>
                      </a:lnTo>
                      <a:lnTo>
                        <a:pt x="43" y="4"/>
                      </a:lnTo>
                      <a:lnTo>
                        <a:pt x="41" y="3"/>
                      </a:lnTo>
                      <a:lnTo>
                        <a:pt x="40" y="3"/>
                      </a:lnTo>
                      <a:lnTo>
                        <a:pt x="38" y="2"/>
                      </a:ln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33" y="0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7" y="0"/>
                      </a:lnTo>
                      <a:lnTo>
                        <a:pt x="26" y="0"/>
                      </a:lnTo>
                      <a:lnTo>
                        <a:pt x="24" y="0"/>
                      </a:lnTo>
                      <a:lnTo>
                        <a:pt x="22" y="0"/>
                      </a:lnTo>
                      <a:lnTo>
                        <a:pt x="20" y="1"/>
                      </a:lnTo>
                      <a:lnTo>
                        <a:pt x="19" y="1"/>
                      </a:lnTo>
                      <a:lnTo>
                        <a:pt x="17" y="2"/>
                      </a:lnTo>
                      <a:lnTo>
                        <a:pt x="15" y="3"/>
                      </a:lnTo>
                      <a:lnTo>
                        <a:pt x="14" y="3"/>
                      </a:lnTo>
                      <a:lnTo>
                        <a:pt x="12" y="4"/>
                      </a:lnTo>
                      <a:lnTo>
                        <a:pt x="11" y="5"/>
                      </a:lnTo>
                      <a:lnTo>
                        <a:pt x="9" y="7"/>
                      </a:lnTo>
                      <a:lnTo>
                        <a:pt x="8" y="8"/>
                      </a:lnTo>
                      <a:lnTo>
                        <a:pt x="7" y="9"/>
                      </a:lnTo>
                      <a:lnTo>
                        <a:pt x="6" y="11"/>
                      </a:lnTo>
                      <a:lnTo>
                        <a:pt x="5" y="12"/>
                      </a:lnTo>
                      <a:lnTo>
                        <a:pt x="4" y="13"/>
                      </a:lnTo>
                      <a:lnTo>
                        <a:pt x="3" y="15"/>
                      </a:lnTo>
                      <a:lnTo>
                        <a:pt x="2" y="17"/>
                      </a:lnTo>
                      <a:lnTo>
                        <a:pt x="1" y="18"/>
                      </a:lnTo>
                      <a:lnTo>
                        <a:pt x="1" y="20"/>
                      </a:lnTo>
                      <a:lnTo>
                        <a:pt x="1" y="22"/>
                      </a:lnTo>
                      <a:lnTo>
                        <a:pt x="0" y="24"/>
                      </a:lnTo>
                      <a:lnTo>
                        <a:pt x="0" y="25"/>
                      </a:lnTo>
                      <a:lnTo>
                        <a:pt x="0" y="27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1" y="33"/>
                      </a:lnTo>
                      <a:lnTo>
                        <a:pt x="1" y="34"/>
                      </a:lnTo>
                      <a:lnTo>
                        <a:pt x="1" y="36"/>
                      </a:lnTo>
                      <a:lnTo>
                        <a:pt x="2" y="38"/>
                      </a:lnTo>
                      <a:lnTo>
                        <a:pt x="3" y="39"/>
                      </a:lnTo>
                      <a:lnTo>
                        <a:pt x="4" y="41"/>
                      </a:lnTo>
                      <a:lnTo>
                        <a:pt x="5" y="42"/>
                      </a:lnTo>
                      <a:lnTo>
                        <a:pt x="6" y="44"/>
                      </a:lnTo>
                      <a:lnTo>
                        <a:pt x="7" y="45"/>
                      </a:lnTo>
                      <a:lnTo>
                        <a:pt x="8" y="47"/>
                      </a:lnTo>
                      <a:lnTo>
                        <a:pt x="9" y="48"/>
                      </a:lnTo>
                      <a:lnTo>
                        <a:pt x="11" y="49"/>
                      </a:lnTo>
                      <a:lnTo>
                        <a:pt x="12" y="50"/>
                      </a:lnTo>
                      <a:lnTo>
                        <a:pt x="14" y="51"/>
                      </a:lnTo>
                      <a:lnTo>
                        <a:pt x="15" y="52"/>
                      </a:lnTo>
                      <a:lnTo>
                        <a:pt x="17" y="53"/>
                      </a:lnTo>
                      <a:lnTo>
                        <a:pt x="19" y="53"/>
                      </a:lnTo>
                      <a:lnTo>
                        <a:pt x="20" y="54"/>
                      </a:lnTo>
                      <a:lnTo>
                        <a:pt x="22" y="54"/>
                      </a:lnTo>
                      <a:lnTo>
                        <a:pt x="24" y="54"/>
                      </a:lnTo>
                      <a:lnTo>
                        <a:pt x="26" y="55"/>
                      </a:lnTo>
                      <a:lnTo>
                        <a:pt x="27" y="55"/>
                      </a:lnTo>
                      <a:lnTo>
                        <a:pt x="29" y="55"/>
                      </a:lnTo>
                      <a:lnTo>
                        <a:pt x="31" y="54"/>
                      </a:lnTo>
                      <a:lnTo>
                        <a:pt x="33" y="54"/>
                      </a:lnTo>
                      <a:lnTo>
                        <a:pt x="35" y="54"/>
                      </a:lnTo>
                      <a:lnTo>
                        <a:pt x="36" y="53"/>
                      </a:lnTo>
                      <a:lnTo>
                        <a:pt x="38" y="53"/>
                      </a:lnTo>
                      <a:lnTo>
                        <a:pt x="40" y="52"/>
                      </a:lnTo>
                      <a:lnTo>
                        <a:pt x="41" y="51"/>
                      </a:lnTo>
                      <a:lnTo>
                        <a:pt x="43" y="50"/>
                      </a:lnTo>
                      <a:lnTo>
                        <a:pt x="44" y="49"/>
                      </a:lnTo>
                      <a:lnTo>
                        <a:pt x="46" y="48"/>
                      </a:lnTo>
                      <a:lnTo>
                        <a:pt x="47" y="47"/>
                      </a:lnTo>
                      <a:lnTo>
                        <a:pt x="48" y="45"/>
                      </a:lnTo>
                      <a:lnTo>
                        <a:pt x="49" y="44"/>
                      </a:lnTo>
                      <a:lnTo>
                        <a:pt x="50" y="42"/>
                      </a:lnTo>
                      <a:lnTo>
                        <a:pt x="51" y="41"/>
                      </a:lnTo>
                      <a:lnTo>
                        <a:pt x="52" y="39"/>
                      </a:lnTo>
                      <a:lnTo>
                        <a:pt x="53" y="38"/>
                      </a:lnTo>
                      <a:lnTo>
                        <a:pt x="53" y="36"/>
                      </a:lnTo>
                      <a:lnTo>
                        <a:pt x="54" y="34"/>
                      </a:lnTo>
                      <a:lnTo>
                        <a:pt x="54" y="33"/>
                      </a:lnTo>
                      <a:lnTo>
                        <a:pt x="55" y="31"/>
                      </a:lnTo>
                      <a:lnTo>
                        <a:pt x="55" y="29"/>
                      </a:lnTo>
                      <a:lnTo>
                        <a:pt x="55" y="27"/>
                      </a:lnTo>
                    </a:path>
                  </a:pathLst>
                </a:custGeom>
                <a:noFill/>
                <a:ln w="9525" cmpd="sng">
                  <a:solidFill>
                    <a:srgbClr val="000000"/>
                  </a:solidFill>
                  <a:bevel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2000">
                    <a:latin typeface="+mj-lt"/>
                  </a:endParaRPr>
                </a:p>
              </p:txBody>
            </p:sp>
          </p:grp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B0BC08C7-3D3E-FD78-4C6A-7EAFC10168A8}"/>
                </a:ext>
              </a:extLst>
            </p:cNvPr>
            <p:cNvGrpSpPr/>
            <p:nvPr/>
          </p:nvGrpSpPr>
          <p:grpSpPr>
            <a:xfrm>
              <a:off x="1515436" y="3167412"/>
              <a:ext cx="3687501" cy="775581"/>
              <a:chOff x="1515436" y="3167412"/>
              <a:chExt cx="3687501" cy="775581"/>
            </a:xfrm>
          </p:grpSpPr>
          <p:sp>
            <p:nvSpPr>
              <p:cNvPr id="68" name="Line 60">
                <a:extLst>
                  <a:ext uri="{FF2B5EF4-FFF2-40B4-BE49-F238E27FC236}">
                    <a16:creationId xmlns:a16="http://schemas.microsoft.com/office/drawing/2014/main" id="{55B7669D-95EF-CFAF-7806-1D77339D95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40634" y="3195411"/>
                <a:ext cx="3634305" cy="7223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00">
                  <a:latin typeface="+mj-lt"/>
                </a:endParaRPr>
              </a:p>
            </p:txBody>
          </p:sp>
          <p:sp>
            <p:nvSpPr>
              <p:cNvPr id="69" name="Freeform 65">
                <a:extLst>
                  <a:ext uri="{FF2B5EF4-FFF2-40B4-BE49-F238E27FC236}">
                    <a16:creationId xmlns:a16="http://schemas.microsoft.com/office/drawing/2014/main" id="{42F08CF2-08AE-98B5-B8A3-9087447065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5436" y="3889793"/>
                <a:ext cx="50399" cy="53200"/>
              </a:xfrm>
              <a:custGeom>
                <a:avLst/>
                <a:gdLst>
                  <a:gd name="T0" fmla="*/ 45362813 w 18"/>
                  <a:gd name="T1" fmla="*/ 25201980 h 19"/>
                  <a:gd name="T2" fmla="*/ 45362813 w 18"/>
                  <a:gd name="T3" fmla="*/ 20161584 h 19"/>
                  <a:gd name="T4" fmla="*/ 45362813 w 18"/>
                  <a:gd name="T5" fmla="*/ 17642180 h 19"/>
                  <a:gd name="T6" fmla="*/ 45362813 w 18"/>
                  <a:gd name="T7" fmla="*/ 15121188 h 19"/>
                  <a:gd name="T8" fmla="*/ 42843450 w 18"/>
                  <a:gd name="T9" fmla="*/ 12601784 h 19"/>
                  <a:gd name="T10" fmla="*/ 40322500 w 18"/>
                  <a:gd name="T11" fmla="*/ 10080792 h 19"/>
                  <a:gd name="T12" fmla="*/ 40322500 w 18"/>
                  <a:gd name="T13" fmla="*/ 7561388 h 19"/>
                  <a:gd name="T14" fmla="*/ 37801550 w 18"/>
                  <a:gd name="T15" fmla="*/ 5040396 h 19"/>
                  <a:gd name="T16" fmla="*/ 35282188 w 18"/>
                  <a:gd name="T17" fmla="*/ 2520992 h 19"/>
                  <a:gd name="T18" fmla="*/ 32761238 w 18"/>
                  <a:gd name="T19" fmla="*/ 2520992 h 19"/>
                  <a:gd name="T20" fmla="*/ 27720925 w 18"/>
                  <a:gd name="T21" fmla="*/ 0 h 19"/>
                  <a:gd name="T22" fmla="*/ 25201563 w 18"/>
                  <a:gd name="T23" fmla="*/ 0 h 19"/>
                  <a:gd name="T24" fmla="*/ 22682200 w 18"/>
                  <a:gd name="T25" fmla="*/ 0 h 19"/>
                  <a:gd name="T26" fmla="*/ 20161250 w 18"/>
                  <a:gd name="T27" fmla="*/ 0 h 19"/>
                  <a:gd name="T28" fmla="*/ 15120938 w 18"/>
                  <a:gd name="T29" fmla="*/ 0 h 19"/>
                  <a:gd name="T30" fmla="*/ 12599988 w 18"/>
                  <a:gd name="T31" fmla="*/ 2520992 h 19"/>
                  <a:gd name="T32" fmla="*/ 10080625 w 18"/>
                  <a:gd name="T33" fmla="*/ 2520992 h 19"/>
                  <a:gd name="T34" fmla="*/ 7559675 w 18"/>
                  <a:gd name="T35" fmla="*/ 5040396 h 19"/>
                  <a:gd name="T36" fmla="*/ 5040313 w 18"/>
                  <a:gd name="T37" fmla="*/ 7561388 h 19"/>
                  <a:gd name="T38" fmla="*/ 5040313 w 18"/>
                  <a:gd name="T39" fmla="*/ 10080792 h 19"/>
                  <a:gd name="T40" fmla="*/ 2520950 w 18"/>
                  <a:gd name="T41" fmla="*/ 12601784 h 19"/>
                  <a:gd name="T42" fmla="*/ 0 w 18"/>
                  <a:gd name="T43" fmla="*/ 15121188 h 19"/>
                  <a:gd name="T44" fmla="*/ 0 w 18"/>
                  <a:gd name="T45" fmla="*/ 17642180 h 19"/>
                  <a:gd name="T46" fmla="*/ 0 w 18"/>
                  <a:gd name="T47" fmla="*/ 20161584 h 19"/>
                  <a:gd name="T48" fmla="*/ 0 w 18"/>
                  <a:gd name="T49" fmla="*/ 25201980 h 19"/>
                  <a:gd name="T50" fmla="*/ 0 w 18"/>
                  <a:gd name="T51" fmla="*/ 27722972 h 19"/>
                  <a:gd name="T52" fmla="*/ 0 w 18"/>
                  <a:gd name="T53" fmla="*/ 30242376 h 19"/>
                  <a:gd name="T54" fmla="*/ 0 w 18"/>
                  <a:gd name="T55" fmla="*/ 32763368 h 19"/>
                  <a:gd name="T56" fmla="*/ 2520950 w 18"/>
                  <a:gd name="T57" fmla="*/ 35282772 h 19"/>
                  <a:gd name="T58" fmla="*/ 5040313 w 18"/>
                  <a:gd name="T59" fmla="*/ 37803764 h 19"/>
                  <a:gd name="T60" fmla="*/ 5040313 w 18"/>
                  <a:gd name="T61" fmla="*/ 40323168 h 19"/>
                  <a:gd name="T62" fmla="*/ 7559675 w 18"/>
                  <a:gd name="T63" fmla="*/ 42844160 h 19"/>
                  <a:gd name="T64" fmla="*/ 10080625 w 18"/>
                  <a:gd name="T65" fmla="*/ 42844160 h 19"/>
                  <a:gd name="T66" fmla="*/ 12599988 w 18"/>
                  <a:gd name="T67" fmla="*/ 45363564 h 19"/>
                  <a:gd name="T68" fmla="*/ 15120938 w 18"/>
                  <a:gd name="T69" fmla="*/ 45363564 h 19"/>
                  <a:gd name="T70" fmla="*/ 20161250 w 18"/>
                  <a:gd name="T71" fmla="*/ 47884556 h 19"/>
                  <a:gd name="T72" fmla="*/ 22682200 w 18"/>
                  <a:gd name="T73" fmla="*/ 47884556 h 19"/>
                  <a:gd name="T74" fmla="*/ 25201563 w 18"/>
                  <a:gd name="T75" fmla="*/ 47884556 h 19"/>
                  <a:gd name="T76" fmla="*/ 27720925 w 18"/>
                  <a:gd name="T77" fmla="*/ 45363564 h 19"/>
                  <a:gd name="T78" fmla="*/ 32761238 w 18"/>
                  <a:gd name="T79" fmla="*/ 45363564 h 19"/>
                  <a:gd name="T80" fmla="*/ 35282188 w 18"/>
                  <a:gd name="T81" fmla="*/ 42844160 h 19"/>
                  <a:gd name="T82" fmla="*/ 37801550 w 18"/>
                  <a:gd name="T83" fmla="*/ 42844160 h 19"/>
                  <a:gd name="T84" fmla="*/ 40322500 w 18"/>
                  <a:gd name="T85" fmla="*/ 40323168 h 19"/>
                  <a:gd name="T86" fmla="*/ 40322500 w 18"/>
                  <a:gd name="T87" fmla="*/ 37803764 h 19"/>
                  <a:gd name="T88" fmla="*/ 42843450 w 18"/>
                  <a:gd name="T89" fmla="*/ 35282772 h 19"/>
                  <a:gd name="T90" fmla="*/ 45362813 w 18"/>
                  <a:gd name="T91" fmla="*/ 32763368 h 19"/>
                  <a:gd name="T92" fmla="*/ 45362813 w 18"/>
                  <a:gd name="T93" fmla="*/ 30242376 h 19"/>
                  <a:gd name="T94" fmla="*/ 45362813 w 18"/>
                  <a:gd name="T95" fmla="*/ 27722972 h 1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8"/>
                  <a:gd name="T145" fmla="*/ 0 h 19"/>
                  <a:gd name="T146" fmla="*/ 18 w 18"/>
                  <a:gd name="T147" fmla="*/ 19 h 1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8" h="19">
                    <a:moveTo>
                      <a:pt x="18" y="10"/>
                    </a:moveTo>
                    <a:lnTo>
                      <a:pt x="18" y="10"/>
                    </a:lnTo>
                    <a:lnTo>
                      <a:pt x="18" y="9"/>
                    </a:lnTo>
                    <a:lnTo>
                      <a:pt x="18" y="8"/>
                    </a:lnTo>
                    <a:lnTo>
                      <a:pt x="18" y="7"/>
                    </a:lnTo>
                    <a:lnTo>
                      <a:pt x="18" y="6"/>
                    </a:lnTo>
                    <a:lnTo>
                      <a:pt x="17" y="5"/>
                    </a:lnTo>
                    <a:lnTo>
                      <a:pt x="17" y="4"/>
                    </a:lnTo>
                    <a:lnTo>
                      <a:pt x="16" y="4"/>
                    </a:lnTo>
                    <a:lnTo>
                      <a:pt x="16" y="3"/>
                    </a:lnTo>
                    <a:lnTo>
                      <a:pt x="15" y="2"/>
                    </a:lnTo>
                    <a:lnTo>
                      <a:pt x="14" y="2"/>
                    </a:lnTo>
                    <a:lnTo>
                      <a:pt x="14" y="1"/>
                    </a:lnTo>
                    <a:lnTo>
                      <a:pt x="13" y="1"/>
                    </a:lnTo>
                    <a:lnTo>
                      <a:pt x="12" y="1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0" y="10"/>
                    </a:lnTo>
                    <a:lnTo>
                      <a:pt x="0" y="11"/>
                    </a:lnTo>
                    <a:lnTo>
                      <a:pt x="0" y="12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1" y="15"/>
                    </a:lnTo>
                    <a:lnTo>
                      <a:pt x="2" y="15"/>
                    </a:lnTo>
                    <a:lnTo>
                      <a:pt x="2" y="16"/>
                    </a:lnTo>
                    <a:lnTo>
                      <a:pt x="3" y="16"/>
                    </a:lnTo>
                    <a:lnTo>
                      <a:pt x="3" y="17"/>
                    </a:lnTo>
                    <a:lnTo>
                      <a:pt x="4" y="17"/>
                    </a:lnTo>
                    <a:lnTo>
                      <a:pt x="5" y="18"/>
                    </a:lnTo>
                    <a:lnTo>
                      <a:pt x="6" y="18"/>
                    </a:lnTo>
                    <a:lnTo>
                      <a:pt x="7" y="18"/>
                    </a:lnTo>
                    <a:lnTo>
                      <a:pt x="8" y="19"/>
                    </a:lnTo>
                    <a:lnTo>
                      <a:pt x="9" y="19"/>
                    </a:lnTo>
                    <a:lnTo>
                      <a:pt x="10" y="19"/>
                    </a:lnTo>
                    <a:lnTo>
                      <a:pt x="11" y="18"/>
                    </a:lnTo>
                    <a:lnTo>
                      <a:pt x="12" y="18"/>
                    </a:lnTo>
                    <a:lnTo>
                      <a:pt x="13" y="18"/>
                    </a:lnTo>
                    <a:lnTo>
                      <a:pt x="14" y="17"/>
                    </a:lnTo>
                    <a:lnTo>
                      <a:pt x="15" y="17"/>
                    </a:lnTo>
                    <a:lnTo>
                      <a:pt x="15" y="16"/>
                    </a:lnTo>
                    <a:lnTo>
                      <a:pt x="16" y="16"/>
                    </a:lnTo>
                    <a:lnTo>
                      <a:pt x="16" y="15"/>
                    </a:lnTo>
                    <a:lnTo>
                      <a:pt x="17" y="15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2"/>
                    </a:lnTo>
                    <a:lnTo>
                      <a:pt x="18" y="11"/>
                    </a:lnTo>
                    <a:lnTo>
                      <a:pt x="18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 cmpd="sng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n-US" sz="2000">
                  <a:latin typeface="+mj-lt"/>
                </a:endParaRPr>
              </a:p>
            </p:txBody>
          </p:sp>
          <p:sp>
            <p:nvSpPr>
              <p:cNvPr id="70" name="Freeform 66">
                <a:extLst>
                  <a:ext uri="{FF2B5EF4-FFF2-40B4-BE49-F238E27FC236}">
                    <a16:creationId xmlns:a16="http://schemas.microsoft.com/office/drawing/2014/main" id="{5FBBF115-52F5-1DD3-DEA5-834F1FD69A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5436" y="3889793"/>
                <a:ext cx="50399" cy="53200"/>
              </a:xfrm>
              <a:custGeom>
                <a:avLst/>
                <a:gdLst>
                  <a:gd name="T0" fmla="*/ 14846011 w 55"/>
                  <a:gd name="T1" fmla="*/ 7819895 h 55"/>
                  <a:gd name="T2" fmla="*/ 14575848 w 55"/>
                  <a:gd name="T3" fmla="*/ 6616665 h 55"/>
                  <a:gd name="T4" fmla="*/ 14306204 w 55"/>
                  <a:gd name="T5" fmla="*/ 5714517 h 55"/>
                  <a:gd name="T6" fmla="*/ 14036040 w 55"/>
                  <a:gd name="T7" fmla="*/ 4511288 h 55"/>
                  <a:gd name="T8" fmla="*/ 13496232 w 55"/>
                  <a:gd name="T9" fmla="*/ 3609140 h 55"/>
                  <a:gd name="T10" fmla="*/ 12956425 w 55"/>
                  <a:gd name="T11" fmla="*/ 2706992 h 55"/>
                  <a:gd name="T12" fmla="*/ 12146973 w 55"/>
                  <a:gd name="T13" fmla="*/ 2105377 h 55"/>
                  <a:gd name="T14" fmla="*/ 11606645 w 55"/>
                  <a:gd name="T15" fmla="*/ 1503763 h 55"/>
                  <a:gd name="T16" fmla="*/ 10527030 w 55"/>
                  <a:gd name="T17" fmla="*/ 902148 h 55"/>
                  <a:gd name="T18" fmla="*/ 9717578 w 55"/>
                  <a:gd name="T19" fmla="*/ 601615 h 55"/>
                  <a:gd name="T20" fmla="*/ 8907607 w 55"/>
                  <a:gd name="T21" fmla="*/ 300533 h 55"/>
                  <a:gd name="T22" fmla="*/ 7827991 w 55"/>
                  <a:gd name="T23" fmla="*/ 0 h 55"/>
                  <a:gd name="T24" fmla="*/ 7018020 w 55"/>
                  <a:gd name="T25" fmla="*/ 0 h 55"/>
                  <a:gd name="T26" fmla="*/ 5938405 w 55"/>
                  <a:gd name="T27" fmla="*/ 300533 h 55"/>
                  <a:gd name="T28" fmla="*/ 5128433 w 55"/>
                  <a:gd name="T29" fmla="*/ 601615 h 55"/>
                  <a:gd name="T30" fmla="*/ 4048818 w 55"/>
                  <a:gd name="T31" fmla="*/ 902148 h 55"/>
                  <a:gd name="T32" fmla="*/ 3239366 w 55"/>
                  <a:gd name="T33" fmla="*/ 1503763 h 55"/>
                  <a:gd name="T34" fmla="*/ 2429395 w 55"/>
                  <a:gd name="T35" fmla="*/ 2105377 h 55"/>
                  <a:gd name="T36" fmla="*/ 1889587 w 55"/>
                  <a:gd name="T37" fmla="*/ 2706992 h 55"/>
                  <a:gd name="T38" fmla="*/ 1349779 w 55"/>
                  <a:gd name="T39" fmla="*/ 3609140 h 55"/>
                  <a:gd name="T40" fmla="*/ 809971 w 55"/>
                  <a:gd name="T41" fmla="*/ 4511288 h 55"/>
                  <a:gd name="T42" fmla="*/ 270164 w 55"/>
                  <a:gd name="T43" fmla="*/ 5714517 h 55"/>
                  <a:gd name="T44" fmla="*/ 0 w 55"/>
                  <a:gd name="T45" fmla="*/ 6616665 h 55"/>
                  <a:gd name="T46" fmla="*/ 0 w 55"/>
                  <a:gd name="T47" fmla="*/ 7819895 h 55"/>
                  <a:gd name="T48" fmla="*/ 0 w 55"/>
                  <a:gd name="T49" fmla="*/ 8722043 h 55"/>
                  <a:gd name="T50" fmla="*/ 0 w 55"/>
                  <a:gd name="T51" fmla="*/ 9925272 h 55"/>
                  <a:gd name="T52" fmla="*/ 270164 w 55"/>
                  <a:gd name="T53" fmla="*/ 10827420 h 55"/>
                  <a:gd name="T54" fmla="*/ 809971 w 55"/>
                  <a:gd name="T55" fmla="*/ 12030650 h 55"/>
                  <a:gd name="T56" fmla="*/ 1349779 w 55"/>
                  <a:gd name="T57" fmla="*/ 12932798 h 55"/>
                  <a:gd name="T58" fmla="*/ 1889587 w 55"/>
                  <a:gd name="T59" fmla="*/ 13834945 h 55"/>
                  <a:gd name="T60" fmla="*/ 2429395 w 55"/>
                  <a:gd name="T61" fmla="*/ 14436560 h 55"/>
                  <a:gd name="T62" fmla="*/ 3239366 w 55"/>
                  <a:gd name="T63" fmla="*/ 15038175 h 55"/>
                  <a:gd name="T64" fmla="*/ 4048818 w 55"/>
                  <a:gd name="T65" fmla="*/ 15639790 h 55"/>
                  <a:gd name="T66" fmla="*/ 5128433 w 55"/>
                  <a:gd name="T67" fmla="*/ 16241404 h 55"/>
                  <a:gd name="T68" fmla="*/ 5938405 w 55"/>
                  <a:gd name="T69" fmla="*/ 16241404 h 55"/>
                  <a:gd name="T70" fmla="*/ 7018020 w 55"/>
                  <a:gd name="T71" fmla="*/ 16541938 h 55"/>
                  <a:gd name="T72" fmla="*/ 7827991 w 55"/>
                  <a:gd name="T73" fmla="*/ 16541938 h 55"/>
                  <a:gd name="T74" fmla="*/ 8907607 w 55"/>
                  <a:gd name="T75" fmla="*/ 16241404 h 55"/>
                  <a:gd name="T76" fmla="*/ 9717578 w 55"/>
                  <a:gd name="T77" fmla="*/ 16241404 h 55"/>
                  <a:gd name="T78" fmla="*/ 10527030 w 55"/>
                  <a:gd name="T79" fmla="*/ 15639790 h 55"/>
                  <a:gd name="T80" fmla="*/ 11606645 w 55"/>
                  <a:gd name="T81" fmla="*/ 15038175 h 55"/>
                  <a:gd name="T82" fmla="*/ 12146973 w 55"/>
                  <a:gd name="T83" fmla="*/ 14436560 h 55"/>
                  <a:gd name="T84" fmla="*/ 12956425 w 55"/>
                  <a:gd name="T85" fmla="*/ 13834945 h 55"/>
                  <a:gd name="T86" fmla="*/ 13496232 w 55"/>
                  <a:gd name="T87" fmla="*/ 12932798 h 55"/>
                  <a:gd name="T88" fmla="*/ 14036040 w 55"/>
                  <a:gd name="T89" fmla="*/ 12030650 h 55"/>
                  <a:gd name="T90" fmla="*/ 14306204 w 55"/>
                  <a:gd name="T91" fmla="*/ 10827420 h 55"/>
                  <a:gd name="T92" fmla="*/ 14575848 w 55"/>
                  <a:gd name="T93" fmla="*/ 9925272 h 55"/>
                  <a:gd name="T94" fmla="*/ 14846011 w 55"/>
                  <a:gd name="T95" fmla="*/ 8722043 h 5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55"/>
                  <a:gd name="T145" fmla="*/ 0 h 55"/>
                  <a:gd name="T146" fmla="*/ 55 w 55"/>
                  <a:gd name="T147" fmla="*/ 55 h 5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55" h="55">
                    <a:moveTo>
                      <a:pt x="55" y="28"/>
                    </a:moveTo>
                    <a:lnTo>
                      <a:pt x="55" y="26"/>
                    </a:lnTo>
                    <a:lnTo>
                      <a:pt x="55" y="24"/>
                    </a:lnTo>
                    <a:lnTo>
                      <a:pt x="54" y="22"/>
                    </a:lnTo>
                    <a:lnTo>
                      <a:pt x="54" y="20"/>
                    </a:lnTo>
                    <a:lnTo>
                      <a:pt x="53" y="19"/>
                    </a:lnTo>
                    <a:lnTo>
                      <a:pt x="53" y="17"/>
                    </a:lnTo>
                    <a:lnTo>
                      <a:pt x="52" y="15"/>
                    </a:lnTo>
                    <a:lnTo>
                      <a:pt x="51" y="14"/>
                    </a:lnTo>
                    <a:lnTo>
                      <a:pt x="50" y="12"/>
                    </a:lnTo>
                    <a:lnTo>
                      <a:pt x="49" y="11"/>
                    </a:lnTo>
                    <a:lnTo>
                      <a:pt x="48" y="9"/>
                    </a:lnTo>
                    <a:lnTo>
                      <a:pt x="47" y="8"/>
                    </a:lnTo>
                    <a:lnTo>
                      <a:pt x="45" y="7"/>
                    </a:lnTo>
                    <a:lnTo>
                      <a:pt x="44" y="6"/>
                    </a:lnTo>
                    <a:lnTo>
                      <a:pt x="43" y="5"/>
                    </a:lnTo>
                    <a:lnTo>
                      <a:pt x="41" y="4"/>
                    </a:lnTo>
                    <a:lnTo>
                      <a:pt x="39" y="3"/>
                    </a:lnTo>
                    <a:lnTo>
                      <a:pt x="38" y="2"/>
                    </a:lnTo>
                    <a:lnTo>
                      <a:pt x="36" y="2"/>
                    </a:lnTo>
                    <a:lnTo>
                      <a:pt x="34" y="1"/>
                    </a:lnTo>
                    <a:lnTo>
                      <a:pt x="33" y="1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2" y="1"/>
                    </a:lnTo>
                    <a:lnTo>
                      <a:pt x="20" y="1"/>
                    </a:lnTo>
                    <a:lnTo>
                      <a:pt x="19" y="2"/>
                    </a:lnTo>
                    <a:lnTo>
                      <a:pt x="17" y="2"/>
                    </a:lnTo>
                    <a:lnTo>
                      <a:pt x="15" y="3"/>
                    </a:lnTo>
                    <a:lnTo>
                      <a:pt x="14" y="4"/>
                    </a:lnTo>
                    <a:lnTo>
                      <a:pt x="12" y="5"/>
                    </a:lnTo>
                    <a:lnTo>
                      <a:pt x="11" y="6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7" y="9"/>
                    </a:lnTo>
                    <a:lnTo>
                      <a:pt x="6" y="11"/>
                    </a:lnTo>
                    <a:lnTo>
                      <a:pt x="5" y="12"/>
                    </a:lnTo>
                    <a:lnTo>
                      <a:pt x="4" y="14"/>
                    </a:lnTo>
                    <a:lnTo>
                      <a:pt x="3" y="15"/>
                    </a:lnTo>
                    <a:lnTo>
                      <a:pt x="2" y="17"/>
                    </a:lnTo>
                    <a:lnTo>
                      <a:pt x="1" y="19"/>
                    </a:lnTo>
                    <a:lnTo>
                      <a:pt x="1" y="20"/>
                    </a:lnTo>
                    <a:lnTo>
                      <a:pt x="0" y="22"/>
                    </a:lnTo>
                    <a:lnTo>
                      <a:pt x="0" y="24"/>
                    </a:lnTo>
                    <a:lnTo>
                      <a:pt x="0" y="26"/>
                    </a:lnTo>
                    <a:lnTo>
                      <a:pt x="0" y="28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0" y="33"/>
                    </a:lnTo>
                    <a:lnTo>
                      <a:pt x="1" y="35"/>
                    </a:lnTo>
                    <a:lnTo>
                      <a:pt x="1" y="36"/>
                    </a:lnTo>
                    <a:lnTo>
                      <a:pt x="2" y="38"/>
                    </a:lnTo>
                    <a:lnTo>
                      <a:pt x="3" y="40"/>
                    </a:lnTo>
                    <a:lnTo>
                      <a:pt x="4" y="41"/>
                    </a:lnTo>
                    <a:lnTo>
                      <a:pt x="5" y="43"/>
                    </a:lnTo>
                    <a:lnTo>
                      <a:pt x="6" y="44"/>
                    </a:lnTo>
                    <a:lnTo>
                      <a:pt x="7" y="46"/>
                    </a:lnTo>
                    <a:lnTo>
                      <a:pt x="8" y="47"/>
                    </a:lnTo>
                    <a:lnTo>
                      <a:pt x="9" y="48"/>
                    </a:lnTo>
                    <a:lnTo>
                      <a:pt x="11" y="49"/>
                    </a:lnTo>
                    <a:lnTo>
                      <a:pt x="12" y="50"/>
                    </a:lnTo>
                    <a:lnTo>
                      <a:pt x="14" y="51"/>
                    </a:lnTo>
                    <a:lnTo>
                      <a:pt x="15" y="52"/>
                    </a:lnTo>
                    <a:lnTo>
                      <a:pt x="17" y="53"/>
                    </a:lnTo>
                    <a:lnTo>
                      <a:pt x="19" y="54"/>
                    </a:lnTo>
                    <a:lnTo>
                      <a:pt x="20" y="54"/>
                    </a:lnTo>
                    <a:lnTo>
                      <a:pt x="22" y="54"/>
                    </a:lnTo>
                    <a:lnTo>
                      <a:pt x="24" y="55"/>
                    </a:lnTo>
                    <a:lnTo>
                      <a:pt x="26" y="55"/>
                    </a:lnTo>
                    <a:lnTo>
                      <a:pt x="27" y="55"/>
                    </a:lnTo>
                    <a:lnTo>
                      <a:pt x="29" y="55"/>
                    </a:lnTo>
                    <a:lnTo>
                      <a:pt x="31" y="55"/>
                    </a:lnTo>
                    <a:lnTo>
                      <a:pt x="33" y="54"/>
                    </a:lnTo>
                    <a:lnTo>
                      <a:pt x="34" y="54"/>
                    </a:lnTo>
                    <a:lnTo>
                      <a:pt x="36" y="54"/>
                    </a:lnTo>
                    <a:lnTo>
                      <a:pt x="38" y="53"/>
                    </a:lnTo>
                    <a:lnTo>
                      <a:pt x="39" y="52"/>
                    </a:lnTo>
                    <a:lnTo>
                      <a:pt x="41" y="51"/>
                    </a:lnTo>
                    <a:lnTo>
                      <a:pt x="43" y="50"/>
                    </a:lnTo>
                    <a:lnTo>
                      <a:pt x="44" y="49"/>
                    </a:lnTo>
                    <a:lnTo>
                      <a:pt x="45" y="48"/>
                    </a:lnTo>
                    <a:lnTo>
                      <a:pt x="47" y="47"/>
                    </a:lnTo>
                    <a:lnTo>
                      <a:pt x="48" y="46"/>
                    </a:lnTo>
                    <a:lnTo>
                      <a:pt x="49" y="44"/>
                    </a:lnTo>
                    <a:lnTo>
                      <a:pt x="50" y="43"/>
                    </a:lnTo>
                    <a:lnTo>
                      <a:pt x="51" y="41"/>
                    </a:lnTo>
                    <a:lnTo>
                      <a:pt x="52" y="40"/>
                    </a:lnTo>
                    <a:lnTo>
                      <a:pt x="53" y="38"/>
                    </a:lnTo>
                    <a:lnTo>
                      <a:pt x="53" y="36"/>
                    </a:lnTo>
                    <a:lnTo>
                      <a:pt x="54" y="35"/>
                    </a:lnTo>
                    <a:lnTo>
                      <a:pt x="54" y="33"/>
                    </a:lnTo>
                    <a:lnTo>
                      <a:pt x="55" y="31"/>
                    </a:lnTo>
                    <a:lnTo>
                      <a:pt x="55" y="29"/>
                    </a:lnTo>
                    <a:lnTo>
                      <a:pt x="55" y="28"/>
                    </a:lnTo>
                  </a:path>
                </a:pathLst>
              </a:custGeom>
              <a:noFill/>
              <a:ln w="9525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000">
                  <a:latin typeface="+mj-lt"/>
                </a:endParaRPr>
              </a:p>
            </p:txBody>
          </p:sp>
          <p:sp>
            <p:nvSpPr>
              <p:cNvPr id="71" name="Freeform 75">
                <a:extLst>
                  <a:ext uri="{FF2B5EF4-FFF2-40B4-BE49-F238E27FC236}">
                    <a16:creationId xmlns:a16="http://schemas.microsoft.com/office/drawing/2014/main" id="{077CE2A3-475E-C678-9873-2F74027A95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49739" y="3167412"/>
                <a:ext cx="53198" cy="53200"/>
              </a:xfrm>
              <a:custGeom>
                <a:avLst/>
                <a:gdLst>
                  <a:gd name="T0" fmla="*/ 47881381 w 19"/>
                  <a:gd name="T1" fmla="*/ 25201980 h 19"/>
                  <a:gd name="T2" fmla="*/ 47881381 w 19"/>
                  <a:gd name="T3" fmla="*/ 22682576 h 19"/>
                  <a:gd name="T4" fmla="*/ 47881381 w 19"/>
                  <a:gd name="T5" fmla="*/ 17642180 h 19"/>
                  <a:gd name="T6" fmla="*/ 45362061 w 19"/>
                  <a:gd name="T7" fmla="*/ 15121188 h 19"/>
                  <a:gd name="T8" fmla="*/ 42841152 w 19"/>
                  <a:gd name="T9" fmla="*/ 12601784 h 19"/>
                  <a:gd name="T10" fmla="*/ 42841152 w 19"/>
                  <a:gd name="T11" fmla="*/ 10080792 h 19"/>
                  <a:gd name="T12" fmla="*/ 40321832 w 19"/>
                  <a:gd name="T13" fmla="*/ 7561388 h 19"/>
                  <a:gd name="T14" fmla="*/ 37800923 w 19"/>
                  <a:gd name="T15" fmla="*/ 5040396 h 19"/>
                  <a:gd name="T16" fmla="*/ 35281603 w 19"/>
                  <a:gd name="T17" fmla="*/ 5040396 h 19"/>
                  <a:gd name="T18" fmla="*/ 32760694 w 19"/>
                  <a:gd name="T19" fmla="*/ 2520992 h 19"/>
                  <a:gd name="T20" fmla="*/ 30241374 w 19"/>
                  <a:gd name="T21" fmla="*/ 2520992 h 19"/>
                  <a:gd name="T22" fmla="*/ 27720465 w 19"/>
                  <a:gd name="T23" fmla="*/ 0 h 19"/>
                  <a:gd name="T24" fmla="*/ 22680237 w 19"/>
                  <a:gd name="T25" fmla="*/ 0 h 19"/>
                  <a:gd name="T26" fmla="*/ 20160916 w 19"/>
                  <a:gd name="T27" fmla="*/ 0 h 19"/>
                  <a:gd name="T28" fmla="*/ 17640008 w 19"/>
                  <a:gd name="T29" fmla="*/ 2520992 h 19"/>
                  <a:gd name="T30" fmla="*/ 15120687 w 19"/>
                  <a:gd name="T31" fmla="*/ 2520992 h 19"/>
                  <a:gd name="T32" fmla="*/ 10080458 w 19"/>
                  <a:gd name="T33" fmla="*/ 5040396 h 19"/>
                  <a:gd name="T34" fmla="*/ 7559550 w 19"/>
                  <a:gd name="T35" fmla="*/ 5040396 h 19"/>
                  <a:gd name="T36" fmla="*/ 7559550 w 19"/>
                  <a:gd name="T37" fmla="*/ 7561388 h 19"/>
                  <a:gd name="T38" fmla="*/ 5040229 w 19"/>
                  <a:gd name="T39" fmla="*/ 10080792 h 19"/>
                  <a:gd name="T40" fmla="*/ 2519321 w 19"/>
                  <a:gd name="T41" fmla="*/ 12601784 h 19"/>
                  <a:gd name="T42" fmla="*/ 2519321 w 19"/>
                  <a:gd name="T43" fmla="*/ 15121188 h 19"/>
                  <a:gd name="T44" fmla="*/ 0 w 19"/>
                  <a:gd name="T45" fmla="*/ 17642180 h 19"/>
                  <a:gd name="T46" fmla="*/ 0 w 19"/>
                  <a:gd name="T47" fmla="*/ 22682576 h 19"/>
                  <a:gd name="T48" fmla="*/ 0 w 19"/>
                  <a:gd name="T49" fmla="*/ 25201980 h 19"/>
                  <a:gd name="T50" fmla="*/ 0 w 19"/>
                  <a:gd name="T51" fmla="*/ 27722972 h 19"/>
                  <a:gd name="T52" fmla="*/ 0 w 19"/>
                  <a:gd name="T53" fmla="*/ 30242376 h 19"/>
                  <a:gd name="T54" fmla="*/ 2519321 w 19"/>
                  <a:gd name="T55" fmla="*/ 32763368 h 19"/>
                  <a:gd name="T56" fmla="*/ 2519321 w 19"/>
                  <a:gd name="T57" fmla="*/ 35282772 h 19"/>
                  <a:gd name="T58" fmla="*/ 5040229 w 19"/>
                  <a:gd name="T59" fmla="*/ 40323168 h 19"/>
                  <a:gd name="T60" fmla="*/ 7559550 w 19"/>
                  <a:gd name="T61" fmla="*/ 42844160 h 19"/>
                  <a:gd name="T62" fmla="*/ 7559550 w 19"/>
                  <a:gd name="T63" fmla="*/ 42844160 h 19"/>
                  <a:gd name="T64" fmla="*/ 10080458 w 19"/>
                  <a:gd name="T65" fmla="*/ 45363564 h 19"/>
                  <a:gd name="T66" fmla="*/ 15120687 w 19"/>
                  <a:gd name="T67" fmla="*/ 47884556 h 19"/>
                  <a:gd name="T68" fmla="*/ 17640008 w 19"/>
                  <a:gd name="T69" fmla="*/ 47884556 h 19"/>
                  <a:gd name="T70" fmla="*/ 20160916 w 19"/>
                  <a:gd name="T71" fmla="*/ 47884556 h 19"/>
                  <a:gd name="T72" fmla="*/ 22680237 w 19"/>
                  <a:gd name="T73" fmla="*/ 47884556 h 19"/>
                  <a:gd name="T74" fmla="*/ 27720465 w 19"/>
                  <a:gd name="T75" fmla="*/ 47884556 h 19"/>
                  <a:gd name="T76" fmla="*/ 30241374 w 19"/>
                  <a:gd name="T77" fmla="*/ 47884556 h 19"/>
                  <a:gd name="T78" fmla="*/ 32760694 w 19"/>
                  <a:gd name="T79" fmla="*/ 47884556 h 19"/>
                  <a:gd name="T80" fmla="*/ 35281603 w 19"/>
                  <a:gd name="T81" fmla="*/ 45363564 h 19"/>
                  <a:gd name="T82" fmla="*/ 37800923 w 19"/>
                  <a:gd name="T83" fmla="*/ 42844160 h 19"/>
                  <a:gd name="T84" fmla="*/ 40321832 w 19"/>
                  <a:gd name="T85" fmla="*/ 42844160 h 19"/>
                  <a:gd name="T86" fmla="*/ 42841152 w 19"/>
                  <a:gd name="T87" fmla="*/ 40323168 h 19"/>
                  <a:gd name="T88" fmla="*/ 42841152 w 19"/>
                  <a:gd name="T89" fmla="*/ 35282772 h 19"/>
                  <a:gd name="T90" fmla="*/ 45362061 w 19"/>
                  <a:gd name="T91" fmla="*/ 32763368 h 19"/>
                  <a:gd name="T92" fmla="*/ 47881381 w 19"/>
                  <a:gd name="T93" fmla="*/ 30242376 h 19"/>
                  <a:gd name="T94" fmla="*/ 47881381 w 19"/>
                  <a:gd name="T95" fmla="*/ 27722972 h 1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9"/>
                  <a:gd name="T145" fmla="*/ 0 h 19"/>
                  <a:gd name="T146" fmla="*/ 19 w 19"/>
                  <a:gd name="T147" fmla="*/ 19 h 1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9" h="19">
                    <a:moveTo>
                      <a:pt x="19" y="10"/>
                    </a:moveTo>
                    <a:lnTo>
                      <a:pt x="19" y="10"/>
                    </a:lnTo>
                    <a:lnTo>
                      <a:pt x="19" y="9"/>
                    </a:lnTo>
                    <a:lnTo>
                      <a:pt x="19" y="8"/>
                    </a:lnTo>
                    <a:lnTo>
                      <a:pt x="19" y="7"/>
                    </a:lnTo>
                    <a:lnTo>
                      <a:pt x="18" y="7"/>
                    </a:lnTo>
                    <a:lnTo>
                      <a:pt x="18" y="6"/>
                    </a:lnTo>
                    <a:lnTo>
                      <a:pt x="17" y="5"/>
                    </a:lnTo>
                    <a:lnTo>
                      <a:pt x="17" y="4"/>
                    </a:lnTo>
                    <a:lnTo>
                      <a:pt x="16" y="3"/>
                    </a:lnTo>
                    <a:lnTo>
                      <a:pt x="15" y="3"/>
                    </a:lnTo>
                    <a:lnTo>
                      <a:pt x="15" y="2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2" y="1"/>
                    </a:lnTo>
                    <a:lnTo>
                      <a:pt x="11" y="1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0" y="10"/>
                    </a:lnTo>
                    <a:lnTo>
                      <a:pt x="0" y="11"/>
                    </a:lnTo>
                    <a:lnTo>
                      <a:pt x="0" y="12"/>
                    </a:lnTo>
                    <a:lnTo>
                      <a:pt x="0" y="13"/>
                    </a:lnTo>
                    <a:lnTo>
                      <a:pt x="1" y="13"/>
                    </a:lnTo>
                    <a:lnTo>
                      <a:pt x="1" y="14"/>
                    </a:lnTo>
                    <a:lnTo>
                      <a:pt x="1" y="15"/>
                    </a:lnTo>
                    <a:lnTo>
                      <a:pt x="2" y="16"/>
                    </a:lnTo>
                    <a:lnTo>
                      <a:pt x="3" y="17"/>
                    </a:lnTo>
                    <a:lnTo>
                      <a:pt x="4" y="18"/>
                    </a:lnTo>
                    <a:lnTo>
                      <a:pt x="5" y="18"/>
                    </a:lnTo>
                    <a:lnTo>
                      <a:pt x="6" y="19"/>
                    </a:lnTo>
                    <a:lnTo>
                      <a:pt x="7" y="19"/>
                    </a:lnTo>
                    <a:lnTo>
                      <a:pt x="8" y="19"/>
                    </a:lnTo>
                    <a:lnTo>
                      <a:pt x="9" y="19"/>
                    </a:lnTo>
                    <a:lnTo>
                      <a:pt x="10" y="19"/>
                    </a:lnTo>
                    <a:lnTo>
                      <a:pt x="11" y="19"/>
                    </a:lnTo>
                    <a:lnTo>
                      <a:pt x="12" y="19"/>
                    </a:lnTo>
                    <a:lnTo>
                      <a:pt x="13" y="19"/>
                    </a:lnTo>
                    <a:lnTo>
                      <a:pt x="13" y="18"/>
                    </a:lnTo>
                    <a:lnTo>
                      <a:pt x="14" y="18"/>
                    </a:lnTo>
                    <a:lnTo>
                      <a:pt x="15" y="17"/>
                    </a:lnTo>
                    <a:lnTo>
                      <a:pt x="16" y="17"/>
                    </a:lnTo>
                    <a:lnTo>
                      <a:pt x="16" y="16"/>
                    </a:lnTo>
                    <a:lnTo>
                      <a:pt x="17" y="16"/>
                    </a:lnTo>
                    <a:lnTo>
                      <a:pt x="17" y="15"/>
                    </a:lnTo>
                    <a:lnTo>
                      <a:pt x="17" y="14"/>
                    </a:lnTo>
                    <a:lnTo>
                      <a:pt x="18" y="14"/>
                    </a:lnTo>
                    <a:lnTo>
                      <a:pt x="18" y="13"/>
                    </a:lnTo>
                    <a:lnTo>
                      <a:pt x="19" y="12"/>
                    </a:lnTo>
                    <a:lnTo>
                      <a:pt x="19" y="11"/>
                    </a:lnTo>
                    <a:lnTo>
                      <a:pt x="19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 cmpd="sng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n-US" sz="2000">
                  <a:latin typeface="+mj-lt"/>
                </a:endParaRPr>
              </a:p>
            </p:txBody>
          </p:sp>
          <p:sp>
            <p:nvSpPr>
              <p:cNvPr id="72" name="Freeform 76">
                <a:extLst>
                  <a:ext uri="{FF2B5EF4-FFF2-40B4-BE49-F238E27FC236}">
                    <a16:creationId xmlns:a16="http://schemas.microsoft.com/office/drawing/2014/main" id="{7E4D56B2-FF1E-7565-951B-A0B5055396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49739" y="3167412"/>
                <a:ext cx="53198" cy="53200"/>
              </a:xfrm>
              <a:custGeom>
                <a:avLst/>
                <a:gdLst>
                  <a:gd name="T0" fmla="*/ 16540841 w 55"/>
                  <a:gd name="T1" fmla="*/ 7819895 h 55"/>
                  <a:gd name="T2" fmla="*/ 16240318 w 55"/>
                  <a:gd name="T3" fmla="*/ 6616665 h 55"/>
                  <a:gd name="T4" fmla="*/ 15939246 w 55"/>
                  <a:gd name="T5" fmla="*/ 5714517 h 55"/>
                  <a:gd name="T6" fmla="*/ 15638723 w 55"/>
                  <a:gd name="T7" fmla="*/ 4511288 h 55"/>
                  <a:gd name="T8" fmla="*/ 15037128 w 55"/>
                  <a:gd name="T9" fmla="*/ 3609140 h 55"/>
                  <a:gd name="T10" fmla="*/ 14435533 w 55"/>
                  <a:gd name="T11" fmla="*/ 2706992 h 55"/>
                  <a:gd name="T12" fmla="*/ 13533415 w 55"/>
                  <a:gd name="T13" fmla="*/ 2105377 h 55"/>
                  <a:gd name="T14" fmla="*/ 12631297 w 55"/>
                  <a:gd name="T15" fmla="*/ 1503763 h 55"/>
                  <a:gd name="T16" fmla="*/ 11729179 w 55"/>
                  <a:gd name="T17" fmla="*/ 902148 h 55"/>
                  <a:gd name="T18" fmla="*/ 10826513 w 55"/>
                  <a:gd name="T19" fmla="*/ 601615 h 55"/>
                  <a:gd name="T20" fmla="*/ 9924395 w 55"/>
                  <a:gd name="T21" fmla="*/ 300533 h 55"/>
                  <a:gd name="T22" fmla="*/ 8721754 w 55"/>
                  <a:gd name="T23" fmla="*/ 0 h 55"/>
                  <a:gd name="T24" fmla="*/ 7518564 w 55"/>
                  <a:gd name="T25" fmla="*/ 0 h 55"/>
                  <a:gd name="T26" fmla="*/ 6616446 w 55"/>
                  <a:gd name="T27" fmla="*/ 300533 h 55"/>
                  <a:gd name="T28" fmla="*/ 5413256 w 55"/>
                  <a:gd name="T29" fmla="*/ 601615 h 55"/>
                  <a:gd name="T30" fmla="*/ 4511138 w 55"/>
                  <a:gd name="T31" fmla="*/ 902148 h 55"/>
                  <a:gd name="T32" fmla="*/ 3609020 w 55"/>
                  <a:gd name="T33" fmla="*/ 1503763 h 55"/>
                  <a:gd name="T34" fmla="*/ 2706902 w 55"/>
                  <a:gd name="T35" fmla="*/ 2105377 h 55"/>
                  <a:gd name="T36" fmla="*/ 2105308 w 55"/>
                  <a:gd name="T37" fmla="*/ 2706992 h 55"/>
                  <a:gd name="T38" fmla="*/ 1203190 w 55"/>
                  <a:gd name="T39" fmla="*/ 3609140 h 55"/>
                  <a:gd name="T40" fmla="*/ 902118 w 55"/>
                  <a:gd name="T41" fmla="*/ 4511288 h 55"/>
                  <a:gd name="T42" fmla="*/ 300523 w 55"/>
                  <a:gd name="T43" fmla="*/ 5714517 h 55"/>
                  <a:gd name="T44" fmla="*/ 0 w 55"/>
                  <a:gd name="T45" fmla="*/ 6616665 h 55"/>
                  <a:gd name="T46" fmla="*/ 0 w 55"/>
                  <a:gd name="T47" fmla="*/ 7819895 h 55"/>
                  <a:gd name="T48" fmla="*/ 0 w 55"/>
                  <a:gd name="T49" fmla="*/ 8722043 h 55"/>
                  <a:gd name="T50" fmla="*/ 0 w 55"/>
                  <a:gd name="T51" fmla="*/ 9925272 h 55"/>
                  <a:gd name="T52" fmla="*/ 300523 w 55"/>
                  <a:gd name="T53" fmla="*/ 10827420 h 55"/>
                  <a:gd name="T54" fmla="*/ 902118 w 55"/>
                  <a:gd name="T55" fmla="*/ 12030650 h 55"/>
                  <a:gd name="T56" fmla="*/ 1203190 w 55"/>
                  <a:gd name="T57" fmla="*/ 12932798 h 55"/>
                  <a:gd name="T58" fmla="*/ 2105308 w 55"/>
                  <a:gd name="T59" fmla="*/ 13834945 h 55"/>
                  <a:gd name="T60" fmla="*/ 2706902 w 55"/>
                  <a:gd name="T61" fmla="*/ 14436560 h 55"/>
                  <a:gd name="T62" fmla="*/ 3609020 w 55"/>
                  <a:gd name="T63" fmla="*/ 15038175 h 55"/>
                  <a:gd name="T64" fmla="*/ 4511138 w 55"/>
                  <a:gd name="T65" fmla="*/ 15639790 h 55"/>
                  <a:gd name="T66" fmla="*/ 5413256 w 55"/>
                  <a:gd name="T67" fmla="*/ 15940323 h 55"/>
                  <a:gd name="T68" fmla="*/ 6616446 w 55"/>
                  <a:gd name="T69" fmla="*/ 16241404 h 55"/>
                  <a:gd name="T70" fmla="*/ 7518564 w 55"/>
                  <a:gd name="T71" fmla="*/ 16541938 h 55"/>
                  <a:gd name="T72" fmla="*/ 8721754 w 55"/>
                  <a:gd name="T73" fmla="*/ 16541938 h 55"/>
                  <a:gd name="T74" fmla="*/ 9924395 w 55"/>
                  <a:gd name="T75" fmla="*/ 16241404 h 55"/>
                  <a:gd name="T76" fmla="*/ 10826513 w 55"/>
                  <a:gd name="T77" fmla="*/ 15940323 h 55"/>
                  <a:gd name="T78" fmla="*/ 11729179 w 55"/>
                  <a:gd name="T79" fmla="*/ 15639790 h 55"/>
                  <a:gd name="T80" fmla="*/ 12631297 w 55"/>
                  <a:gd name="T81" fmla="*/ 15038175 h 55"/>
                  <a:gd name="T82" fmla="*/ 13533415 w 55"/>
                  <a:gd name="T83" fmla="*/ 14436560 h 55"/>
                  <a:gd name="T84" fmla="*/ 14435533 w 55"/>
                  <a:gd name="T85" fmla="*/ 13834945 h 55"/>
                  <a:gd name="T86" fmla="*/ 15037128 w 55"/>
                  <a:gd name="T87" fmla="*/ 12932798 h 55"/>
                  <a:gd name="T88" fmla="*/ 15638723 w 55"/>
                  <a:gd name="T89" fmla="*/ 12030650 h 55"/>
                  <a:gd name="T90" fmla="*/ 15939246 w 55"/>
                  <a:gd name="T91" fmla="*/ 10827420 h 55"/>
                  <a:gd name="T92" fmla="*/ 16240318 w 55"/>
                  <a:gd name="T93" fmla="*/ 9925272 h 55"/>
                  <a:gd name="T94" fmla="*/ 16540841 w 55"/>
                  <a:gd name="T95" fmla="*/ 8722043 h 5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55"/>
                  <a:gd name="T145" fmla="*/ 0 h 55"/>
                  <a:gd name="T146" fmla="*/ 55 w 55"/>
                  <a:gd name="T147" fmla="*/ 55 h 5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55" h="55">
                    <a:moveTo>
                      <a:pt x="55" y="28"/>
                    </a:moveTo>
                    <a:lnTo>
                      <a:pt x="55" y="26"/>
                    </a:lnTo>
                    <a:lnTo>
                      <a:pt x="54" y="24"/>
                    </a:lnTo>
                    <a:lnTo>
                      <a:pt x="54" y="22"/>
                    </a:lnTo>
                    <a:lnTo>
                      <a:pt x="54" y="20"/>
                    </a:lnTo>
                    <a:lnTo>
                      <a:pt x="53" y="19"/>
                    </a:lnTo>
                    <a:lnTo>
                      <a:pt x="52" y="17"/>
                    </a:lnTo>
                    <a:lnTo>
                      <a:pt x="52" y="15"/>
                    </a:lnTo>
                    <a:lnTo>
                      <a:pt x="51" y="14"/>
                    </a:lnTo>
                    <a:lnTo>
                      <a:pt x="50" y="12"/>
                    </a:lnTo>
                    <a:lnTo>
                      <a:pt x="49" y="11"/>
                    </a:lnTo>
                    <a:lnTo>
                      <a:pt x="48" y="9"/>
                    </a:lnTo>
                    <a:lnTo>
                      <a:pt x="47" y="8"/>
                    </a:lnTo>
                    <a:lnTo>
                      <a:pt x="45" y="7"/>
                    </a:lnTo>
                    <a:lnTo>
                      <a:pt x="44" y="6"/>
                    </a:lnTo>
                    <a:lnTo>
                      <a:pt x="42" y="5"/>
                    </a:lnTo>
                    <a:lnTo>
                      <a:pt x="41" y="4"/>
                    </a:lnTo>
                    <a:lnTo>
                      <a:pt x="39" y="3"/>
                    </a:lnTo>
                    <a:lnTo>
                      <a:pt x="38" y="2"/>
                    </a:lnTo>
                    <a:lnTo>
                      <a:pt x="36" y="2"/>
                    </a:lnTo>
                    <a:lnTo>
                      <a:pt x="34" y="1"/>
                    </a:lnTo>
                    <a:lnTo>
                      <a:pt x="33" y="1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4" y="0"/>
                    </a:lnTo>
                    <a:lnTo>
                      <a:pt x="22" y="1"/>
                    </a:lnTo>
                    <a:lnTo>
                      <a:pt x="20" y="1"/>
                    </a:lnTo>
                    <a:lnTo>
                      <a:pt x="18" y="2"/>
                    </a:lnTo>
                    <a:lnTo>
                      <a:pt x="17" y="2"/>
                    </a:lnTo>
                    <a:lnTo>
                      <a:pt x="15" y="3"/>
                    </a:lnTo>
                    <a:lnTo>
                      <a:pt x="13" y="4"/>
                    </a:lnTo>
                    <a:lnTo>
                      <a:pt x="12" y="5"/>
                    </a:lnTo>
                    <a:lnTo>
                      <a:pt x="10" y="6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7" y="9"/>
                    </a:lnTo>
                    <a:lnTo>
                      <a:pt x="5" y="11"/>
                    </a:lnTo>
                    <a:lnTo>
                      <a:pt x="4" y="12"/>
                    </a:lnTo>
                    <a:lnTo>
                      <a:pt x="3" y="14"/>
                    </a:lnTo>
                    <a:lnTo>
                      <a:pt x="3" y="15"/>
                    </a:lnTo>
                    <a:lnTo>
                      <a:pt x="2" y="17"/>
                    </a:lnTo>
                    <a:lnTo>
                      <a:pt x="1" y="19"/>
                    </a:lnTo>
                    <a:lnTo>
                      <a:pt x="1" y="20"/>
                    </a:lnTo>
                    <a:lnTo>
                      <a:pt x="0" y="22"/>
                    </a:lnTo>
                    <a:lnTo>
                      <a:pt x="0" y="24"/>
                    </a:lnTo>
                    <a:lnTo>
                      <a:pt x="0" y="26"/>
                    </a:lnTo>
                    <a:lnTo>
                      <a:pt x="0" y="28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0" y="33"/>
                    </a:lnTo>
                    <a:lnTo>
                      <a:pt x="1" y="35"/>
                    </a:lnTo>
                    <a:lnTo>
                      <a:pt x="1" y="36"/>
                    </a:lnTo>
                    <a:lnTo>
                      <a:pt x="2" y="38"/>
                    </a:lnTo>
                    <a:lnTo>
                      <a:pt x="3" y="40"/>
                    </a:lnTo>
                    <a:lnTo>
                      <a:pt x="3" y="41"/>
                    </a:lnTo>
                    <a:lnTo>
                      <a:pt x="4" y="43"/>
                    </a:lnTo>
                    <a:lnTo>
                      <a:pt x="5" y="44"/>
                    </a:lnTo>
                    <a:lnTo>
                      <a:pt x="7" y="46"/>
                    </a:lnTo>
                    <a:lnTo>
                      <a:pt x="8" y="47"/>
                    </a:lnTo>
                    <a:lnTo>
                      <a:pt x="9" y="48"/>
                    </a:lnTo>
                    <a:lnTo>
                      <a:pt x="10" y="49"/>
                    </a:lnTo>
                    <a:lnTo>
                      <a:pt x="12" y="50"/>
                    </a:lnTo>
                    <a:lnTo>
                      <a:pt x="13" y="51"/>
                    </a:lnTo>
                    <a:lnTo>
                      <a:pt x="15" y="52"/>
                    </a:lnTo>
                    <a:lnTo>
                      <a:pt x="17" y="53"/>
                    </a:lnTo>
                    <a:lnTo>
                      <a:pt x="18" y="53"/>
                    </a:lnTo>
                    <a:lnTo>
                      <a:pt x="20" y="54"/>
                    </a:lnTo>
                    <a:lnTo>
                      <a:pt x="22" y="54"/>
                    </a:lnTo>
                    <a:lnTo>
                      <a:pt x="24" y="55"/>
                    </a:lnTo>
                    <a:lnTo>
                      <a:pt x="25" y="55"/>
                    </a:lnTo>
                    <a:lnTo>
                      <a:pt x="27" y="55"/>
                    </a:lnTo>
                    <a:lnTo>
                      <a:pt x="29" y="55"/>
                    </a:lnTo>
                    <a:lnTo>
                      <a:pt x="31" y="55"/>
                    </a:lnTo>
                    <a:lnTo>
                      <a:pt x="33" y="54"/>
                    </a:lnTo>
                    <a:lnTo>
                      <a:pt x="34" y="54"/>
                    </a:lnTo>
                    <a:lnTo>
                      <a:pt x="36" y="53"/>
                    </a:lnTo>
                    <a:lnTo>
                      <a:pt x="38" y="53"/>
                    </a:lnTo>
                    <a:lnTo>
                      <a:pt x="39" y="52"/>
                    </a:lnTo>
                    <a:lnTo>
                      <a:pt x="41" y="51"/>
                    </a:lnTo>
                    <a:lnTo>
                      <a:pt x="42" y="50"/>
                    </a:lnTo>
                    <a:lnTo>
                      <a:pt x="44" y="49"/>
                    </a:lnTo>
                    <a:lnTo>
                      <a:pt x="45" y="48"/>
                    </a:lnTo>
                    <a:lnTo>
                      <a:pt x="47" y="47"/>
                    </a:lnTo>
                    <a:lnTo>
                      <a:pt x="48" y="46"/>
                    </a:lnTo>
                    <a:lnTo>
                      <a:pt x="49" y="44"/>
                    </a:lnTo>
                    <a:lnTo>
                      <a:pt x="50" y="43"/>
                    </a:lnTo>
                    <a:lnTo>
                      <a:pt x="51" y="41"/>
                    </a:lnTo>
                    <a:lnTo>
                      <a:pt x="52" y="40"/>
                    </a:lnTo>
                    <a:lnTo>
                      <a:pt x="52" y="38"/>
                    </a:lnTo>
                    <a:lnTo>
                      <a:pt x="53" y="36"/>
                    </a:lnTo>
                    <a:lnTo>
                      <a:pt x="54" y="35"/>
                    </a:lnTo>
                    <a:lnTo>
                      <a:pt x="54" y="33"/>
                    </a:lnTo>
                    <a:lnTo>
                      <a:pt x="54" y="31"/>
                    </a:lnTo>
                    <a:lnTo>
                      <a:pt x="55" y="29"/>
                    </a:lnTo>
                    <a:lnTo>
                      <a:pt x="55" y="28"/>
                    </a:lnTo>
                  </a:path>
                </a:pathLst>
              </a:custGeom>
              <a:noFill/>
              <a:ln w="9525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000">
                  <a:latin typeface="+mj-lt"/>
                </a:endParaRPr>
              </a:p>
            </p:txBody>
          </p:sp>
        </p:grp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586A09FF-D1D6-EC3D-F005-9EA39C758B1E}"/>
                </a:ext>
              </a:extLst>
            </p:cNvPr>
            <p:cNvSpPr txBox="1"/>
            <p:nvPr/>
          </p:nvSpPr>
          <p:spPr bwMode="auto">
            <a:xfrm>
              <a:off x="1235566" y="3718855"/>
              <a:ext cx="320922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dirty="0">
                  <a:latin typeface="+mj-lt"/>
                </a:rPr>
                <a:t>C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34AA166F-6963-C25B-6017-07D0E151EEF8}"/>
                </a:ext>
              </a:extLst>
            </p:cNvPr>
            <p:cNvSpPr txBox="1"/>
            <p:nvPr/>
          </p:nvSpPr>
          <p:spPr bwMode="auto">
            <a:xfrm>
              <a:off x="5214775" y="2787079"/>
              <a:ext cx="341760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dirty="0">
                  <a:latin typeface="+mj-lt"/>
                </a:rPr>
                <a:t>D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60D1E65C-DB82-FBA9-4823-E49FE36A4D0F}"/>
                </a:ext>
              </a:extLst>
            </p:cNvPr>
            <p:cNvSpPr txBox="1"/>
            <p:nvPr/>
          </p:nvSpPr>
          <p:spPr bwMode="auto">
            <a:xfrm>
              <a:off x="2548156" y="5392158"/>
              <a:ext cx="333746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dirty="0">
                  <a:latin typeface="+mj-lt"/>
                </a:rPr>
                <a:t>A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3767F280-8403-6886-72DC-877B2C414BE3}"/>
                </a:ext>
              </a:extLst>
            </p:cNvPr>
            <p:cNvSpPr txBox="1"/>
            <p:nvPr/>
          </p:nvSpPr>
          <p:spPr bwMode="auto">
            <a:xfrm>
              <a:off x="3364398" y="2088109"/>
              <a:ext cx="324128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dirty="0">
                  <a:latin typeface="+mj-lt"/>
                </a:rPr>
                <a:t>B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BA9A51BA-2B6A-F8FF-72E9-F08D3A533B1D}"/>
              </a:ext>
            </a:extLst>
          </p:cNvPr>
          <p:cNvGrpSpPr/>
          <p:nvPr/>
        </p:nvGrpSpPr>
        <p:grpSpPr>
          <a:xfrm>
            <a:off x="1232844" y="1433015"/>
            <a:ext cx="3955706" cy="4710752"/>
            <a:chOff x="1232844" y="1433015"/>
            <a:chExt cx="3955706" cy="4710752"/>
          </a:xfrm>
        </p:grpSpPr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897D2194-E5E9-9A54-1487-77FA561EBCEC}"/>
                </a:ext>
              </a:extLst>
            </p:cNvPr>
            <p:cNvCxnSpPr>
              <a:cxnSpLocks/>
            </p:cNvCxnSpPr>
            <p:nvPr/>
          </p:nvCxnSpPr>
          <p:spPr>
            <a:xfrm rot="-360000" flipV="1">
              <a:off x="1528548" y="3302758"/>
              <a:ext cx="0" cy="1160059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C0809672-C79E-AA51-F6B7-07490CA537C7}"/>
                </a:ext>
              </a:extLst>
            </p:cNvPr>
            <p:cNvCxnSpPr>
              <a:cxnSpLocks/>
            </p:cNvCxnSpPr>
            <p:nvPr/>
          </p:nvCxnSpPr>
          <p:spPr>
            <a:xfrm rot="-600000" flipV="1">
              <a:off x="2977487" y="4983708"/>
              <a:ext cx="0" cy="1160059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8F6C2D07-F272-812B-F920-76F2E5B210D5}"/>
                </a:ext>
              </a:extLst>
            </p:cNvPr>
            <p:cNvCxnSpPr>
              <a:cxnSpLocks/>
            </p:cNvCxnSpPr>
            <p:nvPr/>
          </p:nvCxnSpPr>
          <p:spPr>
            <a:xfrm rot="-720000" flipV="1">
              <a:off x="3266362" y="1737817"/>
              <a:ext cx="0" cy="1160059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64C4DDF9-D380-DD47-F0C8-D6B3BFEFADD6}"/>
                </a:ext>
              </a:extLst>
            </p:cNvPr>
            <p:cNvCxnSpPr>
              <a:cxnSpLocks/>
            </p:cNvCxnSpPr>
            <p:nvPr/>
          </p:nvCxnSpPr>
          <p:spPr>
            <a:xfrm rot="-900000" flipV="1">
              <a:off x="5152029" y="2531662"/>
              <a:ext cx="0" cy="1160059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FF665E15-89A9-D8F8-D492-E5B99D3D2A72}"/>
                </a:ext>
              </a:extLst>
            </p:cNvPr>
            <p:cNvSpPr txBox="1"/>
            <p:nvPr/>
          </p:nvSpPr>
          <p:spPr>
            <a:xfrm>
              <a:off x="2838731" y="1433015"/>
              <a:ext cx="4459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TN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E600433F-1958-E223-56E9-78C06F787D32}"/>
                </a:ext>
              </a:extLst>
            </p:cNvPr>
            <p:cNvSpPr txBox="1"/>
            <p:nvPr/>
          </p:nvSpPr>
          <p:spPr>
            <a:xfrm>
              <a:off x="2622641" y="4642514"/>
              <a:ext cx="4459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TN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0B4F0A90-96F1-03F7-F9FD-C04B79FDD1B6}"/>
                </a:ext>
              </a:extLst>
            </p:cNvPr>
            <p:cNvSpPr txBox="1"/>
            <p:nvPr/>
          </p:nvSpPr>
          <p:spPr>
            <a:xfrm>
              <a:off x="1232844" y="3007057"/>
              <a:ext cx="4459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TN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9FA5F682-B8F4-1BAE-96FD-AB3A2E367A50}"/>
                </a:ext>
              </a:extLst>
            </p:cNvPr>
            <p:cNvSpPr txBox="1"/>
            <p:nvPr/>
          </p:nvSpPr>
          <p:spPr>
            <a:xfrm>
              <a:off x="4742594" y="2231409"/>
              <a:ext cx="4459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TN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E64C7315-DC0A-4294-2CA1-3107B00A46C9}"/>
              </a:ext>
            </a:extLst>
          </p:cNvPr>
          <p:cNvGrpSpPr>
            <a:grpSpLocks noChangeAspect="1"/>
          </p:cNvGrpSpPr>
          <p:nvPr/>
        </p:nvGrpSpPr>
        <p:grpSpPr>
          <a:xfrm>
            <a:off x="6701447" y="3528807"/>
            <a:ext cx="3620761" cy="2625691"/>
            <a:chOff x="6202682" y="3733145"/>
            <a:chExt cx="3769142" cy="2733290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019CA4DF-4EDD-B7BD-75E8-299EFC192E32}"/>
                </a:ext>
              </a:extLst>
            </p:cNvPr>
            <p:cNvGrpSpPr/>
            <p:nvPr/>
          </p:nvGrpSpPr>
          <p:grpSpPr>
            <a:xfrm>
              <a:off x="6202682" y="3733145"/>
              <a:ext cx="3769142" cy="2733290"/>
              <a:chOff x="6212838" y="3326993"/>
              <a:chExt cx="3769142" cy="2733290"/>
            </a:xfrm>
          </p:grpSpPr>
          <p:grpSp>
            <p:nvGrpSpPr>
              <p:cNvPr id="93" name="Group 92">
                <a:extLst>
                  <a:ext uri="{FF2B5EF4-FFF2-40B4-BE49-F238E27FC236}">
                    <a16:creationId xmlns:a16="http://schemas.microsoft.com/office/drawing/2014/main" id="{92EA6533-2D22-36BC-3DAD-5DF76196F575}"/>
                  </a:ext>
                </a:extLst>
              </p:cNvPr>
              <p:cNvGrpSpPr/>
              <p:nvPr/>
            </p:nvGrpSpPr>
            <p:grpSpPr>
              <a:xfrm>
                <a:off x="6212838" y="3326993"/>
                <a:ext cx="3769142" cy="2733290"/>
                <a:chOff x="6303421" y="3006594"/>
                <a:chExt cx="3769142" cy="2733290"/>
              </a:xfrm>
            </p:grpSpPr>
            <p:grpSp>
              <p:nvGrpSpPr>
                <p:cNvPr id="96" name="Group 95">
                  <a:extLst>
                    <a:ext uri="{FF2B5EF4-FFF2-40B4-BE49-F238E27FC236}">
                      <a16:creationId xmlns:a16="http://schemas.microsoft.com/office/drawing/2014/main" id="{C42A8C65-9F6D-908B-2980-4D636868D52C}"/>
                    </a:ext>
                  </a:extLst>
                </p:cNvPr>
                <p:cNvGrpSpPr/>
                <p:nvPr/>
              </p:nvGrpSpPr>
              <p:grpSpPr>
                <a:xfrm>
                  <a:off x="6303421" y="3272052"/>
                  <a:ext cx="3769142" cy="2467832"/>
                  <a:chOff x="6303421" y="3272052"/>
                  <a:chExt cx="3769142" cy="2467832"/>
                </a:xfrm>
              </p:grpSpPr>
              <p:sp>
                <p:nvSpPr>
                  <p:cNvPr id="101" name="Arc 100">
                    <a:extLst>
                      <a:ext uri="{FF2B5EF4-FFF2-40B4-BE49-F238E27FC236}">
                        <a16:creationId xmlns:a16="http://schemas.microsoft.com/office/drawing/2014/main" id="{7FC6A714-B7A7-53EF-7C82-CB05B611FC81}"/>
                      </a:ext>
                    </a:extLst>
                  </p:cNvPr>
                  <p:cNvSpPr/>
                  <p:nvPr/>
                </p:nvSpPr>
                <p:spPr>
                  <a:xfrm>
                    <a:off x="8472363" y="3511672"/>
                    <a:ext cx="1600200" cy="1600200"/>
                  </a:xfrm>
                  <a:prstGeom prst="arc">
                    <a:avLst>
                      <a:gd name="adj1" fmla="val 16200000"/>
                      <a:gd name="adj2" fmla="val 17381652"/>
                    </a:avLst>
                  </a:prstGeom>
                  <a:noFill/>
                  <a:ln w="9525">
                    <a:solidFill>
                      <a:srgbClr val="0000FF"/>
                    </a:solidFill>
                    <a:head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 dirty="0"/>
                  </a:p>
                </p:txBody>
              </p:sp>
              <p:sp>
                <p:nvSpPr>
                  <p:cNvPr id="102" name="Arc 101">
                    <a:extLst>
                      <a:ext uri="{FF2B5EF4-FFF2-40B4-BE49-F238E27FC236}">
                        <a16:creationId xmlns:a16="http://schemas.microsoft.com/office/drawing/2014/main" id="{E5267460-25CD-5FED-BFB8-678B9C094AF4}"/>
                      </a:ext>
                    </a:extLst>
                  </p:cNvPr>
                  <p:cNvSpPr/>
                  <p:nvPr/>
                </p:nvSpPr>
                <p:spPr>
                  <a:xfrm>
                    <a:off x="6303421" y="4139684"/>
                    <a:ext cx="1600200" cy="1600200"/>
                  </a:xfrm>
                  <a:prstGeom prst="arc">
                    <a:avLst>
                      <a:gd name="adj1" fmla="val 16200000"/>
                      <a:gd name="adj2" fmla="val 17139865"/>
                    </a:avLst>
                  </a:prstGeom>
                  <a:noFill/>
                  <a:ln w="9525">
                    <a:solidFill>
                      <a:srgbClr val="0000FF"/>
                    </a:solidFill>
                    <a:head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 dirty="0"/>
                  </a:p>
                </p:txBody>
              </p:sp>
              <p:cxnSp>
                <p:nvCxnSpPr>
                  <p:cNvPr id="103" name="Straight Connector 102">
                    <a:extLst>
                      <a:ext uri="{FF2B5EF4-FFF2-40B4-BE49-F238E27FC236}">
                        <a16:creationId xmlns:a16="http://schemas.microsoft.com/office/drawing/2014/main" id="{132885FB-E677-4CD2-F957-697038D317F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7103522" y="4305419"/>
                    <a:ext cx="2157120" cy="63471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" name="Straight Arrow Connector 103">
                    <a:extLst>
                      <a:ext uri="{FF2B5EF4-FFF2-40B4-BE49-F238E27FC236}">
                        <a16:creationId xmlns:a16="http://schemas.microsoft.com/office/drawing/2014/main" id="{7A700C49-32A2-97E3-EF2F-9E98C651A48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7103522" y="3845470"/>
                    <a:ext cx="0" cy="158378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stealth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" name="Straight Arrow Connector 104">
                    <a:extLst>
                      <a:ext uri="{FF2B5EF4-FFF2-40B4-BE49-F238E27FC236}">
                        <a16:creationId xmlns:a16="http://schemas.microsoft.com/office/drawing/2014/main" id="{A5293BEA-F9E7-9B8E-97D7-17EF28ADA11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9270248" y="3272052"/>
                    <a:ext cx="0" cy="1848136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stealth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6" name="Straight Arrow Connector 105">
                    <a:extLst>
                      <a:ext uri="{FF2B5EF4-FFF2-40B4-BE49-F238E27FC236}">
                        <a16:creationId xmlns:a16="http://schemas.microsoft.com/office/drawing/2014/main" id="{40378954-F81B-7EC7-E8E1-E1428395477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6972300" y="3875579"/>
                    <a:ext cx="421114" cy="1571618"/>
                  </a:xfrm>
                  <a:prstGeom prst="straightConnector1">
                    <a:avLst/>
                  </a:prstGeom>
                  <a:ln>
                    <a:solidFill>
                      <a:srgbClr val="0000FF"/>
                    </a:solidFill>
                    <a:tailEnd type="stealth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" name="Straight Arrow Connector 106">
                    <a:extLst>
                      <a:ext uri="{FF2B5EF4-FFF2-40B4-BE49-F238E27FC236}">
                        <a16:creationId xmlns:a16="http://schemas.microsoft.com/office/drawing/2014/main" id="{AB3D2BA3-8766-299D-C2CE-7A0D24C8E27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9020749" y="3390495"/>
                    <a:ext cx="578410" cy="1589168"/>
                  </a:xfrm>
                  <a:prstGeom prst="straightConnector1">
                    <a:avLst/>
                  </a:prstGeom>
                  <a:ln>
                    <a:solidFill>
                      <a:srgbClr val="0000FF"/>
                    </a:solidFill>
                    <a:tailEnd type="stealth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B0EF7E20-F173-807A-5AD0-3F9B4E739175}"/>
                    </a:ext>
                  </a:extLst>
                </p:cNvPr>
                <p:cNvSpPr txBox="1"/>
                <p:nvPr/>
              </p:nvSpPr>
              <p:spPr>
                <a:xfrm>
                  <a:off x="8949932" y="3006594"/>
                  <a:ext cx="540533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/>
                    <a:t>Grid</a:t>
                  </a:r>
                </a:p>
              </p:txBody>
            </p:sp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F75149B2-C7CB-5E0A-4B95-0EDCBAF46A74}"/>
                    </a:ext>
                  </a:extLst>
                </p:cNvPr>
                <p:cNvSpPr txBox="1"/>
                <p:nvPr/>
              </p:nvSpPr>
              <p:spPr>
                <a:xfrm>
                  <a:off x="9395384" y="3086876"/>
                  <a:ext cx="553485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>
                      <a:solidFill>
                        <a:srgbClr val="0000FF"/>
                      </a:solidFill>
                    </a:rPr>
                    <a:t>True</a:t>
                  </a:r>
                </a:p>
              </p:txBody>
            </p:sp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AC37F91D-F491-9434-0580-70B7E6DC3E3E}"/>
                    </a:ext>
                  </a:extLst>
                </p:cNvPr>
                <p:cNvSpPr txBox="1"/>
                <p:nvPr/>
              </p:nvSpPr>
              <p:spPr>
                <a:xfrm>
                  <a:off x="6740378" y="3525351"/>
                  <a:ext cx="540533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/>
                    <a:t>Grid</a:t>
                  </a:r>
                </a:p>
              </p:txBody>
            </p:sp>
            <p:sp>
              <p:nvSpPr>
                <p:cNvPr id="100" name="TextBox 99">
                  <a:extLst>
                    <a:ext uri="{FF2B5EF4-FFF2-40B4-BE49-F238E27FC236}">
                      <a16:creationId xmlns:a16="http://schemas.microsoft.com/office/drawing/2014/main" id="{AF598F45-AAF3-8EAA-0FD3-C02563FEEF4D}"/>
                    </a:ext>
                  </a:extLst>
                </p:cNvPr>
                <p:cNvSpPr txBox="1"/>
                <p:nvPr/>
              </p:nvSpPr>
              <p:spPr>
                <a:xfrm>
                  <a:off x="7313467" y="3525351"/>
                  <a:ext cx="553485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>
                      <a:solidFill>
                        <a:srgbClr val="0000FF"/>
                      </a:solidFill>
                    </a:rPr>
                    <a:t>True</a:t>
                  </a:r>
                </a:p>
              </p:txBody>
            </p:sp>
          </p:grp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2ECBB49F-2951-9603-D8BE-84FF92DB7C99}"/>
                  </a:ext>
                </a:extLst>
              </p:cNvPr>
              <p:cNvSpPr txBox="1"/>
              <p:nvPr/>
            </p:nvSpPr>
            <p:spPr>
              <a:xfrm>
                <a:off x="7210755" y="4313498"/>
                <a:ext cx="40107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0000FF"/>
                    </a:solidFill>
                    <a:latin typeface="GreekC_IV25" panose="00000400000000000000" pitchFamily="2" charset="0"/>
                    <a:cs typeface="GreekC_IV25" panose="00000400000000000000" pitchFamily="2" charset="0"/>
                  </a:rPr>
                  <a:t>g</a:t>
                </a:r>
                <a:r>
                  <a:rPr lang="en-US" sz="1600" baseline="-25000" dirty="0">
                    <a:solidFill>
                      <a:srgbClr val="0000FF"/>
                    </a:solidFill>
                  </a:rPr>
                  <a:t>1</a:t>
                </a:r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39CA4EEA-4BA8-4DB1-1139-59A8FF1A79A3}"/>
                  </a:ext>
                </a:extLst>
              </p:cNvPr>
              <p:cNvSpPr txBox="1"/>
              <p:nvPr/>
            </p:nvSpPr>
            <p:spPr>
              <a:xfrm>
                <a:off x="9443377" y="3696659"/>
                <a:ext cx="40107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0000FF"/>
                    </a:solidFill>
                    <a:latin typeface="GreekC_IV25" panose="00000400000000000000" pitchFamily="2" charset="0"/>
                    <a:cs typeface="GreekC_IV25" panose="00000400000000000000" pitchFamily="2" charset="0"/>
                  </a:rPr>
                  <a:t>g</a:t>
                </a:r>
                <a:r>
                  <a:rPr lang="en-US" sz="1600" baseline="-25000" dirty="0">
                    <a:solidFill>
                      <a:srgbClr val="0000FF"/>
                    </a:solidFill>
                  </a:rPr>
                  <a:t>2</a:t>
                </a:r>
              </a:p>
            </p:txBody>
          </p:sp>
        </p:grpSp>
        <p:sp>
          <p:nvSpPr>
            <p:cNvPr id="86" name="Arc 85">
              <a:extLst>
                <a:ext uri="{FF2B5EF4-FFF2-40B4-BE49-F238E27FC236}">
                  <a16:creationId xmlns:a16="http://schemas.microsoft.com/office/drawing/2014/main" id="{BAC27645-A56B-71F2-DF29-EC622D5DCEE0}"/>
                </a:ext>
              </a:extLst>
            </p:cNvPr>
            <p:cNvSpPr/>
            <p:nvPr/>
          </p:nvSpPr>
          <p:spPr>
            <a:xfrm>
              <a:off x="8564881" y="4486704"/>
              <a:ext cx="1143000" cy="1143000"/>
            </a:xfrm>
            <a:prstGeom prst="arc">
              <a:avLst>
                <a:gd name="adj1" fmla="val 6538165"/>
                <a:gd name="adj2" fmla="val 9792163"/>
              </a:avLst>
            </a:prstGeom>
            <a:noFill/>
            <a:ln w="9525">
              <a:solidFill>
                <a:srgbClr val="FF0000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87" name="Arc 86">
              <a:extLst>
                <a:ext uri="{FF2B5EF4-FFF2-40B4-BE49-F238E27FC236}">
                  <a16:creationId xmlns:a16="http://schemas.microsoft.com/office/drawing/2014/main" id="{C5289272-022C-C8DB-D62B-1A3B601933A8}"/>
                </a:ext>
              </a:extLst>
            </p:cNvPr>
            <p:cNvSpPr/>
            <p:nvPr/>
          </p:nvSpPr>
          <p:spPr>
            <a:xfrm>
              <a:off x="6428881" y="5107120"/>
              <a:ext cx="1143000" cy="1143000"/>
            </a:xfrm>
            <a:prstGeom prst="arc">
              <a:avLst>
                <a:gd name="adj1" fmla="val 17214429"/>
                <a:gd name="adj2" fmla="val 20614212"/>
              </a:avLst>
            </a:prstGeom>
            <a:noFill/>
            <a:ln w="9525">
              <a:solidFill>
                <a:srgbClr val="FF0000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88" name="Arc 87">
              <a:extLst>
                <a:ext uri="{FF2B5EF4-FFF2-40B4-BE49-F238E27FC236}">
                  <a16:creationId xmlns:a16="http://schemas.microsoft.com/office/drawing/2014/main" id="{DA8C1BF1-BC5C-B984-BEDA-B41035D7B4EE}"/>
                </a:ext>
              </a:extLst>
            </p:cNvPr>
            <p:cNvSpPr/>
            <p:nvPr/>
          </p:nvSpPr>
          <p:spPr>
            <a:xfrm>
              <a:off x="7195932" y="5347340"/>
              <a:ext cx="914400" cy="914400"/>
            </a:xfrm>
            <a:prstGeom prst="arc">
              <a:avLst>
                <a:gd name="adj1" fmla="val 15024582"/>
                <a:gd name="adj2" fmla="val 0"/>
              </a:avLst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Arc 88">
              <a:extLst>
                <a:ext uri="{FF2B5EF4-FFF2-40B4-BE49-F238E27FC236}">
                  <a16:creationId xmlns:a16="http://schemas.microsoft.com/office/drawing/2014/main" id="{5471D98A-3CF0-51A6-DF7A-D8E25503D44D}"/>
                </a:ext>
              </a:extLst>
            </p:cNvPr>
            <p:cNvSpPr/>
            <p:nvPr/>
          </p:nvSpPr>
          <p:spPr>
            <a:xfrm>
              <a:off x="8085154" y="5454044"/>
              <a:ext cx="1254287" cy="914400"/>
            </a:xfrm>
            <a:prstGeom prst="arc">
              <a:avLst>
                <a:gd name="adj1" fmla="val 11377069"/>
                <a:gd name="adj2" fmla="val 16155108"/>
              </a:avLst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2948114F-938E-5C52-545B-CDE881A8FB71}"/>
                </a:ext>
              </a:extLst>
            </p:cNvPr>
            <p:cNvGrpSpPr/>
            <p:nvPr/>
          </p:nvGrpSpPr>
          <p:grpSpPr>
            <a:xfrm>
              <a:off x="7913140" y="5790890"/>
              <a:ext cx="324474" cy="256920"/>
              <a:chOff x="7913140" y="5790890"/>
              <a:chExt cx="324474" cy="256920"/>
            </a:xfrm>
          </p:grpSpPr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F0181E4A-8CBF-25BC-1F4F-921E8BB3004B}"/>
                  </a:ext>
                </a:extLst>
              </p:cNvPr>
              <p:cNvSpPr/>
              <p:nvPr/>
            </p:nvSpPr>
            <p:spPr>
              <a:xfrm>
                <a:off x="7913140" y="5790890"/>
                <a:ext cx="324474" cy="256920"/>
              </a:xfrm>
              <a:prstGeom prst="ellipse">
                <a:avLst/>
              </a:prstGeom>
              <a:noFill/>
              <a:ln w="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=</a:t>
                </a:r>
              </a:p>
            </p:txBody>
          </p: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EE3613DF-E555-BE90-E3B5-3D6C5D89F96E}"/>
                  </a:ext>
                </a:extLst>
              </p:cNvPr>
              <p:cNvCxnSpPr>
                <a:cxnSpLocks/>
              </p:cNvCxnSpPr>
              <p:nvPr/>
            </p:nvCxnSpPr>
            <p:spPr>
              <a:xfrm rot="20400000" flipH="1">
                <a:off x="8017635" y="5894204"/>
                <a:ext cx="109787" cy="8550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50463716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570580-B73D-BCC5-8E54-26B6E1ABEC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23F8-C0A1-0DAB-B158-2E5B0946A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VII. Grids and PLSS Lost Corners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1633CC-5A7D-B08E-B71A-A2050857D137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/>
              <a:t>1. Compensate Before Proportioning</a:t>
            </a:r>
          </a:p>
          <a:p>
            <a:pPr lvl="1"/>
            <a:endParaRPr lang="en-US" dirty="0"/>
          </a:p>
          <a:p>
            <a:pPr lvl="1"/>
            <a:r>
              <a:rPr lang="en-US" i="1" dirty="0"/>
              <a:t>PLSS Manual</a:t>
            </a:r>
            <a:r>
              <a:rPr lang="en-US" dirty="0"/>
              <a:t>: use mean bearing of a line for its cardinal computations.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Compute the true bearings at line midpoints.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Then compute cardinal equivalents.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Continue regular DPM process.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227119-4898-03AD-A5B2-26E8FEA5BC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B. Double Proportionate Procedure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21722E40-1C51-D913-3D12-CDC54066B5F6}"/>
              </a:ext>
            </a:extLst>
          </p:cNvPr>
          <p:cNvGrpSpPr/>
          <p:nvPr/>
        </p:nvGrpSpPr>
        <p:grpSpPr>
          <a:xfrm>
            <a:off x="1235566" y="2088109"/>
            <a:ext cx="4320969" cy="3704159"/>
            <a:chOff x="1235566" y="2088109"/>
            <a:chExt cx="4320969" cy="3704159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64FB7103-0DFD-C074-7978-445AD5428195}"/>
                </a:ext>
              </a:extLst>
            </p:cNvPr>
            <p:cNvGrpSpPr/>
            <p:nvPr/>
          </p:nvGrpSpPr>
          <p:grpSpPr>
            <a:xfrm>
              <a:off x="2954597" y="2419208"/>
              <a:ext cx="374156" cy="3217738"/>
              <a:chOff x="2954597" y="2419208"/>
              <a:chExt cx="374156" cy="3217738"/>
            </a:xfrm>
          </p:grpSpPr>
          <p:sp>
            <p:nvSpPr>
              <p:cNvPr id="73" name="Line 59">
                <a:extLst>
                  <a:ext uri="{FF2B5EF4-FFF2-40B4-BE49-F238E27FC236}">
                    <a16:creationId xmlns:a16="http://schemas.microsoft.com/office/drawing/2014/main" id="{C378B120-8B36-BBC8-FCA4-23C362D5F1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979793" y="2442949"/>
                <a:ext cx="323911" cy="3168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00">
                  <a:latin typeface="+mj-lt"/>
                </a:endParaRPr>
              </a:p>
            </p:txBody>
          </p:sp>
          <p:sp>
            <p:nvSpPr>
              <p:cNvPr id="74" name="Freeform 61">
                <a:extLst>
                  <a:ext uri="{FF2B5EF4-FFF2-40B4-BE49-F238E27FC236}">
                    <a16:creationId xmlns:a16="http://schemas.microsoft.com/office/drawing/2014/main" id="{CA64C059-E55A-5E25-E541-49D9342CBF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75555" y="2419208"/>
                <a:ext cx="53198" cy="53198"/>
              </a:xfrm>
              <a:custGeom>
                <a:avLst/>
                <a:gdLst>
                  <a:gd name="T0" fmla="*/ 47881381 w 19"/>
                  <a:gd name="T1" fmla="*/ 25201145 h 19"/>
                  <a:gd name="T2" fmla="*/ 47881381 w 19"/>
                  <a:gd name="T3" fmla="*/ 20160916 h 19"/>
                  <a:gd name="T4" fmla="*/ 47881381 w 19"/>
                  <a:gd name="T5" fmla="*/ 17640008 h 19"/>
                  <a:gd name="T6" fmla="*/ 45362061 w 19"/>
                  <a:gd name="T7" fmla="*/ 15120687 h 19"/>
                  <a:gd name="T8" fmla="*/ 45362061 w 19"/>
                  <a:gd name="T9" fmla="*/ 12599779 h 19"/>
                  <a:gd name="T10" fmla="*/ 42841152 w 19"/>
                  <a:gd name="T11" fmla="*/ 10080458 h 19"/>
                  <a:gd name="T12" fmla="*/ 40321832 w 19"/>
                  <a:gd name="T13" fmla="*/ 7559550 h 19"/>
                  <a:gd name="T14" fmla="*/ 37800923 w 19"/>
                  <a:gd name="T15" fmla="*/ 5040229 h 19"/>
                  <a:gd name="T16" fmla="*/ 35281603 w 19"/>
                  <a:gd name="T17" fmla="*/ 2519321 h 19"/>
                  <a:gd name="T18" fmla="*/ 32760694 w 19"/>
                  <a:gd name="T19" fmla="*/ 2519321 h 19"/>
                  <a:gd name="T20" fmla="*/ 30241374 w 19"/>
                  <a:gd name="T21" fmla="*/ 0 h 19"/>
                  <a:gd name="T22" fmla="*/ 27720465 w 19"/>
                  <a:gd name="T23" fmla="*/ 0 h 19"/>
                  <a:gd name="T24" fmla="*/ 25201145 w 19"/>
                  <a:gd name="T25" fmla="*/ 0 h 19"/>
                  <a:gd name="T26" fmla="*/ 20160916 w 19"/>
                  <a:gd name="T27" fmla="*/ 0 h 19"/>
                  <a:gd name="T28" fmla="*/ 17640008 w 19"/>
                  <a:gd name="T29" fmla="*/ 0 h 19"/>
                  <a:gd name="T30" fmla="*/ 15120687 w 19"/>
                  <a:gd name="T31" fmla="*/ 2519321 h 19"/>
                  <a:gd name="T32" fmla="*/ 12599779 w 19"/>
                  <a:gd name="T33" fmla="*/ 2519321 h 19"/>
                  <a:gd name="T34" fmla="*/ 10080458 w 19"/>
                  <a:gd name="T35" fmla="*/ 5040229 h 19"/>
                  <a:gd name="T36" fmla="*/ 7559550 w 19"/>
                  <a:gd name="T37" fmla="*/ 7559550 h 19"/>
                  <a:gd name="T38" fmla="*/ 5040229 w 19"/>
                  <a:gd name="T39" fmla="*/ 10080458 h 19"/>
                  <a:gd name="T40" fmla="*/ 5040229 w 19"/>
                  <a:gd name="T41" fmla="*/ 12599779 h 19"/>
                  <a:gd name="T42" fmla="*/ 2519321 w 19"/>
                  <a:gd name="T43" fmla="*/ 15120687 h 19"/>
                  <a:gd name="T44" fmla="*/ 2519321 w 19"/>
                  <a:gd name="T45" fmla="*/ 17640008 h 19"/>
                  <a:gd name="T46" fmla="*/ 0 w 19"/>
                  <a:gd name="T47" fmla="*/ 20160916 h 19"/>
                  <a:gd name="T48" fmla="*/ 0 w 19"/>
                  <a:gd name="T49" fmla="*/ 25201145 h 19"/>
                  <a:gd name="T50" fmla="*/ 0 w 19"/>
                  <a:gd name="T51" fmla="*/ 27720465 h 19"/>
                  <a:gd name="T52" fmla="*/ 2519321 w 19"/>
                  <a:gd name="T53" fmla="*/ 30241374 h 19"/>
                  <a:gd name="T54" fmla="*/ 2519321 w 19"/>
                  <a:gd name="T55" fmla="*/ 32760694 h 19"/>
                  <a:gd name="T56" fmla="*/ 5040229 w 19"/>
                  <a:gd name="T57" fmla="*/ 35281603 h 19"/>
                  <a:gd name="T58" fmla="*/ 5040229 w 19"/>
                  <a:gd name="T59" fmla="*/ 37800923 h 19"/>
                  <a:gd name="T60" fmla="*/ 7559550 w 19"/>
                  <a:gd name="T61" fmla="*/ 40321832 h 19"/>
                  <a:gd name="T62" fmla="*/ 10080458 w 19"/>
                  <a:gd name="T63" fmla="*/ 42841152 h 19"/>
                  <a:gd name="T64" fmla="*/ 12599779 w 19"/>
                  <a:gd name="T65" fmla="*/ 45362061 h 19"/>
                  <a:gd name="T66" fmla="*/ 15120687 w 19"/>
                  <a:gd name="T67" fmla="*/ 45362061 h 19"/>
                  <a:gd name="T68" fmla="*/ 17640008 w 19"/>
                  <a:gd name="T69" fmla="*/ 47881381 h 19"/>
                  <a:gd name="T70" fmla="*/ 20160916 w 19"/>
                  <a:gd name="T71" fmla="*/ 47881381 h 19"/>
                  <a:gd name="T72" fmla="*/ 25201145 w 19"/>
                  <a:gd name="T73" fmla="*/ 47881381 h 19"/>
                  <a:gd name="T74" fmla="*/ 27720465 w 19"/>
                  <a:gd name="T75" fmla="*/ 47881381 h 19"/>
                  <a:gd name="T76" fmla="*/ 30241374 w 19"/>
                  <a:gd name="T77" fmla="*/ 47881381 h 19"/>
                  <a:gd name="T78" fmla="*/ 32760694 w 19"/>
                  <a:gd name="T79" fmla="*/ 45362061 h 19"/>
                  <a:gd name="T80" fmla="*/ 35281603 w 19"/>
                  <a:gd name="T81" fmla="*/ 45362061 h 19"/>
                  <a:gd name="T82" fmla="*/ 37800923 w 19"/>
                  <a:gd name="T83" fmla="*/ 42841152 h 19"/>
                  <a:gd name="T84" fmla="*/ 40321832 w 19"/>
                  <a:gd name="T85" fmla="*/ 40321832 h 19"/>
                  <a:gd name="T86" fmla="*/ 42841152 w 19"/>
                  <a:gd name="T87" fmla="*/ 37800923 h 19"/>
                  <a:gd name="T88" fmla="*/ 45362061 w 19"/>
                  <a:gd name="T89" fmla="*/ 35281603 h 19"/>
                  <a:gd name="T90" fmla="*/ 45362061 w 19"/>
                  <a:gd name="T91" fmla="*/ 32760694 h 19"/>
                  <a:gd name="T92" fmla="*/ 47881381 w 19"/>
                  <a:gd name="T93" fmla="*/ 30241374 h 19"/>
                  <a:gd name="T94" fmla="*/ 47881381 w 19"/>
                  <a:gd name="T95" fmla="*/ 27720465 h 1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9"/>
                  <a:gd name="T145" fmla="*/ 0 h 19"/>
                  <a:gd name="T146" fmla="*/ 19 w 19"/>
                  <a:gd name="T147" fmla="*/ 19 h 1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9" h="19">
                    <a:moveTo>
                      <a:pt x="19" y="10"/>
                    </a:moveTo>
                    <a:lnTo>
                      <a:pt x="19" y="10"/>
                    </a:lnTo>
                    <a:lnTo>
                      <a:pt x="19" y="9"/>
                    </a:lnTo>
                    <a:lnTo>
                      <a:pt x="19" y="8"/>
                    </a:lnTo>
                    <a:lnTo>
                      <a:pt x="19" y="7"/>
                    </a:lnTo>
                    <a:lnTo>
                      <a:pt x="18" y="7"/>
                    </a:lnTo>
                    <a:lnTo>
                      <a:pt x="18" y="6"/>
                    </a:lnTo>
                    <a:lnTo>
                      <a:pt x="18" y="5"/>
                    </a:lnTo>
                    <a:lnTo>
                      <a:pt x="17" y="4"/>
                    </a:lnTo>
                    <a:lnTo>
                      <a:pt x="17" y="3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5" y="2"/>
                    </a:lnTo>
                    <a:lnTo>
                      <a:pt x="14" y="1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2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1" y="7"/>
                    </a:lnTo>
                    <a:lnTo>
                      <a:pt x="1" y="8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0" y="10"/>
                    </a:lnTo>
                    <a:lnTo>
                      <a:pt x="0" y="11"/>
                    </a:lnTo>
                    <a:lnTo>
                      <a:pt x="1" y="11"/>
                    </a:lnTo>
                    <a:lnTo>
                      <a:pt x="1" y="12"/>
                    </a:lnTo>
                    <a:lnTo>
                      <a:pt x="1" y="13"/>
                    </a:lnTo>
                    <a:lnTo>
                      <a:pt x="1" y="14"/>
                    </a:lnTo>
                    <a:lnTo>
                      <a:pt x="2" y="14"/>
                    </a:lnTo>
                    <a:lnTo>
                      <a:pt x="2" y="15"/>
                    </a:lnTo>
                    <a:lnTo>
                      <a:pt x="3" y="16"/>
                    </a:lnTo>
                    <a:lnTo>
                      <a:pt x="3" y="17"/>
                    </a:lnTo>
                    <a:lnTo>
                      <a:pt x="4" y="17"/>
                    </a:lnTo>
                    <a:lnTo>
                      <a:pt x="4" y="18"/>
                    </a:lnTo>
                    <a:lnTo>
                      <a:pt x="5" y="18"/>
                    </a:lnTo>
                    <a:lnTo>
                      <a:pt x="6" y="18"/>
                    </a:lnTo>
                    <a:lnTo>
                      <a:pt x="7" y="19"/>
                    </a:lnTo>
                    <a:lnTo>
                      <a:pt x="8" y="19"/>
                    </a:lnTo>
                    <a:lnTo>
                      <a:pt x="9" y="19"/>
                    </a:lnTo>
                    <a:lnTo>
                      <a:pt x="10" y="19"/>
                    </a:lnTo>
                    <a:lnTo>
                      <a:pt x="11" y="19"/>
                    </a:lnTo>
                    <a:lnTo>
                      <a:pt x="12" y="19"/>
                    </a:lnTo>
                    <a:lnTo>
                      <a:pt x="13" y="19"/>
                    </a:lnTo>
                    <a:lnTo>
                      <a:pt x="13" y="18"/>
                    </a:lnTo>
                    <a:lnTo>
                      <a:pt x="14" y="18"/>
                    </a:lnTo>
                    <a:lnTo>
                      <a:pt x="15" y="18"/>
                    </a:lnTo>
                    <a:lnTo>
                      <a:pt x="15" y="17"/>
                    </a:lnTo>
                    <a:lnTo>
                      <a:pt x="16" y="17"/>
                    </a:lnTo>
                    <a:lnTo>
                      <a:pt x="16" y="16"/>
                    </a:lnTo>
                    <a:lnTo>
                      <a:pt x="17" y="16"/>
                    </a:lnTo>
                    <a:lnTo>
                      <a:pt x="17" y="15"/>
                    </a:lnTo>
                    <a:lnTo>
                      <a:pt x="18" y="14"/>
                    </a:lnTo>
                    <a:lnTo>
                      <a:pt x="18" y="13"/>
                    </a:lnTo>
                    <a:lnTo>
                      <a:pt x="19" y="12"/>
                    </a:lnTo>
                    <a:lnTo>
                      <a:pt x="19" y="11"/>
                    </a:lnTo>
                    <a:lnTo>
                      <a:pt x="19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 cmpd="sng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n-US" sz="2000">
                  <a:latin typeface="+mj-lt"/>
                </a:endParaRPr>
              </a:p>
            </p:txBody>
          </p:sp>
          <p:sp>
            <p:nvSpPr>
              <p:cNvPr id="75" name="Freeform 62">
                <a:extLst>
                  <a:ext uri="{FF2B5EF4-FFF2-40B4-BE49-F238E27FC236}">
                    <a16:creationId xmlns:a16="http://schemas.microsoft.com/office/drawing/2014/main" id="{99343D99-CBA3-E02A-2966-B2A3E32FCC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75555" y="2419208"/>
                <a:ext cx="53198" cy="53198"/>
              </a:xfrm>
              <a:custGeom>
                <a:avLst/>
                <a:gdLst>
                  <a:gd name="T0" fmla="*/ 16540841 w 55"/>
                  <a:gd name="T1" fmla="*/ 7819087 h 55"/>
                  <a:gd name="T2" fmla="*/ 16240318 w 55"/>
                  <a:gd name="T3" fmla="*/ 6916969 h 55"/>
                  <a:gd name="T4" fmla="*/ 15939246 w 55"/>
                  <a:gd name="T5" fmla="*/ 5714328 h 55"/>
                  <a:gd name="T6" fmla="*/ 15638723 w 55"/>
                  <a:gd name="T7" fmla="*/ 4811662 h 55"/>
                  <a:gd name="T8" fmla="*/ 15037128 w 55"/>
                  <a:gd name="T9" fmla="*/ 3909544 h 55"/>
                  <a:gd name="T10" fmla="*/ 14435533 w 55"/>
                  <a:gd name="T11" fmla="*/ 3007426 h 55"/>
                  <a:gd name="T12" fmla="*/ 13833938 w 55"/>
                  <a:gd name="T13" fmla="*/ 2105308 h 55"/>
                  <a:gd name="T14" fmla="*/ 12931820 w 55"/>
                  <a:gd name="T15" fmla="*/ 1503713 h 55"/>
                  <a:gd name="T16" fmla="*/ 12029702 w 55"/>
                  <a:gd name="T17" fmla="*/ 902118 h 55"/>
                  <a:gd name="T18" fmla="*/ 10826513 w 55"/>
                  <a:gd name="T19" fmla="*/ 601595 h 55"/>
                  <a:gd name="T20" fmla="*/ 9924395 w 55"/>
                  <a:gd name="T21" fmla="*/ 300523 h 55"/>
                  <a:gd name="T22" fmla="*/ 8721754 w 55"/>
                  <a:gd name="T23" fmla="*/ 300523 h 55"/>
                  <a:gd name="T24" fmla="*/ 7819087 w 55"/>
                  <a:gd name="T25" fmla="*/ 300523 h 55"/>
                  <a:gd name="T26" fmla="*/ 6616446 w 55"/>
                  <a:gd name="T27" fmla="*/ 300523 h 55"/>
                  <a:gd name="T28" fmla="*/ 5714328 w 55"/>
                  <a:gd name="T29" fmla="*/ 601595 h 55"/>
                  <a:gd name="T30" fmla="*/ 4511138 w 55"/>
                  <a:gd name="T31" fmla="*/ 902118 h 55"/>
                  <a:gd name="T32" fmla="*/ 3609020 w 55"/>
                  <a:gd name="T33" fmla="*/ 1503713 h 55"/>
                  <a:gd name="T34" fmla="*/ 2706902 w 55"/>
                  <a:gd name="T35" fmla="*/ 2105308 h 55"/>
                  <a:gd name="T36" fmla="*/ 2105308 w 55"/>
                  <a:gd name="T37" fmla="*/ 3007426 h 55"/>
                  <a:gd name="T38" fmla="*/ 1503713 w 55"/>
                  <a:gd name="T39" fmla="*/ 3909544 h 55"/>
                  <a:gd name="T40" fmla="*/ 902118 w 55"/>
                  <a:gd name="T41" fmla="*/ 4811662 h 55"/>
                  <a:gd name="T42" fmla="*/ 601595 w 55"/>
                  <a:gd name="T43" fmla="*/ 5714328 h 55"/>
                  <a:gd name="T44" fmla="*/ 300523 w 55"/>
                  <a:gd name="T45" fmla="*/ 6916969 h 55"/>
                  <a:gd name="T46" fmla="*/ 0 w 55"/>
                  <a:gd name="T47" fmla="*/ 7819087 h 55"/>
                  <a:gd name="T48" fmla="*/ 0 w 55"/>
                  <a:gd name="T49" fmla="*/ 9022277 h 55"/>
                  <a:gd name="T50" fmla="*/ 300523 w 55"/>
                  <a:gd name="T51" fmla="*/ 9924395 h 55"/>
                  <a:gd name="T52" fmla="*/ 601595 w 55"/>
                  <a:gd name="T53" fmla="*/ 11127584 h 55"/>
                  <a:gd name="T54" fmla="*/ 902118 w 55"/>
                  <a:gd name="T55" fmla="*/ 12029702 h 55"/>
                  <a:gd name="T56" fmla="*/ 1503713 w 55"/>
                  <a:gd name="T57" fmla="*/ 12931820 h 55"/>
                  <a:gd name="T58" fmla="*/ 2105308 w 55"/>
                  <a:gd name="T59" fmla="*/ 13833938 h 55"/>
                  <a:gd name="T60" fmla="*/ 2706902 w 55"/>
                  <a:gd name="T61" fmla="*/ 14736605 h 55"/>
                  <a:gd name="T62" fmla="*/ 3609020 w 55"/>
                  <a:gd name="T63" fmla="*/ 15337651 h 55"/>
                  <a:gd name="T64" fmla="*/ 4511138 w 55"/>
                  <a:gd name="T65" fmla="*/ 15939246 h 55"/>
                  <a:gd name="T66" fmla="*/ 5714328 w 55"/>
                  <a:gd name="T67" fmla="*/ 16240318 h 55"/>
                  <a:gd name="T68" fmla="*/ 6616446 w 55"/>
                  <a:gd name="T69" fmla="*/ 16540841 h 55"/>
                  <a:gd name="T70" fmla="*/ 7819087 w 55"/>
                  <a:gd name="T71" fmla="*/ 16540841 h 55"/>
                  <a:gd name="T72" fmla="*/ 8721754 w 55"/>
                  <a:gd name="T73" fmla="*/ 16540841 h 55"/>
                  <a:gd name="T74" fmla="*/ 9924395 w 55"/>
                  <a:gd name="T75" fmla="*/ 16540841 h 55"/>
                  <a:gd name="T76" fmla="*/ 10826513 w 55"/>
                  <a:gd name="T77" fmla="*/ 16240318 h 55"/>
                  <a:gd name="T78" fmla="*/ 12029702 w 55"/>
                  <a:gd name="T79" fmla="*/ 15939246 h 55"/>
                  <a:gd name="T80" fmla="*/ 12931820 w 55"/>
                  <a:gd name="T81" fmla="*/ 15337651 h 55"/>
                  <a:gd name="T82" fmla="*/ 13833938 w 55"/>
                  <a:gd name="T83" fmla="*/ 14736605 h 55"/>
                  <a:gd name="T84" fmla="*/ 14435533 w 55"/>
                  <a:gd name="T85" fmla="*/ 13833938 h 55"/>
                  <a:gd name="T86" fmla="*/ 15037128 w 55"/>
                  <a:gd name="T87" fmla="*/ 12931820 h 55"/>
                  <a:gd name="T88" fmla="*/ 15638723 w 55"/>
                  <a:gd name="T89" fmla="*/ 12029702 h 55"/>
                  <a:gd name="T90" fmla="*/ 15939246 w 55"/>
                  <a:gd name="T91" fmla="*/ 11127584 h 55"/>
                  <a:gd name="T92" fmla="*/ 16240318 w 55"/>
                  <a:gd name="T93" fmla="*/ 9924395 h 55"/>
                  <a:gd name="T94" fmla="*/ 16540841 w 55"/>
                  <a:gd name="T95" fmla="*/ 9022277 h 5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55"/>
                  <a:gd name="T145" fmla="*/ 0 h 55"/>
                  <a:gd name="T146" fmla="*/ 55 w 55"/>
                  <a:gd name="T147" fmla="*/ 55 h 5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55" h="55">
                    <a:moveTo>
                      <a:pt x="55" y="28"/>
                    </a:moveTo>
                    <a:lnTo>
                      <a:pt x="55" y="26"/>
                    </a:lnTo>
                    <a:lnTo>
                      <a:pt x="55" y="24"/>
                    </a:lnTo>
                    <a:lnTo>
                      <a:pt x="54" y="23"/>
                    </a:lnTo>
                    <a:lnTo>
                      <a:pt x="54" y="21"/>
                    </a:lnTo>
                    <a:lnTo>
                      <a:pt x="53" y="19"/>
                    </a:lnTo>
                    <a:lnTo>
                      <a:pt x="53" y="17"/>
                    </a:lnTo>
                    <a:lnTo>
                      <a:pt x="52" y="16"/>
                    </a:lnTo>
                    <a:lnTo>
                      <a:pt x="51" y="14"/>
                    </a:lnTo>
                    <a:lnTo>
                      <a:pt x="50" y="13"/>
                    </a:lnTo>
                    <a:lnTo>
                      <a:pt x="49" y="11"/>
                    </a:lnTo>
                    <a:lnTo>
                      <a:pt x="48" y="10"/>
                    </a:lnTo>
                    <a:lnTo>
                      <a:pt x="47" y="9"/>
                    </a:lnTo>
                    <a:lnTo>
                      <a:pt x="46" y="7"/>
                    </a:lnTo>
                    <a:lnTo>
                      <a:pt x="44" y="6"/>
                    </a:lnTo>
                    <a:lnTo>
                      <a:pt x="43" y="5"/>
                    </a:lnTo>
                    <a:lnTo>
                      <a:pt x="41" y="4"/>
                    </a:lnTo>
                    <a:lnTo>
                      <a:pt x="40" y="3"/>
                    </a:lnTo>
                    <a:lnTo>
                      <a:pt x="38" y="3"/>
                    </a:lnTo>
                    <a:lnTo>
                      <a:pt x="36" y="2"/>
                    </a:lnTo>
                    <a:lnTo>
                      <a:pt x="35" y="1"/>
                    </a:lnTo>
                    <a:lnTo>
                      <a:pt x="33" y="1"/>
                    </a:lnTo>
                    <a:lnTo>
                      <a:pt x="31" y="1"/>
                    </a:lnTo>
                    <a:lnTo>
                      <a:pt x="29" y="1"/>
                    </a:lnTo>
                    <a:lnTo>
                      <a:pt x="27" y="0"/>
                    </a:lnTo>
                    <a:lnTo>
                      <a:pt x="26" y="1"/>
                    </a:lnTo>
                    <a:lnTo>
                      <a:pt x="24" y="1"/>
                    </a:lnTo>
                    <a:lnTo>
                      <a:pt x="22" y="1"/>
                    </a:lnTo>
                    <a:lnTo>
                      <a:pt x="20" y="1"/>
                    </a:lnTo>
                    <a:lnTo>
                      <a:pt x="19" y="2"/>
                    </a:lnTo>
                    <a:lnTo>
                      <a:pt x="17" y="3"/>
                    </a:lnTo>
                    <a:lnTo>
                      <a:pt x="15" y="3"/>
                    </a:lnTo>
                    <a:lnTo>
                      <a:pt x="14" y="4"/>
                    </a:lnTo>
                    <a:lnTo>
                      <a:pt x="12" y="5"/>
                    </a:lnTo>
                    <a:lnTo>
                      <a:pt x="11" y="6"/>
                    </a:lnTo>
                    <a:lnTo>
                      <a:pt x="9" y="7"/>
                    </a:lnTo>
                    <a:lnTo>
                      <a:pt x="8" y="9"/>
                    </a:lnTo>
                    <a:lnTo>
                      <a:pt x="7" y="10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4" y="14"/>
                    </a:lnTo>
                    <a:lnTo>
                      <a:pt x="3" y="16"/>
                    </a:lnTo>
                    <a:lnTo>
                      <a:pt x="2" y="17"/>
                    </a:lnTo>
                    <a:lnTo>
                      <a:pt x="2" y="19"/>
                    </a:lnTo>
                    <a:lnTo>
                      <a:pt x="1" y="21"/>
                    </a:lnTo>
                    <a:lnTo>
                      <a:pt x="1" y="23"/>
                    </a:lnTo>
                    <a:lnTo>
                      <a:pt x="0" y="24"/>
                    </a:lnTo>
                    <a:lnTo>
                      <a:pt x="0" y="26"/>
                    </a:lnTo>
                    <a:lnTo>
                      <a:pt x="0" y="28"/>
                    </a:lnTo>
                    <a:lnTo>
                      <a:pt x="0" y="30"/>
                    </a:lnTo>
                    <a:lnTo>
                      <a:pt x="0" y="31"/>
                    </a:lnTo>
                    <a:lnTo>
                      <a:pt x="1" y="33"/>
                    </a:lnTo>
                    <a:lnTo>
                      <a:pt x="1" y="35"/>
                    </a:lnTo>
                    <a:lnTo>
                      <a:pt x="2" y="37"/>
                    </a:lnTo>
                    <a:lnTo>
                      <a:pt x="2" y="38"/>
                    </a:lnTo>
                    <a:lnTo>
                      <a:pt x="3" y="40"/>
                    </a:lnTo>
                    <a:lnTo>
                      <a:pt x="4" y="42"/>
                    </a:lnTo>
                    <a:lnTo>
                      <a:pt x="5" y="43"/>
                    </a:lnTo>
                    <a:lnTo>
                      <a:pt x="6" y="45"/>
                    </a:lnTo>
                    <a:lnTo>
                      <a:pt x="7" y="46"/>
                    </a:lnTo>
                    <a:lnTo>
                      <a:pt x="8" y="47"/>
                    </a:lnTo>
                    <a:lnTo>
                      <a:pt x="9" y="49"/>
                    </a:lnTo>
                    <a:lnTo>
                      <a:pt x="11" y="50"/>
                    </a:lnTo>
                    <a:lnTo>
                      <a:pt x="12" y="51"/>
                    </a:lnTo>
                    <a:lnTo>
                      <a:pt x="14" y="52"/>
                    </a:lnTo>
                    <a:lnTo>
                      <a:pt x="15" y="53"/>
                    </a:lnTo>
                    <a:lnTo>
                      <a:pt x="17" y="53"/>
                    </a:lnTo>
                    <a:lnTo>
                      <a:pt x="19" y="54"/>
                    </a:lnTo>
                    <a:lnTo>
                      <a:pt x="20" y="54"/>
                    </a:lnTo>
                    <a:lnTo>
                      <a:pt x="22" y="55"/>
                    </a:lnTo>
                    <a:lnTo>
                      <a:pt x="24" y="55"/>
                    </a:lnTo>
                    <a:lnTo>
                      <a:pt x="26" y="55"/>
                    </a:lnTo>
                    <a:lnTo>
                      <a:pt x="27" y="55"/>
                    </a:lnTo>
                    <a:lnTo>
                      <a:pt x="29" y="55"/>
                    </a:lnTo>
                    <a:lnTo>
                      <a:pt x="31" y="55"/>
                    </a:lnTo>
                    <a:lnTo>
                      <a:pt x="33" y="55"/>
                    </a:lnTo>
                    <a:lnTo>
                      <a:pt x="35" y="54"/>
                    </a:lnTo>
                    <a:lnTo>
                      <a:pt x="36" y="54"/>
                    </a:lnTo>
                    <a:lnTo>
                      <a:pt x="38" y="53"/>
                    </a:lnTo>
                    <a:lnTo>
                      <a:pt x="40" y="53"/>
                    </a:lnTo>
                    <a:lnTo>
                      <a:pt x="41" y="52"/>
                    </a:lnTo>
                    <a:lnTo>
                      <a:pt x="43" y="51"/>
                    </a:lnTo>
                    <a:lnTo>
                      <a:pt x="44" y="50"/>
                    </a:lnTo>
                    <a:lnTo>
                      <a:pt x="46" y="49"/>
                    </a:lnTo>
                    <a:lnTo>
                      <a:pt x="47" y="47"/>
                    </a:lnTo>
                    <a:lnTo>
                      <a:pt x="48" y="46"/>
                    </a:lnTo>
                    <a:lnTo>
                      <a:pt x="49" y="45"/>
                    </a:lnTo>
                    <a:lnTo>
                      <a:pt x="50" y="43"/>
                    </a:lnTo>
                    <a:lnTo>
                      <a:pt x="51" y="42"/>
                    </a:lnTo>
                    <a:lnTo>
                      <a:pt x="52" y="40"/>
                    </a:lnTo>
                    <a:lnTo>
                      <a:pt x="53" y="38"/>
                    </a:lnTo>
                    <a:lnTo>
                      <a:pt x="53" y="37"/>
                    </a:lnTo>
                    <a:lnTo>
                      <a:pt x="54" y="35"/>
                    </a:lnTo>
                    <a:lnTo>
                      <a:pt x="54" y="33"/>
                    </a:lnTo>
                    <a:lnTo>
                      <a:pt x="55" y="31"/>
                    </a:lnTo>
                    <a:lnTo>
                      <a:pt x="55" y="30"/>
                    </a:lnTo>
                    <a:lnTo>
                      <a:pt x="55" y="28"/>
                    </a:lnTo>
                  </a:path>
                </a:pathLst>
              </a:custGeom>
              <a:noFill/>
              <a:ln w="9525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000">
                  <a:latin typeface="+mj-lt"/>
                </a:endParaRPr>
              </a:p>
            </p:txBody>
          </p:sp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5662F23C-B0DF-5132-212C-8A9912CF0365}"/>
                  </a:ext>
                </a:extLst>
              </p:cNvPr>
              <p:cNvGrpSpPr/>
              <p:nvPr/>
            </p:nvGrpSpPr>
            <p:grpSpPr>
              <a:xfrm>
                <a:off x="2954597" y="5583748"/>
                <a:ext cx="53198" cy="53198"/>
                <a:chOff x="2954597" y="5583748"/>
                <a:chExt cx="53198" cy="53198"/>
              </a:xfrm>
            </p:grpSpPr>
            <p:sp>
              <p:nvSpPr>
                <p:cNvPr id="77" name="Freeform 63">
                  <a:extLst>
                    <a:ext uri="{FF2B5EF4-FFF2-40B4-BE49-F238E27FC236}">
                      <a16:creationId xmlns:a16="http://schemas.microsoft.com/office/drawing/2014/main" id="{91C50696-1E85-7CAE-500A-B54BAFAE56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54597" y="5583748"/>
                  <a:ext cx="53198" cy="53198"/>
                </a:xfrm>
                <a:custGeom>
                  <a:avLst/>
                  <a:gdLst>
                    <a:gd name="T0" fmla="*/ 47881381 w 19"/>
                    <a:gd name="T1" fmla="*/ 25201145 h 19"/>
                    <a:gd name="T2" fmla="*/ 47881381 w 19"/>
                    <a:gd name="T3" fmla="*/ 22680237 h 19"/>
                    <a:gd name="T4" fmla="*/ 45362061 w 19"/>
                    <a:gd name="T5" fmla="*/ 17640008 h 19"/>
                    <a:gd name="T6" fmla="*/ 45362061 w 19"/>
                    <a:gd name="T7" fmla="*/ 15120687 h 19"/>
                    <a:gd name="T8" fmla="*/ 42841152 w 19"/>
                    <a:gd name="T9" fmla="*/ 12599779 h 19"/>
                    <a:gd name="T10" fmla="*/ 42841152 w 19"/>
                    <a:gd name="T11" fmla="*/ 10080458 h 19"/>
                    <a:gd name="T12" fmla="*/ 40321832 w 19"/>
                    <a:gd name="T13" fmla="*/ 7559550 h 19"/>
                    <a:gd name="T14" fmla="*/ 37800923 w 19"/>
                    <a:gd name="T15" fmla="*/ 5040229 h 19"/>
                    <a:gd name="T16" fmla="*/ 35281603 w 19"/>
                    <a:gd name="T17" fmla="*/ 2519321 h 19"/>
                    <a:gd name="T18" fmla="*/ 32760694 w 19"/>
                    <a:gd name="T19" fmla="*/ 2519321 h 19"/>
                    <a:gd name="T20" fmla="*/ 30241374 w 19"/>
                    <a:gd name="T21" fmla="*/ 2519321 h 19"/>
                    <a:gd name="T22" fmla="*/ 25201145 w 19"/>
                    <a:gd name="T23" fmla="*/ 0 h 19"/>
                    <a:gd name="T24" fmla="*/ 22680237 w 19"/>
                    <a:gd name="T25" fmla="*/ 0 h 19"/>
                    <a:gd name="T26" fmla="*/ 20160916 w 19"/>
                    <a:gd name="T27" fmla="*/ 0 h 19"/>
                    <a:gd name="T28" fmla="*/ 17640008 w 19"/>
                    <a:gd name="T29" fmla="*/ 2519321 h 19"/>
                    <a:gd name="T30" fmla="*/ 15120687 w 19"/>
                    <a:gd name="T31" fmla="*/ 2519321 h 19"/>
                    <a:gd name="T32" fmla="*/ 12599779 w 19"/>
                    <a:gd name="T33" fmla="*/ 2519321 h 19"/>
                    <a:gd name="T34" fmla="*/ 7559550 w 19"/>
                    <a:gd name="T35" fmla="*/ 5040229 h 19"/>
                    <a:gd name="T36" fmla="*/ 5040229 w 19"/>
                    <a:gd name="T37" fmla="*/ 7559550 h 19"/>
                    <a:gd name="T38" fmla="*/ 5040229 w 19"/>
                    <a:gd name="T39" fmla="*/ 10080458 h 19"/>
                    <a:gd name="T40" fmla="*/ 2519321 w 19"/>
                    <a:gd name="T41" fmla="*/ 12599779 h 19"/>
                    <a:gd name="T42" fmla="*/ 0 w 19"/>
                    <a:gd name="T43" fmla="*/ 15120687 h 19"/>
                    <a:gd name="T44" fmla="*/ 0 w 19"/>
                    <a:gd name="T45" fmla="*/ 17640008 h 19"/>
                    <a:gd name="T46" fmla="*/ 0 w 19"/>
                    <a:gd name="T47" fmla="*/ 22680237 h 19"/>
                    <a:gd name="T48" fmla="*/ 0 w 19"/>
                    <a:gd name="T49" fmla="*/ 25201145 h 19"/>
                    <a:gd name="T50" fmla="*/ 0 w 19"/>
                    <a:gd name="T51" fmla="*/ 27720465 h 19"/>
                    <a:gd name="T52" fmla="*/ 0 w 19"/>
                    <a:gd name="T53" fmla="*/ 30241374 h 19"/>
                    <a:gd name="T54" fmla="*/ 0 w 19"/>
                    <a:gd name="T55" fmla="*/ 32760694 h 19"/>
                    <a:gd name="T56" fmla="*/ 2519321 w 19"/>
                    <a:gd name="T57" fmla="*/ 35281603 h 19"/>
                    <a:gd name="T58" fmla="*/ 5040229 w 19"/>
                    <a:gd name="T59" fmla="*/ 40321832 h 19"/>
                    <a:gd name="T60" fmla="*/ 5040229 w 19"/>
                    <a:gd name="T61" fmla="*/ 42841152 h 19"/>
                    <a:gd name="T62" fmla="*/ 7559550 w 19"/>
                    <a:gd name="T63" fmla="*/ 42841152 h 19"/>
                    <a:gd name="T64" fmla="*/ 12599779 w 19"/>
                    <a:gd name="T65" fmla="*/ 45362061 h 19"/>
                    <a:gd name="T66" fmla="*/ 15120687 w 19"/>
                    <a:gd name="T67" fmla="*/ 47881381 h 19"/>
                    <a:gd name="T68" fmla="*/ 17640008 w 19"/>
                    <a:gd name="T69" fmla="*/ 47881381 h 19"/>
                    <a:gd name="T70" fmla="*/ 20160916 w 19"/>
                    <a:gd name="T71" fmla="*/ 47881381 h 19"/>
                    <a:gd name="T72" fmla="*/ 22680237 w 19"/>
                    <a:gd name="T73" fmla="*/ 47881381 h 19"/>
                    <a:gd name="T74" fmla="*/ 25201145 w 19"/>
                    <a:gd name="T75" fmla="*/ 47881381 h 19"/>
                    <a:gd name="T76" fmla="*/ 30241374 w 19"/>
                    <a:gd name="T77" fmla="*/ 47881381 h 19"/>
                    <a:gd name="T78" fmla="*/ 32760694 w 19"/>
                    <a:gd name="T79" fmla="*/ 47881381 h 19"/>
                    <a:gd name="T80" fmla="*/ 35281603 w 19"/>
                    <a:gd name="T81" fmla="*/ 45362061 h 19"/>
                    <a:gd name="T82" fmla="*/ 37800923 w 19"/>
                    <a:gd name="T83" fmla="*/ 42841152 h 19"/>
                    <a:gd name="T84" fmla="*/ 40321832 w 19"/>
                    <a:gd name="T85" fmla="*/ 42841152 h 19"/>
                    <a:gd name="T86" fmla="*/ 42841152 w 19"/>
                    <a:gd name="T87" fmla="*/ 40321832 h 19"/>
                    <a:gd name="T88" fmla="*/ 42841152 w 19"/>
                    <a:gd name="T89" fmla="*/ 35281603 h 19"/>
                    <a:gd name="T90" fmla="*/ 45362061 w 19"/>
                    <a:gd name="T91" fmla="*/ 32760694 h 19"/>
                    <a:gd name="T92" fmla="*/ 45362061 w 19"/>
                    <a:gd name="T93" fmla="*/ 30241374 h 19"/>
                    <a:gd name="T94" fmla="*/ 47881381 w 19"/>
                    <a:gd name="T95" fmla="*/ 27720465 h 19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19"/>
                    <a:gd name="T145" fmla="*/ 0 h 19"/>
                    <a:gd name="T146" fmla="*/ 19 w 19"/>
                    <a:gd name="T147" fmla="*/ 19 h 19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19" h="19">
                      <a:moveTo>
                        <a:pt x="19" y="10"/>
                      </a:moveTo>
                      <a:lnTo>
                        <a:pt x="19" y="10"/>
                      </a:lnTo>
                      <a:lnTo>
                        <a:pt x="19" y="9"/>
                      </a:lnTo>
                      <a:lnTo>
                        <a:pt x="18" y="8"/>
                      </a:lnTo>
                      <a:lnTo>
                        <a:pt x="18" y="7"/>
                      </a:lnTo>
                      <a:lnTo>
                        <a:pt x="18" y="6"/>
                      </a:lnTo>
                      <a:lnTo>
                        <a:pt x="17" y="5"/>
                      </a:lnTo>
                      <a:lnTo>
                        <a:pt x="17" y="4"/>
                      </a:lnTo>
                      <a:lnTo>
                        <a:pt x="16" y="3"/>
                      </a:lnTo>
                      <a:lnTo>
                        <a:pt x="15" y="3"/>
                      </a:lnTo>
                      <a:lnTo>
                        <a:pt x="15" y="2"/>
                      </a:lnTo>
                      <a:lnTo>
                        <a:pt x="14" y="2"/>
                      </a:lnTo>
                      <a:lnTo>
                        <a:pt x="14" y="1"/>
                      </a:lnTo>
                      <a:lnTo>
                        <a:pt x="13" y="1"/>
                      </a:lnTo>
                      <a:lnTo>
                        <a:pt x="12" y="1"/>
                      </a:lnTo>
                      <a:lnTo>
                        <a:pt x="11" y="0"/>
                      </a:lnTo>
                      <a:lnTo>
                        <a:pt x="10" y="0"/>
                      </a:lnTo>
                      <a:lnTo>
                        <a:pt x="9" y="0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7" y="1"/>
                      </a:lnTo>
                      <a:lnTo>
                        <a:pt x="6" y="1"/>
                      </a:lnTo>
                      <a:lnTo>
                        <a:pt x="5" y="1"/>
                      </a:lnTo>
                      <a:lnTo>
                        <a:pt x="4" y="2"/>
                      </a:lnTo>
                      <a:lnTo>
                        <a:pt x="3" y="2"/>
                      </a:lnTo>
                      <a:lnTo>
                        <a:pt x="3" y="3"/>
                      </a:lnTo>
                      <a:lnTo>
                        <a:pt x="2" y="3"/>
                      </a:lnTo>
                      <a:lnTo>
                        <a:pt x="2" y="4"/>
                      </a:lnTo>
                      <a:lnTo>
                        <a:pt x="1" y="5"/>
                      </a:lnTo>
                      <a:lnTo>
                        <a:pt x="1" y="6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0" y="9"/>
                      </a:lnTo>
                      <a:lnTo>
                        <a:pt x="0" y="10"/>
                      </a:lnTo>
                      <a:lnTo>
                        <a:pt x="0" y="11"/>
                      </a:lnTo>
                      <a:lnTo>
                        <a:pt x="0" y="12"/>
                      </a:lnTo>
                      <a:lnTo>
                        <a:pt x="0" y="13"/>
                      </a:lnTo>
                      <a:lnTo>
                        <a:pt x="1" y="14"/>
                      </a:lnTo>
                      <a:lnTo>
                        <a:pt x="1" y="15"/>
                      </a:lnTo>
                      <a:lnTo>
                        <a:pt x="2" y="16"/>
                      </a:lnTo>
                      <a:lnTo>
                        <a:pt x="2" y="17"/>
                      </a:lnTo>
                      <a:lnTo>
                        <a:pt x="3" y="17"/>
                      </a:lnTo>
                      <a:lnTo>
                        <a:pt x="4" y="18"/>
                      </a:lnTo>
                      <a:lnTo>
                        <a:pt x="5" y="18"/>
                      </a:lnTo>
                      <a:lnTo>
                        <a:pt x="6" y="19"/>
                      </a:lnTo>
                      <a:lnTo>
                        <a:pt x="7" y="19"/>
                      </a:lnTo>
                      <a:lnTo>
                        <a:pt x="8" y="19"/>
                      </a:lnTo>
                      <a:lnTo>
                        <a:pt x="9" y="19"/>
                      </a:lnTo>
                      <a:lnTo>
                        <a:pt x="10" y="19"/>
                      </a:lnTo>
                      <a:lnTo>
                        <a:pt x="11" y="19"/>
                      </a:lnTo>
                      <a:lnTo>
                        <a:pt x="12" y="19"/>
                      </a:lnTo>
                      <a:lnTo>
                        <a:pt x="13" y="19"/>
                      </a:lnTo>
                      <a:lnTo>
                        <a:pt x="13" y="18"/>
                      </a:lnTo>
                      <a:lnTo>
                        <a:pt x="14" y="18"/>
                      </a:lnTo>
                      <a:lnTo>
                        <a:pt x="15" y="17"/>
                      </a:lnTo>
                      <a:lnTo>
                        <a:pt x="16" y="17"/>
                      </a:lnTo>
                      <a:lnTo>
                        <a:pt x="16" y="16"/>
                      </a:lnTo>
                      <a:lnTo>
                        <a:pt x="17" y="16"/>
                      </a:lnTo>
                      <a:lnTo>
                        <a:pt x="17" y="15"/>
                      </a:lnTo>
                      <a:lnTo>
                        <a:pt x="17" y="14"/>
                      </a:lnTo>
                      <a:lnTo>
                        <a:pt x="18" y="14"/>
                      </a:lnTo>
                      <a:lnTo>
                        <a:pt x="18" y="13"/>
                      </a:lnTo>
                      <a:lnTo>
                        <a:pt x="18" y="12"/>
                      </a:lnTo>
                      <a:lnTo>
                        <a:pt x="19" y="11"/>
                      </a:lnTo>
                      <a:lnTo>
                        <a:pt x="19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mpd="sng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US" sz="2000">
                    <a:latin typeface="+mj-lt"/>
                  </a:endParaRPr>
                </a:p>
              </p:txBody>
            </p:sp>
            <p:sp>
              <p:nvSpPr>
                <p:cNvPr id="78" name="Freeform 64">
                  <a:extLst>
                    <a:ext uri="{FF2B5EF4-FFF2-40B4-BE49-F238E27FC236}">
                      <a16:creationId xmlns:a16="http://schemas.microsoft.com/office/drawing/2014/main" id="{F43CBA16-73D5-2525-5365-06B4394EF5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54597" y="5583748"/>
                  <a:ext cx="53198" cy="53198"/>
                </a:xfrm>
                <a:custGeom>
                  <a:avLst/>
                  <a:gdLst>
                    <a:gd name="T0" fmla="*/ 16540841 w 55"/>
                    <a:gd name="T1" fmla="*/ 7518564 h 55"/>
                    <a:gd name="T2" fmla="*/ 16240318 w 55"/>
                    <a:gd name="T3" fmla="*/ 6616446 h 55"/>
                    <a:gd name="T4" fmla="*/ 15939246 w 55"/>
                    <a:gd name="T5" fmla="*/ 5413256 h 55"/>
                    <a:gd name="T6" fmla="*/ 15638723 w 55"/>
                    <a:gd name="T7" fmla="*/ 4511138 h 55"/>
                    <a:gd name="T8" fmla="*/ 15037128 w 55"/>
                    <a:gd name="T9" fmla="*/ 3609020 h 55"/>
                    <a:gd name="T10" fmla="*/ 14435533 w 55"/>
                    <a:gd name="T11" fmla="*/ 2706902 h 55"/>
                    <a:gd name="T12" fmla="*/ 13833938 w 55"/>
                    <a:gd name="T13" fmla="*/ 2105308 h 55"/>
                    <a:gd name="T14" fmla="*/ 12931820 w 55"/>
                    <a:gd name="T15" fmla="*/ 1203190 h 55"/>
                    <a:gd name="T16" fmla="*/ 12029702 w 55"/>
                    <a:gd name="T17" fmla="*/ 902118 h 55"/>
                    <a:gd name="T18" fmla="*/ 10826513 w 55"/>
                    <a:gd name="T19" fmla="*/ 300523 h 55"/>
                    <a:gd name="T20" fmla="*/ 9924395 w 55"/>
                    <a:gd name="T21" fmla="*/ 0 h 55"/>
                    <a:gd name="T22" fmla="*/ 8721754 w 55"/>
                    <a:gd name="T23" fmla="*/ 0 h 55"/>
                    <a:gd name="T24" fmla="*/ 7819087 w 55"/>
                    <a:gd name="T25" fmla="*/ 0 h 55"/>
                    <a:gd name="T26" fmla="*/ 6616446 w 55"/>
                    <a:gd name="T27" fmla="*/ 0 h 55"/>
                    <a:gd name="T28" fmla="*/ 5714328 w 55"/>
                    <a:gd name="T29" fmla="*/ 300523 h 55"/>
                    <a:gd name="T30" fmla="*/ 4511138 w 55"/>
                    <a:gd name="T31" fmla="*/ 902118 h 55"/>
                    <a:gd name="T32" fmla="*/ 3609020 w 55"/>
                    <a:gd name="T33" fmla="*/ 1203190 h 55"/>
                    <a:gd name="T34" fmla="*/ 2706902 w 55"/>
                    <a:gd name="T35" fmla="*/ 2105308 h 55"/>
                    <a:gd name="T36" fmla="*/ 2105308 w 55"/>
                    <a:gd name="T37" fmla="*/ 2706902 h 55"/>
                    <a:gd name="T38" fmla="*/ 1503713 w 55"/>
                    <a:gd name="T39" fmla="*/ 3609020 h 55"/>
                    <a:gd name="T40" fmla="*/ 902118 w 55"/>
                    <a:gd name="T41" fmla="*/ 4511138 h 55"/>
                    <a:gd name="T42" fmla="*/ 300523 w 55"/>
                    <a:gd name="T43" fmla="*/ 5413256 h 55"/>
                    <a:gd name="T44" fmla="*/ 300523 w 55"/>
                    <a:gd name="T45" fmla="*/ 6616446 h 55"/>
                    <a:gd name="T46" fmla="*/ 0 w 55"/>
                    <a:gd name="T47" fmla="*/ 7518564 h 55"/>
                    <a:gd name="T48" fmla="*/ 0 w 55"/>
                    <a:gd name="T49" fmla="*/ 8721754 h 55"/>
                    <a:gd name="T50" fmla="*/ 300523 w 55"/>
                    <a:gd name="T51" fmla="*/ 9924395 h 55"/>
                    <a:gd name="T52" fmla="*/ 300523 w 55"/>
                    <a:gd name="T53" fmla="*/ 10826513 h 55"/>
                    <a:gd name="T54" fmla="*/ 902118 w 55"/>
                    <a:gd name="T55" fmla="*/ 11729179 h 55"/>
                    <a:gd name="T56" fmla="*/ 1503713 w 55"/>
                    <a:gd name="T57" fmla="*/ 12631297 h 55"/>
                    <a:gd name="T58" fmla="*/ 2105308 w 55"/>
                    <a:gd name="T59" fmla="*/ 13533415 h 55"/>
                    <a:gd name="T60" fmla="*/ 2706902 w 55"/>
                    <a:gd name="T61" fmla="*/ 14435533 h 55"/>
                    <a:gd name="T62" fmla="*/ 3609020 w 55"/>
                    <a:gd name="T63" fmla="*/ 15037128 h 55"/>
                    <a:gd name="T64" fmla="*/ 4511138 w 55"/>
                    <a:gd name="T65" fmla="*/ 15638723 h 55"/>
                    <a:gd name="T66" fmla="*/ 5714328 w 55"/>
                    <a:gd name="T67" fmla="*/ 15939246 h 55"/>
                    <a:gd name="T68" fmla="*/ 6616446 w 55"/>
                    <a:gd name="T69" fmla="*/ 16240318 h 55"/>
                    <a:gd name="T70" fmla="*/ 7819087 w 55"/>
                    <a:gd name="T71" fmla="*/ 16540841 h 55"/>
                    <a:gd name="T72" fmla="*/ 8721754 w 55"/>
                    <a:gd name="T73" fmla="*/ 16540841 h 55"/>
                    <a:gd name="T74" fmla="*/ 9924395 w 55"/>
                    <a:gd name="T75" fmla="*/ 16240318 h 55"/>
                    <a:gd name="T76" fmla="*/ 10826513 w 55"/>
                    <a:gd name="T77" fmla="*/ 15939246 h 55"/>
                    <a:gd name="T78" fmla="*/ 12029702 w 55"/>
                    <a:gd name="T79" fmla="*/ 15638723 h 55"/>
                    <a:gd name="T80" fmla="*/ 12931820 w 55"/>
                    <a:gd name="T81" fmla="*/ 15037128 h 55"/>
                    <a:gd name="T82" fmla="*/ 13833938 w 55"/>
                    <a:gd name="T83" fmla="*/ 14435533 h 55"/>
                    <a:gd name="T84" fmla="*/ 14435533 w 55"/>
                    <a:gd name="T85" fmla="*/ 13533415 h 55"/>
                    <a:gd name="T86" fmla="*/ 15037128 w 55"/>
                    <a:gd name="T87" fmla="*/ 12631297 h 55"/>
                    <a:gd name="T88" fmla="*/ 15638723 w 55"/>
                    <a:gd name="T89" fmla="*/ 11729179 h 55"/>
                    <a:gd name="T90" fmla="*/ 15939246 w 55"/>
                    <a:gd name="T91" fmla="*/ 10826513 h 55"/>
                    <a:gd name="T92" fmla="*/ 16240318 w 55"/>
                    <a:gd name="T93" fmla="*/ 9924395 h 55"/>
                    <a:gd name="T94" fmla="*/ 16540841 w 55"/>
                    <a:gd name="T95" fmla="*/ 8721754 h 55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55"/>
                    <a:gd name="T145" fmla="*/ 0 h 55"/>
                    <a:gd name="T146" fmla="*/ 55 w 55"/>
                    <a:gd name="T147" fmla="*/ 55 h 55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55" h="55">
                      <a:moveTo>
                        <a:pt x="55" y="27"/>
                      </a:moveTo>
                      <a:lnTo>
                        <a:pt x="55" y="25"/>
                      </a:lnTo>
                      <a:lnTo>
                        <a:pt x="55" y="24"/>
                      </a:lnTo>
                      <a:lnTo>
                        <a:pt x="54" y="22"/>
                      </a:lnTo>
                      <a:lnTo>
                        <a:pt x="54" y="20"/>
                      </a:lnTo>
                      <a:lnTo>
                        <a:pt x="53" y="18"/>
                      </a:lnTo>
                      <a:lnTo>
                        <a:pt x="53" y="17"/>
                      </a:lnTo>
                      <a:lnTo>
                        <a:pt x="52" y="15"/>
                      </a:lnTo>
                      <a:lnTo>
                        <a:pt x="51" y="13"/>
                      </a:lnTo>
                      <a:lnTo>
                        <a:pt x="50" y="12"/>
                      </a:lnTo>
                      <a:lnTo>
                        <a:pt x="49" y="11"/>
                      </a:lnTo>
                      <a:lnTo>
                        <a:pt x="48" y="9"/>
                      </a:lnTo>
                      <a:lnTo>
                        <a:pt x="47" y="8"/>
                      </a:lnTo>
                      <a:lnTo>
                        <a:pt x="46" y="7"/>
                      </a:lnTo>
                      <a:lnTo>
                        <a:pt x="44" y="5"/>
                      </a:lnTo>
                      <a:lnTo>
                        <a:pt x="43" y="4"/>
                      </a:lnTo>
                      <a:lnTo>
                        <a:pt x="41" y="3"/>
                      </a:lnTo>
                      <a:lnTo>
                        <a:pt x="40" y="3"/>
                      </a:lnTo>
                      <a:lnTo>
                        <a:pt x="38" y="2"/>
                      </a:ln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33" y="0"/>
                      </a:lnTo>
                      <a:lnTo>
                        <a:pt x="31" y="0"/>
                      </a:lnTo>
                      <a:lnTo>
                        <a:pt x="29" y="0"/>
                      </a:lnTo>
                      <a:lnTo>
                        <a:pt x="27" y="0"/>
                      </a:lnTo>
                      <a:lnTo>
                        <a:pt x="26" y="0"/>
                      </a:lnTo>
                      <a:lnTo>
                        <a:pt x="24" y="0"/>
                      </a:lnTo>
                      <a:lnTo>
                        <a:pt x="22" y="0"/>
                      </a:lnTo>
                      <a:lnTo>
                        <a:pt x="20" y="1"/>
                      </a:lnTo>
                      <a:lnTo>
                        <a:pt x="19" y="1"/>
                      </a:lnTo>
                      <a:lnTo>
                        <a:pt x="17" y="2"/>
                      </a:lnTo>
                      <a:lnTo>
                        <a:pt x="15" y="3"/>
                      </a:lnTo>
                      <a:lnTo>
                        <a:pt x="14" y="3"/>
                      </a:lnTo>
                      <a:lnTo>
                        <a:pt x="12" y="4"/>
                      </a:lnTo>
                      <a:lnTo>
                        <a:pt x="11" y="5"/>
                      </a:lnTo>
                      <a:lnTo>
                        <a:pt x="9" y="7"/>
                      </a:lnTo>
                      <a:lnTo>
                        <a:pt x="8" y="8"/>
                      </a:lnTo>
                      <a:lnTo>
                        <a:pt x="7" y="9"/>
                      </a:lnTo>
                      <a:lnTo>
                        <a:pt x="6" y="11"/>
                      </a:lnTo>
                      <a:lnTo>
                        <a:pt x="5" y="12"/>
                      </a:lnTo>
                      <a:lnTo>
                        <a:pt x="4" y="13"/>
                      </a:lnTo>
                      <a:lnTo>
                        <a:pt x="3" y="15"/>
                      </a:lnTo>
                      <a:lnTo>
                        <a:pt x="2" y="17"/>
                      </a:lnTo>
                      <a:lnTo>
                        <a:pt x="1" y="18"/>
                      </a:lnTo>
                      <a:lnTo>
                        <a:pt x="1" y="20"/>
                      </a:lnTo>
                      <a:lnTo>
                        <a:pt x="1" y="22"/>
                      </a:lnTo>
                      <a:lnTo>
                        <a:pt x="0" y="24"/>
                      </a:lnTo>
                      <a:lnTo>
                        <a:pt x="0" y="25"/>
                      </a:lnTo>
                      <a:lnTo>
                        <a:pt x="0" y="27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1" y="33"/>
                      </a:lnTo>
                      <a:lnTo>
                        <a:pt x="1" y="34"/>
                      </a:lnTo>
                      <a:lnTo>
                        <a:pt x="1" y="36"/>
                      </a:lnTo>
                      <a:lnTo>
                        <a:pt x="2" y="38"/>
                      </a:lnTo>
                      <a:lnTo>
                        <a:pt x="3" y="39"/>
                      </a:lnTo>
                      <a:lnTo>
                        <a:pt x="4" y="41"/>
                      </a:lnTo>
                      <a:lnTo>
                        <a:pt x="5" y="42"/>
                      </a:lnTo>
                      <a:lnTo>
                        <a:pt x="6" y="44"/>
                      </a:lnTo>
                      <a:lnTo>
                        <a:pt x="7" y="45"/>
                      </a:lnTo>
                      <a:lnTo>
                        <a:pt x="8" y="47"/>
                      </a:lnTo>
                      <a:lnTo>
                        <a:pt x="9" y="48"/>
                      </a:lnTo>
                      <a:lnTo>
                        <a:pt x="11" y="49"/>
                      </a:lnTo>
                      <a:lnTo>
                        <a:pt x="12" y="50"/>
                      </a:lnTo>
                      <a:lnTo>
                        <a:pt x="14" y="51"/>
                      </a:lnTo>
                      <a:lnTo>
                        <a:pt x="15" y="52"/>
                      </a:lnTo>
                      <a:lnTo>
                        <a:pt x="17" y="53"/>
                      </a:lnTo>
                      <a:lnTo>
                        <a:pt x="19" y="53"/>
                      </a:lnTo>
                      <a:lnTo>
                        <a:pt x="20" y="54"/>
                      </a:lnTo>
                      <a:lnTo>
                        <a:pt x="22" y="54"/>
                      </a:lnTo>
                      <a:lnTo>
                        <a:pt x="24" y="54"/>
                      </a:lnTo>
                      <a:lnTo>
                        <a:pt x="26" y="55"/>
                      </a:lnTo>
                      <a:lnTo>
                        <a:pt x="27" y="55"/>
                      </a:lnTo>
                      <a:lnTo>
                        <a:pt x="29" y="55"/>
                      </a:lnTo>
                      <a:lnTo>
                        <a:pt x="31" y="54"/>
                      </a:lnTo>
                      <a:lnTo>
                        <a:pt x="33" y="54"/>
                      </a:lnTo>
                      <a:lnTo>
                        <a:pt x="35" y="54"/>
                      </a:lnTo>
                      <a:lnTo>
                        <a:pt x="36" y="53"/>
                      </a:lnTo>
                      <a:lnTo>
                        <a:pt x="38" y="53"/>
                      </a:lnTo>
                      <a:lnTo>
                        <a:pt x="40" y="52"/>
                      </a:lnTo>
                      <a:lnTo>
                        <a:pt x="41" y="51"/>
                      </a:lnTo>
                      <a:lnTo>
                        <a:pt x="43" y="50"/>
                      </a:lnTo>
                      <a:lnTo>
                        <a:pt x="44" y="49"/>
                      </a:lnTo>
                      <a:lnTo>
                        <a:pt x="46" y="48"/>
                      </a:lnTo>
                      <a:lnTo>
                        <a:pt x="47" y="47"/>
                      </a:lnTo>
                      <a:lnTo>
                        <a:pt x="48" y="45"/>
                      </a:lnTo>
                      <a:lnTo>
                        <a:pt x="49" y="44"/>
                      </a:lnTo>
                      <a:lnTo>
                        <a:pt x="50" y="42"/>
                      </a:lnTo>
                      <a:lnTo>
                        <a:pt x="51" y="41"/>
                      </a:lnTo>
                      <a:lnTo>
                        <a:pt x="52" y="39"/>
                      </a:lnTo>
                      <a:lnTo>
                        <a:pt x="53" y="38"/>
                      </a:lnTo>
                      <a:lnTo>
                        <a:pt x="53" y="36"/>
                      </a:lnTo>
                      <a:lnTo>
                        <a:pt x="54" y="34"/>
                      </a:lnTo>
                      <a:lnTo>
                        <a:pt x="54" y="33"/>
                      </a:lnTo>
                      <a:lnTo>
                        <a:pt x="55" y="31"/>
                      </a:lnTo>
                      <a:lnTo>
                        <a:pt x="55" y="29"/>
                      </a:lnTo>
                      <a:lnTo>
                        <a:pt x="55" y="27"/>
                      </a:lnTo>
                    </a:path>
                  </a:pathLst>
                </a:custGeom>
                <a:noFill/>
                <a:ln w="9525" cmpd="sng">
                  <a:solidFill>
                    <a:srgbClr val="000000"/>
                  </a:solidFill>
                  <a:bevel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2000">
                    <a:latin typeface="+mj-lt"/>
                  </a:endParaRPr>
                </a:p>
              </p:txBody>
            </p:sp>
          </p:grp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C9456A77-5556-E266-6FCE-F41A9B850A6B}"/>
                </a:ext>
              </a:extLst>
            </p:cNvPr>
            <p:cNvGrpSpPr/>
            <p:nvPr/>
          </p:nvGrpSpPr>
          <p:grpSpPr>
            <a:xfrm>
              <a:off x="1515436" y="3167412"/>
              <a:ext cx="3687501" cy="775581"/>
              <a:chOff x="1515436" y="3167412"/>
              <a:chExt cx="3687501" cy="775581"/>
            </a:xfrm>
          </p:grpSpPr>
          <p:sp>
            <p:nvSpPr>
              <p:cNvPr id="68" name="Line 60">
                <a:extLst>
                  <a:ext uri="{FF2B5EF4-FFF2-40B4-BE49-F238E27FC236}">
                    <a16:creationId xmlns:a16="http://schemas.microsoft.com/office/drawing/2014/main" id="{6AC765B6-D3E3-01A2-4F8F-500CFE81CD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40634" y="3195411"/>
                <a:ext cx="3634305" cy="7223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00" dirty="0">
                  <a:latin typeface="+mj-lt"/>
                </a:endParaRPr>
              </a:p>
            </p:txBody>
          </p:sp>
          <p:sp>
            <p:nvSpPr>
              <p:cNvPr id="69" name="Freeform 65">
                <a:extLst>
                  <a:ext uri="{FF2B5EF4-FFF2-40B4-BE49-F238E27FC236}">
                    <a16:creationId xmlns:a16="http://schemas.microsoft.com/office/drawing/2014/main" id="{48F5BA01-541C-9474-EFC0-9290A97386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5436" y="3889793"/>
                <a:ext cx="50399" cy="53200"/>
              </a:xfrm>
              <a:custGeom>
                <a:avLst/>
                <a:gdLst>
                  <a:gd name="T0" fmla="*/ 45362813 w 18"/>
                  <a:gd name="T1" fmla="*/ 25201980 h 19"/>
                  <a:gd name="T2" fmla="*/ 45362813 w 18"/>
                  <a:gd name="T3" fmla="*/ 20161584 h 19"/>
                  <a:gd name="T4" fmla="*/ 45362813 w 18"/>
                  <a:gd name="T5" fmla="*/ 17642180 h 19"/>
                  <a:gd name="T6" fmla="*/ 45362813 w 18"/>
                  <a:gd name="T7" fmla="*/ 15121188 h 19"/>
                  <a:gd name="T8" fmla="*/ 42843450 w 18"/>
                  <a:gd name="T9" fmla="*/ 12601784 h 19"/>
                  <a:gd name="T10" fmla="*/ 40322500 w 18"/>
                  <a:gd name="T11" fmla="*/ 10080792 h 19"/>
                  <a:gd name="T12" fmla="*/ 40322500 w 18"/>
                  <a:gd name="T13" fmla="*/ 7561388 h 19"/>
                  <a:gd name="T14" fmla="*/ 37801550 w 18"/>
                  <a:gd name="T15" fmla="*/ 5040396 h 19"/>
                  <a:gd name="T16" fmla="*/ 35282188 w 18"/>
                  <a:gd name="T17" fmla="*/ 2520992 h 19"/>
                  <a:gd name="T18" fmla="*/ 32761238 w 18"/>
                  <a:gd name="T19" fmla="*/ 2520992 h 19"/>
                  <a:gd name="T20" fmla="*/ 27720925 w 18"/>
                  <a:gd name="T21" fmla="*/ 0 h 19"/>
                  <a:gd name="T22" fmla="*/ 25201563 w 18"/>
                  <a:gd name="T23" fmla="*/ 0 h 19"/>
                  <a:gd name="T24" fmla="*/ 22682200 w 18"/>
                  <a:gd name="T25" fmla="*/ 0 h 19"/>
                  <a:gd name="T26" fmla="*/ 20161250 w 18"/>
                  <a:gd name="T27" fmla="*/ 0 h 19"/>
                  <a:gd name="T28" fmla="*/ 15120938 w 18"/>
                  <a:gd name="T29" fmla="*/ 0 h 19"/>
                  <a:gd name="T30" fmla="*/ 12599988 w 18"/>
                  <a:gd name="T31" fmla="*/ 2520992 h 19"/>
                  <a:gd name="T32" fmla="*/ 10080625 w 18"/>
                  <a:gd name="T33" fmla="*/ 2520992 h 19"/>
                  <a:gd name="T34" fmla="*/ 7559675 w 18"/>
                  <a:gd name="T35" fmla="*/ 5040396 h 19"/>
                  <a:gd name="T36" fmla="*/ 5040313 w 18"/>
                  <a:gd name="T37" fmla="*/ 7561388 h 19"/>
                  <a:gd name="T38" fmla="*/ 5040313 w 18"/>
                  <a:gd name="T39" fmla="*/ 10080792 h 19"/>
                  <a:gd name="T40" fmla="*/ 2520950 w 18"/>
                  <a:gd name="T41" fmla="*/ 12601784 h 19"/>
                  <a:gd name="T42" fmla="*/ 0 w 18"/>
                  <a:gd name="T43" fmla="*/ 15121188 h 19"/>
                  <a:gd name="T44" fmla="*/ 0 w 18"/>
                  <a:gd name="T45" fmla="*/ 17642180 h 19"/>
                  <a:gd name="T46" fmla="*/ 0 w 18"/>
                  <a:gd name="T47" fmla="*/ 20161584 h 19"/>
                  <a:gd name="T48" fmla="*/ 0 w 18"/>
                  <a:gd name="T49" fmla="*/ 25201980 h 19"/>
                  <a:gd name="T50" fmla="*/ 0 w 18"/>
                  <a:gd name="T51" fmla="*/ 27722972 h 19"/>
                  <a:gd name="T52" fmla="*/ 0 w 18"/>
                  <a:gd name="T53" fmla="*/ 30242376 h 19"/>
                  <a:gd name="T54" fmla="*/ 0 w 18"/>
                  <a:gd name="T55" fmla="*/ 32763368 h 19"/>
                  <a:gd name="T56" fmla="*/ 2520950 w 18"/>
                  <a:gd name="T57" fmla="*/ 35282772 h 19"/>
                  <a:gd name="T58" fmla="*/ 5040313 w 18"/>
                  <a:gd name="T59" fmla="*/ 37803764 h 19"/>
                  <a:gd name="T60" fmla="*/ 5040313 w 18"/>
                  <a:gd name="T61" fmla="*/ 40323168 h 19"/>
                  <a:gd name="T62" fmla="*/ 7559675 w 18"/>
                  <a:gd name="T63" fmla="*/ 42844160 h 19"/>
                  <a:gd name="T64" fmla="*/ 10080625 w 18"/>
                  <a:gd name="T65" fmla="*/ 42844160 h 19"/>
                  <a:gd name="T66" fmla="*/ 12599988 w 18"/>
                  <a:gd name="T67" fmla="*/ 45363564 h 19"/>
                  <a:gd name="T68" fmla="*/ 15120938 w 18"/>
                  <a:gd name="T69" fmla="*/ 45363564 h 19"/>
                  <a:gd name="T70" fmla="*/ 20161250 w 18"/>
                  <a:gd name="T71" fmla="*/ 47884556 h 19"/>
                  <a:gd name="T72" fmla="*/ 22682200 w 18"/>
                  <a:gd name="T73" fmla="*/ 47884556 h 19"/>
                  <a:gd name="T74" fmla="*/ 25201563 w 18"/>
                  <a:gd name="T75" fmla="*/ 47884556 h 19"/>
                  <a:gd name="T76" fmla="*/ 27720925 w 18"/>
                  <a:gd name="T77" fmla="*/ 45363564 h 19"/>
                  <a:gd name="T78" fmla="*/ 32761238 w 18"/>
                  <a:gd name="T79" fmla="*/ 45363564 h 19"/>
                  <a:gd name="T80" fmla="*/ 35282188 w 18"/>
                  <a:gd name="T81" fmla="*/ 42844160 h 19"/>
                  <a:gd name="T82" fmla="*/ 37801550 w 18"/>
                  <a:gd name="T83" fmla="*/ 42844160 h 19"/>
                  <a:gd name="T84" fmla="*/ 40322500 w 18"/>
                  <a:gd name="T85" fmla="*/ 40323168 h 19"/>
                  <a:gd name="T86" fmla="*/ 40322500 w 18"/>
                  <a:gd name="T87" fmla="*/ 37803764 h 19"/>
                  <a:gd name="T88" fmla="*/ 42843450 w 18"/>
                  <a:gd name="T89" fmla="*/ 35282772 h 19"/>
                  <a:gd name="T90" fmla="*/ 45362813 w 18"/>
                  <a:gd name="T91" fmla="*/ 32763368 h 19"/>
                  <a:gd name="T92" fmla="*/ 45362813 w 18"/>
                  <a:gd name="T93" fmla="*/ 30242376 h 19"/>
                  <a:gd name="T94" fmla="*/ 45362813 w 18"/>
                  <a:gd name="T95" fmla="*/ 27722972 h 1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8"/>
                  <a:gd name="T145" fmla="*/ 0 h 19"/>
                  <a:gd name="T146" fmla="*/ 18 w 18"/>
                  <a:gd name="T147" fmla="*/ 19 h 1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8" h="19">
                    <a:moveTo>
                      <a:pt x="18" y="10"/>
                    </a:moveTo>
                    <a:lnTo>
                      <a:pt x="18" y="10"/>
                    </a:lnTo>
                    <a:lnTo>
                      <a:pt x="18" y="9"/>
                    </a:lnTo>
                    <a:lnTo>
                      <a:pt x="18" y="8"/>
                    </a:lnTo>
                    <a:lnTo>
                      <a:pt x="18" y="7"/>
                    </a:lnTo>
                    <a:lnTo>
                      <a:pt x="18" y="6"/>
                    </a:lnTo>
                    <a:lnTo>
                      <a:pt x="17" y="5"/>
                    </a:lnTo>
                    <a:lnTo>
                      <a:pt x="17" y="4"/>
                    </a:lnTo>
                    <a:lnTo>
                      <a:pt x="16" y="4"/>
                    </a:lnTo>
                    <a:lnTo>
                      <a:pt x="16" y="3"/>
                    </a:lnTo>
                    <a:lnTo>
                      <a:pt x="15" y="2"/>
                    </a:lnTo>
                    <a:lnTo>
                      <a:pt x="14" y="2"/>
                    </a:lnTo>
                    <a:lnTo>
                      <a:pt x="14" y="1"/>
                    </a:lnTo>
                    <a:lnTo>
                      <a:pt x="13" y="1"/>
                    </a:lnTo>
                    <a:lnTo>
                      <a:pt x="12" y="1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0" y="10"/>
                    </a:lnTo>
                    <a:lnTo>
                      <a:pt x="0" y="11"/>
                    </a:lnTo>
                    <a:lnTo>
                      <a:pt x="0" y="12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1" y="15"/>
                    </a:lnTo>
                    <a:lnTo>
                      <a:pt x="2" y="15"/>
                    </a:lnTo>
                    <a:lnTo>
                      <a:pt x="2" y="16"/>
                    </a:lnTo>
                    <a:lnTo>
                      <a:pt x="3" y="16"/>
                    </a:lnTo>
                    <a:lnTo>
                      <a:pt x="3" y="17"/>
                    </a:lnTo>
                    <a:lnTo>
                      <a:pt x="4" y="17"/>
                    </a:lnTo>
                    <a:lnTo>
                      <a:pt x="5" y="18"/>
                    </a:lnTo>
                    <a:lnTo>
                      <a:pt x="6" y="18"/>
                    </a:lnTo>
                    <a:lnTo>
                      <a:pt x="7" y="18"/>
                    </a:lnTo>
                    <a:lnTo>
                      <a:pt x="8" y="19"/>
                    </a:lnTo>
                    <a:lnTo>
                      <a:pt x="9" y="19"/>
                    </a:lnTo>
                    <a:lnTo>
                      <a:pt x="10" y="19"/>
                    </a:lnTo>
                    <a:lnTo>
                      <a:pt x="11" y="18"/>
                    </a:lnTo>
                    <a:lnTo>
                      <a:pt x="12" y="18"/>
                    </a:lnTo>
                    <a:lnTo>
                      <a:pt x="13" y="18"/>
                    </a:lnTo>
                    <a:lnTo>
                      <a:pt x="14" y="17"/>
                    </a:lnTo>
                    <a:lnTo>
                      <a:pt x="15" y="17"/>
                    </a:lnTo>
                    <a:lnTo>
                      <a:pt x="15" y="16"/>
                    </a:lnTo>
                    <a:lnTo>
                      <a:pt x="16" y="16"/>
                    </a:lnTo>
                    <a:lnTo>
                      <a:pt x="16" y="15"/>
                    </a:lnTo>
                    <a:lnTo>
                      <a:pt x="17" y="15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2"/>
                    </a:lnTo>
                    <a:lnTo>
                      <a:pt x="18" y="11"/>
                    </a:lnTo>
                    <a:lnTo>
                      <a:pt x="18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 cmpd="sng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n-US" sz="2000">
                  <a:latin typeface="+mj-lt"/>
                </a:endParaRPr>
              </a:p>
            </p:txBody>
          </p:sp>
          <p:sp>
            <p:nvSpPr>
              <p:cNvPr id="70" name="Freeform 66">
                <a:extLst>
                  <a:ext uri="{FF2B5EF4-FFF2-40B4-BE49-F238E27FC236}">
                    <a16:creationId xmlns:a16="http://schemas.microsoft.com/office/drawing/2014/main" id="{0BB88192-23E1-317E-917A-4FAD171E58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5436" y="3889793"/>
                <a:ext cx="50399" cy="53200"/>
              </a:xfrm>
              <a:custGeom>
                <a:avLst/>
                <a:gdLst>
                  <a:gd name="T0" fmla="*/ 14846011 w 55"/>
                  <a:gd name="T1" fmla="*/ 7819895 h 55"/>
                  <a:gd name="T2" fmla="*/ 14575848 w 55"/>
                  <a:gd name="T3" fmla="*/ 6616665 h 55"/>
                  <a:gd name="T4" fmla="*/ 14306204 w 55"/>
                  <a:gd name="T5" fmla="*/ 5714517 h 55"/>
                  <a:gd name="T6" fmla="*/ 14036040 w 55"/>
                  <a:gd name="T7" fmla="*/ 4511288 h 55"/>
                  <a:gd name="T8" fmla="*/ 13496232 w 55"/>
                  <a:gd name="T9" fmla="*/ 3609140 h 55"/>
                  <a:gd name="T10" fmla="*/ 12956425 w 55"/>
                  <a:gd name="T11" fmla="*/ 2706992 h 55"/>
                  <a:gd name="T12" fmla="*/ 12146973 w 55"/>
                  <a:gd name="T13" fmla="*/ 2105377 h 55"/>
                  <a:gd name="T14" fmla="*/ 11606645 w 55"/>
                  <a:gd name="T15" fmla="*/ 1503763 h 55"/>
                  <a:gd name="T16" fmla="*/ 10527030 w 55"/>
                  <a:gd name="T17" fmla="*/ 902148 h 55"/>
                  <a:gd name="T18" fmla="*/ 9717578 w 55"/>
                  <a:gd name="T19" fmla="*/ 601615 h 55"/>
                  <a:gd name="T20" fmla="*/ 8907607 w 55"/>
                  <a:gd name="T21" fmla="*/ 300533 h 55"/>
                  <a:gd name="T22" fmla="*/ 7827991 w 55"/>
                  <a:gd name="T23" fmla="*/ 0 h 55"/>
                  <a:gd name="T24" fmla="*/ 7018020 w 55"/>
                  <a:gd name="T25" fmla="*/ 0 h 55"/>
                  <a:gd name="T26" fmla="*/ 5938405 w 55"/>
                  <a:gd name="T27" fmla="*/ 300533 h 55"/>
                  <a:gd name="T28" fmla="*/ 5128433 w 55"/>
                  <a:gd name="T29" fmla="*/ 601615 h 55"/>
                  <a:gd name="T30" fmla="*/ 4048818 w 55"/>
                  <a:gd name="T31" fmla="*/ 902148 h 55"/>
                  <a:gd name="T32" fmla="*/ 3239366 w 55"/>
                  <a:gd name="T33" fmla="*/ 1503763 h 55"/>
                  <a:gd name="T34" fmla="*/ 2429395 w 55"/>
                  <a:gd name="T35" fmla="*/ 2105377 h 55"/>
                  <a:gd name="T36" fmla="*/ 1889587 w 55"/>
                  <a:gd name="T37" fmla="*/ 2706992 h 55"/>
                  <a:gd name="T38" fmla="*/ 1349779 w 55"/>
                  <a:gd name="T39" fmla="*/ 3609140 h 55"/>
                  <a:gd name="T40" fmla="*/ 809971 w 55"/>
                  <a:gd name="T41" fmla="*/ 4511288 h 55"/>
                  <a:gd name="T42" fmla="*/ 270164 w 55"/>
                  <a:gd name="T43" fmla="*/ 5714517 h 55"/>
                  <a:gd name="T44" fmla="*/ 0 w 55"/>
                  <a:gd name="T45" fmla="*/ 6616665 h 55"/>
                  <a:gd name="T46" fmla="*/ 0 w 55"/>
                  <a:gd name="T47" fmla="*/ 7819895 h 55"/>
                  <a:gd name="T48" fmla="*/ 0 w 55"/>
                  <a:gd name="T49" fmla="*/ 8722043 h 55"/>
                  <a:gd name="T50" fmla="*/ 0 w 55"/>
                  <a:gd name="T51" fmla="*/ 9925272 h 55"/>
                  <a:gd name="T52" fmla="*/ 270164 w 55"/>
                  <a:gd name="T53" fmla="*/ 10827420 h 55"/>
                  <a:gd name="T54" fmla="*/ 809971 w 55"/>
                  <a:gd name="T55" fmla="*/ 12030650 h 55"/>
                  <a:gd name="T56" fmla="*/ 1349779 w 55"/>
                  <a:gd name="T57" fmla="*/ 12932798 h 55"/>
                  <a:gd name="T58" fmla="*/ 1889587 w 55"/>
                  <a:gd name="T59" fmla="*/ 13834945 h 55"/>
                  <a:gd name="T60" fmla="*/ 2429395 w 55"/>
                  <a:gd name="T61" fmla="*/ 14436560 h 55"/>
                  <a:gd name="T62" fmla="*/ 3239366 w 55"/>
                  <a:gd name="T63" fmla="*/ 15038175 h 55"/>
                  <a:gd name="T64" fmla="*/ 4048818 w 55"/>
                  <a:gd name="T65" fmla="*/ 15639790 h 55"/>
                  <a:gd name="T66" fmla="*/ 5128433 w 55"/>
                  <a:gd name="T67" fmla="*/ 16241404 h 55"/>
                  <a:gd name="T68" fmla="*/ 5938405 w 55"/>
                  <a:gd name="T69" fmla="*/ 16241404 h 55"/>
                  <a:gd name="T70" fmla="*/ 7018020 w 55"/>
                  <a:gd name="T71" fmla="*/ 16541938 h 55"/>
                  <a:gd name="T72" fmla="*/ 7827991 w 55"/>
                  <a:gd name="T73" fmla="*/ 16541938 h 55"/>
                  <a:gd name="T74" fmla="*/ 8907607 w 55"/>
                  <a:gd name="T75" fmla="*/ 16241404 h 55"/>
                  <a:gd name="T76" fmla="*/ 9717578 w 55"/>
                  <a:gd name="T77" fmla="*/ 16241404 h 55"/>
                  <a:gd name="T78" fmla="*/ 10527030 w 55"/>
                  <a:gd name="T79" fmla="*/ 15639790 h 55"/>
                  <a:gd name="T80" fmla="*/ 11606645 w 55"/>
                  <a:gd name="T81" fmla="*/ 15038175 h 55"/>
                  <a:gd name="T82" fmla="*/ 12146973 w 55"/>
                  <a:gd name="T83" fmla="*/ 14436560 h 55"/>
                  <a:gd name="T84" fmla="*/ 12956425 w 55"/>
                  <a:gd name="T85" fmla="*/ 13834945 h 55"/>
                  <a:gd name="T86" fmla="*/ 13496232 w 55"/>
                  <a:gd name="T87" fmla="*/ 12932798 h 55"/>
                  <a:gd name="T88" fmla="*/ 14036040 w 55"/>
                  <a:gd name="T89" fmla="*/ 12030650 h 55"/>
                  <a:gd name="T90" fmla="*/ 14306204 w 55"/>
                  <a:gd name="T91" fmla="*/ 10827420 h 55"/>
                  <a:gd name="T92" fmla="*/ 14575848 w 55"/>
                  <a:gd name="T93" fmla="*/ 9925272 h 55"/>
                  <a:gd name="T94" fmla="*/ 14846011 w 55"/>
                  <a:gd name="T95" fmla="*/ 8722043 h 5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55"/>
                  <a:gd name="T145" fmla="*/ 0 h 55"/>
                  <a:gd name="T146" fmla="*/ 55 w 55"/>
                  <a:gd name="T147" fmla="*/ 55 h 5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55" h="55">
                    <a:moveTo>
                      <a:pt x="55" y="28"/>
                    </a:moveTo>
                    <a:lnTo>
                      <a:pt x="55" y="26"/>
                    </a:lnTo>
                    <a:lnTo>
                      <a:pt x="55" y="24"/>
                    </a:lnTo>
                    <a:lnTo>
                      <a:pt x="54" y="22"/>
                    </a:lnTo>
                    <a:lnTo>
                      <a:pt x="54" y="20"/>
                    </a:lnTo>
                    <a:lnTo>
                      <a:pt x="53" y="19"/>
                    </a:lnTo>
                    <a:lnTo>
                      <a:pt x="53" y="17"/>
                    </a:lnTo>
                    <a:lnTo>
                      <a:pt x="52" y="15"/>
                    </a:lnTo>
                    <a:lnTo>
                      <a:pt x="51" y="14"/>
                    </a:lnTo>
                    <a:lnTo>
                      <a:pt x="50" y="12"/>
                    </a:lnTo>
                    <a:lnTo>
                      <a:pt x="49" y="11"/>
                    </a:lnTo>
                    <a:lnTo>
                      <a:pt x="48" y="9"/>
                    </a:lnTo>
                    <a:lnTo>
                      <a:pt x="47" y="8"/>
                    </a:lnTo>
                    <a:lnTo>
                      <a:pt x="45" y="7"/>
                    </a:lnTo>
                    <a:lnTo>
                      <a:pt x="44" y="6"/>
                    </a:lnTo>
                    <a:lnTo>
                      <a:pt x="43" y="5"/>
                    </a:lnTo>
                    <a:lnTo>
                      <a:pt x="41" y="4"/>
                    </a:lnTo>
                    <a:lnTo>
                      <a:pt x="39" y="3"/>
                    </a:lnTo>
                    <a:lnTo>
                      <a:pt x="38" y="2"/>
                    </a:lnTo>
                    <a:lnTo>
                      <a:pt x="36" y="2"/>
                    </a:lnTo>
                    <a:lnTo>
                      <a:pt x="34" y="1"/>
                    </a:lnTo>
                    <a:lnTo>
                      <a:pt x="33" y="1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2" y="1"/>
                    </a:lnTo>
                    <a:lnTo>
                      <a:pt x="20" y="1"/>
                    </a:lnTo>
                    <a:lnTo>
                      <a:pt x="19" y="2"/>
                    </a:lnTo>
                    <a:lnTo>
                      <a:pt x="17" y="2"/>
                    </a:lnTo>
                    <a:lnTo>
                      <a:pt x="15" y="3"/>
                    </a:lnTo>
                    <a:lnTo>
                      <a:pt x="14" y="4"/>
                    </a:lnTo>
                    <a:lnTo>
                      <a:pt x="12" y="5"/>
                    </a:lnTo>
                    <a:lnTo>
                      <a:pt x="11" y="6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7" y="9"/>
                    </a:lnTo>
                    <a:lnTo>
                      <a:pt x="6" y="11"/>
                    </a:lnTo>
                    <a:lnTo>
                      <a:pt x="5" y="12"/>
                    </a:lnTo>
                    <a:lnTo>
                      <a:pt x="4" y="14"/>
                    </a:lnTo>
                    <a:lnTo>
                      <a:pt x="3" y="15"/>
                    </a:lnTo>
                    <a:lnTo>
                      <a:pt x="2" y="17"/>
                    </a:lnTo>
                    <a:lnTo>
                      <a:pt x="1" y="19"/>
                    </a:lnTo>
                    <a:lnTo>
                      <a:pt x="1" y="20"/>
                    </a:lnTo>
                    <a:lnTo>
                      <a:pt x="0" y="22"/>
                    </a:lnTo>
                    <a:lnTo>
                      <a:pt x="0" y="24"/>
                    </a:lnTo>
                    <a:lnTo>
                      <a:pt x="0" y="26"/>
                    </a:lnTo>
                    <a:lnTo>
                      <a:pt x="0" y="28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0" y="33"/>
                    </a:lnTo>
                    <a:lnTo>
                      <a:pt x="1" y="35"/>
                    </a:lnTo>
                    <a:lnTo>
                      <a:pt x="1" y="36"/>
                    </a:lnTo>
                    <a:lnTo>
                      <a:pt x="2" y="38"/>
                    </a:lnTo>
                    <a:lnTo>
                      <a:pt x="3" y="40"/>
                    </a:lnTo>
                    <a:lnTo>
                      <a:pt x="4" y="41"/>
                    </a:lnTo>
                    <a:lnTo>
                      <a:pt x="5" y="43"/>
                    </a:lnTo>
                    <a:lnTo>
                      <a:pt x="6" y="44"/>
                    </a:lnTo>
                    <a:lnTo>
                      <a:pt x="7" y="46"/>
                    </a:lnTo>
                    <a:lnTo>
                      <a:pt x="8" y="47"/>
                    </a:lnTo>
                    <a:lnTo>
                      <a:pt x="9" y="48"/>
                    </a:lnTo>
                    <a:lnTo>
                      <a:pt x="11" y="49"/>
                    </a:lnTo>
                    <a:lnTo>
                      <a:pt x="12" y="50"/>
                    </a:lnTo>
                    <a:lnTo>
                      <a:pt x="14" y="51"/>
                    </a:lnTo>
                    <a:lnTo>
                      <a:pt x="15" y="52"/>
                    </a:lnTo>
                    <a:lnTo>
                      <a:pt x="17" y="53"/>
                    </a:lnTo>
                    <a:lnTo>
                      <a:pt x="19" y="54"/>
                    </a:lnTo>
                    <a:lnTo>
                      <a:pt x="20" y="54"/>
                    </a:lnTo>
                    <a:lnTo>
                      <a:pt x="22" y="54"/>
                    </a:lnTo>
                    <a:lnTo>
                      <a:pt x="24" y="55"/>
                    </a:lnTo>
                    <a:lnTo>
                      <a:pt x="26" y="55"/>
                    </a:lnTo>
                    <a:lnTo>
                      <a:pt x="27" y="55"/>
                    </a:lnTo>
                    <a:lnTo>
                      <a:pt x="29" y="55"/>
                    </a:lnTo>
                    <a:lnTo>
                      <a:pt x="31" y="55"/>
                    </a:lnTo>
                    <a:lnTo>
                      <a:pt x="33" y="54"/>
                    </a:lnTo>
                    <a:lnTo>
                      <a:pt x="34" y="54"/>
                    </a:lnTo>
                    <a:lnTo>
                      <a:pt x="36" y="54"/>
                    </a:lnTo>
                    <a:lnTo>
                      <a:pt x="38" y="53"/>
                    </a:lnTo>
                    <a:lnTo>
                      <a:pt x="39" y="52"/>
                    </a:lnTo>
                    <a:lnTo>
                      <a:pt x="41" y="51"/>
                    </a:lnTo>
                    <a:lnTo>
                      <a:pt x="43" y="50"/>
                    </a:lnTo>
                    <a:lnTo>
                      <a:pt x="44" y="49"/>
                    </a:lnTo>
                    <a:lnTo>
                      <a:pt x="45" y="48"/>
                    </a:lnTo>
                    <a:lnTo>
                      <a:pt x="47" y="47"/>
                    </a:lnTo>
                    <a:lnTo>
                      <a:pt x="48" y="46"/>
                    </a:lnTo>
                    <a:lnTo>
                      <a:pt x="49" y="44"/>
                    </a:lnTo>
                    <a:lnTo>
                      <a:pt x="50" y="43"/>
                    </a:lnTo>
                    <a:lnTo>
                      <a:pt x="51" y="41"/>
                    </a:lnTo>
                    <a:lnTo>
                      <a:pt x="52" y="40"/>
                    </a:lnTo>
                    <a:lnTo>
                      <a:pt x="53" y="38"/>
                    </a:lnTo>
                    <a:lnTo>
                      <a:pt x="53" y="36"/>
                    </a:lnTo>
                    <a:lnTo>
                      <a:pt x="54" y="35"/>
                    </a:lnTo>
                    <a:lnTo>
                      <a:pt x="54" y="33"/>
                    </a:lnTo>
                    <a:lnTo>
                      <a:pt x="55" y="31"/>
                    </a:lnTo>
                    <a:lnTo>
                      <a:pt x="55" y="29"/>
                    </a:lnTo>
                    <a:lnTo>
                      <a:pt x="55" y="28"/>
                    </a:lnTo>
                  </a:path>
                </a:pathLst>
              </a:custGeom>
              <a:noFill/>
              <a:ln w="9525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000">
                  <a:latin typeface="+mj-lt"/>
                </a:endParaRPr>
              </a:p>
            </p:txBody>
          </p:sp>
          <p:sp>
            <p:nvSpPr>
              <p:cNvPr id="71" name="Freeform 75">
                <a:extLst>
                  <a:ext uri="{FF2B5EF4-FFF2-40B4-BE49-F238E27FC236}">
                    <a16:creationId xmlns:a16="http://schemas.microsoft.com/office/drawing/2014/main" id="{BC56E67D-82E2-FD72-EC70-6E17B0EEBE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49739" y="3167412"/>
                <a:ext cx="53198" cy="53200"/>
              </a:xfrm>
              <a:custGeom>
                <a:avLst/>
                <a:gdLst>
                  <a:gd name="T0" fmla="*/ 47881381 w 19"/>
                  <a:gd name="T1" fmla="*/ 25201980 h 19"/>
                  <a:gd name="T2" fmla="*/ 47881381 w 19"/>
                  <a:gd name="T3" fmla="*/ 22682576 h 19"/>
                  <a:gd name="T4" fmla="*/ 47881381 w 19"/>
                  <a:gd name="T5" fmla="*/ 17642180 h 19"/>
                  <a:gd name="T6" fmla="*/ 45362061 w 19"/>
                  <a:gd name="T7" fmla="*/ 15121188 h 19"/>
                  <a:gd name="T8" fmla="*/ 42841152 w 19"/>
                  <a:gd name="T9" fmla="*/ 12601784 h 19"/>
                  <a:gd name="T10" fmla="*/ 42841152 w 19"/>
                  <a:gd name="T11" fmla="*/ 10080792 h 19"/>
                  <a:gd name="T12" fmla="*/ 40321832 w 19"/>
                  <a:gd name="T13" fmla="*/ 7561388 h 19"/>
                  <a:gd name="T14" fmla="*/ 37800923 w 19"/>
                  <a:gd name="T15" fmla="*/ 5040396 h 19"/>
                  <a:gd name="T16" fmla="*/ 35281603 w 19"/>
                  <a:gd name="T17" fmla="*/ 5040396 h 19"/>
                  <a:gd name="T18" fmla="*/ 32760694 w 19"/>
                  <a:gd name="T19" fmla="*/ 2520992 h 19"/>
                  <a:gd name="T20" fmla="*/ 30241374 w 19"/>
                  <a:gd name="T21" fmla="*/ 2520992 h 19"/>
                  <a:gd name="T22" fmla="*/ 27720465 w 19"/>
                  <a:gd name="T23" fmla="*/ 0 h 19"/>
                  <a:gd name="T24" fmla="*/ 22680237 w 19"/>
                  <a:gd name="T25" fmla="*/ 0 h 19"/>
                  <a:gd name="T26" fmla="*/ 20160916 w 19"/>
                  <a:gd name="T27" fmla="*/ 0 h 19"/>
                  <a:gd name="T28" fmla="*/ 17640008 w 19"/>
                  <a:gd name="T29" fmla="*/ 2520992 h 19"/>
                  <a:gd name="T30" fmla="*/ 15120687 w 19"/>
                  <a:gd name="T31" fmla="*/ 2520992 h 19"/>
                  <a:gd name="T32" fmla="*/ 10080458 w 19"/>
                  <a:gd name="T33" fmla="*/ 5040396 h 19"/>
                  <a:gd name="T34" fmla="*/ 7559550 w 19"/>
                  <a:gd name="T35" fmla="*/ 5040396 h 19"/>
                  <a:gd name="T36" fmla="*/ 7559550 w 19"/>
                  <a:gd name="T37" fmla="*/ 7561388 h 19"/>
                  <a:gd name="T38" fmla="*/ 5040229 w 19"/>
                  <a:gd name="T39" fmla="*/ 10080792 h 19"/>
                  <a:gd name="T40" fmla="*/ 2519321 w 19"/>
                  <a:gd name="T41" fmla="*/ 12601784 h 19"/>
                  <a:gd name="T42" fmla="*/ 2519321 w 19"/>
                  <a:gd name="T43" fmla="*/ 15121188 h 19"/>
                  <a:gd name="T44" fmla="*/ 0 w 19"/>
                  <a:gd name="T45" fmla="*/ 17642180 h 19"/>
                  <a:gd name="T46" fmla="*/ 0 w 19"/>
                  <a:gd name="T47" fmla="*/ 22682576 h 19"/>
                  <a:gd name="T48" fmla="*/ 0 w 19"/>
                  <a:gd name="T49" fmla="*/ 25201980 h 19"/>
                  <a:gd name="T50" fmla="*/ 0 w 19"/>
                  <a:gd name="T51" fmla="*/ 27722972 h 19"/>
                  <a:gd name="T52" fmla="*/ 0 w 19"/>
                  <a:gd name="T53" fmla="*/ 30242376 h 19"/>
                  <a:gd name="T54" fmla="*/ 2519321 w 19"/>
                  <a:gd name="T55" fmla="*/ 32763368 h 19"/>
                  <a:gd name="T56" fmla="*/ 2519321 w 19"/>
                  <a:gd name="T57" fmla="*/ 35282772 h 19"/>
                  <a:gd name="T58" fmla="*/ 5040229 w 19"/>
                  <a:gd name="T59" fmla="*/ 40323168 h 19"/>
                  <a:gd name="T60" fmla="*/ 7559550 w 19"/>
                  <a:gd name="T61" fmla="*/ 42844160 h 19"/>
                  <a:gd name="T62" fmla="*/ 7559550 w 19"/>
                  <a:gd name="T63" fmla="*/ 42844160 h 19"/>
                  <a:gd name="T64" fmla="*/ 10080458 w 19"/>
                  <a:gd name="T65" fmla="*/ 45363564 h 19"/>
                  <a:gd name="T66" fmla="*/ 15120687 w 19"/>
                  <a:gd name="T67" fmla="*/ 47884556 h 19"/>
                  <a:gd name="T68" fmla="*/ 17640008 w 19"/>
                  <a:gd name="T69" fmla="*/ 47884556 h 19"/>
                  <a:gd name="T70" fmla="*/ 20160916 w 19"/>
                  <a:gd name="T71" fmla="*/ 47884556 h 19"/>
                  <a:gd name="T72" fmla="*/ 22680237 w 19"/>
                  <a:gd name="T73" fmla="*/ 47884556 h 19"/>
                  <a:gd name="T74" fmla="*/ 27720465 w 19"/>
                  <a:gd name="T75" fmla="*/ 47884556 h 19"/>
                  <a:gd name="T76" fmla="*/ 30241374 w 19"/>
                  <a:gd name="T77" fmla="*/ 47884556 h 19"/>
                  <a:gd name="T78" fmla="*/ 32760694 w 19"/>
                  <a:gd name="T79" fmla="*/ 47884556 h 19"/>
                  <a:gd name="T80" fmla="*/ 35281603 w 19"/>
                  <a:gd name="T81" fmla="*/ 45363564 h 19"/>
                  <a:gd name="T82" fmla="*/ 37800923 w 19"/>
                  <a:gd name="T83" fmla="*/ 42844160 h 19"/>
                  <a:gd name="T84" fmla="*/ 40321832 w 19"/>
                  <a:gd name="T85" fmla="*/ 42844160 h 19"/>
                  <a:gd name="T86" fmla="*/ 42841152 w 19"/>
                  <a:gd name="T87" fmla="*/ 40323168 h 19"/>
                  <a:gd name="T88" fmla="*/ 42841152 w 19"/>
                  <a:gd name="T89" fmla="*/ 35282772 h 19"/>
                  <a:gd name="T90" fmla="*/ 45362061 w 19"/>
                  <a:gd name="T91" fmla="*/ 32763368 h 19"/>
                  <a:gd name="T92" fmla="*/ 47881381 w 19"/>
                  <a:gd name="T93" fmla="*/ 30242376 h 19"/>
                  <a:gd name="T94" fmla="*/ 47881381 w 19"/>
                  <a:gd name="T95" fmla="*/ 27722972 h 1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9"/>
                  <a:gd name="T145" fmla="*/ 0 h 19"/>
                  <a:gd name="T146" fmla="*/ 19 w 19"/>
                  <a:gd name="T147" fmla="*/ 19 h 1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9" h="19">
                    <a:moveTo>
                      <a:pt x="19" y="10"/>
                    </a:moveTo>
                    <a:lnTo>
                      <a:pt x="19" y="10"/>
                    </a:lnTo>
                    <a:lnTo>
                      <a:pt x="19" y="9"/>
                    </a:lnTo>
                    <a:lnTo>
                      <a:pt x="19" y="8"/>
                    </a:lnTo>
                    <a:lnTo>
                      <a:pt x="19" y="7"/>
                    </a:lnTo>
                    <a:lnTo>
                      <a:pt x="18" y="7"/>
                    </a:lnTo>
                    <a:lnTo>
                      <a:pt x="18" y="6"/>
                    </a:lnTo>
                    <a:lnTo>
                      <a:pt x="17" y="5"/>
                    </a:lnTo>
                    <a:lnTo>
                      <a:pt x="17" y="4"/>
                    </a:lnTo>
                    <a:lnTo>
                      <a:pt x="16" y="3"/>
                    </a:lnTo>
                    <a:lnTo>
                      <a:pt x="15" y="3"/>
                    </a:lnTo>
                    <a:lnTo>
                      <a:pt x="15" y="2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2" y="1"/>
                    </a:lnTo>
                    <a:lnTo>
                      <a:pt x="11" y="1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0" y="10"/>
                    </a:lnTo>
                    <a:lnTo>
                      <a:pt x="0" y="11"/>
                    </a:lnTo>
                    <a:lnTo>
                      <a:pt x="0" y="12"/>
                    </a:lnTo>
                    <a:lnTo>
                      <a:pt x="0" y="13"/>
                    </a:lnTo>
                    <a:lnTo>
                      <a:pt x="1" y="13"/>
                    </a:lnTo>
                    <a:lnTo>
                      <a:pt x="1" y="14"/>
                    </a:lnTo>
                    <a:lnTo>
                      <a:pt x="1" y="15"/>
                    </a:lnTo>
                    <a:lnTo>
                      <a:pt x="2" y="16"/>
                    </a:lnTo>
                    <a:lnTo>
                      <a:pt x="3" y="17"/>
                    </a:lnTo>
                    <a:lnTo>
                      <a:pt x="4" y="18"/>
                    </a:lnTo>
                    <a:lnTo>
                      <a:pt x="5" y="18"/>
                    </a:lnTo>
                    <a:lnTo>
                      <a:pt x="6" y="19"/>
                    </a:lnTo>
                    <a:lnTo>
                      <a:pt x="7" y="19"/>
                    </a:lnTo>
                    <a:lnTo>
                      <a:pt x="8" y="19"/>
                    </a:lnTo>
                    <a:lnTo>
                      <a:pt x="9" y="19"/>
                    </a:lnTo>
                    <a:lnTo>
                      <a:pt x="10" y="19"/>
                    </a:lnTo>
                    <a:lnTo>
                      <a:pt x="11" y="19"/>
                    </a:lnTo>
                    <a:lnTo>
                      <a:pt x="12" y="19"/>
                    </a:lnTo>
                    <a:lnTo>
                      <a:pt x="13" y="19"/>
                    </a:lnTo>
                    <a:lnTo>
                      <a:pt x="13" y="18"/>
                    </a:lnTo>
                    <a:lnTo>
                      <a:pt x="14" y="18"/>
                    </a:lnTo>
                    <a:lnTo>
                      <a:pt x="15" y="17"/>
                    </a:lnTo>
                    <a:lnTo>
                      <a:pt x="16" y="17"/>
                    </a:lnTo>
                    <a:lnTo>
                      <a:pt x="16" y="16"/>
                    </a:lnTo>
                    <a:lnTo>
                      <a:pt x="17" y="16"/>
                    </a:lnTo>
                    <a:lnTo>
                      <a:pt x="17" y="15"/>
                    </a:lnTo>
                    <a:lnTo>
                      <a:pt x="17" y="14"/>
                    </a:lnTo>
                    <a:lnTo>
                      <a:pt x="18" y="14"/>
                    </a:lnTo>
                    <a:lnTo>
                      <a:pt x="18" y="13"/>
                    </a:lnTo>
                    <a:lnTo>
                      <a:pt x="19" y="12"/>
                    </a:lnTo>
                    <a:lnTo>
                      <a:pt x="19" y="11"/>
                    </a:lnTo>
                    <a:lnTo>
                      <a:pt x="19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 cmpd="sng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n-US" sz="2000">
                  <a:latin typeface="+mj-lt"/>
                </a:endParaRPr>
              </a:p>
            </p:txBody>
          </p:sp>
          <p:sp>
            <p:nvSpPr>
              <p:cNvPr id="72" name="Freeform 76">
                <a:extLst>
                  <a:ext uri="{FF2B5EF4-FFF2-40B4-BE49-F238E27FC236}">
                    <a16:creationId xmlns:a16="http://schemas.microsoft.com/office/drawing/2014/main" id="{ECECB3EC-24F2-E21E-9EE5-0E1E5D1CA4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49739" y="3167412"/>
                <a:ext cx="53198" cy="53200"/>
              </a:xfrm>
              <a:custGeom>
                <a:avLst/>
                <a:gdLst>
                  <a:gd name="T0" fmla="*/ 16540841 w 55"/>
                  <a:gd name="T1" fmla="*/ 7819895 h 55"/>
                  <a:gd name="T2" fmla="*/ 16240318 w 55"/>
                  <a:gd name="T3" fmla="*/ 6616665 h 55"/>
                  <a:gd name="T4" fmla="*/ 15939246 w 55"/>
                  <a:gd name="T5" fmla="*/ 5714517 h 55"/>
                  <a:gd name="T6" fmla="*/ 15638723 w 55"/>
                  <a:gd name="T7" fmla="*/ 4511288 h 55"/>
                  <a:gd name="T8" fmla="*/ 15037128 w 55"/>
                  <a:gd name="T9" fmla="*/ 3609140 h 55"/>
                  <a:gd name="T10" fmla="*/ 14435533 w 55"/>
                  <a:gd name="T11" fmla="*/ 2706992 h 55"/>
                  <a:gd name="T12" fmla="*/ 13533415 w 55"/>
                  <a:gd name="T13" fmla="*/ 2105377 h 55"/>
                  <a:gd name="T14" fmla="*/ 12631297 w 55"/>
                  <a:gd name="T15" fmla="*/ 1503763 h 55"/>
                  <a:gd name="T16" fmla="*/ 11729179 w 55"/>
                  <a:gd name="T17" fmla="*/ 902148 h 55"/>
                  <a:gd name="T18" fmla="*/ 10826513 w 55"/>
                  <a:gd name="T19" fmla="*/ 601615 h 55"/>
                  <a:gd name="T20" fmla="*/ 9924395 w 55"/>
                  <a:gd name="T21" fmla="*/ 300533 h 55"/>
                  <a:gd name="T22" fmla="*/ 8721754 w 55"/>
                  <a:gd name="T23" fmla="*/ 0 h 55"/>
                  <a:gd name="T24" fmla="*/ 7518564 w 55"/>
                  <a:gd name="T25" fmla="*/ 0 h 55"/>
                  <a:gd name="T26" fmla="*/ 6616446 w 55"/>
                  <a:gd name="T27" fmla="*/ 300533 h 55"/>
                  <a:gd name="T28" fmla="*/ 5413256 w 55"/>
                  <a:gd name="T29" fmla="*/ 601615 h 55"/>
                  <a:gd name="T30" fmla="*/ 4511138 w 55"/>
                  <a:gd name="T31" fmla="*/ 902148 h 55"/>
                  <a:gd name="T32" fmla="*/ 3609020 w 55"/>
                  <a:gd name="T33" fmla="*/ 1503763 h 55"/>
                  <a:gd name="T34" fmla="*/ 2706902 w 55"/>
                  <a:gd name="T35" fmla="*/ 2105377 h 55"/>
                  <a:gd name="T36" fmla="*/ 2105308 w 55"/>
                  <a:gd name="T37" fmla="*/ 2706992 h 55"/>
                  <a:gd name="T38" fmla="*/ 1203190 w 55"/>
                  <a:gd name="T39" fmla="*/ 3609140 h 55"/>
                  <a:gd name="T40" fmla="*/ 902118 w 55"/>
                  <a:gd name="T41" fmla="*/ 4511288 h 55"/>
                  <a:gd name="T42" fmla="*/ 300523 w 55"/>
                  <a:gd name="T43" fmla="*/ 5714517 h 55"/>
                  <a:gd name="T44" fmla="*/ 0 w 55"/>
                  <a:gd name="T45" fmla="*/ 6616665 h 55"/>
                  <a:gd name="T46" fmla="*/ 0 w 55"/>
                  <a:gd name="T47" fmla="*/ 7819895 h 55"/>
                  <a:gd name="T48" fmla="*/ 0 w 55"/>
                  <a:gd name="T49" fmla="*/ 8722043 h 55"/>
                  <a:gd name="T50" fmla="*/ 0 w 55"/>
                  <a:gd name="T51" fmla="*/ 9925272 h 55"/>
                  <a:gd name="T52" fmla="*/ 300523 w 55"/>
                  <a:gd name="T53" fmla="*/ 10827420 h 55"/>
                  <a:gd name="T54" fmla="*/ 902118 w 55"/>
                  <a:gd name="T55" fmla="*/ 12030650 h 55"/>
                  <a:gd name="T56" fmla="*/ 1203190 w 55"/>
                  <a:gd name="T57" fmla="*/ 12932798 h 55"/>
                  <a:gd name="T58" fmla="*/ 2105308 w 55"/>
                  <a:gd name="T59" fmla="*/ 13834945 h 55"/>
                  <a:gd name="T60" fmla="*/ 2706902 w 55"/>
                  <a:gd name="T61" fmla="*/ 14436560 h 55"/>
                  <a:gd name="T62" fmla="*/ 3609020 w 55"/>
                  <a:gd name="T63" fmla="*/ 15038175 h 55"/>
                  <a:gd name="T64" fmla="*/ 4511138 w 55"/>
                  <a:gd name="T65" fmla="*/ 15639790 h 55"/>
                  <a:gd name="T66" fmla="*/ 5413256 w 55"/>
                  <a:gd name="T67" fmla="*/ 15940323 h 55"/>
                  <a:gd name="T68" fmla="*/ 6616446 w 55"/>
                  <a:gd name="T69" fmla="*/ 16241404 h 55"/>
                  <a:gd name="T70" fmla="*/ 7518564 w 55"/>
                  <a:gd name="T71" fmla="*/ 16541938 h 55"/>
                  <a:gd name="T72" fmla="*/ 8721754 w 55"/>
                  <a:gd name="T73" fmla="*/ 16541938 h 55"/>
                  <a:gd name="T74" fmla="*/ 9924395 w 55"/>
                  <a:gd name="T75" fmla="*/ 16241404 h 55"/>
                  <a:gd name="T76" fmla="*/ 10826513 w 55"/>
                  <a:gd name="T77" fmla="*/ 15940323 h 55"/>
                  <a:gd name="T78" fmla="*/ 11729179 w 55"/>
                  <a:gd name="T79" fmla="*/ 15639790 h 55"/>
                  <a:gd name="T80" fmla="*/ 12631297 w 55"/>
                  <a:gd name="T81" fmla="*/ 15038175 h 55"/>
                  <a:gd name="T82" fmla="*/ 13533415 w 55"/>
                  <a:gd name="T83" fmla="*/ 14436560 h 55"/>
                  <a:gd name="T84" fmla="*/ 14435533 w 55"/>
                  <a:gd name="T85" fmla="*/ 13834945 h 55"/>
                  <a:gd name="T86" fmla="*/ 15037128 w 55"/>
                  <a:gd name="T87" fmla="*/ 12932798 h 55"/>
                  <a:gd name="T88" fmla="*/ 15638723 w 55"/>
                  <a:gd name="T89" fmla="*/ 12030650 h 55"/>
                  <a:gd name="T90" fmla="*/ 15939246 w 55"/>
                  <a:gd name="T91" fmla="*/ 10827420 h 55"/>
                  <a:gd name="T92" fmla="*/ 16240318 w 55"/>
                  <a:gd name="T93" fmla="*/ 9925272 h 55"/>
                  <a:gd name="T94" fmla="*/ 16540841 w 55"/>
                  <a:gd name="T95" fmla="*/ 8722043 h 5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55"/>
                  <a:gd name="T145" fmla="*/ 0 h 55"/>
                  <a:gd name="T146" fmla="*/ 55 w 55"/>
                  <a:gd name="T147" fmla="*/ 55 h 5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55" h="55">
                    <a:moveTo>
                      <a:pt x="55" y="28"/>
                    </a:moveTo>
                    <a:lnTo>
                      <a:pt x="55" y="26"/>
                    </a:lnTo>
                    <a:lnTo>
                      <a:pt x="54" y="24"/>
                    </a:lnTo>
                    <a:lnTo>
                      <a:pt x="54" y="22"/>
                    </a:lnTo>
                    <a:lnTo>
                      <a:pt x="54" y="20"/>
                    </a:lnTo>
                    <a:lnTo>
                      <a:pt x="53" y="19"/>
                    </a:lnTo>
                    <a:lnTo>
                      <a:pt x="52" y="17"/>
                    </a:lnTo>
                    <a:lnTo>
                      <a:pt x="52" y="15"/>
                    </a:lnTo>
                    <a:lnTo>
                      <a:pt x="51" y="14"/>
                    </a:lnTo>
                    <a:lnTo>
                      <a:pt x="50" y="12"/>
                    </a:lnTo>
                    <a:lnTo>
                      <a:pt x="49" y="11"/>
                    </a:lnTo>
                    <a:lnTo>
                      <a:pt x="48" y="9"/>
                    </a:lnTo>
                    <a:lnTo>
                      <a:pt x="47" y="8"/>
                    </a:lnTo>
                    <a:lnTo>
                      <a:pt x="45" y="7"/>
                    </a:lnTo>
                    <a:lnTo>
                      <a:pt x="44" y="6"/>
                    </a:lnTo>
                    <a:lnTo>
                      <a:pt x="42" y="5"/>
                    </a:lnTo>
                    <a:lnTo>
                      <a:pt x="41" y="4"/>
                    </a:lnTo>
                    <a:lnTo>
                      <a:pt x="39" y="3"/>
                    </a:lnTo>
                    <a:lnTo>
                      <a:pt x="38" y="2"/>
                    </a:lnTo>
                    <a:lnTo>
                      <a:pt x="36" y="2"/>
                    </a:lnTo>
                    <a:lnTo>
                      <a:pt x="34" y="1"/>
                    </a:lnTo>
                    <a:lnTo>
                      <a:pt x="33" y="1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4" y="0"/>
                    </a:lnTo>
                    <a:lnTo>
                      <a:pt x="22" y="1"/>
                    </a:lnTo>
                    <a:lnTo>
                      <a:pt x="20" y="1"/>
                    </a:lnTo>
                    <a:lnTo>
                      <a:pt x="18" y="2"/>
                    </a:lnTo>
                    <a:lnTo>
                      <a:pt x="17" y="2"/>
                    </a:lnTo>
                    <a:lnTo>
                      <a:pt x="15" y="3"/>
                    </a:lnTo>
                    <a:lnTo>
                      <a:pt x="13" y="4"/>
                    </a:lnTo>
                    <a:lnTo>
                      <a:pt x="12" y="5"/>
                    </a:lnTo>
                    <a:lnTo>
                      <a:pt x="10" y="6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7" y="9"/>
                    </a:lnTo>
                    <a:lnTo>
                      <a:pt x="5" y="11"/>
                    </a:lnTo>
                    <a:lnTo>
                      <a:pt x="4" y="12"/>
                    </a:lnTo>
                    <a:lnTo>
                      <a:pt x="3" y="14"/>
                    </a:lnTo>
                    <a:lnTo>
                      <a:pt x="3" y="15"/>
                    </a:lnTo>
                    <a:lnTo>
                      <a:pt x="2" y="17"/>
                    </a:lnTo>
                    <a:lnTo>
                      <a:pt x="1" y="19"/>
                    </a:lnTo>
                    <a:lnTo>
                      <a:pt x="1" y="20"/>
                    </a:lnTo>
                    <a:lnTo>
                      <a:pt x="0" y="22"/>
                    </a:lnTo>
                    <a:lnTo>
                      <a:pt x="0" y="24"/>
                    </a:lnTo>
                    <a:lnTo>
                      <a:pt x="0" y="26"/>
                    </a:lnTo>
                    <a:lnTo>
                      <a:pt x="0" y="28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0" y="33"/>
                    </a:lnTo>
                    <a:lnTo>
                      <a:pt x="1" y="35"/>
                    </a:lnTo>
                    <a:lnTo>
                      <a:pt x="1" y="36"/>
                    </a:lnTo>
                    <a:lnTo>
                      <a:pt x="2" y="38"/>
                    </a:lnTo>
                    <a:lnTo>
                      <a:pt x="3" y="40"/>
                    </a:lnTo>
                    <a:lnTo>
                      <a:pt x="3" y="41"/>
                    </a:lnTo>
                    <a:lnTo>
                      <a:pt x="4" y="43"/>
                    </a:lnTo>
                    <a:lnTo>
                      <a:pt x="5" y="44"/>
                    </a:lnTo>
                    <a:lnTo>
                      <a:pt x="7" y="46"/>
                    </a:lnTo>
                    <a:lnTo>
                      <a:pt x="8" y="47"/>
                    </a:lnTo>
                    <a:lnTo>
                      <a:pt x="9" y="48"/>
                    </a:lnTo>
                    <a:lnTo>
                      <a:pt x="10" y="49"/>
                    </a:lnTo>
                    <a:lnTo>
                      <a:pt x="12" y="50"/>
                    </a:lnTo>
                    <a:lnTo>
                      <a:pt x="13" y="51"/>
                    </a:lnTo>
                    <a:lnTo>
                      <a:pt x="15" y="52"/>
                    </a:lnTo>
                    <a:lnTo>
                      <a:pt x="17" y="53"/>
                    </a:lnTo>
                    <a:lnTo>
                      <a:pt x="18" y="53"/>
                    </a:lnTo>
                    <a:lnTo>
                      <a:pt x="20" y="54"/>
                    </a:lnTo>
                    <a:lnTo>
                      <a:pt x="22" y="54"/>
                    </a:lnTo>
                    <a:lnTo>
                      <a:pt x="24" y="55"/>
                    </a:lnTo>
                    <a:lnTo>
                      <a:pt x="25" y="55"/>
                    </a:lnTo>
                    <a:lnTo>
                      <a:pt x="27" y="55"/>
                    </a:lnTo>
                    <a:lnTo>
                      <a:pt x="29" y="55"/>
                    </a:lnTo>
                    <a:lnTo>
                      <a:pt x="31" y="55"/>
                    </a:lnTo>
                    <a:lnTo>
                      <a:pt x="33" y="54"/>
                    </a:lnTo>
                    <a:lnTo>
                      <a:pt x="34" y="54"/>
                    </a:lnTo>
                    <a:lnTo>
                      <a:pt x="36" y="53"/>
                    </a:lnTo>
                    <a:lnTo>
                      <a:pt x="38" y="53"/>
                    </a:lnTo>
                    <a:lnTo>
                      <a:pt x="39" y="52"/>
                    </a:lnTo>
                    <a:lnTo>
                      <a:pt x="41" y="51"/>
                    </a:lnTo>
                    <a:lnTo>
                      <a:pt x="42" y="50"/>
                    </a:lnTo>
                    <a:lnTo>
                      <a:pt x="44" y="49"/>
                    </a:lnTo>
                    <a:lnTo>
                      <a:pt x="45" y="48"/>
                    </a:lnTo>
                    <a:lnTo>
                      <a:pt x="47" y="47"/>
                    </a:lnTo>
                    <a:lnTo>
                      <a:pt x="48" y="46"/>
                    </a:lnTo>
                    <a:lnTo>
                      <a:pt x="49" y="44"/>
                    </a:lnTo>
                    <a:lnTo>
                      <a:pt x="50" y="43"/>
                    </a:lnTo>
                    <a:lnTo>
                      <a:pt x="51" y="41"/>
                    </a:lnTo>
                    <a:lnTo>
                      <a:pt x="52" y="40"/>
                    </a:lnTo>
                    <a:lnTo>
                      <a:pt x="52" y="38"/>
                    </a:lnTo>
                    <a:lnTo>
                      <a:pt x="53" y="36"/>
                    </a:lnTo>
                    <a:lnTo>
                      <a:pt x="54" y="35"/>
                    </a:lnTo>
                    <a:lnTo>
                      <a:pt x="54" y="33"/>
                    </a:lnTo>
                    <a:lnTo>
                      <a:pt x="54" y="31"/>
                    </a:lnTo>
                    <a:lnTo>
                      <a:pt x="55" y="29"/>
                    </a:lnTo>
                    <a:lnTo>
                      <a:pt x="55" y="28"/>
                    </a:lnTo>
                  </a:path>
                </a:pathLst>
              </a:custGeom>
              <a:noFill/>
              <a:ln w="9525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000" dirty="0">
                  <a:latin typeface="+mj-lt"/>
                </a:endParaRPr>
              </a:p>
            </p:txBody>
          </p:sp>
        </p:grp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4AFF5388-2CA0-022A-6195-F06597635FBB}"/>
                </a:ext>
              </a:extLst>
            </p:cNvPr>
            <p:cNvSpPr txBox="1"/>
            <p:nvPr/>
          </p:nvSpPr>
          <p:spPr bwMode="auto">
            <a:xfrm>
              <a:off x="1235566" y="3718855"/>
              <a:ext cx="320922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dirty="0">
                  <a:latin typeface="+mj-lt"/>
                </a:rPr>
                <a:t>C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EC9320E1-3EFF-1590-2F01-753AAD657B9C}"/>
                </a:ext>
              </a:extLst>
            </p:cNvPr>
            <p:cNvSpPr txBox="1"/>
            <p:nvPr/>
          </p:nvSpPr>
          <p:spPr bwMode="auto">
            <a:xfrm>
              <a:off x="5214775" y="2787079"/>
              <a:ext cx="341760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dirty="0">
                  <a:latin typeface="+mj-lt"/>
                </a:rPr>
                <a:t>D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2BE71EA5-607F-AAA7-69B2-7D1DB69D515E}"/>
                </a:ext>
              </a:extLst>
            </p:cNvPr>
            <p:cNvSpPr txBox="1"/>
            <p:nvPr/>
          </p:nvSpPr>
          <p:spPr bwMode="auto">
            <a:xfrm>
              <a:off x="2548156" y="5392158"/>
              <a:ext cx="333746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dirty="0">
                  <a:latin typeface="+mj-lt"/>
                </a:rPr>
                <a:t>A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C04AEE57-76E7-303C-11ED-0E84AD80342B}"/>
                </a:ext>
              </a:extLst>
            </p:cNvPr>
            <p:cNvSpPr txBox="1"/>
            <p:nvPr/>
          </p:nvSpPr>
          <p:spPr bwMode="auto">
            <a:xfrm>
              <a:off x="3364398" y="2088109"/>
              <a:ext cx="324128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dirty="0">
                  <a:latin typeface="+mj-lt"/>
                </a:rPr>
                <a:t>B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A53AF66-40FB-22A9-5669-51FD5F701386}"/>
              </a:ext>
            </a:extLst>
          </p:cNvPr>
          <p:cNvGrpSpPr/>
          <p:nvPr/>
        </p:nvGrpSpPr>
        <p:grpSpPr>
          <a:xfrm>
            <a:off x="1232844" y="1433015"/>
            <a:ext cx="3955706" cy="4710752"/>
            <a:chOff x="1232844" y="1433015"/>
            <a:chExt cx="3955706" cy="4710752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6C5EEC53-E46A-41CD-5271-E7ECE7BE4F71}"/>
                </a:ext>
              </a:extLst>
            </p:cNvPr>
            <p:cNvCxnSpPr>
              <a:cxnSpLocks/>
            </p:cNvCxnSpPr>
            <p:nvPr/>
          </p:nvCxnSpPr>
          <p:spPr>
            <a:xfrm rot="21240000" flipV="1">
              <a:off x="1528548" y="3302758"/>
              <a:ext cx="0" cy="1160059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33552B7F-70D7-2256-1C02-5BCD0A40419B}"/>
                </a:ext>
              </a:extLst>
            </p:cNvPr>
            <p:cNvCxnSpPr>
              <a:cxnSpLocks/>
            </p:cNvCxnSpPr>
            <p:nvPr/>
          </p:nvCxnSpPr>
          <p:spPr>
            <a:xfrm rot="21000000" flipV="1">
              <a:off x="2977487" y="4983708"/>
              <a:ext cx="0" cy="1160059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33191E32-4177-86E3-A3DA-7ADB0CC5B0A3}"/>
                </a:ext>
              </a:extLst>
            </p:cNvPr>
            <p:cNvCxnSpPr>
              <a:cxnSpLocks/>
            </p:cNvCxnSpPr>
            <p:nvPr/>
          </p:nvCxnSpPr>
          <p:spPr>
            <a:xfrm rot="20880000" flipV="1">
              <a:off x="3266362" y="1737817"/>
              <a:ext cx="0" cy="1160059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D2A8F268-3FA4-169D-825B-47F358D160A6}"/>
                </a:ext>
              </a:extLst>
            </p:cNvPr>
            <p:cNvCxnSpPr>
              <a:cxnSpLocks/>
            </p:cNvCxnSpPr>
            <p:nvPr/>
          </p:nvCxnSpPr>
          <p:spPr>
            <a:xfrm rot="20700000" flipV="1">
              <a:off x="5152029" y="2531662"/>
              <a:ext cx="0" cy="1160059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B6ADCCE-C042-8CFF-2966-8D951CD9D772}"/>
                </a:ext>
              </a:extLst>
            </p:cNvPr>
            <p:cNvSpPr txBox="1"/>
            <p:nvPr/>
          </p:nvSpPr>
          <p:spPr>
            <a:xfrm>
              <a:off x="2838731" y="1433015"/>
              <a:ext cx="4459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TN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ADA67B3-8952-8A7F-6D62-67AB47E0B9B1}"/>
                </a:ext>
              </a:extLst>
            </p:cNvPr>
            <p:cNvSpPr txBox="1"/>
            <p:nvPr/>
          </p:nvSpPr>
          <p:spPr>
            <a:xfrm>
              <a:off x="2622641" y="4642514"/>
              <a:ext cx="4459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TN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F3483E6-41E6-056F-DF20-C4FB0630C49F}"/>
                </a:ext>
              </a:extLst>
            </p:cNvPr>
            <p:cNvSpPr txBox="1"/>
            <p:nvPr/>
          </p:nvSpPr>
          <p:spPr>
            <a:xfrm>
              <a:off x="1232844" y="3007057"/>
              <a:ext cx="4459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TN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B1D3058-80A8-BF6D-0E04-C371B0349ABF}"/>
                </a:ext>
              </a:extLst>
            </p:cNvPr>
            <p:cNvSpPr txBox="1"/>
            <p:nvPr/>
          </p:nvSpPr>
          <p:spPr>
            <a:xfrm>
              <a:off x="4742594" y="2231409"/>
              <a:ext cx="4459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TN</a:t>
              </a:r>
            </a:p>
          </p:txBody>
        </p:sp>
      </p:grp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E47BA9C-4D3C-6DF5-DE85-7FCC374D5609}"/>
              </a:ext>
            </a:extLst>
          </p:cNvPr>
          <p:cNvCxnSpPr>
            <a:cxnSpLocks/>
          </p:cNvCxnSpPr>
          <p:nvPr/>
        </p:nvCxnSpPr>
        <p:spPr>
          <a:xfrm rot="-660000" flipV="1">
            <a:off x="3118510" y="3432413"/>
            <a:ext cx="0" cy="1160059"/>
          </a:xfrm>
          <a:prstGeom prst="straightConnector1">
            <a:avLst/>
          </a:prstGeom>
          <a:ln>
            <a:solidFill>
              <a:srgbClr val="0000FF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FE2A00E-9E1F-ADA7-5D45-B74F9F6F528B}"/>
              </a:ext>
            </a:extLst>
          </p:cNvPr>
          <p:cNvCxnSpPr>
            <a:cxnSpLocks/>
          </p:cNvCxnSpPr>
          <p:nvPr/>
        </p:nvCxnSpPr>
        <p:spPr>
          <a:xfrm rot="-540000" flipV="1">
            <a:off x="3332326" y="2922895"/>
            <a:ext cx="0" cy="1160059"/>
          </a:xfrm>
          <a:prstGeom prst="straightConnector1">
            <a:avLst/>
          </a:prstGeom>
          <a:ln>
            <a:solidFill>
              <a:srgbClr val="0000FF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 76">
            <a:extLst>
              <a:ext uri="{FF2B5EF4-FFF2-40B4-BE49-F238E27FC236}">
                <a16:creationId xmlns:a16="http://schemas.microsoft.com/office/drawing/2014/main" id="{6CD3C65F-E707-37A2-14A6-F4DDFB8254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1342" y="3536668"/>
            <a:ext cx="53198" cy="53200"/>
          </a:xfrm>
          <a:custGeom>
            <a:avLst/>
            <a:gdLst>
              <a:gd name="T0" fmla="*/ 16540841 w 55"/>
              <a:gd name="T1" fmla="*/ 7819895 h 55"/>
              <a:gd name="T2" fmla="*/ 16240318 w 55"/>
              <a:gd name="T3" fmla="*/ 6616665 h 55"/>
              <a:gd name="T4" fmla="*/ 15939246 w 55"/>
              <a:gd name="T5" fmla="*/ 5714517 h 55"/>
              <a:gd name="T6" fmla="*/ 15638723 w 55"/>
              <a:gd name="T7" fmla="*/ 4511288 h 55"/>
              <a:gd name="T8" fmla="*/ 15037128 w 55"/>
              <a:gd name="T9" fmla="*/ 3609140 h 55"/>
              <a:gd name="T10" fmla="*/ 14435533 w 55"/>
              <a:gd name="T11" fmla="*/ 2706992 h 55"/>
              <a:gd name="T12" fmla="*/ 13533415 w 55"/>
              <a:gd name="T13" fmla="*/ 2105377 h 55"/>
              <a:gd name="T14" fmla="*/ 12631297 w 55"/>
              <a:gd name="T15" fmla="*/ 1503763 h 55"/>
              <a:gd name="T16" fmla="*/ 11729179 w 55"/>
              <a:gd name="T17" fmla="*/ 902148 h 55"/>
              <a:gd name="T18" fmla="*/ 10826513 w 55"/>
              <a:gd name="T19" fmla="*/ 601615 h 55"/>
              <a:gd name="T20" fmla="*/ 9924395 w 55"/>
              <a:gd name="T21" fmla="*/ 300533 h 55"/>
              <a:gd name="T22" fmla="*/ 8721754 w 55"/>
              <a:gd name="T23" fmla="*/ 0 h 55"/>
              <a:gd name="T24" fmla="*/ 7518564 w 55"/>
              <a:gd name="T25" fmla="*/ 0 h 55"/>
              <a:gd name="T26" fmla="*/ 6616446 w 55"/>
              <a:gd name="T27" fmla="*/ 300533 h 55"/>
              <a:gd name="T28" fmla="*/ 5413256 w 55"/>
              <a:gd name="T29" fmla="*/ 601615 h 55"/>
              <a:gd name="T30" fmla="*/ 4511138 w 55"/>
              <a:gd name="T31" fmla="*/ 902148 h 55"/>
              <a:gd name="T32" fmla="*/ 3609020 w 55"/>
              <a:gd name="T33" fmla="*/ 1503763 h 55"/>
              <a:gd name="T34" fmla="*/ 2706902 w 55"/>
              <a:gd name="T35" fmla="*/ 2105377 h 55"/>
              <a:gd name="T36" fmla="*/ 2105308 w 55"/>
              <a:gd name="T37" fmla="*/ 2706992 h 55"/>
              <a:gd name="T38" fmla="*/ 1203190 w 55"/>
              <a:gd name="T39" fmla="*/ 3609140 h 55"/>
              <a:gd name="T40" fmla="*/ 902118 w 55"/>
              <a:gd name="T41" fmla="*/ 4511288 h 55"/>
              <a:gd name="T42" fmla="*/ 300523 w 55"/>
              <a:gd name="T43" fmla="*/ 5714517 h 55"/>
              <a:gd name="T44" fmla="*/ 0 w 55"/>
              <a:gd name="T45" fmla="*/ 6616665 h 55"/>
              <a:gd name="T46" fmla="*/ 0 w 55"/>
              <a:gd name="T47" fmla="*/ 7819895 h 55"/>
              <a:gd name="T48" fmla="*/ 0 w 55"/>
              <a:gd name="T49" fmla="*/ 8722043 h 55"/>
              <a:gd name="T50" fmla="*/ 0 w 55"/>
              <a:gd name="T51" fmla="*/ 9925272 h 55"/>
              <a:gd name="T52" fmla="*/ 300523 w 55"/>
              <a:gd name="T53" fmla="*/ 10827420 h 55"/>
              <a:gd name="T54" fmla="*/ 902118 w 55"/>
              <a:gd name="T55" fmla="*/ 12030650 h 55"/>
              <a:gd name="T56" fmla="*/ 1203190 w 55"/>
              <a:gd name="T57" fmla="*/ 12932798 h 55"/>
              <a:gd name="T58" fmla="*/ 2105308 w 55"/>
              <a:gd name="T59" fmla="*/ 13834945 h 55"/>
              <a:gd name="T60" fmla="*/ 2706902 w 55"/>
              <a:gd name="T61" fmla="*/ 14436560 h 55"/>
              <a:gd name="T62" fmla="*/ 3609020 w 55"/>
              <a:gd name="T63" fmla="*/ 15038175 h 55"/>
              <a:gd name="T64" fmla="*/ 4511138 w 55"/>
              <a:gd name="T65" fmla="*/ 15639790 h 55"/>
              <a:gd name="T66" fmla="*/ 5413256 w 55"/>
              <a:gd name="T67" fmla="*/ 15940323 h 55"/>
              <a:gd name="T68" fmla="*/ 6616446 w 55"/>
              <a:gd name="T69" fmla="*/ 16241404 h 55"/>
              <a:gd name="T70" fmla="*/ 7518564 w 55"/>
              <a:gd name="T71" fmla="*/ 16541938 h 55"/>
              <a:gd name="T72" fmla="*/ 8721754 w 55"/>
              <a:gd name="T73" fmla="*/ 16541938 h 55"/>
              <a:gd name="T74" fmla="*/ 9924395 w 55"/>
              <a:gd name="T75" fmla="*/ 16241404 h 55"/>
              <a:gd name="T76" fmla="*/ 10826513 w 55"/>
              <a:gd name="T77" fmla="*/ 15940323 h 55"/>
              <a:gd name="T78" fmla="*/ 11729179 w 55"/>
              <a:gd name="T79" fmla="*/ 15639790 h 55"/>
              <a:gd name="T80" fmla="*/ 12631297 w 55"/>
              <a:gd name="T81" fmla="*/ 15038175 h 55"/>
              <a:gd name="T82" fmla="*/ 13533415 w 55"/>
              <a:gd name="T83" fmla="*/ 14436560 h 55"/>
              <a:gd name="T84" fmla="*/ 14435533 w 55"/>
              <a:gd name="T85" fmla="*/ 13834945 h 55"/>
              <a:gd name="T86" fmla="*/ 15037128 w 55"/>
              <a:gd name="T87" fmla="*/ 12932798 h 55"/>
              <a:gd name="T88" fmla="*/ 15638723 w 55"/>
              <a:gd name="T89" fmla="*/ 12030650 h 55"/>
              <a:gd name="T90" fmla="*/ 15939246 w 55"/>
              <a:gd name="T91" fmla="*/ 10827420 h 55"/>
              <a:gd name="T92" fmla="*/ 16240318 w 55"/>
              <a:gd name="T93" fmla="*/ 9925272 h 55"/>
              <a:gd name="T94" fmla="*/ 16540841 w 55"/>
              <a:gd name="T95" fmla="*/ 8722043 h 55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55"/>
              <a:gd name="T145" fmla="*/ 0 h 55"/>
              <a:gd name="T146" fmla="*/ 55 w 55"/>
              <a:gd name="T147" fmla="*/ 55 h 55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55" h="55">
                <a:moveTo>
                  <a:pt x="55" y="28"/>
                </a:moveTo>
                <a:lnTo>
                  <a:pt x="55" y="26"/>
                </a:lnTo>
                <a:lnTo>
                  <a:pt x="54" y="24"/>
                </a:lnTo>
                <a:lnTo>
                  <a:pt x="54" y="22"/>
                </a:lnTo>
                <a:lnTo>
                  <a:pt x="54" y="20"/>
                </a:lnTo>
                <a:lnTo>
                  <a:pt x="53" y="19"/>
                </a:lnTo>
                <a:lnTo>
                  <a:pt x="52" y="17"/>
                </a:lnTo>
                <a:lnTo>
                  <a:pt x="52" y="15"/>
                </a:lnTo>
                <a:lnTo>
                  <a:pt x="51" y="14"/>
                </a:lnTo>
                <a:lnTo>
                  <a:pt x="50" y="12"/>
                </a:lnTo>
                <a:lnTo>
                  <a:pt x="49" y="11"/>
                </a:lnTo>
                <a:lnTo>
                  <a:pt x="48" y="9"/>
                </a:lnTo>
                <a:lnTo>
                  <a:pt x="47" y="8"/>
                </a:lnTo>
                <a:lnTo>
                  <a:pt x="45" y="7"/>
                </a:lnTo>
                <a:lnTo>
                  <a:pt x="44" y="6"/>
                </a:lnTo>
                <a:lnTo>
                  <a:pt x="42" y="5"/>
                </a:lnTo>
                <a:lnTo>
                  <a:pt x="41" y="4"/>
                </a:lnTo>
                <a:lnTo>
                  <a:pt x="39" y="3"/>
                </a:lnTo>
                <a:lnTo>
                  <a:pt x="38" y="2"/>
                </a:lnTo>
                <a:lnTo>
                  <a:pt x="36" y="2"/>
                </a:lnTo>
                <a:lnTo>
                  <a:pt x="34" y="1"/>
                </a:lnTo>
                <a:lnTo>
                  <a:pt x="33" y="1"/>
                </a:lnTo>
                <a:lnTo>
                  <a:pt x="31" y="0"/>
                </a:lnTo>
                <a:lnTo>
                  <a:pt x="29" y="0"/>
                </a:lnTo>
                <a:lnTo>
                  <a:pt x="27" y="0"/>
                </a:lnTo>
                <a:lnTo>
                  <a:pt x="25" y="0"/>
                </a:lnTo>
                <a:lnTo>
                  <a:pt x="24" y="0"/>
                </a:lnTo>
                <a:lnTo>
                  <a:pt x="22" y="1"/>
                </a:lnTo>
                <a:lnTo>
                  <a:pt x="20" y="1"/>
                </a:lnTo>
                <a:lnTo>
                  <a:pt x="18" y="2"/>
                </a:lnTo>
                <a:lnTo>
                  <a:pt x="17" y="2"/>
                </a:lnTo>
                <a:lnTo>
                  <a:pt x="15" y="3"/>
                </a:lnTo>
                <a:lnTo>
                  <a:pt x="13" y="4"/>
                </a:lnTo>
                <a:lnTo>
                  <a:pt x="12" y="5"/>
                </a:lnTo>
                <a:lnTo>
                  <a:pt x="10" y="6"/>
                </a:lnTo>
                <a:lnTo>
                  <a:pt x="9" y="7"/>
                </a:lnTo>
                <a:lnTo>
                  <a:pt x="8" y="8"/>
                </a:lnTo>
                <a:lnTo>
                  <a:pt x="7" y="9"/>
                </a:lnTo>
                <a:lnTo>
                  <a:pt x="5" y="11"/>
                </a:lnTo>
                <a:lnTo>
                  <a:pt x="4" y="12"/>
                </a:lnTo>
                <a:lnTo>
                  <a:pt x="3" y="14"/>
                </a:lnTo>
                <a:lnTo>
                  <a:pt x="3" y="15"/>
                </a:lnTo>
                <a:lnTo>
                  <a:pt x="2" y="17"/>
                </a:lnTo>
                <a:lnTo>
                  <a:pt x="1" y="19"/>
                </a:lnTo>
                <a:lnTo>
                  <a:pt x="1" y="20"/>
                </a:lnTo>
                <a:lnTo>
                  <a:pt x="0" y="22"/>
                </a:lnTo>
                <a:lnTo>
                  <a:pt x="0" y="24"/>
                </a:lnTo>
                <a:lnTo>
                  <a:pt x="0" y="26"/>
                </a:lnTo>
                <a:lnTo>
                  <a:pt x="0" y="28"/>
                </a:lnTo>
                <a:lnTo>
                  <a:pt x="0" y="29"/>
                </a:lnTo>
                <a:lnTo>
                  <a:pt x="0" y="31"/>
                </a:lnTo>
                <a:lnTo>
                  <a:pt x="0" y="33"/>
                </a:lnTo>
                <a:lnTo>
                  <a:pt x="1" y="35"/>
                </a:lnTo>
                <a:lnTo>
                  <a:pt x="1" y="36"/>
                </a:lnTo>
                <a:lnTo>
                  <a:pt x="2" y="38"/>
                </a:lnTo>
                <a:lnTo>
                  <a:pt x="3" y="40"/>
                </a:lnTo>
                <a:lnTo>
                  <a:pt x="3" y="41"/>
                </a:lnTo>
                <a:lnTo>
                  <a:pt x="4" y="43"/>
                </a:lnTo>
                <a:lnTo>
                  <a:pt x="5" y="44"/>
                </a:lnTo>
                <a:lnTo>
                  <a:pt x="7" y="46"/>
                </a:lnTo>
                <a:lnTo>
                  <a:pt x="8" y="47"/>
                </a:lnTo>
                <a:lnTo>
                  <a:pt x="9" y="48"/>
                </a:lnTo>
                <a:lnTo>
                  <a:pt x="10" y="49"/>
                </a:lnTo>
                <a:lnTo>
                  <a:pt x="12" y="50"/>
                </a:lnTo>
                <a:lnTo>
                  <a:pt x="13" y="51"/>
                </a:lnTo>
                <a:lnTo>
                  <a:pt x="15" y="52"/>
                </a:lnTo>
                <a:lnTo>
                  <a:pt x="17" y="53"/>
                </a:lnTo>
                <a:lnTo>
                  <a:pt x="18" y="53"/>
                </a:lnTo>
                <a:lnTo>
                  <a:pt x="20" y="54"/>
                </a:lnTo>
                <a:lnTo>
                  <a:pt x="22" y="54"/>
                </a:lnTo>
                <a:lnTo>
                  <a:pt x="24" y="55"/>
                </a:lnTo>
                <a:lnTo>
                  <a:pt x="25" y="55"/>
                </a:lnTo>
                <a:lnTo>
                  <a:pt x="27" y="55"/>
                </a:lnTo>
                <a:lnTo>
                  <a:pt x="29" y="55"/>
                </a:lnTo>
                <a:lnTo>
                  <a:pt x="31" y="55"/>
                </a:lnTo>
                <a:lnTo>
                  <a:pt x="33" y="54"/>
                </a:lnTo>
                <a:lnTo>
                  <a:pt x="34" y="54"/>
                </a:lnTo>
                <a:lnTo>
                  <a:pt x="36" y="53"/>
                </a:lnTo>
                <a:lnTo>
                  <a:pt x="38" y="53"/>
                </a:lnTo>
                <a:lnTo>
                  <a:pt x="39" y="52"/>
                </a:lnTo>
                <a:lnTo>
                  <a:pt x="41" y="51"/>
                </a:lnTo>
                <a:lnTo>
                  <a:pt x="42" y="50"/>
                </a:lnTo>
                <a:lnTo>
                  <a:pt x="44" y="49"/>
                </a:lnTo>
                <a:lnTo>
                  <a:pt x="45" y="48"/>
                </a:lnTo>
                <a:lnTo>
                  <a:pt x="47" y="47"/>
                </a:lnTo>
                <a:lnTo>
                  <a:pt x="48" y="46"/>
                </a:lnTo>
                <a:lnTo>
                  <a:pt x="49" y="44"/>
                </a:lnTo>
                <a:lnTo>
                  <a:pt x="50" y="43"/>
                </a:lnTo>
                <a:lnTo>
                  <a:pt x="51" y="41"/>
                </a:lnTo>
                <a:lnTo>
                  <a:pt x="52" y="40"/>
                </a:lnTo>
                <a:lnTo>
                  <a:pt x="52" y="38"/>
                </a:lnTo>
                <a:lnTo>
                  <a:pt x="53" y="36"/>
                </a:lnTo>
                <a:lnTo>
                  <a:pt x="54" y="35"/>
                </a:lnTo>
                <a:lnTo>
                  <a:pt x="54" y="33"/>
                </a:lnTo>
                <a:lnTo>
                  <a:pt x="54" y="31"/>
                </a:lnTo>
                <a:lnTo>
                  <a:pt x="55" y="29"/>
                </a:lnTo>
                <a:lnTo>
                  <a:pt x="55" y="28"/>
                </a:lnTo>
              </a:path>
            </a:pathLst>
          </a:custGeom>
          <a:solidFill>
            <a:schemeClr val="tx1"/>
          </a:solidFill>
          <a:ln w="9525" cmpd="sng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endParaRPr lang="en-US" sz="2000" dirty="0">
              <a:latin typeface="+mj-lt"/>
            </a:endParaRPr>
          </a:p>
        </p:txBody>
      </p:sp>
      <p:sp>
        <p:nvSpPr>
          <p:cNvPr id="19" name="Freeform 76">
            <a:extLst>
              <a:ext uri="{FF2B5EF4-FFF2-40B4-BE49-F238E27FC236}">
                <a16:creationId xmlns:a16="http://schemas.microsoft.com/office/drawing/2014/main" id="{F45C1966-2C59-3895-FAC7-A79732A4FC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1649" y="4071787"/>
            <a:ext cx="53198" cy="53200"/>
          </a:xfrm>
          <a:custGeom>
            <a:avLst/>
            <a:gdLst>
              <a:gd name="T0" fmla="*/ 16540841 w 55"/>
              <a:gd name="T1" fmla="*/ 7819895 h 55"/>
              <a:gd name="T2" fmla="*/ 16240318 w 55"/>
              <a:gd name="T3" fmla="*/ 6616665 h 55"/>
              <a:gd name="T4" fmla="*/ 15939246 w 55"/>
              <a:gd name="T5" fmla="*/ 5714517 h 55"/>
              <a:gd name="T6" fmla="*/ 15638723 w 55"/>
              <a:gd name="T7" fmla="*/ 4511288 h 55"/>
              <a:gd name="T8" fmla="*/ 15037128 w 55"/>
              <a:gd name="T9" fmla="*/ 3609140 h 55"/>
              <a:gd name="T10" fmla="*/ 14435533 w 55"/>
              <a:gd name="T11" fmla="*/ 2706992 h 55"/>
              <a:gd name="T12" fmla="*/ 13533415 w 55"/>
              <a:gd name="T13" fmla="*/ 2105377 h 55"/>
              <a:gd name="T14" fmla="*/ 12631297 w 55"/>
              <a:gd name="T15" fmla="*/ 1503763 h 55"/>
              <a:gd name="T16" fmla="*/ 11729179 w 55"/>
              <a:gd name="T17" fmla="*/ 902148 h 55"/>
              <a:gd name="T18" fmla="*/ 10826513 w 55"/>
              <a:gd name="T19" fmla="*/ 601615 h 55"/>
              <a:gd name="T20" fmla="*/ 9924395 w 55"/>
              <a:gd name="T21" fmla="*/ 300533 h 55"/>
              <a:gd name="T22" fmla="*/ 8721754 w 55"/>
              <a:gd name="T23" fmla="*/ 0 h 55"/>
              <a:gd name="T24" fmla="*/ 7518564 w 55"/>
              <a:gd name="T25" fmla="*/ 0 h 55"/>
              <a:gd name="T26" fmla="*/ 6616446 w 55"/>
              <a:gd name="T27" fmla="*/ 300533 h 55"/>
              <a:gd name="T28" fmla="*/ 5413256 w 55"/>
              <a:gd name="T29" fmla="*/ 601615 h 55"/>
              <a:gd name="T30" fmla="*/ 4511138 w 55"/>
              <a:gd name="T31" fmla="*/ 902148 h 55"/>
              <a:gd name="T32" fmla="*/ 3609020 w 55"/>
              <a:gd name="T33" fmla="*/ 1503763 h 55"/>
              <a:gd name="T34" fmla="*/ 2706902 w 55"/>
              <a:gd name="T35" fmla="*/ 2105377 h 55"/>
              <a:gd name="T36" fmla="*/ 2105308 w 55"/>
              <a:gd name="T37" fmla="*/ 2706992 h 55"/>
              <a:gd name="T38" fmla="*/ 1203190 w 55"/>
              <a:gd name="T39" fmla="*/ 3609140 h 55"/>
              <a:gd name="T40" fmla="*/ 902118 w 55"/>
              <a:gd name="T41" fmla="*/ 4511288 h 55"/>
              <a:gd name="T42" fmla="*/ 300523 w 55"/>
              <a:gd name="T43" fmla="*/ 5714517 h 55"/>
              <a:gd name="T44" fmla="*/ 0 w 55"/>
              <a:gd name="T45" fmla="*/ 6616665 h 55"/>
              <a:gd name="T46" fmla="*/ 0 w 55"/>
              <a:gd name="T47" fmla="*/ 7819895 h 55"/>
              <a:gd name="T48" fmla="*/ 0 w 55"/>
              <a:gd name="T49" fmla="*/ 8722043 h 55"/>
              <a:gd name="T50" fmla="*/ 0 w 55"/>
              <a:gd name="T51" fmla="*/ 9925272 h 55"/>
              <a:gd name="T52" fmla="*/ 300523 w 55"/>
              <a:gd name="T53" fmla="*/ 10827420 h 55"/>
              <a:gd name="T54" fmla="*/ 902118 w 55"/>
              <a:gd name="T55" fmla="*/ 12030650 h 55"/>
              <a:gd name="T56" fmla="*/ 1203190 w 55"/>
              <a:gd name="T57" fmla="*/ 12932798 h 55"/>
              <a:gd name="T58" fmla="*/ 2105308 w 55"/>
              <a:gd name="T59" fmla="*/ 13834945 h 55"/>
              <a:gd name="T60" fmla="*/ 2706902 w 55"/>
              <a:gd name="T61" fmla="*/ 14436560 h 55"/>
              <a:gd name="T62" fmla="*/ 3609020 w 55"/>
              <a:gd name="T63" fmla="*/ 15038175 h 55"/>
              <a:gd name="T64" fmla="*/ 4511138 w 55"/>
              <a:gd name="T65" fmla="*/ 15639790 h 55"/>
              <a:gd name="T66" fmla="*/ 5413256 w 55"/>
              <a:gd name="T67" fmla="*/ 15940323 h 55"/>
              <a:gd name="T68" fmla="*/ 6616446 w 55"/>
              <a:gd name="T69" fmla="*/ 16241404 h 55"/>
              <a:gd name="T70" fmla="*/ 7518564 w 55"/>
              <a:gd name="T71" fmla="*/ 16541938 h 55"/>
              <a:gd name="T72" fmla="*/ 8721754 w 55"/>
              <a:gd name="T73" fmla="*/ 16541938 h 55"/>
              <a:gd name="T74" fmla="*/ 9924395 w 55"/>
              <a:gd name="T75" fmla="*/ 16241404 h 55"/>
              <a:gd name="T76" fmla="*/ 10826513 w 55"/>
              <a:gd name="T77" fmla="*/ 15940323 h 55"/>
              <a:gd name="T78" fmla="*/ 11729179 w 55"/>
              <a:gd name="T79" fmla="*/ 15639790 h 55"/>
              <a:gd name="T80" fmla="*/ 12631297 w 55"/>
              <a:gd name="T81" fmla="*/ 15038175 h 55"/>
              <a:gd name="T82" fmla="*/ 13533415 w 55"/>
              <a:gd name="T83" fmla="*/ 14436560 h 55"/>
              <a:gd name="T84" fmla="*/ 14435533 w 55"/>
              <a:gd name="T85" fmla="*/ 13834945 h 55"/>
              <a:gd name="T86" fmla="*/ 15037128 w 55"/>
              <a:gd name="T87" fmla="*/ 12932798 h 55"/>
              <a:gd name="T88" fmla="*/ 15638723 w 55"/>
              <a:gd name="T89" fmla="*/ 12030650 h 55"/>
              <a:gd name="T90" fmla="*/ 15939246 w 55"/>
              <a:gd name="T91" fmla="*/ 10827420 h 55"/>
              <a:gd name="T92" fmla="*/ 16240318 w 55"/>
              <a:gd name="T93" fmla="*/ 9925272 h 55"/>
              <a:gd name="T94" fmla="*/ 16540841 w 55"/>
              <a:gd name="T95" fmla="*/ 8722043 h 55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55"/>
              <a:gd name="T145" fmla="*/ 0 h 55"/>
              <a:gd name="T146" fmla="*/ 55 w 55"/>
              <a:gd name="T147" fmla="*/ 55 h 55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55" h="55">
                <a:moveTo>
                  <a:pt x="55" y="28"/>
                </a:moveTo>
                <a:lnTo>
                  <a:pt x="55" y="26"/>
                </a:lnTo>
                <a:lnTo>
                  <a:pt x="54" y="24"/>
                </a:lnTo>
                <a:lnTo>
                  <a:pt x="54" y="22"/>
                </a:lnTo>
                <a:lnTo>
                  <a:pt x="54" y="20"/>
                </a:lnTo>
                <a:lnTo>
                  <a:pt x="53" y="19"/>
                </a:lnTo>
                <a:lnTo>
                  <a:pt x="52" y="17"/>
                </a:lnTo>
                <a:lnTo>
                  <a:pt x="52" y="15"/>
                </a:lnTo>
                <a:lnTo>
                  <a:pt x="51" y="14"/>
                </a:lnTo>
                <a:lnTo>
                  <a:pt x="50" y="12"/>
                </a:lnTo>
                <a:lnTo>
                  <a:pt x="49" y="11"/>
                </a:lnTo>
                <a:lnTo>
                  <a:pt x="48" y="9"/>
                </a:lnTo>
                <a:lnTo>
                  <a:pt x="47" y="8"/>
                </a:lnTo>
                <a:lnTo>
                  <a:pt x="45" y="7"/>
                </a:lnTo>
                <a:lnTo>
                  <a:pt x="44" y="6"/>
                </a:lnTo>
                <a:lnTo>
                  <a:pt x="42" y="5"/>
                </a:lnTo>
                <a:lnTo>
                  <a:pt x="41" y="4"/>
                </a:lnTo>
                <a:lnTo>
                  <a:pt x="39" y="3"/>
                </a:lnTo>
                <a:lnTo>
                  <a:pt x="38" y="2"/>
                </a:lnTo>
                <a:lnTo>
                  <a:pt x="36" y="2"/>
                </a:lnTo>
                <a:lnTo>
                  <a:pt x="34" y="1"/>
                </a:lnTo>
                <a:lnTo>
                  <a:pt x="33" y="1"/>
                </a:lnTo>
                <a:lnTo>
                  <a:pt x="31" y="0"/>
                </a:lnTo>
                <a:lnTo>
                  <a:pt x="29" y="0"/>
                </a:lnTo>
                <a:lnTo>
                  <a:pt x="27" y="0"/>
                </a:lnTo>
                <a:lnTo>
                  <a:pt x="25" y="0"/>
                </a:lnTo>
                <a:lnTo>
                  <a:pt x="24" y="0"/>
                </a:lnTo>
                <a:lnTo>
                  <a:pt x="22" y="1"/>
                </a:lnTo>
                <a:lnTo>
                  <a:pt x="20" y="1"/>
                </a:lnTo>
                <a:lnTo>
                  <a:pt x="18" y="2"/>
                </a:lnTo>
                <a:lnTo>
                  <a:pt x="17" y="2"/>
                </a:lnTo>
                <a:lnTo>
                  <a:pt x="15" y="3"/>
                </a:lnTo>
                <a:lnTo>
                  <a:pt x="13" y="4"/>
                </a:lnTo>
                <a:lnTo>
                  <a:pt x="12" y="5"/>
                </a:lnTo>
                <a:lnTo>
                  <a:pt x="10" y="6"/>
                </a:lnTo>
                <a:lnTo>
                  <a:pt x="9" y="7"/>
                </a:lnTo>
                <a:lnTo>
                  <a:pt x="8" y="8"/>
                </a:lnTo>
                <a:lnTo>
                  <a:pt x="7" y="9"/>
                </a:lnTo>
                <a:lnTo>
                  <a:pt x="5" y="11"/>
                </a:lnTo>
                <a:lnTo>
                  <a:pt x="4" y="12"/>
                </a:lnTo>
                <a:lnTo>
                  <a:pt x="3" y="14"/>
                </a:lnTo>
                <a:lnTo>
                  <a:pt x="3" y="15"/>
                </a:lnTo>
                <a:lnTo>
                  <a:pt x="2" y="17"/>
                </a:lnTo>
                <a:lnTo>
                  <a:pt x="1" y="19"/>
                </a:lnTo>
                <a:lnTo>
                  <a:pt x="1" y="20"/>
                </a:lnTo>
                <a:lnTo>
                  <a:pt x="0" y="22"/>
                </a:lnTo>
                <a:lnTo>
                  <a:pt x="0" y="24"/>
                </a:lnTo>
                <a:lnTo>
                  <a:pt x="0" y="26"/>
                </a:lnTo>
                <a:lnTo>
                  <a:pt x="0" y="28"/>
                </a:lnTo>
                <a:lnTo>
                  <a:pt x="0" y="29"/>
                </a:lnTo>
                <a:lnTo>
                  <a:pt x="0" y="31"/>
                </a:lnTo>
                <a:lnTo>
                  <a:pt x="0" y="33"/>
                </a:lnTo>
                <a:lnTo>
                  <a:pt x="1" y="35"/>
                </a:lnTo>
                <a:lnTo>
                  <a:pt x="1" y="36"/>
                </a:lnTo>
                <a:lnTo>
                  <a:pt x="2" y="38"/>
                </a:lnTo>
                <a:lnTo>
                  <a:pt x="3" y="40"/>
                </a:lnTo>
                <a:lnTo>
                  <a:pt x="3" y="41"/>
                </a:lnTo>
                <a:lnTo>
                  <a:pt x="4" y="43"/>
                </a:lnTo>
                <a:lnTo>
                  <a:pt x="5" y="44"/>
                </a:lnTo>
                <a:lnTo>
                  <a:pt x="7" y="46"/>
                </a:lnTo>
                <a:lnTo>
                  <a:pt x="8" y="47"/>
                </a:lnTo>
                <a:lnTo>
                  <a:pt x="9" y="48"/>
                </a:lnTo>
                <a:lnTo>
                  <a:pt x="10" y="49"/>
                </a:lnTo>
                <a:lnTo>
                  <a:pt x="12" y="50"/>
                </a:lnTo>
                <a:lnTo>
                  <a:pt x="13" y="51"/>
                </a:lnTo>
                <a:lnTo>
                  <a:pt x="15" y="52"/>
                </a:lnTo>
                <a:lnTo>
                  <a:pt x="17" y="53"/>
                </a:lnTo>
                <a:lnTo>
                  <a:pt x="18" y="53"/>
                </a:lnTo>
                <a:lnTo>
                  <a:pt x="20" y="54"/>
                </a:lnTo>
                <a:lnTo>
                  <a:pt x="22" y="54"/>
                </a:lnTo>
                <a:lnTo>
                  <a:pt x="24" y="55"/>
                </a:lnTo>
                <a:lnTo>
                  <a:pt x="25" y="55"/>
                </a:lnTo>
                <a:lnTo>
                  <a:pt x="27" y="55"/>
                </a:lnTo>
                <a:lnTo>
                  <a:pt x="29" y="55"/>
                </a:lnTo>
                <a:lnTo>
                  <a:pt x="31" y="55"/>
                </a:lnTo>
                <a:lnTo>
                  <a:pt x="33" y="54"/>
                </a:lnTo>
                <a:lnTo>
                  <a:pt x="34" y="54"/>
                </a:lnTo>
                <a:lnTo>
                  <a:pt x="36" y="53"/>
                </a:lnTo>
                <a:lnTo>
                  <a:pt x="38" y="53"/>
                </a:lnTo>
                <a:lnTo>
                  <a:pt x="39" y="52"/>
                </a:lnTo>
                <a:lnTo>
                  <a:pt x="41" y="51"/>
                </a:lnTo>
                <a:lnTo>
                  <a:pt x="42" y="50"/>
                </a:lnTo>
                <a:lnTo>
                  <a:pt x="44" y="49"/>
                </a:lnTo>
                <a:lnTo>
                  <a:pt x="45" y="48"/>
                </a:lnTo>
                <a:lnTo>
                  <a:pt x="47" y="47"/>
                </a:lnTo>
                <a:lnTo>
                  <a:pt x="48" y="46"/>
                </a:lnTo>
                <a:lnTo>
                  <a:pt x="49" y="44"/>
                </a:lnTo>
                <a:lnTo>
                  <a:pt x="50" y="43"/>
                </a:lnTo>
                <a:lnTo>
                  <a:pt x="51" y="41"/>
                </a:lnTo>
                <a:lnTo>
                  <a:pt x="52" y="40"/>
                </a:lnTo>
                <a:lnTo>
                  <a:pt x="52" y="38"/>
                </a:lnTo>
                <a:lnTo>
                  <a:pt x="53" y="36"/>
                </a:lnTo>
                <a:lnTo>
                  <a:pt x="54" y="35"/>
                </a:lnTo>
                <a:lnTo>
                  <a:pt x="54" y="33"/>
                </a:lnTo>
                <a:lnTo>
                  <a:pt x="54" y="31"/>
                </a:lnTo>
                <a:lnTo>
                  <a:pt x="55" y="29"/>
                </a:lnTo>
                <a:lnTo>
                  <a:pt x="55" y="28"/>
                </a:lnTo>
              </a:path>
            </a:pathLst>
          </a:custGeom>
          <a:solidFill>
            <a:schemeClr val="tx1"/>
          </a:solidFill>
          <a:ln w="9525" cmpd="sng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5597889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CA3E66-61AF-582F-16A7-39702FDAE9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B258035-E7DF-61EA-2843-CB19262F1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VII. Grids and PLSS Lost Corners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11302E4-6E21-89F6-7AD0-EED937581041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/>
              <a:t>2. Compensate After Proportioning</a:t>
            </a:r>
          </a:p>
          <a:p>
            <a:pPr lvl="1"/>
            <a:r>
              <a:rPr lang="en-US" dirty="0"/>
              <a:t>Set temporary points using grid equivalents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1D52CA-8F52-D94E-931E-95F5052F30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B. Double Proportionate Procedure</a:t>
            </a:r>
          </a:p>
          <a:p>
            <a:endParaRPr lang="en-US" dirty="0"/>
          </a:p>
        </p:txBody>
      </p:sp>
      <p:graphicFrame>
        <p:nvGraphicFramePr>
          <p:cNvPr id="94" name="Table 93">
            <a:extLst>
              <a:ext uri="{FF2B5EF4-FFF2-40B4-BE49-F238E27FC236}">
                <a16:creationId xmlns:a16="http://schemas.microsoft.com/office/drawing/2014/main" id="{F345948C-6330-C3E2-628A-0C122CE2A9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273456"/>
              </p:ext>
            </p:extLst>
          </p:nvPr>
        </p:nvGraphicFramePr>
        <p:xfrm>
          <a:off x="6666253" y="2563956"/>
          <a:ext cx="4743270" cy="3078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95877">
                  <a:extLst>
                    <a:ext uri="{9D8B030D-6E8A-4147-A177-3AD203B41FA5}">
                      <a16:colId xmlns:a16="http://schemas.microsoft.com/office/drawing/2014/main" val="2841613611"/>
                    </a:ext>
                  </a:extLst>
                </a:gridCol>
                <a:gridCol w="1665467">
                  <a:extLst>
                    <a:ext uri="{9D8B030D-6E8A-4147-A177-3AD203B41FA5}">
                      <a16:colId xmlns:a16="http://schemas.microsoft.com/office/drawing/2014/main" val="2206233093"/>
                    </a:ext>
                  </a:extLst>
                </a:gridCol>
                <a:gridCol w="2181926">
                  <a:extLst>
                    <a:ext uri="{9D8B030D-6E8A-4147-A177-3AD203B41FA5}">
                      <a16:colId xmlns:a16="http://schemas.microsoft.com/office/drawing/2014/main" val="42838210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N-S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Grid </a:t>
                      </a:r>
                      <a:r>
                        <a:rPr lang="en-US" sz="2000" b="0" dirty="0" err="1"/>
                        <a:t>Brng</a:t>
                      </a:r>
                      <a:r>
                        <a:rPr lang="en-US" sz="2000" b="0" baseline="-25000" dirty="0" err="1"/>
                        <a:t>AB</a:t>
                      </a:r>
                      <a:endParaRPr lang="en-US" sz="2000" b="0" baseline="-250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/>
                        <a:t>Grid </a:t>
                      </a:r>
                      <a:r>
                        <a:rPr lang="en-US" sz="2000" b="0" dirty="0" err="1"/>
                        <a:t>Dist</a:t>
                      </a:r>
                      <a:r>
                        <a:rPr lang="en-US" sz="2000" b="0" baseline="-25000" dirty="0" err="1"/>
                        <a:t>AB</a:t>
                      </a:r>
                      <a:endParaRPr lang="en-US" sz="2000" b="0" baseline="-250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900155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rgbClr val="C00000"/>
                          </a:solidFill>
                        </a:rPr>
                        <a:t>Grid </a:t>
                      </a:r>
                      <a:r>
                        <a:rPr lang="en-US" sz="2000" b="0" dirty="0" err="1">
                          <a:solidFill>
                            <a:srgbClr val="C00000"/>
                          </a:solidFill>
                        </a:rPr>
                        <a:t>Lat</a:t>
                      </a:r>
                      <a:r>
                        <a:rPr lang="en-US" sz="2000" b="0" baseline="-25000" dirty="0" err="1">
                          <a:solidFill>
                            <a:srgbClr val="C00000"/>
                          </a:solidFill>
                        </a:rPr>
                        <a:t>AB</a:t>
                      </a:r>
                      <a:endParaRPr lang="en-US" sz="2000" b="0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Grid </a:t>
                      </a:r>
                      <a:r>
                        <a:rPr lang="en-US" sz="2000" b="0" dirty="0" err="1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Dep</a:t>
                      </a:r>
                      <a:r>
                        <a:rPr lang="en-US" sz="2000" b="0" baseline="-25000" dirty="0" err="1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AB</a:t>
                      </a:r>
                      <a:endParaRPr lang="en-US" sz="2000" b="0" baseline="-25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7547396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lvl="1" algn="l"/>
                      <a:r>
                        <a:rPr lang="en-US" sz="2000" b="0" dirty="0">
                          <a:solidFill>
                            <a:srgbClr val="C00000"/>
                          </a:solidFill>
                        </a:rPr>
                        <a:t>Set T</a:t>
                      </a:r>
                      <a:r>
                        <a:rPr lang="en-US" sz="2000" b="0" baseline="-25000" dirty="0">
                          <a:solidFill>
                            <a:srgbClr val="C00000"/>
                          </a:solidFill>
                        </a:rPr>
                        <a:t>N</a:t>
                      </a:r>
                      <a:r>
                        <a:rPr lang="en-US" sz="2000" b="0" dirty="0">
                          <a:solidFill>
                            <a:srgbClr val="C00000"/>
                          </a:solidFill>
                        </a:rPr>
                        <a:t> by SPM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288045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E-W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Grid </a:t>
                      </a:r>
                      <a:r>
                        <a:rPr lang="en-US" sz="2000" b="0" dirty="0" err="1"/>
                        <a:t>Brng</a:t>
                      </a:r>
                      <a:r>
                        <a:rPr lang="en-US" sz="2000" b="0" baseline="-25000" dirty="0" err="1"/>
                        <a:t>CD</a:t>
                      </a:r>
                      <a:endParaRPr lang="en-US" sz="2000" b="0" baseline="-250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/>
                        <a:t>Grid </a:t>
                      </a:r>
                      <a:r>
                        <a:rPr lang="en-US" sz="2000" b="0" dirty="0" err="1"/>
                        <a:t>Dist</a:t>
                      </a:r>
                      <a:r>
                        <a:rPr lang="en-US" sz="2000" b="0" baseline="-25000" dirty="0" err="1"/>
                        <a:t>CD</a:t>
                      </a:r>
                      <a:endParaRPr lang="en-US" sz="2000" b="0" baseline="-250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021757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Grid </a:t>
                      </a:r>
                      <a:r>
                        <a:rPr lang="en-US" sz="2000" b="0" dirty="0" err="1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Lat</a:t>
                      </a:r>
                      <a:r>
                        <a:rPr lang="en-US" sz="2000" b="0" baseline="-25000" dirty="0" err="1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AB</a:t>
                      </a:r>
                      <a:endParaRPr lang="en-US" sz="2000" b="0" baseline="-25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rgbClr val="C00000"/>
                          </a:solidFill>
                        </a:rPr>
                        <a:t>Grid </a:t>
                      </a:r>
                      <a:r>
                        <a:rPr lang="en-US" sz="2000" b="0" dirty="0" err="1">
                          <a:solidFill>
                            <a:srgbClr val="C00000"/>
                          </a:solidFill>
                        </a:rPr>
                        <a:t>Dep</a:t>
                      </a:r>
                      <a:r>
                        <a:rPr lang="en-US" sz="2000" b="0" baseline="-25000" dirty="0" err="1">
                          <a:solidFill>
                            <a:srgbClr val="C00000"/>
                          </a:solidFill>
                        </a:rPr>
                        <a:t>AB</a:t>
                      </a:r>
                      <a:endParaRPr lang="en-US" sz="2000" b="0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9680995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rgbClr val="C00000"/>
                          </a:solidFill>
                        </a:rPr>
                        <a:t>Set T</a:t>
                      </a:r>
                      <a:r>
                        <a:rPr lang="en-US" sz="2000" b="0" baseline="-25000" dirty="0">
                          <a:solidFill>
                            <a:srgbClr val="C00000"/>
                          </a:solidFill>
                        </a:rPr>
                        <a:t>E</a:t>
                      </a:r>
                      <a:r>
                        <a:rPr lang="en-US" sz="2000" b="0" dirty="0">
                          <a:solidFill>
                            <a:srgbClr val="C00000"/>
                          </a:solidFill>
                        </a:rPr>
                        <a:t> by SPM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3214114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Compute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GreekC_IV25" panose="00000400000000000000" pitchFamily="2" charset="0"/>
                          <a:cs typeface="GreekC_IV25" panose="00000400000000000000" pitchFamily="2" charset="0"/>
                        </a:rPr>
                        <a:t>g</a:t>
                      </a:r>
                      <a:r>
                        <a:rPr lang="en-US" sz="2000" b="0" baseline="-25000" dirty="0" err="1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 and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GreekC_IV25" panose="00000400000000000000" pitchFamily="2" charset="0"/>
                          <a:cs typeface="GreekC_IV25" panose="00000400000000000000" pitchFamily="2" charset="0"/>
                        </a:rPr>
                        <a:t>g</a:t>
                      </a:r>
                      <a:r>
                        <a:rPr lang="en-US" sz="2000" b="0" baseline="-25000" dirty="0" err="1">
                          <a:solidFill>
                            <a:schemeClr val="tx1"/>
                          </a:solidFill>
                        </a:rPr>
                        <a:t>E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 at the temp points.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6873704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2DEFC61D-6770-7F2E-65F3-0EFD8B33824E}"/>
              </a:ext>
            </a:extLst>
          </p:cNvPr>
          <p:cNvGrpSpPr/>
          <p:nvPr/>
        </p:nvGrpSpPr>
        <p:grpSpPr>
          <a:xfrm>
            <a:off x="1352771" y="1828800"/>
            <a:ext cx="4211785" cy="3963468"/>
            <a:chOff x="1344750" y="1546933"/>
            <a:chExt cx="4211785" cy="3963468"/>
          </a:xfrm>
        </p:grpSpPr>
        <p:sp>
          <p:nvSpPr>
            <p:cNvPr id="6" name="Line 59">
              <a:extLst>
                <a:ext uri="{FF2B5EF4-FFF2-40B4-BE49-F238E27FC236}">
                  <a16:creationId xmlns:a16="http://schemas.microsoft.com/office/drawing/2014/main" id="{75756638-58E4-21DB-94AD-2002902DF0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79795" y="1796374"/>
              <a:ext cx="361191" cy="35335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>
                <a:latin typeface="+mj-lt"/>
              </a:endParaRPr>
            </a:p>
          </p:txBody>
        </p:sp>
        <p:sp>
          <p:nvSpPr>
            <p:cNvPr id="32" name="Line 60">
              <a:extLst>
                <a:ext uri="{FF2B5EF4-FFF2-40B4-BE49-F238E27FC236}">
                  <a16:creationId xmlns:a16="http://schemas.microsoft.com/office/drawing/2014/main" id="{86C5121B-1AE5-38E7-5378-6827C7CA0D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40634" y="2913544"/>
              <a:ext cx="3634305" cy="7223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>
                <a:latin typeface="+mj-lt"/>
              </a:endParaRPr>
            </a:p>
          </p:txBody>
        </p:sp>
        <p:sp>
          <p:nvSpPr>
            <p:cNvPr id="33" name="Freeform 61">
              <a:extLst>
                <a:ext uri="{FF2B5EF4-FFF2-40B4-BE49-F238E27FC236}">
                  <a16:creationId xmlns:a16="http://schemas.microsoft.com/office/drawing/2014/main" id="{649408C5-DFF7-95CF-BB14-87BBD5E8A1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2987" y="1768373"/>
              <a:ext cx="53198" cy="53198"/>
            </a:xfrm>
            <a:custGeom>
              <a:avLst/>
              <a:gdLst>
                <a:gd name="T0" fmla="*/ 47881381 w 19"/>
                <a:gd name="T1" fmla="*/ 25201145 h 19"/>
                <a:gd name="T2" fmla="*/ 47881381 w 19"/>
                <a:gd name="T3" fmla="*/ 20160916 h 19"/>
                <a:gd name="T4" fmla="*/ 47881381 w 19"/>
                <a:gd name="T5" fmla="*/ 17640008 h 19"/>
                <a:gd name="T6" fmla="*/ 45362061 w 19"/>
                <a:gd name="T7" fmla="*/ 15120687 h 19"/>
                <a:gd name="T8" fmla="*/ 45362061 w 19"/>
                <a:gd name="T9" fmla="*/ 12599779 h 19"/>
                <a:gd name="T10" fmla="*/ 42841152 w 19"/>
                <a:gd name="T11" fmla="*/ 10080458 h 19"/>
                <a:gd name="T12" fmla="*/ 40321832 w 19"/>
                <a:gd name="T13" fmla="*/ 7559550 h 19"/>
                <a:gd name="T14" fmla="*/ 37800923 w 19"/>
                <a:gd name="T15" fmla="*/ 5040229 h 19"/>
                <a:gd name="T16" fmla="*/ 35281603 w 19"/>
                <a:gd name="T17" fmla="*/ 2519321 h 19"/>
                <a:gd name="T18" fmla="*/ 32760694 w 19"/>
                <a:gd name="T19" fmla="*/ 2519321 h 19"/>
                <a:gd name="T20" fmla="*/ 30241374 w 19"/>
                <a:gd name="T21" fmla="*/ 0 h 19"/>
                <a:gd name="T22" fmla="*/ 27720465 w 19"/>
                <a:gd name="T23" fmla="*/ 0 h 19"/>
                <a:gd name="T24" fmla="*/ 25201145 w 19"/>
                <a:gd name="T25" fmla="*/ 0 h 19"/>
                <a:gd name="T26" fmla="*/ 20160916 w 19"/>
                <a:gd name="T27" fmla="*/ 0 h 19"/>
                <a:gd name="T28" fmla="*/ 17640008 w 19"/>
                <a:gd name="T29" fmla="*/ 0 h 19"/>
                <a:gd name="T30" fmla="*/ 15120687 w 19"/>
                <a:gd name="T31" fmla="*/ 2519321 h 19"/>
                <a:gd name="T32" fmla="*/ 12599779 w 19"/>
                <a:gd name="T33" fmla="*/ 2519321 h 19"/>
                <a:gd name="T34" fmla="*/ 10080458 w 19"/>
                <a:gd name="T35" fmla="*/ 5040229 h 19"/>
                <a:gd name="T36" fmla="*/ 7559550 w 19"/>
                <a:gd name="T37" fmla="*/ 7559550 h 19"/>
                <a:gd name="T38" fmla="*/ 5040229 w 19"/>
                <a:gd name="T39" fmla="*/ 10080458 h 19"/>
                <a:gd name="T40" fmla="*/ 5040229 w 19"/>
                <a:gd name="T41" fmla="*/ 12599779 h 19"/>
                <a:gd name="T42" fmla="*/ 2519321 w 19"/>
                <a:gd name="T43" fmla="*/ 15120687 h 19"/>
                <a:gd name="T44" fmla="*/ 2519321 w 19"/>
                <a:gd name="T45" fmla="*/ 17640008 h 19"/>
                <a:gd name="T46" fmla="*/ 0 w 19"/>
                <a:gd name="T47" fmla="*/ 20160916 h 19"/>
                <a:gd name="T48" fmla="*/ 0 w 19"/>
                <a:gd name="T49" fmla="*/ 25201145 h 19"/>
                <a:gd name="T50" fmla="*/ 0 w 19"/>
                <a:gd name="T51" fmla="*/ 27720465 h 19"/>
                <a:gd name="T52" fmla="*/ 2519321 w 19"/>
                <a:gd name="T53" fmla="*/ 30241374 h 19"/>
                <a:gd name="T54" fmla="*/ 2519321 w 19"/>
                <a:gd name="T55" fmla="*/ 32760694 h 19"/>
                <a:gd name="T56" fmla="*/ 5040229 w 19"/>
                <a:gd name="T57" fmla="*/ 35281603 h 19"/>
                <a:gd name="T58" fmla="*/ 5040229 w 19"/>
                <a:gd name="T59" fmla="*/ 37800923 h 19"/>
                <a:gd name="T60" fmla="*/ 7559550 w 19"/>
                <a:gd name="T61" fmla="*/ 40321832 h 19"/>
                <a:gd name="T62" fmla="*/ 10080458 w 19"/>
                <a:gd name="T63" fmla="*/ 42841152 h 19"/>
                <a:gd name="T64" fmla="*/ 12599779 w 19"/>
                <a:gd name="T65" fmla="*/ 45362061 h 19"/>
                <a:gd name="T66" fmla="*/ 15120687 w 19"/>
                <a:gd name="T67" fmla="*/ 45362061 h 19"/>
                <a:gd name="T68" fmla="*/ 17640008 w 19"/>
                <a:gd name="T69" fmla="*/ 47881381 h 19"/>
                <a:gd name="T70" fmla="*/ 20160916 w 19"/>
                <a:gd name="T71" fmla="*/ 47881381 h 19"/>
                <a:gd name="T72" fmla="*/ 25201145 w 19"/>
                <a:gd name="T73" fmla="*/ 47881381 h 19"/>
                <a:gd name="T74" fmla="*/ 27720465 w 19"/>
                <a:gd name="T75" fmla="*/ 47881381 h 19"/>
                <a:gd name="T76" fmla="*/ 30241374 w 19"/>
                <a:gd name="T77" fmla="*/ 47881381 h 19"/>
                <a:gd name="T78" fmla="*/ 32760694 w 19"/>
                <a:gd name="T79" fmla="*/ 45362061 h 19"/>
                <a:gd name="T80" fmla="*/ 35281603 w 19"/>
                <a:gd name="T81" fmla="*/ 45362061 h 19"/>
                <a:gd name="T82" fmla="*/ 37800923 w 19"/>
                <a:gd name="T83" fmla="*/ 42841152 h 19"/>
                <a:gd name="T84" fmla="*/ 40321832 w 19"/>
                <a:gd name="T85" fmla="*/ 40321832 h 19"/>
                <a:gd name="T86" fmla="*/ 42841152 w 19"/>
                <a:gd name="T87" fmla="*/ 37800923 h 19"/>
                <a:gd name="T88" fmla="*/ 45362061 w 19"/>
                <a:gd name="T89" fmla="*/ 35281603 h 19"/>
                <a:gd name="T90" fmla="*/ 45362061 w 19"/>
                <a:gd name="T91" fmla="*/ 32760694 h 19"/>
                <a:gd name="T92" fmla="*/ 47881381 w 19"/>
                <a:gd name="T93" fmla="*/ 30241374 h 19"/>
                <a:gd name="T94" fmla="*/ 47881381 w 19"/>
                <a:gd name="T95" fmla="*/ 27720465 h 1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9"/>
                <a:gd name="T145" fmla="*/ 0 h 19"/>
                <a:gd name="T146" fmla="*/ 19 w 19"/>
                <a:gd name="T147" fmla="*/ 19 h 1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9" h="19">
                  <a:moveTo>
                    <a:pt x="19" y="10"/>
                  </a:moveTo>
                  <a:lnTo>
                    <a:pt x="19" y="10"/>
                  </a:lnTo>
                  <a:lnTo>
                    <a:pt x="19" y="9"/>
                  </a:lnTo>
                  <a:lnTo>
                    <a:pt x="19" y="8"/>
                  </a:lnTo>
                  <a:lnTo>
                    <a:pt x="19" y="7"/>
                  </a:lnTo>
                  <a:lnTo>
                    <a:pt x="18" y="7"/>
                  </a:lnTo>
                  <a:lnTo>
                    <a:pt x="18" y="6"/>
                  </a:lnTo>
                  <a:lnTo>
                    <a:pt x="18" y="5"/>
                  </a:lnTo>
                  <a:lnTo>
                    <a:pt x="17" y="4"/>
                  </a:lnTo>
                  <a:lnTo>
                    <a:pt x="17" y="3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5" y="2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1" y="14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3" y="16"/>
                  </a:lnTo>
                  <a:lnTo>
                    <a:pt x="3" y="17"/>
                  </a:lnTo>
                  <a:lnTo>
                    <a:pt x="4" y="17"/>
                  </a:lnTo>
                  <a:lnTo>
                    <a:pt x="4" y="18"/>
                  </a:lnTo>
                  <a:lnTo>
                    <a:pt x="5" y="18"/>
                  </a:lnTo>
                  <a:lnTo>
                    <a:pt x="6" y="18"/>
                  </a:lnTo>
                  <a:lnTo>
                    <a:pt x="7" y="19"/>
                  </a:lnTo>
                  <a:lnTo>
                    <a:pt x="8" y="19"/>
                  </a:lnTo>
                  <a:lnTo>
                    <a:pt x="9" y="19"/>
                  </a:lnTo>
                  <a:lnTo>
                    <a:pt x="10" y="19"/>
                  </a:lnTo>
                  <a:lnTo>
                    <a:pt x="11" y="19"/>
                  </a:lnTo>
                  <a:lnTo>
                    <a:pt x="12" y="19"/>
                  </a:lnTo>
                  <a:lnTo>
                    <a:pt x="13" y="19"/>
                  </a:lnTo>
                  <a:lnTo>
                    <a:pt x="13" y="18"/>
                  </a:lnTo>
                  <a:lnTo>
                    <a:pt x="14" y="18"/>
                  </a:lnTo>
                  <a:lnTo>
                    <a:pt x="15" y="18"/>
                  </a:lnTo>
                  <a:lnTo>
                    <a:pt x="15" y="17"/>
                  </a:lnTo>
                  <a:lnTo>
                    <a:pt x="16" y="17"/>
                  </a:lnTo>
                  <a:lnTo>
                    <a:pt x="16" y="16"/>
                  </a:lnTo>
                  <a:lnTo>
                    <a:pt x="17" y="16"/>
                  </a:lnTo>
                  <a:lnTo>
                    <a:pt x="17" y="15"/>
                  </a:lnTo>
                  <a:lnTo>
                    <a:pt x="18" y="14"/>
                  </a:lnTo>
                  <a:lnTo>
                    <a:pt x="18" y="13"/>
                  </a:lnTo>
                  <a:lnTo>
                    <a:pt x="19" y="12"/>
                  </a:lnTo>
                  <a:lnTo>
                    <a:pt x="19" y="11"/>
                  </a:lnTo>
                  <a:lnTo>
                    <a:pt x="19" y="10"/>
                  </a:lnTo>
                  <a:close/>
                </a:path>
              </a:pathLst>
            </a:custGeom>
            <a:solidFill>
              <a:srgbClr val="000000"/>
            </a:solidFill>
            <a:ln w="0" cmpd="sng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 sz="2000">
                <a:latin typeface="+mj-lt"/>
              </a:endParaRPr>
            </a:p>
          </p:txBody>
        </p:sp>
        <p:sp>
          <p:nvSpPr>
            <p:cNvPr id="34" name="Freeform 62">
              <a:extLst>
                <a:ext uri="{FF2B5EF4-FFF2-40B4-BE49-F238E27FC236}">
                  <a16:creationId xmlns:a16="http://schemas.microsoft.com/office/drawing/2014/main" id="{A6CDAAF0-8DC4-6D92-8F18-2F0F85B420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2987" y="1768373"/>
              <a:ext cx="53198" cy="53198"/>
            </a:xfrm>
            <a:custGeom>
              <a:avLst/>
              <a:gdLst>
                <a:gd name="T0" fmla="*/ 16540841 w 55"/>
                <a:gd name="T1" fmla="*/ 7819087 h 55"/>
                <a:gd name="T2" fmla="*/ 16240318 w 55"/>
                <a:gd name="T3" fmla="*/ 6916969 h 55"/>
                <a:gd name="T4" fmla="*/ 15939246 w 55"/>
                <a:gd name="T5" fmla="*/ 5714328 h 55"/>
                <a:gd name="T6" fmla="*/ 15638723 w 55"/>
                <a:gd name="T7" fmla="*/ 4811662 h 55"/>
                <a:gd name="T8" fmla="*/ 15037128 w 55"/>
                <a:gd name="T9" fmla="*/ 3909544 h 55"/>
                <a:gd name="T10" fmla="*/ 14435533 w 55"/>
                <a:gd name="T11" fmla="*/ 3007426 h 55"/>
                <a:gd name="T12" fmla="*/ 13833938 w 55"/>
                <a:gd name="T13" fmla="*/ 2105308 h 55"/>
                <a:gd name="T14" fmla="*/ 12931820 w 55"/>
                <a:gd name="T15" fmla="*/ 1503713 h 55"/>
                <a:gd name="T16" fmla="*/ 12029702 w 55"/>
                <a:gd name="T17" fmla="*/ 902118 h 55"/>
                <a:gd name="T18" fmla="*/ 10826513 w 55"/>
                <a:gd name="T19" fmla="*/ 601595 h 55"/>
                <a:gd name="T20" fmla="*/ 9924395 w 55"/>
                <a:gd name="T21" fmla="*/ 300523 h 55"/>
                <a:gd name="T22" fmla="*/ 8721754 w 55"/>
                <a:gd name="T23" fmla="*/ 300523 h 55"/>
                <a:gd name="T24" fmla="*/ 7819087 w 55"/>
                <a:gd name="T25" fmla="*/ 300523 h 55"/>
                <a:gd name="T26" fmla="*/ 6616446 w 55"/>
                <a:gd name="T27" fmla="*/ 300523 h 55"/>
                <a:gd name="T28" fmla="*/ 5714328 w 55"/>
                <a:gd name="T29" fmla="*/ 601595 h 55"/>
                <a:gd name="T30" fmla="*/ 4511138 w 55"/>
                <a:gd name="T31" fmla="*/ 902118 h 55"/>
                <a:gd name="T32" fmla="*/ 3609020 w 55"/>
                <a:gd name="T33" fmla="*/ 1503713 h 55"/>
                <a:gd name="T34" fmla="*/ 2706902 w 55"/>
                <a:gd name="T35" fmla="*/ 2105308 h 55"/>
                <a:gd name="T36" fmla="*/ 2105308 w 55"/>
                <a:gd name="T37" fmla="*/ 3007426 h 55"/>
                <a:gd name="T38" fmla="*/ 1503713 w 55"/>
                <a:gd name="T39" fmla="*/ 3909544 h 55"/>
                <a:gd name="T40" fmla="*/ 902118 w 55"/>
                <a:gd name="T41" fmla="*/ 4811662 h 55"/>
                <a:gd name="T42" fmla="*/ 601595 w 55"/>
                <a:gd name="T43" fmla="*/ 5714328 h 55"/>
                <a:gd name="T44" fmla="*/ 300523 w 55"/>
                <a:gd name="T45" fmla="*/ 6916969 h 55"/>
                <a:gd name="T46" fmla="*/ 0 w 55"/>
                <a:gd name="T47" fmla="*/ 7819087 h 55"/>
                <a:gd name="T48" fmla="*/ 0 w 55"/>
                <a:gd name="T49" fmla="*/ 9022277 h 55"/>
                <a:gd name="T50" fmla="*/ 300523 w 55"/>
                <a:gd name="T51" fmla="*/ 9924395 h 55"/>
                <a:gd name="T52" fmla="*/ 601595 w 55"/>
                <a:gd name="T53" fmla="*/ 11127584 h 55"/>
                <a:gd name="T54" fmla="*/ 902118 w 55"/>
                <a:gd name="T55" fmla="*/ 12029702 h 55"/>
                <a:gd name="T56" fmla="*/ 1503713 w 55"/>
                <a:gd name="T57" fmla="*/ 12931820 h 55"/>
                <a:gd name="T58" fmla="*/ 2105308 w 55"/>
                <a:gd name="T59" fmla="*/ 13833938 h 55"/>
                <a:gd name="T60" fmla="*/ 2706902 w 55"/>
                <a:gd name="T61" fmla="*/ 14736605 h 55"/>
                <a:gd name="T62" fmla="*/ 3609020 w 55"/>
                <a:gd name="T63" fmla="*/ 15337651 h 55"/>
                <a:gd name="T64" fmla="*/ 4511138 w 55"/>
                <a:gd name="T65" fmla="*/ 15939246 h 55"/>
                <a:gd name="T66" fmla="*/ 5714328 w 55"/>
                <a:gd name="T67" fmla="*/ 16240318 h 55"/>
                <a:gd name="T68" fmla="*/ 6616446 w 55"/>
                <a:gd name="T69" fmla="*/ 16540841 h 55"/>
                <a:gd name="T70" fmla="*/ 7819087 w 55"/>
                <a:gd name="T71" fmla="*/ 16540841 h 55"/>
                <a:gd name="T72" fmla="*/ 8721754 w 55"/>
                <a:gd name="T73" fmla="*/ 16540841 h 55"/>
                <a:gd name="T74" fmla="*/ 9924395 w 55"/>
                <a:gd name="T75" fmla="*/ 16540841 h 55"/>
                <a:gd name="T76" fmla="*/ 10826513 w 55"/>
                <a:gd name="T77" fmla="*/ 16240318 h 55"/>
                <a:gd name="T78" fmla="*/ 12029702 w 55"/>
                <a:gd name="T79" fmla="*/ 15939246 h 55"/>
                <a:gd name="T80" fmla="*/ 12931820 w 55"/>
                <a:gd name="T81" fmla="*/ 15337651 h 55"/>
                <a:gd name="T82" fmla="*/ 13833938 w 55"/>
                <a:gd name="T83" fmla="*/ 14736605 h 55"/>
                <a:gd name="T84" fmla="*/ 14435533 w 55"/>
                <a:gd name="T85" fmla="*/ 13833938 h 55"/>
                <a:gd name="T86" fmla="*/ 15037128 w 55"/>
                <a:gd name="T87" fmla="*/ 12931820 h 55"/>
                <a:gd name="T88" fmla="*/ 15638723 w 55"/>
                <a:gd name="T89" fmla="*/ 12029702 h 55"/>
                <a:gd name="T90" fmla="*/ 15939246 w 55"/>
                <a:gd name="T91" fmla="*/ 11127584 h 55"/>
                <a:gd name="T92" fmla="*/ 16240318 w 55"/>
                <a:gd name="T93" fmla="*/ 9924395 h 55"/>
                <a:gd name="T94" fmla="*/ 16540841 w 55"/>
                <a:gd name="T95" fmla="*/ 9022277 h 5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5"/>
                <a:gd name="T145" fmla="*/ 0 h 55"/>
                <a:gd name="T146" fmla="*/ 55 w 55"/>
                <a:gd name="T147" fmla="*/ 55 h 5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5" h="55">
                  <a:moveTo>
                    <a:pt x="55" y="28"/>
                  </a:moveTo>
                  <a:lnTo>
                    <a:pt x="55" y="26"/>
                  </a:lnTo>
                  <a:lnTo>
                    <a:pt x="55" y="24"/>
                  </a:lnTo>
                  <a:lnTo>
                    <a:pt x="54" y="23"/>
                  </a:lnTo>
                  <a:lnTo>
                    <a:pt x="54" y="21"/>
                  </a:lnTo>
                  <a:lnTo>
                    <a:pt x="53" y="19"/>
                  </a:lnTo>
                  <a:lnTo>
                    <a:pt x="53" y="17"/>
                  </a:lnTo>
                  <a:lnTo>
                    <a:pt x="52" y="16"/>
                  </a:lnTo>
                  <a:lnTo>
                    <a:pt x="51" y="14"/>
                  </a:lnTo>
                  <a:lnTo>
                    <a:pt x="50" y="13"/>
                  </a:lnTo>
                  <a:lnTo>
                    <a:pt x="49" y="11"/>
                  </a:lnTo>
                  <a:lnTo>
                    <a:pt x="48" y="10"/>
                  </a:lnTo>
                  <a:lnTo>
                    <a:pt x="47" y="9"/>
                  </a:lnTo>
                  <a:lnTo>
                    <a:pt x="46" y="7"/>
                  </a:lnTo>
                  <a:lnTo>
                    <a:pt x="44" y="6"/>
                  </a:lnTo>
                  <a:lnTo>
                    <a:pt x="43" y="5"/>
                  </a:lnTo>
                  <a:lnTo>
                    <a:pt x="41" y="4"/>
                  </a:lnTo>
                  <a:lnTo>
                    <a:pt x="40" y="3"/>
                  </a:lnTo>
                  <a:lnTo>
                    <a:pt x="38" y="3"/>
                  </a:lnTo>
                  <a:lnTo>
                    <a:pt x="36" y="2"/>
                  </a:lnTo>
                  <a:lnTo>
                    <a:pt x="35" y="1"/>
                  </a:lnTo>
                  <a:lnTo>
                    <a:pt x="33" y="1"/>
                  </a:lnTo>
                  <a:lnTo>
                    <a:pt x="31" y="1"/>
                  </a:lnTo>
                  <a:lnTo>
                    <a:pt x="29" y="1"/>
                  </a:lnTo>
                  <a:lnTo>
                    <a:pt x="27" y="0"/>
                  </a:lnTo>
                  <a:lnTo>
                    <a:pt x="26" y="1"/>
                  </a:lnTo>
                  <a:lnTo>
                    <a:pt x="24" y="1"/>
                  </a:lnTo>
                  <a:lnTo>
                    <a:pt x="22" y="1"/>
                  </a:lnTo>
                  <a:lnTo>
                    <a:pt x="20" y="1"/>
                  </a:lnTo>
                  <a:lnTo>
                    <a:pt x="19" y="2"/>
                  </a:lnTo>
                  <a:lnTo>
                    <a:pt x="17" y="3"/>
                  </a:lnTo>
                  <a:lnTo>
                    <a:pt x="15" y="3"/>
                  </a:lnTo>
                  <a:lnTo>
                    <a:pt x="14" y="4"/>
                  </a:lnTo>
                  <a:lnTo>
                    <a:pt x="12" y="5"/>
                  </a:lnTo>
                  <a:lnTo>
                    <a:pt x="11" y="6"/>
                  </a:lnTo>
                  <a:lnTo>
                    <a:pt x="9" y="7"/>
                  </a:lnTo>
                  <a:lnTo>
                    <a:pt x="8" y="9"/>
                  </a:lnTo>
                  <a:lnTo>
                    <a:pt x="7" y="10"/>
                  </a:lnTo>
                  <a:lnTo>
                    <a:pt x="6" y="11"/>
                  </a:lnTo>
                  <a:lnTo>
                    <a:pt x="5" y="13"/>
                  </a:lnTo>
                  <a:lnTo>
                    <a:pt x="4" y="14"/>
                  </a:lnTo>
                  <a:lnTo>
                    <a:pt x="3" y="16"/>
                  </a:lnTo>
                  <a:lnTo>
                    <a:pt x="2" y="17"/>
                  </a:lnTo>
                  <a:lnTo>
                    <a:pt x="2" y="19"/>
                  </a:lnTo>
                  <a:lnTo>
                    <a:pt x="1" y="21"/>
                  </a:lnTo>
                  <a:lnTo>
                    <a:pt x="1" y="23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1" y="33"/>
                  </a:lnTo>
                  <a:lnTo>
                    <a:pt x="1" y="35"/>
                  </a:lnTo>
                  <a:lnTo>
                    <a:pt x="2" y="37"/>
                  </a:lnTo>
                  <a:lnTo>
                    <a:pt x="2" y="38"/>
                  </a:lnTo>
                  <a:lnTo>
                    <a:pt x="3" y="40"/>
                  </a:lnTo>
                  <a:lnTo>
                    <a:pt x="4" y="42"/>
                  </a:lnTo>
                  <a:lnTo>
                    <a:pt x="5" y="43"/>
                  </a:lnTo>
                  <a:lnTo>
                    <a:pt x="6" y="45"/>
                  </a:lnTo>
                  <a:lnTo>
                    <a:pt x="7" y="46"/>
                  </a:lnTo>
                  <a:lnTo>
                    <a:pt x="8" y="47"/>
                  </a:lnTo>
                  <a:lnTo>
                    <a:pt x="9" y="49"/>
                  </a:lnTo>
                  <a:lnTo>
                    <a:pt x="11" y="50"/>
                  </a:lnTo>
                  <a:lnTo>
                    <a:pt x="12" y="51"/>
                  </a:lnTo>
                  <a:lnTo>
                    <a:pt x="14" y="52"/>
                  </a:lnTo>
                  <a:lnTo>
                    <a:pt x="15" y="53"/>
                  </a:lnTo>
                  <a:lnTo>
                    <a:pt x="17" y="53"/>
                  </a:lnTo>
                  <a:lnTo>
                    <a:pt x="19" y="54"/>
                  </a:lnTo>
                  <a:lnTo>
                    <a:pt x="20" y="54"/>
                  </a:lnTo>
                  <a:lnTo>
                    <a:pt x="22" y="55"/>
                  </a:lnTo>
                  <a:lnTo>
                    <a:pt x="24" y="55"/>
                  </a:lnTo>
                  <a:lnTo>
                    <a:pt x="26" y="55"/>
                  </a:lnTo>
                  <a:lnTo>
                    <a:pt x="27" y="55"/>
                  </a:lnTo>
                  <a:lnTo>
                    <a:pt x="29" y="55"/>
                  </a:lnTo>
                  <a:lnTo>
                    <a:pt x="31" y="55"/>
                  </a:lnTo>
                  <a:lnTo>
                    <a:pt x="33" y="55"/>
                  </a:lnTo>
                  <a:lnTo>
                    <a:pt x="35" y="54"/>
                  </a:lnTo>
                  <a:lnTo>
                    <a:pt x="36" y="54"/>
                  </a:lnTo>
                  <a:lnTo>
                    <a:pt x="38" y="53"/>
                  </a:lnTo>
                  <a:lnTo>
                    <a:pt x="40" y="53"/>
                  </a:lnTo>
                  <a:lnTo>
                    <a:pt x="41" y="52"/>
                  </a:lnTo>
                  <a:lnTo>
                    <a:pt x="43" y="51"/>
                  </a:lnTo>
                  <a:lnTo>
                    <a:pt x="44" y="50"/>
                  </a:lnTo>
                  <a:lnTo>
                    <a:pt x="46" y="49"/>
                  </a:lnTo>
                  <a:lnTo>
                    <a:pt x="47" y="47"/>
                  </a:lnTo>
                  <a:lnTo>
                    <a:pt x="48" y="46"/>
                  </a:lnTo>
                  <a:lnTo>
                    <a:pt x="49" y="45"/>
                  </a:lnTo>
                  <a:lnTo>
                    <a:pt x="50" y="43"/>
                  </a:lnTo>
                  <a:lnTo>
                    <a:pt x="51" y="42"/>
                  </a:lnTo>
                  <a:lnTo>
                    <a:pt x="52" y="40"/>
                  </a:lnTo>
                  <a:lnTo>
                    <a:pt x="53" y="38"/>
                  </a:lnTo>
                  <a:lnTo>
                    <a:pt x="53" y="37"/>
                  </a:lnTo>
                  <a:lnTo>
                    <a:pt x="54" y="35"/>
                  </a:lnTo>
                  <a:lnTo>
                    <a:pt x="54" y="33"/>
                  </a:lnTo>
                  <a:lnTo>
                    <a:pt x="55" y="31"/>
                  </a:lnTo>
                  <a:lnTo>
                    <a:pt x="55" y="30"/>
                  </a:lnTo>
                  <a:lnTo>
                    <a:pt x="55" y="28"/>
                  </a:lnTo>
                </a:path>
              </a:pathLst>
            </a:custGeom>
            <a:noFill/>
            <a:ln w="9525" cmpd="sng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000">
                <a:latin typeface="+mj-lt"/>
              </a:endParaRPr>
            </a:p>
          </p:txBody>
        </p:sp>
        <p:sp>
          <p:nvSpPr>
            <p:cNvPr id="35" name="Freeform 63">
              <a:extLst>
                <a:ext uri="{FF2B5EF4-FFF2-40B4-BE49-F238E27FC236}">
                  <a16:creationId xmlns:a16="http://schemas.microsoft.com/office/drawing/2014/main" id="{CCC6E6FA-1B98-EA03-7D4E-F8FCCD6BD9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4597" y="5301881"/>
              <a:ext cx="53198" cy="53198"/>
            </a:xfrm>
            <a:custGeom>
              <a:avLst/>
              <a:gdLst>
                <a:gd name="T0" fmla="*/ 47881381 w 19"/>
                <a:gd name="T1" fmla="*/ 25201145 h 19"/>
                <a:gd name="T2" fmla="*/ 47881381 w 19"/>
                <a:gd name="T3" fmla="*/ 22680237 h 19"/>
                <a:gd name="T4" fmla="*/ 45362061 w 19"/>
                <a:gd name="T5" fmla="*/ 17640008 h 19"/>
                <a:gd name="T6" fmla="*/ 45362061 w 19"/>
                <a:gd name="T7" fmla="*/ 15120687 h 19"/>
                <a:gd name="T8" fmla="*/ 42841152 w 19"/>
                <a:gd name="T9" fmla="*/ 12599779 h 19"/>
                <a:gd name="T10" fmla="*/ 42841152 w 19"/>
                <a:gd name="T11" fmla="*/ 10080458 h 19"/>
                <a:gd name="T12" fmla="*/ 40321832 w 19"/>
                <a:gd name="T13" fmla="*/ 7559550 h 19"/>
                <a:gd name="T14" fmla="*/ 37800923 w 19"/>
                <a:gd name="T15" fmla="*/ 5040229 h 19"/>
                <a:gd name="T16" fmla="*/ 35281603 w 19"/>
                <a:gd name="T17" fmla="*/ 2519321 h 19"/>
                <a:gd name="T18" fmla="*/ 32760694 w 19"/>
                <a:gd name="T19" fmla="*/ 2519321 h 19"/>
                <a:gd name="T20" fmla="*/ 30241374 w 19"/>
                <a:gd name="T21" fmla="*/ 2519321 h 19"/>
                <a:gd name="T22" fmla="*/ 25201145 w 19"/>
                <a:gd name="T23" fmla="*/ 0 h 19"/>
                <a:gd name="T24" fmla="*/ 22680237 w 19"/>
                <a:gd name="T25" fmla="*/ 0 h 19"/>
                <a:gd name="T26" fmla="*/ 20160916 w 19"/>
                <a:gd name="T27" fmla="*/ 0 h 19"/>
                <a:gd name="T28" fmla="*/ 17640008 w 19"/>
                <a:gd name="T29" fmla="*/ 2519321 h 19"/>
                <a:gd name="T30" fmla="*/ 15120687 w 19"/>
                <a:gd name="T31" fmla="*/ 2519321 h 19"/>
                <a:gd name="T32" fmla="*/ 12599779 w 19"/>
                <a:gd name="T33" fmla="*/ 2519321 h 19"/>
                <a:gd name="T34" fmla="*/ 7559550 w 19"/>
                <a:gd name="T35" fmla="*/ 5040229 h 19"/>
                <a:gd name="T36" fmla="*/ 5040229 w 19"/>
                <a:gd name="T37" fmla="*/ 7559550 h 19"/>
                <a:gd name="T38" fmla="*/ 5040229 w 19"/>
                <a:gd name="T39" fmla="*/ 10080458 h 19"/>
                <a:gd name="T40" fmla="*/ 2519321 w 19"/>
                <a:gd name="T41" fmla="*/ 12599779 h 19"/>
                <a:gd name="T42" fmla="*/ 0 w 19"/>
                <a:gd name="T43" fmla="*/ 15120687 h 19"/>
                <a:gd name="T44" fmla="*/ 0 w 19"/>
                <a:gd name="T45" fmla="*/ 17640008 h 19"/>
                <a:gd name="T46" fmla="*/ 0 w 19"/>
                <a:gd name="T47" fmla="*/ 22680237 h 19"/>
                <a:gd name="T48" fmla="*/ 0 w 19"/>
                <a:gd name="T49" fmla="*/ 25201145 h 19"/>
                <a:gd name="T50" fmla="*/ 0 w 19"/>
                <a:gd name="T51" fmla="*/ 27720465 h 19"/>
                <a:gd name="T52" fmla="*/ 0 w 19"/>
                <a:gd name="T53" fmla="*/ 30241374 h 19"/>
                <a:gd name="T54" fmla="*/ 0 w 19"/>
                <a:gd name="T55" fmla="*/ 32760694 h 19"/>
                <a:gd name="T56" fmla="*/ 2519321 w 19"/>
                <a:gd name="T57" fmla="*/ 35281603 h 19"/>
                <a:gd name="T58" fmla="*/ 5040229 w 19"/>
                <a:gd name="T59" fmla="*/ 40321832 h 19"/>
                <a:gd name="T60" fmla="*/ 5040229 w 19"/>
                <a:gd name="T61" fmla="*/ 42841152 h 19"/>
                <a:gd name="T62" fmla="*/ 7559550 w 19"/>
                <a:gd name="T63" fmla="*/ 42841152 h 19"/>
                <a:gd name="T64" fmla="*/ 12599779 w 19"/>
                <a:gd name="T65" fmla="*/ 45362061 h 19"/>
                <a:gd name="T66" fmla="*/ 15120687 w 19"/>
                <a:gd name="T67" fmla="*/ 47881381 h 19"/>
                <a:gd name="T68" fmla="*/ 17640008 w 19"/>
                <a:gd name="T69" fmla="*/ 47881381 h 19"/>
                <a:gd name="T70" fmla="*/ 20160916 w 19"/>
                <a:gd name="T71" fmla="*/ 47881381 h 19"/>
                <a:gd name="T72" fmla="*/ 22680237 w 19"/>
                <a:gd name="T73" fmla="*/ 47881381 h 19"/>
                <a:gd name="T74" fmla="*/ 25201145 w 19"/>
                <a:gd name="T75" fmla="*/ 47881381 h 19"/>
                <a:gd name="T76" fmla="*/ 30241374 w 19"/>
                <a:gd name="T77" fmla="*/ 47881381 h 19"/>
                <a:gd name="T78" fmla="*/ 32760694 w 19"/>
                <a:gd name="T79" fmla="*/ 47881381 h 19"/>
                <a:gd name="T80" fmla="*/ 35281603 w 19"/>
                <a:gd name="T81" fmla="*/ 45362061 h 19"/>
                <a:gd name="T82" fmla="*/ 37800923 w 19"/>
                <a:gd name="T83" fmla="*/ 42841152 h 19"/>
                <a:gd name="T84" fmla="*/ 40321832 w 19"/>
                <a:gd name="T85" fmla="*/ 42841152 h 19"/>
                <a:gd name="T86" fmla="*/ 42841152 w 19"/>
                <a:gd name="T87" fmla="*/ 40321832 h 19"/>
                <a:gd name="T88" fmla="*/ 42841152 w 19"/>
                <a:gd name="T89" fmla="*/ 35281603 h 19"/>
                <a:gd name="T90" fmla="*/ 45362061 w 19"/>
                <a:gd name="T91" fmla="*/ 32760694 h 19"/>
                <a:gd name="T92" fmla="*/ 45362061 w 19"/>
                <a:gd name="T93" fmla="*/ 30241374 h 19"/>
                <a:gd name="T94" fmla="*/ 47881381 w 19"/>
                <a:gd name="T95" fmla="*/ 27720465 h 1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9"/>
                <a:gd name="T145" fmla="*/ 0 h 19"/>
                <a:gd name="T146" fmla="*/ 19 w 19"/>
                <a:gd name="T147" fmla="*/ 19 h 1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9" h="19">
                  <a:moveTo>
                    <a:pt x="19" y="10"/>
                  </a:moveTo>
                  <a:lnTo>
                    <a:pt x="19" y="10"/>
                  </a:lnTo>
                  <a:lnTo>
                    <a:pt x="19" y="9"/>
                  </a:lnTo>
                  <a:lnTo>
                    <a:pt x="18" y="8"/>
                  </a:lnTo>
                  <a:lnTo>
                    <a:pt x="18" y="7"/>
                  </a:lnTo>
                  <a:lnTo>
                    <a:pt x="18" y="6"/>
                  </a:lnTo>
                  <a:lnTo>
                    <a:pt x="17" y="5"/>
                  </a:lnTo>
                  <a:lnTo>
                    <a:pt x="17" y="4"/>
                  </a:lnTo>
                  <a:lnTo>
                    <a:pt x="16" y="3"/>
                  </a:lnTo>
                  <a:lnTo>
                    <a:pt x="15" y="3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1" y="5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2" y="16"/>
                  </a:lnTo>
                  <a:lnTo>
                    <a:pt x="2" y="17"/>
                  </a:lnTo>
                  <a:lnTo>
                    <a:pt x="3" y="17"/>
                  </a:lnTo>
                  <a:lnTo>
                    <a:pt x="4" y="18"/>
                  </a:lnTo>
                  <a:lnTo>
                    <a:pt x="5" y="18"/>
                  </a:lnTo>
                  <a:lnTo>
                    <a:pt x="6" y="19"/>
                  </a:lnTo>
                  <a:lnTo>
                    <a:pt x="7" y="19"/>
                  </a:lnTo>
                  <a:lnTo>
                    <a:pt x="8" y="19"/>
                  </a:lnTo>
                  <a:lnTo>
                    <a:pt x="9" y="19"/>
                  </a:lnTo>
                  <a:lnTo>
                    <a:pt x="10" y="19"/>
                  </a:lnTo>
                  <a:lnTo>
                    <a:pt x="11" y="19"/>
                  </a:lnTo>
                  <a:lnTo>
                    <a:pt x="12" y="19"/>
                  </a:lnTo>
                  <a:lnTo>
                    <a:pt x="13" y="19"/>
                  </a:lnTo>
                  <a:lnTo>
                    <a:pt x="13" y="18"/>
                  </a:lnTo>
                  <a:lnTo>
                    <a:pt x="14" y="18"/>
                  </a:lnTo>
                  <a:lnTo>
                    <a:pt x="15" y="17"/>
                  </a:lnTo>
                  <a:lnTo>
                    <a:pt x="16" y="17"/>
                  </a:lnTo>
                  <a:lnTo>
                    <a:pt x="16" y="16"/>
                  </a:lnTo>
                  <a:lnTo>
                    <a:pt x="17" y="16"/>
                  </a:lnTo>
                  <a:lnTo>
                    <a:pt x="17" y="15"/>
                  </a:lnTo>
                  <a:lnTo>
                    <a:pt x="17" y="14"/>
                  </a:lnTo>
                  <a:lnTo>
                    <a:pt x="18" y="14"/>
                  </a:lnTo>
                  <a:lnTo>
                    <a:pt x="18" y="13"/>
                  </a:lnTo>
                  <a:lnTo>
                    <a:pt x="18" y="12"/>
                  </a:lnTo>
                  <a:lnTo>
                    <a:pt x="19" y="11"/>
                  </a:lnTo>
                  <a:lnTo>
                    <a:pt x="19" y="10"/>
                  </a:lnTo>
                  <a:close/>
                </a:path>
              </a:pathLst>
            </a:custGeom>
            <a:solidFill>
              <a:srgbClr val="000000"/>
            </a:solidFill>
            <a:ln w="0" cmpd="sng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 sz="2000">
                <a:latin typeface="+mj-lt"/>
              </a:endParaRPr>
            </a:p>
          </p:txBody>
        </p:sp>
        <p:sp>
          <p:nvSpPr>
            <p:cNvPr id="36" name="Freeform 64">
              <a:extLst>
                <a:ext uri="{FF2B5EF4-FFF2-40B4-BE49-F238E27FC236}">
                  <a16:creationId xmlns:a16="http://schemas.microsoft.com/office/drawing/2014/main" id="{D8D2E3A3-B1E1-B7B9-8175-0376D1C773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4597" y="5301881"/>
              <a:ext cx="53198" cy="53198"/>
            </a:xfrm>
            <a:custGeom>
              <a:avLst/>
              <a:gdLst>
                <a:gd name="T0" fmla="*/ 16540841 w 55"/>
                <a:gd name="T1" fmla="*/ 7518564 h 55"/>
                <a:gd name="T2" fmla="*/ 16240318 w 55"/>
                <a:gd name="T3" fmla="*/ 6616446 h 55"/>
                <a:gd name="T4" fmla="*/ 15939246 w 55"/>
                <a:gd name="T5" fmla="*/ 5413256 h 55"/>
                <a:gd name="T6" fmla="*/ 15638723 w 55"/>
                <a:gd name="T7" fmla="*/ 4511138 h 55"/>
                <a:gd name="T8" fmla="*/ 15037128 w 55"/>
                <a:gd name="T9" fmla="*/ 3609020 h 55"/>
                <a:gd name="T10" fmla="*/ 14435533 w 55"/>
                <a:gd name="T11" fmla="*/ 2706902 h 55"/>
                <a:gd name="T12" fmla="*/ 13833938 w 55"/>
                <a:gd name="T13" fmla="*/ 2105308 h 55"/>
                <a:gd name="T14" fmla="*/ 12931820 w 55"/>
                <a:gd name="T15" fmla="*/ 1203190 h 55"/>
                <a:gd name="T16" fmla="*/ 12029702 w 55"/>
                <a:gd name="T17" fmla="*/ 902118 h 55"/>
                <a:gd name="T18" fmla="*/ 10826513 w 55"/>
                <a:gd name="T19" fmla="*/ 300523 h 55"/>
                <a:gd name="T20" fmla="*/ 9924395 w 55"/>
                <a:gd name="T21" fmla="*/ 0 h 55"/>
                <a:gd name="T22" fmla="*/ 8721754 w 55"/>
                <a:gd name="T23" fmla="*/ 0 h 55"/>
                <a:gd name="T24" fmla="*/ 7819087 w 55"/>
                <a:gd name="T25" fmla="*/ 0 h 55"/>
                <a:gd name="T26" fmla="*/ 6616446 w 55"/>
                <a:gd name="T27" fmla="*/ 0 h 55"/>
                <a:gd name="T28" fmla="*/ 5714328 w 55"/>
                <a:gd name="T29" fmla="*/ 300523 h 55"/>
                <a:gd name="T30" fmla="*/ 4511138 w 55"/>
                <a:gd name="T31" fmla="*/ 902118 h 55"/>
                <a:gd name="T32" fmla="*/ 3609020 w 55"/>
                <a:gd name="T33" fmla="*/ 1203190 h 55"/>
                <a:gd name="T34" fmla="*/ 2706902 w 55"/>
                <a:gd name="T35" fmla="*/ 2105308 h 55"/>
                <a:gd name="T36" fmla="*/ 2105308 w 55"/>
                <a:gd name="T37" fmla="*/ 2706902 h 55"/>
                <a:gd name="T38" fmla="*/ 1503713 w 55"/>
                <a:gd name="T39" fmla="*/ 3609020 h 55"/>
                <a:gd name="T40" fmla="*/ 902118 w 55"/>
                <a:gd name="T41" fmla="*/ 4511138 h 55"/>
                <a:gd name="T42" fmla="*/ 300523 w 55"/>
                <a:gd name="T43" fmla="*/ 5413256 h 55"/>
                <a:gd name="T44" fmla="*/ 300523 w 55"/>
                <a:gd name="T45" fmla="*/ 6616446 h 55"/>
                <a:gd name="T46" fmla="*/ 0 w 55"/>
                <a:gd name="T47" fmla="*/ 7518564 h 55"/>
                <a:gd name="T48" fmla="*/ 0 w 55"/>
                <a:gd name="T49" fmla="*/ 8721754 h 55"/>
                <a:gd name="T50" fmla="*/ 300523 w 55"/>
                <a:gd name="T51" fmla="*/ 9924395 h 55"/>
                <a:gd name="T52" fmla="*/ 300523 w 55"/>
                <a:gd name="T53" fmla="*/ 10826513 h 55"/>
                <a:gd name="T54" fmla="*/ 902118 w 55"/>
                <a:gd name="T55" fmla="*/ 11729179 h 55"/>
                <a:gd name="T56" fmla="*/ 1503713 w 55"/>
                <a:gd name="T57" fmla="*/ 12631297 h 55"/>
                <a:gd name="T58" fmla="*/ 2105308 w 55"/>
                <a:gd name="T59" fmla="*/ 13533415 h 55"/>
                <a:gd name="T60" fmla="*/ 2706902 w 55"/>
                <a:gd name="T61" fmla="*/ 14435533 h 55"/>
                <a:gd name="T62" fmla="*/ 3609020 w 55"/>
                <a:gd name="T63" fmla="*/ 15037128 h 55"/>
                <a:gd name="T64" fmla="*/ 4511138 w 55"/>
                <a:gd name="T65" fmla="*/ 15638723 h 55"/>
                <a:gd name="T66" fmla="*/ 5714328 w 55"/>
                <a:gd name="T67" fmla="*/ 15939246 h 55"/>
                <a:gd name="T68" fmla="*/ 6616446 w 55"/>
                <a:gd name="T69" fmla="*/ 16240318 h 55"/>
                <a:gd name="T70" fmla="*/ 7819087 w 55"/>
                <a:gd name="T71" fmla="*/ 16540841 h 55"/>
                <a:gd name="T72" fmla="*/ 8721754 w 55"/>
                <a:gd name="T73" fmla="*/ 16540841 h 55"/>
                <a:gd name="T74" fmla="*/ 9924395 w 55"/>
                <a:gd name="T75" fmla="*/ 16240318 h 55"/>
                <a:gd name="T76" fmla="*/ 10826513 w 55"/>
                <a:gd name="T77" fmla="*/ 15939246 h 55"/>
                <a:gd name="T78" fmla="*/ 12029702 w 55"/>
                <a:gd name="T79" fmla="*/ 15638723 h 55"/>
                <a:gd name="T80" fmla="*/ 12931820 w 55"/>
                <a:gd name="T81" fmla="*/ 15037128 h 55"/>
                <a:gd name="T82" fmla="*/ 13833938 w 55"/>
                <a:gd name="T83" fmla="*/ 14435533 h 55"/>
                <a:gd name="T84" fmla="*/ 14435533 w 55"/>
                <a:gd name="T85" fmla="*/ 13533415 h 55"/>
                <a:gd name="T86" fmla="*/ 15037128 w 55"/>
                <a:gd name="T87" fmla="*/ 12631297 h 55"/>
                <a:gd name="T88" fmla="*/ 15638723 w 55"/>
                <a:gd name="T89" fmla="*/ 11729179 h 55"/>
                <a:gd name="T90" fmla="*/ 15939246 w 55"/>
                <a:gd name="T91" fmla="*/ 10826513 h 55"/>
                <a:gd name="T92" fmla="*/ 16240318 w 55"/>
                <a:gd name="T93" fmla="*/ 9924395 h 55"/>
                <a:gd name="T94" fmla="*/ 16540841 w 55"/>
                <a:gd name="T95" fmla="*/ 8721754 h 5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5"/>
                <a:gd name="T145" fmla="*/ 0 h 55"/>
                <a:gd name="T146" fmla="*/ 55 w 55"/>
                <a:gd name="T147" fmla="*/ 55 h 5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5" h="55">
                  <a:moveTo>
                    <a:pt x="55" y="27"/>
                  </a:moveTo>
                  <a:lnTo>
                    <a:pt x="55" y="25"/>
                  </a:lnTo>
                  <a:lnTo>
                    <a:pt x="55" y="24"/>
                  </a:lnTo>
                  <a:lnTo>
                    <a:pt x="54" y="22"/>
                  </a:lnTo>
                  <a:lnTo>
                    <a:pt x="54" y="20"/>
                  </a:lnTo>
                  <a:lnTo>
                    <a:pt x="53" y="18"/>
                  </a:lnTo>
                  <a:lnTo>
                    <a:pt x="53" y="17"/>
                  </a:lnTo>
                  <a:lnTo>
                    <a:pt x="52" y="15"/>
                  </a:lnTo>
                  <a:lnTo>
                    <a:pt x="51" y="13"/>
                  </a:lnTo>
                  <a:lnTo>
                    <a:pt x="50" y="12"/>
                  </a:lnTo>
                  <a:lnTo>
                    <a:pt x="49" y="11"/>
                  </a:lnTo>
                  <a:lnTo>
                    <a:pt x="48" y="9"/>
                  </a:lnTo>
                  <a:lnTo>
                    <a:pt x="47" y="8"/>
                  </a:lnTo>
                  <a:lnTo>
                    <a:pt x="46" y="7"/>
                  </a:lnTo>
                  <a:lnTo>
                    <a:pt x="44" y="5"/>
                  </a:lnTo>
                  <a:lnTo>
                    <a:pt x="43" y="4"/>
                  </a:lnTo>
                  <a:lnTo>
                    <a:pt x="41" y="3"/>
                  </a:lnTo>
                  <a:lnTo>
                    <a:pt x="40" y="3"/>
                  </a:lnTo>
                  <a:lnTo>
                    <a:pt x="38" y="2"/>
                  </a:lnTo>
                  <a:lnTo>
                    <a:pt x="36" y="1"/>
                  </a:lnTo>
                  <a:lnTo>
                    <a:pt x="35" y="1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7" y="2"/>
                  </a:lnTo>
                  <a:lnTo>
                    <a:pt x="15" y="3"/>
                  </a:lnTo>
                  <a:lnTo>
                    <a:pt x="14" y="3"/>
                  </a:lnTo>
                  <a:lnTo>
                    <a:pt x="12" y="4"/>
                  </a:lnTo>
                  <a:lnTo>
                    <a:pt x="11" y="5"/>
                  </a:lnTo>
                  <a:lnTo>
                    <a:pt x="9" y="7"/>
                  </a:lnTo>
                  <a:lnTo>
                    <a:pt x="8" y="8"/>
                  </a:lnTo>
                  <a:lnTo>
                    <a:pt x="7" y="9"/>
                  </a:lnTo>
                  <a:lnTo>
                    <a:pt x="6" y="11"/>
                  </a:lnTo>
                  <a:lnTo>
                    <a:pt x="5" y="12"/>
                  </a:lnTo>
                  <a:lnTo>
                    <a:pt x="4" y="13"/>
                  </a:lnTo>
                  <a:lnTo>
                    <a:pt x="3" y="15"/>
                  </a:lnTo>
                  <a:lnTo>
                    <a:pt x="2" y="17"/>
                  </a:lnTo>
                  <a:lnTo>
                    <a:pt x="1" y="18"/>
                  </a:lnTo>
                  <a:lnTo>
                    <a:pt x="1" y="20"/>
                  </a:lnTo>
                  <a:lnTo>
                    <a:pt x="1" y="22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1" y="33"/>
                  </a:lnTo>
                  <a:lnTo>
                    <a:pt x="1" y="34"/>
                  </a:lnTo>
                  <a:lnTo>
                    <a:pt x="1" y="36"/>
                  </a:lnTo>
                  <a:lnTo>
                    <a:pt x="2" y="38"/>
                  </a:lnTo>
                  <a:lnTo>
                    <a:pt x="3" y="39"/>
                  </a:lnTo>
                  <a:lnTo>
                    <a:pt x="4" y="41"/>
                  </a:lnTo>
                  <a:lnTo>
                    <a:pt x="5" y="42"/>
                  </a:lnTo>
                  <a:lnTo>
                    <a:pt x="6" y="44"/>
                  </a:lnTo>
                  <a:lnTo>
                    <a:pt x="7" y="45"/>
                  </a:lnTo>
                  <a:lnTo>
                    <a:pt x="8" y="47"/>
                  </a:lnTo>
                  <a:lnTo>
                    <a:pt x="9" y="48"/>
                  </a:lnTo>
                  <a:lnTo>
                    <a:pt x="11" y="49"/>
                  </a:lnTo>
                  <a:lnTo>
                    <a:pt x="12" y="50"/>
                  </a:lnTo>
                  <a:lnTo>
                    <a:pt x="14" y="51"/>
                  </a:lnTo>
                  <a:lnTo>
                    <a:pt x="15" y="52"/>
                  </a:lnTo>
                  <a:lnTo>
                    <a:pt x="17" y="53"/>
                  </a:lnTo>
                  <a:lnTo>
                    <a:pt x="19" y="53"/>
                  </a:lnTo>
                  <a:lnTo>
                    <a:pt x="20" y="54"/>
                  </a:lnTo>
                  <a:lnTo>
                    <a:pt x="22" y="54"/>
                  </a:lnTo>
                  <a:lnTo>
                    <a:pt x="24" y="54"/>
                  </a:lnTo>
                  <a:lnTo>
                    <a:pt x="26" y="55"/>
                  </a:lnTo>
                  <a:lnTo>
                    <a:pt x="27" y="55"/>
                  </a:lnTo>
                  <a:lnTo>
                    <a:pt x="29" y="55"/>
                  </a:lnTo>
                  <a:lnTo>
                    <a:pt x="31" y="54"/>
                  </a:lnTo>
                  <a:lnTo>
                    <a:pt x="33" y="54"/>
                  </a:lnTo>
                  <a:lnTo>
                    <a:pt x="35" y="54"/>
                  </a:lnTo>
                  <a:lnTo>
                    <a:pt x="36" y="53"/>
                  </a:lnTo>
                  <a:lnTo>
                    <a:pt x="38" y="53"/>
                  </a:lnTo>
                  <a:lnTo>
                    <a:pt x="40" y="52"/>
                  </a:lnTo>
                  <a:lnTo>
                    <a:pt x="41" y="51"/>
                  </a:lnTo>
                  <a:lnTo>
                    <a:pt x="43" y="50"/>
                  </a:lnTo>
                  <a:lnTo>
                    <a:pt x="44" y="49"/>
                  </a:lnTo>
                  <a:lnTo>
                    <a:pt x="46" y="48"/>
                  </a:lnTo>
                  <a:lnTo>
                    <a:pt x="47" y="47"/>
                  </a:lnTo>
                  <a:lnTo>
                    <a:pt x="48" y="45"/>
                  </a:lnTo>
                  <a:lnTo>
                    <a:pt x="49" y="44"/>
                  </a:lnTo>
                  <a:lnTo>
                    <a:pt x="50" y="42"/>
                  </a:lnTo>
                  <a:lnTo>
                    <a:pt x="51" y="41"/>
                  </a:lnTo>
                  <a:lnTo>
                    <a:pt x="52" y="39"/>
                  </a:lnTo>
                  <a:lnTo>
                    <a:pt x="53" y="38"/>
                  </a:lnTo>
                  <a:lnTo>
                    <a:pt x="53" y="36"/>
                  </a:lnTo>
                  <a:lnTo>
                    <a:pt x="54" y="34"/>
                  </a:lnTo>
                  <a:lnTo>
                    <a:pt x="54" y="33"/>
                  </a:lnTo>
                  <a:lnTo>
                    <a:pt x="55" y="31"/>
                  </a:lnTo>
                  <a:lnTo>
                    <a:pt x="55" y="29"/>
                  </a:lnTo>
                  <a:lnTo>
                    <a:pt x="55" y="27"/>
                  </a:lnTo>
                </a:path>
              </a:pathLst>
            </a:custGeom>
            <a:noFill/>
            <a:ln w="9525" cmpd="sng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000">
                <a:latin typeface="+mj-lt"/>
              </a:endParaRPr>
            </a:p>
          </p:txBody>
        </p:sp>
        <p:sp>
          <p:nvSpPr>
            <p:cNvPr id="37" name="Freeform 65">
              <a:extLst>
                <a:ext uri="{FF2B5EF4-FFF2-40B4-BE49-F238E27FC236}">
                  <a16:creationId xmlns:a16="http://schemas.microsoft.com/office/drawing/2014/main" id="{C7C55D75-68C5-B490-86D3-142E067916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5436" y="3607926"/>
              <a:ext cx="50399" cy="53200"/>
            </a:xfrm>
            <a:custGeom>
              <a:avLst/>
              <a:gdLst>
                <a:gd name="T0" fmla="*/ 45362813 w 18"/>
                <a:gd name="T1" fmla="*/ 25201980 h 19"/>
                <a:gd name="T2" fmla="*/ 45362813 w 18"/>
                <a:gd name="T3" fmla="*/ 20161584 h 19"/>
                <a:gd name="T4" fmla="*/ 45362813 w 18"/>
                <a:gd name="T5" fmla="*/ 17642180 h 19"/>
                <a:gd name="T6" fmla="*/ 45362813 w 18"/>
                <a:gd name="T7" fmla="*/ 15121188 h 19"/>
                <a:gd name="T8" fmla="*/ 42843450 w 18"/>
                <a:gd name="T9" fmla="*/ 12601784 h 19"/>
                <a:gd name="T10" fmla="*/ 40322500 w 18"/>
                <a:gd name="T11" fmla="*/ 10080792 h 19"/>
                <a:gd name="T12" fmla="*/ 40322500 w 18"/>
                <a:gd name="T13" fmla="*/ 7561388 h 19"/>
                <a:gd name="T14" fmla="*/ 37801550 w 18"/>
                <a:gd name="T15" fmla="*/ 5040396 h 19"/>
                <a:gd name="T16" fmla="*/ 35282188 w 18"/>
                <a:gd name="T17" fmla="*/ 2520992 h 19"/>
                <a:gd name="T18" fmla="*/ 32761238 w 18"/>
                <a:gd name="T19" fmla="*/ 2520992 h 19"/>
                <a:gd name="T20" fmla="*/ 27720925 w 18"/>
                <a:gd name="T21" fmla="*/ 0 h 19"/>
                <a:gd name="T22" fmla="*/ 25201563 w 18"/>
                <a:gd name="T23" fmla="*/ 0 h 19"/>
                <a:gd name="T24" fmla="*/ 22682200 w 18"/>
                <a:gd name="T25" fmla="*/ 0 h 19"/>
                <a:gd name="T26" fmla="*/ 20161250 w 18"/>
                <a:gd name="T27" fmla="*/ 0 h 19"/>
                <a:gd name="T28" fmla="*/ 15120938 w 18"/>
                <a:gd name="T29" fmla="*/ 0 h 19"/>
                <a:gd name="T30" fmla="*/ 12599988 w 18"/>
                <a:gd name="T31" fmla="*/ 2520992 h 19"/>
                <a:gd name="T32" fmla="*/ 10080625 w 18"/>
                <a:gd name="T33" fmla="*/ 2520992 h 19"/>
                <a:gd name="T34" fmla="*/ 7559675 w 18"/>
                <a:gd name="T35" fmla="*/ 5040396 h 19"/>
                <a:gd name="T36" fmla="*/ 5040313 w 18"/>
                <a:gd name="T37" fmla="*/ 7561388 h 19"/>
                <a:gd name="T38" fmla="*/ 5040313 w 18"/>
                <a:gd name="T39" fmla="*/ 10080792 h 19"/>
                <a:gd name="T40" fmla="*/ 2520950 w 18"/>
                <a:gd name="T41" fmla="*/ 12601784 h 19"/>
                <a:gd name="T42" fmla="*/ 0 w 18"/>
                <a:gd name="T43" fmla="*/ 15121188 h 19"/>
                <a:gd name="T44" fmla="*/ 0 w 18"/>
                <a:gd name="T45" fmla="*/ 17642180 h 19"/>
                <a:gd name="T46" fmla="*/ 0 w 18"/>
                <a:gd name="T47" fmla="*/ 20161584 h 19"/>
                <a:gd name="T48" fmla="*/ 0 w 18"/>
                <a:gd name="T49" fmla="*/ 25201980 h 19"/>
                <a:gd name="T50" fmla="*/ 0 w 18"/>
                <a:gd name="T51" fmla="*/ 27722972 h 19"/>
                <a:gd name="T52" fmla="*/ 0 w 18"/>
                <a:gd name="T53" fmla="*/ 30242376 h 19"/>
                <a:gd name="T54" fmla="*/ 0 w 18"/>
                <a:gd name="T55" fmla="*/ 32763368 h 19"/>
                <a:gd name="T56" fmla="*/ 2520950 w 18"/>
                <a:gd name="T57" fmla="*/ 35282772 h 19"/>
                <a:gd name="T58" fmla="*/ 5040313 w 18"/>
                <a:gd name="T59" fmla="*/ 37803764 h 19"/>
                <a:gd name="T60" fmla="*/ 5040313 w 18"/>
                <a:gd name="T61" fmla="*/ 40323168 h 19"/>
                <a:gd name="T62" fmla="*/ 7559675 w 18"/>
                <a:gd name="T63" fmla="*/ 42844160 h 19"/>
                <a:gd name="T64" fmla="*/ 10080625 w 18"/>
                <a:gd name="T65" fmla="*/ 42844160 h 19"/>
                <a:gd name="T66" fmla="*/ 12599988 w 18"/>
                <a:gd name="T67" fmla="*/ 45363564 h 19"/>
                <a:gd name="T68" fmla="*/ 15120938 w 18"/>
                <a:gd name="T69" fmla="*/ 45363564 h 19"/>
                <a:gd name="T70" fmla="*/ 20161250 w 18"/>
                <a:gd name="T71" fmla="*/ 47884556 h 19"/>
                <a:gd name="T72" fmla="*/ 22682200 w 18"/>
                <a:gd name="T73" fmla="*/ 47884556 h 19"/>
                <a:gd name="T74" fmla="*/ 25201563 w 18"/>
                <a:gd name="T75" fmla="*/ 47884556 h 19"/>
                <a:gd name="T76" fmla="*/ 27720925 w 18"/>
                <a:gd name="T77" fmla="*/ 45363564 h 19"/>
                <a:gd name="T78" fmla="*/ 32761238 w 18"/>
                <a:gd name="T79" fmla="*/ 45363564 h 19"/>
                <a:gd name="T80" fmla="*/ 35282188 w 18"/>
                <a:gd name="T81" fmla="*/ 42844160 h 19"/>
                <a:gd name="T82" fmla="*/ 37801550 w 18"/>
                <a:gd name="T83" fmla="*/ 42844160 h 19"/>
                <a:gd name="T84" fmla="*/ 40322500 w 18"/>
                <a:gd name="T85" fmla="*/ 40323168 h 19"/>
                <a:gd name="T86" fmla="*/ 40322500 w 18"/>
                <a:gd name="T87" fmla="*/ 37803764 h 19"/>
                <a:gd name="T88" fmla="*/ 42843450 w 18"/>
                <a:gd name="T89" fmla="*/ 35282772 h 19"/>
                <a:gd name="T90" fmla="*/ 45362813 w 18"/>
                <a:gd name="T91" fmla="*/ 32763368 h 19"/>
                <a:gd name="T92" fmla="*/ 45362813 w 18"/>
                <a:gd name="T93" fmla="*/ 30242376 h 19"/>
                <a:gd name="T94" fmla="*/ 45362813 w 18"/>
                <a:gd name="T95" fmla="*/ 27722972 h 1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8"/>
                <a:gd name="T145" fmla="*/ 0 h 19"/>
                <a:gd name="T146" fmla="*/ 18 w 18"/>
                <a:gd name="T147" fmla="*/ 19 h 1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8" h="19">
                  <a:moveTo>
                    <a:pt x="18" y="10"/>
                  </a:moveTo>
                  <a:lnTo>
                    <a:pt x="18" y="10"/>
                  </a:lnTo>
                  <a:lnTo>
                    <a:pt x="18" y="9"/>
                  </a:lnTo>
                  <a:lnTo>
                    <a:pt x="18" y="8"/>
                  </a:lnTo>
                  <a:lnTo>
                    <a:pt x="18" y="7"/>
                  </a:lnTo>
                  <a:lnTo>
                    <a:pt x="18" y="6"/>
                  </a:lnTo>
                  <a:lnTo>
                    <a:pt x="17" y="5"/>
                  </a:lnTo>
                  <a:lnTo>
                    <a:pt x="17" y="4"/>
                  </a:lnTo>
                  <a:lnTo>
                    <a:pt x="16" y="4"/>
                  </a:lnTo>
                  <a:lnTo>
                    <a:pt x="16" y="3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6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3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2" y="15"/>
                  </a:lnTo>
                  <a:lnTo>
                    <a:pt x="2" y="16"/>
                  </a:lnTo>
                  <a:lnTo>
                    <a:pt x="3" y="16"/>
                  </a:lnTo>
                  <a:lnTo>
                    <a:pt x="3" y="17"/>
                  </a:lnTo>
                  <a:lnTo>
                    <a:pt x="4" y="17"/>
                  </a:lnTo>
                  <a:lnTo>
                    <a:pt x="5" y="18"/>
                  </a:lnTo>
                  <a:lnTo>
                    <a:pt x="6" y="18"/>
                  </a:lnTo>
                  <a:lnTo>
                    <a:pt x="7" y="18"/>
                  </a:lnTo>
                  <a:lnTo>
                    <a:pt x="8" y="19"/>
                  </a:lnTo>
                  <a:lnTo>
                    <a:pt x="9" y="19"/>
                  </a:lnTo>
                  <a:lnTo>
                    <a:pt x="10" y="19"/>
                  </a:lnTo>
                  <a:lnTo>
                    <a:pt x="11" y="18"/>
                  </a:lnTo>
                  <a:lnTo>
                    <a:pt x="12" y="18"/>
                  </a:lnTo>
                  <a:lnTo>
                    <a:pt x="13" y="18"/>
                  </a:lnTo>
                  <a:lnTo>
                    <a:pt x="14" y="17"/>
                  </a:lnTo>
                  <a:lnTo>
                    <a:pt x="15" y="17"/>
                  </a:lnTo>
                  <a:lnTo>
                    <a:pt x="15" y="16"/>
                  </a:lnTo>
                  <a:lnTo>
                    <a:pt x="16" y="16"/>
                  </a:lnTo>
                  <a:lnTo>
                    <a:pt x="16" y="15"/>
                  </a:lnTo>
                  <a:lnTo>
                    <a:pt x="17" y="15"/>
                  </a:lnTo>
                  <a:lnTo>
                    <a:pt x="17" y="14"/>
                  </a:lnTo>
                  <a:lnTo>
                    <a:pt x="18" y="13"/>
                  </a:lnTo>
                  <a:lnTo>
                    <a:pt x="18" y="12"/>
                  </a:lnTo>
                  <a:lnTo>
                    <a:pt x="18" y="11"/>
                  </a:lnTo>
                  <a:lnTo>
                    <a:pt x="18" y="10"/>
                  </a:lnTo>
                  <a:close/>
                </a:path>
              </a:pathLst>
            </a:custGeom>
            <a:solidFill>
              <a:srgbClr val="000000"/>
            </a:solidFill>
            <a:ln w="0" cmpd="sng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 sz="2000">
                <a:latin typeface="+mj-lt"/>
              </a:endParaRPr>
            </a:p>
          </p:txBody>
        </p:sp>
        <p:sp>
          <p:nvSpPr>
            <p:cNvPr id="38" name="Freeform 66">
              <a:extLst>
                <a:ext uri="{FF2B5EF4-FFF2-40B4-BE49-F238E27FC236}">
                  <a16:creationId xmlns:a16="http://schemas.microsoft.com/office/drawing/2014/main" id="{7D90599C-E84E-5802-AF86-415ADCFB36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5436" y="3607926"/>
              <a:ext cx="50399" cy="53200"/>
            </a:xfrm>
            <a:custGeom>
              <a:avLst/>
              <a:gdLst>
                <a:gd name="T0" fmla="*/ 14846011 w 55"/>
                <a:gd name="T1" fmla="*/ 7819895 h 55"/>
                <a:gd name="T2" fmla="*/ 14575848 w 55"/>
                <a:gd name="T3" fmla="*/ 6616665 h 55"/>
                <a:gd name="T4" fmla="*/ 14306204 w 55"/>
                <a:gd name="T5" fmla="*/ 5714517 h 55"/>
                <a:gd name="T6" fmla="*/ 14036040 w 55"/>
                <a:gd name="T7" fmla="*/ 4511288 h 55"/>
                <a:gd name="T8" fmla="*/ 13496232 w 55"/>
                <a:gd name="T9" fmla="*/ 3609140 h 55"/>
                <a:gd name="T10" fmla="*/ 12956425 w 55"/>
                <a:gd name="T11" fmla="*/ 2706992 h 55"/>
                <a:gd name="T12" fmla="*/ 12146973 w 55"/>
                <a:gd name="T13" fmla="*/ 2105377 h 55"/>
                <a:gd name="T14" fmla="*/ 11606645 w 55"/>
                <a:gd name="T15" fmla="*/ 1503763 h 55"/>
                <a:gd name="T16" fmla="*/ 10527030 w 55"/>
                <a:gd name="T17" fmla="*/ 902148 h 55"/>
                <a:gd name="T18" fmla="*/ 9717578 w 55"/>
                <a:gd name="T19" fmla="*/ 601615 h 55"/>
                <a:gd name="T20" fmla="*/ 8907607 w 55"/>
                <a:gd name="T21" fmla="*/ 300533 h 55"/>
                <a:gd name="T22" fmla="*/ 7827991 w 55"/>
                <a:gd name="T23" fmla="*/ 0 h 55"/>
                <a:gd name="T24" fmla="*/ 7018020 w 55"/>
                <a:gd name="T25" fmla="*/ 0 h 55"/>
                <a:gd name="T26" fmla="*/ 5938405 w 55"/>
                <a:gd name="T27" fmla="*/ 300533 h 55"/>
                <a:gd name="T28" fmla="*/ 5128433 w 55"/>
                <a:gd name="T29" fmla="*/ 601615 h 55"/>
                <a:gd name="T30" fmla="*/ 4048818 w 55"/>
                <a:gd name="T31" fmla="*/ 902148 h 55"/>
                <a:gd name="T32" fmla="*/ 3239366 w 55"/>
                <a:gd name="T33" fmla="*/ 1503763 h 55"/>
                <a:gd name="T34" fmla="*/ 2429395 w 55"/>
                <a:gd name="T35" fmla="*/ 2105377 h 55"/>
                <a:gd name="T36" fmla="*/ 1889587 w 55"/>
                <a:gd name="T37" fmla="*/ 2706992 h 55"/>
                <a:gd name="T38" fmla="*/ 1349779 w 55"/>
                <a:gd name="T39" fmla="*/ 3609140 h 55"/>
                <a:gd name="T40" fmla="*/ 809971 w 55"/>
                <a:gd name="T41" fmla="*/ 4511288 h 55"/>
                <a:gd name="T42" fmla="*/ 270164 w 55"/>
                <a:gd name="T43" fmla="*/ 5714517 h 55"/>
                <a:gd name="T44" fmla="*/ 0 w 55"/>
                <a:gd name="T45" fmla="*/ 6616665 h 55"/>
                <a:gd name="T46" fmla="*/ 0 w 55"/>
                <a:gd name="T47" fmla="*/ 7819895 h 55"/>
                <a:gd name="T48" fmla="*/ 0 w 55"/>
                <a:gd name="T49" fmla="*/ 8722043 h 55"/>
                <a:gd name="T50" fmla="*/ 0 w 55"/>
                <a:gd name="T51" fmla="*/ 9925272 h 55"/>
                <a:gd name="T52" fmla="*/ 270164 w 55"/>
                <a:gd name="T53" fmla="*/ 10827420 h 55"/>
                <a:gd name="T54" fmla="*/ 809971 w 55"/>
                <a:gd name="T55" fmla="*/ 12030650 h 55"/>
                <a:gd name="T56" fmla="*/ 1349779 w 55"/>
                <a:gd name="T57" fmla="*/ 12932798 h 55"/>
                <a:gd name="T58" fmla="*/ 1889587 w 55"/>
                <a:gd name="T59" fmla="*/ 13834945 h 55"/>
                <a:gd name="T60" fmla="*/ 2429395 w 55"/>
                <a:gd name="T61" fmla="*/ 14436560 h 55"/>
                <a:gd name="T62" fmla="*/ 3239366 w 55"/>
                <a:gd name="T63" fmla="*/ 15038175 h 55"/>
                <a:gd name="T64" fmla="*/ 4048818 w 55"/>
                <a:gd name="T65" fmla="*/ 15639790 h 55"/>
                <a:gd name="T66" fmla="*/ 5128433 w 55"/>
                <a:gd name="T67" fmla="*/ 16241404 h 55"/>
                <a:gd name="T68" fmla="*/ 5938405 w 55"/>
                <a:gd name="T69" fmla="*/ 16241404 h 55"/>
                <a:gd name="T70" fmla="*/ 7018020 w 55"/>
                <a:gd name="T71" fmla="*/ 16541938 h 55"/>
                <a:gd name="T72" fmla="*/ 7827991 w 55"/>
                <a:gd name="T73" fmla="*/ 16541938 h 55"/>
                <a:gd name="T74" fmla="*/ 8907607 w 55"/>
                <a:gd name="T75" fmla="*/ 16241404 h 55"/>
                <a:gd name="T76" fmla="*/ 9717578 w 55"/>
                <a:gd name="T77" fmla="*/ 16241404 h 55"/>
                <a:gd name="T78" fmla="*/ 10527030 w 55"/>
                <a:gd name="T79" fmla="*/ 15639790 h 55"/>
                <a:gd name="T80" fmla="*/ 11606645 w 55"/>
                <a:gd name="T81" fmla="*/ 15038175 h 55"/>
                <a:gd name="T82" fmla="*/ 12146973 w 55"/>
                <a:gd name="T83" fmla="*/ 14436560 h 55"/>
                <a:gd name="T84" fmla="*/ 12956425 w 55"/>
                <a:gd name="T85" fmla="*/ 13834945 h 55"/>
                <a:gd name="T86" fmla="*/ 13496232 w 55"/>
                <a:gd name="T87" fmla="*/ 12932798 h 55"/>
                <a:gd name="T88" fmla="*/ 14036040 w 55"/>
                <a:gd name="T89" fmla="*/ 12030650 h 55"/>
                <a:gd name="T90" fmla="*/ 14306204 w 55"/>
                <a:gd name="T91" fmla="*/ 10827420 h 55"/>
                <a:gd name="T92" fmla="*/ 14575848 w 55"/>
                <a:gd name="T93" fmla="*/ 9925272 h 55"/>
                <a:gd name="T94" fmla="*/ 14846011 w 55"/>
                <a:gd name="T95" fmla="*/ 8722043 h 5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5"/>
                <a:gd name="T145" fmla="*/ 0 h 55"/>
                <a:gd name="T146" fmla="*/ 55 w 55"/>
                <a:gd name="T147" fmla="*/ 55 h 5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5" h="55">
                  <a:moveTo>
                    <a:pt x="55" y="28"/>
                  </a:moveTo>
                  <a:lnTo>
                    <a:pt x="55" y="26"/>
                  </a:lnTo>
                  <a:lnTo>
                    <a:pt x="55" y="24"/>
                  </a:lnTo>
                  <a:lnTo>
                    <a:pt x="54" y="22"/>
                  </a:lnTo>
                  <a:lnTo>
                    <a:pt x="54" y="20"/>
                  </a:lnTo>
                  <a:lnTo>
                    <a:pt x="53" y="19"/>
                  </a:lnTo>
                  <a:lnTo>
                    <a:pt x="53" y="17"/>
                  </a:lnTo>
                  <a:lnTo>
                    <a:pt x="52" y="15"/>
                  </a:lnTo>
                  <a:lnTo>
                    <a:pt x="51" y="14"/>
                  </a:lnTo>
                  <a:lnTo>
                    <a:pt x="50" y="12"/>
                  </a:lnTo>
                  <a:lnTo>
                    <a:pt x="49" y="11"/>
                  </a:lnTo>
                  <a:lnTo>
                    <a:pt x="48" y="9"/>
                  </a:lnTo>
                  <a:lnTo>
                    <a:pt x="47" y="8"/>
                  </a:lnTo>
                  <a:lnTo>
                    <a:pt x="45" y="7"/>
                  </a:lnTo>
                  <a:lnTo>
                    <a:pt x="44" y="6"/>
                  </a:lnTo>
                  <a:lnTo>
                    <a:pt x="43" y="5"/>
                  </a:lnTo>
                  <a:lnTo>
                    <a:pt x="41" y="4"/>
                  </a:lnTo>
                  <a:lnTo>
                    <a:pt x="39" y="3"/>
                  </a:lnTo>
                  <a:lnTo>
                    <a:pt x="38" y="2"/>
                  </a:lnTo>
                  <a:lnTo>
                    <a:pt x="36" y="2"/>
                  </a:lnTo>
                  <a:lnTo>
                    <a:pt x="34" y="1"/>
                  </a:lnTo>
                  <a:lnTo>
                    <a:pt x="33" y="1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1"/>
                  </a:lnTo>
                  <a:lnTo>
                    <a:pt x="20" y="1"/>
                  </a:lnTo>
                  <a:lnTo>
                    <a:pt x="19" y="2"/>
                  </a:lnTo>
                  <a:lnTo>
                    <a:pt x="17" y="2"/>
                  </a:lnTo>
                  <a:lnTo>
                    <a:pt x="15" y="3"/>
                  </a:lnTo>
                  <a:lnTo>
                    <a:pt x="14" y="4"/>
                  </a:lnTo>
                  <a:lnTo>
                    <a:pt x="12" y="5"/>
                  </a:lnTo>
                  <a:lnTo>
                    <a:pt x="11" y="6"/>
                  </a:lnTo>
                  <a:lnTo>
                    <a:pt x="9" y="7"/>
                  </a:lnTo>
                  <a:lnTo>
                    <a:pt x="8" y="8"/>
                  </a:lnTo>
                  <a:lnTo>
                    <a:pt x="7" y="9"/>
                  </a:lnTo>
                  <a:lnTo>
                    <a:pt x="6" y="11"/>
                  </a:lnTo>
                  <a:lnTo>
                    <a:pt x="5" y="12"/>
                  </a:lnTo>
                  <a:lnTo>
                    <a:pt x="4" y="14"/>
                  </a:lnTo>
                  <a:lnTo>
                    <a:pt x="3" y="15"/>
                  </a:lnTo>
                  <a:lnTo>
                    <a:pt x="2" y="17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1" y="35"/>
                  </a:lnTo>
                  <a:lnTo>
                    <a:pt x="1" y="36"/>
                  </a:lnTo>
                  <a:lnTo>
                    <a:pt x="2" y="38"/>
                  </a:lnTo>
                  <a:lnTo>
                    <a:pt x="3" y="40"/>
                  </a:lnTo>
                  <a:lnTo>
                    <a:pt x="4" y="41"/>
                  </a:lnTo>
                  <a:lnTo>
                    <a:pt x="5" y="43"/>
                  </a:lnTo>
                  <a:lnTo>
                    <a:pt x="6" y="44"/>
                  </a:lnTo>
                  <a:lnTo>
                    <a:pt x="7" y="46"/>
                  </a:lnTo>
                  <a:lnTo>
                    <a:pt x="8" y="47"/>
                  </a:lnTo>
                  <a:lnTo>
                    <a:pt x="9" y="48"/>
                  </a:lnTo>
                  <a:lnTo>
                    <a:pt x="11" y="49"/>
                  </a:lnTo>
                  <a:lnTo>
                    <a:pt x="12" y="50"/>
                  </a:lnTo>
                  <a:lnTo>
                    <a:pt x="14" y="51"/>
                  </a:lnTo>
                  <a:lnTo>
                    <a:pt x="15" y="52"/>
                  </a:lnTo>
                  <a:lnTo>
                    <a:pt x="17" y="53"/>
                  </a:lnTo>
                  <a:lnTo>
                    <a:pt x="19" y="54"/>
                  </a:lnTo>
                  <a:lnTo>
                    <a:pt x="20" y="54"/>
                  </a:lnTo>
                  <a:lnTo>
                    <a:pt x="22" y="54"/>
                  </a:lnTo>
                  <a:lnTo>
                    <a:pt x="24" y="55"/>
                  </a:lnTo>
                  <a:lnTo>
                    <a:pt x="26" y="55"/>
                  </a:lnTo>
                  <a:lnTo>
                    <a:pt x="27" y="55"/>
                  </a:lnTo>
                  <a:lnTo>
                    <a:pt x="29" y="55"/>
                  </a:lnTo>
                  <a:lnTo>
                    <a:pt x="31" y="55"/>
                  </a:lnTo>
                  <a:lnTo>
                    <a:pt x="33" y="54"/>
                  </a:lnTo>
                  <a:lnTo>
                    <a:pt x="34" y="54"/>
                  </a:lnTo>
                  <a:lnTo>
                    <a:pt x="36" y="54"/>
                  </a:lnTo>
                  <a:lnTo>
                    <a:pt x="38" y="53"/>
                  </a:lnTo>
                  <a:lnTo>
                    <a:pt x="39" y="52"/>
                  </a:lnTo>
                  <a:lnTo>
                    <a:pt x="41" y="51"/>
                  </a:lnTo>
                  <a:lnTo>
                    <a:pt x="43" y="50"/>
                  </a:lnTo>
                  <a:lnTo>
                    <a:pt x="44" y="49"/>
                  </a:lnTo>
                  <a:lnTo>
                    <a:pt x="45" y="48"/>
                  </a:lnTo>
                  <a:lnTo>
                    <a:pt x="47" y="47"/>
                  </a:lnTo>
                  <a:lnTo>
                    <a:pt x="48" y="46"/>
                  </a:lnTo>
                  <a:lnTo>
                    <a:pt x="49" y="44"/>
                  </a:lnTo>
                  <a:lnTo>
                    <a:pt x="50" y="43"/>
                  </a:lnTo>
                  <a:lnTo>
                    <a:pt x="51" y="41"/>
                  </a:lnTo>
                  <a:lnTo>
                    <a:pt x="52" y="40"/>
                  </a:lnTo>
                  <a:lnTo>
                    <a:pt x="53" y="38"/>
                  </a:lnTo>
                  <a:lnTo>
                    <a:pt x="53" y="36"/>
                  </a:lnTo>
                  <a:lnTo>
                    <a:pt x="54" y="35"/>
                  </a:lnTo>
                  <a:lnTo>
                    <a:pt x="54" y="33"/>
                  </a:lnTo>
                  <a:lnTo>
                    <a:pt x="55" y="31"/>
                  </a:lnTo>
                  <a:lnTo>
                    <a:pt x="55" y="29"/>
                  </a:lnTo>
                  <a:lnTo>
                    <a:pt x="55" y="28"/>
                  </a:lnTo>
                </a:path>
              </a:pathLst>
            </a:custGeom>
            <a:noFill/>
            <a:ln w="9525" cmpd="sng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000">
                <a:latin typeface="+mj-lt"/>
              </a:endParaRPr>
            </a:p>
          </p:txBody>
        </p:sp>
        <p:sp>
          <p:nvSpPr>
            <p:cNvPr id="39" name="Freeform 75">
              <a:extLst>
                <a:ext uri="{FF2B5EF4-FFF2-40B4-BE49-F238E27FC236}">
                  <a16:creationId xmlns:a16="http://schemas.microsoft.com/office/drawing/2014/main" id="{7FA95B0B-FD78-69D5-9F49-BC4BCAA0FD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9739" y="2885545"/>
              <a:ext cx="53198" cy="53200"/>
            </a:xfrm>
            <a:custGeom>
              <a:avLst/>
              <a:gdLst>
                <a:gd name="T0" fmla="*/ 47881381 w 19"/>
                <a:gd name="T1" fmla="*/ 25201980 h 19"/>
                <a:gd name="T2" fmla="*/ 47881381 w 19"/>
                <a:gd name="T3" fmla="*/ 22682576 h 19"/>
                <a:gd name="T4" fmla="*/ 47881381 w 19"/>
                <a:gd name="T5" fmla="*/ 17642180 h 19"/>
                <a:gd name="T6" fmla="*/ 45362061 w 19"/>
                <a:gd name="T7" fmla="*/ 15121188 h 19"/>
                <a:gd name="T8" fmla="*/ 42841152 w 19"/>
                <a:gd name="T9" fmla="*/ 12601784 h 19"/>
                <a:gd name="T10" fmla="*/ 42841152 w 19"/>
                <a:gd name="T11" fmla="*/ 10080792 h 19"/>
                <a:gd name="T12" fmla="*/ 40321832 w 19"/>
                <a:gd name="T13" fmla="*/ 7561388 h 19"/>
                <a:gd name="T14" fmla="*/ 37800923 w 19"/>
                <a:gd name="T15" fmla="*/ 5040396 h 19"/>
                <a:gd name="T16" fmla="*/ 35281603 w 19"/>
                <a:gd name="T17" fmla="*/ 5040396 h 19"/>
                <a:gd name="T18" fmla="*/ 32760694 w 19"/>
                <a:gd name="T19" fmla="*/ 2520992 h 19"/>
                <a:gd name="T20" fmla="*/ 30241374 w 19"/>
                <a:gd name="T21" fmla="*/ 2520992 h 19"/>
                <a:gd name="T22" fmla="*/ 27720465 w 19"/>
                <a:gd name="T23" fmla="*/ 0 h 19"/>
                <a:gd name="T24" fmla="*/ 22680237 w 19"/>
                <a:gd name="T25" fmla="*/ 0 h 19"/>
                <a:gd name="T26" fmla="*/ 20160916 w 19"/>
                <a:gd name="T27" fmla="*/ 0 h 19"/>
                <a:gd name="T28" fmla="*/ 17640008 w 19"/>
                <a:gd name="T29" fmla="*/ 2520992 h 19"/>
                <a:gd name="T30" fmla="*/ 15120687 w 19"/>
                <a:gd name="T31" fmla="*/ 2520992 h 19"/>
                <a:gd name="T32" fmla="*/ 10080458 w 19"/>
                <a:gd name="T33" fmla="*/ 5040396 h 19"/>
                <a:gd name="T34" fmla="*/ 7559550 w 19"/>
                <a:gd name="T35" fmla="*/ 5040396 h 19"/>
                <a:gd name="T36" fmla="*/ 7559550 w 19"/>
                <a:gd name="T37" fmla="*/ 7561388 h 19"/>
                <a:gd name="T38" fmla="*/ 5040229 w 19"/>
                <a:gd name="T39" fmla="*/ 10080792 h 19"/>
                <a:gd name="T40" fmla="*/ 2519321 w 19"/>
                <a:gd name="T41" fmla="*/ 12601784 h 19"/>
                <a:gd name="T42" fmla="*/ 2519321 w 19"/>
                <a:gd name="T43" fmla="*/ 15121188 h 19"/>
                <a:gd name="T44" fmla="*/ 0 w 19"/>
                <a:gd name="T45" fmla="*/ 17642180 h 19"/>
                <a:gd name="T46" fmla="*/ 0 w 19"/>
                <a:gd name="T47" fmla="*/ 22682576 h 19"/>
                <a:gd name="T48" fmla="*/ 0 w 19"/>
                <a:gd name="T49" fmla="*/ 25201980 h 19"/>
                <a:gd name="T50" fmla="*/ 0 w 19"/>
                <a:gd name="T51" fmla="*/ 27722972 h 19"/>
                <a:gd name="T52" fmla="*/ 0 w 19"/>
                <a:gd name="T53" fmla="*/ 30242376 h 19"/>
                <a:gd name="T54" fmla="*/ 2519321 w 19"/>
                <a:gd name="T55" fmla="*/ 32763368 h 19"/>
                <a:gd name="T56" fmla="*/ 2519321 w 19"/>
                <a:gd name="T57" fmla="*/ 35282772 h 19"/>
                <a:gd name="T58" fmla="*/ 5040229 w 19"/>
                <a:gd name="T59" fmla="*/ 40323168 h 19"/>
                <a:gd name="T60" fmla="*/ 7559550 w 19"/>
                <a:gd name="T61" fmla="*/ 42844160 h 19"/>
                <a:gd name="T62" fmla="*/ 7559550 w 19"/>
                <a:gd name="T63" fmla="*/ 42844160 h 19"/>
                <a:gd name="T64" fmla="*/ 10080458 w 19"/>
                <a:gd name="T65" fmla="*/ 45363564 h 19"/>
                <a:gd name="T66" fmla="*/ 15120687 w 19"/>
                <a:gd name="T67" fmla="*/ 47884556 h 19"/>
                <a:gd name="T68" fmla="*/ 17640008 w 19"/>
                <a:gd name="T69" fmla="*/ 47884556 h 19"/>
                <a:gd name="T70" fmla="*/ 20160916 w 19"/>
                <a:gd name="T71" fmla="*/ 47884556 h 19"/>
                <a:gd name="T72" fmla="*/ 22680237 w 19"/>
                <a:gd name="T73" fmla="*/ 47884556 h 19"/>
                <a:gd name="T74" fmla="*/ 27720465 w 19"/>
                <a:gd name="T75" fmla="*/ 47884556 h 19"/>
                <a:gd name="T76" fmla="*/ 30241374 w 19"/>
                <a:gd name="T77" fmla="*/ 47884556 h 19"/>
                <a:gd name="T78" fmla="*/ 32760694 w 19"/>
                <a:gd name="T79" fmla="*/ 47884556 h 19"/>
                <a:gd name="T80" fmla="*/ 35281603 w 19"/>
                <a:gd name="T81" fmla="*/ 45363564 h 19"/>
                <a:gd name="T82" fmla="*/ 37800923 w 19"/>
                <a:gd name="T83" fmla="*/ 42844160 h 19"/>
                <a:gd name="T84" fmla="*/ 40321832 w 19"/>
                <a:gd name="T85" fmla="*/ 42844160 h 19"/>
                <a:gd name="T86" fmla="*/ 42841152 w 19"/>
                <a:gd name="T87" fmla="*/ 40323168 h 19"/>
                <a:gd name="T88" fmla="*/ 42841152 w 19"/>
                <a:gd name="T89" fmla="*/ 35282772 h 19"/>
                <a:gd name="T90" fmla="*/ 45362061 w 19"/>
                <a:gd name="T91" fmla="*/ 32763368 h 19"/>
                <a:gd name="T92" fmla="*/ 47881381 w 19"/>
                <a:gd name="T93" fmla="*/ 30242376 h 19"/>
                <a:gd name="T94" fmla="*/ 47881381 w 19"/>
                <a:gd name="T95" fmla="*/ 27722972 h 1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9"/>
                <a:gd name="T145" fmla="*/ 0 h 19"/>
                <a:gd name="T146" fmla="*/ 19 w 19"/>
                <a:gd name="T147" fmla="*/ 19 h 1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9" h="19">
                  <a:moveTo>
                    <a:pt x="19" y="10"/>
                  </a:moveTo>
                  <a:lnTo>
                    <a:pt x="19" y="10"/>
                  </a:lnTo>
                  <a:lnTo>
                    <a:pt x="19" y="9"/>
                  </a:lnTo>
                  <a:lnTo>
                    <a:pt x="19" y="8"/>
                  </a:lnTo>
                  <a:lnTo>
                    <a:pt x="19" y="7"/>
                  </a:lnTo>
                  <a:lnTo>
                    <a:pt x="18" y="7"/>
                  </a:lnTo>
                  <a:lnTo>
                    <a:pt x="18" y="6"/>
                  </a:lnTo>
                  <a:lnTo>
                    <a:pt x="17" y="5"/>
                  </a:lnTo>
                  <a:lnTo>
                    <a:pt x="17" y="4"/>
                  </a:lnTo>
                  <a:lnTo>
                    <a:pt x="16" y="3"/>
                  </a:lnTo>
                  <a:lnTo>
                    <a:pt x="15" y="3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1" y="5"/>
                  </a:lnTo>
                  <a:lnTo>
                    <a:pt x="1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1" y="13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2" y="16"/>
                  </a:lnTo>
                  <a:lnTo>
                    <a:pt x="3" y="17"/>
                  </a:lnTo>
                  <a:lnTo>
                    <a:pt x="4" y="18"/>
                  </a:lnTo>
                  <a:lnTo>
                    <a:pt x="5" y="18"/>
                  </a:lnTo>
                  <a:lnTo>
                    <a:pt x="6" y="19"/>
                  </a:lnTo>
                  <a:lnTo>
                    <a:pt x="7" y="19"/>
                  </a:lnTo>
                  <a:lnTo>
                    <a:pt x="8" y="19"/>
                  </a:lnTo>
                  <a:lnTo>
                    <a:pt x="9" y="19"/>
                  </a:lnTo>
                  <a:lnTo>
                    <a:pt x="10" y="19"/>
                  </a:lnTo>
                  <a:lnTo>
                    <a:pt x="11" y="19"/>
                  </a:lnTo>
                  <a:lnTo>
                    <a:pt x="12" y="19"/>
                  </a:lnTo>
                  <a:lnTo>
                    <a:pt x="13" y="19"/>
                  </a:lnTo>
                  <a:lnTo>
                    <a:pt x="13" y="18"/>
                  </a:lnTo>
                  <a:lnTo>
                    <a:pt x="14" y="18"/>
                  </a:lnTo>
                  <a:lnTo>
                    <a:pt x="15" y="17"/>
                  </a:lnTo>
                  <a:lnTo>
                    <a:pt x="16" y="17"/>
                  </a:lnTo>
                  <a:lnTo>
                    <a:pt x="16" y="16"/>
                  </a:lnTo>
                  <a:lnTo>
                    <a:pt x="17" y="16"/>
                  </a:lnTo>
                  <a:lnTo>
                    <a:pt x="17" y="15"/>
                  </a:lnTo>
                  <a:lnTo>
                    <a:pt x="17" y="14"/>
                  </a:lnTo>
                  <a:lnTo>
                    <a:pt x="18" y="14"/>
                  </a:lnTo>
                  <a:lnTo>
                    <a:pt x="18" y="13"/>
                  </a:lnTo>
                  <a:lnTo>
                    <a:pt x="19" y="12"/>
                  </a:lnTo>
                  <a:lnTo>
                    <a:pt x="19" y="11"/>
                  </a:lnTo>
                  <a:lnTo>
                    <a:pt x="19" y="10"/>
                  </a:lnTo>
                  <a:close/>
                </a:path>
              </a:pathLst>
            </a:custGeom>
            <a:solidFill>
              <a:srgbClr val="000000"/>
            </a:solidFill>
            <a:ln w="0" cmpd="sng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n-US" sz="2000">
                <a:latin typeface="+mj-lt"/>
              </a:endParaRPr>
            </a:p>
          </p:txBody>
        </p:sp>
        <p:sp>
          <p:nvSpPr>
            <p:cNvPr id="40" name="Freeform 76">
              <a:extLst>
                <a:ext uri="{FF2B5EF4-FFF2-40B4-BE49-F238E27FC236}">
                  <a16:creationId xmlns:a16="http://schemas.microsoft.com/office/drawing/2014/main" id="{2D7EAA4B-2431-59AA-FD3C-5A133DF8AD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9739" y="2885545"/>
              <a:ext cx="53198" cy="53200"/>
            </a:xfrm>
            <a:custGeom>
              <a:avLst/>
              <a:gdLst>
                <a:gd name="T0" fmla="*/ 16540841 w 55"/>
                <a:gd name="T1" fmla="*/ 7819895 h 55"/>
                <a:gd name="T2" fmla="*/ 16240318 w 55"/>
                <a:gd name="T3" fmla="*/ 6616665 h 55"/>
                <a:gd name="T4" fmla="*/ 15939246 w 55"/>
                <a:gd name="T5" fmla="*/ 5714517 h 55"/>
                <a:gd name="T6" fmla="*/ 15638723 w 55"/>
                <a:gd name="T7" fmla="*/ 4511288 h 55"/>
                <a:gd name="T8" fmla="*/ 15037128 w 55"/>
                <a:gd name="T9" fmla="*/ 3609140 h 55"/>
                <a:gd name="T10" fmla="*/ 14435533 w 55"/>
                <a:gd name="T11" fmla="*/ 2706992 h 55"/>
                <a:gd name="T12" fmla="*/ 13533415 w 55"/>
                <a:gd name="T13" fmla="*/ 2105377 h 55"/>
                <a:gd name="T14" fmla="*/ 12631297 w 55"/>
                <a:gd name="T15" fmla="*/ 1503763 h 55"/>
                <a:gd name="T16" fmla="*/ 11729179 w 55"/>
                <a:gd name="T17" fmla="*/ 902148 h 55"/>
                <a:gd name="T18" fmla="*/ 10826513 w 55"/>
                <a:gd name="T19" fmla="*/ 601615 h 55"/>
                <a:gd name="T20" fmla="*/ 9924395 w 55"/>
                <a:gd name="T21" fmla="*/ 300533 h 55"/>
                <a:gd name="T22" fmla="*/ 8721754 w 55"/>
                <a:gd name="T23" fmla="*/ 0 h 55"/>
                <a:gd name="T24" fmla="*/ 7518564 w 55"/>
                <a:gd name="T25" fmla="*/ 0 h 55"/>
                <a:gd name="T26" fmla="*/ 6616446 w 55"/>
                <a:gd name="T27" fmla="*/ 300533 h 55"/>
                <a:gd name="T28" fmla="*/ 5413256 w 55"/>
                <a:gd name="T29" fmla="*/ 601615 h 55"/>
                <a:gd name="T30" fmla="*/ 4511138 w 55"/>
                <a:gd name="T31" fmla="*/ 902148 h 55"/>
                <a:gd name="T32" fmla="*/ 3609020 w 55"/>
                <a:gd name="T33" fmla="*/ 1503763 h 55"/>
                <a:gd name="T34" fmla="*/ 2706902 w 55"/>
                <a:gd name="T35" fmla="*/ 2105377 h 55"/>
                <a:gd name="T36" fmla="*/ 2105308 w 55"/>
                <a:gd name="T37" fmla="*/ 2706992 h 55"/>
                <a:gd name="T38" fmla="*/ 1203190 w 55"/>
                <a:gd name="T39" fmla="*/ 3609140 h 55"/>
                <a:gd name="T40" fmla="*/ 902118 w 55"/>
                <a:gd name="T41" fmla="*/ 4511288 h 55"/>
                <a:gd name="T42" fmla="*/ 300523 w 55"/>
                <a:gd name="T43" fmla="*/ 5714517 h 55"/>
                <a:gd name="T44" fmla="*/ 0 w 55"/>
                <a:gd name="T45" fmla="*/ 6616665 h 55"/>
                <a:gd name="T46" fmla="*/ 0 w 55"/>
                <a:gd name="T47" fmla="*/ 7819895 h 55"/>
                <a:gd name="T48" fmla="*/ 0 w 55"/>
                <a:gd name="T49" fmla="*/ 8722043 h 55"/>
                <a:gd name="T50" fmla="*/ 0 w 55"/>
                <a:gd name="T51" fmla="*/ 9925272 h 55"/>
                <a:gd name="T52" fmla="*/ 300523 w 55"/>
                <a:gd name="T53" fmla="*/ 10827420 h 55"/>
                <a:gd name="T54" fmla="*/ 902118 w 55"/>
                <a:gd name="T55" fmla="*/ 12030650 h 55"/>
                <a:gd name="T56" fmla="*/ 1203190 w 55"/>
                <a:gd name="T57" fmla="*/ 12932798 h 55"/>
                <a:gd name="T58" fmla="*/ 2105308 w 55"/>
                <a:gd name="T59" fmla="*/ 13834945 h 55"/>
                <a:gd name="T60" fmla="*/ 2706902 w 55"/>
                <a:gd name="T61" fmla="*/ 14436560 h 55"/>
                <a:gd name="T62" fmla="*/ 3609020 w 55"/>
                <a:gd name="T63" fmla="*/ 15038175 h 55"/>
                <a:gd name="T64" fmla="*/ 4511138 w 55"/>
                <a:gd name="T65" fmla="*/ 15639790 h 55"/>
                <a:gd name="T66" fmla="*/ 5413256 w 55"/>
                <a:gd name="T67" fmla="*/ 15940323 h 55"/>
                <a:gd name="T68" fmla="*/ 6616446 w 55"/>
                <a:gd name="T69" fmla="*/ 16241404 h 55"/>
                <a:gd name="T70" fmla="*/ 7518564 w 55"/>
                <a:gd name="T71" fmla="*/ 16541938 h 55"/>
                <a:gd name="T72" fmla="*/ 8721754 w 55"/>
                <a:gd name="T73" fmla="*/ 16541938 h 55"/>
                <a:gd name="T74" fmla="*/ 9924395 w 55"/>
                <a:gd name="T75" fmla="*/ 16241404 h 55"/>
                <a:gd name="T76" fmla="*/ 10826513 w 55"/>
                <a:gd name="T77" fmla="*/ 15940323 h 55"/>
                <a:gd name="T78" fmla="*/ 11729179 w 55"/>
                <a:gd name="T79" fmla="*/ 15639790 h 55"/>
                <a:gd name="T80" fmla="*/ 12631297 w 55"/>
                <a:gd name="T81" fmla="*/ 15038175 h 55"/>
                <a:gd name="T82" fmla="*/ 13533415 w 55"/>
                <a:gd name="T83" fmla="*/ 14436560 h 55"/>
                <a:gd name="T84" fmla="*/ 14435533 w 55"/>
                <a:gd name="T85" fmla="*/ 13834945 h 55"/>
                <a:gd name="T86" fmla="*/ 15037128 w 55"/>
                <a:gd name="T87" fmla="*/ 12932798 h 55"/>
                <a:gd name="T88" fmla="*/ 15638723 w 55"/>
                <a:gd name="T89" fmla="*/ 12030650 h 55"/>
                <a:gd name="T90" fmla="*/ 15939246 w 55"/>
                <a:gd name="T91" fmla="*/ 10827420 h 55"/>
                <a:gd name="T92" fmla="*/ 16240318 w 55"/>
                <a:gd name="T93" fmla="*/ 9925272 h 55"/>
                <a:gd name="T94" fmla="*/ 16540841 w 55"/>
                <a:gd name="T95" fmla="*/ 8722043 h 5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5"/>
                <a:gd name="T145" fmla="*/ 0 h 55"/>
                <a:gd name="T146" fmla="*/ 55 w 55"/>
                <a:gd name="T147" fmla="*/ 55 h 5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5" h="55">
                  <a:moveTo>
                    <a:pt x="55" y="28"/>
                  </a:moveTo>
                  <a:lnTo>
                    <a:pt x="55" y="26"/>
                  </a:lnTo>
                  <a:lnTo>
                    <a:pt x="54" y="24"/>
                  </a:lnTo>
                  <a:lnTo>
                    <a:pt x="54" y="22"/>
                  </a:lnTo>
                  <a:lnTo>
                    <a:pt x="54" y="20"/>
                  </a:lnTo>
                  <a:lnTo>
                    <a:pt x="53" y="19"/>
                  </a:lnTo>
                  <a:lnTo>
                    <a:pt x="52" y="17"/>
                  </a:lnTo>
                  <a:lnTo>
                    <a:pt x="52" y="15"/>
                  </a:lnTo>
                  <a:lnTo>
                    <a:pt x="51" y="14"/>
                  </a:lnTo>
                  <a:lnTo>
                    <a:pt x="50" y="12"/>
                  </a:lnTo>
                  <a:lnTo>
                    <a:pt x="49" y="11"/>
                  </a:lnTo>
                  <a:lnTo>
                    <a:pt x="48" y="9"/>
                  </a:lnTo>
                  <a:lnTo>
                    <a:pt x="47" y="8"/>
                  </a:lnTo>
                  <a:lnTo>
                    <a:pt x="45" y="7"/>
                  </a:lnTo>
                  <a:lnTo>
                    <a:pt x="44" y="6"/>
                  </a:lnTo>
                  <a:lnTo>
                    <a:pt x="42" y="5"/>
                  </a:lnTo>
                  <a:lnTo>
                    <a:pt x="41" y="4"/>
                  </a:lnTo>
                  <a:lnTo>
                    <a:pt x="39" y="3"/>
                  </a:lnTo>
                  <a:lnTo>
                    <a:pt x="38" y="2"/>
                  </a:lnTo>
                  <a:lnTo>
                    <a:pt x="36" y="2"/>
                  </a:lnTo>
                  <a:lnTo>
                    <a:pt x="34" y="1"/>
                  </a:lnTo>
                  <a:lnTo>
                    <a:pt x="33" y="1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2" y="1"/>
                  </a:lnTo>
                  <a:lnTo>
                    <a:pt x="20" y="1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5" y="3"/>
                  </a:lnTo>
                  <a:lnTo>
                    <a:pt x="13" y="4"/>
                  </a:lnTo>
                  <a:lnTo>
                    <a:pt x="12" y="5"/>
                  </a:lnTo>
                  <a:lnTo>
                    <a:pt x="10" y="6"/>
                  </a:lnTo>
                  <a:lnTo>
                    <a:pt x="9" y="7"/>
                  </a:lnTo>
                  <a:lnTo>
                    <a:pt x="8" y="8"/>
                  </a:lnTo>
                  <a:lnTo>
                    <a:pt x="7" y="9"/>
                  </a:lnTo>
                  <a:lnTo>
                    <a:pt x="5" y="11"/>
                  </a:lnTo>
                  <a:lnTo>
                    <a:pt x="4" y="12"/>
                  </a:lnTo>
                  <a:lnTo>
                    <a:pt x="3" y="14"/>
                  </a:lnTo>
                  <a:lnTo>
                    <a:pt x="3" y="15"/>
                  </a:lnTo>
                  <a:lnTo>
                    <a:pt x="2" y="17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1" y="35"/>
                  </a:lnTo>
                  <a:lnTo>
                    <a:pt x="1" y="36"/>
                  </a:lnTo>
                  <a:lnTo>
                    <a:pt x="2" y="38"/>
                  </a:lnTo>
                  <a:lnTo>
                    <a:pt x="3" y="40"/>
                  </a:lnTo>
                  <a:lnTo>
                    <a:pt x="3" y="41"/>
                  </a:lnTo>
                  <a:lnTo>
                    <a:pt x="4" y="43"/>
                  </a:lnTo>
                  <a:lnTo>
                    <a:pt x="5" y="44"/>
                  </a:lnTo>
                  <a:lnTo>
                    <a:pt x="7" y="46"/>
                  </a:lnTo>
                  <a:lnTo>
                    <a:pt x="8" y="47"/>
                  </a:lnTo>
                  <a:lnTo>
                    <a:pt x="9" y="48"/>
                  </a:lnTo>
                  <a:lnTo>
                    <a:pt x="10" y="49"/>
                  </a:lnTo>
                  <a:lnTo>
                    <a:pt x="12" y="50"/>
                  </a:lnTo>
                  <a:lnTo>
                    <a:pt x="13" y="51"/>
                  </a:lnTo>
                  <a:lnTo>
                    <a:pt x="15" y="52"/>
                  </a:lnTo>
                  <a:lnTo>
                    <a:pt x="17" y="53"/>
                  </a:lnTo>
                  <a:lnTo>
                    <a:pt x="18" y="53"/>
                  </a:lnTo>
                  <a:lnTo>
                    <a:pt x="20" y="54"/>
                  </a:lnTo>
                  <a:lnTo>
                    <a:pt x="22" y="54"/>
                  </a:lnTo>
                  <a:lnTo>
                    <a:pt x="24" y="55"/>
                  </a:lnTo>
                  <a:lnTo>
                    <a:pt x="25" y="55"/>
                  </a:lnTo>
                  <a:lnTo>
                    <a:pt x="27" y="55"/>
                  </a:lnTo>
                  <a:lnTo>
                    <a:pt x="29" y="55"/>
                  </a:lnTo>
                  <a:lnTo>
                    <a:pt x="31" y="55"/>
                  </a:lnTo>
                  <a:lnTo>
                    <a:pt x="33" y="54"/>
                  </a:lnTo>
                  <a:lnTo>
                    <a:pt x="34" y="54"/>
                  </a:lnTo>
                  <a:lnTo>
                    <a:pt x="36" y="53"/>
                  </a:lnTo>
                  <a:lnTo>
                    <a:pt x="38" y="53"/>
                  </a:lnTo>
                  <a:lnTo>
                    <a:pt x="39" y="52"/>
                  </a:lnTo>
                  <a:lnTo>
                    <a:pt x="41" y="51"/>
                  </a:lnTo>
                  <a:lnTo>
                    <a:pt x="42" y="50"/>
                  </a:lnTo>
                  <a:lnTo>
                    <a:pt x="44" y="49"/>
                  </a:lnTo>
                  <a:lnTo>
                    <a:pt x="45" y="48"/>
                  </a:lnTo>
                  <a:lnTo>
                    <a:pt x="47" y="47"/>
                  </a:lnTo>
                  <a:lnTo>
                    <a:pt x="48" y="46"/>
                  </a:lnTo>
                  <a:lnTo>
                    <a:pt x="49" y="44"/>
                  </a:lnTo>
                  <a:lnTo>
                    <a:pt x="50" y="43"/>
                  </a:lnTo>
                  <a:lnTo>
                    <a:pt x="51" y="41"/>
                  </a:lnTo>
                  <a:lnTo>
                    <a:pt x="52" y="40"/>
                  </a:lnTo>
                  <a:lnTo>
                    <a:pt x="52" y="38"/>
                  </a:lnTo>
                  <a:lnTo>
                    <a:pt x="53" y="36"/>
                  </a:lnTo>
                  <a:lnTo>
                    <a:pt x="54" y="35"/>
                  </a:lnTo>
                  <a:lnTo>
                    <a:pt x="54" y="33"/>
                  </a:lnTo>
                  <a:lnTo>
                    <a:pt x="54" y="31"/>
                  </a:lnTo>
                  <a:lnTo>
                    <a:pt x="55" y="29"/>
                  </a:lnTo>
                  <a:lnTo>
                    <a:pt x="55" y="28"/>
                  </a:lnTo>
                </a:path>
              </a:pathLst>
            </a:custGeom>
            <a:noFill/>
            <a:ln w="9525" cmpd="sng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000">
                <a:latin typeface="+mj-lt"/>
              </a:endParaRPr>
            </a:p>
          </p:txBody>
        </p:sp>
        <p:sp>
          <p:nvSpPr>
            <p:cNvPr id="41" name="Straight Connector 295">
              <a:extLst>
                <a:ext uri="{FF2B5EF4-FFF2-40B4-BE49-F238E27FC236}">
                  <a16:creationId xmlns:a16="http://schemas.microsoft.com/office/drawing/2014/main" id="{D29D1FA2-6435-B6B8-D672-609955BE36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76400" y="1798259"/>
              <a:ext cx="2" cy="3528822"/>
            </a:xfrm>
            <a:prstGeom prst="line">
              <a:avLst/>
            </a:prstGeom>
            <a:noFill/>
            <a:ln w="6350">
              <a:solidFill>
                <a:srgbClr val="C00000"/>
              </a:solidFill>
              <a:prstDash val="lgDash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>
                <a:latin typeface="+mj-lt"/>
              </a:endParaRPr>
            </a:p>
          </p:txBody>
        </p:sp>
        <p:sp>
          <p:nvSpPr>
            <p:cNvPr id="42" name="Straight Connector 296">
              <a:extLst>
                <a:ext uri="{FF2B5EF4-FFF2-40B4-BE49-F238E27FC236}">
                  <a16:creationId xmlns:a16="http://schemas.microsoft.com/office/drawing/2014/main" id="{54A124AD-BDB1-1244-75CA-57C062B128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76400" y="1793573"/>
              <a:ext cx="351553" cy="2"/>
            </a:xfrm>
            <a:prstGeom prst="line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  <a:prstDash val="lgDash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>
                <a:latin typeface="+mj-lt"/>
              </a:endParaRPr>
            </a:p>
          </p:txBody>
        </p:sp>
        <p:sp>
          <p:nvSpPr>
            <p:cNvPr id="43" name="Straight Connector 290">
              <a:extLst>
                <a:ext uri="{FF2B5EF4-FFF2-40B4-BE49-F238E27FC236}">
                  <a16:creationId xmlns:a16="http://schemas.microsoft.com/office/drawing/2014/main" id="{D65C12AC-B704-43EE-5EF1-2957A7632A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35033" y="3624257"/>
              <a:ext cx="3639905" cy="2"/>
            </a:xfrm>
            <a:prstGeom prst="line">
              <a:avLst/>
            </a:prstGeom>
            <a:noFill/>
            <a:ln w="6350">
              <a:solidFill>
                <a:srgbClr val="C00000"/>
              </a:solidFill>
              <a:prstDash val="lgDash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>
                <a:latin typeface="+mj-lt"/>
              </a:endParaRPr>
            </a:p>
          </p:txBody>
        </p:sp>
        <p:sp>
          <p:nvSpPr>
            <p:cNvPr id="44" name="Straight Connector 292">
              <a:extLst>
                <a:ext uri="{FF2B5EF4-FFF2-40B4-BE49-F238E27FC236}">
                  <a16:creationId xmlns:a16="http://schemas.microsoft.com/office/drawing/2014/main" id="{91E9CB4B-BCFD-A830-18AE-9C3C704A36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75060" y="2899681"/>
              <a:ext cx="2" cy="710690"/>
            </a:xfrm>
            <a:prstGeom prst="line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  <a:prstDash val="lgDash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>
                <a:latin typeface="+mj-lt"/>
              </a:endParaRPr>
            </a:p>
          </p:txBody>
        </p:sp>
        <p:sp>
          <p:nvSpPr>
            <p:cNvPr id="45" name="Rectangle 58">
              <a:extLst>
                <a:ext uri="{FF2B5EF4-FFF2-40B4-BE49-F238E27FC236}">
                  <a16:creationId xmlns:a16="http://schemas.microsoft.com/office/drawing/2014/main" id="{7D436CE9-DDB1-525F-5859-AD88D30F98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1568" y="2773986"/>
              <a:ext cx="23884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en-US" sz="2000" b="1" i="1" dirty="0">
                  <a:solidFill>
                    <a:srgbClr val="FF0000"/>
                  </a:solidFill>
                  <a:latin typeface="+mj-lt"/>
                  <a:sym typeface="Arial" panose="020B0604020202020204" pitchFamily="34" charset="0"/>
                </a:rPr>
                <a:t>T</a:t>
              </a:r>
              <a:r>
                <a:rPr lang="en-US" altLang="en-US" sz="2000" b="1" i="1" baseline="-25000" dirty="0">
                  <a:solidFill>
                    <a:srgbClr val="FF0000"/>
                  </a:solidFill>
                  <a:latin typeface="+mj-lt"/>
                  <a:sym typeface="Arial" panose="020B0604020202020204" pitchFamily="34" charset="0"/>
                </a:rPr>
                <a:t>N</a:t>
              </a:r>
              <a:endParaRPr lang="en-US" altLang="en-US" sz="2000" b="1" i="1" baseline="-25000" dirty="0">
                <a:latin typeface="+mj-lt"/>
                <a:sym typeface="Arial" panose="020B0604020202020204" pitchFamily="34" charset="0"/>
              </a:endParaRPr>
            </a:p>
          </p:txBody>
        </p:sp>
        <p:sp>
          <p:nvSpPr>
            <p:cNvPr id="46" name="Line 67">
              <a:extLst>
                <a:ext uri="{FF2B5EF4-FFF2-40B4-BE49-F238E27FC236}">
                  <a16:creationId xmlns:a16="http://schemas.microsoft.com/office/drawing/2014/main" id="{3C3128FB-0A3A-2114-9B73-4C48A3C8A4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37346" y="3181578"/>
              <a:ext cx="86781" cy="8676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>
                <a:latin typeface="+mj-lt"/>
              </a:endParaRPr>
            </a:p>
          </p:txBody>
        </p:sp>
        <p:sp>
          <p:nvSpPr>
            <p:cNvPr id="47" name="Line 68">
              <a:extLst>
                <a:ext uri="{FF2B5EF4-FFF2-40B4-BE49-F238E27FC236}">
                  <a16:creationId xmlns:a16="http://schemas.microsoft.com/office/drawing/2014/main" id="{686EBE78-6A29-A294-8CF4-6521AB4CEE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37346" y="3181578"/>
              <a:ext cx="86781" cy="8676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>
                <a:latin typeface="+mj-lt"/>
              </a:endParaRPr>
            </a:p>
          </p:txBody>
        </p:sp>
        <p:sp>
          <p:nvSpPr>
            <p:cNvPr id="48" name="Line 69">
              <a:extLst>
                <a:ext uri="{FF2B5EF4-FFF2-40B4-BE49-F238E27FC236}">
                  <a16:creationId xmlns:a16="http://schemas.microsoft.com/office/drawing/2014/main" id="{4E8D39EE-3FD8-E92F-91CB-05D74A40B3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937346" y="3181578"/>
              <a:ext cx="86781" cy="8676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>
                <a:latin typeface="+mj-lt"/>
              </a:endParaRPr>
            </a:p>
          </p:txBody>
        </p:sp>
        <p:sp>
          <p:nvSpPr>
            <p:cNvPr id="49" name="Line 70">
              <a:extLst>
                <a:ext uri="{FF2B5EF4-FFF2-40B4-BE49-F238E27FC236}">
                  <a16:creationId xmlns:a16="http://schemas.microsoft.com/office/drawing/2014/main" id="{20B9A477-A751-FE5D-512B-1148DA7E57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37346" y="3181578"/>
              <a:ext cx="86781" cy="8676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>
                <a:latin typeface="+mj-lt"/>
              </a:endParaRPr>
            </a:p>
          </p:txBody>
        </p:sp>
        <p:sp>
          <p:nvSpPr>
            <p:cNvPr id="50" name="Line 71">
              <a:extLst>
                <a:ext uri="{FF2B5EF4-FFF2-40B4-BE49-F238E27FC236}">
                  <a16:creationId xmlns:a16="http://schemas.microsoft.com/office/drawing/2014/main" id="{3211B417-293F-7D9F-EB89-5631D2B0CA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5258" y="3577288"/>
              <a:ext cx="86781" cy="8676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>
                <a:latin typeface="+mj-lt"/>
              </a:endParaRPr>
            </a:p>
          </p:txBody>
        </p:sp>
        <p:sp>
          <p:nvSpPr>
            <p:cNvPr id="51" name="Line 72">
              <a:extLst>
                <a:ext uri="{FF2B5EF4-FFF2-40B4-BE49-F238E27FC236}">
                  <a16:creationId xmlns:a16="http://schemas.microsoft.com/office/drawing/2014/main" id="{2C94E975-0743-D265-1BD9-1B61B423D6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15258" y="3577288"/>
              <a:ext cx="86781" cy="8676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>
                <a:latin typeface="+mj-lt"/>
              </a:endParaRPr>
            </a:p>
          </p:txBody>
        </p:sp>
        <p:sp>
          <p:nvSpPr>
            <p:cNvPr id="52" name="Line 73">
              <a:extLst>
                <a:ext uri="{FF2B5EF4-FFF2-40B4-BE49-F238E27FC236}">
                  <a16:creationId xmlns:a16="http://schemas.microsoft.com/office/drawing/2014/main" id="{6C83E297-76D7-882C-95BC-46AEBB6B61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315258" y="3577288"/>
              <a:ext cx="86781" cy="8676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>
                <a:latin typeface="+mj-lt"/>
              </a:endParaRPr>
            </a:p>
          </p:txBody>
        </p:sp>
        <p:sp>
          <p:nvSpPr>
            <p:cNvPr id="53" name="Line 74">
              <a:extLst>
                <a:ext uri="{FF2B5EF4-FFF2-40B4-BE49-F238E27FC236}">
                  <a16:creationId xmlns:a16="http://schemas.microsoft.com/office/drawing/2014/main" id="{C9C14980-521E-C09B-45A2-C0D0A2ACE2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15258" y="3577288"/>
              <a:ext cx="86781" cy="8676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>
                <a:latin typeface="+mj-lt"/>
              </a:endParaRPr>
            </a:p>
          </p:txBody>
        </p:sp>
        <p:sp>
          <p:nvSpPr>
            <p:cNvPr id="54" name="Rectangle 81">
              <a:extLst>
                <a:ext uri="{FF2B5EF4-FFF2-40B4-BE49-F238E27FC236}">
                  <a16:creationId xmlns:a16="http://schemas.microsoft.com/office/drawing/2014/main" id="{227CAED2-3477-B3F1-D385-6BF3AF6AEB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3083" y="3664129"/>
              <a:ext cx="20999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en-US" sz="2000" b="1" i="1" dirty="0">
                  <a:solidFill>
                    <a:srgbClr val="FF0000"/>
                  </a:solidFill>
                  <a:latin typeface="+mj-lt"/>
                  <a:sym typeface="Arial" panose="020B0604020202020204" pitchFamily="34" charset="0"/>
                </a:rPr>
                <a:t>T</a:t>
              </a:r>
              <a:r>
                <a:rPr lang="en-US" altLang="en-US" sz="2000" b="1" i="1" baseline="-25000" dirty="0">
                  <a:solidFill>
                    <a:srgbClr val="FF0000"/>
                  </a:solidFill>
                  <a:latin typeface="+mj-lt"/>
                  <a:sym typeface="Arial" panose="020B0604020202020204" pitchFamily="34" charset="0"/>
                </a:rPr>
                <a:t>E</a:t>
              </a:r>
              <a:endParaRPr lang="en-US" altLang="en-US" sz="2000" b="1" i="1" baseline="-25000" dirty="0">
                <a:latin typeface="+mj-lt"/>
                <a:sym typeface="Arial" panose="020B0604020202020204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7264327-B5FE-F4D7-655D-A4B50A38FA3D}"/>
                </a:ext>
              </a:extLst>
            </p:cNvPr>
            <p:cNvSpPr txBox="1"/>
            <p:nvPr/>
          </p:nvSpPr>
          <p:spPr bwMode="auto">
            <a:xfrm>
              <a:off x="1344750" y="3655355"/>
              <a:ext cx="320922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dirty="0">
                  <a:latin typeface="+mj-lt"/>
                </a:rPr>
                <a:t>C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2F50671F-12EB-9964-017E-EAAEF736B3AB}"/>
                </a:ext>
              </a:extLst>
            </p:cNvPr>
            <p:cNvSpPr txBox="1"/>
            <p:nvPr/>
          </p:nvSpPr>
          <p:spPr bwMode="auto">
            <a:xfrm>
              <a:off x="5214775" y="2505212"/>
              <a:ext cx="341760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dirty="0">
                  <a:latin typeface="+mj-lt"/>
                </a:rPr>
                <a:t>D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172B4FAE-82A8-8992-8433-8CCB194C65C8}"/>
                </a:ext>
              </a:extLst>
            </p:cNvPr>
            <p:cNvSpPr txBox="1"/>
            <p:nvPr/>
          </p:nvSpPr>
          <p:spPr bwMode="auto">
            <a:xfrm>
              <a:off x="2548156" y="5110291"/>
              <a:ext cx="324128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dirty="0">
                  <a:latin typeface="+mj-lt"/>
                </a:rPr>
                <a:t>B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E20013F8-59CB-AC7E-67BB-508EA9FFBE0D}"/>
                </a:ext>
              </a:extLst>
            </p:cNvPr>
            <p:cNvSpPr txBox="1"/>
            <p:nvPr/>
          </p:nvSpPr>
          <p:spPr bwMode="auto">
            <a:xfrm>
              <a:off x="3364398" y="1546933"/>
              <a:ext cx="333746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dirty="0">
                  <a:latin typeface="+mj-lt"/>
                </a:rPr>
                <a:t>A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1E058844-8548-EF9D-B5DD-AF056CD48445}"/>
                </a:ext>
              </a:extLst>
            </p:cNvPr>
            <p:cNvSpPr txBox="1"/>
            <p:nvPr/>
          </p:nvSpPr>
          <p:spPr>
            <a:xfrm>
              <a:off x="2122714" y="1861457"/>
              <a:ext cx="9215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Grid Lat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5BF81446-D56E-58B1-D701-BF00DB358E47}"/>
                </a:ext>
              </a:extLst>
            </p:cNvPr>
            <p:cNvSpPr txBox="1"/>
            <p:nvPr/>
          </p:nvSpPr>
          <p:spPr>
            <a:xfrm>
              <a:off x="3897085" y="3733801"/>
              <a:ext cx="10182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Grid Dep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0626059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EF883A-5686-37DE-68B3-4C127C791D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DC014B9-44C1-7B28-C057-010E835FB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VII. Grids and PLSS Lost Corners</a:t>
            </a:r>
          </a:p>
        </p:txBody>
      </p:sp>
      <p:sp>
        <p:nvSpPr>
          <p:cNvPr id="39" name="Content Placeholder 38">
            <a:extLst>
              <a:ext uri="{FF2B5EF4-FFF2-40B4-BE49-F238E27FC236}">
                <a16:creationId xmlns:a16="http://schemas.microsoft.com/office/drawing/2014/main" id="{9AD6548F-36A9-0AD6-C45C-767E1BAC2193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/>
              <a:t>2. Compensate After Proportioning</a:t>
            </a:r>
          </a:p>
          <a:p>
            <a:pPr lvl="1"/>
            <a:r>
              <a:rPr lang="en-US" dirty="0"/>
              <a:t>At the two temporary points project lines rotated </a:t>
            </a:r>
            <a:r>
              <a:rPr lang="en-US" dirty="0" err="1">
                <a:latin typeface="GreekC_IV25" panose="00000400000000000000" pitchFamily="2" charset="0"/>
                <a:cs typeface="GreekC_IV25" panose="00000400000000000000" pitchFamily="2" charset="0"/>
              </a:rPr>
              <a:t>g</a:t>
            </a:r>
            <a:r>
              <a:rPr lang="en-US" baseline="-25000" dirty="0" err="1"/>
              <a:t>N</a:t>
            </a:r>
            <a:r>
              <a:rPr lang="en-US" dirty="0"/>
              <a:t> and </a:t>
            </a:r>
            <a:r>
              <a:rPr lang="en-US" dirty="0" err="1">
                <a:latin typeface="GreekC_IV25" panose="00000400000000000000" pitchFamily="2" charset="0"/>
                <a:cs typeface="GreekC_IV25" panose="00000400000000000000" pitchFamily="2" charset="0"/>
              </a:rPr>
              <a:t>g</a:t>
            </a:r>
            <a:r>
              <a:rPr lang="en-US" baseline="-25000" dirty="0" err="1"/>
              <a:t>E</a:t>
            </a:r>
            <a:r>
              <a:rPr lang="en-US" dirty="0"/>
              <a:t> from Grid N and Grid E.</a:t>
            </a:r>
          </a:p>
          <a:p>
            <a:pPr lvl="1"/>
            <a:r>
              <a:rPr lang="en-US" dirty="0"/>
              <a:t>Set lost corner at intersection of the lines.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A5043F07-8317-2C3B-D7E1-3914EA1F5B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B. Double Proportionate Procedure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8FEDEA5-4F80-459D-AD1E-916ECD22CEBE}"/>
              </a:ext>
            </a:extLst>
          </p:cNvPr>
          <p:cNvGrpSpPr/>
          <p:nvPr/>
        </p:nvGrpSpPr>
        <p:grpSpPr>
          <a:xfrm>
            <a:off x="1352771" y="1828800"/>
            <a:ext cx="4211785" cy="3963468"/>
            <a:chOff x="1352771" y="1828800"/>
            <a:chExt cx="4211785" cy="3963468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372CA2D1-C37B-E13D-7343-49C53D426759}"/>
                </a:ext>
              </a:extLst>
            </p:cNvPr>
            <p:cNvGrpSpPr/>
            <p:nvPr/>
          </p:nvGrpSpPr>
          <p:grpSpPr>
            <a:xfrm>
              <a:off x="1352771" y="1828800"/>
              <a:ext cx="4211785" cy="3963468"/>
              <a:chOff x="1344750" y="1546933"/>
              <a:chExt cx="4211785" cy="3963468"/>
            </a:xfrm>
          </p:grpSpPr>
          <p:sp>
            <p:nvSpPr>
              <p:cNvPr id="52" name="Line 59">
                <a:extLst>
                  <a:ext uri="{FF2B5EF4-FFF2-40B4-BE49-F238E27FC236}">
                    <a16:creationId xmlns:a16="http://schemas.microsoft.com/office/drawing/2014/main" id="{377D7362-9A3D-ECBF-A604-8D7DCA3765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979795" y="1796374"/>
                <a:ext cx="361191" cy="353350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00">
                  <a:latin typeface="+mj-lt"/>
                </a:endParaRPr>
              </a:p>
            </p:txBody>
          </p:sp>
          <p:sp>
            <p:nvSpPr>
              <p:cNvPr id="53" name="Line 60">
                <a:extLst>
                  <a:ext uri="{FF2B5EF4-FFF2-40B4-BE49-F238E27FC236}">
                    <a16:creationId xmlns:a16="http://schemas.microsoft.com/office/drawing/2014/main" id="{51F0BB56-04DF-F0AB-13D0-56E94F13DC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40634" y="2913544"/>
                <a:ext cx="3634305" cy="7223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00">
                  <a:latin typeface="+mj-lt"/>
                </a:endParaRPr>
              </a:p>
            </p:txBody>
          </p:sp>
          <p:sp>
            <p:nvSpPr>
              <p:cNvPr id="54" name="Freeform 61">
                <a:extLst>
                  <a:ext uri="{FF2B5EF4-FFF2-40B4-BE49-F238E27FC236}">
                    <a16:creationId xmlns:a16="http://schemas.microsoft.com/office/drawing/2014/main" id="{37296534-35AF-8A72-3EA0-125ED14F20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2987" y="1768373"/>
                <a:ext cx="53198" cy="53198"/>
              </a:xfrm>
              <a:custGeom>
                <a:avLst/>
                <a:gdLst>
                  <a:gd name="T0" fmla="*/ 47881381 w 19"/>
                  <a:gd name="T1" fmla="*/ 25201145 h 19"/>
                  <a:gd name="T2" fmla="*/ 47881381 w 19"/>
                  <a:gd name="T3" fmla="*/ 20160916 h 19"/>
                  <a:gd name="T4" fmla="*/ 47881381 w 19"/>
                  <a:gd name="T5" fmla="*/ 17640008 h 19"/>
                  <a:gd name="T6" fmla="*/ 45362061 w 19"/>
                  <a:gd name="T7" fmla="*/ 15120687 h 19"/>
                  <a:gd name="T8" fmla="*/ 45362061 w 19"/>
                  <a:gd name="T9" fmla="*/ 12599779 h 19"/>
                  <a:gd name="T10" fmla="*/ 42841152 w 19"/>
                  <a:gd name="T11" fmla="*/ 10080458 h 19"/>
                  <a:gd name="T12" fmla="*/ 40321832 w 19"/>
                  <a:gd name="T13" fmla="*/ 7559550 h 19"/>
                  <a:gd name="T14" fmla="*/ 37800923 w 19"/>
                  <a:gd name="T15" fmla="*/ 5040229 h 19"/>
                  <a:gd name="T16" fmla="*/ 35281603 w 19"/>
                  <a:gd name="T17" fmla="*/ 2519321 h 19"/>
                  <a:gd name="T18" fmla="*/ 32760694 w 19"/>
                  <a:gd name="T19" fmla="*/ 2519321 h 19"/>
                  <a:gd name="T20" fmla="*/ 30241374 w 19"/>
                  <a:gd name="T21" fmla="*/ 0 h 19"/>
                  <a:gd name="T22" fmla="*/ 27720465 w 19"/>
                  <a:gd name="T23" fmla="*/ 0 h 19"/>
                  <a:gd name="T24" fmla="*/ 25201145 w 19"/>
                  <a:gd name="T25" fmla="*/ 0 h 19"/>
                  <a:gd name="T26" fmla="*/ 20160916 w 19"/>
                  <a:gd name="T27" fmla="*/ 0 h 19"/>
                  <a:gd name="T28" fmla="*/ 17640008 w 19"/>
                  <a:gd name="T29" fmla="*/ 0 h 19"/>
                  <a:gd name="T30" fmla="*/ 15120687 w 19"/>
                  <a:gd name="T31" fmla="*/ 2519321 h 19"/>
                  <a:gd name="T32" fmla="*/ 12599779 w 19"/>
                  <a:gd name="T33" fmla="*/ 2519321 h 19"/>
                  <a:gd name="T34" fmla="*/ 10080458 w 19"/>
                  <a:gd name="T35" fmla="*/ 5040229 h 19"/>
                  <a:gd name="T36" fmla="*/ 7559550 w 19"/>
                  <a:gd name="T37" fmla="*/ 7559550 h 19"/>
                  <a:gd name="T38" fmla="*/ 5040229 w 19"/>
                  <a:gd name="T39" fmla="*/ 10080458 h 19"/>
                  <a:gd name="T40" fmla="*/ 5040229 w 19"/>
                  <a:gd name="T41" fmla="*/ 12599779 h 19"/>
                  <a:gd name="T42" fmla="*/ 2519321 w 19"/>
                  <a:gd name="T43" fmla="*/ 15120687 h 19"/>
                  <a:gd name="T44" fmla="*/ 2519321 w 19"/>
                  <a:gd name="T45" fmla="*/ 17640008 h 19"/>
                  <a:gd name="T46" fmla="*/ 0 w 19"/>
                  <a:gd name="T47" fmla="*/ 20160916 h 19"/>
                  <a:gd name="T48" fmla="*/ 0 w 19"/>
                  <a:gd name="T49" fmla="*/ 25201145 h 19"/>
                  <a:gd name="T50" fmla="*/ 0 w 19"/>
                  <a:gd name="T51" fmla="*/ 27720465 h 19"/>
                  <a:gd name="T52" fmla="*/ 2519321 w 19"/>
                  <a:gd name="T53" fmla="*/ 30241374 h 19"/>
                  <a:gd name="T54" fmla="*/ 2519321 w 19"/>
                  <a:gd name="T55" fmla="*/ 32760694 h 19"/>
                  <a:gd name="T56" fmla="*/ 5040229 w 19"/>
                  <a:gd name="T57" fmla="*/ 35281603 h 19"/>
                  <a:gd name="T58" fmla="*/ 5040229 w 19"/>
                  <a:gd name="T59" fmla="*/ 37800923 h 19"/>
                  <a:gd name="T60" fmla="*/ 7559550 w 19"/>
                  <a:gd name="T61" fmla="*/ 40321832 h 19"/>
                  <a:gd name="T62" fmla="*/ 10080458 w 19"/>
                  <a:gd name="T63" fmla="*/ 42841152 h 19"/>
                  <a:gd name="T64" fmla="*/ 12599779 w 19"/>
                  <a:gd name="T65" fmla="*/ 45362061 h 19"/>
                  <a:gd name="T66" fmla="*/ 15120687 w 19"/>
                  <a:gd name="T67" fmla="*/ 45362061 h 19"/>
                  <a:gd name="T68" fmla="*/ 17640008 w 19"/>
                  <a:gd name="T69" fmla="*/ 47881381 h 19"/>
                  <a:gd name="T70" fmla="*/ 20160916 w 19"/>
                  <a:gd name="T71" fmla="*/ 47881381 h 19"/>
                  <a:gd name="T72" fmla="*/ 25201145 w 19"/>
                  <a:gd name="T73" fmla="*/ 47881381 h 19"/>
                  <a:gd name="T74" fmla="*/ 27720465 w 19"/>
                  <a:gd name="T75" fmla="*/ 47881381 h 19"/>
                  <a:gd name="T76" fmla="*/ 30241374 w 19"/>
                  <a:gd name="T77" fmla="*/ 47881381 h 19"/>
                  <a:gd name="T78" fmla="*/ 32760694 w 19"/>
                  <a:gd name="T79" fmla="*/ 45362061 h 19"/>
                  <a:gd name="T80" fmla="*/ 35281603 w 19"/>
                  <a:gd name="T81" fmla="*/ 45362061 h 19"/>
                  <a:gd name="T82" fmla="*/ 37800923 w 19"/>
                  <a:gd name="T83" fmla="*/ 42841152 h 19"/>
                  <a:gd name="T84" fmla="*/ 40321832 w 19"/>
                  <a:gd name="T85" fmla="*/ 40321832 h 19"/>
                  <a:gd name="T86" fmla="*/ 42841152 w 19"/>
                  <a:gd name="T87" fmla="*/ 37800923 h 19"/>
                  <a:gd name="T88" fmla="*/ 45362061 w 19"/>
                  <a:gd name="T89" fmla="*/ 35281603 h 19"/>
                  <a:gd name="T90" fmla="*/ 45362061 w 19"/>
                  <a:gd name="T91" fmla="*/ 32760694 h 19"/>
                  <a:gd name="T92" fmla="*/ 47881381 w 19"/>
                  <a:gd name="T93" fmla="*/ 30241374 h 19"/>
                  <a:gd name="T94" fmla="*/ 47881381 w 19"/>
                  <a:gd name="T95" fmla="*/ 27720465 h 1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9"/>
                  <a:gd name="T145" fmla="*/ 0 h 19"/>
                  <a:gd name="T146" fmla="*/ 19 w 19"/>
                  <a:gd name="T147" fmla="*/ 19 h 1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9" h="19">
                    <a:moveTo>
                      <a:pt x="19" y="10"/>
                    </a:moveTo>
                    <a:lnTo>
                      <a:pt x="19" y="10"/>
                    </a:lnTo>
                    <a:lnTo>
                      <a:pt x="19" y="9"/>
                    </a:lnTo>
                    <a:lnTo>
                      <a:pt x="19" y="8"/>
                    </a:lnTo>
                    <a:lnTo>
                      <a:pt x="19" y="7"/>
                    </a:lnTo>
                    <a:lnTo>
                      <a:pt x="18" y="7"/>
                    </a:lnTo>
                    <a:lnTo>
                      <a:pt x="18" y="6"/>
                    </a:lnTo>
                    <a:lnTo>
                      <a:pt x="18" y="5"/>
                    </a:lnTo>
                    <a:lnTo>
                      <a:pt x="17" y="4"/>
                    </a:lnTo>
                    <a:lnTo>
                      <a:pt x="17" y="3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5" y="2"/>
                    </a:lnTo>
                    <a:lnTo>
                      <a:pt x="14" y="1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2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1" y="7"/>
                    </a:lnTo>
                    <a:lnTo>
                      <a:pt x="1" y="8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0" y="10"/>
                    </a:lnTo>
                    <a:lnTo>
                      <a:pt x="0" y="11"/>
                    </a:lnTo>
                    <a:lnTo>
                      <a:pt x="1" y="11"/>
                    </a:lnTo>
                    <a:lnTo>
                      <a:pt x="1" y="12"/>
                    </a:lnTo>
                    <a:lnTo>
                      <a:pt x="1" y="13"/>
                    </a:lnTo>
                    <a:lnTo>
                      <a:pt x="1" y="14"/>
                    </a:lnTo>
                    <a:lnTo>
                      <a:pt x="2" y="14"/>
                    </a:lnTo>
                    <a:lnTo>
                      <a:pt x="2" y="15"/>
                    </a:lnTo>
                    <a:lnTo>
                      <a:pt x="3" y="16"/>
                    </a:lnTo>
                    <a:lnTo>
                      <a:pt x="3" y="17"/>
                    </a:lnTo>
                    <a:lnTo>
                      <a:pt x="4" y="17"/>
                    </a:lnTo>
                    <a:lnTo>
                      <a:pt x="4" y="18"/>
                    </a:lnTo>
                    <a:lnTo>
                      <a:pt x="5" y="18"/>
                    </a:lnTo>
                    <a:lnTo>
                      <a:pt x="6" y="18"/>
                    </a:lnTo>
                    <a:lnTo>
                      <a:pt x="7" y="19"/>
                    </a:lnTo>
                    <a:lnTo>
                      <a:pt x="8" y="19"/>
                    </a:lnTo>
                    <a:lnTo>
                      <a:pt x="9" y="19"/>
                    </a:lnTo>
                    <a:lnTo>
                      <a:pt x="10" y="19"/>
                    </a:lnTo>
                    <a:lnTo>
                      <a:pt x="11" y="19"/>
                    </a:lnTo>
                    <a:lnTo>
                      <a:pt x="12" y="19"/>
                    </a:lnTo>
                    <a:lnTo>
                      <a:pt x="13" y="19"/>
                    </a:lnTo>
                    <a:lnTo>
                      <a:pt x="13" y="18"/>
                    </a:lnTo>
                    <a:lnTo>
                      <a:pt x="14" y="18"/>
                    </a:lnTo>
                    <a:lnTo>
                      <a:pt x="15" y="18"/>
                    </a:lnTo>
                    <a:lnTo>
                      <a:pt x="15" y="17"/>
                    </a:lnTo>
                    <a:lnTo>
                      <a:pt x="16" y="17"/>
                    </a:lnTo>
                    <a:lnTo>
                      <a:pt x="16" y="16"/>
                    </a:lnTo>
                    <a:lnTo>
                      <a:pt x="17" y="16"/>
                    </a:lnTo>
                    <a:lnTo>
                      <a:pt x="17" y="15"/>
                    </a:lnTo>
                    <a:lnTo>
                      <a:pt x="18" y="14"/>
                    </a:lnTo>
                    <a:lnTo>
                      <a:pt x="18" y="13"/>
                    </a:lnTo>
                    <a:lnTo>
                      <a:pt x="19" y="12"/>
                    </a:lnTo>
                    <a:lnTo>
                      <a:pt x="19" y="11"/>
                    </a:lnTo>
                    <a:lnTo>
                      <a:pt x="19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 cmpd="sng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n-US" sz="2000">
                  <a:latin typeface="+mj-lt"/>
                </a:endParaRPr>
              </a:p>
            </p:txBody>
          </p:sp>
          <p:sp>
            <p:nvSpPr>
              <p:cNvPr id="55" name="Freeform 62">
                <a:extLst>
                  <a:ext uri="{FF2B5EF4-FFF2-40B4-BE49-F238E27FC236}">
                    <a16:creationId xmlns:a16="http://schemas.microsoft.com/office/drawing/2014/main" id="{142552C4-400C-EBEC-58AF-A808292E77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2987" y="1768373"/>
                <a:ext cx="53198" cy="53198"/>
              </a:xfrm>
              <a:custGeom>
                <a:avLst/>
                <a:gdLst>
                  <a:gd name="T0" fmla="*/ 16540841 w 55"/>
                  <a:gd name="T1" fmla="*/ 7819087 h 55"/>
                  <a:gd name="T2" fmla="*/ 16240318 w 55"/>
                  <a:gd name="T3" fmla="*/ 6916969 h 55"/>
                  <a:gd name="T4" fmla="*/ 15939246 w 55"/>
                  <a:gd name="T5" fmla="*/ 5714328 h 55"/>
                  <a:gd name="T6" fmla="*/ 15638723 w 55"/>
                  <a:gd name="T7" fmla="*/ 4811662 h 55"/>
                  <a:gd name="T8" fmla="*/ 15037128 w 55"/>
                  <a:gd name="T9" fmla="*/ 3909544 h 55"/>
                  <a:gd name="T10" fmla="*/ 14435533 w 55"/>
                  <a:gd name="T11" fmla="*/ 3007426 h 55"/>
                  <a:gd name="T12" fmla="*/ 13833938 w 55"/>
                  <a:gd name="T13" fmla="*/ 2105308 h 55"/>
                  <a:gd name="T14" fmla="*/ 12931820 w 55"/>
                  <a:gd name="T15" fmla="*/ 1503713 h 55"/>
                  <a:gd name="T16" fmla="*/ 12029702 w 55"/>
                  <a:gd name="T17" fmla="*/ 902118 h 55"/>
                  <a:gd name="T18" fmla="*/ 10826513 w 55"/>
                  <a:gd name="T19" fmla="*/ 601595 h 55"/>
                  <a:gd name="T20" fmla="*/ 9924395 w 55"/>
                  <a:gd name="T21" fmla="*/ 300523 h 55"/>
                  <a:gd name="T22" fmla="*/ 8721754 w 55"/>
                  <a:gd name="T23" fmla="*/ 300523 h 55"/>
                  <a:gd name="T24" fmla="*/ 7819087 w 55"/>
                  <a:gd name="T25" fmla="*/ 300523 h 55"/>
                  <a:gd name="T26" fmla="*/ 6616446 w 55"/>
                  <a:gd name="T27" fmla="*/ 300523 h 55"/>
                  <a:gd name="T28" fmla="*/ 5714328 w 55"/>
                  <a:gd name="T29" fmla="*/ 601595 h 55"/>
                  <a:gd name="T30" fmla="*/ 4511138 w 55"/>
                  <a:gd name="T31" fmla="*/ 902118 h 55"/>
                  <a:gd name="T32" fmla="*/ 3609020 w 55"/>
                  <a:gd name="T33" fmla="*/ 1503713 h 55"/>
                  <a:gd name="T34" fmla="*/ 2706902 w 55"/>
                  <a:gd name="T35" fmla="*/ 2105308 h 55"/>
                  <a:gd name="T36" fmla="*/ 2105308 w 55"/>
                  <a:gd name="T37" fmla="*/ 3007426 h 55"/>
                  <a:gd name="T38" fmla="*/ 1503713 w 55"/>
                  <a:gd name="T39" fmla="*/ 3909544 h 55"/>
                  <a:gd name="T40" fmla="*/ 902118 w 55"/>
                  <a:gd name="T41" fmla="*/ 4811662 h 55"/>
                  <a:gd name="T42" fmla="*/ 601595 w 55"/>
                  <a:gd name="T43" fmla="*/ 5714328 h 55"/>
                  <a:gd name="T44" fmla="*/ 300523 w 55"/>
                  <a:gd name="T45" fmla="*/ 6916969 h 55"/>
                  <a:gd name="T46" fmla="*/ 0 w 55"/>
                  <a:gd name="T47" fmla="*/ 7819087 h 55"/>
                  <a:gd name="T48" fmla="*/ 0 w 55"/>
                  <a:gd name="T49" fmla="*/ 9022277 h 55"/>
                  <a:gd name="T50" fmla="*/ 300523 w 55"/>
                  <a:gd name="T51" fmla="*/ 9924395 h 55"/>
                  <a:gd name="T52" fmla="*/ 601595 w 55"/>
                  <a:gd name="T53" fmla="*/ 11127584 h 55"/>
                  <a:gd name="T54" fmla="*/ 902118 w 55"/>
                  <a:gd name="T55" fmla="*/ 12029702 h 55"/>
                  <a:gd name="T56" fmla="*/ 1503713 w 55"/>
                  <a:gd name="T57" fmla="*/ 12931820 h 55"/>
                  <a:gd name="T58" fmla="*/ 2105308 w 55"/>
                  <a:gd name="T59" fmla="*/ 13833938 h 55"/>
                  <a:gd name="T60" fmla="*/ 2706902 w 55"/>
                  <a:gd name="T61" fmla="*/ 14736605 h 55"/>
                  <a:gd name="T62" fmla="*/ 3609020 w 55"/>
                  <a:gd name="T63" fmla="*/ 15337651 h 55"/>
                  <a:gd name="T64" fmla="*/ 4511138 w 55"/>
                  <a:gd name="T65" fmla="*/ 15939246 h 55"/>
                  <a:gd name="T66" fmla="*/ 5714328 w 55"/>
                  <a:gd name="T67" fmla="*/ 16240318 h 55"/>
                  <a:gd name="T68" fmla="*/ 6616446 w 55"/>
                  <a:gd name="T69" fmla="*/ 16540841 h 55"/>
                  <a:gd name="T70" fmla="*/ 7819087 w 55"/>
                  <a:gd name="T71" fmla="*/ 16540841 h 55"/>
                  <a:gd name="T72" fmla="*/ 8721754 w 55"/>
                  <a:gd name="T73" fmla="*/ 16540841 h 55"/>
                  <a:gd name="T74" fmla="*/ 9924395 w 55"/>
                  <a:gd name="T75" fmla="*/ 16540841 h 55"/>
                  <a:gd name="T76" fmla="*/ 10826513 w 55"/>
                  <a:gd name="T77" fmla="*/ 16240318 h 55"/>
                  <a:gd name="T78" fmla="*/ 12029702 w 55"/>
                  <a:gd name="T79" fmla="*/ 15939246 h 55"/>
                  <a:gd name="T80" fmla="*/ 12931820 w 55"/>
                  <a:gd name="T81" fmla="*/ 15337651 h 55"/>
                  <a:gd name="T82" fmla="*/ 13833938 w 55"/>
                  <a:gd name="T83" fmla="*/ 14736605 h 55"/>
                  <a:gd name="T84" fmla="*/ 14435533 w 55"/>
                  <a:gd name="T85" fmla="*/ 13833938 h 55"/>
                  <a:gd name="T86" fmla="*/ 15037128 w 55"/>
                  <a:gd name="T87" fmla="*/ 12931820 h 55"/>
                  <a:gd name="T88" fmla="*/ 15638723 w 55"/>
                  <a:gd name="T89" fmla="*/ 12029702 h 55"/>
                  <a:gd name="T90" fmla="*/ 15939246 w 55"/>
                  <a:gd name="T91" fmla="*/ 11127584 h 55"/>
                  <a:gd name="T92" fmla="*/ 16240318 w 55"/>
                  <a:gd name="T93" fmla="*/ 9924395 h 55"/>
                  <a:gd name="T94" fmla="*/ 16540841 w 55"/>
                  <a:gd name="T95" fmla="*/ 9022277 h 5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55"/>
                  <a:gd name="T145" fmla="*/ 0 h 55"/>
                  <a:gd name="T146" fmla="*/ 55 w 55"/>
                  <a:gd name="T147" fmla="*/ 55 h 5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55" h="55">
                    <a:moveTo>
                      <a:pt x="55" y="28"/>
                    </a:moveTo>
                    <a:lnTo>
                      <a:pt x="55" y="26"/>
                    </a:lnTo>
                    <a:lnTo>
                      <a:pt x="55" y="24"/>
                    </a:lnTo>
                    <a:lnTo>
                      <a:pt x="54" y="23"/>
                    </a:lnTo>
                    <a:lnTo>
                      <a:pt x="54" y="21"/>
                    </a:lnTo>
                    <a:lnTo>
                      <a:pt x="53" y="19"/>
                    </a:lnTo>
                    <a:lnTo>
                      <a:pt x="53" y="17"/>
                    </a:lnTo>
                    <a:lnTo>
                      <a:pt x="52" y="16"/>
                    </a:lnTo>
                    <a:lnTo>
                      <a:pt x="51" y="14"/>
                    </a:lnTo>
                    <a:lnTo>
                      <a:pt x="50" y="13"/>
                    </a:lnTo>
                    <a:lnTo>
                      <a:pt x="49" y="11"/>
                    </a:lnTo>
                    <a:lnTo>
                      <a:pt x="48" y="10"/>
                    </a:lnTo>
                    <a:lnTo>
                      <a:pt x="47" y="9"/>
                    </a:lnTo>
                    <a:lnTo>
                      <a:pt x="46" y="7"/>
                    </a:lnTo>
                    <a:lnTo>
                      <a:pt x="44" y="6"/>
                    </a:lnTo>
                    <a:lnTo>
                      <a:pt x="43" y="5"/>
                    </a:lnTo>
                    <a:lnTo>
                      <a:pt x="41" y="4"/>
                    </a:lnTo>
                    <a:lnTo>
                      <a:pt x="40" y="3"/>
                    </a:lnTo>
                    <a:lnTo>
                      <a:pt x="38" y="3"/>
                    </a:lnTo>
                    <a:lnTo>
                      <a:pt x="36" y="2"/>
                    </a:lnTo>
                    <a:lnTo>
                      <a:pt x="35" y="1"/>
                    </a:lnTo>
                    <a:lnTo>
                      <a:pt x="33" y="1"/>
                    </a:lnTo>
                    <a:lnTo>
                      <a:pt x="31" y="1"/>
                    </a:lnTo>
                    <a:lnTo>
                      <a:pt x="29" y="1"/>
                    </a:lnTo>
                    <a:lnTo>
                      <a:pt x="27" y="0"/>
                    </a:lnTo>
                    <a:lnTo>
                      <a:pt x="26" y="1"/>
                    </a:lnTo>
                    <a:lnTo>
                      <a:pt x="24" y="1"/>
                    </a:lnTo>
                    <a:lnTo>
                      <a:pt x="22" y="1"/>
                    </a:lnTo>
                    <a:lnTo>
                      <a:pt x="20" y="1"/>
                    </a:lnTo>
                    <a:lnTo>
                      <a:pt x="19" y="2"/>
                    </a:lnTo>
                    <a:lnTo>
                      <a:pt x="17" y="3"/>
                    </a:lnTo>
                    <a:lnTo>
                      <a:pt x="15" y="3"/>
                    </a:lnTo>
                    <a:lnTo>
                      <a:pt x="14" y="4"/>
                    </a:lnTo>
                    <a:lnTo>
                      <a:pt x="12" y="5"/>
                    </a:lnTo>
                    <a:lnTo>
                      <a:pt x="11" y="6"/>
                    </a:lnTo>
                    <a:lnTo>
                      <a:pt x="9" y="7"/>
                    </a:lnTo>
                    <a:lnTo>
                      <a:pt x="8" y="9"/>
                    </a:lnTo>
                    <a:lnTo>
                      <a:pt x="7" y="10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4" y="14"/>
                    </a:lnTo>
                    <a:lnTo>
                      <a:pt x="3" y="16"/>
                    </a:lnTo>
                    <a:lnTo>
                      <a:pt x="2" y="17"/>
                    </a:lnTo>
                    <a:lnTo>
                      <a:pt x="2" y="19"/>
                    </a:lnTo>
                    <a:lnTo>
                      <a:pt x="1" y="21"/>
                    </a:lnTo>
                    <a:lnTo>
                      <a:pt x="1" y="23"/>
                    </a:lnTo>
                    <a:lnTo>
                      <a:pt x="0" y="24"/>
                    </a:lnTo>
                    <a:lnTo>
                      <a:pt x="0" y="26"/>
                    </a:lnTo>
                    <a:lnTo>
                      <a:pt x="0" y="28"/>
                    </a:lnTo>
                    <a:lnTo>
                      <a:pt x="0" y="30"/>
                    </a:lnTo>
                    <a:lnTo>
                      <a:pt x="0" y="31"/>
                    </a:lnTo>
                    <a:lnTo>
                      <a:pt x="1" y="33"/>
                    </a:lnTo>
                    <a:lnTo>
                      <a:pt x="1" y="35"/>
                    </a:lnTo>
                    <a:lnTo>
                      <a:pt x="2" y="37"/>
                    </a:lnTo>
                    <a:lnTo>
                      <a:pt x="2" y="38"/>
                    </a:lnTo>
                    <a:lnTo>
                      <a:pt x="3" y="40"/>
                    </a:lnTo>
                    <a:lnTo>
                      <a:pt x="4" y="42"/>
                    </a:lnTo>
                    <a:lnTo>
                      <a:pt x="5" y="43"/>
                    </a:lnTo>
                    <a:lnTo>
                      <a:pt x="6" y="45"/>
                    </a:lnTo>
                    <a:lnTo>
                      <a:pt x="7" y="46"/>
                    </a:lnTo>
                    <a:lnTo>
                      <a:pt x="8" y="47"/>
                    </a:lnTo>
                    <a:lnTo>
                      <a:pt x="9" y="49"/>
                    </a:lnTo>
                    <a:lnTo>
                      <a:pt x="11" y="50"/>
                    </a:lnTo>
                    <a:lnTo>
                      <a:pt x="12" y="51"/>
                    </a:lnTo>
                    <a:lnTo>
                      <a:pt x="14" y="52"/>
                    </a:lnTo>
                    <a:lnTo>
                      <a:pt x="15" y="53"/>
                    </a:lnTo>
                    <a:lnTo>
                      <a:pt x="17" y="53"/>
                    </a:lnTo>
                    <a:lnTo>
                      <a:pt x="19" y="54"/>
                    </a:lnTo>
                    <a:lnTo>
                      <a:pt x="20" y="54"/>
                    </a:lnTo>
                    <a:lnTo>
                      <a:pt x="22" y="55"/>
                    </a:lnTo>
                    <a:lnTo>
                      <a:pt x="24" y="55"/>
                    </a:lnTo>
                    <a:lnTo>
                      <a:pt x="26" y="55"/>
                    </a:lnTo>
                    <a:lnTo>
                      <a:pt x="27" y="55"/>
                    </a:lnTo>
                    <a:lnTo>
                      <a:pt x="29" y="55"/>
                    </a:lnTo>
                    <a:lnTo>
                      <a:pt x="31" y="55"/>
                    </a:lnTo>
                    <a:lnTo>
                      <a:pt x="33" y="55"/>
                    </a:lnTo>
                    <a:lnTo>
                      <a:pt x="35" y="54"/>
                    </a:lnTo>
                    <a:lnTo>
                      <a:pt x="36" y="54"/>
                    </a:lnTo>
                    <a:lnTo>
                      <a:pt x="38" y="53"/>
                    </a:lnTo>
                    <a:lnTo>
                      <a:pt x="40" y="53"/>
                    </a:lnTo>
                    <a:lnTo>
                      <a:pt x="41" y="52"/>
                    </a:lnTo>
                    <a:lnTo>
                      <a:pt x="43" y="51"/>
                    </a:lnTo>
                    <a:lnTo>
                      <a:pt x="44" y="50"/>
                    </a:lnTo>
                    <a:lnTo>
                      <a:pt x="46" y="49"/>
                    </a:lnTo>
                    <a:lnTo>
                      <a:pt x="47" y="47"/>
                    </a:lnTo>
                    <a:lnTo>
                      <a:pt x="48" y="46"/>
                    </a:lnTo>
                    <a:lnTo>
                      <a:pt x="49" y="45"/>
                    </a:lnTo>
                    <a:lnTo>
                      <a:pt x="50" y="43"/>
                    </a:lnTo>
                    <a:lnTo>
                      <a:pt x="51" y="42"/>
                    </a:lnTo>
                    <a:lnTo>
                      <a:pt x="52" y="40"/>
                    </a:lnTo>
                    <a:lnTo>
                      <a:pt x="53" y="38"/>
                    </a:lnTo>
                    <a:lnTo>
                      <a:pt x="53" y="37"/>
                    </a:lnTo>
                    <a:lnTo>
                      <a:pt x="54" y="35"/>
                    </a:lnTo>
                    <a:lnTo>
                      <a:pt x="54" y="33"/>
                    </a:lnTo>
                    <a:lnTo>
                      <a:pt x="55" y="31"/>
                    </a:lnTo>
                    <a:lnTo>
                      <a:pt x="55" y="30"/>
                    </a:lnTo>
                    <a:lnTo>
                      <a:pt x="55" y="28"/>
                    </a:lnTo>
                  </a:path>
                </a:pathLst>
              </a:custGeom>
              <a:noFill/>
              <a:ln w="9525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000">
                  <a:latin typeface="+mj-lt"/>
                </a:endParaRPr>
              </a:p>
            </p:txBody>
          </p:sp>
          <p:sp>
            <p:nvSpPr>
              <p:cNvPr id="56" name="Freeform 63">
                <a:extLst>
                  <a:ext uri="{FF2B5EF4-FFF2-40B4-BE49-F238E27FC236}">
                    <a16:creationId xmlns:a16="http://schemas.microsoft.com/office/drawing/2014/main" id="{9A020442-BF4F-505F-94FB-594D8B902C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4597" y="5301881"/>
                <a:ext cx="53198" cy="53198"/>
              </a:xfrm>
              <a:custGeom>
                <a:avLst/>
                <a:gdLst>
                  <a:gd name="T0" fmla="*/ 47881381 w 19"/>
                  <a:gd name="T1" fmla="*/ 25201145 h 19"/>
                  <a:gd name="T2" fmla="*/ 47881381 w 19"/>
                  <a:gd name="T3" fmla="*/ 22680237 h 19"/>
                  <a:gd name="T4" fmla="*/ 45362061 w 19"/>
                  <a:gd name="T5" fmla="*/ 17640008 h 19"/>
                  <a:gd name="T6" fmla="*/ 45362061 w 19"/>
                  <a:gd name="T7" fmla="*/ 15120687 h 19"/>
                  <a:gd name="T8" fmla="*/ 42841152 w 19"/>
                  <a:gd name="T9" fmla="*/ 12599779 h 19"/>
                  <a:gd name="T10" fmla="*/ 42841152 w 19"/>
                  <a:gd name="T11" fmla="*/ 10080458 h 19"/>
                  <a:gd name="T12" fmla="*/ 40321832 w 19"/>
                  <a:gd name="T13" fmla="*/ 7559550 h 19"/>
                  <a:gd name="T14" fmla="*/ 37800923 w 19"/>
                  <a:gd name="T15" fmla="*/ 5040229 h 19"/>
                  <a:gd name="T16" fmla="*/ 35281603 w 19"/>
                  <a:gd name="T17" fmla="*/ 2519321 h 19"/>
                  <a:gd name="T18" fmla="*/ 32760694 w 19"/>
                  <a:gd name="T19" fmla="*/ 2519321 h 19"/>
                  <a:gd name="T20" fmla="*/ 30241374 w 19"/>
                  <a:gd name="T21" fmla="*/ 2519321 h 19"/>
                  <a:gd name="T22" fmla="*/ 25201145 w 19"/>
                  <a:gd name="T23" fmla="*/ 0 h 19"/>
                  <a:gd name="T24" fmla="*/ 22680237 w 19"/>
                  <a:gd name="T25" fmla="*/ 0 h 19"/>
                  <a:gd name="T26" fmla="*/ 20160916 w 19"/>
                  <a:gd name="T27" fmla="*/ 0 h 19"/>
                  <a:gd name="T28" fmla="*/ 17640008 w 19"/>
                  <a:gd name="T29" fmla="*/ 2519321 h 19"/>
                  <a:gd name="T30" fmla="*/ 15120687 w 19"/>
                  <a:gd name="T31" fmla="*/ 2519321 h 19"/>
                  <a:gd name="T32" fmla="*/ 12599779 w 19"/>
                  <a:gd name="T33" fmla="*/ 2519321 h 19"/>
                  <a:gd name="T34" fmla="*/ 7559550 w 19"/>
                  <a:gd name="T35" fmla="*/ 5040229 h 19"/>
                  <a:gd name="T36" fmla="*/ 5040229 w 19"/>
                  <a:gd name="T37" fmla="*/ 7559550 h 19"/>
                  <a:gd name="T38" fmla="*/ 5040229 w 19"/>
                  <a:gd name="T39" fmla="*/ 10080458 h 19"/>
                  <a:gd name="T40" fmla="*/ 2519321 w 19"/>
                  <a:gd name="T41" fmla="*/ 12599779 h 19"/>
                  <a:gd name="T42" fmla="*/ 0 w 19"/>
                  <a:gd name="T43" fmla="*/ 15120687 h 19"/>
                  <a:gd name="T44" fmla="*/ 0 w 19"/>
                  <a:gd name="T45" fmla="*/ 17640008 h 19"/>
                  <a:gd name="T46" fmla="*/ 0 w 19"/>
                  <a:gd name="T47" fmla="*/ 22680237 h 19"/>
                  <a:gd name="T48" fmla="*/ 0 w 19"/>
                  <a:gd name="T49" fmla="*/ 25201145 h 19"/>
                  <a:gd name="T50" fmla="*/ 0 w 19"/>
                  <a:gd name="T51" fmla="*/ 27720465 h 19"/>
                  <a:gd name="T52" fmla="*/ 0 w 19"/>
                  <a:gd name="T53" fmla="*/ 30241374 h 19"/>
                  <a:gd name="T54" fmla="*/ 0 w 19"/>
                  <a:gd name="T55" fmla="*/ 32760694 h 19"/>
                  <a:gd name="T56" fmla="*/ 2519321 w 19"/>
                  <a:gd name="T57" fmla="*/ 35281603 h 19"/>
                  <a:gd name="T58" fmla="*/ 5040229 w 19"/>
                  <a:gd name="T59" fmla="*/ 40321832 h 19"/>
                  <a:gd name="T60" fmla="*/ 5040229 w 19"/>
                  <a:gd name="T61" fmla="*/ 42841152 h 19"/>
                  <a:gd name="T62" fmla="*/ 7559550 w 19"/>
                  <a:gd name="T63" fmla="*/ 42841152 h 19"/>
                  <a:gd name="T64" fmla="*/ 12599779 w 19"/>
                  <a:gd name="T65" fmla="*/ 45362061 h 19"/>
                  <a:gd name="T66" fmla="*/ 15120687 w 19"/>
                  <a:gd name="T67" fmla="*/ 47881381 h 19"/>
                  <a:gd name="T68" fmla="*/ 17640008 w 19"/>
                  <a:gd name="T69" fmla="*/ 47881381 h 19"/>
                  <a:gd name="T70" fmla="*/ 20160916 w 19"/>
                  <a:gd name="T71" fmla="*/ 47881381 h 19"/>
                  <a:gd name="T72" fmla="*/ 22680237 w 19"/>
                  <a:gd name="T73" fmla="*/ 47881381 h 19"/>
                  <a:gd name="T74" fmla="*/ 25201145 w 19"/>
                  <a:gd name="T75" fmla="*/ 47881381 h 19"/>
                  <a:gd name="T76" fmla="*/ 30241374 w 19"/>
                  <a:gd name="T77" fmla="*/ 47881381 h 19"/>
                  <a:gd name="T78" fmla="*/ 32760694 w 19"/>
                  <a:gd name="T79" fmla="*/ 47881381 h 19"/>
                  <a:gd name="T80" fmla="*/ 35281603 w 19"/>
                  <a:gd name="T81" fmla="*/ 45362061 h 19"/>
                  <a:gd name="T82" fmla="*/ 37800923 w 19"/>
                  <a:gd name="T83" fmla="*/ 42841152 h 19"/>
                  <a:gd name="T84" fmla="*/ 40321832 w 19"/>
                  <a:gd name="T85" fmla="*/ 42841152 h 19"/>
                  <a:gd name="T86" fmla="*/ 42841152 w 19"/>
                  <a:gd name="T87" fmla="*/ 40321832 h 19"/>
                  <a:gd name="T88" fmla="*/ 42841152 w 19"/>
                  <a:gd name="T89" fmla="*/ 35281603 h 19"/>
                  <a:gd name="T90" fmla="*/ 45362061 w 19"/>
                  <a:gd name="T91" fmla="*/ 32760694 h 19"/>
                  <a:gd name="T92" fmla="*/ 45362061 w 19"/>
                  <a:gd name="T93" fmla="*/ 30241374 h 19"/>
                  <a:gd name="T94" fmla="*/ 47881381 w 19"/>
                  <a:gd name="T95" fmla="*/ 27720465 h 1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9"/>
                  <a:gd name="T145" fmla="*/ 0 h 19"/>
                  <a:gd name="T146" fmla="*/ 19 w 19"/>
                  <a:gd name="T147" fmla="*/ 19 h 1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9" h="19">
                    <a:moveTo>
                      <a:pt x="19" y="10"/>
                    </a:moveTo>
                    <a:lnTo>
                      <a:pt x="19" y="10"/>
                    </a:lnTo>
                    <a:lnTo>
                      <a:pt x="19" y="9"/>
                    </a:lnTo>
                    <a:lnTo>
                      <a:pt x="18" y="8"/>
                    </a:lnTo>
                    <a:lnTo>
                      <a:pt x="18" y="7"/>
                    </a:lnTo>
                    <a:lnTo>
                      <a:pt x="18" y="6"/>
                    </a:lnTo>
                    <a:lnTo>
                      <a:pt x="17" y="5"/>
                    </a:lnTo>
                    <a:lnTo>
                      <a:pt x="17" y="4"/>
                    </a:lnTo>
                    <a:lnTo>
                      <a:pt x="16" y="3"/>
                    </a:lnTo>
                    <a:lnTo>
                      <a:pt x="15" y="3"/>
                    </a:lnTo>
                    <a:lnTo>
                      <a:pt x="15" y="2"/>
                    </a:lnTo>
                    <a:lnTo>
                      <a:pt x="14" y="2"/>
                    </a:lnTo>
                    <a:lnTo>
                      <a:pt x="14" y="1"/>
                    </a:lnTo>
                    <a:lnTo>
                      <a:pt x="13" y="1"/>
                    </a:lnTo>
                    <a:lnTo>
                      <a:pt x="12" y="1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0" y="10"/>
                    </a:lnTo>
                    <a:lnTo>
                      <a:pt x="0" y="11"/>
                    </a:lnTo>
                    <a:lnTo>
                      <a:pt x="0" y="12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1" y="15"/>
                    </a:lnTo>
                    <a:lnTo>
                      <a:pt x="2" y="16"/>
                    </a:lnTo>
                    <a:lnTo>
                      <a:pt x="2" y="17"/>
                    </a:lnTo>
                    <a:lnTo>
                      <a:pt x="3" y="17"/>
                    </a:lnTo>
                    <a:lnTo>
                      <a:pt x="4" y="18"/>
                    </a:lnTo>
                    <a:lnTo>
                      <a:pt x="5" y="18"/>
                    </a:lnTo>
                    <a:lnTo>
                      <a:pt x="6" y="19"/>
                    </a:lnTo>
                    <a:lnTo>
                      <a:pt x="7" y="19"/>
                    </a:lnTo>
                    <a:lnTo>
                      <a:pt x="8" y="19"/>
                    </a:lnTo>
                    <a:lnTo>
                      <a:pt x="9" y="19"/>
                    </a:lnTo>
                    <a:lnTo>
                      <a:pt x="10" y="19"/>
                    </a:lnTo>
                    <a:lnTo>
                      <a:pt x="11" y="19"/>
                    </a:lnTo>
                    <a:lnTo>
                      <a:pt x="12" y="19"/>
                    </a:lnTo>
                    <a:lnTo>
                      <a:pt x="13" y="19"/>
                    </a:lnTo>
                    <a:lnTo>
                      <a:pt x="13" y="18"/>
                    </a:lnTo>
                    <a:lnTo>
                      <a:pt x="14" y="18"/>
                    </a:lnTo>
                    <a:lnTo>
                      <a:pt x="15" y="17"/>
                    </a:lnTo>
                    <a:lnTo>
                      <a:pt x="16" y="17"/>
                    </a:lnTo>
                    <a:lnTo>
                      <a:pt x="16" y="16"/>
                    </a:lnTo>
                    <a:lnTo>
                      <a:pt x="17" y="16"/>
                    </a:lnTo>
                    <a:lnTo>
                      <a:pt x="17" y="15"/>
                    </a:lnTo>
                    <a:lnTo>
                      <a:pt x="17" y="14"/>
                    </a:lnTo>
                    <a:lnTo>
                      <a:pt x="18" y="14"/>
                    </a:lnTo>
                    <a:lnTo>
                      <a:pt x="18" y="13"/>
                    </a:lnTo>
                    <a:lnTo>
                      <a:pt x="18" y="12"/>
                    </a:lnTo>
                    <a:lnTo>
                      <a:pt x="19" y="11"/>
                    </a:lnTo>
                    <a:lnTo>
                      <a:pt x="19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 cmpd="sng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n-US" sz="2000">
                  <a:latin typeface="+mj-lt"/>
                </a:endParaRPr>
              </a:p>
            </p:txBody>
          </p:sp>
          <p:sp>
            <p:nvSpPr>
              <p:cNvPr id="57" name="Freeform 64">
                <a:extLst>
                  <a:ext uri="{FF2B5EF4-FFF2-40B4-BE49-F238E27FC236}">
                    <a16:creationId xmlns:a16="http://schemas.microsoft.com/office/drawing/2014/main" id="{3B85CB48-970F-1D87-14A9-5E7F749C88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4597" y="5301881"/>
                <a:ext cx="53198" cy="53198"/>
              </a:xfrm>
              <a:custGeom>
                <a:avLst/>
                <a:gdLst>
                  <a:gd name="T0" fmla="*/ 16540841 w 55"/>
                  <a:gd name="T1" fmla="*/ 7518564 h 55"/>
                  <a:gd name="T2" fmla="*/ 16240318 w 55"/>
                  <a:gd name="T3" fmla="*/ 6616446 h 55"/>
                  <a:gd name="T4" fmla="*/ 15939246 w 55"/>
                  <a:gd name="T5" fmla="*/ 5413256 h 55"/>
                  <a:gd name="T6" fmla="*/ 15638723 w 55"/>
                  <a:gd name="T7" fmla="*/ 4511138 h 55"/>
                  <a:gd name="T8" fmla="*/ 15037128 w 55"/>
                  <a:gd name="T9" fmla="*/ 3609020 h 55"/>
                  <a:gd name="T10" fmla="*/ 14435533 w 55"/>
                  <a:gd name="T11" fmla="*/ 2706902 h 55"/>
                  <a:gd name="T12" fmla="*/ 13833938 w 55"/>
                  <a:gd name="T13" fmla="*/ 2105308 h 55"/>
                  <a:gd name="T14" fmla="*/ 12931820 w 55"/>
                  <a:gd name="T15" fmla="*/ 1203190 h 55"/>
                  <a:gd name="T16" fmla="*/ 12029702 w 55"/>
                  <a:gd name="T17" fmla="*/ 902118 h 55"/>
                  <a:gd name="T18" fmla="*/ 10826513 w 55"/>
                  <a:gd name="T19" fmla="*/ 300523 h 55"/>
                  <a:gd name="T20" fmla="*/ 9924395 w 55"/>
                  <a:gd name="T21" fmla="*/ 0 h 55"/>
                  <a:gd name="T22" fmla="*/ 8721754 w 55"/>
                  <a:gd name="T23" fmla="*/ 0 h 55"/>
                  <a:gd name="T24" fmla="*/ 7819087 w 55"/>
                  <a:gd name="T25" fmla="*/ 0 h 55"/>
                  <a:gd name="T26" fmla="*/ 6616446 w 55"/>
                  <a:gd name="T27" fmla="*/ 0 h 55"/>
                  <a:gd name="T28" fmla="*/ 5714328 w 55"/>
                  <a:gd name="T29" fmla="*/ 300523 h 55"/>
                  <a:gd name="T30" fmla="*/ 4511138 w 55"/>
                  <a:gd name="T31" fmla="*/ 902118 h 55"/>
                  <a:gd name="T32" fmla="*/ 3609020 w 55"/>
                  <a:gd name="T33" fmla="*/ 1203190 h 55"/>
                  <a:gd name="T34" fmla="*/ 2706902 w 55"/>
                  <a:gd name="T35" fmla="*/ 2105308 h 55"/>
                  <a:gd name="T36" fmla="*/ 2105308 w 55"/>
                  <a:gd name="T37" fmla="*/ 2706902 h 55"/>
                  <a:gd name="T38" fmla="*/ 1503713 w 55"/>
                  <a:gd name="T39" fmla="*/ 3609020 h 55"/>
                  <a:gd name="T40" fmla="*/ 902118 w 55"/>
                  <a:gd name="T41" fmla="*/ 4511138 h 55"/>
                  <a:gd name="T42" fmla="*/ 300523 w 55"/>
                  <a:gd name="T43" fmla="*/ 5413256 h 55"/>
                  <a:gd name="T44" fmla="*/ 300523 w 55"/>
                  <a:gd name="T45" fmla="*/ 6616446 h 55"/>
                  <a:gd name="T46" fmla="*/ 0 w 55"/>
                  <a:gd name="T47" fmla="*/ 7518564 h 55"/>
                  <a:gd name="T48" fmla="*/ 0 w 55"/>
                  <a:gd name="T49" fmla="*/ 8721754 h 55"/>
                  <a:gd name="T50" fmla="*/ 300523 w 55"/>
                  <a:gd name="T51" fmla="*/ 9924395 h 55"/>
                  <a:gd name="T52" fmla="*/ 300523 w 55"/>
                  <a:gd name="T53" fmla="*/ 10826513 h 55"/>
                  <a:gd name="T54" fmla="*/ 902118 w 55"/>
                  <a:gd name="T55" fmla="*/ 11729179 h 55"/>
                  <a:gd name="T56" fmla="*/ 1503713 w 55"/>
                  <a:gd name="T57" fmla="*/ 12631297 h 55"/>
                  <a:gd name="T58" fmla="*/ 2105308 w 55"/>
                  <a:gd name="T59" fmla="*/ 13533415 h 55"/>
                  <a:gd name="T60" fmla="*/ 2706902 w 55"/>
                  <a:gd name="T61" fmla="*/ 14435533 h 55"/>
                  <a:gd name="T62" fmla="*/ 3609020 w 55"/>
                  <a:gd name="T63" fmla="*/ 15037128 h 55"/>
                  <a:gd name="T64" fmla="*/ 4511138 w 55"/>
                  <a:gd name="T65" fmla="*/ 15638723 h 55"/>
                  <a:gd name="T66" fmla="*/ 5714328 w 55"/>
                  <a:gd name="T67" fmla="*/ 15939246 h 55"/>
                  <a:gd name="T68" fmla="*/ 6616446 w 55"/>
                  <a:gd name="T69" fmla="*/ 16240318 h 55"/>
                  <a:gd name="T70" fmla="*/ 7819087 w 55"/>
                  <a:gd name="T71" fmla="*/ 16540841 h 55"/>
                  <a:gd name="T72" fmla="*/ 8721754 w 55"/>
                  <a:gd name="T73" fmla="*/ 16540841 h 55"/>
                  <a:gd name="T74" fmla="*/ 9924395 w 55"/>
                  <a:gd name="T75" fmla="*/ 16240318 h 55"/>
                  <a:gd name="T76" fmla="*/ 10826513 w 55"/>
                  <a:gd name="T77" fmla="*/ 15939246 h 55"/>
                  <a:gd name="T78" fmla="*/ 12029702 w 55"/>
                  <a:gd name="T79" fmla="*/ 15638723 h 55"/>
                  <a:gd name="T80" fmla="*/ 12931820 w 55"/>
                  <a:gd name="T81" fmla="*/ 15037128 h 55"/>
                  <a:gd name="T82" fmla="*/ 13833938 w 55"/>
                  <a:gd name="T83" fmla="*/ 14435533 h 55"/>
                  <a:gd name="T84" fmla="*/ 14435533 w 55"/>
                  <a:gd name="T85" fmla="*/ 13533415 h 55"/>
                  <a:gd name="T86" fmla="*/ 15037128 w 55"/>
                  <a:gd name="T87" fmla="*/ 12631297 h 55"/>
                  <a:gd name="T88" fmla="*/ 15638723 w 55"/>
                  <a:gd name="T89" fmla="*/ 11729179 h 55"/>
                  <a:gd name="T90" fmla="*/ 15939246 w 55"/>
                  <a:gd name="T91" fmla="*/ 10826513 h 55"/>
                  <a:gd name="T92" fmla="*/ 16240318 w 55"/>
                  <a:gd name="T93" fmla="*/ 9924395 h 55"/>
                  <a:gd name="T94" fmla="*/ 16540841 w 55"/>
                  <a:gd name="T95" fmla="*/ 8721754 h 5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55"/>
                  <a:gd name="T145" fmla="*/ 0 h 55"/>
                  <a:gd name="T146" fmla="*/ 55 w 55"/>
                  <a:gd name="T147" fmla="*/ 55 h 5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55" h="55">
                    <a:moveTo>
                      <a:pt x="55" y="27"/>
                    </a:moveTo>
                    <a:lnTo>
                      <a:pt x="55" y="25"/>
                    </a:lnTo>
                    <a:lnTo>
                      <a:pt x="55" y="24"/>
                    </a:lnTo>
                    <a:lnTo>
                      <a:pt x="54" y="22"/>
                    </a:lnTo>
                    <a:lnTo>
                      <a:pt x="54" y="20"/>
                    </a:lnTo>
                    <a:lnTo>
                      <a:pt x="53" y="18"/>
                    </a:lnTo>
                    <a:lnTo>
                      <a:pt x="53" y="17"/>
                    </a:lnTo>
                    <a:lnTo>
                      <a:pt x="52" y="15"/>
                    </a:lnTo>
                    <a:lnTo>
                      <a:pt x="51" y="13"/>
                    </a:lnTo>
                    <a:lnTo>
                      <a:pt x="50" y="12"/>
                    </a:lnTo>
                    <a:lnTo>
                      <a:pt x="49" y="11"/>
                    </a:lnTo>
                    <a:lnTo>
                      <a:pt x="48" y="9"/>
                    </a:lnTo>
                    <a:lnTo>
                      <a:pt x="47" y="8"/>
                    </a:lnTo>
                    <a:lnTo>
                      <a:pt x="46" y="7"/>
                    </a:lnTo>
                    <a:lnTo>
                      <a:pt x="44" y="5"/>
                    </a:lnTo>
                    <a:lnTo>
                      <a:pt x="43" y="4"/>
                    </a:lnTo>
                    <a:lnTo>
                      <a:pt x="41" y="3"/>
                    </a:lnTo>
                    <a:lnTo>
                      <a:pt x="40" y="3"/>
                    </a:lnTo>
                    <a:lnTo>
                      <a:pt x="38" y="2"/>
                    </a:lnTo>
                    <a:lnTo>
                      <a:pt x="36" y="1"/>
                    </a:lnTo>
                    <a:lnTo>
                      <a:pt x="35" y="1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9" y="1"/>
                    </a:lnTo>
                    <a:lnTo>
                      <a:pt x="17" y="2"/>
                    </a:lnTo>
                    <a:lnTo>
                      <a:pt x="15" y="3"/>
                    </a:lnTo>
                    <a:lnTo>
                      <a:pt x="14" y="3"/>
                    </a:lnTo>
                    <a:lnTo>
                      <a:pt x="12" y="4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7" y="9"/>
                    </a:lnTo>
                    <a:lnTo>
                      <a:pt x="6" y="11"/>
                    </a:lnTo>
                    <a:lnTo>
                      <a:pt x="5" y="12"/>
                    </a:lnTo>
                    <a:lnTo>
                      <a:pt x="4" y="13"/>
                    </a:lnTo>
                    <a:lnTo>
                      <a:pt x="3" y="15"/>
                    </a:lnTo>
                    <a:lnTo>
                      <a:pt x="2" y="17"/>
                    </a:lnTo>
                    <a:lnTo>
                      <a:pt x="1" y="18"/>
                    </a:lnTo>
                    <a:lnTo>
                      <a:pt x="1" y="20"/>
                    </a:ln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1" y="33"/>
                    </a:lnTo>
                    <a:lnTo>
                      <a:pt x="1" y="34"/>
                    </a:lnTo>
                    <a:lnTo>
                      <a:pt x="1" y="36"/>
                    </a:lnTo>
                    <a:lnTo>
                      <a:pt x="2" y="38"/>
                    </a:lnTo>
                    <a:lnTo>
                      <a:pt x="3" y="39"/>
                    </a:lnTo>
                    <a:lnTo>
                      <a:pt x="4" y="41"/>
                    </a:lnTo>
                    <a:lnTo>
                      <a:pt x="5" y="42"/>
                    </a:lnTo>
                    <a:lnTo>
                      <a:pt x="6" y="44"/>
                    </a:lnTo>
                    <a:lnTo>
                      <a:pt x="7" y="45"/>
                    </a:lnTo>
                    <a:lnTo>
                      <a:pt x="8" y="47"/>
                    </a:lnTo>
                    <a:lnTo>
                      <a:pt x="9" y="48"/>
                    </a:lnTo>
                    <a:lnTo>
                      <a:pt x="11" y="49"/>
                    </a:lnTo>
                    <a:lnTo>
                      <a:pt x="12" y="50"/>
                    </a:lnTo>
                    <a:lnTo>
                      <a:pt x="14" y="51"/>
                    </a:lnTo>
                    <a:lnTo>
                      <a:pt x="15" y="52"/>
                    </a:lnTo>
                    <a:lnTo>
                      <a:pt x="17" y="53"/>
                    </a:lnTo>
                    <a:lnTo>
                      <a:pt x="19" y="53"/>
                    </a:lnTo>
                    <a:lnTo>
                      <a:pt x="20" y="54"/>
                    </a:lnTo>
                    <a:lnTo>
                      <a:pt x="22" y="54"/>
                    </a:lnTo>
                    <a:lnTo>
                      <a:pt x="24" y="54"/>
                    </a:lnTo>
                    <a:lnTo>
                      <a:pt x="26" y="55"/>
                    </a:lnTo>
                    <a:lnTo>
                      <a:pt x="27" y="55"/>
                    </a:lnTo>
                    <a:lnTo>
                      <a:pt x="29" y="55"/>
                    </a:lnTo>
                    <a:lnTo>
                      <a:pt x="31" y="54"/>
                    </a:lnTo>
                    <a:lnTo>
                      <a:pt x="33" y="54"/>
                    </a:lnTo>
                    <a:lnTo>
                      <a:pt x="35" y="54"/>
                    </a:lnTo>
                    <a:lnTo>
                      <a:pt x="36" y="53"/>
                    </a:lnTo>
                    <a:lnTo>
                      <a:pt x="38" y="53"/>
                    </a:lnTo>
                    <a:lnTo>
                      <a:pt x="40" y="52"/>
                    </a:lnTo>
                    <a:lnTo>
                      <a:pt x="41" y="51"/>
                    </a:lnTo>
                    <a:lnTo>
                      <a:pt x="43" y="50"/>
                    </a:lnTo>
                    <a:lnTo>
                      <a:pt x="44" y="49"/>
                    </a:lnTo>
                    <a:lnTo>
                      <a:pt x="46" y="48"/>
                    </a:lnTo>
                    <a:lnTo>
                      <a:pt x="47" y="47"/>
                    </a:lnTo>
                    <a:lnTo>
                      <a:pt x="48" y="45"/>
                    </a:lnTo>
                    <a:lnTo>
                      <a:pt x="49" y="44"/>
                    </a:lnTo>
                    <a:lnTo>
                      <a:pt x="50" y="42"/>
                    </a:lnTo>
                    <a:lnTo>
                      <a:pt x="51" y="41"/>
                    </a:lnTo>
                    <a:lnTo>
                      <a:pt x="52" y="39"/>
                    </a:lnTo>
                    <a:lnTo>
                      <a:pt x="53" y="38"/>
                    </a:lnTo>
                    <a:lnTo>
                      <a:pt x="53" y="36"/>
                    </a:lnTo>
                    <a:lnTo>
                      <a:pt x="54" y="34"/>
                    </a:lnTo>
                    <a:lnTo>
                      <a:pt x="54" y="33"/>
                    </a:lnTo>
                    <a:lnTo>
                      <a:pt x="55" y="31"/>
                    </a:lnTo>
                    <a:lnTo>
                      <a:pt x="55" y="29"/>
                    </a:lnTo>
                    <a:lnTo>
                      <a:pt x="55" y="27"/>
                    </a:lnTo>
                  </a:path>
                </a:pathLst>
              </a:custGeom>
              <a:noFill/>
              <a:ln w="9525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000">
                  <a:latin typeface="+mj-lt"/>
                </a:endParaRPr>
              </a:p>
            </p:txBody>
          </p:sp>
          <p:sp>
            <p:nvSpPr>
              <p:cNvPr id="58" name="Freeform 65">
                <a:extLst>
                  <a:ext uri="{FF2B5EF4-FFF2-40B4-BE49-F238E27FC236}">
                    <a16:creationId xmlns:a16="http://schemas.microsoft.com/office/drawing/2014/main" id="{92418548-C8E8-EDD0-F8A1-B8A829AD86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5436" y="3607926"/>
                <a:ext cx="50399" cy="53200"/>
              </a:xfrm>
              <a:custGeom>
                <a:avLst/>
                <a:gdLst>
                  <a:gd name="T0" fmla="*/ 45362813 w 18"/>
                  <a:gd name="T1" fmla="*/ 25201980 h 19"/>
                  <a:gd name="T2" fmla="*/ 45362813 w 18"/>
                  <a:gd name="T3" fmla="*/ 20161584 h 19"/>
                  <a:gd name="T4" fmla="*/ 45362813 w 18"/>
                  <a:gd name="T5" fmla="*/ 17642180 h 19"/>
                  <a:gd name="T6" fmla="*/ 45362813 w 18"/>
                  <a:gd name="T7" fmla="*/ 15121188 h 19"/>
                  <a:gd name="T8" fmla="*/ 42843450 w 18"/>
                  <a:gd name="T9" fmla="*/ 12601784 h 19"/>
                  <a:gd name="T10" fmla="*/ 40322500 w 18"/>
                  <a:gd name="T11" fmla="*/ 10080792 h 19"/>
                  <a:gd name="T12" fmla="*/ 40322500 w 18"/>
                  <a:gd name="T13" fmla="*/ 7561388 h 19"/>
                  <a:gd name="T14" fmla="*/ 37801550 w 18"/>
                  <a:gd name="T15" fmla="*/ 5040396 h 19"/>
                  <a:gd name="T16" fmla="*/ 35282188 w 18"/>
                  <a:gd name="T17" fmla="*/ 2520992 h 19"/>
                  <a:gd name="T18" fmla="*/ 32761238 w 18"/>
                  <a:gd name="T19" fmla="*/ 2520992 h 19"/>
                  <a:gd name="T20" fmla="*/ 27720925 w 18"/>
                  <a:gd name="T21" fmla="*/ 0 h 19"/>
                  <a:gd name="T22" fmla="*/ 25201563 w 18"/>
                  <a:gd name="T23" fmla="*/ 0 h 19"/>
                  <a:gd name="T24" fmla="*/ 22682200 w 18"/>
                  <a:gd name="T25" fmla="*/ 0 h 19"/>
                  <a:gd name="T26" fmla="*/ 20161250 w 18"/>
                  <a:gd name="T27" fmla="*/ 0 h 19"/>
                  <a:gd name="T28" fmla="*/ 15120938 w 18"/>
                  <a:gd name="T29" fmla="*/ 0 h 19"/>
                  <a:gd name="T30" fmla="*/ 12599988 w 18"/>
                  <a:gd name="T31" fmla="*/ 2520992 h 19"/>
                  <a:gd name="T32" fmla="*/ 10080625 w 18"/>
                  <a:gd name="T33" fmla="*/ 2520992 h 19"/>
                  <a:gd name="T34" fmla="*/ 7559675 w 18"/>
                  <a:gd name="T35" fmla="*/ 5040396 h 19"/>
                  <a:gd name="T36" fmla="*/ 5040313 w 18"/>
                  <a:gd name="T37" fmla="*/ 7561388 h 19"/>
                  <a:gd name="T38" fmla="*/ 5040313 w 18"/>
                  <a:gd name="T39" fmla="*/ 10080792 h 19"/>
                  <a:gd name="T40" fmla="*/ 2520950 w 18"/>
                  <a:gd name="T41" fmla="*/ 12601784 h 19"/>
                  <a:gd name="T42" fmla="*/ 0 w 18"/>
                  <a:gd name="T43" fmla="*/ 15121188 h 19"/>
                  <a:gd name="T44" fmla="*/ 0 w 18"/>
                  <a:gd name="T45" fmla="*/ 17642180 h 19"/>
                  <a:gd name="T46" fmla="*/ 0 w 18"/>
                  <a:gd name="T47" fmla="*/ 20161584 h 19"/>
                  <a:gd name="T48" fmla="*/ 0 w 18"/>
                  <a:gd name="T49" fmla="*/ 25201980 h 19"/>
                  <a:gd name="T50" fmla="*/ 0 w 18"/>
                  <a:gd name="T51" fmla="*/ 27722972 h 19"/>
                  <a:gd name="T52" fmla="*/ 0 w 18"/>
                  <a:gd name="T53" fmla="*/ 30242376 h 19"/>
                  <a:gd name="T54" fmla="*/ 0 w 18"/>
                  <a:gd name="T55" fmla="*/ 32763368 h 19"/>
                  <a:gd name="T56" fmla="*/ 2520950 w 18"/>
                  <a:gd name="T57" fmla="*/ 35282772 h 19"/>
                  <a:gd name="T58" fmla="*/ 5040313 w 18"/>
                  <a:gd name="T59" fmla="*/ 37803764 h 19"/>
                  <a:gd name="T60" fmla="*/ 5040313 w 18"/>
                  <a:gd name="T61" fmla="*/ 40323168 h 19"/>
                  <a:gd name="T62" fmla="*/ 7559675 w 18"/>
                  <a:gd name="T63" fmla="*/ 42844160 h 19"/>
                  <a:gd name="T64" fmla="*/ 10080625 w 18"/>
                  <a:gd name="T65" fmla="*/ 42844160 h 19"/>
                  <a:gd name="T66" fmla="*/ 12599988 w 18"/>
                  <a:gd name="T67" fmla="*/ 45363564 h 19"/>
                  <a:gd name="T68" fmla="*/ 15120938 w 18"/>
                  <a:gd name="T69" fmla="*/ 45363564 h 19"/>
                  <a:gd name="T70" fmla="*/ 20161250 w 18"/>
                  <a:gd name="T71" fmla="*/ 47884556 h 19"/>
                  <a:gd name="T72" fmla="*/ 22682200 w 18"/>
                  <a:gd name="T73" fmla="*/ 47884556 h 19"/>
                  <a:gd name="T74" fmla="*/ 25201563 w 18"/>
                  <a:gd name="T75" fmla="*/ 47884556 h 19"/>
                  <a:gd name="T76" fmla="*/ 27720925 w 18"/>
                  <a:gd name="T77" fmla="*/ 45363564 h 19"/>
                  <a:gd name="T78" fmla="*/ 32761238 w 18"/>
                  <a:gd name="T79" fmla="*/ 45363564 h 19"/>
                  <a:gd name="T80" fmla="*/ 35282188 w 18"/>
                  <a:gd name="T81" fmla="*/ 42844160 h 19"/>
                  <a:gd name="T82" fmla="*/ 37801550 w 18"/>
                  <a:gd name="T83" fmla="*/ 42844160 h 19"/>
                  <a:gd name="T84" fmla="*/ 40322500 w 18"/>
                  <a:gd name="T85" fmla="*/ 40323168 h 19"/>
                  <a:gd name="T86" fmla="*/ 40322500 w 18"/>
                  <a:gd name="T87" fmla="*/ 37803764 h 19"/>
                  <a:gd name="T88" fmla="*/ 42843450 w 18"/>
                  <a:gd name="T89" fmla="*/ 35282772 h 19"/>
                  <a:gd name="T90" fmla="*/ 45362813 w 18"/>
                  <a:gd name="T91" fmla="*/ 32763368 h 19"/>
                  <a:gd name="T92" fmla="*/ 45362813 w 18"/>
                  <a:gd name="T93" fmla="*/ 30242376 h 19"/>
                  <a:gd name="T94" fmla="*/ 45362813 w 18"/>
                  <a:gd name="T95" fmla="*/ 27722972 h 1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8"/>
                  <a:gd name="T145" fmla="*/ 0 h 19"/>
                  <a:gd name="T146" fmla="*/ 18 w 18"/>
                  <a:gd name="T147" fmla="*/ 19 h 1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8" h="19">
                    <a:moveTo>
                      <a:pt x="18" y="10"/>
                    </a:moveTo>
                    <a:lnTo>
                      <a:pt x="18" y="10"/>
                    </a:lnTo>
                    <a:lnTo>
                      <a:pt x="18" y="9"/>
                    </a:lnTo>
                    <a:lnTo>
                      <a:pt x="18" y="8"/>
                    </a:lnTo>
                    <a:lnTo>
                      <a:pt x="18" y="7"/>
                    </a:lnTo>
                    <a:lnTo>
                      <a:pt x="18" y="6"/>
                    </a:lnTo>
                    <a:lnTo>
                      <a:pt x="17" y="5"/>
                    </a:lnTo>
                    <a:lnTo>
                      <a:pt x="17" y="4"/>
                    </a:lnTo>
                    <a:lnTo>
                      <a:pt x="16" y="4"/>
                    </a:lnTo>
                    <a:lnTo>
                      <a:pt x="16" y="3"/>
                    </a:lnTo>
                    <a:lnTo>
                      <a:pt x="15" y="2"/>
                    </a:lnTo>
                    <a:lnTo>
                      <a:pt x="14" y="2"/>
                    </a:lnTo>
                    <a:lnTo>
                      <a:pt x="14" y="1"/>
                    </a:lnTo>
                    <a:lnTo>
                      <a:pt x="13" y="1"/>
                    </a:lnTo>
                    <a:lnTo>
                      <a:pt x="12" y="1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0" y="10"/>
                    </a:lnTo>
                    <a:lnTo>
                      <a:pt x="0" y="11"/>
                    </a:lnTo>
                    <a:lnTo>
                      <a:pt x="0" y="12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1" y="15"/>
                    </a:lnTo>
                    <a:lnTo>
                      <a:pt x="2" y="15"/>
                    </a:lnTo>
                    <a:lnTo>
                      <a:pt x="2" y="16"/>
                    </a:lnTo>
                    <a:lnTo>
                      <a:pt x="3" y="16"/>
                    </a:lnTo>
                    <a:lnTo>
                      <a:pt x="3" y="17"/>
                    </a:lnTo>
                    <a:lnTo>
                      <a:pt x="4" y="17"/>
                    </a:lnTo>
                    <a:lnTo>
                      <a:pt x="5" y="18"/>
                    </a:lnTo>
                    <a:lnTo>
                      <a:pt x="6" y="18"/>
                    </a:lnTo>
                    <a:lnTo>
                      <a:pt x="7" y="18"/>
                    </a:lnTo>
                    <a:lnTo>
                      <a:pt x="8" y="19"/>
                    </a:lnTo>
                    <a:lnTo>
                      <a:pt x="9" y="19"/>
                    </a:lnTo>
                    <a:lnTo>
                      <a:pt x="10" y="19"/>
                    </a:lnTo>
                    <a:lnTo>
                      <a:pt x="11" y="18"/>
                    </a:lnTo>
                    <a:lnTo>
                      <a:pt x="12" y="18"/>
                    </a:lnTo>
                    <a:lnTo>
                      <a:pt x="13" y="18"/>
                    </a:lnTo>
                    <a:lnTo>
                      <a:pt x="14" y="17"/>
                    </a:lnTo>
                    <a:lnTo>
                      <a:pt x="15" y="17"/>
                    </a:lnTo>
                    <a:lnTo>
                      <a:pt x="15" y="16"/>
                    </a:lnTo>
                    <a:lnTo>
                      <a:pt x="16" y="16"/>
                    </a:lnTo>
                    <a:lnTo>
                      <a:pt x="16" y="15"/>
                    </a:lnTo>
                    <a:lnTo>
                      <a:pt x="17" y="15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2"/>
                    </a:lnTo>
                    <a:lnTo>
                      <a:pt x="18" y="11"/>
                    </a:lnTo>
                    <a:lnTo>
                      <a:pt x="18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 cmpd="sng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n-US" sz="2000">
                  <a:latin typeface="+mj-lt"/>
                </a:endParaRPr>
              </a:p>
            </p:txBody>
          </p:sp>
          <p:sp>
            <p:nvSpPr>
              <p:cNvPr id="59" name="Freeform 66">
                <a:extLst>
                  <a:ext uri="{FF2B5EF4-FFF2-40B4-BE49-F238E27FC236}">
                    <a16:creationId xmlns:a16="http://schemas.microsoft.com/office/drawing/2014/main" id="{42963238-316A-FCF9-2BF0-66752C4C25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5436" y="3607926"/>
                <a:ext cx="50399" cy="53200"/>
              </a:xfrm>
              <a:custGeom>
                <a:avLst/>
                <a:gdLst>
                  <a:gd name="T0" fmla="*/ 14846011 w 55"/>
                  <a:gd name="T1" fmla="*/ 7819895 h 55"/>
                  <a:gd name="T2" fmla="*/ 14575848 w 55"/>
                  <a:gd name="T3" fmla="*/ 6616665 h 55"/>
                  <a:gd name="T4" fmla="*/ 14306204 w 55"/>
                  <a:gd name="T5" fmla="*/ 5714517 h 55"/>
                  <a:gd name="T6" fmla="*/ 14036040 w 55"/>
                  <a:gd name="T7" fmla="*/ 4511288 h 55"/>
                  <a:gd name="T8" fmla="*/ 13496232 w 55"/>
                  <a:gd name="T9" fmla="*/ 3609140 h 55"/>
                  <a:gd name="T10" fmla="*/ 12956425 w 55"/>
                  <a:gd name="T11" fmla="*/ 2706992 h 55"/>
                  <a:gd name="T12" fmla="*/ 12146973 w 55"/>
                  <a:gd name="T13" fmla="*/ 2105377 h 55"/>
                  <a:gd name="T14" fmla="*/ 11606645 w 55"/>
                  <a:gd name="T15" fmla="*/ 1503763 h 55"/>
                  <a:gd name="T16" fmla="*/ 10527030 w 55"/>
                  <a:gd name="T17" fmla="*/ 902148 h 55"/>
                  <a:gd name="T18" fmla="*/ 9717578 w 55"/>
                  <a:gd name="T19" fmla="*/ 601615 h 55"/>
                  <a:gd name="T20" fmla="*/ 8907607 w 55"/>
                  <a:gd name="T21" fmla="*/ 300533 h 55"/>
                  <a:gd name="T22" fmla="*/ 7827991 w 55"/>
                  <a:gd name="T23" fmla="*/ 0 h 55"/>
                  <a:gd name="T24" fmla="*/ 7018020 w 55"/>
                  <a:gd name="T25" fmla="*/ 0 h 55"/>
                  <a:gd name="T26" fmla="*/ 5938405 w 55"/>
                  <a:gd name="T27" fmla="*/ 300533 h 55"/>
                  <a:gd name="T28" fmla="*/ 5128433 w 55"/>
                  <a:gd name="T29" fmla="*/ 601615 h 55"/>
                  <a:gd name="T30" fmla="*/ 4048818 w 55"/>
                  <a:gd name="T31" fmla="*/ 902148 h 55"/>
                  <a:gd name="T32" fmla="*/ 3239366 w 55"/>
                  <a:gd name="T33" fmla="*/ 1503763 h 55"/>
                  <a:gd name="T34" fmla="*/ 2429395 w 55"/>
                  <a:gd name="T35" fmla="*/ 2105377 h 55"/>
                  <a:gd name="T36" fmla="*/ 1889587 w 55"/>
                  <a:gd name="T37" fmla="*/ 2706992 h 55"/>
                  <a:gd name="T38" fmla="*/ 1349779 w 55"/>
                  <a:gd name="T39" fmla="*/ 3609140 h 55"/>
                  <a:gd name="T40" fmla="*/ 809971 w 55"/>
                  <a:gd name="T41" fmla="*/ 4511288 h 55"/>
                  <a:gd name="T42" fmla="*/ 270164 w 55"/>
                  <a:gd name="T43" fmla="*/ 5714517 h 55"/>
                  <a:gd name="T44" fmla="*/ 0 w 55"/>
                  <a:gd name="T45" fmla="*/ 6616665 h 55"/>
                  <a:gd name="T46" fmla="*/ 0 w 55"/>
                  <a:gd name="T47" fmla="*/ 7819895 h 55"/>
                  <a:gd name="T48" fmla="*/ 0 w 55"/>
                  <a:gd name="T49" fmla="*/ 8722043 h 55"/>
                  <a:gd name="T50" fmla="*/ 0 w 55"/>
                  <a:gd name="T51" fmla="*/ 9925272 h 55"/>
                  <a:gd name="T52" fmla="*/ 270164 w 55"/>
                  <a:gd name="T53" fmla="*/ 10827420 h 55"/>
                  <a:gd name="T54" fmla="*/ 809971 w 55"/>
                  <a:gd name="T55" fmla="*/ 12030650 h 55"/>
                  <a:gd name="T56" fmla="*/ 1349779 w 55"/>
                  <a:gd name="T57" fmla="*/ 12932798 h 55"/>
                  <a:gd name="T58" fmla="*/ 1889587 w 55"/>
                  <a:gd name="T59" fmla="*/ 13834945 h 55"/>
                  <a:gd name="T60" fmla="*/ 2429395 w 55"/>
                  <a:gd name="T61" fmla="*/ 14436560 h 55"/>
                  <a:gd name="T62" fmla="*/ 3239366 w 55"/>
                  <a:gd name="T63" fmla="*/ 15038175 h 55"/>
                  <a:gd name="T64" fmla="*/ 4048818 w 55"/>
                  <a:gd name="T65" fmla="*/ 15639790 h 55"/>
                  <a:gd name="T66" fmla="*/ 5128433 w 55"/>
                  <a:gd name="T67" fmla="*/ 16241404 h 55"/>
                  <a:gd name="T68" fmla="*/ 5938405 w 55"/>
                  <a:gd name="T69" fmla="*/ 16241404 h 55"/>
                  <a:gd name="T70" fmla="*/ 7018020 w 55"/>
                  <a:gd name="T71" fmla="*/ 16541938 h 55"/>
                  <a:gd name="T72" fmla="*/ 7827991 w 55"/>
                  <a:gd name="T73" fmla="*/ 16541938 h 55"/>
                  <a:gd name="T74" fmla="*/ 8907607 w 55"/>
                  <a:gd name="T75" fmla="*/ 16241404 h 55"/>
                  <a:gd name="T76" fmla="*/ 9717578 w 55"/>
                  <a:gd name="T77" fmla="*/ 16241404 h 55"/>
                  <a:gd name="T78" fmla="*/ 10527030 w 55"/>
                  <a:gd name="T79" fmla="*/ 15639790 h 55"/>
                  <a:gd name="T80" fmla="*/ 11606645 w 55"/>
                  <a:gd name="T81" fmla="*/ 15038175 h 55"/>
                  <a:gd name="T82" fmla="*/ 12146973 w 55"/>
                  <a:gd name="T83" fmla="*/ 14436560 h 55"/>
                  <a:gd name="T84" fmla="*/ 12956425 w 55"/>
                  <a:gd name="T85" fmla="*/ 13834945 h 55"/>
                  <a:gd name="T86" fmla="*/ 13496232 w 55"/>
                  <a:gd name="T87" fmla="*/ 12932798 h 55"/>
                  <a:gd name="T88" fmla="*/ 14036040 w 55"/>
                  <a:gd name="T89" fmla="*/ 12030650 h 55"/>
                  <a:gd name="T90" fmla="*/ 14306204 w 55"/>
                  <a:gd name="T91" fmla="*/ 10827420 h 55"/>
                  <a:gd name="T92" fmla="*/ 14575848 w 55"/>
                  <a:gd name="T93" fmla="*/ 9925272 h 55"/>
                  <a:gd name="T94" fmla="*/ 14846011 w 55"/>
                  <a:gd name="T95" fmla="*/ 8722043 h 5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55"/>
                  <a:gd name="T145" fmla="*/ 0 h 55"/>
                  <a:gd name="T146" fmla="*/ 55 w 55"/>
                  <a:gd name="T147" fmla="*/ 55 h 5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55" h="55">
                    <a:moveTo>
                      <a:pt x="55" y="28"/>
                    </a:moveTo>
                    <a:lnTo>
                      <a:pt x="55" y="26"/>
                    </a:lnTo>
                    <a:lnTo>
                      <a:pt x="55" y="24"/>
                    </a:lnTo>
                    <a:lnTo>
                      <a:pt x="54" y="22"/>
                    </a:lnTo>
                    <a:lnTo>
                      <a:pt x="54" y="20"/>
                    </a:lnTo>
                    <a:lnTo>
                      <a:pt x="53" y="19"/>
                    </a:lnTo>
                    <a:lnTo>
                      <a:pt x="53" y="17"/>
                    </a:lnTo>
                    <a:lnTo>
                      <a:pt x="52" y="15"/>
                    </a:lnTo>
                    <a:lnTo>
                      <a:pt x="51" y="14"/>
                    </a:lnTo>
                    <a:lnTo>
                      <a:pt x="50" y="12"/>
                    </a:lnTo>
                    <a:lnTo>
                      <a:pt x="49" y="11"/>
                    </a:lnTo>
                    <a:lnTo>
                      <a:pt x="48" y="9"/>
                    </a:lnTo>
                    <a:lnTo>
                      <a:pt x="47" y="8"/>
                    </a:lnTo>
                    <a:lnTo>
                      <a:pt x="45" y="7"/>
                    </a:lnTo>
                    <a:lnTo>
                      <a:pt x="44" y="6"/>
                    </a:lnTo>
                    <a:lnTo>
                      <a:pt x="43" y="5"/>
                    </a:lnTo>
                    <a:lnTo>
                      <a:pt x="41" y="4"/>
                    </a:lnTo>
                    <a:lnTo>
                      <a:pt x="39" y="3"/>
                    </a:lnTo>
                    <a:lnTo>
                      <a:pt x="38" y="2"/>
                    </a:lnTo>
                    <a:lnTo>
                      <a:pt x="36" y="2"/>
                    </a:lnTo>
                    <a:lnTo>
                      <a:pt x="34" y="1"/>
                    </a:lnTo>
                    <a:lnTo>
                      <a:pt x="33" y="1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2" y="1"/>
                    </a:lnTo>
                    <a:lnTo>
                      <a:pt x="20" y="1"/>
                    </a:lnTo>
                    <a:lnTo>
                      <a:pt x="19" y="2"/>
                    </a:lnTo>
                    <a:lnTo>
                      <a:pt x="17" y="2"/>
                    </a:lnTo>
                    <a:lnTo>
                      <a:pt x="15" y="3"/>
                    </a:lnTo>
                    <a:lnTo>
                      <a:pt x="14" y="4"/>
                    </a:lnTo>
                    <a:lnTo>
                      <a:pt x="12" y="5"/>
                    </a:lnTo>
                    <a:lnTo>
                      <a:pt x="11" y="6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7" y="9"/>
                    </a:lnTo>
                    <a:lnTo>
                      <a:pt x="6" y="11"/>
                    </a:lnTo>
                    <a:lnTo>
                      <a:pt x="5" y="12"/>
                    </a:lnTo>
                    <a:lnTo>
                      <a:pt x="4" y="14"/>
                    </a:lnTo>
                    <a:lnTo>
                      <a:pt x="3" y="15"/>
                    </a:lnTo>
                    <a:lnTo>
                      <a:pt x="2" y="17"/>
                    </a:lnTo>
                    <a:lnTo>
                      <a:pt x="1" y="19"/>
                    </a:lnTo>
                    <a:lnTo>
                      <a:pt x="1" y="20"/>
                    </a:lnTo>
                    <a:lnTo>
                      <a:pt x="0" y="22"/>
                    </a:lnTo>
                    <a:lnTo>
                      <a:pt x="0" y="24"/>
                    </a:lnTo>
                    <a:lnTo>
                      <a:pt x="0" y="26"/>
                    </a:lnTo>
                    <a:lnTo>
                      <a:pt x="0" y="28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0" y="33"/>
                    </a:lnTo>
                    <a:lnTo>
                      <a:pt x="1" y="35"/>
                    </a:lnTo>
                    <a:lnTo>
                      <a:pt x="1" y="36"/>
                    </a:lnTo>
                    <a:lnTo>
                      <a:pt x="2" y="38"/>
                    </a:lnTo>
                    <a:lnTo>
                      <a:pt x="3" y="40"/>
                    </a:lnTo>
                    <a:lnTo>
                      <a:pt x="4" y="41"/>
                    </a:lnTo>
                    <a:lnTo>
                      <a:pt x="5" y="43"/>
                    </a:lnTo>
                    <a:lnTo>
                      <a:pt x="6" y="44"/>
                    </a:lnTo>
                    <a:lnTo>
                      <a:pt x="7" y="46"/>
                    </a:lnTo>
                    <a:lnTo>
                      <a:pt x="8" y="47"/>
                    </a:lnTo>
                    <a:lnTo>
                      <a:pt x="9" y="48"/>
                    </a:lnTo>
                    <a:lnTo>
                      <a:pt x="11" y="49"/>
                    </a:lnTo>
                    <a:lnTo>
                      <a:pt x="12" y="50"/>
                    </a:lnTo>
                    <a:lnTo>
                      <a:pt x="14" y="51"/>
                    </a:lnTo>
                    <a:lnTo>
                      <a:pt x="15" y="52"/>
                    </a:lnTo>
                    <a:lnTo>
                      <a:pt x="17" y="53"/>
                    </a:lnTo>
                    <a:lnTo>
                      <a:pt x="19" y="54"/>
                    </a:lnTo>
                    <a:lnTo>
                      <a:pt x="20" y="54"/>
                    </a:lnTo>
                    <a:lnTo>
                      <a:pt x="22" y="54"/>
                    </a:lnTo>
                    <a:lnTo>
                      <a:pt x="24" y="55"/>
                    </a:lnTo>
                    <a:lnTo>
                      <a:pt x="26" y="55"/>
                    </a:lnTo>
                    <a:lnTo>
                      <a:pt x="27" y="55"/>
                    </a:lnTo>
                    <a:lnTo>
                      <a:pt x="29" y="55"/>
                    </a:lnTo>
                    <a:lnTo>
                      <a:pt x="31" y="55"/>
                    </a:lnTo>
                    <a:lnTo>
                      <a:pt x="33" y="54"/>
                    </a:lnTo>
                    <a:lnTo>
                      <a:pt x="34" y="54"/>
                    </a:lnTo>
                    <a:lnTo>
                      <a:pt x="36" y="54"/>
                    </a:lnTo>
                    <a:lnTo>
                      <a:pt x="38" y="53"/>
                    </a:lnTo>
                    <a:lnTo>
                      <a:pt x="39" y="52"/>
                    </a:lnTo>
                    <a:lnTo>
                      <a:pt x="41" y="51"/>
                    </a:lnTo>
                    <a:lnTo>
                      <a:pt x="43" y="50"/>
                    </a:lnTo>
                    <a:lnTo>
                      <a:pt x="44" y="49"/>
                    </a:lnTo>
                    <a:lnTo>
                      <a:pt x="45" y="48"/>
                    </a:lnTo>
                    <a:lnTo>
                      <a:pt x="47" y="47"/>
                    </a:lnTo>
                    <a:lnTo>
                      <a:pt x="48" y="46"/>
                    </a:lnTo>
                    <a:lnTo>
                      <a:pt x="49" y="44"/>
                    </a:lnTo>
                    <a:lnTo>
                      <a:pt x="50" y="43"/>
                    </a:lnTo>
                    <a:lnTo>
                      <a:pt x="51" y="41"/>
                    </a:lnTo>
                    <a:lnTo>
                      <a:pt x="52" y="40"/>
                    </a:lnTo>
                    <a:lnTo>
                      <a:pt x="53" y="38"/>
                    </a:lnTo>
                    <a:lnTo>
                      <a:pt x="53" y="36"/>
                    </a:lnTo>
                    <a:lnTo>
                      <a:pt x="54" y="35"/>
                    </a:lnTo>
                    <a:lnTo>
                      <a:pt x="54" y="33"/>
                    </a:lnTo>
                    <a:lnTo>
                      <a:pt x="55" y="31"/>
                    </a:lnTo>
                    <a:lnTo>
                      <a:pt x="55" y="29"/>
                    </a:lnTo>
                    <a:lnTo>
                      <a:pt x="55" y="28"/>
                    </a:lnTo>
                  </a:path>
                </a:pathLst>
              </a:custGeom>
              <a:noFill/>
              <a:ln w="9525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000">
                  <a:latin typeface="+mj-lt"/>
                </a:endParaRPr>
              </a:p>
            </p:txBody>
          </p:sp>
          <p:sp>
            <p:nvSpPr>
              <p:cNvPr id="60" name="Freeform 75">
                <a:extLst>
                  <a:ext uri="{FF2B5EF4-FFF2-40B4-BE49-F238E27FC236}">
                    <a16:creationId xmlns:a16="http://schemas.microsoft.com/office/drawing/2014/main" id="{A54DAA35-FC53-219B-6548-E838F956A6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49739" y="2885545"/>
                <a:ext cx="53198" cy="53200"/>
              </a:xfrm>
              <a:custGeom>
                <a:avLst/>
                <a:gdLst>
                  <a:gd name="T0" fmla="*/ 47881381 w 19"/>
                  <a:gd name="T1" fmla="*/ 25201980 h 19"/>
                  <a:gd name="T2" fmla="*/ 47881381 w 19"/>
                  <a:gd name="T3" fmla="*/ 22682576 h 19"/>
                  <a:gd name="T4" fmla="*/ 47881381 w 19"/>
                  <a:gd name="T5" fmla="*/ 17642180 h 19"/>
                  <a:gd name="T6" fmla="*/ 45362061 w 19"/>
                  <a:gd name="T7" fmla="*/ 15121188 h 19"/>
                  <a:gd name="T8" fmla="*/ 42841152 w 19"/>
                  <a:gd name="T9" fmla="*/ 12601784 h 19"/>
                  <a:gd name="T10" fmla="*/ 42841152 w 19"/>
                  <a:gd name="T11" fmla="*/ 10080792 h 19"/>
                  <a:gd name="T12" fmla="*/ 40321832 w 19"/>
                  <a:gd name="T13" fmla="*/ 7561388 h 19"/>
                  <a:gd name="T14" fmla="*/ 37800923 w 19"/>
                  <a:gd name="T15" fmla="*/ 5040396 h 19"/>
                  <a:gd name="T16" fmla="*/ 35281603 w 19"/>
                  <a:gd name="T17" fmla="*/ 5040396 h 19"/>
                  <a:gd name="T18" fmla="*/ 32760694 w 19"/>
                  <a:gd name="T19" fmla="*/ 2520992 h 19"/>
                  <a:gd name="T20" fmla="*/ 30241374 w 19"/>
                  <a:gd name="T21" fmla="*/ 2520992 h 19"/>
                  <a:gd name="T22" fmla="*/ 27720465 w 19"/>
                  <a:gd name="T23" fmla="*/ 0 h 19"/>
                  <a:gd name="T24" fmla="*/ 22680237 w 19"/>
                  <a:gd name="T25" fmla="*/ 0 h 19"/>
                  <a:gd name="T26" fmla="*/ 20160916 w 19"/>
                  <a:gd name="T27" fmla="*/ 0 h 19"/>
                  <a:gd name="T28" fmla="*/ 17640008 w 19"/>
                  <a:gd name="T29" fmla="*/ 2520992 h 19"/>
                  <a:gd name="T30" fmla="*/ 15120687 w 19"/>
                  <a:gd name="T31" fmla="*/ 2520992 h 19"/>
                  <a:gd name="T32" fmla="*/ 10080458 w 19"/>
                  <a:gd name="T33" fmla="*/ 5040396 h 19"/>
                  <a:gd name="T34" fmla="*/ 7559550 w 19"/>
                  <a:gd name="T35" fmla="*/ 5040396 h 19"/>
                  <a:gd name="T36" fmla="*/ 7559550 w 19"/>
                  <a:gd name="T37" fmla="*/ 7561388 h 19"/>
                  <a:gd name="T38" fmla="*/ 5040229 w 19"/>
                  <a:gd name="T39" fmla="*/ 10080792 h 19"/>
                  <a:gd name="T40" fmla="*/ 2519321 w 19"/>
                  <a:gd name="T41" fmla="*/ 12601784 h 19"/>
                  <a:gd name="T42" fmla="*/ 2519321 w 19"/>
                  <a:gd name="T43" fmla="*/ 15121188 h 19"/>
                  <a:gd name="T44" fmla="*/ 0 w 19"/>
                  <a:gd name="T45" fmla="*/ 17642180 h 19"/>
                  <a:gd name="T46" fmla="*/ 0 w 19"/>
                  <a:gd name="T47" fmla="*/ 22682576 h 19"/>
                  <a:gd name="T48" fmla="*/ 0 w 19"/>
                  <a:gd name="T49" fmla="*/ 25201980 h 19"/>
                  <a:gd name="T50" fmla="*/ 0 w 19"/>
                  <a:gd name="T51" fmla="*/ 27722972 h 19"/>
                  <a:gd name="T52" fmla="*/ 0 w 19"/>
                  <a:gd name="T53" fmla="*/ 30242376 h 19"/>
                  <a:gd name="T54" fmla="*/ 2519321 w 19"/>
                  <a:gd name="T55" fmla="*/ 32763368 h 19"/>
                  <a:gd name="T56" fmla="*/ 2519321 w 19"/>
                  <a:gd name="T57" fmla="*/ 35282772 h 19"/>
                  <a:gd name="T58" fmla="*/ 5040229 w 19"/>
                  <a:gd name="T59" fmla="*/ 40323168 h 19"/>
                  <a:gd name="T60" fmla="*/ 7559550 w 19"/>
                  <a:gd name="T61" fmla="*/ 42844160 h 19"/>
                  <a:gd name="T62" fmla="*/ 7559550 w 19"/>
                  <a:gd name="T63" fmla="*/ 42844160 h 19"/>
                  <a:gd name="T64" fmla="*/ 10080458 w 19"/>
                  <a:gd name="T65" fmla="*/ 45363564 h 19"/>
                  <a:gd name="T66" fmla="*/ 15120687 w 19"/>
                  <a:gd name="T67" fmla="*/ 47884556 h 19"/>
                  <a:gd name="T68" fmla="*/ 17640008 w 19"/>
                  <a:gd name="T69" fmla="*/ 47884556 h 19"/>
                  <a:gd name="T70" fmla="*/ 20160916 w 19"/>
                  <a:gd name="T71" fmla="*/ 47884556 h 19"/>
                  <a:gd name="T72" fmla="*/ 22680237 w 19"/>
                  <a:gd name="T73" fmla="*/ 47884556 h 19"/>
                  <a:gd name="T74" fmla="*/ 27720465 w 19"/>
                  <a:gd name="T75" fmla="*/ 47884556 h 19"/>
                  <a:gd name="T76" fmla="*/ 30241374 w 19"/>
                  <a:gd name="T77" fmla="*/ 47884556 h 19"/>
                  <a:gd name="T78" fmla="*/ 32760694 w 19"/>
                  <a:gd name="T79" fmla="*/ 47884556 h 19"/>
                  <a:gd name="T80" fmla="*/ 35281603 w 19"/>
                  <a:gd name="T81" fmla="*/ 45363564 h 19"/>
                  <a:gd name="T82" fmla="*/ 37800923 w 19"/>
                  <a:gd name="T83" fmla="*/ 42844160 h 19"/>
                  <a:gd name="T84" fmla="*/ 40321832 w 19"/>
                  <a:gd name="T85" fmla="*/ 42844160 h 19"/>
                  <a:gd name="T86" fmla="*/ 42841152 w 19"/>
                  <a:gd name="T87" fmla="*/ 40323168 h 19"/>
                  <a:gd name="T88" fmla="*/ 42841152 w 19"/>
                  <a:gd name="T89" fmla="*/ 35282772 h 19"/>
                  <a:gd name="T90" fmla="*/ 45362061 w 19"/>
                  <a:gd name="T91" fmla="*/ 32763368 h 19"/>
                  <a:gd name="T92" fmla="*/ 47881381 w 19"/>
                  <a:gd name="T93" fmla="*/ 30242376 h 19"/>
                  <a:gd name="T94" fmla="*/ 47881381 w 19"/>
                  <a:gd name="T95" fmla="*/ 27722972 h 1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9"/>
                  <a:gd name="T145" fmla="*/ 0 h 19"/>
                  <a:gd name="T146" fmla="*/ 19 w 19"/>
                  <a:gd name="T147" fmla="*/ 19 h 1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9" h="19">
                    <a:moveTo>
                      <a:pt x="19" y="10"/>
                    </a:moveTo>
                    <a:lnTo>
                      <a:pt x="19" y="10"/>
                    </a:lnTo>
                    <a:lnTo>
                      <a:pt x="19" y="9"/>
                    </a:lnTo>
                    <a:lnTo>
                      <a:pt x="19" y="8"/>
                    </a:lnTo>
                    <a:lnTo>
                      <a:pt x="19" y="7"/>
                    </a:lnTo>
                    <a:lnTo>
                      <a:pt x="18" y="7"/>
                    </a:lnTo>
                    <a:lnTo>
                      <a:pt x="18" y="6"/>
                    </a:lnTo>
                    <a:lnTo>
                      <a:pt x="17" y="5"/>
                    </a:lnTo>
                    <a:lnTo>
                      <a:pt x="17" y="4"/>
                    </a:lnTo>
                    <a:lnTo>
                      <a:pt x="16" y="3"/>
                    </a:lnTo>
                    <a:lnTo>
                      <a:pt x="15" y="3"/>
                    </a:lnTo>
                    <a:lnTo>
                      <a:pt x="15" y="2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2" y="1"/>
                    </a:lnTo>
                    <a:lnTo>
                      <a:pt x="11" y="1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0" y="10"/>
                    </a:lnTo>
                    <a:lnTo>
                      <a:pt x="0" y="11"/>
                    </a:lnTo>
                    <a:lnTo>
                      <a:pt x="0" y="12"/>
                    </a:lnTo>
                    <a:lnTo>
                      <a:pt x="0" y="13"/>
                    </a:lnTo>
                    <a:lnTo>
                      <a:pt x="1" y="13"/>
                    </a:lnTo>
                    <a:lnTo>
                      <a:pt x="1" y="14"/>
                    </a:lnTo>
                    <a:lnTo>
                      <a:pt x="1" y="15"/>
                    </a:lnTo>
                    <a:lnTo>
                      <a:pt x="2" y="16"/>
                    </a:lnTo>
                    <a:lnTo>
                      <a:pt x="3" y="17"/>
                    </a:lnTo>
                    <a:lnTo>
                      <a:pt x="4" y="18"/>
                    </a:lnTo>
                    <a:lnTo>
                      <a:pt x="5" y="18"/>
                    </a:lnTo>
                    <a:lnTo>
                      <a:pt x="6" y="19"/>
                    </a:lnTo>
                    <a:lnTo>
                      <a:pt x="7" y="19"/>
                    </a:lnTo>
                    <a:lnTo>
                      <a:pt x="8" y="19"/>
                    </a:lnTo>
                    <a:lnTo>
                      <a:pt x="9" y="19"/>
                    </a:lnTo>
                    <a:lnTo>
                      <a:pt x="10" y="19"/>
                    </a:lnTo>
                    <a:lnTo>
                      <a:pt x="11" y="19"/>
                    </a:lnTo>
                    <a:lnTo>
                      <a:pt x="12" y="19"/>
                    </a:lnTo>
                    <a:lnTo>
                      <a:pt x="13" y="19"/>
                    </a:lnTo>
                    <a:lnTo>
                      <a:pt x="13" y="18"/>
                    </a:lnTo>
                    <a:lnTo>
                      <a:pt x="14" y="18"/>
                    </a:lnTo>
                    <a:lnTo>
                      <a:pt x="15" y="17"/>
                    </a:lnTo>
                    <a:lnTo>
                      <a:pt x="16" y="17"/>
                    </a:lnTo>
                    <a:lnTo>
                      <a:pt x="16" y="16"/>
                    </a:lnTo>
                    <a:lnTo>
                      <a:pt x="17" y="16"/>
                    </a:lnTo>
                    <a:lnTo>
                      <a:pt x="17" y="15"/>
                    </a:lnTo>
                    <a:lnTo>
                      <a:pt x="17" y="14"/>
                    </a:lnTo>
                    <a:lnTo>
                      <a:pt x="18" y="14"/>
                    </a:lnTo>
                    <a:lnTo>
                      <a:pt x="18" y="13"/>
                    </a:lnTo>
                    <a:lnTo>
                      <a:pt x="19" y="12"/>
                    </a:lnTo>
                    <a:lnTo>
                      <a:pt x="19" y="11"/>
                    </a:lnTo>
                    <a:lnTo>
                      <a:pt x="19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 cmpd="sng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n-US" sz="2000">
                  <a:latin typeface="+mj-lt"/>
                </a:endParaRPr>
              </a:p>
            </p:txBody>
          </p:sp>
          <p:sp>
            <p:nvSpPr>
              <p:cNvPr id="61" name="Freeform 76">
                <a:extLst>
                  <a:ext uri="{FF2B5EF4-FFF2-40B4-BE49-F238E27FC236}">
                    <a16:creationId xmlns:a16="http://schemas.microsoft.com/office/drawing/2014/main" id="{CE13BAC6-BAAA-4F02-3051-61EFE78811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49739" y="2885545"/>
                <a:ext cx="53198" cy="53200"/>
              </a:xfrm>
              <a:custGeom>
                <a:avLst/>
                <a:gdLst>
                  <a:gd name="T0" fmla="*/ 16540841 w 55"/>
                  <a:gd name="T1" fmla="*/ 7819895 h 55"/>
                  <a:gd name="T2" fmla="*/ 16240318 w 55"/>
                  <a:gd name="T3" fmla="*/ 6616665 h 55"/>
                  <a:gd name="T4" fmla="*/ 15939246 w 55"/>
                  <a:gd name="T5" fmla="*/ 5714517 h 55"/>
                  <a:gd name="T6" fmla="*/ 15638723 w 55"/>
                  <a:gd name="T7" fmla="*/ 4511288 h 55"/>
                  <a:gd name="T8" fmla="*/ 15037128 w 55"/>
                  <a:gd name="T9" fmla="*/ 3609140 h 55"/>
                  <a:gd name="T10" fmla="*/ 14435533 w 55"/>
                  <a:gd name="T11" fmla="*/ 2706992 h 55"/>
                  <a:gd name="T12" fmla="*/ 13533415 w 55"/>
                  <a:gd name="T13" fmla="*/ 2105377 h 55"/>
                  <a:gd name="T14" fmla="*/ 12631297 w 55"/>
                  <a:gd name="T15" fmla="*/ 1503763 h 55"/>
                  <a:gd name="T16" fmla="*/ 11729179 w 55"/>
                  <a:gd name="T17" fmla="*/ 902148 h 55"/>
                  <a:gd name="T18" fmla="*/ 10826513 w 55"/>
                  <a:gd name="T19" fmla="*/ 601615 h 55"/>
                  <a:gd name="T20" fmla="*/ 9924395 w 55"/>
                  <a:gd name="T21" fmla="*/ 300533 h 55"/>
                  <a:gd name="T22" fmla="*/ 8721754 w 55"/>
                  <a:gd name="T23" fmla="*/ 0 h 55"/>
                  <a:gd name="T24" fmla="*/ 7518564 w 55"/>
                  <a:gd name="T25" fmla="*/ 0 h 55"/>
                  <a:gd name="T26" fmla="*/ 6616446 w 55"/>
                  <a:gd name="T27" fmla="*/ 300533 h 55"/>
                  <a:gd name="T28" fmla="*/ 5413256 w 55"/>
                  <a:gd name="T29" fmla="*/ 601615 h 55"/>
                  <a:gd name="T30" fmla="*/ 4511138 w 55"/>
                  <a:gd name="T31" fmla="*/ 902148 h 55"/>
                  <a:gd name="T32" fmla="*/ 3609020 w 55"/>
                  <a:gd name="T33" fmla="*/ 1503763 h 55"/>
                  <a:gd name="T34" fmla="*/ 2706902 w 55"/>
                  <a:gd name="T35" fmla="*/ 2105377 h 55"/>
                  <a:gd name="T36" fmla="*/ 2105308 w 55"/>
                  <a:gd name="T37" fmla="*/ 2706992 h 55"/>
                  <a:gd name="T38" fmla="*/ 1203190 w 55"/>
                  <a:gd name="T39" fmla="*/ 3609140 h 55"/>
                  <a:gd name="T40" fmla="*/ 902118 w 55"/>
                  <a:gd name="T41" fmla="*/ 4511288 h 55"/>
                  <a:gd name="T42" fmla="*/ 300523 w 55"/>
                  <a:gd name="T43" fmla="*/ 5714517 h 55"/>
                  <a:gd name="T44" fmla="*/ 0 w 55"/>
                  <a:gd name="T45" fmla="*/ 6616665 h 55"/>
                  <a:gd name="T46" fmla="*/ 0 w 55"/>
                  <a:gd name="T47" fmla="*/ 7819895 h 55"/>
                  <a:gd name="T48" fmla="*/ 0 w 55"/>
                  <a:gd name="T49" fmla="*/ 8722043 h 55"/>
                  <a:gd name="T50" fmla="*/ 0 w 55"/>
                  <a:gd name="T51" fmla="*/ 9925272 h 55"/>
                  <a:gd name="T52" fmla="*/ 300523 w 55"/>
                  <a:gd name="T53" fmla="*/ 10827420 h 55"/>
                  <a:gd name="T54" fmla="*/ 902118 w 55"/>
                  <a:gd name="T55" fmla="*/ 12030650 h 55"/>
                  <a:gd name="T56" fmla="*/ 1203190 w 55"/>
                  <a:gd name="T57" fmla="*/ 12932798 h 55"/>
                  <a:gd name="T58" fmla="*/ 2105308 w 55"/>
                  <a:gd name="T59" fmla="*/ 13834945 h 55"/>
                  <a:gd name="T60" fmla="*/ 2706902 w 55"/>
                  <a:gd name="T61" fmla="*/ 14436560 h 55"/>
                  <a:gd name="T62" fmla="*/ 3609020 w 55"/>
                  <a:gd name="T63" fmla="*/ 15038175 h 55"/>
                  <a:gd name="T64" fmla="*/ 4511138 w 55"/>
                  <a:gd name="T65" fmla="*/ 15639790 h 55"/>
                  <a:gd name="T66" fmla="*/ 5413256 w 55"/>
                  <a:gd name="T67" fmla="*/ 15940323 h 55"/>
                  <a:gd name="T68" fmla="*/ 6616446 w 55"/>
                  <a:gd name="T69" fmla="*/ 16241404 h 55"/>
                  <a:gd name="T70" fmla="*/ 7518564 w 55"/>
                  <a:gd name="T71" fmla="*/ 16541938 h 55"/>
                  <a:gd name="T72" fmla="*/ 8721754 w 55"/>
                  <a:gd name="T73" fmla="*/ 16541938 h 55"/>
                  <a:gd name="T74" fmla="*/ 9924395 w 55"/>
                  <a:gd name="T75" fmla="*/ 16241404 h 55"/>
                  <a:gd name="T76" fmla="*/ 10826513 w 55"/>
                  <a:gd name="T77" fmla="*/ 15940323 h 55"/>
                  <a:gd name="T78" fmla="*/ 11729179 w 55"/>
                  <a:gd name="T79" fmla="*/ 15639790 h 55"/>
                  <a:gd name="T80" fmla="*/ 12631297 w 55"/>
                  <a:gd name="T81" fmla="*/ 15038175 h 55"/>
                  <a:gd name="T82" fmla="*/ 13533415 w 55"/>
                  <a:gd name="T83" fmla="*/ 14436560 h 55"/>
                  <a:gd name="T84" fmla="*/ 14435533 w 55"/>
                  <a:gd name="T85" fmla="*/ 13834945 h 55"/>
                  <a:gd name="T86" fmla="*/ 15037128 w 55"/>
                  <a:gd name="T87" fmla="*/ 12932798 h 55"/>
                  <a:gd name="T88" fmla="*/ 15638723 w 55"/>
                  <a:gd name="T89" fmla="*/ 12030650 h 55"/>
                  <a:gd name="T90" fmla="*/ 15939246 w 55"/>
                  <a:gd name="T91" fmla="*/ 10827420 h 55"/>
                  <a:gd name="T92" fmla="*/ 16240318 w 55"/>
                  <a:gd name="T93" fmla="*/ 9925272 h 55"/>
                  <a:gd name="T94" fmla="*/ 16540841 w 55"/>
                  <a:gd name="T95" fmla="*/ 8722043 h 5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55"/>
                  <a:gd name="T145" fmla="*/ 0 h 55"/>
                  <a:gd name="T146" fmla="*/ 55 w 55"/>
                  <a:gd name="T147" fmla="*/ 55 h 5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55" h="55">
                    <a:moveTo>
                      <a:pt x="55" y="28"/>
                    </a:moveTo>
                    <a:lnTo>
                      <a:pt x="55" y="26"/>
                    </a:lnTo>
                    <a:lnTo>
                      <a:pt x="54" y="24"/>
                    </a:lnTo>
                    <a:lnTo>
                      <a:pt x="54" y="22"/>
                    </a:lnTo>
                    <a:lnTo>
                      <a:pt x="54" y="20"/>
                    </a:lnTo>
                    <a:lnTo>
                      <a:pt x="53" y="19"/>
                    </a:lnTo>
                    <a:lnTo>
                      <a:pt x="52" y="17"/>
                    </a:lnTo>
                    <a:lnTo>
                      <a:pt x="52" y="15"/>
                    </a:lnTo>
                    <a:lnTo>
                      <a:pt x="51" y="14"/>
                    </a:lnTo>
                    <a:lnTo>
                      <a:pt x="50" y="12"/>
                    </a:lnTo>
                    <a:lnTo>
                      <a:pt x="49" y="11"/>
                    </a:lnTo>
                    <a:lnTo>
                      <a:pt x="48" y="9"/>
                    </a:lnTo>
                    <a:lnTo>
                      <a:pt x="47" y="8"/>
                    </a:lnTo>
                    <a:lnTo>
                      <a:pt x="45" y="7"/>
                    </a:lnTo>
                    <a:lnTo>
                      <a:pt x="44" y="6"/>
                    </a:lnTo>
                    <a:lnTo>
                      <a:pt x="42" y="5"/>
                    </a:lnTo>
                    <a:lnTo>
                      <a:pt x="41" y="4"/>
                    </a:lnTo>
                    <a:lnTo>
                      <a:pt x="39" y="3"/>
                    </a:lnTo>
                    <a:lnTo>
                      <a:pt x="38" y="2"/>
                    </a:lnTo>
                    <a:lnTo>
                      <a:pt x="36" y="2"/>
                    </a:lnTo>
                    <a:lnTo>
                      <a:pt x="34" y="1"/>
                    </a:lnTo>
                    <a:lnTo>
                      <a:pt x="33" y="1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4" y="0"/>
                    </a:lnTo>
                    <a:lnTo>
                      <a:pt x="22" y="1"/>
                    </a:lnTo>
                    <a:lnTo>
                      <a:pt x="20" y="1"/>
                    </a:lnTo>
                    <a:lnTo>
                      <a:pt x="18" y="2"/>
                    </a:lnTo>
                    <a:lnTo>
                      <a:pt x="17" y="2"/>
                    </a:lnTo>
                    <a:lnTo>
                      <a:pt x="15" y="3"/>
                    </a:lnTo>
                    <a:lnTo>
                      <a:pt x="13" y="4"/>
                    </a:lnTo>
                    <a:lnTo>
                      <a:pt x="12" y="5"/>
                    </a:lnTo>
                    <a:lnTo>
                      <a:pt x="10" y="6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7" y="9"/>
                    </a:lnTo>
                    <a:lnTo>
                      <a:pt x="5" y="11"/>
                    </a:lnTo>
                    <a:lnTo>
                      <a:pt x="4" y="12"/>
                    </a:lnTo>
                    <a:lnTo>
                      <a:pt x="3" y="14"/>
                    </a:lnTo>
                    <a:lnTo>
                      <a:pt x="3" y="15"/>
                    </a:lnTo>
                    <a:lnTo>
                      <a:pt x="2" y="17"/>
                    </a:lnTo>
                    <a:lnTo>
                      <a:pt x="1" y="19"/>
                    </a:lnTo>
                    <a:lnTo>
                      <a:pt x="1" y="20"/>
                    </a:lnTo>
                    <a:lnTo>
                      <a:pt x="0" y="22"/>
                    </a:lnTo>
                    <a:lnTo>
                      <a:pt x="0" y="24"/>
                    </a:lnTo>
                    <a:lnTo>
                      <a:pt x="0" y="26"/>
                    </a:lnTo>
                    <a:lnTo>
                      <a:pt x="0" y="28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0" y="33"/>
                    </a:lnTo>
                    <a:lnTo>
                      <a:pt x="1" y="35"/>
                    </a:lnTo>
                    <a:lnTo>
                      <a:pt x="1" y="36"/>
                    </a:lnTo>
                    <a:lnTo>
                      <a:pt x="2" y="38"/>
                    </a:lnTo>
                    <a:lnTo>
                      <a:pt x="3" y="40"/>
                    </a:lnTo>
                    <a:lnTo>
                      <a:pt x="3" y="41"/>
                    </a:lnTo>
                    <a:lnTo>
                      <a:pt x="4" y="43"/>
                    </a:lnTo>
                    <a:lnTo>
                      <a:pt x="5" y="44"/>
                    </a:lnTo>
                    <a:lnTo>
                      <a:pt x="7" y="46"/>
                    </a:lnTo>
                    <a:lnTo>
                      <a:pt x="8" y="47"/>
                    </a:lnTo>
                    <a:lnTo>
                      <a:pt x="9" y="48"/>
                    </a:lnTo>
                    <a:lnTo>
                      <a:pt x="10" y="49"/>
                    </a:lnTo>
                    <a:lnTo>
                      <a:pt x="12" y="50"/>
                    </a:lnTo>
                    <a:lnTo>
                      <a:pt x="13" y="51"/>
                    </a:lnTo>
                    <a:lnTo>
                      <a:pt x="15" y="52"/>
                    </a:lnTo>
                    <a:lnTo>
                      <a:pt x="17" y="53"/>
                    </a:lnTo>
                    <a:lnTo>
                      <a:pt x="18" y="53"/>
                    </a:lnTo>
                    <a:lnTo>
                      <a:pt x="20" y="54"/>
                    </a:lnTo>
                    <a:lnTo>
                      <a:pt x="22" y="54"/>
                    </a:lnTo>
                    <a:lnTo>
                      <a:pt x="24" y="55"/>
                    </a:lnTo>
                    <a:lnTo>
                      <a:pt x="25" y="55"/>
                    </a:lnTo>
                    <a:lnTo>
                      <a:pt x="27" y="55"/>
                    </a:lnTo>
                    <a:lnTo>
                      <a:pt x="29" y="55"/>
                    </a:lnTo>
                    <a:lnTo>
                      <a:pt x="31" y="55"/>
                    </a:lnTo>
                    <a:lnTo>
                      <a:pt x="33" y="54"/>
                    </a:lnTo>
                    <a:lnTo>
                      <a:pt x="34" y="54"/>
                    </a:lnTo>
                    <a:lnTo>
                      <a:pt x="36" y="53"/>
                    </a:lnTo>
                    <a:lnTo>
                      <a:pt x="38" y="53"/>
                    </a:lnTo>
                    <a:lnTo>
                      <a:pt x="39" y="52"/>
                    </a:lnTo>
                    <a:lnTo>
                      <a:pt x="41" y="51"/>
                    </a:lnTo>
                    <a:lnTo>
                      <a:pt x="42" y="50"/>
                    </a:lnTo>
                    <a:lnTo>
                      <a:pt x="44" y="49"/>
                    </a:lnTo>
                    <a:lnTo>
                      <a:pt x="45" y="48"/>
                    </a:lnTo>
                    <a:lnTo>
                      <a:pt x="47" y="47"/>
                    </a:lnTo>
                    <a:lnTo>
                      <a:pt x="48" y="46"/>
                    </a:lnTo>
                    <a:lnTo>
                      <a:pt x="49" y="44"/>
                    </a:lnTo>
                    <a:lnTo>
                      <a:pt x="50" y="43"/>
                    </a:lnTo>
                    <a:lnTo>
                      <a:pt x="51" y="41"/>
                    </a:lnTo>
                    <a:lnTo>
                      <a:pt x="52" y="40"/>
                    </a:lnTo>
                    <a:lnTo>
                      <a:pt x="52" y="38"/>
                    </a:lnTo>
                    <a:lnTo>
                      <a:pt x="53" y="36"/>
                    </a:lnTo>
                    <a:lnTo>
                      <a:pt x="54" y="35"/>
                    </a:lnTo>
                    <a:lnTo>
                      <a:pt x="54" y="33"/>
                    </a:lnTo>
                    <a:lnTo>
                      <a:pt x="54" y="31"/>
                    </a:lnTo>
                    <a:lnTo>
                      <a:pt x="55" y="29"/>
                    </a:lnTo>
                    <a:lnTo>
                      <a:pt x="55" y="28"/>
                    </a:lnTo>
                  </a:path>
                </a:pathLst>
              </a:custGeom>
              <a:noFill/>
              <a:ln w="9525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000">
                  <a:latin typeface="+mj-lt"/>
                </a:endParaRPr>
              </a:p>
            </p:txBody>
          </p:sp>
          <p:sp>
            <p:nvSpPr>
              <p:cNvPr id="62" name="Straight Connector 295">
                <a:extLst>
                  <a:ext uri="{FF2B5EF4-FFF2-40B4-BE49-F238E27FC236}">
                    <a16:creationId xmlns:a16="http://schemas.microsoft.com/office/drawing/2014/main" id="{287546D8-95E8-D67F-5F30-E083303F92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76400" y="1798259"/>
                <a:ext cx="2" cy="3528822"/>
              </a:xfrm>
              <a:prstGeom prst="line">
                <a:avLst/>
              </a:prstGeom>
              <a:noFill/>
              <a:ln w="6350">
                <a:solidFill>
                  <a:srgbClr val="C00000"/>
                </a:solidFill>
                <a:prstDash val="lgDash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00">
                  <a:latin typeface="+mj-lt"/>
                </a:endParaRPr>
              </a:p>
            </p:txBody>
          </p:sp>
          <p:sp>
            <p:nvSpPr>
              <p:cNvPr id="63" name="Straight Connector 296">
                <a:extLst>
                  <a:ext uri="{FF2B5EF4-FFF2-40B4-BE49-F238E27FC236}">
                    <a16:creationId xmlns:a16="http://schemas.microsoft.com/office/drawing/2014/main" id="{52142221-960C-05B1-D702-5200AD2D60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976400" y="1793573"/>
                <a:ext cx="351553" cy="2"/>
              </a:xfrm>
              <a:prstGeom prst="line">
                <a:avLst/>
              </a:prstGeom>
              <a:noFill/>
              <a:ln w="6350">
                <a:solidFill>
                  <a:schemeClr val="bg1">
                    <a:lumMod val="85000"/>
                  </a:schemeClr>
                </a:solidFill>
                <a:prstDash val="lgDash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00">
                  <a:latin typeface="+mj-lt"/>
                </a:endParaRPr>
              </a:p>
            </p:txBody>
          </p:sp>
          <p:sp>
            <p:nvSpPr>
              <p:cNvPr id="64" name="Straight Connector 290">
                <a:extLst>
                  <a:ext uri="{FF2B5EF4-FFF2-40B4-BE49-F238E27FC236}">
                    <a16:creationId xmlns:a16="http://schemas.microsoft.com/office/drawing/2014/main" id="{F3BB50FC-DEF6-E985-E0FF-22B2B2C3D4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35033" y="3624257"/>
                <a:ext cx="3639905" cy="2"/>
              </a:xfrm>
              <a:prstGeom prst="line">
                <a:avLst/>
              </a:prstGeom>
              <a:noFill/>
              <a:ln w="6350">
                <a:solidFill>
                  <a:srgbClr val="C00000"/>
                </a:solidFill>
                <a:prstDash val="lgDash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00">
                  <a:latin typeface="+mj-lt"/>
                </a:endParaRPr>
              </a:p>
            </p:txBody>
          </p:sp>
          <p:sp>
            <p:nvSpPr>
              <p:cNvPr id="65" name="Straight Connector 292">
                <a:extLst>
                  <a:ext uri="{FF2B5EF4-FFF2-40B4-BE49-F238E27FC236}">
                    <a16:creationId xmlns:a16="http://schemas.microsoft.com/office/drawing/2014/main" id="{D3E5325E-6536-4142-2F33-A7FA56DC91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175060" y="2899681"/>
                <a:ext cx="2" cy="710690"/>
              </a:xfrm>
              <a:prstGeom prst="line">
                <a:avLst/>
              </a:prstGeom>
              <a:noFill/>
              <a:ln w="6350">
                <a:solidFill>
                  <a:schemeClr val="bg1">
                    <a:lumMod val="85000"/>
                  </a:schemeClr>
                </a:solidFill>
                <a:prstDash val="lgDash"/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00">
                  <a:latin typeface="+mj-lt"/>
                </a:endParaRPr>
              </a:p>
            </p:txBody>
          </p:sp>
          <p:sp>
            <p:nvSpPr>
              <p:cNvPr id="66" name="Rectangle 58">
                <a:extLst>
                  <a:ext uri="{FF2B5EF4-FFF2-40B4-BE49-F238E27FC236}">
                    <a16:creationId xmlns:a16="http://schemas.microsoft.com/office/drawing/2014/main" id="{F65C931E-536A-83BC-001C-7F8C3B8169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1568" y="2773986"/>
                <a:ext cx="238847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en-US" sz="2000" b="1" i="1" dirty="0">
                    <a:solidFill>
                      <a:srgbClr val="FF0000"/>
                    </a:solidFill>
                    <a:latin typeface="+mj-lt"/>
                    <a:sym typeface="Arial" panose="020B0604020202020204" pitchFamily="34" charset="0"/>
                  </a:rPr>
                  <a:t>T</a:t>
                </a:r>
                <a:r>
                  <a:rPr lang="en-US" altLang="en-US" sz="2000" b="1" i="1" baseline="-25000" dirty="0">
                    <a:solidFill>
                      <a:srgbClr val="FF0000"/>
                    </a:solidFill>
                    <a:latin typeface="+mj-lt"/>
                    <a:sym typeface="Arial" panose="020B0604020202020204" pitchFamily="34" charset="0"/>
                  </a:rPr>
                  <a:t>N</a:t>
                </a:r>
                <a:endParaRPr lang="en-US" altLang="en-US" sz="2000" b="1" i="1" baseline="-25000" dirty="0">
                  <a:latin typeface="+mj-lt"/>
                  <a:sym typeface="Arial" panose="020B0604020202020204" pitchFamily="34" charset="0"/>
                </a:endParaRPr>
              </a:p>
            </p:txBody>
          </p:sp>
          <p:sp>
            <p:nvSpPr>
              <p:cNvPr id="67" name="Line 67">
                <a:extLst>
                  <a:ext uri="{FF2B5EF4-FFF2-40B4-BE49-F238E27FC236}">
                    <a16:creationId xmlns:a16="http://schemas.microsoft.com/office/drawing/2014/main" id="{97CD4DFA-B8EC-D19E-121A-BB862374F1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37346" y="3181578"/>
                <a:ext cx="86781" cy="8676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00">
                  <a:latin typeface="+mj-lt"/>
                </a:endParaRPr>
              </a:p>
            </p:txBody>
          </p:sp>
          <p:sp>
            <p:nvSpPr>
              <p:cNvPr id="68" name="Line 68">
                <a:extLst>
                  <a:ext uri="{FF2B5EF4-FFF2-40B4-BE49-F238E27FC236}">
                    <a16:creationId xmlns:a16="http://schemas.microsoft.com/office/drawing/2014/main" id="{27EEB0B5-4D0E-92AE-3686-20E3F1823E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37346" y="3181578"/>
                <a:ext cx="86781" cy="8676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00">
                  <a:latin typeface="+mj-lt"/>
                </a:endParaRPr>
              </a:p>
            </p:txBody>
          </p:sp>
          <p:sp>
            <p:nvSpPr>
              <p:cNvPr id="69" name="Line 69">
                <a:extLst>
                  <a:ext uri="{FF2B5EF4-FFF2-40B4-BE49-F238E27FC236}">
                    <a16:creationId xmlns:a16="http://schemas.microsoft.com/office/drawing/2014/main" id="{57279066-0B38-B436-4754-90C0D92230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937346" y="3181578"/>
                <a:ext cx="86781" cy="8676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00">
                  <a:latin typeface="+mj-lt"/>
                </a:endParaRPr>
              </a:p>
            </p:txBody>
          </p:sp>
          <p:sp>
            <p:nvSpPr>
              <p:cNvPr id="70" name="Line 70">
                <a:extLst>
                  <a:ext uri="{FF2B5EF4-FFF2-40B4-BE49-F238E27FC236}">
                    <a16:creationId xmlns:a16="http://schemas.microsoft.com/office/drawing/2014/main" id="{AF2B46C2-5EF5-E7CD-FF67-5FF76D5850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937346" y="3181578"/>
                <a:ext cx="86781" cy="8676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00">
                  <a:latin typeface="+mj-lt"/>
                </a:endParaRPr>
              </a:p>
            </p:txBody>
          </p:sp>
          <p:sp>
            <p:nvSpPr>
              <p:cNvPr id="71" name="Line 71">
                <a:extLst>
                  <a:ext uri="{FF2B5EF4-FFF2-40B4-BE49-F238E27FC236}">
                    <a16:creationId xmlns:a16="http://schemas.microsoft.com/office/drawing/2014/main" id="{B0FAD05E-33B0-9892-2EAE-01E1CFED79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15258" y="3577288"/>
                <a:ext cx="86781" cy="8676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00">
                  <a:latin typeface="+mj-lt"/>
                </a:endParaRPr>
              </a:p>
            </p:txBody>
          </p:sp>
          <p:sp>
            <p:nvSpPr>
              <p:cNvPr id="72" name="Line 72">
                <a:extLst>
                  <a:ext uri="{FF2B5EF4-FFF2-40B4-BE49-F238E27FC236}">
                    <a16:creationId xmlns:a16="http://schemas.microsoft.com/office/drawing/2014/main" id="{9F30DEAE-B552-12C6-E10B-6F34C00529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15258" y="3577288"/>
                <a:ext cx="86781" cy="8676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00">
                  <a:latin typeface="+mj-lt"/>
                </a:endParaRPr>
              </a:p>
            </p:txBody>
          </p:sp>
          <p:sp>
            <p:nvSpPr>
              <p:cNvPr id="73" name="Line 73">
                <a:extLst>
                  <a:ext uri="{FF2B5EF4-FFF2-40B4-BE49-F238E27FC236}">
                    <a16:creationId xmlns:a16="http://schemas.microsoft.com/office/drawing/2014/main" id="{0F4C2A97-6A90-1576-FB3D-25BA13646C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315258" y="3577288"/>
                <a:ext cx="86781" cy="8676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00">
                  <a:latin typeface="+mj-lt"/>
                </a:endParaRPr>
              </a:p>
            </p:txBody>
          </p:sp>
          <p:sp>
            <p:nvSpPr>
              <p:cNvPr id="74" name="Line 74">
                <a:extLst>
                  <a:ext uri="{FF2B5EF4-FFF2-40B4-BE49-F238E27FC236}">
                    <a16:creationId xmlns:a16="http://schemas.microsoft.com/office/drawing/2014/main" id="{3086A2E2-ADFD-7B44-9DFD-630585F190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15258" y="3577288"/>
                <a:ext cx="86781" cy="8676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00">
                  <a:latin typeface="+mj-lt"/>
                </a:endParaRPr>
              </a:p>
            </p:txBody>
          </p:sp>
          <p:sp>
            <p:nvSpPr>
              <p:cNvPr id="75" name="Rectangle 81">
                <a:extLst>
                  <a:ext uri="{FF2B5EF4-FFF2-40B4-BE49-F238E27FC236}">
                    <a16:creationId xmlns:a16="http://schemas.microsoft.com/office/drawing/2014/main" id="{8FDAA27D-43E8-7EEA-A3C8-85336F4AC0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93083" y="3664129"/>
                <a:ext cx="209993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SimSun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en-US" sz="2000" b="1" i="1" dirty="0">
                    <a:solidFill>
                      <a:srgbClr val="FF0000"/>
                    </a:solidFill>
                    <a:latin typeface="+mj-lt"/>
                    <a:sym typeface="Arial" panose="020B0604020202020204" pitchFamily="34" charset="0"/>
                  </a:rPr>
                  <a:t>T</a:t>
                </a:r>
                <a:r>
                  <a:rPr lang="en-US" altLang="en-US" sz="2000" b="1" i="1" baseline="-25000" dirty="0">
                    <a:solidFill>
                      <a:srgbClr val="FF0000"/>
                    </a:solidFill>
                    <a:latin typeface="+mj-lt"/>
                    <a:sym typeface="Arial" panose="020B0604020202020204" pitchFamily="34" charset="0"/>
                  </a:rPr>
                  <a:t>E</a:t>
                </a:r>
                <a:endParaRPr lang="en-US" altLang="en-US" sz="2000" b="1" i="1" baseline="-25000" dirty="0">
                  <a:latin typeface="+mj-lt"/>
                  <a:sym typeface="Arial" panose="020B0604020202020204" pitchFamily="34" charset="0"/>
                </a:endParaRP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6C209F94-4410-2569-7B36-916361BBF2F4}"/>
                  </a:ext>
                </a:extLst>
              </p:cNvPr>
              <p:cNvSpPr txBox="1"/>
              <p:nvPr/>
            </p:nvSpPr>
            <p:spPr bwMode="auto">
              <a:xfrm>
                <a:off x="1344750" y="3655355"/>
                <a:ext cx="320922" cy="40011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000" dirty="0">
                    <a:latin typeface="+mj-lt"/>
                  </a:rPr>
                  <a:t>C</a:t>
                </a: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ED9A7D3E-B8DD-6437-9ECF-983ABFFA0E2B}"/>
                  </a:ext>
                </a:extLst>
              </p:cNvPr>
              <p:cNvSpPr txBox="1"/>
              <p:nvPr/>
            </p:nvSpPr>
            <p:spPr bwMode="auto">
              <a:xfrm>
                <a:off x="5214775" y="2505212"/>
                <a:ext cx="341760" cy="40011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000" dirty="0">
                    <a:latin typeface="+mj-lt"/>
                  </a:rPr>
                  <a:t>D</a:t>
                </a: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04C9104D-58B9-E39F-1E63-9C66E525DC7E}"/>
                  </a:ext>
                </a:extLst>
              </p:cNvPr>
              <p:cNvSpPr txBox="1"/>
              <p:nvPr/>
            </p:nvSpPr>
            <p:spPr bwMode="auto">
              <a:xfrm>
                <a:off x="2548156" y="5110291"/>
                <a:ext cx="324128" cy="40011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000" dirty="0">
                    <a:latin typeface="+mj-lt"/>
                  </a:rPr>
                  <a:t>B</a:t>
                </a: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FC87F187-66F0-66EE-DB51-ED5105901641}"/>
                  </a:ext>
                </a:extLst>
              </p:cNvPr>
              <p:cNvSpPr txBox="1"/>
              <p:nvPr/>
            </p:nvSpPr>
            <p:spPr bwMode="auto">
              <a:xfrm>
                <a:off x="3364398" y="1546933"/>
                <a:ext cx="333746" cy="40011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000" dirty="0">
                    <a:latin typeface="+mj-lt"/>
                  </a:rPr>
                  <a:t>A</a:t>
                </a:r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7186779C-3301-AC68-B0D4-297AA4A1154C}"/>
                </a:ext>
              </a:extLst>
            </p:cNvPr>
            <p:cNvGrpSpPr/>
            <p:nvPr/>
          </p:nvGrpSpPr>
          <p:grpSpPr>
            <a:xfrm>
              <a:off x="3163191" y="3202517"/>
              <a:ext cx="357645" cy="413912"/>
              <a:chOff x="3163191" y="3202517"/>
              <a:chExt cx="357645" cy="413912"/>
            </a:xfrm>
          </p:grpSpPr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C17391F3-7C64-534A-D7BB-7534F3943459}"/>
                  </a:ext>
                </a:extLst>
              </p:cNvPr>
              <p:cNvSpPr txBox="1"/>
              <p:nvPr/>
            </p:nvSpPr>
            <p:spPr bwMode="auto">
              <a:xfrm>
                <a:off x="3203120" y="3202517"/>
                <a:ext cx="317716" cy="40011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000" dirty="0">
                    <a:latin typeface="+mj-lt"/>
                  </a:rPr>
                  <a:t>P</a:t>
                </a:r>
              </a:p>
            </p:txBody>
          </p:sp>
          <p:sp>
            <p:nvSpPr>
              <p:cNvPr id="51" name="Freeform 76">
                <a:extLst>
                  <a:ext uri="{FF2B5EF4-FFF2-40B4-BE49-F238E27FC236}">
                    <a16:creationId xmlns:a16="http://schemas.microsoft.com/office/drawing/2014/main" id="{919C9E77-4893-E951-AF61-8BE5AEA216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3191" y="3552421"/>
                <a:ext cx="64008" cy="64008"/>
              </a:xfrm>
              <a:custGeom>
                <a:avLst/>
                <a:gdLst>
                  <a:gd name="T0" fmla="*/ 16540841 w 55"/>
                  <a:gd name="T1" fmla="*/ 7819895 h 55"/>
                  <a:gd name="T2" fmla="*/ 16240318 w 55"/>
                  <a:gd name="T3" fmla="*/ 6616665 h 55"/>
                  <a:gd name="T4" fmla="*/ 15939246 w 55"/>
                  <a:gd name="T5" fmla="*/ 5714517 h 55"/>
                  <a:gd name="T6" fmla="*/ 15638723 w 55"/>
                  <a:gd name="T7" fmla="*/ 4511288 h 55"/>
                  <a:gd name="T8" fmla="*/ 15037128 w 55"/>
                  <a:gd name="T9" fmla="*/ 3609140 h 55"/>
                  <a:gd name="T10" fmla="*/ 14435533 w 55"/>
                  <a:gd name="T11" fmla="*/ 2706992 h 55"/>
                  <a:gd name="T12" fmla="*/ 13533415 w 55"/>
                  <a:gd name="T13" fmla="*/ 2105377 h 55"/>
                  <a:gd name="T14" fmla="*/ 12631297 w 55"/>
                  <a:gd name="T15" fmla="*/ 1503763 h 55"/>
                  <a:gd name="T16" fmla="*/ 11729179 w 55"/>
                  <a:gd name="T17" fmla="*/ 902148 h 55"/>
                  <a:gd name="T18" fmla="*/ 10826513 w 55"/>
                  <a:gd name="T19" fmla="*/ 601615 h 55"/>
                  <a:gd name="T20" fmla="*/ 9924395 w 55"/>
                  <a:gd name="T21" fmla="*/ 300533 h 55"/>
                  <a:gd name="T22" fmla="*/ 8721754 w 55"/>
                  <a:gd name="T23" fmla="*/ 0 h 55"/>
                  <a:gd name="T24" fmla="*/ 7518564 w 55"/>
                  <a:gd name="T25" fmla="*/ 0 h 55"/>
                  <a:gd name="T26" fmla="*/ 6616446 w 55"/>
                  <a:gd name="T27" fmla="*/ 300533 h 55"/>
                  <a:gd name="T28" fmla="*/ 5413256 w 55"/>
                  <a:gd name="T29" fmla="*/ 601615 h 55"/>
                  <a:gd name="T30" fmla="*/ 4511138 w 55"/>
                  <a:gd name="T31" fmla="*/ 902148 h 55"/>
                  <a:gd name="T32" fmla="*/ 3609020 w 55"/>
                  <a:gd name="T33" fmla="*/ 1503763 h 55"/>
                  <a:gd name="T34" fmla="*/ 2706902 w 55"/>
                  <a:gd name="T35" fmla="*/ 2105377 h 55"/>
                  <a:gd name="T36" fmla="*/ 2105308 w 55"/>
                  <a:gd name="T37" fmla="*/ 2706992 h 55"/>
                  <a:gd name="T38" fmla="*/ 1203190 w 55"/>
                  <a:gd name="T39" fmla="*/ 3609140 h 55"/>
                  <a:gd name="T40" fmla="*/ 902118 w 55"/>
                  <a:gd name="T41" fmla="*/ 4511288 h 55"/>
                  <a:gd name="T42" fmla="*/ 300523 w 55"/>
                  <a:gd name="T43" fmla="*/ 5714517 h 55"/>
                  <a:gd name="T44" fmla="*/ 0 w 55"/>
                  <a:gd name="T45" fmla="*/ 6616665 h 55"/>
                  <a:gd name="T46" fmla="*/ 0 w 55"/>
                  <a:gd name="T47" fmla="*/ 7819895 h 55"/>
                  <a:gd name="T48" fmla="*/ 0 w 55"/>
                  <a:gd name="T49" fmla="*/ 8722043 h 55"/>
                  <a:gd name="T50" fmla="*/ 0 w 55"/>
                  <a:gd name="T51" fmla="*/ 9925272 h 55"/>
                  <a:gd name="T52" fmla="*/ 300523 w 55"/>
                  <a:gd name="T53" fmla="*/ 10827420 h 55"/>
                  <a:gd name="T54" fmla="*/ 902118 w 55"/>
                  <a:gd name="T55" fmla="*/ 12030650 h 55"/>
                  <a:gd name="T56" fmla="*/ 1203190 w 55"/>
                  <a:gd name="T57" fmla="*/ 12932798 h 55"/>
                  <a:gd name="T58" fmla="*/ 2105308 w 55"/>
                  <a:gd name="T59" fmla="*/ 13834945 h 55"/>
                  <a:gd name="T60" fmla="*/ 2706902 w 55"/>
                  <a:gd name="T61" fmla="*/ 14436560 h 55"/>
                  <a:gd name="T62" fmla="*/ 3609020 w 55"/>
                  <a:gd name="T63" fmla="*/ 15038175 h 55"/>
                  <a:gd name="T64" fmla="*/ 4511138 w 55"/>
                  <a:gd name="T65" fmla="*/ 15639790 h 55"/>
                  <a:gd name="T66" fmla="*/ 5413256 w 55"/>
                  <a:gd name="T67" fmla="*/ 15940323 h 55"/>
                  <a:gd name="T68" fmla="*/ 6616446 w 55"/>
                  <a:gd name="T69" fmla="*/ 16241404 h 55"/>
                  <a:gd name="T70" fmla="*/ 7518564 w 55"/>
                  <a:gd name="T71" fmla="*/ 16541938 h 55"/>
                  <a:gd name="T72" fmla="*/ 8721754 w 55"/>
                  <a:gd name="T73" fmla="*/ 16541938 h 55"/>
                  <a:gd name="T74" fmla="*/ 9924395 w 55"/>
                  <a:gd name="T75" fmla="*/ 16241404 h 55"/>
                  <a:gd name="T76" fmla="*/ 10826513 w 55"/>
                  <a:gd name="T77" fmla="*/ 15940323 h 55"/>
                  <a:gd name="T78" fmla="*/ 11729179 w 55"/>
                  <a:gd name="T79" fmla="*/ 15639790 h 55"/>
                  <a:gd name="T80" fmla="*/ 12631297 w 55"/>
                  <a:gd name="T81" fmla="*/ 15038175 h 55"/>
                  <a:gd name="T82" fmla="*/ 13533415 w 55"/>
                  <a:gd name="T83" fmla="*/ 14436560 h 55"/>
                  <a:gd name="T84" fmla="*/ 14435533 w 55"/>
                  <a:gd name="T85" fmla="*/ 13834945 h 55"/>
                  <a:gd name="T86" fmla="*/ 15037128 w 55"/>
                  <a:gd name="T87" fmla="*/ 12932798 h 55"/>
                  <a:gd name="T88" fmla="*/ 15638723 w 55"/>
                  <a:gd name="T89" fmla="*/ 12030650 h 55"/>
                  <a:gd name="T90" fmla="*/ 15939246 w 55"/>
                  <a:gd name="T91" fmla="*/ 10827420 h 55"/>
                  <a:gd name="T92" fmla="*/ 16240318 w 55"/>
                  <a:gd name="T93" fmla="*/ 9925272 h 55"/>
                  <a:gd name="T94" fmla="*/ 16540841 w 55"/>
                  <a:gd name="T95" fmla="*/ 8722043 h 5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55"/>
                  <a:gd name="T145" fmla="*/ 0 h 55"/>
                  <a:gd name="T146" fmla="*/ 55 w 55"/>
                  <a:gd name="T147" fmla="*/ 55 h 5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55" h="55">
                    <a:moveTo>
                      <a:pt x="55" y="28"/>
                    </a:moveTo>
                    <a:lnTo>
                      <a:pt x="55" y="26"/>
                    </a:lnTo>
                    <a:lnTo>
                      <a:pt x="54" y="24"/>
                    </a:lnTo>
                    <a:lnTo>
                      <a:pt x="54" y="22"/>
                    </a:lnTo>
                    <a:lnTo>
                      <a:pt x="54" y="20"/>
                    </a:lnTo>
                    <a:lnTo>
                      <a:pt x="53" y="19"/>
                    </a:lnTo>
                    <a:lnTo>
                      <a:pt x="52" y="17"/>
                    </a:lnTo>
                    <a:lnTo>
                      <a:pt x="52" y="15"/>
                    </a:lnTo>
                    <a:lnTo>
                      <a:pt x="51" y="14"/>
                    </a:lnTo>
                    <a:lnTo>
                      <a:pt x="50" y="12"/>
                    </a:lnTo>
                    <a:lnTo>
                      <a:pt x="49" y="11"/>
                    </a:lnTo>
                    <a:lnTo>
                      <a:pt x="48" y="9"/>
                    </a:lnTo>
                    <a:lnTo>
                      <a:pt x="47" y="8"/>
                    </a:lnTo>
                    <a:lnTo>
                      <a:pt x="45" y="7"/>
                    </a:lnTo>
                    <a:lnTo>
                      <a:pt x="44" y="6"/>
                    </a:lnTo>
                    <a:lnTo>
                      <a:pt x="42" y="5"/>
                    </a:lnTo>
                    <a:lnTo>
                      <a:pt x="41" y="4"/>
                    </a:lnTo>
                    <a:lnTo>
                      <a:pt x="39" y="3"/>
                    </a:lnTo>
                    <a:lnTo>
                      <a:pt x="38" y="2"/>
                    </a:lnTo>
                    <a:lnTo>
                      <a:pt x="36" y="2"/>
                    </a:lnTo>
                    <a:lnTo>
                      <a:pt x="34" y="1"/>
                    </a:lnTo>
                    <a:lnTo>
                      <a:pt x="33" y="1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4" y="0"/>
                    </a:lnTo>
                    <a:lnTo>
                      <a:pt x="22" y="1"/>
                    </a:lnTo>
                    <a:lnTo>
                      <a:pt x="20" y="1"/>
                    </a:lnTo>
                    <a:lnTo>
                      <a:pt x="18" y="2"/>
                    </a:lnTo>
                    <a:lnTo>
                      <a:pt x="17" y="2"/>
                    </a:lnTo>
                    <a:lnTo>
                      <a:pt x="15" y="3"/>
                    </a:lnTo>
                    <a:lnTo>
                      <a:pt x="13" y="4"/>
                    </a:lnTo>
                    <a:lnTo>
                      <a:pt x="12" y="5"/>
                    </a:lnTo>
                    <a:lnTo>
                      <a:pt x="10" y="6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7" y="9"/>
                    </a:lnTo>
                    <a:lnTo>
                      <a:pt x="5" y="11"/>
                    </a:lnTo>
                    <a:lnTo>
                      <a:pt x="4" y="12"/>
                    </a:lnTo>
                    <a:lnTo>
                      <a:pt x="3" y="14"/>
                    </a:lnTo>
                    <a:lnTo>
                      <a:pt x="3" y="15"/>
                    </a:lnTo>
                    <a:lnTo>
                      <a:pt x="2" y="17"/>
                    </a:lnTo>
                    <a:lnTo>
                      <a:pt x="1" y="19"/>
                    </a:lnTo>
                    <a:lnTo>
                      <a:pt x="1" y="20"/>
                    </a:lnTo>
                    <a:lnTo>
                      <a:pt x="0" y="22"/>
                    </a:lnTo>
                    <a:lnTo>
                      <a:pt x="0" y="24"/>
                    </a:lnTo>
                    <a:lnTo>
                      <a:pt x="0" y="26"/>
                    </a:lnTo>
                    <a:lnTo>
                      <a:pt x="0" y="28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0" y="33"/>
                    </a:lnTo>
                    <a:lnTo>
                      <a:pt x="1" y="35"/>
                    </a:lnTo>
                    <a:lnTo>
                      <a:pt x="1" y="36"/>
                    </a:lnTo>
                    <a:lnTo>
                      <a:pt x="2" y="38"/>
                    </a:lnTo>
                    <a:lnTo>
                      <a:pt x="3" y="40"/>
                    </a:lnTo>
                    <a:lnTo>
                      <a:pt x="3" y="41"/>
                    </a:lnTo>
                    <a:lnTo>
                      <a:pt x="4" y="43"/>
                    </a:lnTo>
                    <a:lnTo>
                      <a:pt x="5" y="44"/>
                    </a:lnTo>
                    <a:lnTo>
                      <a:pt x="7" y="46"/>
                    </a:lnTo>
                    <a:lnTo>
                      <a:pt x="8" y="47"/>
                    </a:lnTo>
                    <a:lnTo>
                      <a:pt x="9" y="48"/>
                    </a:lnTo>
                    <a:lnTo>
                      <a:pt x="10" y="49"/>
                    </a:lnTo>
                    <a:lnTo>
                      <a:pt x="12" y="50"/>
                    </a:lnTo>
                    <a:lnTo>
                      <a:pt x="13" y="51"/>
                    </a:lnTo>
                    <a:lnTo>
                      <a:pt x="15" y="52"/>
                    </a:lnTo>
                    <a:lnTo>
                      <a:pt x="17" y="53"/>
                    </a:lnTo>
                    <a:lnTo>
                      <a:pt x="18" y="53"/>
                    </a:lnTo>
                    <a:lnTo>
                      <a:pt x="20" y="54"/>
                    </a:lnTo>
                    <a:lnTo>
                      <a:pt x="22" y="54"/>
                    </a:lnTo>
                    <a:lnTo>
                      <a:pt x="24" y="55"/>
                    </a:lnTo>
                    <a:lnTo>
                      <a:pt x="25" y="55"/>
                    </a:lnTo>
                    <a:lnTo>
                      <a:pt x="27" y="55"/>
                    </a:lnTo>
                    <a:lnTo>
                      <a:pt x="29" y="55"/>
                    </a:lnTo>
                    <a:lnTo>
                      <a:pt x="31" y="55"/>
                    </a:lnTo>
                    <a:lnTo>
                      <a:pt x="33" y="54"/>
                    </a:lnTo>
                    <a:lnTo>
                      <a:pt x="34" y="54"/>
                    </a:lnTo>
                    <a:lnTo>
                      <a:pt x="36" y="53"/>
                    </a:lnTo>
                    <a:lnTo>
                      <a:pt x="38" y="53"/>
                    </a:lnTo>
                    <a:lnTo>
                      <a:pt x="39" y="52"/>
                    </a:lnTo>
                    <a:lnTo>
                      <a:pt x="41" y="51"/>
                    </a:lnTo>
                    <a:lnTo>
                      <a:pt x="42" y="50"/>
                    </a:lnTo>
                    <a:lnTo>
                      <a:pt x="44" y="49"/>
                    </a:lnTo>
                    <a:lnTo>
                      <a:pt x="45" y="48"/>
                    </a:lnTo>
                    <a:lnTo>
                      <a:pt x="47" y="47"/>
                    </a:lnTo>
                    <a:lnTo>
                      <a:pt x="48" y="46"/>
                    </a:lnTo>
                    <a:lnTo>
                      <a:pt x="49" y="44"/>
                    </a:lnTo>
                    <a:lnTo>
                      <a:pt x="50" y="43"/>
                    </a:lnTo>
                    <a:lnTo>
                      <a:pt x="51" y="41"/>
                    </a:lnTo>
                    <a:lnTo>
                      <a:pt x="52" y="40"/>
                    </a:lnTo>
                    <a:lnTo>
                      <a:pt x="52" y="38"/>
                    </a:lnTo>
                    <a:lnTo>
                      <a:pt x="53" y="36"/>
                    </a:lnTo>
                    <a:lnTo>
                      <a:pt x="54" y="35"/>
                    </a:lnTo>
                    <a:lnTo>
                      <a:pt x="54" y="33"/>
                    </a:lnTo>
                    <a:lnTo>
                      <a:pt x="54" y="31"/>
                    </a:lnTo>
                    <a:lnTo>
                      <a:pt x="55" y="29"/>
                    </a:lnTo>
                    <a:lnTo>
                      <a:pt x="55" y="28"/>
                    </a:lnTo>
                  </a:path>
                </a:pathLst>
              </a:custGeom>
              <a:solidFill>
                <a:schemeClr val="bg1"/>
              </a:solidFill>
              <a:ln w="6350" cmpd="sng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n-US" sz="2000">
                  <a:latin typeface="+mj-lt"/>
                </a:endParaRPr>
              </a:p>
            </p:txBody>
          </p:sp>
        </p:grp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1E0E4880-BE52-78E9-B235-DF06FDE5B006}"/>
              </a:ext>
            </a:extLst>
          </p:cNvPr>
          <p:cNvGrpSpPr>
            <a:grpSpLocks noChangeAspect="1"/>
          </p:cNvGrpSpPr>
          <p:nvPr/>
        </p:nvGrpSpPr>
        <p:grpSpPr>
          <a:xfrm>
            <a:off x="6436576" y="2644451"/>
            <a:ext cx="3735077" cy="4114800"/>
            <a:chOff x="1004769" y="1962063"/>
            <a:chExt cx="3527573" cy="3886200"/>
          </a:xfrm>
        </p:grpSpPr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08B976B6-8170-BCDE-8562-A7ACB406E7C3}"/>
                </a:ext>
              </a:extLst>
            </p:cNvPr>
            <p:cNvGrpSpPr/>
            <p:nvPr/>
          </p:nvGrpSpPr>
          <p:grpSpPr>
            <a:xfrm>
              <a:off x="1004769" y="1962063"/>
              <a:ext cx="3527573" cy="3886200"/>
              <a:chOff x="6818716" y="1770994"/>
              <a:chExt cx="3527573" cy="3886200"/>
            </a:xfrm>
          </p:grpSpPr>
          <p:grpSp>
            <p:nvGrpSpPr>
              <p:cNvPr id="139" name="Group 138">
                <a:extLst>
                  <a:ext uri="{FF2B5EF4-FFF2-40B4-BE49-F238E27FC236}">
                    <a16:creationId xmlns:a16="http://schemas.microsoft.com/office/drawing/2014/main" id="{612446F5-A81B-EB2D-6703-C878BB8581F7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818716" y="1770994"/>
                <a:ext cx="3527573" cy="3886200"/>
                <a:chOff x="6387530" y="2010059"/>
                <a:chExt cx="3320069" cy="3657600"/>
              </a:xfrm>
            </p:grpSpPr>
            <p:sp>
              <p:nvSpPr>
                <p:cNvPr id="141" name="Arc 140">
                  <a:extLst>
                    <a:ext uri="{FF2B5EF4-FFF2-40B4-BE49-F238E27FC236}">
                      <a16:creationId xmlns:a16="http://schemas.microsoft.com/office/drawing/2014/main" id="{6560AF49-3E2F-C020-F697-70B93B870B35}"/>
                    </a:ext>
                  </a:extLst>
                </p:cNvPr>
                <p:cNvSpPr/>
                <p:nvPr/>
              </p:nvSpPr>
              <p:spPr>
                <a:xfrm>
                  <a:off x="7741474" y="3701533"/>
                  <a:ext cx="1966125" cy="1966126"/>
                </a:xfrm>
                <a:prstGeom prst="arc">
                  <a:avLst>
                    <a:gd name="adj1" fmla="val 16179356"/>
                    <a:gd name="adj2" fmla="val 17206609"/>
                  </a:avLst>
                </a:prstGeom>
                <a:noFill/>
                <a:ln w="6350">
                  <a:solidFill>
                    <a:srgbClr val="0000FF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142" name="Arc 141">
                  <a:extLst>
                    <a:ext uri="{FF2B5EF4-FFF2-40B4-BE49-F238E27FC236}">
                      <a16:creationId xmlns:a16="http://schemas.microsoft.com/office/drawing/2014/main" id="{8E1D91BC-A9A9-577E-83AD-4A64E7D67195}"/>
                    </a:ext>
                  </a:extLst>
                </p:cNvPr>
                <p:cNvSpPr/>
                <p:nvPr/>
              </p:nvSpPr>
              <p:spPr>
                <a:xfrm>
                  <a:off x="6387530" y="2010059"/>
                  <a:ext cx="1966125" cy="1966126"/>
                </a:xfrm>
                <a:prstGeom prst="arc">
                  <a:avLst>
                    <a:gd name="adj1" fmla="val 5948"/>
                    <a:gd name="adj2" fmla="val 1014158"/>
                  </a:avLst>
                </a:prstGeom>
                <a:noFill/>
                <a:ln w="6350">
                  <a:solidFill>
                    <a:srgbClr val="0000FF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143" name="Straight Connector 295">
                  <a:extLst>
                    <a:ext uri="{FF2B5EF4-FFF2-40B4-BE49-F238E27FC236}">
                      <a16:creationId xmlns:a16="http://schemas.microsoft.com/office/drawing/2014/main" id="{1A72536D-09AD-C5D6-5C8E-7948F0AA58A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390077" y="2701780"/>
                  <a:ext cx="0" cy="2249091"/>
                </a:xfrm>
                <a:prstGeom prst="line">
                  <a:avLst/>
                </a:prstGeom>
                <a:noFill/>
                <a:ln w="12700">
                  <a:solidFill>
                    <a:srgbClr val="C00000"/>
                  </a:solidFill>
                  <a:prstDash val="lgDash"/>
                  <a:bevel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000">
                    <a:latin typeface="+mj-lt"/>
                  </a:endParaRPr>
                </a:p>
              </p:txBody>
            </p:sp>
            <p:sp>
              <p:nvSpPr>
                <p:cNvPr id="144" name="Straight Connector 290">
                  <a:extLst>
                    <a:ext uri="{FF2B5EF4-FFF2-40B4-BE49-F238E27FC236}">
                      <a16:creationId xmlns:a16="http://schemas.microsoft.com/office/drawing/2014/main" id="{7738941E-3E6C-4503-04B3-16ED9FD9354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206552" y="4690096"/>
                  <a:ext cx="1925510" cy="0"/>
                </a:xfrm>
                <a:prstGeom prst="line">
                  <a:avLst/>
                </a:prstGeom>
                <a:noFill/>
                <a:ln w="12700">
                  <a:solidFill>
                    <a:srgbClr val="C00000"/>
                  </a:solidFill>
                  <a:prstDash val="lgDash"/>
                  <a:bevel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000" dirty="0">
                    <a:latin typeface="+mj-lt"/>
                  </a:endParaRPr>
                </a:p>
              </p:txBody>
            </p:sp>
            <p:sp>
              <p:nvSpPr>
                <p:cNvPr id="145" name="Rectangle 58">
                  <a:extLst>
                    <a:ext uri="{FF2B5EF4-FFF2-40B4-BE49-F238E27FC236}">
                      <a16:creationId xmlns:a16="http://schemas.microsoft.com/office/drawing/2014/main" id="{24D2836E-D590-C6C5-13F1-A4C5872AF1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981947" y="3029499"/>
                  <a:ext cx="212309" cy="2735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SimSun" panose="02010600030101010101" pitchFamily="2" charset="-122"/>
                      <a:sym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SimSun" panose="02010600030101010101" pitchFamily="2" charset="-122"/>
                      <a:sym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SimSun" panose="02010600030101010101" pitchFamily="2" charset="-122"/>
                      <a:sym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SimSun" panose="02010600030101010101" pitchFamily="2" charset="-122"/>
                      <a:sym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SimSun" panose="02010600030101010101" pitchFamily="2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SimSun" panose="02010600030101010101" pitchFamily="2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SimSun" panose="02010600030101010101" pitchFamily="2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SimSun" panose="02010600030101010101" pitchFamily="2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SimSun" panose="02010600030101010101" pitchFamily="2" charset="-122"/>
                      <a:sym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r>
                    <a:rPr lang="en-US" altLang="en-US" sz="2000" b="1" i="1" dirty="0">
                      <a:solidFill>
                        <a:srgbClr val="FF0000"/>
                      </a:solidFill>
                      <a:latin typeface="+mj-lt"/>
                      <a:sym typeface="Arial" panose="020B0604020202020204" pitchFamily="34" charset="0"/>
                    </a:rPr>
                    <a:t>T</a:t>
                  </a:r>
                  <a:r>
                    <a:rPr lang="en-US" altLang="en-US" sz="2000" b="1" i="1" baseline="-25000" dirty="0">
                      <a:solidFill>
                        <a:srgbClr val="FF0000"/>
                      </a:solidFill>
                      <a:latin typeface="+mj-lt"/>
                      <a:sym typeface="Arial" panose="020B0604020202020204" pitchFamily="34" charset="0"/>
                    </a:rPr>
                    <a:t>N</a:t>
                  </a:r>
                  <a:endParaRPr lang="en-US" altLang="en-US" sz="2000" b="1" i="1" baseline="-25000" dirty="0">
                    <a:latin typeface="+mj-lt"/>
                    <a:sym typeface="Arial" panose="020B0604020202020204" pitchFamily="34" charset="0"/>
                  </a:endParaRPr>
                </a:p>
              </p:txBody>
            </p:sp>
            <p:grpSp>
              <p:nvGrpSpPr>
                <p:cNvPr id="146" name="Group 145">
                  <a:extLst>
                    <a:ext uri="{FF2B5EF4-FFF2-40B4-BE49-F238E27FC236}">
                      <a16:creationId xmlns:a16="http://schemas.microsoft.com/office/drawing/2014/main" id="{DDDACAC9-D797-195A-8FF2-F95156086266}"/>
                    </a:ext>
                  </a:extLst>
                </p:cNvPr>
                <p:cNvGrpSpPr/>
                <p:nvPr/>
              </p:nvGrpSpPr>
              <p:grpSpPr>
                <a:xfrm>
                  <a:off x="7335480" y="2949155"/>
                  <a:ext cx="100584" cy="100584"/>
                  <a:chOff x="7311415" y="2915464"/>
                  <a:chExt cx="157321" cy="157290"/>
                </a:xfrm>
              </p:grpSpPr>
              <p:sp>
                <p:nvSpPr>
                  <p:cNvPr id="161" name="Line 67">
                    <a:extLst>
                      <a:ext uri="{FF2B5EF4-FFF2-40B4-BE49-F238E27FC236}">
                        <a16:creationId xmlns:a16="http://schemas.microsoft.com/office/drawing/2014/main" id="{92E9FC6D-F36A-21A2-05D4-DA152B9EAAE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311415" y="2915464"/>
                    <a:ext cx="157321" cy="157290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bevel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2000">
                      <a:latin typeface="+mj-lt"/>
                    </a:endParaRPr>
                  </a:p>
                </p:txBody>
              </p:sp>
              <p:sp>
                <p:nvSpPr>
                  <p:cNvPr id="162" name="Line 68">
                    <a:extLst>
                      <a:ext uri="{FF2B5EF4-FFF2-40B4-BE49-F238E27FC236}">
                        <a16:creationId xmlns:a16="http://schemas.microsoft.com/office/drawing/2014/main" id="{63E2CD76-D637-9F3D-637A-396494F84C8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311415" y="2915464"/>
                    <a:ext cx="157321" cy="157290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bevel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2000">
                      <a:latin typeface="+mj-lt"/>
                    </a:endParaRPr>
                  </a:p>
                </p:txBody>
              </p:sp>
              <p:sp>
                <p:nvSpPr>
                  <p:cNvPr id="163" name="Line 69">
                    <a:extLst>
                      <a:ext uri="{FF2B5EF4-FFF2-40B4-BE49-F238E27FC236}">
                        <a16:creationId xmlns:a16="http://schemas.microsoft.com/office/drawing/2014/main" id="{C270DF08-BC31-7D6D-9C0C-91637AC474E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7311415" y="2915464"/>
                    <a:ext cx="157321" cy="157290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bevel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2000">
                      <a:latin typeface="+mj-lt"/>
                    </a:endParaRPr>
                  </a:p>
                </p:txBody>
              </p:sp>
              <p:sp>
                <p:nvSpPr>
                  <p:cNvPr id="164" name="Line 70">
                    <a:extLst>
                      <a:ext uri="{FF2B5EF4-FFF2-40B4-BE49-F238E27FC236}">
                        <a16:creationId xmlns:a16="http://schemas.microsoft.com/office/drawing/2014/main" id="{AC5BB8FC-F480-3F58-A2AB-45A769B431E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311415" y="2915464"/>
                    <a:ext cx="157321" cy="157290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bevel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2000">
                      <a:latin typeface="+mj-lt"/>
                    </a:endParaRPr>
                  </a:p>
                </p:txBody>
              </p:sp>
            </p:grpSp>
            <p:grpSp>
              <p:nvGrpSpPr>
                <p:cNvPr id="147" name="Group 146">
                  <a:extLst>
                    <a:ext uri="{FF2B5EF4-FFF2-40B4-BE49-F238E27FC236}">
                      <a16:creationId xmlns:a16="http://schemas.microsoft.com/office/drawing/2014/main" id="{F4E7AF9C-37AD-5764-7D5D-52FA4030F02C}"/>
                    </a:ext>
                  </a:extLst>
                </p:cNvPr>
                <p:cNvGrpSpPr/>
                <p:nvPr/>
              </p:nvGrpSpPr>
              <p:grpSpPr>
                <a:xfrm>
                  <a:off x="8678330" y="4644105"/>
                  <a:ext cx="100584" cy="100584"/>
                  <a:chOff x="8654265" y="4610414"/>
                  <a:chExt cx="157321" cy="157290"/>
                </a:xfrm>
              </p:grpSpPr>
              <p:sp>
                <p:nvSpPr>
                  <p:cNvPr id="157" name="Line 71">
                    <a:extLst>
                      <a:ext uri="{FF2B5EF4-FFF2-40B4-BE49-F238E27FC236}">
                        <a16:creationId xmlns:a16="http://schemas.microsoft.com/office/drawing/2014/main" id="{083F98FA-E0F3-4569-96E4-A12DAF3ED0E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654265" y="4610414"/>
                    <a:ext cx="157321" cy="157290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bevel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2000">
                      <a:latin typeface="+mj-lt"/>
                    </a:endParaRPr>
                  </a:p>
                </p:txBody>
              </p:sp>
              <p:sp>
                <p:nvSpPr>
                  <p:cNvPr id="158" name="Line 72">
                    <a:extLst>
                      <a:ext uri="{FF2B5EF4-FFF2-40B4-BE49-F238E27FC236}">
                        <a16:creationId xmlns:a16="http://schemas.microsoft.com/office/drawing/2014/main" id="{9CDDE73D-A877-D894-6CBA-264F213C9B9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654265" y="4610414"/>
                    <a:ext cx="157321" cy="157290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bevel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2000">
                      <a:latin typeface="+mj-lt"/>
                    </a:endParaRPr>
                  </a:p>
                </p:txBody>
              </p:sp>
              <p:sp>
                <p:nvSpPr>
                  <p:cNvPr id="159" name="Line 73">
                    <a:extLst>
                      <a:ext uri="{FF2B5EF4-FFF2-40B4-BE49-F238E27FC236}">
                        <a16:creationId xmlns:a16="http://schemas.microsoft.com/office/drawing/2014/main" id="{134985FC-8004-EAE5-A59C-A6DB2DC5116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8654265" y="4610414"/>
                    <a:ext cx="157321" cy="157290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bevel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2000">
                      <a:latin typeface="+mj-lt"/>
                    </a:endParaRPr>
                  </a:p>
                </p:txBody>
              </p:sp>
              <p:sp>
                <p:nvSpPr>
                  <p:cNvPr id="160" name="Line 74">
                    <a:extLst>
                      <a:ext uri="{FF2B5EF4-FFF2-40B4-BE49-F238E27FC236}">
                        <a16:creationId xmlns:a16="http://schemas.microsoft.com/office/drawing/2014/main" id="{62892AF9-B3FC-03A6-546E-1F3EE92F7F4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654265" y="4610414"/>
                    <a:ext cx="157321" cy="157290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bevel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2000">
                      <a:latin typeface="+mj-lt"/>
                    </a:endParaRPr>
                  </a:p>
                </p:txBody>
              </p:sp>
            </p:grpSp>
            <p:sp>
              <p:nvSpPr>
                <p:cNvPr id="148" name="Rectangle 81">
                  <a:extLst>
                    <a:ext uri="{FF2B5EF4-FFF2-40B4-BE49-F238E27FC236}">
                      <a16:creationId xmlns:a16="http://schemas.microsoft.com/office/drawing/2014/main" id="{4AEC148F-CF27-FA50-20B8-BAEB8DF51E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938505" y="4703069"/>
                  <a:ext cx="186661" cy="2735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SimSun" panose="02010600030101010101" pitchFamily="2" charset="-122"/>
                      <a:sym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SimSun" panose="02010600030101010101" pitchFamily="2" charset="-122"/>
                      <a:sym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SimSun" panose="02010600030101010101" pitchFamily="2" charset="-122"/>
                      <a:sym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SimSun" panose="02010600030101010101" pitchFamily="2" charset="-122"/>
                      <a:sym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SimSun" panose="02010600030101010101" pitchFamily="2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SimSun" panose="02010600030101010101" pitchFamily="2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SimSun" panose="02010600030101010101" pitchFamily="2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SimSun" panose="02010600030101010101" pitchFamily="2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SimSun" panose="02010600030101010101" pitchFamily="2" charset="-122"/>
                      <a:sym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r>
                    <a:rPr lang="en-US" altLang="en-US" sz="2000" b="1" i="1" dirty="0">
                      <a:solidFill>
                        <a:srgbClr val="FF0000"/>
                      </a:solidFill>
                      <a:latin typeface="+mj-lt"/>
                      <a:sym typeface="Arial" panose="020B0604020202020204" pitchFamily="34" charset="0"/>
                    </a:rPr>
                    <a:t>T</a:t>
                  </a:r>
                  <a:r>
                    <a:rPr lang="en-US" altLang="en-US" sz="2000" b="1" i="1" baseline="-25000" dirty="0">
                      <a:solidFill>
                        <a:srgbClr val="FF0000"/>
                      </a:solidFill>
                      <a:latin typeface="+mj-lt"/>
                      <a:sym typeface="Arial" panose="020B0604020202020204" pitchFamily="34" charset="0"/>
                    </a:rPr>
                    <a:t>E</a:t>
                  </a:r>
                  <a:endParaRPr lang="en-US" altLang="en-US" sz="2000" b="1" i="1" baseline="-25000" dirty="0">
                    <a:latin typeface="+mj-lt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9" name="Straight Connector 290">
                  <a:extLst>
                    <a:ext uri="{FF2B5EF4-FFF2-40B4-BE49-F238E27FC236}">
                      <a16:creationId xmlns:a16="http://schemas.microsoft.com/office/drawing/2014/main" id="{B43DF8BA-ED4F-44AE-0B34-C3315DEFB67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031815" y="2994108"/>
                  <a:ext cx="1709061" cy="0"/>
                </a:xfrm>
                <a:prstGeom prst="line">
                  <a:avLst/>
                </a:prstGeom>
                <a:noFill/>
                <a:ln w="6350">
                  <a:solidFill>
                    <a:srgbClr val="C00000"/>
                  </a:solidFill>
                  <a:prstDash val="lgDash"/>
                  <a:bevel/>
                  <a:headEnd type="none" w="med" len="lg"/>
                  <a:tailEnd type="none" w="lg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000" dirty="0">
                    <a:latin typeface="+mj-lt"/>
                  </a:endParaRPr>
                </a:p>
              </p:txBody>
            </p:sp>
            <p:sp>
              <p:nvSpPr>
                <p:cNvPr id="150" name="Straight Connector 295">
                  <a:extLst>
                    <a:ext uri="{FF2B5EF4-FFF2-40B4-BE49-F238E27FC236}">
                      <a16:creationId xmlns:a16="http://schemas.microsoft.com/office/drawing/2014/main" id="{5070B144-BBA8-D9B5-C535-569ADF49236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8723828" y="3562393"/>
                  <a:ext cx="0" cy="1567588"/>
                </a:xfrm>
                <a:prstGeom prst="line">
                  <a:avLst/>
                </a:prstGeom>
                <a:noFill/>
                <a:ln w="6350">
                  <a:solidFill>
                    <a:srgbClr val="C00000"/>
                  </a:solidFill>
                  <a:prstDash val="lgDash"/>
                  <a:bevel/>
                  <a:headEnd type="none" w="lg" len="lg"/>
                  <a:tailEnd type="none" w="med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000">
                    <a:latin typeface="+mj-lt"/>
                  </a:endParaRPr>
                </a:p>
              </p:txBody>
            </p:sp>
            <p:sp>
              <p:nvSpPr>
                <p:cNvPr id="151" name="Straight Connector 290">
                  <a:extLst>
                    <a:ext uri="{FF2B5EF4-FFF2-40B4-BE49-F238E27FC236}">
                      <a16:creationId xmlns:a16="http://schemas.microsoft.com/office/drawing/2014/main" id="{AFB8A718-F12A-52A1-72FD-DD5F7095360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960000" flipH="1">
                  <a:off x="6899036" y="3226763"/>
                  <a:ext cx="2527244" cy="0"/>
                </a:xfrm>
                <a:prstGeom prst="line">
                  <a:avLst/>
                </a:prstGeom>
                <a:noFill/>
                <a:ln w="6350">
                  <a:solidFill>
                    <a:srgbClr val="0000FF"/>
                  </a:solidFill>
                  <a:prstDash val="lgDash"/>
                  <a:bevel/>
                  <a:headEnd type="arrow" w="med" len="lg"/>
                  <a:tailEnd type="none" w="lg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000" dirty="0">
                    <a:latin typeface="+mj-lt"/>
                  </a:endParaRPr>
                </a:p>
              </p:txBody>
            </p:sp>
            <p:sp>
              <p:nvSpPr>
                <p:cNvPr id="152" name="Straight Connector 295">
                  <a:extLst>
                    <a:ext uri="{FF2B5EF4-FFF2-40B4-BE49-F238E27FC236}">
                      <a16:creationId xmlns:a16="http://schemas.microsoft.com/office/drawing/2014/main" id="{C5D335E7-F996-D33D-2F86-83691B9FDF7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960000" flipV="1">
                  <a:off x="8876105" y="3213306"/>
                  <a:ext cx="0" cy="1941172"/>
                </a:xfrm>
                <a:prstGeom prst="line">
                  <a:avLst/>
                </a:prstGeom>
                <a:noFill/>
                <a:ln w="6350">
                  <a:solidFill>
                    <a:srgbClr val="0000FF"/>
                  </a:solidFill>
                  <a:prstDash val="lgDash"/>
                  <a:bevel/>
                  <a:headEnd type="none" w="lg" len="med"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000" dirty="0">
                    <a:latin typeface="+mj-lt"/>
                  </a:endParaRPr>
                </a:p>
              </p:txBody>
            </p:sp>
            <p:sp>
              <p:nvSpPr>
                <p:cNvPr id="153" name="Rectangle 58">
                  <a:extLst>
                    <a:ext uri="{FF2B5EF4-FFF2-40B4-BE49-F238E27FC236}">
                      <a16:creationId xmlns:a16="http://schemas.microsoft.com/office/drawing/2014/main" id="{1DF42AEC-F6D0-2226-2A4D-5AFF1B5F28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260837" y="3154040"/>
                  <a:ext cx="118267" cy="2735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SimSun" panose="02010600030101010101" pitchFamily="2" charset="-122"/>
                      <a:sym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SimSun" panose="02010600030101010101" pitchFamily="2" charset="-122"/>
                      <a:sym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SimSun" panose="02010600030101010101" pitchFamily="2" charset="-122"/>
                      <a:sym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SimSun" panose="02010600030101010101" pitchFamily="2" charset="-122"/>
                      <a:sym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SimSun" panose="02010600030101010101" pitchFamily="2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SimSun" panose="02010600030101010101" pitchFamily="2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SimSun" panose="02010600030101010101" pitchFamily="2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SimSun" panose="02010600030101010101" pitchFamily="2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SimSun" panose="02010600030101010101" pitchFamily="2" charset="-122"/>
                      <a:sym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r>
                    <a:rPr lang="en-US" altLang="en-US" sz="2000" dirty="0">
                      <a:solidFill>
                        <a:srgbClr val="0000FF"/>
                      </a:solidFill>
                      <a:latin typeface="+mj-lt"/>
                      <a:sym typeface="Arial" panose="020B0604020202020204" pitchFamily="34" charset="0"/>
                    </a:rPr>
                    <a:t>P</a:t>
                  </a:r>
                </a:p>
              </p:txBody>
            </p:sp>
            <p:sp>
              <p:nvSpPr>
                <p:cNvPr id="154" name="Oval 153">
                  <a:extLst>
                    <a:ext uri="{FF2B5EF4-FFF2-40B4-BE49-F238E27FC236}">
                      <a16:creationId xmlns:a16="http://schemas.microsoft.com/office/drawing/2014/main" id="{C9BD1B09-5F84-F115-CFA7-608CCBAA44D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030828" y="3451552"/>
                  <a:ext cx="82297" cy="8229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155" name="Rectangle 58">
                  <a:extLst>
                    <a:ext uri="{FF2B5EF4-FFF2-40B4-BE49-F238E27FC236}">
                      <a16:creationId xmlns:a16="http://schemas.microsoft.com/office/drawing/2014/main" id="{7D530513-4FBC-8355-4CA8-5A204070A5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72657" y="2610599"/>
                  <a:ext cx="262180" cy="2735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SimSun" panose="02010600030101010101" pitchFamily="2" charset="-122"/>
                      <a:sym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SimSun" panose="02010600030101010101" pitchFamily="2" charset="-122"/>
                      <a:sym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SimSun" panose="02010600030101010101" pitchFamily="2" charset="-122"/>
                      <a:sym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SimSun" panose="02010600030101010101" pitchFamily="2" charset="-122"/>
                      <a:sym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SimSun" panose="02010600030101010101" pitchFamily="2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SimSun" panose="02010600030101010101" pitchFamily="2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SimSun" panose="02010600030101010101" pitchFamily="2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SimSun" panose="02010600030101010101" pitchFamily="2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SimSun" panose="02010600030101010101" pitchFamily="2" charset="-122"/>
                      <a:sym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r>
                    <a:rPr lang="en-US" altLang="en-US" sz="2000" dirty="0" err="1">
                      <a:solidFill>
                        <a:srgbClr val="0000FF"/>
                      </a:solidFill>
                      <a:latin typeface="GreekC_IV50" panose="00000400000000000000" pitchFamily="2" charset="0"/>
                      <a:cs typeface="GreekC_IV50" panose="00000400000000000000" pitchFamily="2" charset="0"/>
                      <a:sym typeface="Arial" panose="020B0604020202020204" pitchFamily="34" charset="0"/>
                    </a:rPr>
                    <a:t>g</a:t>
                  </a:r>
                  <a:r>
                    <a:rPr lang="en-US" altLang="en-US" sz="2000" baseline="-25000" dirty="0" err="1">
                      <a:solidFill>
                        <a:srgbClr val="0000FF"/>
                      </a:solidFill>
                      <a:latin typeface="+mn-lt"/>
                      <a:cs typeface="GreekC_IV50" panose="00000400000000000000" pitchFamily="2" charset="0"/>
                      <a:sym typeface="Arial" panose="020B0604020202020204" pitchFamily="34" charset="0"/>
                    </a:rPr>
                    <a:t>N</a:t>
                  </a:r>
                  <a:endParaRPr lang="en-US" altLang="en-US" sz="2000" baseline="-25000" dirty="0">
                    <a:solidFill>
                      <a:srgbClr val="0000FF"/>
                    </a:solidFill>
                    <a:latin typeface="+mn-lt"/>
                    <a:cs typeface="GreekC_IV50" panose="00000400000000000000" pitchFamily="2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6" name="Rectangle 58">
                  <a:extLst>
                    <a:ext uri="{FF2B5EF4-FFF2-40B4-BE49-F238E27FC236}">
                      <a16:creationId xmlns:a16="http://schemas.microsoft.com/office/drawing/2014/main" id="{BF9E0739-0ED7-1A43-3961-F3DF351E84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38401" y="3910999"/>
                  <a:ext cx="237957" cy="2735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SimSun" panose="02010600030101010101" pitchFamily="2" charset="-122"/>
                      <a:sym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SimSun" panose="02010600030101010101" pitchFamily="2" charset="-122"/>
                      <a:sym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SimSun" panose="02010600030101010101" pitchFamily="2" charset="-122"/>
                      <a:sym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SimSun" panose="02010600030101010101" pitchFamily="2" charset="-122"/>
                      <a:sym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SimSun" panose="02010600030101010101" pitchFamily="2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SimSun" panose="02010600030101010101" pitchFamily="2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SimSun" panose="02010600030101010101" pitchFamily="2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SimSun" panose="02010600030101010101" pitchFamily="2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SimSun" panose="02010600030101010101" pitchFamily="2" charset="-122"/>
                      <a:sym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r>
                    <a:rPr lang="en-US" altLang="en-US" sz="2000" dirty="0" err="1">
                      <a:solidFill>
                        <a:srgbClr val="0000FF"/>
                      </a:solidFill>
                      <a:latin typeface="GreekC_IV50" panose="00000400000000000000" pitchFamily="2" charset="0"/>
                      <a:cs typeface="GreekC_IV50" panose="00000400000000000000" pitchFamily="2" charset="0"/>
                      <a:sym typeface="Arial" panose="020B0604020202020204" pitchFamily="34" charset="0"/>
                    </a:rPr>
                    <a:t>g</a:t>
                  </a:r>
                  <a:r>
                    <a:rPr lang="en-US" altLang="en-US" sz="2000" baseline="-25000" dirty="0" err="1">
                      <a:solidFill>
                        <a:srgbClr val="0000FF"/>
                      </a:solidFill>
                      <a:latin typeface="+mj-lt"/>
                      <a:cs typeface="GreekC_IV50" panose="00000400000000000000" pitchFamily="2" charset="0"/>
                      <a:sym typeface="Arial" panose="020B0604020202020204" pitchFamily="34" charset="0"/>
                    </a:rPr>
                    <a:t>E</a:t>
                  </a:r>
                  <a:endParaRPr lang="en-US" altLang="en-US" sz="2000" baseline="-25000" dirty="0">
                    <a:solidFill>
                      <a:srgbClr val="0000FF"/>
                    </a:solidFill>
                    <a:latin typeface="+mj-lt"/>
                    <a:cs typeface="GreekC_IV50" panose="00000400000000000000" pitchFamily="2" charset="0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A327B4C7-DF66-F9A6-E19E-09DE286D3385}"/>
                  </a:ext>
                </a:extLst>
              </p:cNvPr>
              <p:cNvSpPr txBox="1"/>
              <p:nvPr/>
            </p:nvSpPr>
            <p:spPr>
              <a:xfrm rot="16200000">
                <a:off x="7300806" y="3615282"/>
                <a:ext cx="805724" cy="3778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FF0000"/>
                    </a:solidFill>
                  </a:rPr>
                  <a:t>Grid N</a:t>
                </a:r>
              </a:p>
            </p:txBody>
          </p:sp>
        </p:grp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8ED8CB2C-E2A1-2625-0204-B756DF21C485}"/>
                </a:ext>
              </a:extLst>
            </p:cNvPr>
            <p:cNvSpPr txBox="1"/>
            <p:nvPr/>
          </p:nvSpPr>
          <p:spPr>
            <a:xfrm>
              <a:off x="2285732" y="4822008"/>
              <a:ext cx="767874" cy="3778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Grid E</a:t>
              </a:r>
            </a:p>
          </p:txBody>
        </p:sp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1DC581F4-736E-8275-9861-FEB89C510405}"/>
              </a:ext>
            </a:extLst>
          </p:cNvPr>
          <p:cNvGrpSpPr/>
          <p:nvPr/>
        </p:nvGrpSpPr>
        <p:grpSpPr>
          <a:xfrm rot="11563249" flipH="1">
            <a:off x="3410093" y="2900328"/>
            <a:ext cx="4573873" cy="2218321"/>
            <a:chOff x="3111267" y="2096756"/>
            <a:chExt cx="5514472" cy="2479173"/>
          </a:xfrm>
        </p:grpSpPr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9C5B1000-4284-CC40-C568-B77C3B206FCD}"/>
                </a:ext>
              </a:extLst>
            </p:cNvPr>
            <p:cNvSpPr/>
            <p:nvPr/>
          </p:nvSpPr>
          <p:spPr>
            <a:xfrm>
              <a:off x="3975798" y="2096756"/>
              <a:ext cx="3285811" cy="756727"/>
            </a:xfrm>
            <a:custGeom>
              <a:avLst/>
              <a:gdLst>
                <a:gd name="connsiteX0" fmla="*/ 0 w 3285811"/>
                <a:gd name="connsiteY0" fmla="*/ 371789 h 736879"/>
                <a:gd name="connsiteX1" fmla="*/ 334945 w 3285811"/>
                <a:gd name="connsiteY1" fmla="*/ 211015 h 736879"/>
                <a:gd name="connsiteX2" fmla="*/ 894303 w 3285811"/>
                <a:gd name="connsiteY2" fmla="*/ 90435 h 736879"/>
                <a:gd name="connsiteX3" fmla="*/ 1369925 w 3285811"/>
                <a:gd name="connsiteY3" fmla="*/ 40193 h 736879"/>
                <a:gd name="connsiteX4" fmla="*/ 2130250 w 3285811"/>
                <a:gd name="connsiteY4" fmla="*/ 70339 h 736879"/>
                <a:gd name="connsiteX5" fmla="*/ 2783393 w 3285811"/>
                <a:gd name="connsiteY5" fmla="*/ 164123 h 736879"/>
                <a:gd name="connsiteX6" fmla="*/ 2833635 w 3285811"/>
                <a:gd name="connsiteY6" fmla="*/ 194268 h 736879"/>
                <a:gd name="connsiteX7" fmla="*/ 2662813 w 3285811"/>
                <a:gd name="connsiteY7" fmla="*/ 0 h 736879"/>
                <a:gd name="connsiteX8" fmla="*/ 3285811 w 3285811"/>
                <a:gd name="connsiteY8" fmla="*/ 371789 h 736879"/>
                <a:gd name="connsiteX9" fmla="*/ 2518787 w 3285811"/>
                <a:gd name="connsiteY9" fmla="*/ 385187 h 736879"/>
                <a:gd name="connsiteX10" fmla="*/ 2776694 w 3285811"/>
                <a:gd name="connsiteY10" fmla="*/ 278004 h 736879"/>
                <a:gd name="connsiteX11" fmla="*/ 2411604 w 3285811"/>
                <a:gd name="connsiteY11" fmla="*/ 271306 h 736879"/>
                <a:gd name="connsiteX12" fmla="*/ 1828800 w 3285811"/>
                <a:gd name="connsiteY12" fmla="*/ 284703 h 736879"/>
                <a:gd name="connsiteX13" fmla="*/ 1212501 w 3285811"/>
                <a:gd name="connsiteY13" fmla="*/ 371789 h 736879"/>
                <a:gd name="connsiteX14" fmla="*/ 763675 w 3285811"/>
                <a:gd name="connsiteY14" fmla="*/ 492369 h 736879"/>
                <a:gd name="connsiteX15" fmla="*/ 311499 w 3285811"/>
                <a:gd name="connsiteY15" fmla="*/ 643095 h 736879"/>
                <a:gd name="connsiteX16" fmla="*/ 150725 w 3285811"/>
                <a:gd name="connsiteY16" fmla="*/ 736879 h 736879"/>
                <a:gd name="connsiteX17" fmla="*/ 224413 w 3285811"/>
                <a:gd name="connsiteY17" fmla="*/ 539262 h 736879"/>
                <a:gd name="connsiteX18" fmla="*/ 123929 w 3285811"/>
                <a:gd name="connsiteY18" fmla="*/ 418681 h 736879"/>
                <a:gd name="connsiteX19" fmla="*/ 0 w 3285811"/>
                <a:gd name="connsiteY19" fmla="*/ 371789 h 736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85811" h="736879">
                  <a:moveTo>
                    <a:pt x="0" y="371789"/>
                  </a:moveTo>
                  <a:lnTo>
                    <a:pt x="334945" y="211015"/>
                  </a:lnTo>
                  <a:lnTo>
                    <a:pt x="894303" y="90435"/>
                  </a:lnTo>
                  <a:lnTo>
                    <a:pt x="1369925" y="40193"/>
                  </a:lnTo>
                  <a:lnTo>
                    <a:pt x="2130250" y="70339"/>
                  </a:lnTo>
                  <a:lnTo>
                    <a:pt x="2783393" y="164123"/>
                  </a:lnTo>
                  <a:lnTo>
                    <a:pt x="2833635" y="194268"/>
                  </a:lnTo>
                  <a:lnTo>
                    <a:pt x="2662813" y="0"/>
                  </a:lnTo>
                  <a:lnTo>
                    <a:pt x="3285811" y="371789"/>
                  </a:lnTo>
                  <a:lnTo>
                    <a:pt x="2518787" y="385187"/>
                  </a:lnTo>
                  <a:lnTo>
                    <a:pt x="2776694" y="278004"/>
                  </a:lnTo>
                  <a:lnTo>
                    <a:pt x="2411604" y="271306"/>
                  </a:lnTo>
                  <a:lnTo>
                    <a:pt x="1828800" y="284703"/>
                  </a:lnTo>
                  <a:lnTo>
                    <a:pt x="1212501" y="371789"/>
                  </a:lnTo>
                  <a:lnTo>
                    <a:pt x="763675" y="492369"/>
                  </a:lnTo>
                  <a:lnTo>
                    <a:pt x="311499" y="643095"/>
                  </a:lnTo>
                  <a:lnTo>
                    <a:pt x="150725" y="736879"/>
                  </a:lnTo>
                  <a:lnTo>
                    <a:pt x="224413" y="539262"/>
                  </a:lnTo>
                  <a:lnTo>
                    <a:pt x="123929" y="418681"/>
                  </a:lnTo>
                  <a:lnTo>
                    <a:pt x="0" y="371789"/>
                  </a:lnTo>
                  <a:close/>
                </a:path>
              </a:pathLst>
            </a:custGeom>
            <a:gradFill flip="none" rotWithShape="1">
              <a:gsLst>
                <a:gs pos="5000">
                  <a:schemeClr val="accent1">
                    <a:lumMod val="5000"/>
                    <a:lumOff val="95000"/>
                  </a:schemeClr>
                </a:gs>
                <a:gs pos="51000">
                  <a:srgbClr val="92D050"/>
                </a:gs>
                <a:gs pos="83000">
                  <a:srgbClr val="33CC33"/>
                </a:gs>
                <a:gs pos="100000">
                  <a:srgbClr val="92D050"/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95EE2DD2-B883-725F-29D3-DF6CB090DF82}"/>
                </a:ext>
              </a:extLst>
            </p:cNvPr>
            <p:cNvGrpSpPr/>
            <p:nvPr/>
          </p:nvGrpSpPr>
          <p:grpSpPr>
            <a:xfrm>
              <a:off x="3111267" y="2152303"/>
              <a:ext cx="5514472" cy="2423626"/>
              <a:chOff x="3086600" y="2207876"/>
              <a:chExt cx="5514472" cy="2423626"/>
            </a:xfrm>
          </p:grpSpPr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27D29CFC-7AF7-0499-A0CE-80CE937BB34B}"/>
                  </a:ext>
                </a:extLst>
              </p:cNvPr>
              <p:cNvSpPr/>
              <p:nvPr/>
            </p:nvSpPr>
            <p:spPr>
              <a:xfrm rot="887978" flipV="1">
                <a:off x="6472075" y="2228789"/>
                <a:ext cx="788184" cy="416151"/>
              </a:xfrm>
              <a:custGeom>
                <a:avLst/>
                <a:gdLst>
                  <a:gd name="connsiteX0" fmla="*/ 182880 w 581297"/>
                  <a:gd name="connsiteY0" fmla="*/ 134983 h 370114"/>
                  <a:gd name="connsiteX1" fmla="*/ 0 w 581297"/>
                  <a:gd name="connsiteY1" fmla="*/ 0 h 370114"/>
                  <a:gd name="connsiteX2" fmla="*/ 581297 w 581297"/>
                  <a:gd name="connsiteY2" fmla="*/ 191588 h 370114"/>
                  <a:gd name="connsiteX3" fmla="*/ 39188 w 581297"/>
                  <a:gd name="connsiteY3" fmla="*/ 370114 h 370114"/>
                  <a:gd name="connsiteX4" fmla="*/ 219891 w 581297"/>
                  <a:gd name="connsiteY4" fmla="*/ 237308 h 370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1297" h="370114">
                    <a:moveTo>
                      <a:pt x="182880" y="134983"/>
                    </a:moveTo>
                    <a:lnTo>
                      <a:pt x="0" y="0"/>
                    </a:lnTo>
                    <a:lnTo>
                      <a:pt x="581297" y="191588"/>
                    </a:lnTo>
                    <a:lnTo>
                      <a:pt x="39188" y="370114"/>
                    </a:lnTo>
                    <a:lnTo>
                      <a:pt x="219891" y="237308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grpSp>
            <p:nvGrpSpPr>
              <p:cNvPr id="169" name="Group 168">
                <a:extLst>
                  <a:ext uri="{FF2B5EF4-FFF2-40B4-BE49-F238E27FC236}">
                    <a16:creationId xmlns:a16="http://schemas.microsoft.com/office/drawing/2014/main" id="{EF2D40C2-6C11-BE46-5C40-C2F272E10BCC}"/>
                  </a:ext>
                </a:extLst>
              </p:cNvPr>
              <p:cNvGrpSpPr/>
              <p:nvPr/>
            </p:nvGrpSpPr>
            <p:grpSpPr>
              <a:xfrm rot="434444">
                <a:off x="3086600" y="2207876"/>
                <a:ext cx="5514472" cy="2423626"/>
                <a:chOff x="3086600" y="2207876"/>
                <a:chExt cx="5514472" cy="2423626"/>
              </a:xfrm>
            </p:grpSpPr>
            <p:sp>
              <p:nvSpPr>
                <p:cNvPr id="170" name="Arc 169">
                  <a:extLst>
                    <a:ext uri="{FF2B5EF4-FFF2-40B4-BE49-F238E27FC236}">
                      <a16:creationId xmlns:a16="http://schemas.microsoft.com/office/drawing/2014/main" id="{85A6BDF0-F10F-6BA3-D082-239CE2D18799}"/>
                    </a:ext>
                  </a:extLst>
                </p:cNvPr>
                <p:cNvSpPr/>
                <p:nvPr/>
              </p:nvSpPr>
              <p:spPr>
                <a:xfrm>
                  <a:off x="3616470" y="2207876"/>
                  <a:ext cx="4984602" cy="1978147"/>
                </a:xfrm>
                <a:prstGeom prst="arc">
                  <a:avLst>
                    <a:gd name="adj1" fmla="val 11436230"/>
                    <a:gd name="adj2" fmla="val 17789290"/>
                  </a:avLst>
                </a:prstGeom>
                <a:ln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1" name="Arc 170">
                  <a:extLst>
                    <a:ext uri="{FF2B5EF4-FFF2-40B4-BE49-F238E27FC236}">
                      <a16:creationId xmlns:a16="http://schemas.microsoft.com/office/drawing/2014/main" id="{DAE4DE44-177D-6EF0-5D15-89A6C41FC7E1}"/>
                    </a:ext>
                  </a:extLst>
                </p:cNvPr>
                <p:cNvSpPr/>
                <p:nvPr/>
              </p:nvSpPr>
              <p:spPr>
                <a:xfrm rot="20584238">
                  <a:off x="3086600" y="2522395"/>
                  <a:ext cx="4990834" cy="2109107"/>
                </a:xfrm>
                <a:prstGeom prst="arc">
                  <a:avLst>
                    <a:gd name="adj1" fmla="val 12991745"/>
                    <a:gd name="adj2" fmla="val 19522723"/>
                  </a:avLst>
                </a:prstGeom>
                <a:ln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</p:grpSp>
      <p:sp>
        <p:nvSpPr>
          <p:cNvPr id="172" name="Oval 171">
            <a:extLst>
              <a:ext uri="{FF2B5EF4-FFF2-40B4-BE49-F238E27FC236}">
                <a16:creationId xmlns:a16="http://schemas.microsoft.com/office/drawing/2014/main" id="{00142900-F72F-158E-4119-5BA89E9030E2}"/>
              </a:ext>
            </a:extLst>
          </p:cNvPr>
          <p:cNvSpPr/>
          <p:nvPr/>
        </p:nvSpPr>
        <p:spPr>
          <a:xfrm rot="1347397">
            <a:off x="2218235" y="2931414"/>
            <a:ext cx="1873829" cy="1616964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64091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0746AE-DF81-EBB1-B99E-F7BFE2BD89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99369-5283-7953-AA83-B50CB2AEB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VII. Grids and PLSS Lost Corners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6554B530-6947-308B-02C8-F510201293F3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457952289"/>
              </p:ext>
            </p:extLst>
          </p:nvPr>
        </p:nvGraphicFramePr>
        <p:xfrm>
          <a:off x="6550925" y="3884279"/>
          <a:ext cx="4841706" cy="17556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1805">
                  <a:extLst>
                    <a:ext uri="{9D8B030D-6E8A-4147-A177-3AD203B41FA5}">
                      <a16:colId xmlns:a16="http://schemas.microsoft.com/office/drawing/2014/main" val="2362013046"/>
                    </a:ext>
                  </a:extLst>
                </a:gridCol>
                <a:gridCol w="1111735">
                  <a:extLst>
                    <a:ext uri="{9D8B030D-6E8A-4147-A177-3AD203B41FA5}">
                      <a16:colId xmlns:a16="http://schemas.microsoft.com/office/drawing/2014/main" val="3448391814"/>
                    </a:ext>
                  </a:extLst>
                </a:gridCol>
                <a:gridCol w="1106830">
                  <a:extLst>
                    <a:ext uri="{9D8B030D-6E8A-4147-A177-3AD203B41FA5}">
                      <a16:colId xmlns:a16="http://schemas.microsoft.com/office/drawing/2014/main" val="3454581888"/>
                    </a:ext>
                  </a:extLst>
                </a:gridCol>
                <a:gridCol w="1057699">
                  <a:extLst>
                    <a:ext uri="{9D8B030D-6E8A-4147-A177-3AD203B41FA5}">
                      <a16:colId xmlns:a16="http://schemas.microsoft.com/office/drawing/2014/main" val="4272618768"/>
                    </a:ext>
                  </a:extLst>
                </a:gridCol>
                <a:gridCol w="1163637">
                  <a:extLst>
                    <a:ext uri="{9D8B030D-6E8A-4147-A177-3AD203B41FA5}">
                      <a16:colId xmlns:a16="http://schemas.microsoft.com/office/drawing/2014/main" val="792102459"/>
                    </a:ext>
                  </a:extLst>
                </a:gridCol>
              </a:tblGrid>
              <a:tr h="135140"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ID</a:t>
                      </a:r>
                    </a:p>
                  </a:txBody>
                  <a:tcPr marL="0" marR="0" marT="9144" marB="9144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Corner</a:t>
                      </a:r>
                    </a:p>
                  </a:txBody>
                  <a:tcPr marL="0" marR="0" marT="9144" marB="9144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North (ft)</a:t>
                      </a:r>
                    </a:p>
                  </a:txBody>
                  <a:tcPr marL="0" marR="0" marT="9144" marB="9144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East (ft)</a:t>
                      </a:r>
                    </a:p>
                  </a:txBody>
                  <a:tcPr marL="0" marR="0" marT="9144" marB="9144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latin typeface="GreekC_IV25" panose="00000400000000000000" pitchFamily="2" charset="0"/>
                          <a:cs typeface="GreekC_IV25" panose="00000400000000000000" pitchFamily="2" charset="0"/>
                        </a:rPr>
                        <a:t>g</a:t>
                      </a:r>
                    </a:p>
                  </a:txBody>
                  <a:tcPr marL="0" marR="0" marT="9144" marB="9144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0088215"/>
                  </a:ext>
                </a:extLst>
              </a:tr>
              <a:tr h="1351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 marL="0" marR="0" marT="9144" marB="9144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SW S9</a:t>
                      </a:r>
                    </a:p>
                  </a:txBody>
                  <a:tcPr marL="0" marR="0" marT="9144" marB="9144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352,289.81</a:t>
                      </a:r>
                    </a:p>
                  </a:txBody>
                  <a:tcPr marL="0" marR="0" marT="9144" marB="9144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711,348.81</a:t>
                      </a:r>
                    </a:p>
                  </a:txBody>
                  <a:tcPr marL="0" marR="0" marT="9144" marB="9144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-0°24'32"</a:t>
                      </a:r>
                    </a:p>
                  </a:txBody>
                  <a:tcPr marL="0" marR="0" marT="9144" marB="9144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303550046"/>
                  </a:ext>
                </a:extLst>
              </a:tr>
              <a:tr h="1351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 marL="0" marR="0" marT="9144" marB="91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W1/4 S4</a:t>
                      </a:r>
                    </a:p>
                  </a:txBody>
                  <a:tcPr marL="0" marR="0" marT="9144" marB="91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360,188.90</a:t>
                      </a:r>
                    </a:p>
                  </a:txBody>
                  <a:tcPr marL="0" marR="0" marT="9144" marB="91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711,493.25</a:t>
                      </a:r>
                    </a:p>
                  </a:txBody>
                  <a:tcPr marL="0" marR="0" marT="9144" marB="914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-0°24'33"</a:t>
                      </a:r>
                    </a:p>
                  </a:txBody>
                  <a:tcPr marL="0" marR="0" marT="9144" marB="9144"/>
                </a:tc>
                <a:extLst>
                  <a:ext uri="{0D108BD9-81ED-4DB2-BD59-A6C34878D82A}">
                    <a16:rowId xmlns:a16="http://schemas.microsoft.com/office/drawing/2014/main" val="1842264448"/>
                  </a:ext>
                </a:extLst>
              </a:tr>
              <a:tr h="1351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 marL="0" marR="0" marT="9144" marB="91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SW S5</a:t>
                      </a:r>
                    </a:p>
                  </a:txBody>
                  <a:tcPr marL="0" marR="0" marT="9144" marB="91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357,550.43</a:t>
                      </a:r>
                    </a:p>
                  </a:txBody>
                  <a:tcPr marL="0" marR="0" marT="9144" marB="91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706,134.07</a:t>
                      </a:r>
                    </a:p>
                  </a:txBody>
                  <a:tcPr marL="0" marR="0" marT="9144" marB="91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-0°25'25"</a:t>
                      </a:r>
                    </a:p>
                  </a:txBody>
                  <a:tcPr marL="0" marR="0" marT="9144" marB="9144"/>
                </a:tc>
                <a:extLst>
                  <a:ext uri="{0D108BD9-81ED-4DB2-BD59-A6C34878D82A}">
                    <a16:rowId xmlns:a16="http://schemas.microsoft.com/office/drawing/2014/main" val="224616092"/>
                  </a:ext>
                </a:extLst>
              </a:tr>
              <a:tr h="1351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</a:p>
                  </a:txBody>
                  <a:tcPr marL="0" marR="0" marT="9144" marB="91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 S4</a:t>
                      </a:r>
                    </a:p>
                  </a:txBody>
                  <a:tcPr marL="0" marR="0" marT="9144" marB="91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357,607.73</a:t>
                      </a:r>
                    </a:p>
                  </a:txBody>
                  <a:tcPr marL="0" marR="0" marT="9144" marB="91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716,672.60</a:t>
                      </a:r>
                    </a:p>
                  </a:txBody>
                  <a:tcPr marL="0" marR="0" marT="9144" marB="91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-0°23'46"</a:t>
                      </a:r>
                      <a:endParaRPr lang="en-US" dirty="0"/>
                    </a:p>
                  </a:txBody>
                  <a:tcPr marL="0" marR="0" marT="9144" marB="9144"/>
                </a:tc>
                <a:extLst>
                  <a:ext uri="{0D108BD9-81ED-4DB2-BD59-A6C34878D82A}">
                    <a16:rowId xmlns:a16="http://schemas.microsoft.com/office/drawing/2014/main" val="3717801444"/>
                  </a:ext>
                </a:extLst>
              </a:tr>
              <a:tr h="135140">
                <a:tc gridSpan="5"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GreekC_IV25" panose="00000400000000000000" pitchFamily="2" charset="0"/>
                          <a:cs typeface="GreekC_IV25" panose="00000400000000000000" pitchFamily="2" charset="0"/>
                        </a:rPr>
                        <a:t>g</a:t>
                      </a:r>
                      <a:r>
                        <a:rPr lang="en-US" dirty="0"/>
                        <a:t> computed using </a:t>
                      </a:r>
                      <a:r>
                        <a:rPr lang="en-US" i="1" dirty="0" err="1"/>
                        <a:t>ConCoord</a:t>
                      </a:r>
                      <a:r>
                        <a:rPr lang="en-US" dirty="0"/>
                        <a:t>,</a:t>
                      </a:r>
                    </a:p>
                  </a:txBody>
                  <a:tcPr marL="0" marR="0" marT="9144" marB="9144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7710464"/>
                  </a:ext>
                </a:extLst>
              </a:tr>
            </a:tbl>
          </a:graphicData>
        </a:graphic>
      </p:graphicFrame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E466A7-812A-1443-5AD3-D5886ACD3418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/>
              <a:t>Does ignoring convergence affect corner position?</a:t>
            </a:r>
          </a:p>
          <a:p>
            <a:r>
              <a:rPr lang="en-US" dirty="0"/>
              <a:t>Example: Shawano County</a:t>
            </a:r>
          </a:p>
          <a:p>
            <a:pPr lvl="1"/>
            <a:r>
              <a:rPr lang="en-US" dirty="0"/>
              <a:t>SW </a:t>
            </a:r>
            <a:r>
              <a:rPr lang="en-US" dirty="0" err="1"/>
              <a:t>cor</a:t>
            </a:r>
            <a:r>
              <a:rPr lang="en-US" dirty="0"/>
              <a:t> S4 T29N R11E is lost.</a:t>
            </a:r>
          </a:p>
          <a:p>
            <a:pPr lvl="1"/>
            <a:r>
              <a:rPr lang="en-US" dirty="0"/>
              <a:t>Existing corners and their Shawano Co WisCRS coordinates are: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27AACF-F14A-FC8B-535C-2F5F98457E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C. Significant Effect?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CA07C3F-FDEE-0E03-3E27-7247A8F6342B}"/>
              </a:ext>
            </a:extLst>
          </p:cNvPr>
          <p:cNvGrpSpPr/>
          <p:nvPr/>
        </p:nvGrpSpPr>
        <p:grpSpPr>
          <a:xfrm>
            <a:off x="914400" y="1828800"/>
            <a:ext cx="4510101" cy="4114800"/>
            <a:chOff x="700083" y="1743075"/>
            <a:chExt cx="4510101" cy="411480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BB0EB44-965E-FCB7-12D0-6A8E4BF02D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7917" y="1743075"/>
              <a:ext cx="4377726" cy="4114800"/>
            </a:xfrm>
            <a:prstGeom prst="rect">
              <a:avLst/>
            </a:prstGeom>
          </p:spPr>
        </p:pic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D63D828-73E3-04A4-DD89-CE3AFC6733B4}"/>
                </a:ext>
              </a:extLst>
            </p:cNvPr>
            <p:cNvSpPr/>
            <p:nvPr/>
          </p:nvSpPr>
          <p:spPr>
            <a:xfrm>
              <a:off x="970480" y="3791309"/>
              <a:ext cx="82296" cy="8229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AA648E0-413C-2C14-CB9A-0342DA852483}"/>
                </a:ext>
              </a:extLst>
            </p:cNvPr>
            <p:cNvSpPr/>
            <p:nvPr/>
          </p:nvSpPr>
          <p:spPr>
            <a:xfrm>
              <a:off x="2916111" y="5737208"/>
              <a:ext cx="82296" cy="8229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4CF67B5-6204-6B3E-519A-AD69D302E66E}"/>
                </a:ext>
              </a:extLst>
            </p:cNvPr>
            <p:cNvSpPr/>
            <p:nvPr/>
          </p:nvSpPr>
          <p:spPr>
            <a:xfrm>
              <a:off x="2948569" y="2781807"/>
              <a:ext cx="82296" cy="8229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DFC2D4E-2B02-C2E4-0377-882ECE88B916}"/>
                </a:ext>
              </a:extLst>
            </p:cNvPr>
            <p:cNvSpPr/>
            <p:nvPr/>
          </p:nvSpPr>
          <p:spPr>
            <a:xfrm>
              <a:off x="4894523" y="3744673"/>
              <a:ext cx="82296" cy="8229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1D5A08BF-BC7A-13E6-E009-26A5C1109322}"/>
                </a:ext>
              </a:extLst>
            </p:cNvPr>
            <p:cNvGrpSpPr/>
            <p:nvPr/>
          </p:nvGrpSpPr>
          <p:grpSpPr>
            <a:xfrm>
              <a:off x="700083" y="2536371"/>
              <a:ext cx="4510101" cy="3275818"/>
              <a:chOff x="700083" y="2536371"/>
              <a:chExt cx="4510101" cy="3275818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152AC9C-1B70-7BF8-325E-A545881A630F}"/>
                  </a:ext>
                </a:extLst>
              </p:cNvPr>
              <p:cNvSpPr txBox="1"/>
              <p:nvPr/>
            </p:nvSpPr>
            <p:spPr>
              <a:xfrm>
                <a:off x="2634343" y="2536371"/>
                <a:ext cx="2939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B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5032ADA-66A2-7391-8B9E-D008E6EBCF71}"/>
                  </a:ext>
                </a:extLst>
              </p:cNvPr>
              <p:cNvSpPr txBox="1"/>
              <p:nvPr/>
            </p:nvSpPr>
            <p:spPr>
              <a:xfrm>
                <a:off x="4916269" y="3426268"/>
                <a:ext cx="2939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D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EE4F072-806C-3D4B-3BB6-93DE194532FD}"/>
                  </a:ext>
                </a:extLst>
              </p:cNvPr>
              <p:cNvSpPr txBox="1"/>
              <p:nvPr/>
            </p:nvSpPr>
            <p:spPr>
              <a:xfrm>
                <a:off x="700083" y="3494314"/>
                <a:ext cx="2939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C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D0B85CF-1C6A-9151-3151-08A3A6CA8245}"/>
                  </a:ext>
                </a:extLst>
              </p:cNvPr>
              <p:cNvSpPr txBox="1"/>
              <p:nvPr/>
            </p:nvSpPr>
            <p:spPr>
              <a:xfrm>
                <a:off x="2569029" y="5442857"/>
                <a:ext cx="2939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1705206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961493-6DF6-2451-FE2F-1FC246CC87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390389-F889-457F-3081-8B3BAA44CD2C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/>
              <a:t>Does convergence have a significant effect?</a:t>
            </a:r>
            <a:endParaRPr lang="en-US" sz="2000" dirty="0"/>
          </a:p>
          <a:p>
            <a:endParaRPr lang="en-US" dirty="0"/>
          </a:p>
          <a:p>
            <a:r>
              <a:rPr lang="en-US" dirty="0"/>
              <a:t>Computed values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Coordinates are close, but the two positions are 0.39 ft apart.</a:t>
            </a:r>
          </a:p>
          <a:p>
            <a:pPr lvl="1"/>
            <a:r>
              <a:rPr lang="en-US" dirty="0"/>
              <a:t>Enough for a pin cushion.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DF665F-BACE-8A83-BDB0-DC96DD83D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VII. Grids and PLSS Lost Corners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D4801D37-2C88-56B9-A58C-157AF4D1876C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542882876"/>
              </p:ext>
            </p:extLst>
          </p:nvPr>
        </p:nvGraphicFramePr>
        <p:xfrm>
          <a:off x="6550925" y="2778815"/>
          <a:ext cx="4244454" cy="8778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27">
                  <a:extLst>
                    <a:ext uri="{9D8B030D-6E8A-4147-A177-3AD203B41FA5}">
                      <a16:colId xmlns:a16="http://schemas.microsoft.com/office/drawing/2014/main" val="2362013046"/>
                    </a:ext>
                  </a:extLst>
                </a:gridCol>
                <a:gridCol w="1259497">
                  <a:extLst>
                    <a:ext uri="{9D8B030D-6E8A-4147-A177-3AD203B41FA5}">
                      <a16:colId xmlns:a16="http://schemas.microsoft.com/office/drawing/2014/main" val="3454581888"/>
                    </a:ext>
                  </a:extLst>
                </a:gridCol>
                <a:gridCol w="1203590">
                  <a:extLst>
                    <a:ext uri="{9D8B030D-6E8A-4147-A177-3AD203B41FA5}">
                      <a16:colId xmlns:a16="http://schemas.microsoft.com/office/drawing/2014/main" val="4272618768"/>
                    </a:ext>
                  </a:extLst>
                </a:gridCol>
                <a:gridCol w="1324140">
                  <a:extLst>
                    <a:ext uri="{9D8B030D-6E8A-4147-A177-3AD203B41FA5}">
                      <a16:colId xmlns:a16="http://schemas.microsoft.com/office/drawing/2014/main" val="792102459"/>
                    </a:ext>
                  </a:extLst>
                </a:gridCol>
              </a:tblGrid>
              <a:tr h="135140"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Pt</a:t>
                      </a:r>
                    </a:p>
                  </a:txBody>
                  <a:tcPr marL="0" marR="0" marT="9144" marB="9144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North (ft)</a:t>
                      </a:r>
                    </a:p>
                  </a:txBody>
                  <a:tcPr marL="0" marR="0" marT="9144" marB="9144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East (ft)</a:t>
                      </a:r>
                    </a:p>
                  </a:txBody>
                  <a:tcPr marL="0" marR="0" marT="9144" marB="9144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latin typeface="GreekC_IV25" panose="00000400000000000000" pitchFamily="2" charset="0"/>
                          <a:cs typeface="GreekC_IV25" panose="00000400000000000000" pitchFamily="2" charset="0"/>
                        </a:rPr>
                        <a:t>g</a:t>
                      </a:r>
                    </a:p>
                  </a:txBody>
                  <a:tcPr marL="0" marR="0" marT="9144" marB="9144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0088215"/>
                  </a:ext>
                </a:extLst>
              </a:tr>
              <a:tr h="1351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  <a:r>
                        <a:rPr lang="en-US" baseline="-25000" dirty="0"/>
                        <a:t>N</a:t>
                      </a:r>
                    </a:p>
                  </a:txBody>
                  <a:tcPr marL="0" marR="0" marT="9144" marB="9144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357,556.08</a:t>
                      </a:r>
                    </a:p>
                  </a:txBody>
                  <a:tcPr marL="0" marR="0" marT="9144" marB="9144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711,348.74</a:t>
                      </a:r>
                    </a:p>
                  </a:txBody>
                  <a:tcPr marL="0" marR="0" marT="9144" marB="9144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-0°24'33"</a:t>
                      </a:r>
                    </a:p>
                  </a:txBody>
                  <a:tcPr marL="0" marR="0" marT="9144" marB="9144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303550046"/>
                  </a:ext>
                </a:extLst>
              </a:tr>
              <a:tr h="1351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  <a:r>
                        <a:rPr lang="en-US" baseline="-25000" dirty="0"/>
                        <a:t>E</a:t>
                      </a:r>
                    </a:p>
                  </a:txBody>
                  <a:tcPr marL="0" marR="0" marT="9144" marB="91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357,550.43</a:t>
                      </a:r>
                    </a:p>
                  </a:txBody>
                  <a:tcPr marL="0" marR="0" marT="9144" marB="91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711,403.34</a:t>
                      </a:r>
                    </a:p>
                  </a:txBody>
                  <a:tcPr marL="0" marR="0" marT="9144" marB="914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-0°24'33"</a:t>
                      </a:r>
                    </a:p>
                  </a:txBody>
                  <a:tcPr marL="0" marR="0" marT="9144" marB="9144"/>
                </a:tc>
                <a:extLst>
                  <a:ext uri="{0D108BD9-81ED-4DB2-BD59-A6C34878D82A}">
                    <a16:rowId xmlns:a16="http://schemas.microsoft.com/office/drawing/2014/main" val="1842264448"/>
                  </a:ext>
                </a:extLst>
              </a:tr>
            </a:tbl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91D5D2-C87A-FAFE-6B92-2DB6A0CA79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C. Significant Effect?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94EE188-2728-281E-144C-10D6FDC702AE}"/>
              </a:ext>
            </a:extLst>
          </p:cNvPr>
          <p:cNvGrpSpPr/>
          <p:nvPr/>
        </p:nvGrpSpPr>
        <p:grpSpPr>
          <a:xfrm>
            <a:off x="914400" y="1828800"/>
            <a:ext cx="4510101" cy="4114800"/>
            <a:chOff x="700083" y="1743075"/>
            <a:chExt cx="4510101" cy="411480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688A620-40F4-78B5-43B2-F75D6ACF8B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7917" y="1743075"/>
              <a:ext cx="4377726" cy="4114800"/>
            </a:xfrm>
            <a:prstGeom prst="rect">
              <a:avLst/>
            </a:prstGeom>
          </p:spPr>
        </p:pic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FCBAB08-F050-6C09-E484-BF45463D628A}"/>
                </a:ext>
              </a:extLst>
            </p:cNvPr>
            <p:cNvSpPr/>
            <p:nvPr/>
          </p:nvSpPr>
          <p:spPr>
            <a:xfrm>
              <a:off x="970480" y="3791309"/>
              <a:ext cx="82296" cy="8229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F24D0BA-FC93-90E1-A42F-1303DBB2B933}"/>
                </a:ext>
              </a:extLst>
            </p:cNvPr>
            <p:cNvSpPr/>
            <p:nvPr/>
          </p:nvSpPr>
          <p:spPr>
            <a:xfrm>
              <a:off x="2916111" y="5737208"/>
              <a:ext cx="82296" cy="8229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FBAF58F-9CE6-2D95-3C64-F14AC4E422FB}"/>
                </a:ext>
              </a:extLst>
            </p:cNvPr>
            <p:cNvSpPr/>
            <p:nvPr/>
          </p:nvSpPr>
          <p:spPr>
            <a:xfrm>
              <a:off x="2948569" y="2781807"/>
              <a:ext cx="82296" cy="8229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902EBE5-E64D-4E94-5A71-3B98011B2F1A}"/>
                </a:ext>
              </a:extLst>
            </p:cNvPr>
            <p:cNvSpPr/>
            <p:nvPr/>
          </p:nvSpPr>
          <p:spPr>
            <a:xfrm>
              <a:off x="4894523" y="3744673"/>
              <a:ext cx="82296" cy="8229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1D4ACA4E-B61E-34F8-0119-A332A60EEDB0}"/>
                </a:ext>
              </a:extLst>
            </p:cNvPr>
            <p:cNvGrpSpPr/>
            <p:nvPr/>
          </p:nvGrpSpPr>
          <p:grpSpPr>
            <a:xfrm>
              <a:off x="700083" y="2536371"/>
              <a:ext cx="4510101" cy="3275818"/>
              <a:chOff x="700083" y="2536371"/>
              <a:chExt cx="4510101" cy="3275818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988C3C2-0853-31DF-CE7C-ED5AC227E79F}"/>
                  </a:ext>
                </a:extLst>
              </p:cNvPr>
              <p:cNvSpPr txBox="1"/>
              <p:nvPr/>
            </p:nvSpPr>
            <p:spPr>
              <a:xfrm>
                <a:off x="2634343" y="2536371"/>
                <a:ext cx="2939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B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37DC4D4-C5F5-132D-1C1F-1261293FBF57}"/>
                  </a:ext>
                </a:extLst>
              </p:cNvPr>
              <p:cNvSpPr txBox="1"/>
              <p:nvPr/>
            </p:nvSpPr>
            <p:spPr>
              <a:xfrm>
                <a:off x="4916269" y="3426268"/>
                <a:ext cx="2939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D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9DC9032-95D9-D8F8-0C2F-32D283BD73B7}"/>
                  </a:ext>
                </a:extLst>
              </p:cNvPr>
              <p:cNvSpPr txBox="1"/>
              <p:nvPr/>
            </p:nvSpPr>
            <p:spPr>
              <a:xfrm>
                <a:off x="700083" y="3494314"/>
                <a:ext cx="2939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C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41046CC-F6E0-776A-CA00-65A11A1B7989}"/>
                  </a:ext>
                </a:extLst>
              </p:cNvPr>
              <p:cNvSpPr txBox="1"/>
              <p:nvPr/>
            </p:nvSpPr>
            <p:spPr>
              <a:xfrm>
                <a:off x="2569029" y="5442857"/>
                <a:ext cx="2939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A</a:t>
                </a:r>
              </a:p>
            </p:txBody>
          </p:sp>
        </p:grpSp>
      </p:grpSp>
      <p:graphicFrame>
        <p:nvGraphicFramePr>
          <p:cNvPr id="7" name="Content Placeholder 9">
            <a:extLst>
              <a:ext uri="{FF2B5EF4-FFF2-40B4-BE49-F238E27FC236}">
                <a16:creationId xmlns:a16="http://schemas.microsoft.com/office/drawing/2014/main" id="{3A7BC241-A883-F6D2-0C54-D96909144F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6151407"/>
              </p:ext>
            </p:extLst>
          </p:nvPr>
        </p:nvGraphicFramePr>
        <p:xfrm>
          <a:off x="6482685" y="3911579"/>
          <a:ext cx="4899548" cy="8778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7796">
                  <a:extLst>
                    <a:ext uri="{9D8B030D-6E8A-4147-A177-3AD203B41FA5}">
                      <a16:colId xmlns:a16="http://schemas.microsoft.com/office/drawing/2014/main" val="2362013046"/>
                    </a:ext>
                  </a:extLst>
                </a:gridCol>
                <a:gridCol w="1453889">
                  <a:extLst>
                    <a:ext uri="{9D8B030D-6E8A-4147-A177-3AD203B41FA5}">
                      <a16:colId xmlns:a16="http://schemas.microsoft.com/office/drawing/2014/main" val="3454581888"/>
                    </a:ext>
                  </a:extLst>
                </a:gridCol>
                <a:gridCol w="1220733">
                  <a:extLst>
                    <a:ext uri="{9D8B030D-6E8A-4147-A177-3AD203B41FA5}">
                      <a16:colId xmlns:a16="http://schemas.microsoft.com/office/drawing/2014/main" val="4272618768"/>
                    </a:ext>
                  </a:extLst>
                </a:gridCol>
                <a:gridCol w="1697130">
                  <a:extLst>
                    <a:ext uri="{9D8B030D-6E8A-4147-A177-3AD203B41FA5}">
                      <a16:colId xmlns:a16="http://schemas.microsoft.com/office/drawing/2014/main" val="792102459"/>
                    </a:ext>
                  </a:extLst>
                </a:gridCol>
              </a:tblGrid>
              <a:tr h="135140"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Pt</a:t>
                      </a:r>
                    </a:p>
                  </a:txBody>
                  <a:tcPr marL="0" marR="0" marT="9144" marB="9144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North (ft)</a:t>
                      </a:r>
                    </a:p>
                  </a:txBody>
                  <a:tcPr marL="0" marR="0" marT="9144" marB="9144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latin typeface="+mj-lt"/>
                        </a:rPr>
                        <a:t>East (ft)</a:t>
                      </a:r>
                    </a:p>
                  </a:txBody>
                  <a:tcPr marL="0" marR="0" marT="9144" marB="9144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latin typeface="+mj-lt"/>
                          <a:cs typeface="GreekC_IV25" panose="00000400000000000000" pitchFamily="2" charset="0"/>
                        </a:rPr>
                        <a:t>Convergence</a:t>
                      </a:r>
                    </a:p>
                  </a:txBody>
                  <a:tcPr marL="0" marR="0" marT="9144" marB="9144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0088215"/>
                  </a:ext>
                </a:extLst>
              </a:tr>
              <a:tr h="135140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/>
                        <a:t>SW4</a:t>
                      </a:r>
                    </a:p>
                  </a:txBody>
                  <a:tcPr marL="0" marR="0" marT="9144" marB="9144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357,556.08</a:t>
                      </a:r>
                    </a:p>
                  </a:txBody>
                  <a:tcPr marL="0" marR="0" marT="9144" marB="9144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711,403.34</a:t>
                      </a:r>
                    </a:p>
                  </a:txBody>
                  <a:tcPr marL="0" marR="0" marT="9144" marB="9144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Not applied</a:t>
                      </a:r>
                    </a:p>
                  </a:txBody>
                  <a:tcPr marL="0" marR="0" marT="9144" marB="9144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303550046"/>
                  </a:ext>
                </a:extLst>
              </a:tr>
              <a:tr h="135140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/>
                        <a:t>SW4</a:t>
                      </a:r>
                    </a:p>
                  </a:txBody>
                  <a:tcPr marL="0" marR="0" marT="9144" marB="91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357,555.69</a:t>
                      </a:r>
                    </a:p>
                  </a:txBody>
                  <a:tcPr marL="0" marR="0" marT="9144" marB="91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711,403.37</a:t>
                      </a:r>
                    </a:p>
                  </a:txBody>
                  <a:tcPr marL="0" marR="0" marT="9144" marB="91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Applied</a:t>
                      </a:r>
                    </a:p>
                  </a:txBody>
                  <a:tcPr marL="0" marR="0" marT="9144" marB="9144"/>
                </a:tc>
                <a:extLst>
                  <a:ext uri="{0D108BD9-81ED-4DB2-BD59-A6C34878D82A}">
                    <a16:rowId xmlns:a16="http://schemas.microsoft.com/office/drawing/2014/main" val="2246160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538152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140587-99B3-E83E-89CA-A4B6A6E05D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5CF2C-E5EC-3555-6CB6-FB1B9FEB8D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Grid</a:t>
            </a:r>
            <a:r>
              <a:rPr lang="en-US" dirty="0">
                <a:sym typeface="Wingdings 3" panose="05040102010807070707" pitchFamily="18" charset="2"/>
              </a:rPr>
              <a:t></a:t>
            </a:r>
            <a:r>
              <a:rPr lang="en-US" dirty="0"/>
              <a:t>Ground - Simple, Right?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E68B31F2-0104-6BC4-20E3-4A087978D8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53860" y="327688"/>
            <a:ext cx="7214931" cy="2708434"/>
          </a:xfrm>
        </p:spPr>
        <p:txBody>
          <a:bodyPr/>
          <a:lstStyle/>
          <a:p>
            <a:r>
              <a:rPr lang="en-US" sz="2000" dirty="0">
                <a:solidFill>
                  <a:srgbClr val="000000"/>
                </a:solidFill>
              </a:rPr>
              <a:t>I. Spatial Systems</a:t>
            </a:r>
          </a:p>
          <a:p>
            <a:r>
              <a:rPr lang="en-US" sz="2000" dirty="0">
                <a:solidFill>
                  <a:srgbClr val="000000"/>
                </a:solidFill>
              </a:rPr>
              <a:t>II. Distortions</a:t>
            </a:r>
          </a:p>
          <a:p>
            <a:r>
              <a:rPr lang="en-US" sz="2000" dirty="0">
                <a:solidFill>
                  <a:srgbClr val="000000"/>
                </a:solidFill>
              </a:rPr>
              <a:t>III. Earth Models</a:t>
            </a:r>
          </a:p>
          <a:p>
            <a:r>
              <a:rPr lang="en-US" sz="2000" dirty="0">
                <a:solidFill>
                  <a:srgbClr val="000000"/>
                </a:solidFill>
              </a:rPr>
              <a:t>IV. Creating a Grid</a:t>
            </a:r>
          </a:p>
          <a:p>
            <a:r>
              <a:rPr lang="en-US" sz="2000" dirty="0">
                <a:solidFill>
                  <a:srgbClr val="000000"/>
                </a:solidFill>
              </a:rPr>
              <a:t>V. Wisconsin Coordinate Systems</a:t>
            </a:r>
          </a:p>
          <a:p>
            <a:r>
              <a:rPr lang="en-US" sz="2000" dirty="0">
                <a:solidFill>
                  <a:srgbClr val="000000"/>
                </a:solidFill>
              </a:rPr>
              <a:t>VI. Ground and Grid</a:t>
            </a:r>
          </a:p>
          <a:p>
            <a:r>
              <a:rPr lang="en-US" sz="2000" dirty="0">
                <a:solidFill>
                  <a:srgbClr val="000000"/>
                </a:solidFill>
              </a:rPr>
              <a:t>VII. Grids and PLSS Lost Corners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0807953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9E6321D-DE62-C810-58F5-8DA60102A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835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7CABB09-E77F-70E3-F964-8B0A6E6A1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I. Spatial Systems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A. Three-Dimensional </a:t>
            </a:r>
          </a:p>
          <a:p>
            <a:pPr lvl="1"/>
            <a:r>
              <a:rPr lang="en-US" dirty="0"/>
              <a:t>2. Terrestrial Coordinate System - TCS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Three axis rectangular system</a:t>
            </a:r>
          </a:p>
          <a:p>
            <a:pPr lvl="3"/>
            <a:r>
              <a:rPr lang="en-US" dirty="0"/>
              <a:t>Origin at Earth’s mass center</a:t>
            </a:r>
          </a:p>
          <a:p>
            <a:pPr lvl="3"/>
            <a:r>
              <a:rPr lang="en-US" dirty="0"/>
              <a:t>Coordinates are linear values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B6F765D-3DB7-DF67-6CB2-52615E23D8BD}"/>
              </a:ext>
            </a:extLst>
          </p:cNvPr>
          <p:cNvGrpSpPr/>
          <p:nvPr/>
        </p:nvGrpSpPr>
        <p:grpSpPr>
          <a:xfrm rot="780000">
            <a:off x="7542991" y="1175378"/>
            <a:ext cx="3928089" cy="5143839"/>
            <a:chOff x="6833810" y="643002"/>
            <a:chExt cx="3928089" cy="5143839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6734729-98BA-4286-59C1-4B0FD64D9DA6}"/>
                </a:ext>
              </a:extLst>
            </p:cNvPr>
            <p:cNvGrpSpPr/>
            <p:nvPr/>
          </p:nvGrpSpPr>
          <p:grpSpPr>
            <a:xfrm>
              <a:off x="6833810" y="849197"/>
              <a:ext cx="3632456" cy="3750254"/>
              <a:chOff x="5001659" y="1280655"/>
              <a:chExt cx="3807830" cy="3214226"/>
            </a:xfrm>
          </p:grpSpPr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98799507-CE3B-D4D9-8EEA-1CA3FC3FF957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180107" y="1393076"/>
                <a:ext cx="3505074" cy="3101805"/>
                <a:chOff x="1175538" y="1993186"/>
                <a:chExt cx="3088238" cy="2732927"/>
              </a:xfrm>
            </p:grpSpPr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C139F108-9D39-9202-C40B-91F8EFA6CD68}"/>
                    </a:ext>
                  </a:extLst>
                </p:cNvPr>
                <p:cNvSpPr/>
                <p:nvPr/>
              </p:nvSpPr>
              <p:spPr>
                <a:xfrm>
                  <a:off x="1175539" y="2300556"/>
                  <a:ext cx="2969231" cy="2414427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05DA29D8-672D-0857-E50B-A93D975BD01B}"/>
                    </a:ext>
                  </a:extLst>
                </p:cNvPr>
                <p:cNvSpPr/>
                <p:nvPr/>
              </p:nvSpPr>
              <p:spPr>
                <a:xfrm>
                  <a:off x="1175538" y="3312560"/>
                  <a:ext cx="2969232" cy="39041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2700000" scaled="1"/>
                  <a:tileRect/>
                </a:gra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6ED748F9-7EDA-230F-4D54-CFC14E99C45A}"/>
                    </a:ext>
                  </a:extLst>
                </p:cNvPr>
                <p:cNvCxnSpPr/>
                <p:nvPr/>
              </p:nvCxnSpPr>
              <p:spPr>
                <a:xfrm>
                  <a:off x="2655444" y="1993186"/>
                  <a:ext cx="1" cy="1493830"/>
                </a:xfrm>
                <a:prstGeom prst="line">
                  <a:avLst/>
                </a:prstGeom>
                <a:ln w="19050">
                  <a:solidFill>
                    <a:srgbClr val="C00000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2804A66C-B3C3-6441-433F-A040DF7CA40F}"/>
                    </a:ext>
                  </a:extLst>
                </p:cNvPr>
                <p:cNvCxnSpPr/>
                <p:nvPr/>
              </p:nvCxnSpPr>
              <p:spPr>
                <a:xfrm flipH="1" flipV="1">
                  <a:off x="2640462" y="3482943"/>
                  <a:ext cx="1623314" cy="267124"/>
                </a:xfrm>
                <a:prstGeom prst="line">
                  <a:avLst/>
                </a:prstGeom>
                <a:ln w="19050">
                  <a:solidFill>
                    <a:srgbClr val="C00000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Arrow Connector 46">
                  <a:extLst>
                    <a:ext uri="{FF2B5EF4-FFF2-40B4-BE49-F238E27FC236}">
                      <a16:creationId xmlns:a16="http://schemas.microsoft.com/office/drawing/2014/main" id="{6C6261FA-1E0B-E099-6F8C-87150788661F}"/>
                    </a:ext>
                  </a:extLst>
                </p:cNvPr>
                <p:cNvCxnSpPr/>
                <p:nvPr/>
              </p:nvCxnSpPr>
              <p:spPr>
                <a:xfrm flipH="1">
                  <a:off x="1284270" y="3484009"/>
                  <a:ext cx="1366464" cy="389348"/>
                </a:xfrm>
                <a:prstGeom prst="straightConnector1">
                  <a:avLst/>
                </a:prstGeom>
                <a:ln w="19050"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8" name="Arc 47">
                  <a:extLst>
                    <a:ext uri="{FF2B5EF4-FFF2-40B4-BE49-F238E27FC236}">
                      <a16:creationId xmlns:a16="http://schemas.microsoft.com/office/drawing/2014/main" id="{379807EE-7954-EF71-99FF-ECE0F0A8274F}"/>
                    </a:ext>
                  </a:extLst>
                </p:cNvPr>
                <p:cNvSpPr/>
                <p:nvPr/>
              </p:nvSpPr>
              <p:spPr>
                <a:xfrm>
                  <a:off x="1982913" y="2311685"/>
                  <a:ext cx="1191802" cy="2414428"/>
                </a:xfrm>
                <a:prstGeom prst="arc">
                  <a:avLst>
                    <a:gd name="adj1" fmla="val 5698834"/>
                    <a:gd name="adj2" fmla="val 16158079"/>
                  </a:avLst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49" name="Arc 48">
                  <a:extLst>
                    <a:ext uri="{FF2B5EF4-FFF2-40B4-BE49-F238E27FC236}">
                      <a16:creationId xmlns:a16="http://schemas.microsoft.com/office/drawing/2014/main" id="{56E153EC-854A-E780-7643-B50535570177}"/>
                    </a:ext>
                  </a:extLst>
                </p:cNvPr>
                <p:cNvSpPr/>
                <p:nvPr/>
              </p:nvSpPr>
              <p:spPr>
                <a:xfrm flipH="1">
                  <a:off x="1611354" y="2309975"/>
                  <a:ext cx="2066799" cy="2414428"/>
                </a:xfrm>
                <a:prstGeom prst="arc">
                  <a:avLst>
                    <a:gd name="adj1" fmla="val 5698834"/>
                    <a:gd name="adj2" fmla="val 16158079"/>
                  </a:avLst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</p:grp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18EFB29-160C-3484-B3CA-098532A25922}"/>
                  </a:ext>
                </a:extLst>
              </p:cNvPr>
              <p:cNvSpPr txBox="1"/>
              <p:nvPr/>
            </p:nvSpPr>
            <p:spPr>
              <a:xfrm rot="20820000">
                <a:off x="8476434" y="3401834"/>
                <a:ext cx="333055" cy="3429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C00000"/>
                    </a:solidFill>
                  </a:rPr>
                  <a:t>X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10EE3EB-9664-F6B3-2581-226B747734A8}"/>
                  </a:ext>
                </a:extLst>
              </p:cNvPr>
              <p:cNvSpPr txBox="1"/>
              <p:nvPr/>
            </p:nvSpPr>
            <p:spPr>
              <a:xfrm rot="20820000">
                <a:off x="5001659" y="3393192"/>
                <a:ext cx="324652" cy="3429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C00000"/>
                    </a:solidFill>
                  </a:rPr>
                  <a:t>Y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40197F9-8E4D-7ECC-E40A-F4A55A15B209}"/>
                  </a:ext>
                </a:extLst>
              </p:cNvPr>
              <p:cNvSpPr txBox="1"/>
              <p:nvPr/>
            </p:nvSpPr>
            <p:spPr>
              <a:xfrm rot="20820000">
                <a:off x="6502438" y="1280655"/>
                <a:ext cx="319612" cy="3429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C00000"/>
                    </a:solidFill>
                  </a:rPr>
                  <a:t>Z</a:t>
                </a: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337BD9B-8CFE-2894-1A96-631D589118B2}"/>
                </a:ext>
              </a:extLst>
            </p:cNvPr>
            <p:cNvGrpSpPr/>
            <p:nvPr/>
          </p:nvGrpSpPr>
          <p:grpSpPr>
            <a:xfrm>
              <a:off x="8116156" y="1962150"/>
              <a:ext cx="640982" cy="1306635"/>
              <a:chOff x="2915506" y="3924300"/>
              <a:chExt cx="640982" cy="1306635"/>
            </a:xfrm>
          </p:grpSpPr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DA606B8A-9808-6D98-0634-5B339AE3D9B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48563" y="3924300"/>
                <a:ext cx="0" cy="1306635"/>
              </a:xfrm>
              <a:prstGeom prst="line">
                <a:avLst/>
              </a:prstGeom>
              <a:ln w="6350">
                <a:solidFill>
                  <a:srgbClr val="C00000"/>
                </a:solidFill>
                <a:prstDash val="lgDash"/>
                <a:headEnd type="oval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3324E8D0-41AF-31A4-AC49-9D7C50F1C2E1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flipH="1" flipV="1">
                <a:off x="2915506" y="5099936"/>
                <a:ext cx="640982" cy="129009"/>
              </a:xfrm>
              <a:prstGeom prst="line">
                <a:avLst/>
              </a:prstGeom>
              <a:ln w="6350">
                <a:solidFill>
                  <a:srgbClr val="C00000"/>
                </a:solidFill>
                <a:prstDash val="lg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BA6E61B-8245-CDA7-8501-03CD8DD549A0}"/>
                </a:ext>
              </a:extLst>
            </p:cNvPr>
            <p:cNvGrpSpPr/>
            <p:nvPr/>
          </p:nvGrpSpPr>
          <p:grpSpPr>
            <a:xfrm>
              <a:off x="8782050" y="643002"/>
              <a:ext cx="1979849" cy="1223898"/>
              <a:chOff x="7258050" y="643002"/>
              <a:chExt cx="1979849" cy="1223898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BA41370-4258-3384-9741-21DE0A677CCE}"/>
                  </a:ext>
                </a:extLst>
              </p:cNvPr>
              <p:cNvSpPr txBox="1"/>
              <p:nvPr/>
            </p:nvSpPr>
            <p:spPr>
              <a:xfrm rot="20820000">
                <a:off x="7929848" y="643002"/>
                <a:ext cx="130805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/>
                  <a:t>Greenwich</a:t>
                </a:r>
              </a:p>
              <a:p>
                <a:pPr algn="ctr"/>
                <a:r>
                  <a:rPr lang="en-US" sz="2000" dirty="0"/>
                  <a:t>Meridian</a:t>
                </a:r>
              </a:p>
            </p:txBody>
          </p:sp>
          <p:sp>
            <p:nvSpPr>
              <p:cNvPr id="34" name="Arc 33">
                <a:extLst>
                  <a:ext uri="{FF2B5EF4-FFF2-40B4-BE49-F238E27FC236}">
                    <a16:creationId xmlns:a16="http://schemas.microsoft.com/office/drawing/2014/main" id="{5BD68E0A-2610-7D0D-87C0-00D0DDD60541}"/>
                  </a:ext>
                </a:extLst>
              </p:cNvPr>
              <p:cNvSpPr/>
              <p:nvPr/>
            </p:nvSpPr>
            <p:spPr>
              <a:xfrm>
                <a:off x="7258050" y="952500"/>
                <a:ext cx="914400" cy="914400"/>
              </a:xfrm>
              <a:prstGeom prst="arc">
                <a:avLst>
                  <a:gd name="adj1" fmla="val 21599999"/>
                  <a:gd name="adj2" fmla="val 3982237"/>
                </a:avLst>
              </a:prstGeom>
              <a:ln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ECE57DC-6703-D7B5-3D3E-FDA2354ACA84}"/>
                </a:ext>
              </a:extLst>
            </p:cNvPr>
            <p:cNvGrpSpPr/>
            <p:nvPr/>
          </p:nvGrpSpPr>
          <p:grpSpPr>
            <a:xfrm>
              <a:off x="7837320" y="4182139"/>
              <a:ext cx="745718" cy="1604702"/>
              <a:chOff x="6313320" y="4182138"/>
              <a:chExt cx="745718" cy="1604702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85CDE2D-B4AD-AFFD-9CC2-1FBB4573C8A1}"/>
                  </a:ext>
                </a:extLst>
              </p:cNvPr>
              <p:cNvSpPr txBox="1"/>
              <p:nvPr/>
            </p:nvSpPr>
            <p:spPr>
              <a:xfrm rot="20820000">
                <a:off x="6313320" y="4866607"/>
                <a:ext cx="74571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/>
                  <a:t>90° </a:t>
                </a:r>
                <a:r>
                  <a:rPr lang="en-US" sz="2000" dirty="0">
                    <a:latin typeface="GreekS_IV50" panose="00000400000000000000" pitchFamily="2" charset="0"/>
                    <a:cs typeface="GreekS_IV50" panose="00000400000000000000" pitchFamily="2" charset="0"/>
                  </a:rPr>
                  <a:t>l</a:t>
                </a:r>
                <a:endParaRPr lang="en-US" sz="2000" dirty="0"/>
              </a:p>
            </p:txBody>
          </p:sp>
          <p:sp>
            <p:nvSpPr>
              <p:cNvPr id="19" name="Arc 18">
                <a:extLst>
                  <a:ext uri="{FF2B5EF4-FFF2-40B4-BE49-F238E27FC236}">
                    <a16:creationId xmlns:a16="http://schemas.microsoft.com/office/drawing/2014/main" id="{54D908B3-4748-363A-7CE8-D7E8BB340A62}"/>
                  </a:ext>
                </a:extLst>
              </p:cNvPr>
              <p:cNvSpPr/>
              <p:nvPr/>
            </p:nvSpPr>
            <p:spPr>
              <a:xfrm>
                <a:off x="6395777" y="4182138"/>
                <a:ext cx="557601" cy="1604702"/>
              </a:xfrm>
              <a:prstGeom prst="arc">
                <a:avLst>
                  <a:gd name="adj1" fmla="val 10684622"/>
                  <a:gd name="adj2" fmla="val 15792260"/>
                </a:avLst>
              </a:prstGeom>
              <a:ln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</p:grp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24D716B1-EFA0-6131-3BBB-9E3B9E1E5EB9}"/>
                </a:ext>
              </a:extLst>
            </p:cNvPr>
            <p:cNvCxnSpPr>
              <a:cxnSpLocks noChangeAspect="1"/>
            </p:cNvCxnSpPr>
            <p:nvPr/>
          </p:nvCxnSpPr>
          <p:spPr>
            <a:xfrm flipH="1">
              <a:off x="8751081" y="3086885"/>
              <a:ext cx="524766" cy="182880"/>
            </a:xfrm>
            <a:prstGeom prst="straightConnector1">
              <a:avLst/>
            </a:prstGeom>
            <a:ln w="6350">
              <a:solidFill>
                <a:srgbClr val="C00000"/>
              </a:solidFill>
              <a:prstDash val="lg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95641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A7853-B00F-05B6-A8C9-D59A591C1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I. Spatial Systems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A. Three-Dimensional</a:t>
            </a:r>
          </a:p>
          <a:p>
            <a:pPr lvl="1"/>
            <a:r>
              <a:rPr lang="en-US" dirty="0"/>
              <a:t>2. Terrestrial Coordinate System - TCS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Disadvantages: </a:t>
            </a:r>
          </a:p>
          <a:p>
            <a:pPr lvl="3"/>
            <a:r>
              <a:rPr lang="en-US" dirty="0"/>
              <a:t>Huge coordinate values. </a:t>
            </a:r>
          </a:p>
          <a:p>
            <a:pPr lvl="3"/>
            <a:r>
              <a:rPr lang="en-US" dirty="0"/>
              <a:t>Negative coordinates</a:t>
            </a:r>
          </a:p>
          <a:p>
            <a:pPr lvl="3"/>
            <a:r>
              <a:rPr lang="en-US" dirty="0"/>
              <a:t>No “up” (vertical direction)</a:t>
            </a:r>
          </a:p>
          <a:p>
            <a:pPr lvl="4"/>
            <a:r>
              <a:rPr lang="en-US" dirty="0"/>
              <a:t>Top and bottom of vertical structures have different 3D coordinates.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EAD001-E51D-4F20-8FC7-66B1DD7C1B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237027" y="4039737"/>
            <a:ext cx="1277432" cy="2318788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986D809E-7BD4-6DC0-8435-B2A9D72F29BC}"/>
              </a:ext>
            </a:extLst>
          </p:cNvPr>
          <p:cNvGrpSpPr/>
          <p:nvPr/>
        </p:nvGrpSpPr>
        <p:grpSpPr>
          <a:xfrm rot="780000">
            <a:off x="7652678" y="1363532"/>
            <a:ext cx="3632456" cy="3750257"/>
            <a:chOff x="6833810" y="831268"/>
            <a:chExt cx="3632456" cy="3750257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1FEE74D-3D08-3422-4A10-81F3C924090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004039" y="962439"/>
              <a:ext cx="3343644" cy="3619086"/>
              <a:chOff x="1175538" y="1993186"/>
              <a:chExt cx="3088238" cy="2732927"/>
            </a:xfrm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EE583194-983E-9F15-099B-4A1B9DA33ED7}"/>
                  </a:ext>
                </a:extLst>
              </p:cNvPr>
              <p:cNvSpPr/>
              <p:nvPr/>
            </p:nvSpPr>
            <p:spPr>
              <a:xfrm>
                <a:off x="1175539" y="2300556"/>
                <a:ext cx="2969231" cy="2414427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44D5FE82-C086-5F69-9AC8-E99B5BB32747}"/>
                  </a:ext>
                </a:extLst>
              </p:cNvPr>
              <p:cNvSpPr/>
              <p:nvPr/>
            </p:nvSpPr>
            <p:spPr>
              <a:xfrm>
                <a:off x="1175538" y="3312560"/>
                <a:ext cx="2969232" cy="390418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2700000" scaled="1"/>
                <a:tileRect/>
              </a:gra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1FC33AB7-8E2A-1AC0-2D79-2D38F035F9B0}"/>
                  </a:ext>
                </a:extLst>
              </p:cNvPr>
              <p:cNvCxnSpPr/>
              <p:nvPr/>
            </p:nvCxnSpPr>
            <p:spPr>
              <a:xfrm>
                <a:off x="2655444" y="1993186"/>
                <a:ext cx="1" cy="1493830"/>
              </a:xfrm>
              <a:prstGeom prst="line">
                <a:avLst/>
              </a:prstGeom>
              <a:ln w="19050">
                <a:solidFill>
                  <a:srgbClr val="C0000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4206B537-121E-63F9-517B-A3A06596E7B6}"/>
                  </a:ext>
                </a:extLst>
              </p:cNvPr>
              <p:cNvCxnSpPr/>
              <p:nvPr/>
            </p:nvCxnSpPr>
            <p:spPr>
              <a:xfrm flipH="1" flipV="1">
                <a:off x="2640462" y="3482943"/>
                <a:ext cx="1623314" cy="267124"/>
              </a:xfrm>
              <a:prstGeom prst="line">
                <a:avLst/>
              </a:prstGeom>
              <a:ln w="19050">
                <a:solidFill>
                  <a:srgbClr val="C0000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E4F59155-20FA-0845-8669-5AF390BF1D1A}"/>
                  </a:ext>
                </a:extLst>
              </p:cNvPr>
              <p:cNvCxnSpPr/>
              <p:nvPr/>
            </p:nvCxnSpPr>
            <p:spPr>
              <a:xfrm flipH="1">
                <a:off x="1284270" y="3484009"/>
                <a:ext cx="1366464" cy="389348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Arc 49">
                <a:extLst>
                  <a:ext uri="{FF2B5EF4-FFF2-40B4-BE49-F238E27FC236}">
                    <a16:creationId xmlns:a16="http://schemas.microsoft.com/office/drawing/2014/main" id="{64F15D32-1F93-E3CC-E1CC-82B2AEB080A3}"/>
                  </a:ext>
                </a:extLst>
              </p:cNvPr>
              <p:cNvSpPr/>
              <p:nvPr/>
            </p:nvSpPr>
            <p:spPr>
              <a:xfrm>
                <a:off x="1982913" y="2311685"/>
                <a:ext cx="1191802" cy="2414428"/>
              </a:xfrm>
              <a:prstGeom prst="arc">
                <a:avLst>
                  <a:gd name="adj1" fmla="val 5698834"/>
                  <a:gd name="adj2" fmla="val 16158079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51" name="Arc 50">
                <a:extLst>
                  <a:ext uri="{FF2B5EF4-FFF2-40B4-BE49-F238E27FC236}">
                    <a16:creationId xmlns:a16="http://schemas.microsoft.com/office/drawing/2014/main" id="{332331E1-A1BA-0189-148C-BE85A6E5A254}"/>
                  </a:ext>
                </a:extLst>
              </p:cNvPr>
              <p:cNvSpPr/>
              <p:nvPr/>
            </p:nvSpPr>
            <p:spPr>
              <a:xfrm flipH="1">
                <a:off x="1611354" y="2309975"/>
                <a:ext cx="2066799" cy="2414428"/>
              </a:xfrm>
              <a:prstGeom prst="arc">
                <a:avLst>
                  <a:gd name="adj1" fmla="val 5698834"/>
                  <a:gd name="adj2" fmla="val 16158079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10871D7-8D4B-D6EB-C3A4-7AACC3E0CAF1}"/>
                </a:ext>
              </a:extLst>
            </p:cNvPr>
            <p:cNvSpPr txBox="1"/>
            <p:nvPr/>
          </p:nvSpPr>
          <p:spPr>
            <a:xfrm rot="20820000">
              <a:off x="10148550" y="3306193"/>
              <a:ext cx="3177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C00000"/>
                  </a:solidFill>
                </a:rPr>
                <a:t>X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9745C7D-0D99-AA2F-0C46-60955667EB3E}"/>
                </a:ext>
              </a:extLst>
            </p:cNvPr>
            <p:cNvSpPr txBox="1"/>
            <p:nvPr/>
          </p:nvSpPr>
          <p:spPr>
            <a:xfrm rot="20820000">
              <a:off x="6833810" y="3296110"/>
              <a:ext cx="3097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C00000"/>
                  </a:solidFill>
                </a:rPr>
                <a:t>Y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D5F7B39-B1C8-F12A-449E-F56179526E3C}"/>
                </a:ext>
              </a:extLst>
            </p:cNvPr>
            <p:cNvSpPr txBox="1"/>
            <p:nvPr/>
          </p:nvSpPr>
          <p:spPr>
            <a:xfrm rot="20820000">
              <a:off x="8265469" y="831268"/>
              <a:ext cx="3048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C00000"/>
                  </a:solidFill>
                </a:rPr>
                <a:t>Z</a:t>
              </a: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339E2E8A-68AC-1C51-496A-B7D86937C49F}"/>
                </a:ext>
              </a:extLst>
            </p:cNvPr>
            <p:cNvGrpSpPr/>
            <p:nvPr/>
          </p:nvGrpSpPr>
          <p:grpSpPr>
            <a:xfrm>
              <a:off x="8077533" y="1962150"/>
              <a:ext cx="679605" cy="1306635"/>
              <a:chOff x="2876883" y="3924300"/>
              <a:chExt cx="679605" cy="1306635"/>
            </a:xfrm>
          </p:grpSpPr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62353F84-9A72-61A3-D55A-674259DE6D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48563" y="3924300"/>
                <a:ext cx="0" cy="1306635"/>
              </a:xfrm>
              <a:prstGeom prst="line">
                <a:avLst/>
              </a:prstGeom>
              <a:ln w="6350">
                <a:solidFill>
                  <a:srgbClr val="C00000"/>
                </a:solidFill>
                <a:prstDash val="lgDash"/>
                <a:headEnd type="none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6C9F7850-2FAD-1C7B-6DF6-236EFC5E27B7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flipH="1" flipV="1">
                <a:off x="2876883" y="5092162"/>
                <a:ext cx="679605" cy="136783"/>
              </a:xfrm>
              <a:prstGeom prst="line">
                <a:avLst/>
              </a:prstGeom>
              <a:ln w="6350">
                <a:solidFill>
                  <a:srgbClr val="C00000"/>
                </a:solidFill>
                <a:prstDash val="lg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1814E477-A398-A60D-E036-94C459465EFB}"/>
                </a:ext>
              </a:extLst>
            </p:cNvPr>
            <p:cNvCxnSpPr>
              <a:cxnSpLocks noChangeAspect="1"/>
            </p:cNvCxnSpPr>
            <p:nvPr/>
          </p:nvCxnSpPr>
          <p:spPr>
            <a:xfrm flipH="1">
              <a:off x="8751081" y="3086885"/>
              <a:ext cx="524766" cy="182880"/>
            </a:xfrm>
            <a:prstGeom prst="straightConnector1">
              <a:avLst/>
            </a:prstGeom>
            <a:ln w="6350">
              <a:solidFill>
                <a:srgbClr val="C00000"/>
              </a:solidFill>
              <a:prstDash val="lg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D3897D01-D6BD-42F1-5815-6DC3686E2E93}"/>
                </a:ext>
              </a:extLst>
            </p:cNvPr>
            <p:cNvGrpSpPr/>
            <p:nvPr/>
          </p:nvGrpSpPr>
          <p:grpSpPr>
            <a:xfrm>
              <a:off x="8482260" y="1666597"/>
              <a:ext cx="342562" cy="1378735"/>
              <a:chOff x="3059937" y="3864274"/>
              <a:chExt cx="342562" cy="1378735"/>
            </a:xfrm>
          </p:grpSpPr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E810A21C-8BCC-6781-4E82-7B3E3B27FB5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02499" y="3864274"/>
                <a:ext cx="0" cy="1374733"/>
              </a:xfrm>
              <a:prstGeom prst="line">
                <a:avLst/>
              </a:prstGeom>
              <a:ln w="6350">
                <a:solidFill>
                  <a:srgbClr val="0000FF"/>
                </a:solidFill>
                <a:prstDash val="lgDash"/>
                <a:headEnd type="none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BFCBD5E1-4C06-DE27-86D5-67D4419E73C7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flipH="1" flipV="1">
                <a:off x="3059937" y="5174732"/>
                <a:ext cx="339235" cy="68277"/>
              </a:xfrm>
              <a:prstGeom prst="line">
                <a:avLst/>
              </a:prstGeom>
              <a:ln w="6350">
                <a:solidFill>
                  <a:srgbClr val="0000FF"/>
                </a:solidFill>
                <a:prstDash val="lg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80264370-3E46-280D-E82C-19BB5888A9CA}"/>
                </a:ext>
              </a:extLst>
            </p:cNvPr>
            <p:cNvCxnSpPr>
              <a:cxnSpLocks noChangeAspect="1"/>
            </p:cNvCxnSpPr>
            <p:nvPr/>
          </p:nvCxnSpPr>
          <p:spPr>
            <a:xfrm flipH="1">
              <a:off x="8825861" y="3013003"/>
              <a:ext cx="98888" cy="34462"/>
            </a:xfrm>
            <a:prstGeom prst="straightConnector1">
              <a:avLst/>
            </a:prstGeom>
            <a:ln w="6350">
              <a:solidFill>
                <a:srgbClr val="0000FF"/>
              </a:solidFill>
              <a:prstDash val="lg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9C654194-7A0F-1016-E85C-357F7D2FF82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50080" y="1654724"/>
              <a:ext cx="61775" cy="302908"/>
            </a:xfrm>
            <a:prstGeom prst="line">
              <a:avLst/>
            </a:prstGeom>
            <a:ln w="12700">
              <a:solidFill>
                <a:srgbClr val="996600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13898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3FF674C-4B44-5046-9A2B-E15BC197D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I. Spatial Systems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B. Two Dimensional </a:t>
            </a:r>
          </a:p>
          <a:p>
            <a:pPr lvl="1"/>
            <a:r>
              <a:rPr lang="en-US" dirty="0"/>
              <a:t>1. Planar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Characteristics</a:t>
            </a:r>
          </a:p>
          <a:p>
            <a:pPr lvl="3"/>
            <a:r>
              <a:rPr lang="en-US" dirty="0"/>
              <a:t>a. Orthogonal</a:t>
            </a:r>
          </a:p>
          <a:p>
            <a:pPr lvl="3"/>
            <a:r>
              <a:rPr lang="en-US" dirty="0"/>
              <a:t>b. Parallel north lines</a:t>
            </a:r>
          </a:p>
          <a:p>
            <a:pPr lvl="3"/>
            <a:r>
              <a:rPr lang="en-US" dirty="0"/>
              <a:t>c. Uniform scale in both directions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Comps are simple.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Disadvantage(s)?</a:t>
            </a:r>
          </a:p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3475488-0F37-436E-8CB3-E4172A0CE3C4}"/>
              </a:ext>
            </a:extLst>
          </p:cNvPr>
          <p:cNvGrpSpPr>
            <a:grpSpLocks noChangeAspect="1"/>
          </p:cNvGrpSpPr>
          <p:nvPr/>
        </p:nvGrpSpPr>
        <p:grpSpPr>
          <a:xfrm>
            <a:off x="6408980" y="1512984"/>
            <a:ext cx="5204850" cy="4610226"/>
            <a:chOff x="1957839" y="2720835"/>
            <a:chExt cx="4263422" cy="3776351"/>
          </a:xfrm>
        </p:grpSpPr>
        <p:cxnSp>
          <p:nvCxnSpPr>
            <p:cNvPr id="4" name="Straight Arrow Connector 3"/>
            <p:cNvCxnSpPr>
              <a:cxnSpLocks/>
            </p:cNvCxnSpPr>
            <p:nvPr/>
          </p:nvCxnSpPr>
          <p:spPr>
            <a:xfrm flipV="1">
              <a:off x="3633016" y="3182535"/>
              <a:ext cx="0" cy="2662336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>
              <a:cxnSpLocks/>
            </p:cNvCxnSpPr>
            <p:nvPr/>
          </p:nvCxnSpPr>
          <p:spPr>
            <a:xfrm flipV="1">
              <a:off x="4427967" y="3186654"/>
              <a:ext cx="0" cy="2662336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>
              <a:cxnSpLocks/>
            </p:cNvCxnSpPr>
            <p:nvPr/>
          </p:nvCxnSpPr>
          <p:spPr>
            <a:xfrm flipV="1">
              <a:off x="5227037" y="3190773"/>
              <a:ext cx="0" cy="2662336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6"/>
            <p:cNvGrpSpPr/>
            <p:nvPr/>
          </p:nvGrpSpPr>
          <p:grpSpPr>
            <a:xfrm>
              <a:off x="2778516" y="3055908"/>
              <a:ext cx="2856705" cy="2850485"/>
              <a:chOff x="6887807" y="775416"/>
              <a:chExt cx="2856705" cy="2850485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6887807" y="775416"/>
                <a:ext cx="120142" cy="2800303"/>
                <a:chOff x="6887807" y="775416"/>
                <a:chExt cx="120142" cy="2800303"/>
              </a:xfrm>
            </p:grpSpPr>
            <p:cxnSp>
              <p:nvCxnSpPr>
                <p:cNvPr id="25" name="Straight Connector 24"/>
                <p:cNvCxnSpPr>
                  <a:cxnSpLocks/>
                </p:cNvCxnSpPr>
                <p:nvPr/>
              </p:nvCxnSpPr>
              <p:spPr>
                <a:xfrm>
                  <a:off x="6887807" y="1584382"/>
                  <a:ext cx="120142" cy="0"/>
                </a:xfrm>
                <a:prstGeom prst="line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>
                  <a:off x="6947878" y="1581912"/>
                  <a:ext cx="0" cy="402336"/>
                </a:xfrm>
                <a:prstGeom prst="line">
                  <a:avLst/>
                </a:prstGeom>
                <a:ln w="1905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>
                  <a:cxnSpLocks/>
                </p:cNvCxnSpPr>
                <p:nvPr/>
              </p:nvCxnSpPr>
              <p:spPr>
                <a:xfrm>
                  <a:off x="6887807" y="1182803"/>
                  <a:ext cx="120142" cy="0"/>
                </a:xfrm>
                <a:prstGeom prst="line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>
                  <a:off x="6947878" y="1180333"/>
                  <a:ext cx="0" cy="402336"/>
                </a:xfrm>
                <a:prstGeom prst="line">
                  <a:avLst/>
                </a:prstGeom>
                <a:ln w="1905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>
                  <a:off x="6947878" y="775416"/>
                  <a:ext cx="0" cy="402336"/>
                </a:xfrm>
                <a:prstGeom prst="line">
                  <a:avLst/>
                </a:prstGeom>
                <a:ln w="19050">
                  <a:solidFill>
                    <a:srgbClr val="C00000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>
                  <a:cxnSpLocks/>
                </p:cNvCxnSpPr>
                <p:nvPr/>
              </p:nvCxnSpPr>
              <p:spPr>
                <a:xfrm>
                  <a:off x="6887807" y="1981512"/>
                  <a:ext cx="120142" cy="0"/>
                </a:xfrm>
                <a:prstGeom prst="line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6947878" y="1979042"/>
                  <a:ext cx="0" cy="402336"/>
                </a:xfrm>
                <a:prstGeom prst="line">
                  <a:avLst/>
                </a:prstGeom>
                <a:ln w="1905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>
                  <a:cxnSpLocks/>
                </p:cNvCxnSpPr>
                <p:nvPr/>
              </p:nvCxnSpPr>
              <p:spPr>
                <a:xfrm>
                  <a:off x="6887807" y="2377484"/>
                  <a:ext cx="120142" cy="0"/>
                </a:xfrm>
                <a:prstGeom prst="line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>
                  <a:off x="6947878" y="2375014"/>
                  <a:ext cx="0" cy="402336"/>
                </a:xfrm>
                <a:prstGeom prst="line">
                  <a:avLst/>
                </a:prstGeom>
                <a:ln w="1905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>
                  <a:cxnSpLocks/>
                </p:cNvCxnSpPr>
                <p:nvPr/>
              </p:nvCxnSpPr>
              <p:spPr>
                <a:xfrm>
                  <a:off x="6887807" y="2774614"/>
                  <a:ext cx="120142" cy="0"/>
                </a:xfrm>
                <a:prstGeom prst="line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>
                  <a:off x="6947878" y="2772144"/>
                  <a:ext cx="0" cy="402336"/>
                </a:xfrm>
                <a:prstGeom prst="line">
                  <a:avLst/>
                </a:prstGeom>
                <a:ln w="1905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>
                  <a:cxnSpLocks/>
                </p:cNvCxnSpPr>
                <p:nvPr/>
              </p:nvCxnSpPr>
              <p:spPr>
                <a:xfrm>
                  <a:off x="6887807" y="3175853"/>
                  <a:ext cx="120142" cy="0"/>
                </a:xfrm>
                <a:prstGeom prst="line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>
                  <a:off x="6947878" y="3173383"/>
                  <a:ext cx="0" cy="402336"/>
                </a:xfrm>
                <a:prstGeom prst="line">
                  <a:avLst/>
                </a:prstGeom>
                <a:ln w="1905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" name="Group 8"/>
              <p:cNvGrpSpPr/>
              <p:nvPr/>
            </p:nvGrpSpPr>
            <p:grpSpPr>
              <a:xfrm rot="5400000">
                <a:off x="8284290" y="2165678"/>
                <a:ext cx="120142" cy="2800303"/>
                <a:chOff x="6887807" y="775416"/>
                <a:chExt cx="120142" cy="2800303"/>
              </a:xfrm>
            </p:grpSpPr>
            <p:cxnSp>
              <p:nvCxnSpPr>
                <p:cNvPr id="10" name="Straight Connector 9"/>
                <p:cNvCxnSpPr>
                  <a:cxnSpLocks/>
                </p:cNvCxnSpPr>
                <p:nvPr/>
              </p:nvCxnSpPr>
              <p:spPr>
                <a:xfrm>
                  <a:off x="6887807" y="1584382"/>
                  <a:ext cx="120142" cy="0"/>
                </a:xfrm>
                <a:prstGeom prst="line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6947878" y="1581912"/>
                  <a:ext cx="0" cy="402336"/>
                </a:xfrm>
                <a:prstGeom prst="line">
                  <a:avLst/>
                </a:prstGeom>
                <a:ln w="1905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>
                  <a:cxnSpLocks/>
                </p:cNvCxnSpPr>
                <p:nvPr/>
              </p:nvCxnSpPr>
              <p:spPr>
                <a:xfrm>
                  <a:off x="6887807" y="1182803"/>
                  <a:ext cx="120142" cy="0"/>
                </a:xfrm>
                <a:prstGeom prst="line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6947878" y="1180333"/>
                  <a:ext cx="0" cy="402336"/>
                </a:xfrm>
                <a:prstGeom prst="line">
                  <a:avLst/>
                </a:prstGeom>
                <a:ln w="1905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>
                  <a:off x="6947878" y="775416"/>
                  <a:ext cx="0" cy="402336"/>
                </a:xfrm>
                <a:prstGeom prst="line">
                  <a:avLst/>
                </a:prstGeom>
                <a:ln w="19050">
                  <a:solidFill>
                    <a:srgbClr val="C00000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>
                  <a:cxnSpLocks/>
                </p:cNvCxnSpPr>
                <p:nvPr/>
              </p:nvCxnSpPr>
              <p:spPr>
                <a:xfrm>
                  <a:off x="6887807" y="1981512"/>
                  <a:ext cx="120142" cy="0"/>
                </a:xfrm>
                <a:prstGeom prst="line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6947878" y="1979042"/>
                  <a:ext cx="0" cy="402336"/>
                </a:xfrm>
                <a:prstGeom prst="line">
                  <a:avLst/>
                </a:prstGeom>
                <a:ln w="1905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>
                  <a:cxnSpLocks/>
                </p:cNvCxnSpPr>
                <p:nvPr/>
              </p:nvCxnSpPr>
              <p:spPr>
                <a:xfrm>
                  <a:off x="6887807" y="2377484"/>
                  <a:ext cx="120142" cy="0"/>
                </a:xfrm>
                <a:prstGeom prst="line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6947878" y="2375014"/>
                  <a:ext cx="0" cy="402336"/>
                </a:xfrm>
                <a:prstGeom prst="line">
                  <a:avLst/>
                </a:prstGeom>
                <a:ln w="1905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>
                  <a:cxnSpLocks/>
                </p:cNvCxnSpPr>
                <p:nvPr/>
              </p:nvCxnSpPr>
              <p:spPr>
                <a:xfrm>
                  <a:off x="6887807" y="2774614"/>
                  <a:ext cx="120142" cy="0"/>
                </a:xfrm>
                <a:prstGeom prst="line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>
                  <a:off x="6947878" y="2772144"/>
                  <a:ext cx="0" cy="402336"/>
                </a:xfrm>
                <a:prstGeom prst="line">
                  <a:avLst/>
                </a:prstGeom>
                <a:ln w="1905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>
                  <a:cxnSpLocks/>
                </p:cNvCxnSpPr>
                <p:nvPr/>
              </p:nvCxnSpPr>
              <p:spPr>
                <a:xfrm>
                  <a:off x="6887807" y="3175853"/>
                  <a:ext cx="120142" cy="0"/>
                </a:xfrm>
                <a:prstGeom prst="line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6947878" y="3173383"/>
                  <a:ext cx="0" cy="402336"/>
                </a:xfrm>
                <a:prstGeom prst="line">
                  <a:avLst/>
                </a:prstGeom>
                <a:ln w="1905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8" name="Group 37"/>
            <p:cNvGrpSpPr/>
            <p:nvPr/>
          </p:nvGrpSpPr>
          <p:grpSpPr>
            <a:xfrm>
              <a:off x="2874856" y="5708224"/>
              <a:ext cx="111309" cy="109728"/>
              <a:chOff x="6124832" y="1367578"/>
              <a:chExt cx="111309" cy="109728"/>
            </a:xfrm>
          </p:grpSpPr>
          <p:cxnSp>
            <p:nvCxnSpPr>
              <p:cNvPr id="39" name="Straight Connector 38"/>
              <p:cNvCxnSpPr>
                <a:cxnSpLocks/>
              </p:cNvCxnSpPr>
              <p:nvPr/>
            </p:nvCxnSpPr>
            <p:spPr>
              <a:xfrm>
                <a:off x="6124832" y="1371600"/>
                <a:ext cx="10972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>
                <a:cxnSpLocks/>
              </p:cNvCxnSpPr>
              <p:nvPr/>
            </p:nvCxnSpPr>
            <p:spPr>
              <a:xfrm flipV="1">
                <a:off x="6236141" y="1367578"/>
                <a:ext cx="0" cy="10972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Group 40"/>
            <p:cNvGrpSpPr/>
            <p:nvPr/>
          </p:nvGrpSpPr>
          <p:grpSpPr>
            <a:xfrm>
              <a:off x="2728613" y="3978481"/>
              <a:ext cx="207403" cy="120762"/>
              <a:chOff x="6305341" y="969484"/>
              <a:chExt cx="207403" cy="120762"/>
            </a:xfrm>
          </p:grpSpPr>
          <p:cxnSp>
            <p:nvCxnSpPr>
              <p:cNvPr id="42" name="Straight Connector 41"/>
              <p:cNvCxnSpPr>
                <a:cxnSpLocks/>
              </p:cNvCxnSpPr>
              <p:nvPr/>
            </p:nvCxnSpPr>
            <p:spPr>
              <a:xfrm flipH="1">
                <a:off x="6305341" y="969484"/>
                <a:ext cx="140411" cy="12076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>
                <a:cxnSpLocks/>
              </p:cNvCxnSpPr>
              <p:nvPr/>
            </p:nvCxnSpPr>
            <p:spPr>
              <a:xfrm flipH="1">
                <a:off x="6372333" y="969484"/>
                <a:ext cx="140411" cy="12076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Group 43"/>
            <p:cNvGrpSpPr/>
            <p:nvPr/>
          </p:nvGrpSpPr>
          <p:grpSpPr>
            <a:xfrm>
              <a:off x="3524108" y="3978481"/>
              <a:ext cx="207403" cy="120762"/>
              <a:chOff x="6305341" y="969484"/>
              <a:chExt cx="207403" cy="120762"/>
            </a:xfrm>
          </p:grpSpPr>
          <p:cxnSp>
            <p:nvCxnSpPr>
              <p:cNvPr id="45" name="Straight Connector 44"/>
              <p:cNvCxnSpPr>
                <a:cxnSpLocks/>
              </p:cNvCxnSpPr>
              <p:nvPr/>
            </p:nvCxnSpPr>
            <p:spPr>
              <a:xfrm flipH="1">
                <a:off x="6305341" y="969484"/>
                <a:ext cx="140411" cy="12076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>
                <a:cxnSpLocks/>
              </p:cNvCxnSpPr>
              <p:nvPr/>
            </p:nvCxnSpPr>
            <p:spPr>
              <a:xfrm flipH="1">
                <a:off x="6372333" y="969484"/>
                <a:ext cx="140411" cy="12076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oup 46"/>
            <p:cNvGrpSpPr/>
            <p:nvPr/>
          </p:nvGrpSpPr>
          <p:grpSpPr>
            <a:xfrm>
              <a:off x="4314578" y="3978481"/>
              <a:ext cx="207403" cy="120762"/>
              <a:chOff x="6305341" y="969484"/>
              <a:chExt cx="207403" cy="120762"/>
            </a:xfrm>
          </p:grpSpPr>
          <p:cxnSp>
            <p:nvCxnSpPr>
              <p:cNvPr id="48" name="Straight Connector 47"/>
              <p:cNvCxnSpPr>
                <a:cxnSpLocks/>
              </p:cNvCxnSpPr>
              <p:nvPr/>
            </p:nvCxnSpPr>
            <p:spPr>
              <a:xfrm flipH="1">
                <a:off x="6305341" y="969484"/>
                <a:ext cx="140411" cy="12076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>
                <a:cxnSpLocks/>
              </p:cNvCxnSpPr>
              <p:nvPr/>
            </p:nvCxnSpPr>
            <p:spPr>
              <a:xfrm flipH="1">
                <a:off x="6372333" y="969484"/>
                <a:ext cx="140411" cy="12076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0" name="Group 49"/>
            <p:cNvGrpSpPr/>
            <p:nvPr/>
          </p:nvGrpSpPr>
          <p:grpSpPr>
            <a:xfrm>
              <a:off x="5120122" y="3978481"/>
              <a:ext cx="207403" cy="120762"/>
              <a:chOff x="6305341" y="969484"/>
              <a:chExt cx="207403" cy="120762"/>
            </a:xfrm>
          </p:grpSpPr>
          <p:cxnSp>
            <p:nvCxnSpPr>
              <p:cNvPr id="51" name="Straight Connector 50"/>
              <p:cNvCxnSpPr>
                <a:cxnSpLocks/>
              </p:cNvCxnSpPr>
              <p:nvPr/>
            </p:nvCxnSpPr>
            <p:spPr>
              <a:xfrm flipH="1">
                <a:off x="6305341" y="969484"/>
                <a:ext cx="140411" cy="12076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>
                <a:cxnSpLocks/>
              </p:cNvCxnSpPr>
              <p:nvPr/>
            </p:nvCxnSpPr>
            <p:spPr>
              <a:xfrm flipH="1">
                <a:off x="6372333" y="969484"/>
                <a:ext cx="140411" cy="12076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Group 52"/>
            <p:cNvGrpSpPr/>
            <p:nvPr/>
          </p:nvGrpSpPr>
          <p:grpSpPr>
            <a:xfrm>
              <a:off x="2549079" y="4647351"/>
              <a:ext cx="182880" cy="403709"/>
              <a:chOff x="6065518" y="1718741"/>
              <a:chExt cx="182880" cy="403709"/>
            </a:xfrm>
          </p:grpSpPr>
          <p:cxnSp>
            <p:nvCxnSpPr>
              <p:cNvPr id="54" name="Straight Connector 53"/>
              <p:cNvCxnSpPr>
                <a:cxnSpLocks/>
              </p:cNvCxnSpPr>
              <p:nvPr/>
            </p:nvCxnSpPr>
            <p:spPr>
              <a:xfrm>
                <a:off x="6065518" y="1721211"/>
                <a:ext cx="182880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6120565" y="1718741"/>
                <a:ext cx="0" cy="402336"/>
              </a:xfrm>
              <a:prstGeom prst="line">
                <a:avLst/>
              </a:prstGeom>
              <a:ln w="9525">
                <a:solidFill>
                  <a:schemeClr val="tx1"/>
                </a:solidFill>
                <a:headEnd type="arrow" w="sm" len="sm"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>
                <a:cxnSpLocks/>
              </p:cNvCxnSpPr>
              <p:nvPr/>
            </p:nvCxnSpPr>
            <p:spPr>
              <a:xfrm>
                <a:off x="6065518" y="2122450"/>
                <a:ext cx="182880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Group 56"/>
            <p:cNvGrpSpPr/>
            <p:nvPr/>
          </p:nvGrpSpPr>
          <p:grpSpPr>
            <a:xfrm rot="16200000">
              <a:off x="3741484" y="5849804"/>
              <a:ext cx="182880" cy="403709"/>
              <a:chOff x="6065518" y="1718741"/>
              <a:chExt cx="182880" cy="403709"/>
            </a:xfrm>
          </p:grpSpPr>
          <p:cxnSp>
            <p:nvCxnSpPr>
              <p:cNvPr id="58" name="Straight Connector 57"/>
              <p:cNvCxnSpPr>
                <a:cxnSpLocks/>
              </p:cNvCxnSpPr>
              <p:nvPr/>
            </p:nvCxnSpPr>
            <p:spPr>
              <a:xfrm>
                <a:off x="6065518" y="1721211"/>
                <a:ext cx="182880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6120565" y="1718741"/>
                <a:ext cx="0" cy="402336"/>
              </a:xfrm>
              <a:prstGeom prst="line">
                <a:avLst/>
              </a:prstGeom>
              <a:ln w="9525">
                <a:solidFill>
                  <a:schemeClr val="tx1"/>
                </a:solidFill>
                <a:headEnd type="arrow" w="sm" len="sm"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>
                <a:cxnSpLocks/>
              </p:cNvCxnSpPr>
              <p:nvPr/>
            </p:nvCxnSpPr>
            <p:spPr>
              <a:xfrm>
                <a:off x="6065518" y="2122450"/>
                <a:ext cx="182880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1" name="TextBox 60"/>
            <p:cNvSpPr txBox="1"/>
            <p:nvPr/>
          </p:nvSpPr>
          <p:spPr>
            <a:xfrm>
              <a:off x="2488484" y="2720835"/>
              <a:ext cx="664672" cy="3277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North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5649817" y="5682869"/>
              <a:ext cx="571444" cy="3277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East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525398" y="6169446"/>
              <a:ext cx="664671" cy="3277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1 unit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957839" y="4702366"/>
              <a:ext cx="664671" cy="3277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1 unit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975371" y="5360724"/>
              <a:ext cx="469025" cy="3277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90°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314748" y="2911793"/>
              <a:ext cx="664671" cy="3277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North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117143" y="2911793"/>
              <a:ext cx="664671" cy="3277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North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4897505" y="2911793"/>
              <a:ext cx="664671" cy="3277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North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077008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0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ps.potx" id="{2D72E4D6-B4A8-4AB1-9223-797E5294E4D2}" vid="{1EFE4BC8-4681-4214-BCE4-A3AF7F56B3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C. Relative Positioning</Template>
  <TotalTime>16529</TotalTime>
  <Words>3534</Words>
  <Application>Microsoft Office PowerPoint</Application>
  <PresentationFormat>Widescreen</PresentationFormat>
  <Paragraphs>1072</Paragraphs>
  <Slides>69</Slides>
  <Notes>28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83" baseType="lpstr">
      <vt:lpstr>Calibri</vt:lpstr>
      <vt:lpstr>Cambria Math</vt:lpstr>
      <vt:lpstr>Roboto Condensed Light</vt:lpstr>
      <vt:lpstr>GreekS_IV50</vt:lpstr>
      <vt:lpstr>GreekC_IV50</vt:lpstr>
      <vt:lpstr>GreekC_IV25</vt:lpstr>
      <vt:lpstr>Verdana</vt:lpstr>
      <vt:lpstr>Wingdings 3</vt:lpstr>
      <vt:lpstr>GreekC</vt:lpstr>
      <vt:lpstr>Wingdings</vt:lpstr>
      <vt:lpstr>Arial</vt:lpstr>
      <vt:lpstr>Courier New</vt:lpstr>
      <vt:lpstr>Origin</vt:lpstr>
      <vt:lpstr>AxMath</vt:lpstr>
      <vt:lpstr>Session 27 GroundGrid - Simple, Right?</vt:lpstr>
      <vt:lpstr>GridGround - Simple, Right?</vt:lpstr>
      <vt:lpstr>I. Spatial Systems</vt:lpstr>
      <vt:lpstr>I. Spatial Systems</vt:lpstr>
      <vt:lpstr>I. Spatial Systems</vt:lpstr>
      <vt:lpstr>I. Spatial Systems</vt:lpstr>
      <vt:lpstr>I. Spatial Systems</vt:lpstr>
      <vt:lpstr>I. Spatial Systems</vt:lpstr>
      <vt:lpstr>I. Spatial Systems</vt:lpstr>
      <vt:lpstr>I. Spatial Systems</vt:lpstr>
      <vt:lpstr>I. Spatial Systems</vt:lpstr>
      <vt:lpstr>I. Spatial Systems</vt:lpstr>
      <vt:lpstr>I. Spatial Systems</vt:lpstr>
      <vt:lpstr>II. Distortions</vt:lpstr>
      <vt:lpstr>II. Distortions</vt:lpstr>
      <vt:lpstr>II. Distortions</vt:lpstr>
      <vt:lpstr>II. Distortions</vt:lpstr>
      <vt:lpstr>II. Distortions</vt:lpstr>
      <vt:lpstr>III. Earth Models</vt:lpstr>
      <vt:lpstr>III. Earth Models</vt:lpstr>
      <vt:lpstr>III. Earth Models</vt:lpstr>
      <vt:lpstr>III. Earth Models</vt:lpstr>
      <vt:lpstr>III. Earth Models</vt:lpstr>
      <vt:lpstr>III. Earth Models</vt:lpstr>
      <vt:lpstr>III. Earth Models</vt:lpstr>
      <vt:lpstr>III. Earth Models</vt:lpstr>
      <vt:lpstr>IV. Creating a Grid</vt:lpstr>
      <vt:lpstr>IV. Creating a Grid</vt:lpstr>
      <vt:lpstr>IV. Creating a Grid</vt:lpstr>
      <vt:lpstr>IV. Creating a Grid</vt:lpstr>
      <vt:lpstr>IV. Creating a Grid</vt:lpstr>
      <vt:lpstr>IV. Creating a Grid</vt:lpstr>
      <vt:lpstr>IV. Creating a Grid</vt:lpstr>
      <vt:lpstr>V. Wisconsin Coordinate Systems</vt:lpstr>
      <vt:lpstr>V. Wisconsin Coordinate Systems</vt:lpstr>
      <vt:lpstr>V. Wisconsin Coordinate Systems</vt:lpstr>
      <vt:lpstr>V. Wisconsin Coordinate Systems</vt:lpstr>
      <vt:lpstr>V. Wisconsin Coordinate Systems</vt:lpstr>
      <vt:lpstr>VI. Ground and Grid</vt:lpstr>
      <vt:lpstr>VI. Ground and Grid</vt:lpstr>
      <vt:lpstr>VI. Ground and Grid</vt:lpstr>
      <vt:lpstr>VI. Ground and Grid</vt:lpstr>
      <vt:lpstr>VI. Ground and Grid</vt:lpstr>
      <vt:lpstr>VI. Ground and Grid</vt:lpstr>
      <vt:lpstr>VI. Ground and Grid</vt:lpstr>
      <vt:lpstr>VI. Ground and Grid</vt:lpstr>
      <vt:lpstr>VI. Ground and Grid</vt:lpstr>
      <vt:lpstr>VI. Ground and Grid</vt:lpstr>
      <vt:lpstr>VI. Ground and Grid</vt:lpstr>
      <vt:lpstr>VI. Ground and Grid</vt:lpstr>
      <vt:lpstr>VI. Ground and Grid</vt:lpstr>
      <vt:lpstr>VI. Ground and Grid</vt:lpstr>
      <vt:lpstr>VI. Ground and Grid</vt:lpstr>
      <vt:lpstr>VI. Ground and Grid</vt:lpstr>
      <vt:lpstr>VI. Ground and Grid</vt:lpstr>
      <vt:lpstr>VI. Ground and Grid</vt:lpstr>
      <vt:lpstr>VI. Ground and Grid</vt:lpstr>
      <vt:lpstr>VI. Ground and Grid</vt:lpstr>
      <vt:lpstr>VII. Grids and PLSS Lost Corners</vt:lpstr>
      <vt:lpstr>VII. Grids and PLSS Lost Corners</vt:lpstr>
      <vt:lpstr>VII. Grids and PLSS Lost Corners</vt:lpstr>
      <vt:lpstr>VII. Grids and PLSS Lost Corners</vt:lpstr>
      <vt:lpstr>VII. Grids and PLSS Lost Corners</vt:lpstr>
      <vt:lpstr>VII. Grids and PLSS Lost Corners</vt:lpstr>
      <vt:lpstr>VII. Grids and PLSS Lost Corners</vt:lpstr>
      <vt:lpstr>VII. Grids and PLSS Lost Corners</vt:lpstr>
      <vt:lpstr>VII. Grids and PLSS Lost Corners</vt:lpstr>
      <vt:lpstr>GridGround - Simple, Right?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Session_28</dc:title>
  <dc:creator>Jerry Mahun</dc:creator>
  <cp:lastModifiedBy>Jerry Mahun</cp:lastModifiedBy>
  <cp:revision>689</cp:revision>
  <cp:lastPrinted>2018-04-11T18:45:41Z</cp:lastPrinted>
  <dcterms:created xsi:type="dcterms:W3CDTF">2013-12-29T21:02:07Z</dcterms:created>
  <dcterms:modified xsi:type="dcterms:W3CDTF">2025-01-24T19:15:32Z</dcterms:modified>
</cp:coreProperties>
</file>